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mp4" ContentType="video/unknown"/>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sldIdLst>
    <p:sldId id="1493" r:id="rId2"/>
    <p:sldId id="1476" r:id="rId3"/>
    <p:sldId id="1510" r:id="rId4"/>
    <p:sldId id="1376" r:id="rId5"/>
    <p:sldId id="1400" r:id="rId6"/>
    <p:sldId id="1477" r:id="rId7"/>
    <p:sldId id="583" r:id="rId8"/>
    <p:sldId id="1512" r:id="rId9"/>
    <p:sldId id="1479" r:id="rId10"/>
    <p:sldId id="1478" r:id="rId11"/>
    <p:sldId id="1480" r:id="rId12"/>
    <p:sldId id="1460" r:id="rId13"/>
    <p:sldId id="1463" r:id="rId14"/>
    <p:sldId id="1464" r:id="rId15"/>
    <p:sldId id="1465" r:id="rId16"/>
    <p:sldId id="1467" r:id="rId17"/>
    <p:sldId id="1469" r:id="rId18"/>
    <p:sldId id="1466" r:id="rId19"/>
    <p:sldId id="1468" r:id="rId20"/>
    <p:sldId id="1462" r:id="rId21"/>
    <p:sldId id="1484" r:id="rId22"/>
    <p:sldId id="1486" r:id="rId23"/>
    <p:sldId id="1488" r:id="rId24"/>
    <p:sldId id="1489" r:id="rId25"/>
    <p:sldId id="1490" r:id="rId26"/>
    <p:sldId id="279" r:id="rId27"/>
    <p:sldId id="1481" r:id="rId28"/>
    <p:sldId id="1491" r:id="rId29"/>
    <p:sldId id="1494" r:id="rId30"/>
    <p:sldId id="1502" r:id="rId31"/>
    <p:sldId id="1496" r:id="rId32"/>
    <p:sldId id="1503" r:id="rId33"/>
    <p:sldId id="1498" r:id="rId34"/>
    <p:sldId id="1504" r:id="rId35"/>
    <p:sldId id="1500" r:id="rId36"/>
    <p:sldId id="1505" r:id="rId37"/>
    <p:sldId id="1506" r:id="rId38"/>
    <p:sldId id="1511" r:id="rId39"/>
    <p:sldId id="1492" r:id="rId40"/>
    <p:sldId id="1513" r:id="rId41"/>
    <p:sldId id="1509" r:id="rId42"/>
  </p:sldIdLst>
  <p:sldSz cx="12192000" cy="6858000"/>
  <p:notesSz cx="6858000" cy="9144000"/>
  <p:custDataLst>
    <p:tags r:id="rId4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C11AF"/>
    <a:srgbClr val="FF0000"/>
    <a:srgbClr val="3333CC"/>
    <a:srgbClr val="1B04FA"/>
    <a:srgbClr val="FF0066"/>
    <a:srgbClr val="1503BD"/>
    <a:srgbClr val="FCFEB0"/>
    <a:srgbClr val="F7FA76"/>
    <a:srgbClr val="F9FEC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538" autoAdjust="0"/>
    <p:restoredTop sz="95768" autoAdjust="0"/>
  </p:normalViewPr>
  <p:slideViewPr>
    <p:cSldViewPr snapToGrid="0">
      <p:cViewPr>
        <p:scale>
          <a:sx n="75" d="100"/>
          <a:sy n="75" d="100"/>
        </p:scale>
        <p:origin x="-677" y="-283"/>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851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852B7B-34B2-4118-8875-D5CD0C2E48F4}" type="datetimeFigureOut">
              <a:rPr lang="en-US" smtClean="0"/>
              <a:t>12/6/2024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61CF8A-28E2-4785-8151-098E1A36ED42}" type="slidenum">
              <a:rPr lang="en-US" smtClean="0"/>
              <a:t>‹#›</a:t>
            </a:fld>
            <a:endParaRPr lang="en-US"/>
          </a:p>
        </p:txBody>
      </p:sp>
    </p:spTree>
    <p:extLst>
      <p:ext uri="{BB962C8B-B14F-4D97-AF65-F5344CB8AC3E}">
        <p14:creationId xmlns:p14="http://schemas.microsoft.com/office/powerpoint/2010/main" val="17635311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61CF8A-28E2-4785-8151-098E1A36ED42}" type="slidenum">
              <a:rPr lang="en-US" smtClean="0"/>
              <a:t>4</a:t>
            </a:fld>
            <a:endParaRPr lang="en-US"/>
          </a:p>
        </p:txBody>
      </p:sp>
    </p:spTree>
    <p:extLst>
      <p:ext uri="{BB962C8B-B14F-4D97-AF65-F5344CB8AC3E}">
        <p14:creationId xmlns:p14="http://schemas.microsoft.com/office/powerpoint/2010/main" val="242939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61CF8A-28E2-4785-8151-098E1A36ED42}" type="slidenum">
              <a:rPr lang="en-US" smtClean="0"/>
              <a:t>18</a:t>
            </a:fld>
            <a:endParaRPr lang="en-US"/>
          </a:p>
        </p:txBody>
      </p:sp>
    </p:spTree>
    <p:extLst>
      <p:ext uri="{BB962C8B-B14F-4D97-AF65-F5344CB8AC3E}">
        <p14:creationId xmlns:p14="http://schemas.microsoft.com/office/powerpoint/2010/main" val="17799393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61CF8A-28E2-4785-8151-098E1A36ED42}" type="slidenum">
              <a:rPr lang="en-US" smtClean="0"/>
              <a:t>19</a:t>
            </a:fld>
            <a:endParaRPr lang="en-US"/>
          </a:p>
        </p:txBody>
      </p:sp>
    </p:spTree>
    <p:extLst>
      <p:ext uri="{BB962C8B-B14F-4D97-AF65-F5344CB8AC3E}">
        <p14:creationId xmlns:p14="http://schemas.microsoft.com/office/powerpoint/2010/main" val="11031392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61CF8A-28E2-4785-8151-098E1A36ED42}" type="slidenum">
              <a:rPr lang="en-US" smtClean="0"/>
              <a:t>20</a:t>
            </a:fld>
            <a:endParaRPr lang="en-US"/>
          </a:p>
        </p:txBody>
      </p:sp>
    </p:spTree>
    <p:extLst>
      <p:ext uri="{BB962C8B-B14F-4D97-AF65-F5344CB8AC3E}">
        <p14:creationId xmlns:p14="http://schemas.microsoft.com/office/powerpoint/2010/main" val="6467289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661CF8A-28E2-4785-8151-098E1A36ED42}" type="slidenum">
              <a:rPr lang="en-US" smtClean="0"/>
              <a:t>41</a:t>
            </a:fld>
            <a:endParaRPr lang="en-US"/>
          </a:p>
        </p:txBody>
      </p:sp>
    </p:spTree>
    <p:extLst>
      <p:ext uri="{BB962C8B-B14F-4D97-AF65-F5344CB8AC3E}">
        <p14:creationId xmlns:p14="http://schemas.microsoft.com/office/powerpoint/2010/main" val="12362876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61CF8A-28E2-4785-8151-098E1A36ED42}" type="slidenum">
              <a:rPr lang="en-US" smtClean="0"/>
              <a:t>5</a:t>
            </a:fld>
            <a:endParaRPr lang="en-US"/>
          </a:p>
        </p:txBody>
      </p:sp>
    </p:spTree>
    <p:extLst>
      <p:ext uri="{BB962C8B-B14F-4D97-AF65-F5344CB8AC3E}">
        <p14:creationId xmlns:p14="http://schemas.microsoft.com/office/powerpoint/2010/main" val="30109689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7</a:t>
            </a:fld>
            <a:endParaRPr lang="en-US"/>
          </a:p>
        </p:txBody>
      </p:sp>
    </p:spTree>
    <p:extLst>
      <p:ext uri="{BB962C8B-B14F-4D97-AF65-F5344CB8AC3E}">
        <p14:creationId xmlns:p14="http://schemas.microsoft.com/office/powerpoint/2010/main" val="33891896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61CF8A-28E2-4785-8151-098E1A36ED42}" type="slidenum">
              <a:rPr lang="en-US" smtClean="0"/>
              <a:t>12</a:t>
            </a:fld>
            <a:endParaRPr lang="en-US"/>
          </a:p>
        </p:txBody>
      </p:sp>
    </p:spTree>
    <p:extLst>
      <p:ext uri="{BB962C8B-B14F-4D97-AF65-F5344CB8AC3E}">
        <p14:creationId xmlns:p14="http://schemas.microsoft.com/office/powerpoint/2010/main" val="28242874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61CF8A-28E2-4785-8151-098E1A36ED42}" type="slidenum">
              <a:rPr lang="en-US" smtClean="0"/>
              <a:t>13</a:t>
            </a:fld>
            <a:endParaRPr lang="en-US"/>
          </a:p>
        </p:txBody>
      </p:sp>
    </p:spTree>
    <p:extLst>
      <p:ext uri="{BB962C8B-B14F-4D97-AF65-F5344CB8AC3E}">
        <p14:creationId xmlns:p14="http://schemas.microsoft.com/office/powerpoint/2010/main" val="9512954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61CF8A-28E2-4785-8151-098E1A36ED42}" type="slidenum">
              <a:rPr lang="en-US" smtClean="0"/>
              <a:t>14</a:t>
            </a:fld>
            <a:endParaRPr lang="en-US"/>
          </a:p>
        </p:txBody>
      </p:sp>
    </p:spTree>
    <p:extLst>
      <p:ext uri="{BB962C8B-B14F-4D97-AF65-F5344CB8AC3E}">
        <p14:creationId xmlns:p14="http://schemas.microsoft.com/office/powerpoint/2010/main" val="22275103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61CF8A-28E2-4785-8151-098E1A36ED42}" type="slidenum">
              <a:rPr lang="en-US" smtClean="0"/>
              <a:t>15</a:t>
            </a:fld>
            <a:endParaRPr lang="en-US"/>
          </a:p>
        </p:txBody>
      </p:sp>
    </p:spTree>
    <p:extLst>
      <p:ext uri="{BB962C8B-B14F-4D97-AF65-F5344CB8AC3E}">
        <p14:creationId xmlns:p14="http://schemas.microsoft.com/office/powerpoint/2010/main" val="25875950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61CF8A-28E2-4785-8151-098E1A36ED42}" type="slidenum">
              <a:rPr lang="en-US" smtClean="0"/>
              <a:t>16</a:t>
            </a:fld>
            <a:endParaRPr lang="en-US"/>
          </a:p>
        </p:txBody>
      </p:sp>
    </p:spTree>
    <p:extLst>
      <p:ext uri="{BB962C8B-B14F-4D97-AF65-F5344CB8AC3E}">
        <p14:creationId xmlns:p14="http://schemas.microsoft.com/office/powerpoint/2010/main" val="12069360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61CF8A-28E2-4785-8151-098E1A36ED42}" type="slidenum">
              <a:rPr lang="en-US" smtClean="0"/>
              <a:t>17</a:t>
            </a:fld>
            <a:endParaRPr lang="en-US"/>
          </a:p>
        </p:txBody>
      </p:sp>
    </p:spTree>
    <p:extLst>
      <p:ext uri="{BB962C8B-B14F-4D97-AF65-F5344CB8AC3E}">
        <p14:creationId xmlns:p14="http://schemas.microsoft.com/office/powerpoint/2010/main" val="32014609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2D559B7-EAB5-4594-A268-B76FACD848A3}"/>
              </a:ext>
            </a:extLst>
          </p:cNvPr>
          <p:cNvSpPr>
            <a:spLocks noGrp="1"/>
          </p:cNvSpPr>
          <p:nvPr>
            <p:ph type="dt" sz="half" idx="10"/>
          </p:nvPr>
        </p:nvSpPr>
        <p:spPr/>
        <p:txBody>
          <a:bodyPr/>
          <a:lstStyle/>
          <a:p>
            <a:fld id="{583DF02E-2989-4500-BEC6-028E9283B66F}" type="datetimeFigureOut">
              <a:rPr lang="en-US" smtClean="0"/>
              <a:t>12/6/2024</a:t>
            </a:fld>
            <a:endParaRPr lang="en-US"/>
          </a:p>
        </p:txBody>
      </p:sp>
      <p:sp>
        <p:nvSpPr>
          <p:cNvPr id="5" name="Footer Placeholder 4">
            <a:extLst>
              <a:ext uri="{FF2B5EF4-FFF2-40B4-BE49-F238E27FC236}">
                <a16:creationId xmlns:a16="http://schemas.microsoft.com/office/drawing/2014/main" xmlns=""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801942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12/6/2024</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820233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12/6/2024</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3144423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12/6/2024</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4435636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12/6/2024</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4018919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12/6/2024</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2116894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12/6/2024</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0154991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12/6/2024</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6487048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12/6/2024</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944234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12/6/2024</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1321171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12/6/2024</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3667416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55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2D559B7-EAB5-4594-A268-B76FACD848A3}"/>
              </a:ext>
            </a:extLst>
          </p:cNvPr>
          <p:cNvSpPr>
            <a:spLocks noGrp="1"/>
          </p:cNvSpPr>
          <p:nvPr>
            <p:ph type="dt" sz="half" idx="10"/>
          </p:nvPr>
        </p:nvSpPr>
        <p:spPr/>
        <p:txBody>
          <a:bodyPr/>
          <a:lstStyle/>
          <a:p>
            <a:fld id="{583DF02E-2989-4500-BEC6-028E9283B66F}" type="datetimeFigureOut">
              <a:rPr lang="en-US" smtClean="0"/>
              <a:t>12/6/2024</a:t>
            </a:fld>
            <a:endParaRPr lang="en-US"/>
          </a:p>
        </p:txBody>
      </p:sp>
      <p:sp>
        <p:nvSpPr>
          <p:cNvPr id="5" name="Footer Placeholder 4">
            <a:extLst>
              <a:ext uri="{FF2B5EF4-FFF2-40B4-BE49-F238E27FC236}">
                <a16:creationId xmlns:a16="http://schemas.microsoft.com/office/drawing/2014/main" xmlns=""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8532060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12/6/2024</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2597960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12/6/2024</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4179793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12/6/2024</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6663644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BEC0EE5-6A38-4C9A-8782-153599207AC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77B1311C-4BCA-485B-A5FA-4F57957FA4C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8A8FA37B-A4E7-4F3E-ACA3-DC2332FB15CE}"/>
              </a:ext>
            </a:extLst>
          </p:cNvPr>
          <p:cNvSpPr>
            <a:spLocks noGrp="1"/>
          </p:cNvSpPr>
          <p:nvPr>
            <p:ph type="dt" sz="half" idx="10"/>
          </p:nvPr>
        </p:nvSpPr>
        <p:spPr/>
        <p:txBody>
          <a:bodyPr/>
          <a:lstStyle/>
          <a:p>
            <a:fld id="{583DF02E-2989-4500-BEC6-028E9283B66F}" type="datetimeFigureOut">
              <a:rPr lang="en-US" smtClean="0"/>
              <a:t>12/6/2024</a:t>
            </a:fld>
            <a:endParaRPr lang="en-US"/>
          </a:p>
        </p:txBody>
      </p:sp>
      <p:sp>
        <p:nvSpPr>
          <p:cNvPr id="5" name="Footer Placeholder 4">
            <a:extLst>
              <a:ext uri="{FF2B5EF4-FFF2-40B4-BE49-F238E27FC236}">
                <a16:creationId xmlns:a16="http://schemas.microsoft.com/office/drawing/2014/main" xmlns="" id="{E3F34388-F4F7-42F9-8F0E-DB30C12B7B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CCDD6EB-8013-4D77-AA66-3C9743F29387}"/>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6287893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6D90218-487F-4AA6-AB0C-CD352E8C542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5114C484-F236-45A2-8888-54AA9A97A7D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9B328E16-8A89-45F3-B2CB-E85D2EA01F9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0D24AC11-0EAC-4FCE-9DAA-4C333CB461B2}"/>
              </a:ext>
            </a:extLst>
          </p:cNvPr>
          <p:cNvSpPr>
            <a:spLocks noGrp="1"/>
          </p:cNvSpPr>
          <p:nvPr>
            <p:ph type="dt" sz="half" idx="10"/>
          </p:nvPr>
        </p:nvSpPr>
        <p:spPr/>
        <p:txBody>
          <a:bodyPr/>
          <a:lstStyle/>
          <a:p>
            <a:fld id="{583DF02E-2989-4500-BEC6-028E9283B66F}" type="datetimeFigureOut">
              <a:rPr lang="en-US" smtClean="0"/>
              <a:t>12/6/2024</a:t>
            </a:fld>
            <a:endParaRPr lang="en-US"/>
          </a:p>
        </p:txBody>
      </p:sp>
      <p:sp>
        <p:nvSpPr>
          <p:cNvPr id="6" name="Footer Placeholder 5">
            <a:extLst>
              <a:ext uri="{FF2B5EF4-FFF2-40B4-BE49-F238E27FC236}">
                <a16:creationId xmlns:a16="http://schemas.microsoft.com/office/drawing/2014/main" xmlns="" id="{A37CFDE6-0926-445A-99FD-0003D565FD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46375CD8-CC0B-47BD-A497-CB1B47FB62BA}"/>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2556431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95EBA92-1B6F-47D2-86F5-66AA2FA53D3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A34F17EC-6D85-4596-9E00-C596F9D17A3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C234067D-47BC-48CE-87C2-18ABADDC1E4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A978A983-6472-4996-BD92-3A074466488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E9B42AA2-26E9-4901-A134-A2978127978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F659A4A9-352E-45B4-9A76-0228D72FB6CB}"/>
              </a:ext>
            </a:extLst>
          </p:cNvPr>
          <p:cNvSpPr>
            <a:spLocks noGrp="1"/>
          </p:cNvSpPr>
          <p:nvPr>
            <p:ph type="dt" sz="half" idx="10"/>
          </p:nvPr>
        </p:nvSpPr>
        <p:spPr/>
        <p:txBody>
          <a:bodyPr/>
          <a:lstStyle/>
          <a:p>
            <a:fld id="{583DF02E-2989-4500-BEC6-028E9283B66F}" type="datetimeFigureOut">
              <a:rPr lang="en-US" smtClean="0"/>
              <a:t>12/6/2024</a:t>
            </a:fld>
            <a:endParaRPr lang="en-US"/>
          </a:p>
        </p:txBody>
      </p:sp>
      <p:sp>
        <p:nvSpPr>
          <p:cNvPr id="8" name="Footer Placeholder 7">
            <a:extLst>
              <a:ext uri="{FF2B5EF4-FFF2-40B4-BE49-F238E27FC236}">
                <a16:creationId xmlns:a16="http://schemas.microsoft.com/office/drawing/2014/main" xmlns="" id="{CAEDAC4C-F79A-4DAB-966A-A2D145C27AE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7A337198-B4B5-4BA5-8855-514A21916066}"/>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5918083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67D9B4B-5B6A-49CC-B306-7BD24E5DB68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E480C360-0B23-426A-8A46-E05D4BF1858E}"/>
              </a:ext>
            </a:extLst>
          </p:cNvPr>
          <p:cNvSpPr>
            <a:spLocks noGrp="1"/>
          </p:cNvSpPr>
          <p:nvPr>
            <p:ph type="dt" sz="half" idx="10"/>
          </p:nvPr>
        </p:nvSpPr>
        <p:spPr/>
        <p:txBody>
          <a:bodyPr/>
          <a:lstStyle/>
          <a:p>
            <a:fld id="{583DF02E-2989-4500-BEC6-028E9283B66F}" type="datetimeFigureOut">
              <a:rPr lang="en-US" smtClean="0"/>
              <a:t>12/6/2024</a:t>
            </a:fld>
            <a:endParaRPr lang="en-US"/>
          </a:p>
        </p:txBody>
      </p:sp>
      <p:sp>
        <p:nvSpPr>
          <p:cNvPr id="4" name="Footer Placeholder 3">
            <a:extLst>
              <a:ext uri="{FF2B5EF4-FFF2-40B4-BE49-F238E27FC236}">
                <a16:creationId xmlns:a16="http://schemas.microsoft.com/office/drawing/2014/main" xmlns="" id="{A2EF6148-F941-4EDC-AFE5-36B30C78B80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DEA0AA77-7B38-41B9-883F-3808D98F02FA}"/>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2543647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B4939A-4CB7-46E1-8C30-FCBDC52C27FF}"/>
              </a:ext>
            </a:extLst>
          </p:cNvPr>
          <p:cNvSpPr>
            <a:spLocks noGrp="1"/>
          </p:cNvSpPr>
          <p:nvPr>
            <p:ph type="dt" sz="half" idx="10"/>
          </p:nvPr>
        </p:nvSpPr>
        <p:spPr/>
        <p:txBody>
          <a:bodyPr/>
          <a:lstStyle/>
          <a:p>
            <a:fld id="{583DF02E-2989-4500-BEC6-028E9283B66F}" type="datetimeFigureOut">
              <a:rPr lang="en-US" smtClean="0"/>
              <a:t>12/6/2024</a:t>
            </a:fld>
            <a:endParaRPr lang="en-US"/>
          </a:p>
        </p:txBody>
      </p:sp>
      <p:sp>
        <p:nvSpPr>
          <p:cNvPr id="3" name="Footer Placeholder 2">
            <a:extLst>
              <a:ext uri="{FF2B5EF4-FFF2-40B4-BE49-F238E27FC236}">
                <a16:creationId xmlns:a16="http://schemas.microsoft.com/office/drawing/2014/main" xmlns=""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4346652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1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B4939A-4CB7-46E1-8C30-FCBDC52C27FF}"/>
              </a:ext>
            </a:extLst>
          </p:cNvPr>
          <p:cNvSpPr>
            <a:spLocks noGrp="1"/>
          </p:cNvSpPr>
          <p:nvPr>
            <p:ph type="dt" sz="half" idx="10"/>
          </p:nvPr>
        </p:nvSpPr>
        <p:spPr/>
        <p:txBody>
          <a:bodyPr/>
          <a:lstStyle/>
          <a:p>
            <a:fld id="{583DF02E-2989-4500-BEC6-028E9283B66F}" type="datetimeFigureOut">
              <a:rPr lang="en-US" smtClean="0"/>
              <a:t>12/6/2024</a:t>
            </a:fld>
            <a:endParaRPr lang="en-US"/>
          </a:p>
        </p:txBody>
      </p:sp>
      <p:sp>
        <p:nvSpPr>
          <p:cNvPr id="3" name="Footer Placeholder 2">
            <a:extLst>
              <a:ext uri="{FF2B5EF4-FFF2-40B4-BE49-F238E27FC236}">
                <a16:creationId xmlns:a16="http://schemas.microsoft.com/office/drawing/2014/main" xmlns=""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555041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1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B4939A-4CB7-46E1-8C30-FCBDC52C27FF}"/>
              </a:ext>
            </a:extLst>
          </p:cNvPr>
          <p:cNvSpPr>
            <a:spLocks noGrp="1"/>
          </p:cNvSpPr>
          <p:nvPr>
            <p:ph type="dt" sz="half" idx="10"/>
          </p:nvPr>
        </p:nvSpPr>
        <p:spPr/>
        <p:txBody>
          <a:bodyPr/>
          <a:lstStyle/>
          <a:p>
            <a:fld id="{583DF02E-2989-4500-BEC6-028E9283B66F}" type="datetimeFigureOut">
              <a:rPr lang="en-US" smtClean="0"/>
              <a:t>12/6/2024</a:t>
            </a:fld>
            <a:endParaRPr lang="en-US"/>
          </a:p>
        </p:txBody>
      </p:sp>
      <p:sp>
        <p:nvSpPr>
          <p:cNvPr id="3" name="Footer Placeholder 2">
            <a:extLst>
              <a:ext uri="{FF2B5EF4-FFF2-40B4-BE49-F238E27FC236}">
                <a16:creationId xmlns:a16="http://schemas.microsoft.com/office/drawing/2014/main" xmlns=""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4270530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12/6/2024</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55410287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B4939A-4CB7-46E1-8C30-FCBDC52C27FF}"/>
              </a:ext>
            </a:extLst>
          </p:cNvPr>
          <p:cNvSpPr>
            <a:spLocks noGrp="1"/>
          </p:cNvSpPr>
          <p:nvPr>
            <p:ph type="dt" sz="half" idx="10"/>
          </p:nvPr>
        </p:nvSpPr>
        <p:spPr/>
        <p:txBody>
          <a:bodyPr/>
          <a:lstStyle/>
          <a:p>
            <a:fld id="{583DF02E-2989-4500-BEC6-028E9283B66F}" type="datetimeFigureOut">
              <a:rPr lang="en-US" smtClean="0"/>
              <a:t>12/6/2024</a:t>
            </a:fld>
            <a:endParaRPr lang="en-US"/>
          </a:p>
        </p:txBody>
      </p:sp>
      <p:sp>
        <p:nvSpPr>
          <p:cNvPr id="3" name="Footer Placeholder 2">
            <a:extLst>
              <a:ext uri="{FF2B5EF4-FFF2-40B4-BE49-F238E27FC236}">
                <a16:creationId xmlns:a16="http://schemas.microsoft.com/office/drawing/2014/main" xmlns=""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5854539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B4939A-4CB7-46E1-8C30-FCBDC52C27FF}"/>
              </a:ext>
            </a:extLst>
          </p:cNvPr>
          <p:cNvSpPr>
            <a:spLocks noGrp="1"/>
          </p:cNvSpPr>
          <p:nvPr>
            <p:ph type="dt" sz="half" idx="10"/>
          </p:nvPr>
        </p:nvSpPr>
        <p:spPr/>
        <p:txBody>
          <a:bodyPr/>
          <a:lstStyle/>
          <a:p>
            <a:fld id="{583DF02E-2989-4500-BEC6-028E9283B66F}" type="datetimeFigureOut">
              <a:rPr lang="en-US" smtClean="0"/>
              <a:t>12/6/2024</a:t>
            </a:fld>
            <a:endParaRPr lang="en-US"/>
          </a:p>
        </p:txBody>
      </p:sp>
      <p:sp>
        <p:nvSpPr>
          <p:cNvPr id="3" name="Footer Placeholder 2">
            <a:extLst>
              <a:ext uri="{FF2B5EF4-FFF2-40B4-BE49-F238E27FC236}">
                <a16:creationId xmlns:a16="http://schemas.microsoft.com/office/drawing/2014/main" xmlns=""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5304291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B4939A-4CB7-46E1-8C30-FCBDC52C27FF}"/>
              </a:ext>
            </a:extLst>
          </p:cNvPr>
          <p:cNvSpPr>
            <a:spLocks noGrp="1"/>
          </p:cNvSpPr>
          <p:nvPr>
            <p:ph type="dt" sz="half" idx="10"/>
          </p:nvPr>
        </p:nvSpPr>
        <p:spPr/>
        <p:txBody>
          <a:bodyPr/>
          <a:lstStyle/>
          <a:p>
            <a:fld id="{583DF02E-2989-4500-BEC6-028E9283B66F}" type="datetimeFigureOut">
              <a:rPr lang="en-US" smtClean="0"/>
              <a:t>12/6/2024</a:t>
            </a:fld>
            <a:endParaRPr lang="en-US"/>
          </a:p>
        </p:txBody>
      </p:sp>
      <p:sp>
        <p:nvSpPr>
          <p:cNvPr id="3" name="Footer Placeholder 2">
            <a:extLst>
              <a:ext uri="{FF2B5EF4-FFF2-40B4-BE49-F238E27FC236}">
                <a16:creationId xmlns:a16="http://schemas.microsoft.com/office/drawing/2014/main" xmlns=""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54729460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B4939A-4CB7-46E1-8C30-FCBDC52C27FF}"/>
              </a:ext>
            </a:extLst>
          </p:cNvPr>
          <p:cNvSpPr>
            <a:spLocks noGrp="1"/>
          </p:cNvSpPr>
          <p:nvPr>
            <p:ph type="dt" sz="half" idx="10"/>
          </p:nvPr>
        </p:nvSpPr>
        <p:spPr/>
        <p:txBody>
          <a:bodyPr/>
          <a:lstStyle/>
          <a:p>
            <a:fld id="{583DF02E-2989-4500-BEC6-028E9283B66F}" type="datetimeFigureOut">
              <a:rPr lang="en-US" smtClean="0"/>
              <a:t>12/6/2024</a:t>
            </a:fld>
            <a:endParaRPr lang="en-US"/>
          </a:p>
        </p:txBody>
      </p:sp>
      <p:sp>
        <p:nvSpPr>
          <p:cNvPr id="3" name="Footer Placeholder 2">
            <a:extLst>
              <a:ext uri="{FF2B5EF4-FFF2-40B4-BE49-F238E27FC236}">
                <a16:creationId xmlns:a16="http://schemas.microsoft.com/office/drawing/2014/main" xmlns=""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4054677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B4939A-4CB7-46E1-8C30-FCBDC52C27FF}"/>
              </a:ext>
            </a:extLst>
          </p:cNvPr>
          <p:cNvSpPr>
            <a:spLocks noGrp="1"/>
          </p:cNvSpPr>
          <p:nvPr>
            <p:ph type="dt" sz="half" idx="10"/>
          </p:nvPr>
        </p:nvSpPr>
        <p:spPr/>
        <p:txBody>
          <a:bodyPr/>
          <a:lstStyle/>
          <a:p>
            <a:fld id="{583DF02E-2989-4500-BEC6-028E9283B66F}" type="datetimeFigureOut">
              <a:rPr lang="en-US" smtClean="0"/>
              <a:t>12/6/2024</a:t>
            </a:fld>
            <a:endParaRPr lang="en-US"/>
          </a:p>
        </p:txBody>
      </p:sp>
      <p:sp>
        <p:nvSpPr>
          <p:cNvPr id="3" name="Footer Placeholder 2">
            <a:extLst>
              <a:ext uri="{FF2B5EF4-FFF2-40B4-BE49-F238E27FC236}">
                <a16:creationId xmlns:a16="http://schemas.microsoft.com/office/drawing/2014/main" xmlns=""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8106139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B4939A-4CB7-46E1-8C30-FCBDC52C27FF}"/>
              </a:ext>
            </a:extLst>
          </p:cNvPr>
          <p:cNvSpPr>
            <a:spLocks noGrp="1"/>
          </p:cNvSpPr>
          <p:nvPr>
            <p:ph type="dt" sz="half" idx="10"/>
          </p:nvPr>
        </p:nvSpPr>
        <p:spPr/>
        <p:txBody>
          <a:bodyPr/>
          <a:lstStyle/>
          <a:p>
            <a:fld id="{583DF02E-2989-4500-BEC6-028E9283B66F}" type="datetimeFigureOut">
              <a:rPr lang="en-US" smtClean="0"/>
              <a:t>12/6/2024</a:t>
            </a:fld>
            <a:endParaRPr lang="en-US"/>
          </a:p>
        </p:txBody>
      </p:sp>
      <p:sp>
        <p:nvSpPr>
          <p:cNvPr id="3" name="Footer Placeholder 2">
            <a:extLst>
              <a:ext uri="{FF2B5EF4-FFF2-40B4-BE49-F238E27FC236}">
                <a16:creationId xmlns:a16="http://schemas.microsoft.com/office/drawing/2014/main" xmlns=""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7843098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B4939A-4CB7-46E1-8C30-FCBDC52C27FF}"/>
              </a:ext>
            </a:extLst>
          </p:cNvPr>
          <p:cNvSpPr>
            <a:spLocks noGrp="1"/>
          </p:cNvSpPr>
          <p:nvPr>
            <p:ph type="dt" sz="half" idx="10"/>
          </p:nvPr>
        </p:nvSpPr>
        <p:spPr/>
        <p:txBody>
          <a:bodyPr/>
          <a:lstStyle/>
          <a:p>
            <a:fld id="{583DF02E-2989-4500-BEC6-028E9283B66F}" type="datetimeFigureOut">
              <a:rPr lang="en-US" smtClean="0"/>
              <a:t>12/6/2024</a:t>
            </a:fld>
            <a:endParaRPr lang="en-US"/>
          </a:p>
        </p:txBody>
      </p:sp>
      <p:sp>
        <p:nvSpPr>
          <p:cNvPr id="3" name="Footer Placeholder 2">
            <a:extLst>
              <a:ext uri="{FF2B5EF4-FFF2-40B4-BE49-F238E27FC236}">
                <a16:creationId xmlns:a16="http://schemas.microsoft.com/office/drawing/2014/main" xmlns=""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02260510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B4939A-4CB7-46E1-8C30-FCBDC52C27FF}"/>
              </a:ext>
            </a:extLst>
          </p:cNvPr>
          <p:cNvSpPr>
            <a:spLocks noGrp="1"/>
          </p:cNvSpPr>
          <p:nvPr>
            <p:ph type="dt" sz="half" idx="10"/>
          </p:nvPr>
        </p:nvSpPr>
        <p:spPr/>
        <p:txBody>
          <a:bodyPr/>
          <a:lstStyle/>
          <a:p>
            <a:fld id="{583DF02E-2989-4500-BEC6-028E9283B66F}" type="datetimeFigureOut">
              <a:rPr lang="en-US" smtClean="0"/>
              <a:t>12/6/2024</a:t>
            </a:fld>
            <a:endParaRPr lang="en-US"/>
          </a:p>
        </p:txBody>
      </p:sp>
      <p:sp>
        <p:nvSpPr>
          <p:cNvPr id="3" name="Footer Placeholder 2">
            <a:extLst>
              <a:ext uri="{FF2B5EF4-FFF2-40B4-BE49-F238E27FC236}">
                <a16:creationId xmlns:a16="http://schemas.microsoft.com/office/drawing/2014/main" xmlns=""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62338019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B4939A-4CB7-46E1-8C30-FCBDC52C27FF}"/>
              </a:ext>
            </a:extLst>
          </p:cNvPr>
          <p:cNvSpPr>
            <a:spLocks noGrp="1"/>
          </p:cNvSpPr>
          <p:nvPr>
            <p:ph type="dt" sz="half" idx="10"/>
          </p:nvPr>
        </p:nvSpPr>
        <p:spPr/>
        <p:txBody>
          <a:bodyPr/>
          <a:lstStyle/>
          <a:p>
            <a:fld id="{583DF02E-2989-4500-BEC6-028E9283B66F}" type="datetimeFigureOut">
              <a:rPr lang="en-US" smtClean="0"/>
              <a:t>12/6/2024</a:t>
            </a:fld>
            <a:endParaRPr lang="en-US"/>
          </a:p>
        </p:txBody>
      </p:sp>
      <p:sp>
        <p:nvSpPr>
          <p:cNvPr id="3" name="Footer Placeholder 2">
            <a:extLst>
              <a:ext uri="{FF2B5EF4-FFF2-40B4-BE49-F238E27FC236}">
                <a16:creationId xmlns:a16="http://schemas.microsoft.com/office/drawing/2014/main" xmlns=""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5517726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B4939A-4CB7-46E1-8C30-FCBDC52C27FF}"/>
              </a:ext>
            </a:extLst>
          </p:cNvPr>
          <p:cNvSpPr>
            <a:spLocks noGrp="1"/>
          </p:cNvSpPr>
          <p:nvPr>
            <p:ph type="dt" sz="half" idx="10"/>
          </p:nvPr>
        </p:nvSpPr>
        <p:spPr/>
        <p:txBody>
          <a:bodyPr/>
          <a:lstStyle/>
          <a:p>
            <a:fld id="{583DF02E-2989-4500-BEC6-028E9283B66F}" type="datetimeFigureOut">
              <a:rPr lang="en-US" smtClean="0"/>
              <a:t>12/6/2024</a:t>
            </a:fld>
            <a:endParaRPr lang="en-US"/>
          </a:p>
        </p:txBody>
      </p:sp>
      <p:sp>
        <p:nvSpPr>
          <p:cNvPr id="3" name="Footer Placeholder 2">
            <a:extLst>
              <a:ext uri="{FF2B5EF4-FFF2-40B4-BE49-F238E27FC236}">
                <a16:creationId xmlns:a16="http://schemas.microsoft.com/office/drawing/2014/main" xmlns=""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5770852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12/6/2024</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409716647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B4939A-4CB7-46E1-8C30-FCBDC52C27FF}"/>
              </a:ext>
            </a:extLst>
          </p:cNvPr>
          <p:cNvSpPr>
            <a:spLocks noGrp="1"/>
          </p:cNvSpPr>
          <p:nvPr>
            <p:ph type="dt" sz="half" idx="10"/>
          </p:nvPr>
        </p:nvSpPr>
        <p:spPr/>
        <p:txBody>
          <a:bodyPr/>
          <a:lstStyle/>
          <a:p>
            <a:fld id="{583DF02E-2989-4500-BEC6-028E9283B66F}" type="datetimeFigureOut">
              <a:rPr lang="en-US" smtClean="0"/>
              <a:t>12/6/2024</a:t>
            </a:fld>
            <a:endParaRPr lang="en-US"/>
          </a:p>
        </p:txBody>
      </p:sp>
      <p:sp>
        <p:nvSpPr>
          <p:cNvPr id="3" name="Footer Placeholder 2">
            <a:extLst>
              <a:ext uri="{FF2B5EF4-FFF2-40B4-BE49-F238E27FC236}">
                <a16:creationId xmlns:a16="http://schemas.microsoft.com/office/drawing/2014/main" xmlns=""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26703766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B4939A-4CB7-46E1-8C30-FCBDC52C27FF}"/>
              </a:ext>
            </a:extLst>
          </p:cNvPr>
          <p:cNvSpPr>
            <a:spLocks noGrp="1"/>
          </p:cNvSpPr>
          <p:nvPr>
            <p:ph type="dt" sz="half" idx="10"/>
          </p:nvPr>
        </p:nvSpPr>
        <p:spPr/>
        <p:txBody>
          <a:bodyPr/>
          <a:lstStyle/>
          <a:p>
            <a:fld id="{583DF02E-2989-4500-BEC6-028E9283B66F}" type="datetimeFigureOut">
              <a:rPr lang="en-US" smtClean="0"/>
              <a:t>12/6/2024</a:t>
            </a:fld>
            <a:endParaRPr lang="en-US"/>
          </a:p>
        </p:txBody>
      </p:sp>
      <p:sp>
        <p:nvSpPr>
          <p:cNvPr id="3" name="Footer Placeholder 2">
            <a:extLst>
              <a:ext uri="{FF2B5EF4-FFF2-40B4-BE49-F238E27FC236}">
                <a16:creationId xmlns:a16="http://schemas.microsoft.com/office/drawing/2014/main" xmlns=""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8297189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B4939A-4CB7-46E1-8C30-FCBDC52C27FF}"/>
              </a:ext>
            </a:extLst>
          </p:cNvPr>
          <p:cNvSpPr>
            <a:spLocks noGrp="1"/>
          </p:cNvSpPr>
          <p:nvPr>
            <p:ph type="dt" sz="half" idx="10"/>
          </p:nvPr>
        </p:nvSpPr>
        <p:spPr/>
        <p:txBody>
          <a:bodyPr/>
          <a:lstStyle/>
          <a:p>
            <a:fld id="{583DF02E-2989-4500-BEC6-028E9283B66F}" type="datetimeFigureOut">
              <a:rPr lang="en-US" smtClean="0"/>
              <a:t>12/6/2024</a:t>
            </a:fld>
            <a:endParaRPr lang="en-US"/>
          </a:p>
        </p:txBody>
      </p:sp>
      <p:sp>
        <p:nvSpPr>
          <p:cNvPr id="3" name="Footer Placeholder 2">
            <a:extLst>
              <a:ext uri="{FF2B5EF4-FFF2-40B4-BE49-F238E27FC236}">
                <a16:creationId xmlns:a16="http://schemas.microsoft.com/office/drawing/2014/main" xmlns=""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05960606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659528B-8E57-4CA5-8365-92BCB5725F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942AB05D-89E8-4081-A1E4-316BC928CA8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EA3AF7A8-8969-47B1-B145-95B4E8ED80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46410A16-5B70-49EA-956C-6C1286968D81}"/>
              </a:ext>
            </a:extLst>
          </p:cNvPr>
          <p:cNvSpPr>
            <a:spLocks noGrp="1"/>
          </p:cNvSpPr>
          <p:nvPr>
            <p:ph type="dt" sz="half" idx="10"/>
          </p:nvPr>
        </p:nvSpPr>
        <p:spPr/>
        <p:txBody>
          <a:bodyPr/>
          <a:lstStyle/>
          <a:p>
            <a:fld id="{583DF02E-2989-4500-BEC6-028E9283B66F}" type="datetimeFigureOut">
              <a:rPr lang="en-US" smtClean="0"/>
              <a:t>12/6/2024</a:t>
            </a:fld>
            <a:endParaRPr lang="en-US"/>
          </a:p>
        </p:txBody>
      </p:sp>
      <p:sp>
        <p:nvSpPr>
          <p:cNvPr id="6" name="Footer Placeholder 5">
            <a:extLst>
              <a:ext uri="{FF2B5EF4-FFF2-40B4-BE49-F238E27FC236}">
                <a16:creationId xmlns:a16="http://schemas.microsoft.com/office/drawing/2014/main" xmlns="" id="{B218DE60-C80B-4C48-9178-D4B0834AC8E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48368AF8-FDD4-4B21-ADAB-D7D5E309C3C6}"/>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54768044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1054180-18F2-4F34-A3FC-AEFDF7C9A9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66410162-7496-44D0-BF70-2851212B815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D34AE83E-8C43-4AB8-960C-961C9612C7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042138D7-D4A0-4F93-B300-3E2263B80248}"/>
              </a:ext>
            </a:extLst>
          </p:cNvPr>
          <p:cNvSpPr>
            <a:spLocks noGrp="1"/>
          </p:cNvSpPr>
          <p:nvPr>
            <p:ph type="dt" sz="half" idx="10"/>
          </p:nvPr>
        </p:nvSpPr>
        <p:spPr/>
        <p:txBody>
          <a:bodyPr/>
          <a:lstStyle/>
          <a:p>
            <a:fld id="{583DF02E-2989-4500-BEC6-028E9283B66F}" type="datetimeFigureOut">
              <a:rPr lang="en-US" smtClean="0"/>
              <a:t>12/6/2024</a:t>
            </a:fld>
            <a:endParaRPr lang="en-US"/>
          </a:p>
        </p:txBody>
      </p:sp>
      <p:sp>
        <p:nvSpPr>
          <p:cNvPr id="6" name="Footer Placeholder 5">
            <a:extLst>
              <a:ext uri="{FF2B5EF4-FFF2-40B4-BE49-F238E27FC236}">
                <a16:creationId xmlns:a16="http://schemas.microsoft.com/office/drawing/2014/main" xmlns="" id="{FA65148B-5AE9-4CA6-8FBC-4184827F1F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7B73F3A3-5FF3-4518-BE8D-0F1A71B9E9F1}"/>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63706906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F370DC1-596F-4B28-9241-273BD659F6C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8C3F4F7A-5493-403B-B044-9A530019538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510DDED-C05D-47AA-A272-2758E6162C2C}"/>
              </a:ext>
            </a:extLst>
          </p:cNvPr>
          <p:cNvSpPr>
            <a:spLocks noGrp="1"/>
          </p:cNvSpPr>
          <p:nvPr>
            <p:ph type="dt" sz="half" idx="10"/>
          </p:nvPr>
        </p:nvSpPr>
        <p:spPr/>
        <p:txBody>
          <a:bodyPr/>
          <a:lstStyle/>
          <a:p>
            <a:fld id="{583DF02E-2989-4500-BEC6-028E9283B66F}" type="datetimeFigureOut">
              <a:rPr lang="en-US" smtClean="0"/>
              <a:t>12/6/2024</a:t>
            </a:fld>
            <a:endParaRPr lang="en-US"/>
          </a:p>
        </p:txBody>
      </p:sp>
      <p:sp>
        <p:nvSpPr>
          <p:cNvPr id="5" name="Footer Placeholder 4">
            <a:extLst>
              <a:ext uri="{FF2B5EF4-FFF2-40B4-BE49-F238E27FC236}">
                <a16:creationId xmlns:a16="http://schemas.microsoft.com/office/drawing/2014/main" xmlns="" id="{104B48F7-2F56-4AC5-99BD-38FA73387D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9575223-7A7A-43DD-B171-269C7E87FEAA}"/>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30034989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263F72F8-ED8D-4531-BB35-78507F5383E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AFEFD618-1F98-4419-B706-ED6A4A19D80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AAB8F42-75D9-4605-AE55-B8E8818F1D61}"/>
              </a:ext>
            </a:extLst>
          </p:cNvPr>
          <p:cNvSpPr>
            <a:spLocks noGrp="1"/>
          </p:cNvSpPr>
          <p:nvPr>
            <p:ph type="dt" sz="half" idx="10"/>
          </p:nvPr>
        </p:nvSpPr>
        <p:spPr/>
        <p:txBody>
          <a:bodyPr/>
          <a:lstStyle/>
          <a:p>
            <a:fld id="{583DF02E-2989-4500-BEC6-028E9283B66F}" type="datetimeFigureOut">
              <a:rPr lang="en-US" smtClean="0"/>
              <a:t>12/6/2024</a:t>
            </a:fld>
            <a:endParaRPr lang="en-US"/>
          </a:p>
        </p:txBody>
      </p:sp>
      <p:sp>
        <p:nvSpPr>
          <p:cNvPr id="5" name="Footer Placeholder 4">
            <a:extLst>
              <a:ext uri="{FF2B5EF4-FFF2-40B4-BE49-F238E27FC236}">
                <a16:creationId xmlns:a16="http://schemas.microsoft.com/office/drawing/2014/main" xmlns="" id="{1958E2AE-9EEC-480A-A9E1-55FAA4DA1F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86F0AEDA-680C-4DA3-B7FF-757CAE8CA166}"/>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85254020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02167" y="228601"/>
            <a:ext cx="11387667" cy="5870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extLst>
          </p:cNvPr>
          <p:cNvSpPr>
            <a:spLocks noGrp="1"/>
          </p:cNvSpPr>
          <p:nvPr>
            <p:ph type="dt" sz="half" idx="10"/>
          </p:nvPr>
        </p:nvSpPr>
        <p:spPr>
          <a:xfrm>
            <a:off x="406400" y="6245225"/>
            <a:ext cx="3048000" cy="476250"/>
          </a:xfrm>
        </p:spPr>
        <p:txBody>
          <a:bodyPr/>
          <a:lstStyle>
            <a:lvl1pPr>
              <a:defRPr/>
            </a:lvl1pPr>
          </a:lstStyle>
          <a:p>
            <a:pPr>
              <a:defRPr/>
            </a:pPr>
            <a:endParaRPr lang="en-US"/>
          </a:p>
        </p:txBody>
      </p:sp>
      <p:sp>
        <p:nvSpPr>
          <p:cNvPr id="4" name="Footer Placeholder 3">
            <a:extLst>
              <a:ext uri="{FF2B5EF4-FFF2-40B4-BE49-F238E27FC236}"/>
            </a:extLst>
          </p:cNvPr>
          <p:cNvSpPr>
            <a:spLocks noGrp="1"/>
          </p:cNvSpPr>
          <p:nvPr>
            <p:ph type="ftr" sz="quarter" idx="11"/>
          </p:nvPr>
        </p:nvSpPr>
        <p:spPr>
          <a:xfrm>
            <a:off x="4165600" y="6245225"/>
            <a:ext cx="3860800" cy="476250"/>
          </a:xfrm>
        </p:spPr>
        <p:txBody>
          <a:bodyPr/>
          <a:lstStyle>
            <a:lvl1pPr>
              <a:defRPr/>
            </a:lvl1pPr>
          </a:lstStyle>
          <a:p>
            <a:pPr>
              <a:defRPr/>
            </a:pPr>
            <a:endParaRPr lang="en-US"/>
          </a:p>
        </p:txBody>
      </p:sp>
      <p:sp>
        <p:nvSpPr>
          <p:cNvPr id="5" name="Slide Number Placeholder 4">
            <a:extLst>
              <a:ext uri="{FF2B5EF4-FFF2-40B4-BE49-F238E27FC236}"/>
            </a:extLst>
          </p:cNvPr>
          <p:cNvSpPr>
            <a:spLocks noGrp="1"/>
          </p:cNvSpPr>
          <p:nvPr>
            <p:ph type="sldNum" sz="quarter" idx="12"/>
          </p:nvPr>
        </p:nvSpPr>
        <p:spPr>
          <a:xfrm>
            <a:off x="8737600" y="6245225"/>
            <a:ext cx="3048000" cy="476250"/>
          </a:xfrm>
        </p:spPr>
        <p:txBody>
          <a:bodyPr/>
          <a:lstStyle>
            <a:lvl1pPr>
              <a:defRPr smtClean="0"/>
            </a:lvl1pPr>
          </a:lstStyle>
          <a:p>
            <a:pPr>
              <a:defRPr/>
            </a:pPr>
            <a:fld id="{96DEA43A-AD57-4241-BB4F-41E1A789A957}" type="slidenum">
              <a:rPr lang="en-US" altLang="vi-VN"/>
              <a:pPr>
                <a:defRPr/>
              </a:pPr>
              <a:t>‹#›</a:t>
            </a:fld>
            <a:endParaRPr lang="en-US" altLang="vi-VN"/>
          </a:p>
        </p:txBody>
      </p:sp>
    </p:spTree>
    <p:extLst>
      <p:ext uri="{BB962C8B-B14F-4D97-AF65-F5344CB8AC3E}">
        <p14:creationId xmlns:p14="http://schemas.microsoft.com/office/powerpoint/2010/main" val="37287751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12/6/2024</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8983338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12/6/2024</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7252512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12/6/2024</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42561405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12/6/2024</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4326218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1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12/6/2024</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9633410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E94F66F9-C659-4502-9482-4B8A55A6DB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E39A1648-7158-4D6E-A53A-32C00F90BD7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F9951FB-E3EE-4DCB-AF65-BA0DCE198F0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3DF02E-2989-4500-BEC6-028E9283B66F}" type="datetimeFigureOut">
              <a:rPr lang="en-US" smtClean="0"/>
              <a:t>12/6/2024</a:t>
            </a:fld>
            <a:endParaRPr lang="en-US"/>
          </a:p>
        </p:txBody>
      </p:sp>
      <p:sp>
        <p:nvSpPr>
          <p:cNvPr id="5" name="Footer Placeholder 4">
            <a:extLst>
              <a:ext uri="{FF2B5EF4-FFF2-40B4-BE49-F238E27FC236}">
                <a16:creationId xmlns:a16="http://schemas.microsoft.com/office/drawing/2014/main" xmlns="" id="{A1B4AF8C-C96A-4781-89A0-793C1489086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0B676426-973E-4D93-AAA0-DFB7F37E58B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6637D0-8FB2-471E-A45F-2D580B0C06B5}" type="slidenum">
              <a:rPr lang="en-US" smtClean="0"/>
              <a:t>‹#›</a:t>
            </a:fld>
            <a:endParaRPr lang="en-US"/>
          </a:p>
        </p:txBody>
      </p:sp>
    </p:spTree>
    <p:extLst>
      <p:ext uri="{BB962C8B-B14F-4D97-AF65-F5344CB8AC3E}">
        <p14:creationId xmlns:p14="http://schemas.microsoft.com/office/powerpoint/2010/main" val="2938181553"/>
      </p:ext>
    </p:extLst>
  </p:cSld>
  <p:clrMap bg1="lt1" tx1="dk1" bg2="lt2" tx2="dk2" accent1="accent1" accent2="accent2" accent3="accent3" accent4="accent4" accent5="accent5" accent6="accent6" hlink="hlink" folHlink="folHlink"/>
  <p:sldLayoutIdLst>
    <p:sldLayoutId id="2147483649" r:id="rId1"/>
    <p:sldLayoutId id="2147483726" r:id="rId2"/>
    <p:sldLayoutId id="2147483650" r:id="rId3"/>
    <p:sldLayoutId id="2147483760" r:id="rId4"/>
    <p:sldLayoutId id="2147483759" r:id="rId5"/>
    <p:sldLayoutId id="2147483758" r:id="rId6"/>
    <p:sldLayoutId id="2147483757" r:id="rId7"/>
    <p:sldLayoutId id="2147483756" r:id="rId8"/>
    <p:sldLayoutId id="2147483755" r:id="rId9"/>
    <p:sldLayoutId id="2147483754" r:id="rId10"/>
    <p:sldLayoutId id="2147483753" r:id="rId11"/>
    <p:sldLayoutId id="2147483752" r:id="rId12"/>
    <p:sldLayoutId id="2147483751" r:id="rId13"/>
    <p:sldLayoutId id="2147483750" r:id="rId14"/>
    <p:sldLayoutId id="2147483749" r:id="rId15"/>
    <p:sldLayoutId id="2147483748" r:id="rId16"/>
    <p:sldLayoutId id="2147483747" r:id="rId17"/>
    <p:sldLayoutId id="2147483746" r:id="rId18"/>
    <p:sldLayoutId id="2147483743" r:id="rId19"/>
    <p:sldLayoutId id="2147483741" r:id="rId20"/>
    <p:sldLayoutId id="2147483740" r:id="rId21"/>
    <p:sldLayoutId id="2147483739" r:id="rId22"/>
    <p:sldLayoutId id="2147483651" r:id="rId23"/>
    <p:sldLayoutId id="2147483652" r:id="rId24"/>
    <p:sldLayoutId id="2147483653" r:id="rId25"/>
    <p:sldLayoutId id="2147483654" r:id="rId26"/>
    <p:sldLayoutId id="2147483655" r:id="rId27"/>
    <p:sldLayoutId id="2147483745" r:id="rId28"/>
    <p:sldLayoutId id="2147483744" r:id="rId29"/>
    <p:sldLayoutId id="2147483742" r:id="rId30"/>
    <p:sldLayoutId id="2147483738" r:id="rId31"/>
    <p:sldLayoutId id="2147483737" r:id="rId32"/>
    <p:sldLayoutId id="2147483736" r:id="rId33"/>
    <p:sldLayoutId id="2147483735" r:id="rId34"/>
    <p:sldLayoutId id="2147483734" r:id="rId35"/>
    <p:sldLayoutId id="2147483733" r:id="rId36"/>
    <p:sldLayoutId id="2147483732" r:id="rId37"/>
    <p:sldLayoutId id="2147483731" r:id="rId38"/>
    <p:sldLayoutId id="2147483730" r:id="rId39"/>
    <p:sldLayoutId id="2147483729" r:id="rId40"/>
    <p:sldLayoutId id="2147483728" r:id="rId41"/>
    <p:sldLayoutId id="2147483727" r:id="rId42"/>
    <p:sldLayoutId id="2147483656" r:id="rId43"/>
    <p:sldLayoutId id="2147483657" r:id="rId44"/>
    <p:sldLayoutId id="2147483658" r:id="rId45"/>
    <p:sldLayoutId id="2147483659" r:id="rId46"/>
    <p:sldLayoutId id="2147483761" r:id="rId4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slideLayout" Target="../slideLayouts/slideLayout27.xml"/><Relationship Id="rId7" Type="http://schemas.openxmlformats.org/officeDocument/2006/relationships/image" Target="../media/image24.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3.jpeg"/><Relationship Id="rId5" Type="http://schemas.openxmlformats.org/officeDocument/2006/relationships/image" Target="../media/image11.png"/><Relationship Id="rId4" Type="http://schemas.openxmlformats.org/officeDocument/2006/relationships/notesSlide" Target="../notesSlides/notesSlide4.xml"/><Relationship Id="rId9"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xml"/><Relationship Id="rId1" Type="http://schemas.openxmlformats.org/officeDocument/2006/relationships/slideLayout" Target="../slideLayouts/slideLayout27.xml"/><Relationship Id="rId4" Type="http://schemas.openxmlformats.org/officeDocument/2006/relationships/image" Target="../media/image25.jpg"/></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6.xml"/><Relationship Id="rId1" Type="http://schemas.openxmlformats.org/officeDocument/2006/relationships/slideLayout" Target="../slideLayouts/slideLayout27.xml"/><Relationship Id="rId4" Type="http://schemas.openxmlformats.org/officeDocument/2006/relationships/image" Target="../media/image26.jpe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27.xml"/><Relationship Id="rId5" Type="http://schemas.openxmlformats.org/officeDocument/2006/relationships/image" Target="../media/image15.png"/><Relationship Id="rId4" Type="http://schemas.microsoft.com/office/2007/relationships/hdphoto" Target="../media/hdphoto4.wdp"/></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8.xml"/><Relationship Id="rId1" Type="http://schemas.openxmlformats.org/officeDocument/2006/relationships/slideLayout" Target="../slideLayouts/slideLayout27.xml"/><Relationship Id="rId4" Type="http://schemas.openxmlformats.org/officeDocument/2006/relationships/image" Target="../media/image25.jpg"/></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30.jpg"/><Relationship Id="rId5" Type="http://schemas.openxmlformats.org/officeDocument/2006/relationships/image" Target="../media/image29.jpg"/><Relationship Id="rId4" Type="http://schemas.openxmlformats.org/officeDocument/2006/relationships/image" Target="../media/image28.jpeg"/></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7.xml"/><Relationship Id="rId4" Type="http://schemas.openxmlformats.org/officeDocument/2006/relationships/image" Target="../media/image31.gif"/></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27.xml"/><Relationship Id="rId4" Type="http://schemas.openxmlformats.org/officeDocument/2006/relationships/image" Target="../media/image26.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7.xml"/><Relationship Id="rId4" Type="http://schemas.openxmlformats.org/officeDocument/2006/relationships/image" Target="../media/image31.gif"/></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47.xml"/><Relationship Id="rId4" Type="http://schemas.openxmlformats.org/officeDocument/2006/relationships/image" Target="../media/image34.jpeg"/></Relationships>
</file>

<file path=ppt/slides/_rels/slide2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47.xml"/></Relationships>
</file>

<file path=ppt/slides/_rels/slide2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47.xml"/></Relationships>
</file>

<file path=ppt/slides/_rels/slide2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47.xml"/></Relationships>
</file>

<file path=ppt/slides/_rels/slide2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47.xml"/></Relationships>
</file>

<file path=ppt/slides/_rels/slide2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43.png"/></Relationships>
</file>

<file path=ppt/slides/_rels/slide4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27.xml"/><Relationship Id="rId6" Type="http://schemas.microsoft.com/office/2007/relationships/hdphoto" Target="../media/hdphoto1.wdp"/><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slideLayout" Target="../slideLayouts/slideLayout3.xml"/><Relationship Id="rId7" Type="http://schemas.openxmlformats.org/officeDocument/2006/relationships/image" Target="../media/image16.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5.png"/><Relationship Id="rId11" Type="http://schemas.openxmlformats.org/officeDocument/2006/relationships/image" Target="../media/image18.emf"/><Relationship Id="rId5" Type="http://schemas.openxmlformats.org/officeDocument/2006/relationships/image" Target="../media/image10.png"/><Relationship Id="rId10" Type="http://schemas.microsoft.com/office/2007/relationships/hdphoto" Target="../media/hdphoto3.wdp"/><Relationship Id="rId4" Type="http://schemas.openxmlformats.org/officeDocument/2006/relationships/notesSlide" Target="../notesSlides/notesSlide3.xml"/><Relationship Id="rId9" Type="http://schemas.openxmlformats.org/officeDocument/2006/relationships/image" Target="../media/image17.png"/></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051632" cy="68149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42240" y="1730946"/>
            <a:ext cx="11909392" cy="2862322"/>
          </a:xfrm>
          <a:prstGeom prst="rect">
            <a:avLst/>
          </a:prstGeom>
          <a:noFill/>
        </p:spPr>
        <p:txBody>
          <a:bodyPr wrap="square" rtlCol="0">
            <a:spAutoFit/>
          </a:bodyPr>
          <a:lstStyle/>
          <a:p>
            <a:pPr algn="ctr"/>
            <a:r>
              <a:rPr lang="vi-VN" sz="6000" b="1" smtClean="0">
                <a:solidFill>
                  <a:schemeClr val="accent4">
                    <a:lumMod val="20000"/>
                    <a:lumOff val="80000"/>
                  </a:schemeClr>
                </a:solidFill>
                <a:latin typeface="+mj-lt"/>
              </a:rPr>
              <a:t>KÍNH CHÀO </a:t>
            </a:r>
          </a:p>
          <a:p>
            <a:pPr algn="ctr"/>
            <a:r>
              <a:rPr lang="vi-VN" sz="6000" b="1" smtClean="0">
                <a:solidFill>
                  <a:schemeClr val="accent4">
                    <a:lumMod val="20000"/>
                    <a:lumOff val="80000"/>
                  </a:schemeClr>
                </a:solidFill>
                <a:latin typeface="+mj-lt"/>
              </a:rPr>
              <a:t>QUÝ THẦY CÔ GIÁO </a:t>
            </a:r>
          </a:p>
          <a:p>
            <a:pPr algn="ctr"/>
            <a:r>
              <a:rPr lang="vi-VN" sz="6000" b="1" smtClean="0">
                <a:solidFill>
                  <a:schemeClr val="accent4">
                    <a:lumMod val="20000"/>
                    <a:lumOff val="80000"/>
                  </a:schemeClr>
                </a:solidFill>
                <a:latin typeface="+mj-lt"/>
              </a:rPr>
              <a:t>CÙNG CÁC EM HỌC SINH!</a:t>
            </a:r>
            <a:endParaRPr lang="en-US" sz="6000" b="1">
              <a:solidFill>
                <a:schemeClr val="accent4">
                  <a:lumMod val="20000"/>
                  <a:lumOff val="80000"/>
                </a:schemeClr>
              </a:solidFill>
              <a:latin typeface="+mj-lt"/>
            </a:endParaRPr>
          </a:p>
        </p:txBody>
      </p:sp>
    </p:spTree>
    <p:extLst>
      <p:ext uri="{BB962C8B-B14F-4D97-AF65-F5344CB8AC3E}">
        <p14:creationId xmlns:p14="http://schemas.microsoft.com/office/powerpoint/2010/main" val="60842335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 y="0"/>
            <a:ext cx="12303760" cy="2193107"/>
          </a:xfrm>
        </p:spPr>
        <p:txBody>
          <a:bodyPr>
            <a:normAutofit/>
          </a:bodyPr>
          <a:lstStyle/>
          <a:p>
            <a:r>
              <a:rPr lang="en-US" altLang="en-US" b="1">
                <a:solidFill>
                  <a:srgbClr val="00B050"/>
                </a:solidFill>
                <a:latin typeface="Times New Roman" pitchFamily="18" charset="0"/>
                <a:cs typeface="Times New Roman" pitchFamily="18" charset="0"/>
              </a:rPr>
              <a:t>Ý nghĩa của kênh đào Xuy – ê đối với giao thông </a:t>
            </a:r>
            <a:r>
              <a:rPr lang="vi-VN" altLang="en-US" b="1" smtClean="0">
                <a:solidFill>
                  <a:srgbClr val="00B050"/>
                </a:solidFill>
                <a:latin typeface="Times New Roman" pitchFamily="18" charset="0"/>
                <a:cs typeface="Times New Roman" pitchFamily="18" charset="0"/>
              </a:rPr>
              <a:t/>
            </a:r>
            <a:br>
              <a:rPr lang="vi-VN" altLang="en-US" b="1" smtClean="0">
                <a:solidFill>
                  <a:srgbClr val="00B050"/>
                </a:solidFill>
                <a:latin typeface="Times New Roman" pitchFamily="18" charset="0"/>
                <a:cs typeface="Times New Roman" pitchFamily="18" charset="0"/>
              </a:rPr>
            </a:br>
            <a:r>
              <a:rPr lang="en-US" altLang="en-US" b="1" smtClean="0">
                <a:solidFill>
                  <a:srgbClr val="00B050"/>
                </a:solidFill>
                <a:latin typeface="Times New Roman" pitchFamily="18" charset="0"/>
                <a:cs typeface="Times New Roman" pitchFamily="18" charset="0"/>
              </a:rPr>
              <a:t>đường </a:t>
            </a:r>
            <a:r>
              <a:rPr lang="en-US" altLang="en-US" b="1">
                <a:solidFill>
                  <a:srgbClr val="00B050"/>
                </a:solidFill>
                <a:latin typeface="Times New Roman" pitchFamily="18" charset="0"/>
                <a:cs typeface="Times New Roman" pitchFamily="18" charset="0"/>
              </a:rPr>
              <a:t>biển?</a:t>
            </a:r>
            <a:r>
              <a:rPr lang="en-US" altLang="en-US" b="1">
                <a:solidFill>
                  <a:srgbClr val="00B050"/>
                </a:solidFill>
              </a:rPr>
              <a:t/>
            </a:r>
            <a:br>
              <a:rPr lang="en-US" altLang="en-US" b="1">
                <a:solidFill>
                  <a:srgbClr val="00B050"/>
                </a:solidFill>
              </a:rPr>
            </a:br>
            <a:endParaRPr lang="en-US"/>
          </a:p>
        </p:txBody>
      </p:sp>
      <p:pic>
        <p:nvPicPr>
          <p:cNvPr id="20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70320" y="1950260"/>
            <a:ext cx="4968240" cy="34545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2016365"/>
            <a:ext cx="5740400" cy="3388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2733040" y="5648960"/>
            <a:ext cx="6695440" cy="646331"/>
          </a:xfrm>
          <a:prstGeom prst="rect">
            <a:avLst/>
          </a:prstGeom>
          <a:noFill/>
        </p:spPr>
        <p:txBody>
          <a:bodyPr wrap="square" rtlCol="0">
            <a:spAutoFit/>
          </a:bodyPr>
          <a:lstStyle/>
          <a:p>
            <a:r>
              <a:rPr lang="vi-VN" sz="3600" smtClean="0">
                <a:latin typeface="Times New Roman" pitchFamily="18" charset="0"/>
                <a:cs typeface="Times New Roman" pitchFamily="18" charset="0"/>
              </a:rPr>
              <a:t>Một số hình ảnh kênh đào Xuy-ê</a:t>
            </a:r>
            <a:endParaRPr lang="en-US" sz="3600">
              <a:latin typeface="Times New Roman" pitchFamily="18" charset="0"/>
              <a:cs typeface="Times New Roman" pitchFamily="18" charset="0"/>
            </a:endParaRPr>
          </a:p>
        </p:txBody>
      </p:sp>
    </p:spTree>
    <p:extLst>
      <p:ext uri="{BB962C8B-B14F-4D97-AF65-F5344CB8AC3E}">
        <p14:creationId xmlns:p14="http://schemas.microsoft.com/office/powerpoint/2010/main" val="2404300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2053"/>
                                        </p:tgtEl>
                                        <p:attrNameLst>
                                          <p:attrName>style.visibility</p:attrName>
                                        </p:attrNameLst>
                                      </p:cBhvr>
                                      <p:to>
                                        <p:strVal val="visible"/>
                                      </p:to>
                                    </p:set>
                                    <p:animEffect transition="in" filter="circle(in)">
                                      <p:cBhvr>
                                        <p:cTn id="13" dur="2000"/>
                                        <p:tgtEl>
                                          <p:spTgt spid="2053"/>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2052"/>
                                        </p:tgtEl>
                                        <p:attrNameLst>
                                          <p:attrName>style.visibility</p:attrName>
                                        </p:attrNameLst>
                                      </p:cBhvr>
                                      <p:to>
                                        <p:strVal val="visible"/>
                                      </p:to>
                                    </p:set>
                                    <p:animEffect transition="in" filter="circle(in)">
                                      <p:cBhvr>
                                        <p:cTn id="18" dur="2000"/>
                                        <p:tgtEl>
                                          <p:spTgt spid="2052"/>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4000" y="1148080"/>
            <a:ext cx="5008880" cy="2156711"/>
          </a:xfrm>
        </p:spPr>
        <p:txBody>
          <a:bodyPr>
            <a:normAutofit fontScale="90000"/>
          </a:bodyPr>
          <a:lstStyle/>
          <a:p>
            <a:r>
              <a:rPr lang="en-US" altLang="vi-VN" sz="4900" b="1">
                <a:solidFill>
                  <a:schemeClr val="accent4">
                    <a:lumMod val="75000"/>
                  </a:schemeClr>
                </a:solidFill>
                <a:latin typeface="Times New Roman" pitchFamily="18" charset="0"/>
                <a:cs typeface="Times New Roman" pitchFamily="18" charset="0"/>
              </a:rPr>
              <a:t>Kể tên các dòng biển </a:t>
            </a:r>
            <a:r>
              <a:rPr lang="en-US" altLang="vi-VN" sz="4900" b="1" smtClean="0">
                <a:solidFill>
                  <a:schemeClr val="accent4">
                    <a:lumMod val="75000"/>
                  </a:schemeClr>
                </a:solidFill>
                <a:latin typeface="Times New Roman" pitchFamily="18" charset="0"/>
                <a:cs typeface="Times New Roman" pitchFamily="18" charset="0"/>
              </a:rPr>
              <a:t>lạnh</a:t>
            </a:r>
            <a:r>
              <a:rPr lang="vi-VN" altLang="vi-VN" sz="4900" b="1" smtClean="0">
                <a:solidFill>
                  <a:schemeClr val="accent4">
                    <a:lumMod val="75000"/>
                  </a:schemeClr>
                </a:solidFill>
                <a:latin typeface="Times New Roman" pitchFamily="18" charset="0"/>
                <a:cs typeface="Times New Roman" pitchFamily="18" charset="0"/>
              </a:rPr>
              <a:t>, nóng </a:t>
            </a:r>
            <a:r>
              <a:rPr lang="en-US" altLang="vi-VN" sz="4900" b="1" smtClean="0">
                <a:solidFill>
                  <a:schemeClr val="accent4">
                    <a:lumMod val="75000"/>
                  </a:schemeClr>
                </a:solidFill>
                <a:latin typeface="Times New Roman" pitchFamily="18" charset="0"/>
                <a:cs typeface="Times New Roman" pitchFamily="18" charset="0"/>
              </a:rPr>
              <a:t>chạy </a:t>
            </a:r>
            <a:r>
              <a:rPr lang="en-US" altLang="vi-VN" sz="4900" b="1">
                <a:solidFill>
                  <a:schemeClr val="accent4">
                    <a:lumMod val="75000"/>
                  </a:schemeClr>
                </a:solidFill>
                <a:latin typeface="Times New Roman" pitchFamily="18" charset="0"/>
                <a:cs typeface="Times New Roman" pitchFamily="18" charset="0"/>
              </a:rPr>
              <a:t>ven bờ châu Phi? </a:t>
            </a:r>
            <a:r>
              <a:rPr lang="en-US" altLang="vi-VN" sz="3200" b="1">
                <a:solidFill>
                  <a:srgbClr val="00B050"/>
                </a:solidFill>
                <a:latin typeface="Calibri" pitchFamily="34" charset="0"/>
              </a:rPr>
              <a:t/>
            </a:r>
            <a:br>
              <a:rPr lang="en-US" altLang="vi-VN" sz="3200" b="1">
                <a:solidFill>
                  <a:srgbClr val="00B050"/>
                </a:solidFill>
                <a:latin typeface="Calibri" pitchFamily="34" charset="0"/>
              </a:rPr>
            </a:br>
            <a:endParaRPr lang="en-US"/>
          </a:p>
        </p:txBody>
      </p:sp>
      <p:pic>
        <p:nvPicPr>
          <p:cNvPr id="4" name="Picture 2">
            <a:extLst>
              <a:ext uri="{FF2B5EF4-FFF2-40B4-BE49-F238E27FC236}">
                <a16:creationId xmlns:a16="http://schemas.microsoft.com/office/drawing/2014/main" xmlns="" id="{D0D5665D-C1FB-4DEE-A57A-9A99EEAD3C0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354320" y="355600"/>
            <a:ext cx="6360159" cy="6167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698750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Hộp Văn bản 26">
            <a:extLst>
              <a:ext uri="{FF2B5EF4-FFF2-40B4-BE49-F238E27FC236}">
                <a16:creationId xmlns:a16="http://schemas.microsoft.com/office/drawing/2014/main" xmlns="" id="{E0B75ABB-A135-4B5B-A500-6C2CACDC9BB8}"/>
              </a:ext>
            </a:extLst>
          </p:cNvPr>
          <p:cNvSpPr txBox="1"/>
          <p:nvPr/>
        </p:nvSpPr>
        <p:spPr>
          <a:xfrm rot="5400000">
            <a:off x="5241914" y="3599089"/>
            <a:ext cx="2103860" cy="786384"/>
          </a:xfrm>
          <a:prstGeom prst="rect">
            <a:avLst/>
          </a:prstGeom>
        </p:spPr>
        <p:txBody>
          <a:bodyPr vert="horz" lIns="91440" tIns="45720" rIns="91440" bIns="45720" rtlCol="0" anchor="ctr">
            <a:noAutofit/>
          </a:bodyPr>
          <a:lstStyle/>
          <a:p>
            <a:pPr algn="ctr" defTabSz="914400">
              <a:lnSpc>
                <a:spcPct val="90000"/>
              </a:lnSpc>
              <a:spcBef>
                <a:spcPct val="0"/>
              </a:spcBef>
              <a:spcAft>
                <a:spcPts val="600"/>
              </a:spcAft>
            </a:pPr>
            <a:endParaRPr lang="en-US" sz="3600">
              <a:solidFill>
                <a:schemeClr val="bg1"/>
              </a:solidFill>
              <a:latin typeface="SVN-Comic Sans MS" panose="02040603050506020204" pitchFamily="18" charset="0"/>
              <a:ea typeface="+mj-ea"/>
              <a:cs typeface="+mj-cs"/>
            </a:endParaRPr>
          </a:p>
        </p:txBody>
      </p:sp>
      <p:grpSp>
        <p:nvGrpSpPr>
          <p:cNvPr id="5" name="Group 4">
            <a:extLst>
              <a:ext uri="{FF2B5EF4-FFF2-40B4-BE49-F238E27FC236}">
                <a16:creationId xmlns:a16="http://schemas.microsoft.com/office/drawing/2014/main" xmlns="" id="{BD987155-2F5F-48D7-B324-94C4BA873860}"/>
              </a:ext>
            </a:extLst>
          </p:cNvPr>
          <p:cNvGrpSpPr/>
          <p:nvPr/>
        </p:nvGrpSpPr>
        <p:grpSpPr>
          <a:xfrm>
            <a:off x="1106165" y="155577"/>
            <a:ext cx="9906769" cy="875873"/>
            <a:chOff x="1289815" y="3801609"/>
            <a:chExt cx="6785406" cy="875873"/>
          </a:xfrm>
        </p:grpSpPr>
        <p:grpSp>
          <p:nvGrpSpPr>
            <p:cNvPr id="6" name="Group 5">
              <a:extLst>
                <a:ext uri="{FF2B5EF4-FFF2-40B4-BE49-F238E27FC236}">
                  <a16:creationId xmlns:a16="http://schemas.microsoft.com/office/drawing/2014/main" xmlns="" id="{3E70B864-B7E4-495B-93FE-58E53F4AFFF3}"/>
                </a:ext>
              </a:extLst>
            </p:cNvPr>
            <p:cNvGrpSpPr/>
            <p:nvPr/>
          </p:nvGrpSpPr>
          <p:grpSpPr>
            <a:xfrm>
              <a:off x="1352135" y="3804533"/>
              <a:ext cx="6694904" cy="872949"/>
              <a:chOff x="1133366" y="2220084"/>
              <a:chExt cx="4380917" cy="914400"/>
            </a:xfrm>
            <a:solidFill>
              <a:srgbClr val="FCFEB0"/>
            </a:solidFill>
          </p:grpSpPr>
          <p:sp>
            <p:nvSpPr>
              <p:cNvPr id="10" name="Arrow: Pentagon 9">
                <a:extLst>
                  <a:ext uri="{FF2B5EF4-FFF2-40B4-BE49-F238E27FC236}">
                    <a16:creationId xmlns:a16="http://schemas.microsoft.com/office/drawing/2014/main" xmlns="" id="{3C1D2603-DCF1-4A0C-9C4C-7A24A63E2C50}"/>
                  </a:ext>
                </a:extLst>
              </p:cNvPr>
              <p:cNvSpPr/>
              <p:nvPr/>
            </p:nvSpPr>
            <p:spPr>
              <a:xfrm>
                <a:off x="1133366" y="2220084"/>
                <a:ext cx="4380917"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11" name="TextBox 10">
                <a:extLst>
                  <a:ext uri="{FF2B5EF4-FFF2-40B4-BE49-F238E27FC236}">
                    <a16:creationId xmlns:a16="http://schemas.microsoft.com/office/drawing/2014/main" xmlns="" id="{20C74D6B-0002-4FE5-BC76-E07A46E198D6}"/>
                  </a:ext>
                </a:extLst>
              </p:cNvPr>
              <p:cNvSpPr txBox="1"/>
              <p:nvPr/>
            </p:nvSpPr>
            <p:spPr>
              <a:xfrm>
                <a:off x="1307657" y="2384346"/>
                <a:ext cx="3717035" cy="628662"/>
              </a:xfrm>
              <a:prstGeom prst="rect">
                <a:avLst/>
              </a:prstGeom>
              <a:grpFill/>
            </p:spPr>
            <p:txBody>
              <a:bodyPr wrap="square" rtlCol="0">
                <a:spAutoFit/>
              </a:bodyPr>
              <a:lstStyle/>
              <a:p>
                <a:endParaRPr lang="en-US" sz="3300">
                  <a:solidFill>
                    <a:srgbClr val="0070C0"/>
                  </a:solidFill>
                  <a:latin typeface="Times New Roman" pitchFamily="18" charset="0"/>
                  <a:cs typeface="Times New Roman" pitchFamily="18" charset="0"/>
                </a:endParaRPr>
              </a:p>
            </p:txBody>
          </p:sp>
        </p:grpSp>
        <p:sp>
          <p:nvSpPr>
            <p:cNvPr id="7" name="TextBox 6">
              <a:extLst>
                <a:ext uri="{FF2B5EF4-FFF2-40B4-BE49-F238E27FC236}">
                  <a16:creationId xmlns:a16="http://schemas.microsoft.com/office/drawing/2014/main" xmlns="" id="{5997805A-B306-4152-80A7-38CDC3ED9597}"/>
                </a:ext>
              </a:extLst>
            </p:cNvPr>
            <p:cNvSpPr txBox="1"/>
            <p:nvPr/>
          </p:nvSpPr>
          <p:spPr>
            <a:xfrm>
              <a:off x="2591767" y="3947077"/>
              <a:ext cx="5483454" cy="584775"/>
            </a:xfrm>
            <a:prstGeom prst="rect">
              <a:avLst/>
            </a:prstGeom>
            <a:noFill/>
          </p:spPr>
          <p:txBody>
            <a:bodyPr wrap="square" rtlCol="0">
              <a:spAutoFit/>
            </a:bodyPr>
            <a:lstStyle/>
            <a:p>
              <a:pPr algn="just"/>
              <a:r>
                <a:rPr lang="en-US" sz="3200">
                  <a:solidFill>
                    <a:srgbClr val="0070C0"/>
                  </a:solidFill>
                  <a:latin typeface="Times New Roman" pitchFamily="18" charset="0"/>
                  <a:cs typeface="Times New Roman" pitchFamily="18" charset="0"/>
                </a:rPr>
                <a:t>Đặc điểm tự nhiên</a:t>
              </a:r>
            </a:p>
          </p:txBody>
        </p:sp>
        <p:sp>
          <p:nvSpPr>
            <p:cNvPr id="8" name="Arrow: Pentagon 7">
              <a:extLst>
                <a:ext uri="{FF2B5EF4-FFF2-40B4-BE49-F238E27FC236}">
                  <a16:creationId xmlns:a16="http://schemas.microsoft.com/office/drawing/2014/main" xmlns="" id="{0F11446C-D6F2-45CD-89DC-5B23060BBA5D}"/>
                </a:ext>
              </a:extLst>
            </p:cNvPr>
            <p:cNvSpPr/>
            <p:nvPr/>
          </p:nvSpPr>
          <p:spPr>
            <a:xfrm>
              <a:off x="1289815" y="3801609"/>
              <a:ext cx="1301952" cy="872947"/>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Times New Roman" pitchFamily="18" charset="0"/>
                  <a:cs typeface="Times New Roman" pitchFamily="18" charset="0"/>
                </a:rPr>
                <a:t>2</a:t>
              </a:r>
            </a:p>
          </p:txBody>
        </p:sp>
        <p:sp>
          <p:nvSpPr>
            <p:cNvPr id="9" name="Isosceles Triangle 8">
              <a:extLst>
                <a:ext uri="{FF2B5EF4-FFF2-40B4-BE49-F238E27FC236}">
                  <a16:creationId xmlns:a16="http://schemas.microsoft.com/office/drawing/2014/main" xmlns="" id="{EA347004-3A27-4522-8023-E305C297FD9F}"/>
                </a:ext>
              </a:extLst>
            </p:cNvPr>
            <p:cNvSpPr/>
            <p:nvPr/>
          </p:nvSpPr>
          <p:spPr>
            <a:xfrm rot="5400000">
              <a:off x="2233047" y="4108982"/>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grpSp>
      <p:pic>
        <p:nvPicPr>
          <p:cNvPr id="12" name="Picture 2" descr="Флэт дизайн: история, преимущества и применение на практике">
            <a:extLst>
              <a:ext uri="{FF2B5EF4-FFF2-40B4-BE49-F238E27FC236}">
                <a16:creationId xmlns:a16="http://schemas.microsoft.com/office/drawing/2014/main" xmlns="" id="{348A84A2-83AB-4827-AD5E-E28E0EF3AD67}"/>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39813" b="12914"/>
          <a:stretch/>
        </p:blipFill>
        <p:spPr bwMode="auto">
          <a:xfrm>
            <a:off x="-156557" y="-267127"/>
            <a:ext cx="1332403" cy="144591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xmlns="" id="{D0D5665D-C1FB-4DEE-A57A-9A99EEAD3C0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35352" y="1200819"/>
            <a:ext cx="4623581" cy="5377722"/>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xmlns="" id="{8107A642-4743-452F-B272-D73E0014A084}"/>
              </a:ext>
            </a:extLst>
          </p:cNvPr>
          <p:cNvSpPr txBox="1"/>
          <p:nvPr/>
        </p:nvSpPr>
        <p:spPr>
          <a:xfrm>
            <a:off x="8094731" y="6209209"/>
            <a:ext cx="3523635" cy="369332"/>
          </a:xfrm>
          <a:prstGeom prst="rect">
            <a:avLst/>
          </a:prstGeom>
          <a:solidFill>
            <a:schemeClr val="bg1"/>
          </a:solidFill>
        </p:spPr>
        <p:txBody>
          <a:bodyPr wrap="square" rtlCol="0">
            <a:spAutoFit/>
          </a:bodyPr>
          <a:lstStyle/>
          <a:p>
            <a:r>
              <a:rPr lang="en-US">
                <a:solidFill>
                  <a:srgbClr val="1B04FA"/>
                </a:solidFill>
              </a:rPr>
              <a:t>Hình 1. Bản đồ tự nhiên Châu Phi</a:t>
            </a:r>
          </a:p>
        </p:txBody>
      </p:sp>
      <p:sp>
        <p:nvSpPr>
          <p:cNvPr id="3" name="Rectangle 2">
            <a:extLst>
              <a:ext uri="{FF2B5EF4-FFF2-40B4-BE49-F238E27FC236}">
                <a16:creationId xmlns:a16="http://schemas.microsoft.com/office/drawing/2014/main" xmlns="" id="{9E068B77-3B48-4479-B729-2A3CE43A41FE}"/>
              </a:ext>
            </a:extLst>
          </p:cNvPr>
          <p:cNvSpPr/>
          <p:nvPr/>
        </p:nvSpPr>
        <p:spPr>
          <a:xfrm>
            <a:off x="134760" y="2677277"/>
            <a:ext cx="7006441" cy="2308324"/>
          </a:xfrm>
          <a:prstGeom prst="rect">
            <a:avLst/>
          </a:prstGeom>
          <a:ln>
            <a:solidFill>
              <a:srgbClr val="0070C0"/>
            </a:solidFill>
          </a:ln>
        </p:spPr>
        <p:txBody>
          <a:bodyPr wrap="square">
            <a:spAutoFit/>
          </a:bodyPr>
          <a:lstStyle/>
          <a:p>
            <a:pPr algn="just"/>
            <a:r>
              <a:rPr lang="en-US" sz="2400" b="1">
                <a:solidFill>
                  <a:srgbClr val="FF0000"/>
                </a:solidFill>
                <a:latin typeface="Times New Roman" pitchFamily="18" charset="0"/>
                <a:cs typeface="Times New Roman" pitchFamily="18" charset="0"/>
              </a:rPr>
              <a:t>Dựa vào thông tin trong mục a và hình 1, hãy hoàn thành nội dung PHT</a:t>
            </a:r>
          </a:p>
          <a:p>
            <a:pPr algn="just"/>
            <a:r>
              <a:rPr lang="en-US" sz="2400" b="1">
                <a:solidFill>
                  <a:srgbClr val="FF0066"/>
                </a:solidFill>
                <a:latin typeface="Times New Roman" pitchFamily="18" charset="0"/>
                <a:cs typeface="Times New Roman" pitchFamily="18" charset="0"/>
              </a:rPr>
              <a:t>- Nhóm </a:t>
            </a:r>
            <a:r>
              <a:rPr lang="en-US" sz="2400" b="1" smtClean="0">
                <a:solidFill>
                  <a:srgbClr val="FF0066"/>
                </a:solidFill>
                <a:latin typeface="Times New Roman" pitchFamily="18" charset="0"/>
                <a:cs typeface="Times New Roman" pitchFamily="18" charset="0"/>
              </a:rPr>
              <a:t>1,3</a:t>
            </a:r>
            <a:r>
              <a:rPr lang="vi-VN" sz="2400" b="1" smtClean="0">
                <a:solidFill>
                  <a:srgbClr val="FF0066"/>
                </a:solidFill>
                <a:latin typeface="Times New Roman" pitchFamily="18" charset="0"/>
                <a:cs typeface="Times New Roman" pitchFamily="18" charset="0"/>
              </a:rPr>
              <a:t>,5,7</a:t>
            </a:r>
            <a:r>
              <a:rPr lang="en-US" sz="2400" b="1" smtClean="0">
                <a:solidFill>
                  <a:srgbClr val="FF0066"/>
                </a:solidFill>
                <a:latin typeface="Times New Roman" pitchFamily="18" charset="0"/>
                <a:cs typeface="Times New Roman" pitchFamily="18" charset="0"/>
              </a:rPr>
              <a:t>: </a:t>
            </a:r>
            <a:r>
              <a:rPr lang="en-US" sz="2400">
                <a:solidFill>
                  <a:srgbClr val="1503BD"/>
                </a:solidFill>
                <a:latin typeface="Times New Roman" pitchFamily="18" charset="0"/>
                <a:cs typeface="Times New Roman" pitchFamily="18" charset="0"/>
              </a:rPr>
              <a:t>Trình bày đặc điểm địa hình châu Phi.</a:t>
            </a:r>
          </a:p>
          <a:p>
            <a:pPr algn="just"/>
            <a:r>
              <a:rPr lang="en-US" sz="2400" b="1">
                <a:solidFill>
                  <a:srgbClr val="FF0066"/>
                </a:solidFill>
                <a:latin typeface="Times New Roman" pitchFamily="18" charset="0"/>
                <a:cs typeface="Times New Roman" pitchFamily="18" charset="0"/>
              </a:rPr>
              <a:t>- Nhóm </a:t>
            </a:r>
            <a:r>
              <a:rPr lang="en-US" sz="2400" b="1" smtClean="0">
                <a:solidFill>
                  <a:srgbClr val="FF0066"/>
                </a:solidFill>
                <a:latin typeface="Times New Roman" pitchFamily="18" charset="0"/>
                <a:cs typeface="Times New Roman" pitchFamily="18" charset="0"/>
              </a:rPr>
              <a:t>2,4</a:t>
            </a:r>
            <a:r>
              <a:rPr lang="vi-VN" sz="2400" b="1" smtClean="0">
                <a:solidFill>
                  <a:srgbClr val="FF0066"/>
                </a:solidFill>
                <a:latin typeface="Times New Roman" pitchFamily="18" charset="0"/>
                <a:cs typeface="Times New Roman" pitchFamily="18" charset="0"/>
              </a:rPr>
              <a:t>,6,8</a:t>
            </a:r>
            <a:r>
              <a:rPr lang="en-US" sz="2400" b="1" smtClean="0">
                <a:solidFill>
                  <a:srgbClr val="FF0066"/>
                </a:solidFill>
                <a:latin typeface="Times New Roman" pitchFamily="18" charset="0"/>
                <a:cs typeface="Times New Roman" pitchFamily="18" charset="0"/>
              </a:rPr>
              <a:t>: </a:t>
            </a:r>
            <a:r>
              <a:rPr lang="en-US" sz="2400">
                <a:solidFill>
                  <a:srgbClr val="1503BD"/>
                </a:solidFill>
                <a:latin typeface="Times New Roman" pitchFamily="18" charset="0"/>
                <a:cs typeface="Times New Roman" pitchFamily="18" charset="0"/>
              </a:rPr>
              <a:t>Xác định vị trí phân bố một số khoáng sản chính ở châu Phi.</a:t>
            </a:r>
          </a:p>
          <a:p>
            <a:pPr marL="342900" indent="-342900">
              <a:buFont typeface="Wingdings" panose="05000000000000000000" pitchFamily="2" charset="2"/>
              <a:buChar char="Ø"/>
            </a:pPr>
            <a:r>
              <a:rPr lang="en-US" sz="2400">
                <a:solidFill>
                  <a:srgbClr val="1503BD"/>
                </a:solidFill>
                <a:latin typeface="Times New Roman" pitchFamily="18" charset="0"/>
                <a:cs typeface="Times New Roman" pitchFamily="18" charset="0"/>
              </a:rPr>
              <a:t>Thảo </a:t>
            </a:r>
            <a:r>
              <a:rPr lang="en-US" sz="2400" smtClean="0">
                <a:solidFill>
                  <a:srgbClr val="1503BD"/>
                </a:solidFill>
                <a:latin typeface="Times New Roman" pitchFamily="18" charset="0"/>
                <a:cs typeface="Times New Roman" pitchFamily="18" charset="0"/>
              </a:rPr>
              <a:t>luận</a:t>
            </a:r>
            <a:r>
              <a:rPr lang="en-US" sz="2400" smtClean="0">
                <a:solidFill>
                  <a:srgbClr val="FF0066"/>
                </a:solidFill>
                <a:latin typeface="Times New Roman" pitchFamily="18" charset="0"/>
                <a:cs typeface="Times New Roman" pitchFamily="18" charset="0"/>
              </a:rPr>
              <a:t> </a:t>
            </a:r>
            <a:r>
              <a:rPr lang="vi-VN" sz="2400" smtClean="0">
                <a:solidFill>
                  <a:srgbClr val="FF0066"/>
                </a:solidFill>
                <a:latin typeface="Times New Roman" pitchFamily="18" charset="0"/>
                <a:cs typeface="Times New Roman" pitchFamily="18" charset="0"/>
              </a:rPr>
              <a:t>8 nhóm</a:t>
            </a:r>
            <a:r>
              <a:rPr lang="en-US" sz="2400" smtClean="0">
                <a:solidFill>
                  <a:srgbClr val="1503BD"/>
                </a:solidFill>
                <a:latin typeface="Times New Roman" pitchFamily="18" charset="0"/>
                <a:cs typeface="Times New Roman" pitchFamily="18" charset="0"/>
              </a:rPr>
              <a:t>;</a:t>
            </a:r>
            <a:r>
              <a:rPr lang="vi-VN" sz="2400" smtClean="0">
                <a:solidFill>
                  <a:srgbClr val="1503BD"/>
                </a:solidFill>
                <a:latin typeface="Times New Roman" pitchFamily="18" charset="0"/>
                <a:cs typeface="Times New Roman" pitchFamily="18" charset="0"/>
              </a:rPr>
              <a:t> </a:t>
            </a:r>
            <a:r>
              <a:rPr lang="en-US" sz="2400" smtClean="0">
                <a:solidFill>
                  <a:srgbClr val="1503BD"/>
                </a:solidFill>
                <a:latin typeface="Times New Roman" pitchFamily="18" charset="0"/>
                <a:cs typeface="Times New Roman" pitchFamily="18" charset="0"/>
              </a:rPr>
              <a:t>Thời </a:t>
            </a:r>
            <a:r>
              <a:rPr lang="en-US" sz="2400">
                <a:solidFill>
                  <a:srgbClr val="1503BD"/>
                </a:solidFill>
                <a:latin typeface="Times New Roman" pitchFamily="18" charset="0"/>
                <a:cs typeface="Times New Roman" pitchFamily="18" charset="0"/>
              </a:rPr>
              <a:t>gian: </a:t>
            </a:r>
            <a:r>
              <a:rPr lang="en-US" sz="2400">
                <a:solidFill>
                  <a:srgbClr val="FF0066"/>
                </a:solidFill>
                <a:latin typeface="Times New Roman" pitchFamily="18" charset="0"/>
                <a:cs typeface="Times New Roman" pitchFamily="18" charset="0"/>
              </a:rPr>
              <a:t>3 phút</a:t>
            </a:r>
          </a:p>
        </p:txBody>
      </p:sp>
      <p:pic>
        <p:nvPicPr>
          <p:cNvPr id="16" name="Picture 15">
            <a:extLst>
              <a:ext uri="{FF2B5EF4-FFF2-40B4-BE49-F238E27FC236}">
                <a16:creationId xmlns:a16="http://schemas.microsoft.com/office/drawing/2014/main" xmlns="" id="{927B4126-DE5D-4289-86DF-71AD71140505}"/>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0" b="100000" l="426" r="100000">
                        <a14:foregroundMark x1="87234" y1="77667" x2="87234" y2="77667"/>
                        <a14:foregroundMark x1="84468" y1="36667" x2="84468" y2="36667"/>
                        <a14:foregroundMark x1="78723" y1="26000" x2="78723" y2="26000"/>
                        <a14:foregroundMark x1="81064" y1="30667" x2="81064" y2="30667"/>
                        <a14:foregroundMark x1="88511" y1="33667" x2="88511" y2="33667"/>
                        <a14:foregroundMark x1="86809" y1="32000" x2="86809" y2="32000"/>
                        <a14:foregroundMark x1="42766" y1="54000" x2="42766" y2="54000"/>
                        <a14:foregroundMark x1="41064" y1="46000" x2="41064" y2="46000"/>
                        <a14:foregroundMark x1="52340" y1="24333" x2="52340" y2="24333"/>
                        <a14:foregroundMark x1="63830" y1="3667" x2="63830" y2="3667"/>
                        <a14:foregroundMark x1="68723" y1="2333" x2="68723" y2="2333"/>
                      </a14:backgroundRemoval>
                    </a14:imgEffect>
                  </a14:imgLayer>
                </a14:imgProps>
              </a:ext>
              <a:ext uri="{28A0092B-C50C-407E-A947-70E740481C1C}">
                <a14:useLocalDpi xmlns:a14="http://schemas.microsoft.com/office/drawing/2010/main" val="0"/>
              </a:ext>
            </a:extLst>
          </a:blip>
          <a:stretch>
            <a:fillRect/>
          </a:stretch>
        </p:blipFill>
        <p:spPr>
          <a:xfrm>
            <a:off x="0" y="5448389"/>
            <a:ext cx="1964653" cy="1254034"/>
          </a:xfrm>
          <a:prstGeom prst="rect">
            <a:avLst/>
          </a:prstGeom>
        </p:spPr>
      </p:pic>
      <p:sp>
        <p:nvSpPr>
          <p:cNvPr id="19" name="Rectangle: Rounded Corners 18">
            <a:extLst>
              <a:ext uri="{FF2B5EF4-FFF2-40B4-BE49-F238E27FC236}">
                <a16:creationId xmlns:a16="http://schemas.microsoft.com/office/drawing/2014/main" xmlns="" id="{FDDB4159-C815-46A5-BABF-FA7895D4638B}"/>
              </a:ext>
            </a:extLst>
          </p:cNvPr>
          <p:cNvSpPr/>
          <p:nvPr/>
        </p:nvSpPr>
        <p:spPr>
          <a:xfrm>
            <a:off x="1596161" y="1588785"/>
            <a:ext cx="3625196" cy="827835"/>
          </a:xfrm>
          <a:prstGeom prst="roundRect">
            <a:avLst/>
          </a:prstGeom>
          <a:solidFill>
            <a:srgbClr val="7030A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7FA76"/>
              </a:solidFill>
            </a:endParaRPr>
          </a:p>
        </p:txBody>
      </p:sp>
      <p:sp>
        <p:nvSpPr>
          <p:cNvPr id="20" name="TextBox 19">
            <a:extLst>
              <a:ext uri="{FF2B5EF4-FFF2-40B4-BE49-F238E27FC236}">
                <a16:creationId xmlns:a16="http://schemas.microsoft.com/office/drawing/2014/main" xmlns="" id="{AF92D229-6A78-4051-9B48-87046F6E60DE}"/>
              </a:ext>
            </a:extLst>
          </p:cNvPr>
          <p:cNvSpPr txBox="1"/>
          <p:nvPr/>
        </p:nvSpPr>
        <p:spPr>
          <a:xfrm>
            <a:off x="1663320" y="1710314"/>
            <a:ext cx="3743707" cy="584775"/>
          </a:xfrm>
          <a:prstGeom prst="rect">
            <a:avLst/>
          </a:prstGeom>
          <a:noFill/>
        </p:spPr>
        <p:txBody>
          <a:bodyPr wrap="square" rtlCol="0">
            <a:spAutoFit/>
          </a:bodyPr>
          <a:lstStyle/>
          <a:p>
            <a:r>
              <a:rPr lang="en-US" sz="3200" b="1">
                <a:solidFill>
                  <a:srgbClr val="FFFF00"/>
                </a:solidFill>
                <a:latin typeface="Times New Roman" pitchFamily="18" charset="0"/>
                <a:cs typeface="Times New Roman" pitchFamily="18" charset="0"/>
              </a:rPr>
              <a:t>NHÓM TÀI NĂNG</a:t>
            </a:r>
          </a:p>
        </p:txBody>
      </p:sp>
      <p:pic>
        <p:nvPicPr>
          <p:cNvPr id="18" name="3 Minute Timer (Nho)">
            <a:hlinkClick r:id="" action="ppaction://media"/>
            <a:extLst>
              <a:ext uri="{FF2B5EF4-FFF2-40B4-BE49-F238E27FC236}">
                <a16:creationId xmlns:a16="http://schemas.microsoft.com/office/drawing/2014/main" xmlns="" id="{44D0BD9D-3908-4E0F-9895-52F96E0FBB6B}"/>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5503878" y="5195049"/>
            <a:ext cx="1472856" cy="827835"/>
          </a:xfrm>
          <a:prstGeom prst="rect">
            <a:avLst/>
          </a:prstGeom>
        </p:spPr>
      </p:pic>
    </p:spTree>
    <p:extLst>
      <p:ext uri="{BB962C8B-B14F-4D97-AF65-F5344CB8AC3E}">
        <p14:creationId xmlns:p14="http://schemas.microsoft.com/office/powerpoint/2010/main" val="4212806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par>
                                <p:cTn id="13" presetID="2" presetClass="entr" presetSubtype="4" fill="hold" grpId="0" nodeType="withEffect" nodePh="1">
                                  <p:stCondLst>
                                    <p:cond delay="0"/>
                                  </p:stCondLst>
                                  <p:endCondLst>
                                    <p:cond evt="begin" delay="0">
                                      <p:tn val="13"/>
                                    </p:cond>
                                  </p:endCondLst>
                                  <p:childTnLst>
                                    <p:set>
                                      <p:cBhvr>
                                        <p:cTn id="14" dur="1" fill="hold">
                                          <p:stCondLst>
                                            <p:cond delay="0"/>
                                          </p:stCondLst>
                                        </p:cTn>
                                        <p:tgtEl>
                                          <p:spTgt spid="27"/>
                                        </p:tgtEl>
                                        <p:attrNameLst>
                                          <p:attrName>style.visibility</p:attrName>
                                        </p:attrNameLst>
                                      </p:cBhvr>
                                      <p:to>
                                        <p:strVal val="visible"/>
                                      </p:to>
                                    </p:set>
                                    <p:anim calcmode="lin" valueType="num">
                                      <p:cBhvr additive="base">
                                        <p:cTn id="15" dur="500" fill="hold"/>
                                        <p:tgtEl>
                                          <p:spTgt spid="27"/>
                                        </p:tgtEl>
                                        <p:attrNameLst>
                                          <p:attrName>ppt_x</p:attrName>
                                        </p:attrNameLst>
                                      </p:cBhvr>
                                      <p:tavLst>
                                        <p:tav tm="0">
                                          <p:val>
                                            <p:strVal val="#ppt_x"/>
                                          </p:val>
                                        </p:tav>
                                        <p:tav tm="100000">
                                          <p:val>
                                            <p:strVal val="#ppt_x"/>
                                          </p:val>
                                        </p:tav>
                                      </p:tavLst>
                                    </p:anim>
                                    <p:anim calcmode="lin" valueType="num">
                                      <p:cBhvr additive="base">
                                        <p:cTn id="16" dur="500" fill="hold"/>
                                        <p:tgtEl>
                                          <p:spTgt spid="27"/>
                                        </p:tgtEl>
                                        <p:attrNameLst>
                                          <p:attrName>ppt_y</p:attrName>
                                        </p:attrNameLst>
                                      </p:cBhvr>
                                      <p:tavLst>
                                        <p:tav tm="0">
                                          <p:val>
                                            <p:strVal val="1+#ppt_h/2"/>
                                          </p:val>
                                        </p:tav>
                                        <p:tav tm="100000">
                                          <p:val>
                                            <p:strVal val="#ppt_y"/>
                                          </p:val>
                                        </p:tav>
                                      </p:tavLst>
                                    </p:anim>
                                  </p:childTnLst>
                                </p:cTn>
                              </p:par>
                              <p:par>
                                <p:cTn id="17" presetID="10"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 calcmode="lin" valueType="num">
                                      <p:cBhvr additive="base">
                                        <p:cTn id="24" dur="500" fill="hold"/>
                                        <p:tgtEl>
                                          <p:spTgt spid="20"/>
                                        </p:tgtEl>
                                        <p:attrNameLst>
                                          <p:attrName>ppt_x</p:attrName>
                                        </p:attrNameLst>
                                      </p:cBhvr>
                                      <p:tavLst>
                                        <p:tav tm="0">
                                          <p:val>
                                            <p:strVal val="#ppt_x"/>
                                          </p:val>
                                        </p:tav>
                                        <p:tav tm="100000">
                                          <p:val>
                                            <p:strVal val="#ppt_x"/>
                                          </p:val>
                                        </p:tav>
                                      </p:tavLst>
                                    </p:anim>
                                    <p:anim calcmode="lin" valueType="num">
                                      <p:cBhvr additive="base">
                                        <p:cTn id="25"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3">
                                            <p:txEl>
                                              <p:pRg st="0" end="0"/>
                                            </p:txEl>
                                          </p:spTgt>
                                        </p:tgtEl>
                                        <p:attrNameLst>
                                          <p:attrName>style.visibility</p:attrName>
                                        </p:attrNameLst>
                                      </p:cBhvr>
                                      <p:to>
                                        <p:strVal val="visible"/>
                                      </p:to>
                                    </p:set>
                                    <p:animEffect transition="in" filter="barn(inVertical)">
                                      <p:cBhvr>
                                        <p:cTn id="30" dur="500"/>
                                        <p:tgtEl>
                                          <p:spTgt spid="3">
                                            <p:txEl>
                                              <p:pRg st="0" end="0"/>
                                            </p:txEl>
                                          </p:spTgt>
                                        </p:tgtEl>
                                      </p:cBhvr>
                                    </p:animEffect>
                                  </p:childTnLst>
                                </p:cTn>
                              </p:par>
                              <p:par>
                                <p:cTn id="31" presetID="16" presetClass="entr" presetSubtype="21" fill="hold" nodeType="withEffect">
                                  <p:stCondLst>
                                    <p:cond delay="0"/>
                                  </p:stCondLst>
                                  <p:childTnLst>
                                    <p:set>
                                      <p:cBhvr>
                                        <p:cTn id="32" dur="1" fill="hold">
                                          <p:stCondLst>
                                            <p:cond delay="0"/>
                                          </p:stCondLst>
                                        </p:cTn>
                                        <p:tgtEl>
                                          <p:spTgt spid="3">
                                            <p:txEl>
                                              <p:pRg st="1" end="1"/>
                                            </p:txEl>
                                          </p:spTgt>
                                        </p:tgtEl>
                                        <p:attrNameLst>
                                          <p:attrName>style.visibility</p:attrName>
                                        </p:attrNameLst>
                                      </p:cBhvr>
                                      <p:to>
                                        <p:strVal val="visible"/>
                                      </p:to>
                                    </p:set>
                                    <p:animEffect transition="in" filter="barn(inVertical)">
                                      <p:cBhvr>
                                        <p:cTn id="33" dur="500"/>
                                        <p:tgtEl>
                                          <p:spTgt spid="3">
                                            <p:txEl>
                                              <p:pRg st="1" end="1"/>
                                            </p:txEl>
                                          </p:spTgt>
                                        </p:tgtEl>
                                      </p:cBhvr>
                                    </p:animEffect>
                                  </p:childTnLst>
                                </p:cTn>
                              </p:par>
                              <p:par>
                                <p:cTn id="34" presetID="16" presetClass="entr" presetSubtype="21" fill="hold" nodeType="withEffect">
                                  <p:stCondLst>
                                    <p:cond delay="0"/>
                                  </p:stCondLst>
                                  <p:childTnLst>
                                    <p:set>
                                      <p:cBhvr>
                                        <p:cTn id="35" dur="1" fill="hold">
                                          <p:stCondLst>
                                            <p:cond delay="0"/>
                                          </p:stCondLst>
                                        </p:cTn>
                                        <p:tgtEl>
                                          <p:spTgt spid="3">
                                            <p:txEl>
                                              <p:pRg st="2" end="2"/>
                                            </p:txEl>
                                          </p:spTgt>
                                        </p:tgtEl>
                                        <p:attrNameLst>
                                          <p:attrName>style.visibility</p:attrName>
                                        </p:attrNameLst>
                                      </p:cBhvr>
                                      <p:to>
                                        <p:strVal val="visible"/>
                                      </p:to>
                                    </p:set>
                                    <p:animEffect transition="in" filter="barn(inVertical)">
                                      <p:cBhvr>
                                        <p:cTn id="36" dur="500"/>
                                        <p:tgtEl>
                                          <p:spTgt spid="3">
                                            <p:txEl>
                                              <p:pRg st="2" end="2"/>
                                            </p:txEl>
                                          </p:spTgt>
                                        </p:tgtEl>
                                      </p:cBhvr>
                                    </p:animEffect>
                                  </p:childTnLst>
                                </p:cTn>
                              </p:par>
                              <p:par>
                                <p:cTn id="37" presetID="16" presetClass="entr" presetSubtype="21" fill="hold" nodeType="withEffect">
                                  <p:stCondLst>
                                    <p:cond delay="0"/>
                                  </p:stCondLst>
                                  <p:childTnLst>
                                    <p:set>
                                      <p:cBhvr>
                                        <p:cTn id="38" dur="1" fill="hold">
                                          <p:stCondLst>
                                            <p:cond delay="0"/>
                                          </p:stCondLst>
                                        </p:cTn>
                                        <p:tgtEl>
                                          <p:spTgt spid="3">
                                            <p:txEl>
                                              <p:pRg st="3" end="3"/>
                                            </p:txEl>
                                          </p:spTgt>
                                        </p:tgtEl>
                                        <p:attrNameLst>
                                          <p:attrName>style.visibility</p:attrName>
                                        </p:attrNameLst>
                                      </p:cBhvr>
                                      <p:to>
                                        <p:strVal val="visible"/>
                                      </p:to>
                                    </p:set>
                                    <p:animEffect transition="in" filter="barn(inVertical)">
                                      <p:cBhvr>
                                        <p:cTn id="39" dur="500"/>
                                        <p:tgtEl>
                                          <p:spTgt spid="3">
                                            <p:txEl>
                                              <p:pRg st="3" end="3"/>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 presetClass="mediacall" presetSubtype="0" fill="hold" nodeType="clickEffect">
                                  <p:stCondLst>
                                    <p:cond delay="0"/>
                                  </p:stCondLst>
                                  <p:childTnLst>
                                    <p:cmd type="call" cmd="playFrom(0.0)">
                                      <p:cBhvr>
                                        <p:cTn id="43" dur="195118"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18"/>
                    </p:tgtEl>
                  </p:cond>
                </p:stCondLst>
                <p:endSync evt="end" delay="0">
                  <p:rtn val="all"/>
                </p:endSync>
                <p:childTnLst>
                  <p:par>
                    <p:cTn id="45" fill="hold">
                      <p:stCondLst>
                        <p:cond delay="0"/>
                      </p:stCondLst>
                      <p:childTnLst>
                        <p:par>
                          <p:cTn id="46" fill="hold">
                            <p:stCondLst>
                              <p:cond delay="0"/>
                            </p:stCondLst>
                            <p:childTnLst>
                              <p:par>
                                <p:cTn id="47" presetID="2" presetClass="mediacall" presetSubtype="0" fill="hold" nodeType="clickEffect">
                                  <p:stCondLst>
                                    <p:cond delay="0"/>
                                  </p:stCondLst>
                                  <p:childTnLst>
                                    <p:cmd type="call" cmd="togglePause">
                                      <p:cBhvr>
                                        <p:cTn id="48" dur="1" fill="hold"/>
                                        <p:tgtEl>
                                          <p:spTgt spid="18"/>
                                        </p:tgtEl>
                                      </p:cBhvr>
                                    </p:cmd>
                                  </p:childTnLst>
                                </p:cTn>
                              </p:par>
                            </p:childTnLst>
                          </p:cTn>
                        </p:par>
                      </p:childTnLst>
                    </p:cTn>
                  </p:par>
                </p:childTnLst>
              </p:cTn>
              <p:nextCondLst>
                <p:cond evt="onClick" delay="0">
                  <p:tgtEl>
                    <p:spTgt spid="18"/>
                  </p:tgtEl>
                </p:cond>
              </p:nextCondLst>
            </p:seq>
            <p:video>
              <p:cMediaNode vol="80000">
                <p:cTn id="49" fill="hold" display="0">
                  <p:stCondLst>
                    <p:cond delay="indefinite"/>
                  </p:stCondLst>
                </p:cTn>
                <p:tgtEl>
                  <p:spTgt spid="18"/>
                </p:tgtEl>
              </p:cMediaNode>
            </p:video>
          </p:childTnLst>
        </p:cTn>
      </p:par>
    </p:tnLst>
    <p:bldLst>
      <p:bldP spid="27" grpId="0"/>
      <p:bldP spid="2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Hộp Văn bản 26">
            <a:extLst>
              <a:ext uri="{FF2B5EF4-FFF2-40B4-BE49-F238E27FC236}">
                <a16:creationId xmlns:a16="http://schemas.microsoft.com/office/drawing/2014/main" xmlns="" id="{E0B75ABB-A135-4B5B-A500-6C2CACDC9BB8}"/>
              </a:ext>
            </a:extLst>
          </p:cNvPr>
          <p:cNvSpPr txBox="1"/>
          <p:nvPr/>
        </p:nvSpPr>
        <p:spPr>
          <a:xfrm rot="5400000">
            <a:off x="5241914" y="3599089"/>
            <a:ext cx="2103860" cy="786384"/>
          </a:xfrm>
          <a:prstGeom prst="rect">
            <a:avLst/>
          </a:prstGeom>
        </p:spPr>
        <p:txBody>
          <a:bodyPr vert="horz" lIns="91440" tIns="45720" rIns="91440" bIns="45720" rtlCol="0" anchor="ctr">
            <a:noAutofit/>
          </a:bodyPr>
          <a:lstStyle/>
          <a:p>
            <a:pPr algn="ctr" defTabSz="914400">
              <a:lnSpc>
                <a:spcPct val="90000"/>
              </a:lnSpc>
              <a:spcBef>
                <a:spcPct val="0"/>
              </a:spcBef>
              <a:spcAft>
                <a:spcPts val="600"/>
              </a:spcAft>
            </a:pPr>
            <a:endParaRPr lang="en-US" sz="3600">
              <a:solidFill>
                <a:schemeClr val="bg1"/>
              </a:solidFill>
              <a:latin typeface="SVN-Comic Sans MS" panose="02040603050506020204" pitchFamily="18" charset="0"/>
              <a:ea typeface="+mj-ea"/>
              <a:cs typeface="+mj-cs"/>
            </a:endParaRPr>
          </a:p>
        </p:txBody>
      </p:sp>
      <p:pic>
        <p:nvPicPr>
          <p:cNvPr id="13" name="Picture 2">
            <a:extLst>
              <a:ext uri="{FF2B5EF4-FFF2-40B4-BE49-F238E27FC236}">
                <a16:creationId xmlns:a16="http://schemas.microsoft.com/office/drawing/2014/main" xmlns="" id="{D0D5665D-C1FB-4DEE-A57A-9A99EEAD3C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35352" y="1468990"/>
            <a:ext cx="4623581" cy="5377722"/>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xmlns="" id="{8107A642-4743-452F-B272-D73E0014A084}"/>
              </a:ext>
            </a:extLst>
          </p:cNvPr>
          <p:cNvSpPr txBox="1"/>
          <p:nvPr/>
        </p:nvSpPr>
        <p:spPr>
          <a:xfrm>
            <a:off x="8094731" y="6477380"/>
            <a:ext cx="3523635" cy="369332"/>
          </a:xfrm>
          <a:prstGeom prst="rect">
            <a:avLst/>
          </a:prstGeom>
          <a:solidFill>
            <a:schemeClr val="bg1"/>
          </a:solidFill>
        </p:spPr>
        <p:txBody>
          <a:bodyPr wrap="square" rtlCol="0">
            <a:spAutoFit/>
          </a:bodyPr>
          <a:lstStyle/>
          <a:p>
            <a:r>
              <a:rPr lang="en-US">
                <a:solidFill>
                  <a:srgbClr val="1B04FA"/>
                </a:solidFill>
              </a:rPr>
              <a:t>Hình 1. Bản đồ tự nhiên Châu Phi</a:t>
            </a:r>
          </a:p>
        </p:txBody>
      </p:sp>
      <p:graphicFrame>
        <p:nvGraphicFramePr>
          <p:cNvPr id="15" name="Bảng 9">
            <a:extLst>
              <a:ext uri="{FF2B5EF4-FFF2-40B4-BE49-F238E27FC236}">
                <a16:creationId xmlns:a16="http://schemas.microsoft.com/office/drawing/2014/main" xmlns="" id="{520B4B11-C550-4EB4-BD38-D51F46AAFF90}"/>
              </a:ext>
            </a:extLst>
          </p:cNvPr>
          <p:cNvGraphicFramePr>
            <a:graphicFrameLocks noGrp="1"/>
          </p:cNvGraphicFramePr>
          <p:nvPr>
            <p:extLst>
              <p:ext uri="{D42A27DB-BD31-4B8C-83A1-F6EECF244321}">
                <p14:modId xmlns:p14="http://schemas.microsoft.com/office/powerpoint/2010/main" val="3810071257"/>
              </p:ext>
            </p:extLst>
          </p:nvPr>
        </p:nvGraphicFramePr>
        <p:xfrm>
          <a:off x="233067" y="1562223"/>
          <a:ext cx="6603828" cy="4807976"/>
        </p:xfrm>
        <a:graphic>
          <a:graphicData uri="http://schemas.openxmlformats.org/drawingml/2006/table">
            <a:tbl>
              <a:tblPr/>
              <a:tblGrid>
                <a:gridCol w="3231493">
                  <a:extLst>
                    <a:ext uri="{9D8B030D-6E8A-4147-A177-3AD203B41FA5}">
                      <a16:colId xmlns:a16="http://schemas.microsoft.com/office/drawing/2014/main" xmlns="" val="20000"/>
                    </a:ext>
                  </a:extLst>
                </a:gridCol>
                <a:gridCol w="3372335">
                  <a:extLst>
                    <a:ext uri="{9D8B030D-6E8A-4147-A177-3AD203B41FA5}">
                      <a16:colId xmlns:a16="http://schemas.microsoft.com/office/drawing/2014/main" xmlns="" val="20001"/>
                    </a:ext>
                  </a:extLst>
                </a:gridCol>
              </a:tblGrid>
              <a:tr h="600997">
                <a:tc>
                  <a:txBody>
                    <a:bodyPr/>
                    <a:lstStyle/>
                    <a:p>
                      <a:pPr marL="57150" indent="114300" algn="ctr">
                        <a:lnSpc>
                          <a:spcPct val="120000"/>
                        </a:lnSpc>
                        <a:spcAft>
                          <a:spcPts val="600"/>
                        </a:spcAft>
                        <a:tabLst>
                          <a:tab pos="857250" algn="l"/>
                        </a:tabLst>
                      </a:pPr>
                      <a:r>
                        <a:rPr lang="vi-VN" sz="2400" b="1" smtClean="0">
                          <a:solidFill>
                            <a:srgbClr val="FFFF00"/>
                          </a:solidFill>
                          <a:latin typeface="Times New Roman" pitchFamily="18" charset="0"/>
                          <a:ea typeface="Cambria"/>
                          <a:cs typeface="Times New Roman" pitchFamily="18" charset="0"/>
                        </a:rPr>
                        <a:t>Tiêu chí</a:t>
                      </a:r>
                      <a:endParaRPr lang="en-US" sz="2400" dirty="0">
                        <a:solidFill>
                          <a:srgbClr val="FFFF00"/>
                        </a:solidFill>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57150" indent="114300" algn="ctr">
                        <a:lnSpc>
                          <a:spcPct val="120000"/>
                        </a:lnSpc>
                        <a:spcAft>
                          <a:spcPts val="600"/>
                        </a:spcAft>
                        <a:tabLst>
                          <a:tab pos="857250" algn="l"/>
                        </a:tabLst>
                      </a:pPr>
                      <a:r>
                        <a:rPr lang="vi-VN" sz="2400" b="1">
                          <a:solidFill>
                            <a:srgbClr val="FFFF00"/>
                          </a:solidFill>
                          <a:latin typeface="Times New Roman" pitchFamily="18" charset="0"/>
                          <a:ea typeface="Cambria"/>
                          <a:cs typeface="Times New Roman" pitchFamily="18" charset="0"/>
                        </a:rPr>
                        <a:t>Thông tin</a:t>
                      </a:r>
                      <a:endParaRPr lang="en-US" sz="2400">
                        <a:solidFill>
                          <a:srgbClr val="FFFF00"/>
                        </a:solidFill>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xmlns="" val="10000"/>
                  </a:ext>
                </a:extLst>
              </a:tr>
              <a:tr h="600997">
                <a:tc>
                  <a:txBody>
                    <a:bodyPr/>
                    <a:lstStyle/>
                    <a:p>
                      <a:pPr marL="57150" indent="114300" algn="l">
                        <a:lnSpc>
                          <a:spcPct val="120000"/>
                        </a:lnSpc>
                        <a:spcAft>
                          <a:spcPts val="600"/>
                        </a:spcAft>
                        <a:tabLst>
                          <a:tab pos="857250" algn="l"/>
                        </a:tabLst>
                      </a:pPr>
                      <a:r>
                        <a:rPr lang="vi-VN" sz="2000" b="1" dirty="0">
                          <a:solidFill>
                            <a:srgbClr val="1503BD"/>
                          </a:solidFill>
                          <a:latin typeface="Times New Roman" pitchFamily="18" charset="0"/>
                          <a:ea typeface="Cambria"/>
                          <a:cs typeface="Times New Roman" pitchFamily="18" charset="0"/>
                        </a:rPr>
                        <a:t>Tên </a:t>
                      </a:r>
                      <a:r>
                        <a:rPr lang="vi-VN" sz="2000" b="1" dirty="0" err="1">
                          <a:solidFill>
                            <a:srgbClr val="1503BD"/>
                          </a:solidFill>
                          <a:latin typeface="Times New Roman" pitchFamily="18" charset="0"/>
                          <a:ea typeface="Cambria"/>
                          <a:cs typeface="Times New Roman" pitchFamily="18" charset="0"/>
                        </a:rPr>
                        <a:t>các</a:t>
                      </a:r>
                      <a:r>
                        <a:rPr lang="vi-VN" sz="2000" b="1" dirty="0">
                          <a:solidFill>
                            <a:srgbClr val="1503BD"/>
                          </a:solidFill>
                          <a:latin typeface="Times New Roman" pitchFamily="18" charset="0"/>
                          <a:ea typeface="Cambria"/>
                          <a:cs typeface="Times New Roman" pitchFamily="18" charset="0"/>
                        </a:rPr>
                        <a:t> sơn nguyên</a:t>
                      </a:r>
                      <a:endParaRPr lang="en-US" sz="2000" dirty="0">
                        <a:solidFill>
                          <a:srgbClr val="1503BD"/>
                        </a:solidFill>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FEB0"/>
                    </a:solidFill>
                  </a:tcPr>
                </a:tc>
                <a:tc>
                  <a:txBody>
                    <a:bodyPr/>
                    <a:lstStyle/>
                    <a:p>
                      <a:pPr marL="57150" indent="114300" algn="just">
                        <a:lnSpc>
                          <a:spcPct val="120000"/>
                        </a:lnSpc>
                        <a:spcAft>
                          <a:spcPts val="600"/>
                        </a:spcAft>
                        <a:tabLst>
                          <a:tab pos="857250" algn="l"/>
                        </a:tabLst>
                      </a:pPr>
                      <a:endParaRPr lang="en-US" sz="2000" dirty="0">
                        <a:solidFill>
                          <a:srgbClr val="002060"/>
                        </a:solidFill>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600997">
                <a:tc>
                  <a:txBody>
                    <a:bodyPr/>
                    <a:lstStyle/>
                    <a:p>
                      <a:pPr marL="57150" indent="114300" algn="l">
                        <a:lnSpc>
                          <a:spcPct val="120000"/>
                        </a:lnSpc>
                        <a:spcAft>
                          <a:spcPts val="600"/>
                        </a:spcAft>
                        <a:tabLst>
                          <a:tab pos="857250" algn="l"/>
                        </a:tabLst>
                      </a:pPr>
                      <a:r>
                        <a:rPr lang="vi-VN" sz="2000" b="1" dirty="0">
                          <a:solidFill>
                            <a:srgbClr val="1503BD"/>
                          </a:solidFill>
                          <a:latin typeface="Times New Roman" pitchFamily="18" charset="0"/>
                          <a:ea typeface="Cambria"/>
                          <a:cs typeface="Times New Roman" pitchFamily="18" charset="0"/>
                        </a:rPr>
                        <a:t>Tên </a:t>
                      </a:r>
                      <a:r>
                        <a:rPr lang="vi-VN" sz="2000" b="1" dirty="0" err="1">
                          <a:solidFill>
                            <a:srgbClr val="1503BD"/>
                          </a:solidFill>
                          <a:latin typeface="Times New Roman" pitchFamily="18" charset="0"/>
                          <a:ea typeface="Cambria"/>
                          <a:cs typeface="Times New Roman" pitchFamily="18" charset="0"/>
                        </a:rPr>
                        <a:t>các</a:t>
                      </a:r>
                      <a:r>
                        <a:rPr lang="vi-VN" sz="2000" b="1" dirty="0">
                          <a:solidFill>
                            <a:srgbClr val="1503BD"/>
                          </a:solidFill>
                          <a:latin typeface="Times New Roman" pitchFamily="18" charset="0"/>
                          <a:ea typeface="Cambria"/>
                          <a:cs typeface="Times New Roman" pitchFamily="18" charset="0"/>
                        </a:rPr>
                        <a:t> </a:t>
                      </a:r>
                      <a:r>
                        <a:rPr lang="vi-VN" sz="2000" b="1" dirty="0" err="1">
                          <a:solidFill>
                            <a:srgbClr val="1503BD"/>
                          </a:solidFill>
                          <a:latin typeface="Times New Roman" pitchFamily="18" charset="0"/>
                          <a:ea typeface="Cambria"/>
                          <a:cs typeface="Times New Roman" pitchFamily="18" charset="0"/>
                        </a:rPr>
                        <a:t>bồn</a:t>
                      </a:r>
                      <a:r>
                        <a:rPr lang="vi-VN" sz="2000" b="1" dirty="0">
                          <a:solidFill>
                            <a:srgbClr val="1503BD"/>
                          </a:solidFill>
                          <a:latin typeface="Times New Roman" pitchFamily="18" charset="0"/>
                          <a:ea typeface="Cambria"/>
                          <a:cs typeface="Times New Roman" pitchFamily="18" charset="0"/>
                        </a:rPr>
                        <a:t> </a:t>
                      </a:r>
                      <a:r>
                        <a:rPr lang="vi-VN" sz="2000" b="1" dirty="0" err="1">
                          <a:solidFill>
                            <a:srgbClr val="1503BD"/>
                          </a:solidFill>
                          <a:latin typeface="Times New Roman" pitchFamily="18" charset="0"/>
                          <a:ea typeface="Cambria"/>
                          <a:cs typeface="Times New Roman" pitchFamily="18" charset="0"/>
                        </a:rPr>
                        <a:t>địa</a:t>
                      </a:r>
                      <a:endParaRPr lang="en-US" sz="2000" dirty="0">
                        <a:solidFill>
                          <a:srgbClr val="1503BD"/>
                        </a:solidFill>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FEB0"/>
                    </a:solidFill>
                  </a:tcPr>
                </a:tc>
                <a:tc>
                  <a:txBody>
                    <a:bodyPr/>
                    <a:lstStyle/>
                    <a:p>
                      <a:pPr marL="57150" indent="114300" algn="just">
                        <a:lnSpc>
                          <a:spcPct val="120000"/>
                        </a:lnSpc>
                        <a:spcAft>
                          <a:spcPts val="600"/>
                        </a:spcAft>
                        <a:tabLst>
                          <a:tab pos="857250" algn="l"/>
                        </a:tabLst>
                      </a:pPr>
                      <a:endParaRPr lang="en-US" sz="2000" dirty="0">
                        <a:solidFill>
                          <a:srgbClr val="002060"/>
                        </a:solidFill>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600997">
                <a:tc>
                  <a:txBody>
                    <a:bodyPr/>
                    <a:lstStyle/>
                    <a:p>
                      <a:pPr marL="57150" indent="114300" algn="l">
                        <a:lnSpc>
                          <a:spcPct val="120000"/>
                        </a:lnSpc>
                        <a:spcAft>
                          <a:spcPts val="600"/>
                        </a:spcAft>
                        <a:tabLst>
                          <a:tab pos="857250" algn="l"/>
                        </a:tabLst>
                      </a:pPr>
                      <a:r>
                        <a:rPr lang="vi-VN" sz="2000" b="1" dirty="0">
                          <a:solidFill>
                            <a:srgbClr val="1503BD"/>
                          </a:solidFill>
                          <a:latin typeface="Times New Roman" pitchFamily="18" charset="0"/>
                          <a:ea typeface="Cambria"/>
                          <a:cs typeface="Times New Roman" pitchFamily="18" charset="0"/>
                        </a:rPr>
                        <a:t>Tên </a:t>
                      </a:r>
                      <a:r>
                        <a:rPr lang="vi-VN" sz="2000" b="1" dirty="0" err="1">
                          <a:solidFill>
                            <a:srgbClr val="1503BD"/>
                          </a:solidFill>
                          <a:latin typeface="Times New Roman" pitchFamily="18" charset="0"/>
                          <a:ea typeface="Cambria"/>
                          <a:cs typeface="Times New Roman" pitchFamily="18" charset="0"/>
                        </a:rPr>
                        <a:t>các</a:t>
                      </a:r>
                      <a:r>
                        <a:rPr lang="vi-VN" sz="2000" b="1" dirty="0">
                          <a:solidFill>
                            <a:srgbClr val="1503BD"/>
                          </a:solidFill>
                          <a:latin typeface="Times New Roman" pitchFamily="18" charset="0"/>
                          <a:ea typeface="Cambria"/>
                          <a:cs typeface="Times New Roman" pitchFamily="18" charset="0"/>
                        </a:rPr>
                        <a:t> </a:t>
                      </a:r>
                      <a:r>
                        <a:rPr lang="vi-VN" sz="2000" b="1" dirty="0" err="1">
                          <a:solidFill>
                            <a:srgbClr val="1503BD"/>
                          </a:solidFill>
                          <a:latin typeface="Times New Roman" pitchFamily="18" charset="0"/>
                          <a:ea typeface="Cambria"/>
                          <a:cs typeface="Times New Roman" pitchFamily="18" charset="0"/>
                        </a:rPr>
                        <a:t>đồng</a:t>
                      </a:r>
                      <a:r>
                        <a:rPr lang="vi-VN" sz="2000" b="1" dirty="0">
                          <a:solidFill>
                            <a:srgbClr val="1503BD"/>
                          </a:solidFill>
                          <a:latin typeface="Times New Roman" pitchFamily="18" charset="0"/>
                          <a:ea typeface="Cambria"/>
                          <a:cs typeface="Times New Roman" pitchFamily="18" charset="0"/>
                        </a:rPr>
                        <a:t> </a:t>
                      </a:r>
                      <a:r>
                        <a:rPr lang="vi-VN" sz="2000" b="1" dirty="0" err="1">
                          <a:solidFill>
                            <a:srgbClr val="1503BD"/>
                          </a:solidFill>
                          <a:latin typeface="Times New Roman" pitchFamily="18" charset="0"/>
                          <a:ea typeface="Cambria"/>
                          <a:cs typeface="Times New Roman" pitchFamily="18" charset="0"/>
                        </a:rPr>
                        <a:t>bằng</a:t>
                      </a:r>
                      <a:endParaRPr lang="en-US" sz="2000" dirty="0">
                        <a:solidFill>
                          <a:srgbClr val="1503BD"/>
                        </a:solidFill>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FEB0"/>
                    </a:solidFill>
                  </a:tcPr>
                </a:tc>
                <a:tc>
                  <a:txBody>
                    <a:bodyPr/>
                    <a:lstStyle/>
                    <a:p>
                      <a:pPr marL="57150" indent="114300" algn="just">
                        <a:lnSpc>
                          <a:spcPct val="120000"/>
                        </a:lnSpc>
                        <a:spcAft>
                          <a:spcPts val="600"/>
                        </a:spcAft>
                        <a:tabLst>
                          <a:tab pos="857250" algn="l"/>
                        </a:tabLst>
                      </a:pPr>
                      <a:endParaRPr lang="en-US" sz="2000" dirty="0">
                        <a:solidFill>
                          <a:srgbClr val="002060"/>
                        </a:solidFill>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r h="600997">
                <a:tc>
                  <a:txBody>
                    <a:bodyPr/>
                    <a:lstStyle/>
                    <a:p>
                      <a:pPr marL="57150" indent="114300" algn="l">
                        <a:lnSpc>
                          <a:spcPct val="120000"/>
                        </a:lnSpc>
                        <a:spcAft>
                          <a:spcPts val="600"/>
                        </a:spcAft>
                        <a:tabLst>
                          <a:tab pos="857250" algn="l"/>
                        </a:tabLst>
                      </a:pPr>
                      <a:r>
                        <a:rPr lang="vi-VN" sz="2000" b="1" dirty="0">
                          <a:solidFill>
                            <a:srgbClr val="1503BD"/>
                          </a:solidFill>
                          <a:latin typeface="Times New Roman" pitchFamily="18" charset="0"/>
                          <a:ea typeface="Cambria"/>
                          <a:cs typeface="Times New Roman" pitchFamily="18" charset="0"/>
                        </a:rPr>
                        <a:t>Tên </a:t>
                      </a:r>
                      <a:r>
                        <a:rPr lang="vi-VN" sz="2000" b="1" dirty="0" err="1">
                          <a:solidFill>
                            <a:srgbClr val="1503BD"/>
                          </a:solidFill>
                          <a:latin typeface="Times New Roman" pitchFamily="18" charset="0"/>
                          <a:ea typeface="Cambria"/>
                          <a:cs typeface="Times New Roman" pitchFamily="18" charset="0"/>
                        </a:rPr>
                        <a:t>các</a:t>
                      </a:r>
                      <a:r>
                        <a:rPr lang="vi-VN" sz="2000" b="1" dirty="0">
                          <a:solidFill>
                            <a:srgbClr val="1503BD"/>
                          </a:solidFill>
                          <a:latin typeface="Times New Roman" pitchFamily="18" charset="0"/>
                          <a:ea typeface="Cambria"/>
                          <a:cs typeface="Times New Roman" pitchFamily="18" charset="0"/>
                        </a:rPr>
                        <a:t> </a:t>
                      </a:r>
                      <a:r>
                        <a:rPr lang="vi-VN" sz="2000" b="1" dirty="0" err="1">
                          <a:solidFill>
                            <a:srgbClr val="1503BD"/>
                          </a:solidFill>
                          <a:latin typeface="Times New Roman" pitchFamily="18" charset="0"/>
                          <a:ea typeface="Cambria"/>
                          <a:cs typeface="Times New Roman" pitchFamily="18" charset="0"/>
                        </a:rPr>
                        <a:t>dãy</a:t>
                      </a:r>
                      <a:r>
                        <a:rPr lang="vi-VN" sz="2000" b="1" dirty="0">
                          <a:solidFill>
                            <a:srgbClr val="1503BD"/>
                          </a:solidFill>
                          <a:latin typeface="Times New Roman" pitchFamily="18" charset="0"/>
                          <a:ea typeface="Cambria"/>
                          <a:cs typeface="Times New Roman" pitchFamily="18" charset="0"/>
                        </a:rPr>
                        <a:t> </a:t>
                      </a:r>
                      <a:r>
                        <a:rPr lang="vi-VN" sz="2000" b="1" dirty="0" err="1">
                          <a:solidFill>
                            <a:srgbClr val="1503BD"/>
                          </a:solidFill>
                          <a:latin typeface="Times New Roman" pitchFamily="18" charset="0"/>
                          <a:ea typeface="Cambria"/>
                          <a:cs typeface="Times New Roman" pitchFamily="18" charset="0"/>
                        </a:rPr>
                        <a:t>núi</a:t>
                      </a:r>
                      <a:endParaRPr lang="en-US" sz="2000" dirty="0">
                        <a:solidFill>
                          <a:srgbClr val="1503BD"/>
                        </a:solidFill>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FEB0"/>
                    </a:solidFill>
                  </a:tcPr>
                </a:tc>
                <a:tc>
                  <a:txBody>
                    <a:bodyPr/>
                    <a:lstStyle/>
                    <a:p>
                      <a:pPr marL="57150" indent="114300" algn="just">
                        <a:lnSpc>
                          <a:spcPct val="120000"/>
                        </a:lnSpc>
                        <a:spcAft>
                          <a:spcPts val="600"/>
                        </a:spcAft>
                        <a:tabLst>
                          <a:tab pos="857250" algn="l"/>
                        </a:tabLst>
                      </a:pPr>
                      <a:endParaRPr lang="en-US" sz="2000" dirty="0">
                        <a:solidFill>
                          <a:srgbClr val="002060"/>
                        </a:solidFill>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4"/>
                  </a:ext>
                </a:extLst>
              </a:tr>
              <a:tr h="600997">
                <a:tc>
                  <a:txBody>
                    <a:bodyPr/>
                    <a:lstStyle/>
                    <a:p>
                      <a:pPr marL="57150" indent="114300" algn="l">
                        <a:lnSpc>
                          <a:spcPct val="120000"/>
                        </a:lnSpc>
                        <a:spcAft>
                          <a:spcPts val="600"/>
                        </a:spcAft>
                        <a:tabLst>
                          <a:tab pos="857250" algn="l"/>
                        </a:tabLst>
                      </a:pPr>
                      <a:r>
                        <a:rPr lang="vi-VN" sz="2000" b="1" dirty="0" err="1">
                          <a:solidFill>
                            <a:srgbClr val="1503BD"/>
                          </a:solidFill>
                          <a:latin typeface="Times New Roman" pitchFamily="18" charset="0"/>
                          <a:ea typeface="Cambria"/>
                          <a:cs typeface="Times New Roman" pitchFamily="18" charset="0"/>
                        </a:rPr>
                        <a:t>Hướng</a:t>
                      </a:r>
                      <a:r>
                        <a:rPr lang="vi-VN" sz="2000" b="1" dirty="0">
                          <a:solidFill>
                            <a:srgbClr val="1503BD"/>
                          </a:solidFill>
                          <a:latin typeface="Times New Roman" pitchFamily="18" charset="0"/>
                          <a:ea typeface="Cambria"/>
                          <a:cs typeface="Times New Roman" pitchFamily="18" charset="0"/>
                        </a:rPr>
                        <a:t> nghiêng </a:t>
                      </a:r>
                      <a:r>
                        <a:rPr lang="vi-VN" sz="2000" b="1" dirty="0" err="1">
                          <a:solidFill>
                            <a:srgbClr val="1503BD"/>
                          </a:solidFill>
                          <a:latin typeface="Times New Roman" pitchFamily="18" charset="0"/>
                          <a:ea typeface="Cambria"/>
                          <a:cs typeface="Times New Roman" pitchFamily="18" charset="0"/>
                        </a:rPr>
                        <a:t>địa</a:t>
                      </a:r>
                      <a:r>
                        <a:rPr lang="vi-VN" sz="2000" b="1" dirty="0">
                          <a:solidFill>
                            <a:srgbClr val="1503BD"/>
                          </a:solidFill>
                          <a:latin typeface="Times New Roman" pitchFamily="18" charset="0"/>
                          <a:ea typeface="Cambria"/>
                          <a:cs typeface="Times New Roman" pitchFamily="18" charset="0"/>
                        </a:rPr>
                        <a:t> </a:t>
                      </a:r>
                      <a:r>
                        <a:rPr lang="vi-VN" sz="2000" b="1" dirty="0" err="1">
                          <a:solidFill>
                            <a:srgbClr val="1503BD"/>
                          </a:solidFill>
                          <a:latin typeface="Times New Roman" pitchFamily="18" charset="0"/>
                          <a:ea typeface="Cambria"/>
                          <a:cs typeface="Times New Roman" pitchFamily="18" charset="0"/>
                        </a:rPr>
                        <a:t>hình</a:t>
                      </a:r>
                      <a:endParaRPr lang="en-US" sz="2000" dirty="0">
                        <a:solidFill>
                          <a:srgbClr val="1503BD"/>
                        </a:solidFill>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FEB0"/>
                    </a:solidFill>
                  </a:tcPr>
                </a:tc>
                <a:tc>
                  <a:txBody>
                    <a:bodyPr/>
                    <a:lstStyle/>
                    <a:p>
                      <a:pPr marL="57150" indent="114300" algn="just">
                        <a:lnSpc>
                          <a:spcPct val="120000"/>
                        </a:lnSpc>
                        <a:spcAft>
                          <a:spcPts val="600"/>
                        </a:spcAft>
                        <a:tabLst>
                          <a:tab pos="857250" algn="l"/>
                        </a:tabLst>
                      </a:pPr>
                      <a:endParaRPr lang="en-US" sz="2000" dirty="0">
                        <a:solidFill>
                          <a:srgbClr val="002060"/>
                        </a:solidFill>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5"/>
                  </a:ext>
                </a:extLst>
              </a:tr>
              <a:tr h="600997">
                <a:tc>
                  <a:txBody>
                    <a:bodyPr/>
                    <a:lstStyle/>
                    <a:p>
                      <a:pPr marL="57150" indent="114300" algn="l">
                        <a:lnSpc>
                          <a:spcPct val="120000"/>
                        </a:lnSpc>
                        <a:spcAft>
                          <a:spcPts val="600"/>
                        </a:spcAft>
                        <a:tabLst>
                          <a:tab pos="857250" algn="l"/>
                        </a:tabLst>
                      </a:pPr>
                      <a:r>
                        <a:rPr lang="vi-VN" sz="2000" b="1" smtClean="0">
                          <a:solidFill>
                            <a:srgbClr val="1503BD"/>
                          </a:solidFill>
                          <a:latin typeface="Times New Roman" pitchFamily="18" charset="0"/>
                          <a:ea typeface="Cambria"/>
                          <a:cs typeface="Times New Roman" pitchFamily="18" charset="0"/>
                        </a:rPr>
                        <a:t>Nhận xét chung địa hình</a:t>
                      </a:r>
                      <a:endParaRPr lang="en-US" sz="2000" dirty="0">
                        <a:solidFill>
                          <a:srgbClr val="1503BD"/>
                        </a:solidFill>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FEB0"/>
                    </a:solidFill>
                  </a:tcPr>
                </a:tc>
                <a:tc>
                  <a:txBody>
                    <a:bodyPr/>
                    <a:lstStyle/>
                    <a:p>
                      <a:pPr marL="57150" indent="114300" algn="just">
                        <a:lnSpc>
                          <a:spcPct val="120000"/>
                        </a:lnSpc>
                        <a:spcAft>
                          <a:spcPts val="600"/>
                        </a:spcAft>
                        <a:tabLst>
                          <a:tab pos="857250" algn="l"/>
                        </a:tabLst>
                      </a:pPr>
                      <a:endParaRPr lang="en-US" sz="2000" dirty="0">
                        <a:solidFill>
                          <a:srgbClr val="002060"/>
                        </a:solidFill>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6"/>
                  </a:ext>
                </a:extLst>
              </a:tr>
              <a:tr h="600997">
                <a:tc>
                  <a:txBody>
                    <a:bodyPr/>
                    <a:lstStyle/>
                    <a:p>
                      <a:pPr marL="57150" indent="114300" algn="l">
                        <a:lnSpc>
                          <a:spcPct val="120000"/>
                        </a:lnSpc>
                        <a:spcAft>
                          <a:spcPts val="600"/>
                        </a:spcAft>
                        <a:tabLst>
                          <a:tab pos="857250" algn="l"/>
                        </a:tabLst>
                      </a:pPr>
                      <a:r>
                        <a:rPr lang="vi-VN" sz="2000" b="1" dirty="0" err="1">
                          <a:solidFill>
                            <a:srgbClr val="1503BD"/>
                          </a:solidFill>
                          <a:latin typeface="Times New Roman" pitchFamily="18" charset="0"/>
                          <a:ea typeface="Cambria"/>
                          <a:cs typeface="Times New Roman" pitchFamily="18" charset="0"/>
                        </a:rPr>
                        <a:t>Đánh</a:t>
                      </a:r>
                      <a:r>
                        <a:rPr lang="vi-VN" sz="2000" b="1" dirty="0">
                          <a:solidFill>
                            <a:srgbClr val="1503BD"/>
                          </a:solidFill>
                          <a:latin typeface="Times New Roman" pitchFamily="18" charset="0"/>
                          <a:ea typeface="Cambria"/>
                          <a:cs typeface="Times New Roman" pitchFamily="18" charset="0"/>
                        </a:rPr>
                        <a:t> </a:t>
                      </a:r>
                      <a:r>
                        <a:rPr lang="vi-VN" sz="2000" b="1" dirty="0" err="1">
                          <a:solidFill>
                            <a:srgbClr val="1503BD"/>
                          </a:solidFill>
                          <a:latin typeface="Times New Roman" pitchFamily="18" charset="0"/>
                          <a:ea typeface="Cambria"/>
                          <a:cs typeface="Times New Roman" pitchFamily="18" charset="0"/>
                        </a:rPr>
                        <a:t>giá</a:t>
                      </a:r>
                      <a:r>
                        <a:rPr lang="vi-VN" sz="2000" b="1" dirty="0">
                          <a:solidFill>
                            <a:srgbClr val="1503BD"/>
                          </a:solidFill>
                          <a:latin typeface="Times New Roman" pitchFamily="18" charset="0"/>
                          <a:ea typeface="Cambria"/>
                          <a:cs typeface="Times New Roman" pitchFamily="18" charset="0"/>
                        </a:rPr>
                        <a:t> ý </a:t>
                      </a:r>
                      <a:r>
                        <a:rPr lang="vi-VN" sz="2000" b="1" dirty="0" err="1">
                          <a:solidFill>
                            <a:srgbClr val="1503BD"/>
                          </a:solidFill>
                          <a:latin typeface="Times New Roman" pitchFamily="18" charset="0"/>
                          <a:ea typeface="Cambria"/>
                          <a:cs typeface="Times New Roman" pitchFamily="18" charset="0"/>
                        </a:rPr>
                        <a:t>nghĩa</a:t>
                      </a:r>
                      <a:endParaRPr lang="en-US" sz="2000" dirty="0">
                        <a:solidFill>
                          <a:srgbClr val="1503BD"/>
                        </a:solidFill>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FEB0"/>
                    </a:solidFill>
                  </a:tcPr>
                </a:tc>
                <a:tc>
                  <a:txBody>
                    <a:bodyPr/>
                    <a:lstStyle/>
                    <a:p>
                      <a:pPr marL="57150" indent="114300" algn="just">
                        <a:lnSpc>
                          <a:spcPct val="120000"/>
                        </a:lnSpc>
                        <a:spcAft>
                          <a:spcPts val="600"/>
                        </a:spcAft>
                        <a:tabLst>
                          <a:tab pos="857250" algn="l"/>
                        </a:tabLst>
                      </a:pPr>
                      <a:endParaRPr lang="en-US" sz="2000" dirty="0">
                        <a:solidFill>
                          <a:srgbClr val="0070C0"/>
                        </a:solidFill>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7"/>
                  </a:ext>
                </a:extLst>
              </a:tr>
            </a:tbl>
          </a:graphicData>
        </a:graphic>
      </p:graphicFrame>
      <p:sp>
        <p:nvSpPr>
          <p:cNvPr id="16" name="Hình Chữ nhật 11">
            <a:extLst>
              <a:ext uri="{FF2B5EF4-FFF2-40B4-BE49-F238E27FC236}">
                <a16:creationId xmlns:a16="http://schemas.microsoft.com/office/drawing/2014/main" xmlns="" id="{35F98353-13E4-4067-8361-5D88529B6DDE}"/>
              </a:ext>
            </a:extLst>
          </p:cNvPr>
          <p:cNvSpPr/>
          <p:nvPr/>
        </p:nvSpPr>
        <p:spPr>
          <a:xfrm>
            <a:off x="1383158" y="847284"/>
            <a:ext cx="5548250" cy="523220"/>
          </a:xfrm>
          <a:prstGeom prst="rect">
            <a:avLst/>
          </a:prstGeom>
          <a:solidFill>
            <a:srgbClr val="7030A0"/>
          </a:solidFill>
        </p:spPr>
        <p:txBody>
          <a:bodyPr wrap="none">
            <a:spAutoFit/>
          </a:bodyPr>
          <a:lstStyle/>
          <a:p>
            <a:r>
              <a:rPr lang="en-US" sz="2800" b="1" err="1">
                <a:solidFill>
                  <a:schemeClr val="bg1"/>
                </a:solidFill>
                <a:latin typeface="Times New Roman" pitchFamily="18" charset="0"/>
                <a:cs typeface="Times New Roman" pitchFamily="18" charset="0"/>
              </a:rPr>
              <a:t>Nhóm</a:t>
            </a:r>
            <a:r>
              <a:rPr lang="en-US" sz="2800" b="1">
                <a:solidFill>
                  <a:schemeClr val="bg1"/>
                </a:solidFill>
                <a:latin typeface="Times New Roman" pitchFamily="18" charset="0"/>
                <a:cs typeface="Times New Roman" pitchFamily="18" charset="0"/>
              </a:rPr>
              <a:t> </a:t>
            </a:r>
            <a:r>
              <a:rPr lang="en-US" sz="2800" b="1" smtClean="0">
                <a:solidFill>
                  <a:schemeClr val="bg1"/>
                </a:solidFill>
                <a:latin typeface="Times New Roman" pitchFamily="18" charset="0"/>
                <a:cs typeface="Times New Roman" pitchFamily="18" charset="0"/>
              </a:rPr>
              <a:t>1,3</a:t>
            </a:r>
            <a:r>
              <a:rPr lang="vi-VN" sz="2800" b="1" smtClean="0">
                <a:solidFill>
                  <a:schemeClr val="bg1"/>
                </a:solidFill>
                <a:latin typeface="Times New Roman" pitchFamily="18" charset="0"/>
                <a:cs typeface="Times New Roman" pitchFamily="18" charset="0"/>
              </a:rPr>
              <a:t>,5,7</a:t>
            </a:r>
            <a:r>
              <a:rPr lang="en-US" sz="2800" b="1" smtClean="0">
                <a:solidFill>
                  <a:schemeClr val="bg1"/>
                </a:solidFill>
                <a:latin typeface="Times New Roman" pitchFamily="18" charset="0"/>
                <a:cs typeface="Times New Roman" pitchFamily="18" charset="0"/>
              </a:rPr>
              <a:t> </a:t>
            </a:r>
            <a:r>
              <a:rPr lang="vi-VN" sz="2800" b="1" dirty="0" err="1">
                <a:solidFill>
                  <a:schemeClr val="bg1"/>
                </a:solidFill>
                <a:latin typeface="Times New Roman" pitchFamily="18" charset="0"/>
                <a:cs typeface="Times New Roman" pitchFamily="18" charset="0"/>
              </a:rPr>
              <a:t>Tìm</a:t>
            </a:r>
            <a:r>
              <a:rPr lang="vi-VN" sz="2800" b="1" dirty="0">
                <a:solidFill>
                  <a:schemeClr val="bg1"/>
                </a:solidFill>
                <a:latin typeface="Times New Roman" pitchFamily="18" charset="0"/>
                <a:cs typeface="Times New Roman" pitchFamily="18" charset="0"/>
              </a:rPr>
              <a:t> </a:t>
            </a:r>
            <a:r>
              <a:rPr lang="vi-VN" sz="2800" b="1" dirty="0" err="1">
                <a:solidFill>
                  <a:schemeClr val="bg1"/>
                </a:solidFill>
                <a:latin typeface="Times New Roman" pitchFamily="18" charset="0"/>
                <a:cs typeface="Times New Roman" pitchFamily="18" charset="0"/>
              </a:rPr>
              <a:t>hiểu</a:t>
            </a:r>
            <a:r>
              <a:rPr lang="vi-VN" sz="2800" b="1" dirty="0">
                <a:solidFill>
                  <a:schemeClr val="bg1"/>
                </a:solidFill>
                <a:latin typeface="Times New Roman" pitchFamily="18" charset="0"/>
                <a:cs typeface="Times New Roman" pitchFamily="18" charset="0"/>
              </a:rPr>
              <a:t> </a:t>
            </a:r>
            <a:r>
              <a:rPr lang="vi-VN" sz="2800" b="1" dirty="0" err="1">
                <a:solidFill>
                  <a:schemeClr val="bg1"/>
                </a:solidFill>
                <a:latin typeface="Times New Roman" pitchFamily="18" charset="0"/>
                <a:cs typeface="Times New Roman" pitchFamily="18" charset="0"/>
              </a:rPr>
              <a:t>về</a:t>
            </a:r>
            <a:r>
              <a:rPr lang="vi-VN" sz="2800" b="1" dirty="0">
                <a:solidFill>
                  <a:schemeClr val="bg1"/>
                </a:solidFill>
                <a:latin typeface="Times New Roman" pitchFamily="18" charset="0"/>
                <a:cs typeface="Times New Roman" pitchFamily="18" charset="0"/>
              </a:rPr>
              <a:t> </a:t>
            </a:r>
            <a:r>
              <a:rPr lang="vi-VN" sz="2800" b="1" dirty="0" err="1">
                <a:solidFill>
                  <a:schemeClr val="bg1"/>
                </a:solidFill>
                <a:latin typeface="Times New Roman" pitchFamily="18" charset="0"/>
                <a:cs typeface="Times New Roman" pitchFamily="18" charset="0"/>
              </a:rPr>
              <a:t>địa</a:t>
            </a:r>
            <a:r>
              <a:rPr lang="vi-VN" sz="2800" b="1" dirty="0">
                <a:solidFill>
                  <a:schemeClr val="bg1"/>
                </a:solidFill>
                <a:latin typeface="Times New Roman" pitchFamily="18" charset="0"/>
                <a:cs typeface="Times New Roman" pitchFamily="18" charset="0"/>
              </a:rPr>
              <a:t> </a:t>
            </a:r>
            <a:r>
              <a:rPr lang="vi-VN" sz="2800" b="1" dirty="0" err="1">
                <a:solidFill>
                  <a:schemeClr val="bg1"/>
                </a:solidFill>
                <a:latin typeface="Times New Roman" pitchFamily="18" charset="0"/>
                <a:cs typeface="Times New Roman" pitchFamily="18" charset="0"/>
              </a:rPr>
              <a:t>hình</a:t>
            </a:r>
            <a:r>
              <a:rPr lang="vi-VN" sz="2800" b="1" dirty="0">
                <a:solidFill>
                  <a:schemeClr val="bg1"/>
                </a:solidFill>
                <a:latin typeface="Times New Roman" pitchFamily="18" charset="0"/>
                <a:cs typeface="Times New Roman" pitchFamily="18" charset="0"/>
              </a:rPr>
              <a:t> </a:t>
            </a:r>
            <a:endParaRPr lang="en-US" sz="2800" b="1" dirty="0">
              <a:solidFill>
                <a:schemeClr val="bg1"/>
              </a:solidFill>
              <a:latin typeface="Times New Roman" pitchFamily="18" charset="0"/>
              <a:cs typeface="Times New Roman" pitchFamily="18" charset="0"/>
            </a:endParaRPr>
          </a:p>
        </p:txBody>
      </p:sp>
      <p:pic>
        <p:nvPicPr>
          <p:cNvPr id="3" name="Picture 2" descr="Icon&#10;&#10;Description automatically generated">
            <a:extLst>
              <a:ext uri="{FF2B5EF4-FFF2-40B4-BE49-F238E27FC236}">
                <a16:creationId xmlns:a16="http://schemas.microsoft.com/office/drawing/2014/main" xmlns="" id="{2E49B21C-E1B1-48B2-BA30-19C472DB0C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1872" y="532723"/>
            <a:ext cx="936267" cy="936267"/>
          </a:xfrm>
          <a:prstGeom prst="rect">
            <a:avLst/>
          </a:prstGeom>
        </p:spPr>
      </p:pic>
    </p:spTree>
    <p:extLst>
      <p:ext uri="{BB962C8B-B14F-4D97-AF65-F5344CB8AC3E}">
        <p14:creationId xmlns:p14="http://schemas.microsoft.com/office/powerpoint/2010/main" val="4043671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2" presetClass="entr" presetSubtype="4" fill="hold" grpId="0" nodeType="withEffect" nodePh="1">
                                  <p:stCondLst>
                                    <p:cond delay="0"/>
                                  </p:stCondLst>
                                  <p:endCondLst>
                                    <p:cond evt="begin" delay="0">
                                      <p:tn val="8"/>
                                    </p:cond>
                                  </p:endCondLst>
                                  <p:childTnLst>
                                    <p:set>
                                      <p:cBhvr>
                                        <p:cTn id="9" dur="1" fill="hold">
                                          <p:stCondLst>
                                            <p:cond delay="0"/>
                                          </p:stCondLst>
                                        </p:cTn>
                                        <p:tgtEl>
                                          <p:spTgt spid="27"/>
                                        </p:tgtEl>
                                        <p:attrNameLst>
                                          <p:attrName>style.visibility</p:attrName>
                                        </p:attrNameLst>
                                      </p:cBhvr>
                                      <p:to>
                                        <p:strVal val="visible"/>
                                      </p:to>
                                    </p:set>
                                    <p:anim calcmode="lin" valueType="num">
                                      <p:cBhvr additive="base">
                                        <p:cTn id="10" dur="500" fill="hold"/>
                                        <p:tgtEl>
                                          <p:spTgt spid="27"/>
                                        </p:tgtEl>
                                        <p:attrNameLst>
                                          <p:attrName>ppt_x</p:attrName>
                                        </p:attrNameLst>
                                      </p:cBhvr>
                                      <p:tavLst>
                                        <p:tav tm="0">
                                          <p:val>
                                            <p:strVal val="#ppt_x"/>
                                          </p:val>
                                        </p:tav>
                                        <p:tav tm="100000">
                                          <p:val>
                                            <p:strVal val="#ppt_x"/>
                                          </p:val>
                                        </p:tav>
                                      </p:tavLst>
                                    </p:anim>
                                    <p:anim calcmode="lin" valueType="num">
                                      <p:cBhvr additive="base">
                                        <p:cTn id="11"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left)">
                                      <p:cBhvr>
                                        <p:cTn id="1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1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Hộp Văn bản 26">
            <a:extLst>
              <a:ext uri="{FF2B5EF4-FFF2-40B4-BE49-F238E27FC236}">
                <a16:creationId xmlns:a16="http://schemas.microsoft.com/office/drawing/2014/main" xmlns="" id="{E0B75ABB-A135-4B5B-A500-6C2CACDC9BB8}"/>
              </a:ext>
            </a:extLst>
          </p:cNvPr>
          <p:cNvSpPr txBox="1"/>
          <p:nvPr/>
        </p:nvSpPr>
        <p:spPr>
          <a:xfrm rot="5400000">
            <a:off x="5241914" y="3599089"/>
            <a:ext cx="2103860" cy="786384"/>
          </a:xfrm>
          <a:prstGeom prst="rect">
            <a:avLst/>
          </a:prstGeom>
        </p:spPr>
        <p:txBody>
          <a:bodyPr vert="horz" lIns="91440" tIns="45720" rIns="91440" bIns="45720" rtlCol="0" anchor="ctr">
            <a:noAutofit/>
          </a:bodyPr>
          <a:lstStyle/>
          <a:p>
            <a:pPr algn="ctr" defTabSz="914400">
              <a:lnSpc>
                <a:spcPct val="90000"/>
              </a:lnSpc>
              <a:spcBef>
                <a:spcPct val="0"/>
              </a:spcBef>
              <a:spcAft>
                <a:spcPts val="600"/>
              </a:spcAft>
            </a:pPr>
            <a:endParaRPr lang="en-US" sz="3600">
              <a:solidFill>
                <a:schemeClr val="bg1"/>
              </a:solidFill>
              <a:latin typeface="SVN-Comic Sans MS" panose="02040603050506020204" pitchFamily="18" charset="0"/>
              <a:ea typeface="+mj-ea"/>
              <a:cs typeface="+mj-cs"/>
            </a:endParaRPr>
          </a:p>
        </p:txBody>
      </p:sp>
      <p:pic>
        <p:nvPicPr>
          <p:cNvPr id="13" name="Picture 2">
            <a:extLst>
              <a:ext uri="{FF2B5EF4-FFF2-40B4-BE49-F238E27FC236}">
                <a16:creationId xmlns:a16="http://schemas.microsoft.com/office/drawing/2014/main" xmlns="" id="{D0D5665D-C1FB-4DEE-A57A-9A99EEAD3C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35352" y="1468990"/>
            <a:ext cx="4623581" cy="5377722"/>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xmlns="" id="{8107A642-4743-452F-B272-D73E0014A084}"/>
              </a:ext>
            </a:extLst>
          </p:cNvPr>
          <p:cNvSpPr txBox="1"/>
          <p:nvPr/>
        </p:nvSpPr>
        <p:spPr>
          <a:xfrm>
            <a:off x="8094731" y="6477380"/>
            <a:ext cx="3523635" cy="369332"/>
          </a:xfrm>
          <a:prstGeom prst="rect">
            <a:avLst/>
          </a:prstGeom>
          <a:solidFill>
            <a:schemeClr val="bg1"/>
          </a:solidFill>
        </p:spPr>
        <p:txBody>
          <a:bodyPr wrap="square" rtlCol="0">
            <a:spAutoFit/>
          </a:bodyPr>
          <a:lstStyle/>
          <a:p>
            <a:r>
              <a:rPr lang="en-US">
                <a:solidFill>
                  <a:srgbClr val="1B04FA"/>
                </a:solidFill>
              </a:rPr>
              <a:t>Hình 1. Bản đồ tự nhiên Châu Phi</a:t>
            </a:r>
          </a:p>
        </p:txBody>
      </p:sp>
      <p:graphicFrame>
        <p:nvGraphicFramePr>
          <p:cNvPr id="8" name="Bảng 4">
            <a:extLst>
              <a:ext uri="{FF2B5EF4-FFF2-40B4-BE49-F238E27FC236}">
                <a16:creationId xmlns:a16="http://schemas.microsoft.com/office/drawing/2014/main" xmlns="" id="{D20BC49D-2B02-481D-B433-80A78CFE6087}"/>
              </a:ext>
            </a:extLst>
          </p:cNvPr>
          <p:cNvGraphicFramePr>
            <a:graphicFrameLocks noGrp="1"/>
          </p:cNvGraphicFramePr>
          <p:nvPr>
            <p:extLst>
              <p:ext uri="{D42A27DB-BD31-4B8C-83A1-F6EECF244321}">
                <p14:modId xmlns:p14="http://schemas.microsoft.com/office/powerpoint/2010/main" val="981213188"/>
              </p:ext>
            </p:extLst>
          </p:nvPr>
        </p:nvGraphicFramePr>
        <p:xfrm>
          <a:off x="0" y="1583212"/>
          <a:ext cx="7128873" cy="4818138"/>
        </p:xfrm>
        <a:graphic>
          <a:graphicData uri="http://schemas.openxmlformats.org/drawingml/2006/table">
            <a:tbl>
              <a:tblPr/>
              <a:tblGrid>
                <a:gridCol w="3805852">
                  <a:extLst>
                    <a:ext uri="{9D8B030D-6E8A-4147-A177-3AD203B41FA5}">
                      <a16:colId xmlns:a16="http://schemas.microsoft.com/office/drawing/2014/main" xmlns="" val="20000"/>
                    </a:ext>
                  </a:extLst>
                </a:gridCol>
                <a:gridCol w="3323021">
                  <a:extLst>
                    <a:ext uri="{9D8B030D-6E8A-4147-A177-3AD203B41FA5}">
                      <a16:colId xmlns:a16="http://schemas.microsoft.com/office/drawing/2014/main" xmlns="" val="20001"/>
                    </a:ext>
                  </a:extLst>
                </a:gridCol>
              </a:tblGrid>
              <a:tr h="803023">
                <a:tc>
                  <a:txBody>
                    <a:bodyPr/>
                    <a:lstStyle/>
                    <a:p>
                      <a:pPr marL="57150" indent="114300" algn="ctr">
                        <a:lnSpc>
                          <a:spcPct val="120000"/>
                        </a:lnSpc>
                        <a:spcAft>
                          <a:spcPts val="600"/>
                        </a:spcAft>
                        <a:tabLst>
                          <a:tab pos="857250" algn="l"/>
                        </a:tabLst>
                      </a:pPr>
                      <a:r>
                        <a:rPr lang="vi-VN" sz="2800" b="1" dirty="0">
                          <a:solidFill>
                            <a:srgbClr val="FFFF00"/>
                          </a:solidFill>
                          <a:latin typeface="Times New Roman" pitchFamily="18" charset="0"/>
                          <a:ea typeface="Cambria"/>
                          <a:cs typeface="Times New Roman" pitchFamily="18" charset="0"/>
                        </a:rPr>
                        <a:t>Tiêu </a:t>
                      </a:r>
                      <a:r>
                        <a:rPr lang="vi-VN" sz="2800" b="1" dirty="0" err="1">
                          <a:solidFill>
                            <a:srgbClr val="FFFF00"/>
                          </a:solidFill>
                          <a:latin typeface="Times New Roman" pitchFamily="18" charset="0"/>
                          <a:ea typeface="Cambria"/>
                          <a:cs typeface="Times New Roman" pitchFamily="18" charset="0"/>
                        </a:rPr>
                        <a:t>chí</a:t>
                      </a:r>
                      <a:endParaRPr lang="en-US" sz="2800" dirty="0">
                        <a:solidFill>
                          <a:srgbClr val="FFFF00"/>
                        </a:solidFill>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57150" indent="114300" algn="ctr">
                        <a:lnSpc>
                          <a:spcPct val="120000"/>
                        </a:lnSpc>
                        <a:spcAft>
                          <a:spcPts val="600"/>
                        </a:spcAft>
                        <a:tabLst>
                          <a:tab pos="857250" algn="l"/>
                        </a:tabLst>
                      </a:pPr>
                      <a:r>
                        <a:rPr lang="vi-VN" sz="2800" b="1">
                          <a:solidFill>
                            <a:srgbClr val="FFFF00"/>
                          </a:solidFill>
                          <a:latin typeface="Times New Roman" pitchFamily="18" charset="0"/>
                          <a:ea typeface="Cambria"/>
                          <a:cs typeface="Times New Roman" pitchFamily="18" charset="0"/>
                        </a:rPr>
                        <a:t>Thông tin</a:t>
                      </a:r>
                      <a:endParaRPr lang="en-US" sz="2800">
                        <a:solidFill>
                          <a:srgbClr val="FFFF00"/>
                        </a:solidFill>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xmlns="" val="10000"/>
                  </a:ext>
                </a:extLst>
              </a:tr>
              <a:tr h="803023">
                <a:tc>
                  <a:txBody>
                    <a:bodyPr/>
                    <a:lstStyle/>
                    <a:p>
                      <a:pPr marL="57150" indent="114300" algn="just">
                        <a:lnSpc>
                          <a:spcPct val="120000"/>
                        </a:lnSpc>
                        <a:spcAft>
                          <a:spcPts val="600"/>
                        </a:spcAft>
                        <a:tabLst>
                          <a:tab pos="857250" algn="l"/>
                        </a:tabLst>
                      </a:pPr>
                      <a:r>
                        <a:rPr lang="vi-VN" sz="2000" b="1" dirty="0" err="1">
                          <a:solidFill>
                            <a:srgbClr val="1503BD"/>
                          </a:solidFill>
                          <a:latin typeface="Times New Roman" pitchFamily="18" charset="0"/>
                          <a:ea typeface="Cambria"/>
                          <a:cs typeface="Times New Roman" pitchFamily="18" charset="0"/>
                        </a:rPr>
                        <a:t>Khoáng</a:t>
                      </a:r>
                      <a:r>
                        <a:rPr lang="vi-VN" sz="2000" b="1" dirty="0">
                          <a:solidFill>
                            <a:srgbClr val="1503BD"/>
                          </a:solidFill>
                          <a:latin typeface="Times New Roman" pitchFamily="18" charset="0"/>
                          <a:ea typeface="Cambria"/>
                          <a:cs typeface="Times New Roman" pitchFamily="18" charset="0"/>
                        </a:rPr>
                        <a:t> </a:t>
                      </a:r>
                      <a:r>
                        <a:rPr lang="vi-VN" sz="2000" b="1" dirty="0" err="1">
                          <a:solidFill>
                            <a:srgbClr val="1503BD"/>
                          </a:solidFill>
                          <a:latin typeface="Times New Roman" pitchFamily="18" charset="0"/>
                          <a:ea typeface="Cambria"/>
                          <a:cs typeface="Times New Roman" pitchFamily="18" charset="0"/>
                        </a:rPr>
                        <a:t>sản</a:t>
                      </a:r>
                      <a:r>
                        <a:rPr lang="vi-VN" sz="2000" b="1" dirty="0">
                          <a:solidFill>
                            <a:srgbClr val="1503BD"/>
                          </a:solidFill>
                          <a:latin typeface="Times New Roman" pitchFamily="18" charset="0"/>
                          <a:ea typeface="Cambria"/>
                          <a:cs typeface="Times New Roman" pitchFamily="18" charset="0"/>
                        </a:rPr>
                        <a:t> kim </a:t>
                      </a:r>
                      <a:r>
                        <a:rPr lang="vi-VN" sz="2000" b="1" dirty="0" err="1">
                          <a:solidFill>
                            <a:srgbClr val="1503BD"/>
                          </a:solidFill>
                          <a:latin typeface="Times New Roman" pitchFamily="18" charset="0"/>
                          <a:ea typeface="Cambria"/>
                          <a:cs typeface="Times New Roman" pitchFamily="18" charset="0"/>
                        </a:rPr>
                        <a:t>loại</a:t>
                      </a:r>
                      <a:endParaRPr lang="en-US" sz="2000" dirty="0">
                        <a:solidFill>
                          <a:srgbClr val="1503BD"/>
                        </a:solidFill>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FA76"/>
                    </a:solidFill>
                  </a:tcPr>
                </a:tc>
                <a:tc>
                  <a:txBody>
                    <a:bodyPr/>
                    <a:lstStyle/>
                    <a:p>
                      <a:pPr marL="57150" indent="114300" algn="just">
                        <a:lnSpc>
                          <a:spcPct val="120000"/>
                        </a:lnSpc>
                        <a:spcAft>
                          <a:spcPts val="600"/>
                        </a:spcAft>
                        <a:tabLst>
                          <a:tab pos="857250" algn="l"/>
                        </a:tabLst>
                      </a:pPr>
                      <a:endParaRPr lang="en-US" sz="2000" dirty="0">
                        <a:solidFill>
                          <a:srgbClr val="002060"/>
                        </a:solidFill>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803023">
                <a:tc>
                  <a:txBody>
                    <a:bodyPr/>
                    <a:lstStyle/>
                    <a:p>
                      <a:pPr marL="57150" indent="114300" algn="just">
                        <a:lnSpc>
                          <a:spcPct val="120000"/>
                        </a:lnSpc>
                        <a:spcAft>
                          <a:spcPts val="600"/>
                        </a:spcAft>
                        <a:tabLst>
                          <a:tab pos="857250" algn="l"/>
                        </a:tabLst>
                      </a:pPr>
                      <a:r>
                        <a:rPr lang="vi-VN" sz="2000" b="1" dirty="0" err="1">
                          <a:solidFill>
                            <a:srgbClr val="1503BD"/>
                          </a:solidFill>
                          <a:latin typeface="Times New Roman" pitchFamily="18" charset="0"/>
                          <a:ea typeface="Cambria"/>
                          <a:cs typeface="Times New Roman" pitchFamily="18" charset="0"/>
                        </a:rPr>
                        <a:t>Khoáng</a:t>
                      </a:r>
                      <a:r>
                        <a:rPr lang="vi-VN" sz="2000" b="1" dirty="0">
                          <a:solidFill>
                            <a:srgbClr val="1503BD"/>
                          </a:solidFill>
                          <a:latin typeface="Times New Roman" pitchFamily="18" charset="0"/>
                          <a:ea typeface="Cambria"/>
                          <a:cs typeface="Times New Roman" pitchFamily="18" charset="0"/>
                        </a:rPr>
                        <a:t> </a:t>
                      </a:r>
                      <a:r>
                        <a:rPr lang="vi-VN" sz="2000" b="1" dirty="0" err="1">
                          <a:solidFill>
                            <a:srgbClr val="1503BD"/>
                          </a:solidFill>
                          <a:latin typeface="Times New Roman" pitchFamily="18" charset="0"/>
                          <a:ea typeface="Cambria"/>
                          <a:cs typeface="Times New Roman" pitchFamily="18" charset="0"/>
                        </a:rPr>
                        <a:t>sản</a:t>
                      </a:r>
                      <a:r>
                        <a:rPr lang="vi-VN" sz="2000" b="1" dirty="0">
                          <a:solidFill>
                            <a:srgbClr val="1503BD"/>
                          </a:solidFill>
                          <a:latin typeface="Times New Roman" pitchFamily="18" charset="0"/>
                          <a:ea typeface="Cambria"/>
                          <a:cs typeface="Times New Roman" pitchFamily="18" charset="0"/>
                        </a:rPr>
                        <a:t> năng </a:t>
                      </a:r>
                      <a:r>
                        <a:rPr lang="vi-VN" sz="2000" b="1" dirty="0" err="1">
                          <a:solidFill>
                            <a:srgbClr val="1503BD"/>
                          </a:solidFill>
                          <a:latin typeface="Times New Roman" pitchFamily="18" charset="0"/>
                          <a:ea typeface="Cambria"/>
                          <a:cs typeface="Times New Roman" pitchFamily="18" charset="0"/>
                        </a:rPr>
                        <a:t>lượng</a:t>
                      </a:r>
                      <a:endParaRPr lang="en-US" sz="2000" dirty="0">
                        <a:solidFill>
                          <a:srgbClr val="1503BD"/>
                        </a:solidFill>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FA76"/>
                    </a:solidFill>
                  </a:tcPr>
                </a:tc>
                <a:tc>
                  <a:txBody>
                    <a:bodyPr/>
                    <a:lstStyle/>
                    <a:p>
                      <a:pPr marL="57150" indent="114300" algn="just">
                        <a:lnSpc>
                          <a:spcPct val="120000"/>
                        </a:lnSpc>
                        <a:spcAft>
                          <a:spcPts val="600"/>
                        </a:spcAft>
                        <a:tabLst>
                          <a:tab pos="857250" algn="l"/>
                        </a:tabLst>
                      </a:pPr>
                      <a:endParaRPr lang="en-US" sz="2000" dirty="0">
                        <a:solidFill>
                          <a:srgbClr val="002060"/>
                        </a:solidFill>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803023">
                <a:tc>
                  <a:txBody>
                    <a:bodyPr/>
                    <a:lstStyle/>
                    <a:p>
                      <a:pPr marL="57150" indent="114300" algn="just">
                        <a:lnSpc>
                          <a:spcPct val="120000"/>
                        </a:lnSpc>
                        <a:spcAft>
                          <a:spcPts val="600"/>
                        </a:spcAft>
                        <a:tabLst>
                          <a:tab pos="857250" algn="l"/>
                        </a:tabLst>
                      </a:pPr>
                      <a:r>
                        <a:rPr lang="vi-VN" sz="2000" b="1">
                          <a:solidFill>
                            <a:srgbClr val="1503BD"/>
                          </a:solidFill>
                          <a:latin typeface="Times New Roman" pitchFamily="18" charset="0"/>
                          <a:ea typeface="Cambria"/>
                          <a:cs typeface="Times New Roman" pitchFamily="18" charset="0"/>
                        </a:rPr>
                        <a:t>Khu vực nhiều KS</a:t>
                      </a:r>
                      <a:endParaRPr lang="en-US" sz="2000">
                        <a:solidFill>
                          <a:srgbClr val="1503BD"/>
                        </a:solidFill>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FA76"/>
                    </a:solidFill>
                  </a:tcPr>
                </a:tc>
                <a:tc>
                  <a:txBody>
                    <a:bodyPr/>
                    <a:lstStyle/>
                    <a:p>
                      <a:pPr marL="57150" indent="114300" algn="just">
                        <a:lnSpc>
                          <a:spcPct val="120000"/>
                        </a:lnSpc>
                        <a:spcAft>
                          <a:spcPts val="600"/>
                        </a:spcAft>
                        <a:tabLst>
                          <a:tab pos="857250" algn="l"/>
                        </a:tabLst>
                      </a:pPr>
                      <a:endParaRPr lang="en-US" sz="2000" dirty="0">
                        <a:solidFill>
                          <a:srgbClr val="002060"/>
                        </a:solidFill>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r h="803023">
                <a:tc>
                  <a:txBody>
                    <a:bodyPr/>
                    <a:lstStyle/>
                    <a:p>
                      <a:pPr marL="57150" indent="114300" algn="just">
                        <a:lnSpc>
                          <a:spcPct val="120000"/>
                        </a:lnSpc>
                        <a:spcAft>
                          <a:spcPts val="600"/>
                        </a:spcAft>
                        <a:tabLst>
                          <a:tab pos="857250" algn="l"/>
                        </a:tabLst>
                      </a:pPr>
                      <a:r>
                        <a:rPr lang="vi-VN" sz="2000" b="1">
                          <a:solidFill>
                            <a:srgbClr val="1503BD"/>
                          </a:solidFill>
                          <a:latin typeface="Times New Roman" pitchFamily="18" charset="0"/>
                          <a:ea typeface="Cambria"/>
                          <a:cs typeface="Times New Roman" pitchFamily="18" charset="0"/>
                        </a:rPr>
                        <a:t>Nhận xét chung về KS</a:t>
                      </a:r>
                      <a:endParaRPr lang="en-US" sz="2000">
                        <a:solidFill>
                          <a:srgbClr val="1503BD"/>
                        </a:solidFill>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FA76"/>
                    </a:solidFill>
                  </a:tcPr>
                </a:tc>
                <a:tc>
                  <a:txBody>
                    <a:bodyPr/>
                    <a:lstStyle/>
                    <a:p>
                      <a:pPr marL="57150" indent="114300" algn="just">
                        <a:lnSpc>
                          <a:spcPct val="120000"/>
                        </a:lnSpc>
                        <a:spcAft>
                          <a:spcPts val="600"/>
                        </a:spcAft>
                        <a:tabLst>
                          <a:tab pos="857250" algn="l"/>
                        </a:tabLst>
                      </a:pPr>
                      <a:endParaRPr lang="en-US" sz="2000" dirty="0">
                        <a:solidFill>
                          <a:srgbClr val="002060"/>
                        </a:solidFill>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4"/>
                  </a:ext>
                </a:extLst>
              </a:tr>
              <a:tr h="803023">
                <a:tc>
                  <a:txBody>
                    <a:bodyPr/>
                    <a:lstStyle/>
                    <a:p>
                      <a:pPr marL="57150" indent="114300" algn="just">
                        <a:lnSpc>
                          <a:spcPct val="120000"/>
                        </a:lnSpc>
                        <a:spcAft>
                          <a:spcPts val="600"/>
                        </a:spcAft>
                        <a:tabLst>
                          <a:tab pos="857250" algn="l"/>
                        </a:tabLst>
                      </a:pPr>
                      <a:r>
                        <a:rPr lang="vi-VN" sz="2000" b="1">
                          <a:solidFill>
                            <a:srgbClr val="1503BD"/>
                          </a:solidFill>
                          <a:latin typeface="Times New Roman" pitchFamily="18" charset="0"/>
                          <a:ea typeface="Cambria"/>
                          <a:cs typeface="Times New Roman" pitchFamily="18" charset="0"/>
                        </a:rPr>
                        <a:t>Giá trị kinh tế nổi bật của KS</a:t>
                      </a:r>
                      <a:endParaRPr lang="en-US" sz="2000">
                        <a:solidFill>
                          <a:srgbClr val="1503BD"/>
                        </a:solidFill>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FA76"/>
                    </a:solidFill>
                  </a:tcPr>
                </a:tc>
                <a:tc>
                  <a:txBody>
                    <a:bodyPr/>
                    <a:lstStyle/>
                    <a:p>
                      <a:pPr marL="57150" indent="114300" algn="just">
                        <a:lnSpc>
                          <a:spcPct val="120000"/>
                        </a:lnSpc>
                        <a:spcAft>
                          <a:spcPts val="600"/>
                        </a:spcAft>
                        <a:tabLst>
                          <a:tab pos="857250" algn="l"/>
                        </a:tabLst>
                      </a:pPr>
                      <a:endParaRPr lang="en-US" sz="2000" dirty="0">
                        <a:solidFill>
                          <a:srgbClr val="002060"/>
                        </a:solidFill>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5"/>
                  </a:ext>
                </a:extLst>
              </a:tr>
            </a:tbl>
          </a:graphicData>
        </a:graphic>
      </p:graphicFrame>
      <p:sp>
        <p:nvSpPr>
          <p:cNvPr id="9" name="Hình Chữ nhật 3">
            <a:extLst>
              <a:ext uri="{FF2B5EF4-FFF2-40B4-BE49-F238E27FC236}">
                <a16:creationId xmlns:a16="http://schemas.microsoft.com/office/drawing/2014/main" xmlns="" id="{A3B0AB5E-EA08-47B9-A5FD-2E006D17C591}"/>
              </a:ext>
            </a:extLst>
          </p:cNvPr>
          <p:cNvSpPr/>
          <p:nvPr/>
        </p:nvSpPr>
        <p:spPr>
          <a:xfrm>
            <a:off x="1084942" y="911014"/>
            <a:ext cx="6058005" cy="523220"/>
          </a:xfrm>
          <a:prstGeom prst="rect">
            <a:avLst/>
          </a:prstGeom>
          <a:solidFill>
            <a:srgbClr val="7030A0"/>
          </a:solidFill>
        </p:spPr>
        <p:txBody>
          <a:bodyPr wrap="none">
            <a:spAutoFit/>
          </a:bodyPr>
          <a:lstStyle/>
          <a:p>
            <a:r>
              <a:rPr lang="en-US" sz="2800" b="1" err="1">
                <a:solidFill>
                  <a:schemeClr val="bg1"/>
                </a:solidFill>
                <a:latin typeface="Times New Roman" pitchFamily="18" charset="0"/>
                <a:cs typeface="Times New Roman" pitchFamily="18" charset="0"/>
              </a:rPr>
              <a:t>Nhóm</a:t>
            </a:r>
            <a:r>
              <a:rPr lang="en-US" sz="2800" b="1">
                <a:solidFill>
                  <a:schemeClr val="bg1"/>
                </a:solidFill>
                <a:latin typeface="Times New Roman" pitchFamily="18" charset="0"/>
                <a:cs typeface="Times New Roman" pitchFamily="18" charset="0"/>
              </a:rPr>
              <a:t> </a:t>
            </a:r>
            <a:r>
              <a:rPr lang="en-US" sz="2800" b="1" smtClean="0">
                <a:solidFill>
                  <a:schemeClr val="bg1"/>
                </a:solidFill>
                <a:latin typeface="Times New Roman" pitchFamily="18" charset="0"/>
                <a:cs typeface="Times New Roman" pitchFamily="18" charset="0"/>
              </a:rPr>
              <a:t>2,4</a:t>
            </a:r>
            <a:r>
              <a:rPr lang="vi-VN" sz="2800" b="1" smtClean="0">
                <a:solidFill>
                  <a:schemeClr val="bg1"/>
                </a:solidFill>
                <a:latin typeface="Times New Roman" pitchFamily="18" charset="0"/>
                <a:cs typeface="Times New Roman" pitchFamily="18" charset="0"/>
              </a:rPr>
              <a:t>,6,8</a:t>
            </a:r>
            <a:r>
              <a:rPr lang="en-US" sz="2800" b="1" smtClean="0">
                <a:solidFill>
                  <a:schemeClr val="bg1"/>
                </a:solidFill>
                <a:latin typeface="Times New Roman" pitchFamily="18" charset="0"/>
                <a:cs typeface="Times New Roman" pitchFamily="18" charset="0"/>
              </a:rPr>
              <a:t>: </a:t>
            </a:r>
            <a:r>
              <a:rPr lang="vi-VN" sz="2800" b="1" dirty="0" err="1">
                <a:solidFill>
                  <a:schemeClr val="bg1"/>
                </a:solidFill>
                <a:latin typeface="Times New Roman" pitchFamily="18" charset="0"/>
                <a:cs typeface="Times New Roman" pitchFamily="18" charset="0"/>
              </a:rPr>
              <a:t>Tìm</a:t>
            </a:r>
            <a:r>
              <a:rPr lang="vi-VN" sz="2800" b="1" dirty="0">
                <a:solidFill>
                  <a:schemeClr val="bg1"/>
                </a:solidFill>
                <a:latin typeface="Times New Roman" pitchFamily="18" charset="0"/>
                <a:cs typeface="Times New Roman" pitchFamily="18" charset="0"/>
              </a:rPr>
              <a:t> </a:t>
            </a:r>
            <a:r>
              <a:rPr lang="vi-VN" sz="2800" b="1" dirty="0" err="1">
                <a:solidFill>
                  <a:schemeClr val="bg1"/>
                </a:solidFill>
                <a:latin typeface="Times New Roman" pitchFamily="18" charset="0"/>
                <a:cs typeface="Times New Roman" pitchFamily="18" charset="0"/>
              </a:rPr>
              <a:t>hiểu</a:t>
            </a:r>
            <a:r>
              <a:rPr lang="vi-VN" sz="2800" b="1" dirty="0">
                <a:solidFill>
                  <a:schemeClr val="bg1"/>
                </a:solidFill>
                <a:latin typeface="Times New Roman" pitchFamily="18" charset="0"/>
                <a:cs typeface="Times New Roman" pitchFamily="18" charset="0"/>
              </a:rPr>
              <a:t> </a:t>
            </a:r>
            <a:r>
              <a:rPr lang="vi-VN" sz="2800" b="1" dirty="0" err="1">
                <a:solidFill>
                  <a:schemeClr val="bg1"/>
                </a:solidFill>
                <a:latin typeface="Times New Roman" pitchFamily="18" charset="0"/>
                <a:cs typeface="Times New Roman" pitchFamily="18" charset="0"/>
              </a:rPr>
              <a:t>về</a:t>
            </a:r>
            <a:r>
              <a:rPr lang="vi-VN"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khoáng</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sản</a:t>
            </a:r>
            <a:endParaRPr lang="en-US" sz="2800" b="1" dirty="0">
              <a:solidFill>
                <a:schemeClr val="bg1"/>
              </a:solidFill>
              <a:latin typeface="Times New Roman" pitchFamily="18" charset="0"/>
              <a:cs typeface="Times New Roman" pitchFamily="18" charset="0"/>
            </a:endParaRPr>
          </a:p>
        </p:txBody>
      </p:sp>
      <p:pic>
        <p:nvPicPr>
          <p:cNvPr id="3" name="Picture 2" descr="A picture containing diagram&#10;&#10;Description automatically generated">
            <a:extLst>
              <a:ext uri="{FF2B5EF4-FFF2-40B4-BE49-F238E27FC236}">
                <a16:creationId xmlns:a16="http://schemas.microsoft.com/office/drawing/2014/main" xmlns="" id="{278DB158-3DDB-4290-B74B-57B843C3C13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9565"/>
          <a:stretch/>
        </p:blipFill>
        <p:spPr>
          <a:xfrm flipV="1">
            <a:off x="72825" y="621026"/>
            <a:ext cx="908878" cy="887697"/>
          </a:xfrm>
          <a:prstGeom prst="rect">
            <a:avLst/>
          </a:prstGeom>
        </p:spPr>
      </p:pic>
    </p:spTree>
    <p:extLst>
      <p:ext uri="{BB962C8B-B14F-4D97-AF65-F5344CB8AC3E}">
        <p14:creationId xmlns:p14="http://schemas.microsoft.com/office/powerpoint/2010/main" val="1908060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nodePh="1">
                                  <p:stCondLst>
                                    <p:cond delay="0"/>
                                  </p:stCondLst>
                                  <p:endCondLst>
                                    <p:cond evt="begin" delay="0">
                                      <p:tn val="5"/>
                                    </p:cond>
                                  </p:end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Bảng 9">
            <a:extLst>
              <a:ext uri="{FF2B5EF4-FFF2-40B4-BE49-F238E27FC236}">
                <a16:creationId xmlns:a16="http://schemas.microsoft.com/office/drawing/2014/main" xmlns="" id="{99EA8779-72A0-40DA-B741-45C70BF01F3A}"/>
              </a:ext>
            </a:extLst>
          </p:cNvPr>
          <p:cNvGraphicFramePr>
            <a:graphicFrameLocks noGrp="1"/>
          </p:cNvGraphicFramePr>
          <p:nvPr>
            <p:extLst>
              <p:ext uri="{D42A27DB-BD31-4B8C-83A1-F6EECF244321}">
                <p14:modId xmlns:p14="http://schemas.microsoft.com/office/powerpoint/2010/main" val="1188042584"/>
              </p:ext>
            </p:extLst>
          </p:nvPr>
        </p:nvGraphicFramePr>
        <p:xfrm>
          <a:off x="497226" y="1378413"/>
          <a:ext cx="7319445" cy="5180940"/>
        </p:xfrm>
        <a:graphic>
          <a:graphicData uri="http://schemas.openxmlformats.org/drawingml/2006/table">
            <a:tbl>
              <a:tblPr/>
              <a:tblGrid>
                <a:gridCol w="3571871">
                  <a:extLst>
                    <a:ext uri="{9D8B030D-6E8A-4147-A177-3AD203B41FA5}">
                      <a16:colId xmlns:a16="http://schemas.microsoft.com/office/drawing/2014/main" xmlns="" val="20000"/>
                    </a:ext>
                  </a:extLst>
                </a:gridCol>
                <a:gridCol w="3747574">
                  <a:extLst>
                    <a:ext uri="{9D8B030D-6E8A-4147-A177-3AD203B41FA5}">
                      <a16:colId xmlns:a16="http://schemas.microsoft.com/office/drawing/2014/main" xmlns="" val="20001"/>
                    </a:ext>
                  </a:extLst>
                </a:gridCol>
              </a:tblGrid>
              <a:tr h="877130">
                <a:tc>
                  <a:txBody>
                    <a:bodyPr/>
                    <a:lstStyle/>
                    <a:p>
                      <a:pPr marL="57150" indent="114300" algn="ctr">
                        <a:lnSpc>
                          <a:spcPct val="120000"/>
                        </a:lnSpc>
                        <a:spcAft>
                          <a:spcPts val="600"/>
                        </a:spcAft>
                        <a:tabLst>
                          <a:tab pos="857250" algn="l"/>
                        </a:tabLst>
                      </a:pPr>
                      <a:r>
                        <a:rPr lang="vi-VN" sz="2800" b="1" dirty="0">
                          <a:solidFill>
                            <a:srgbClr val="FFFF00"/>
                          </a:solidFill>
                          <a:latin typeface="Times New Roman" pitchFamily="18" charset="0"/>
                          <a:ea typeface="Cambria"/>
                          <a:cs typeface="Times New Roman" pitchFamily="18" charset="0"/>
                        </a:rPr>
                        <a:t>Tiêu </a:t>
                      </a:r>
                      <a:r>
                        <a:rPr lang="vi-VN" sz="2800" b="1" dirty="0" err="1">
                          <a:solidFill>
                            <a:srgbClr val="FFFF00"/>
                          </a:solidFill>
                          <a:latin typeface="Times New Roman" pitchFamily="18" charset="0"/>
                          <a:ea typeface="Cambria"/>
                          <a:cs typeface="Times New Roman" pitchFamily="18" charset="0"/>
                        </a:rPr>
                        <a:t>chí</a:t>
                      </a:r>
                      <a:endParaRPr lang="en-US" sz="2800" dirty="0">
                        <a:solidFill>
                          <a:srgbClr val="FFFF00"/>
                        </a:solidFill>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57150" indent="114300" algn="ctr">
                        <a:lnSpc>
                          <a:spcPct val="120000"/>
                        </a:lnSpc>
                        <a:spcAft>
                          <a:spcPts val="600"/>
                        </a:spcAft>
                        <a:tabLst>
                          <a:tab pos="857250" algn="l"/>
                        </a:tabLst>
                      </a:pPr>
                      <a:r>
                        <a:rPr lang="vi-VN" sz="2800" b="1">
                          <a:solidFill>
                            <a:srgbClr val="FFFF00"/>
                          </a:solidFill>
                          <a:latin typeface="Times New Roman" pitchFamily="18" charset="0"/>
                          <a:ea typeface="Cambria"/>
                          <a:cs typeface="Times New Roman" pitchFamily="18" charset="0"/>
                        </a:rPr>
                        <a:t>Thông tin</a:t>
                      </a:r>
                      <a:endParaRPr lang="en-US" sz="2800">
                        <a:solidFill>
                          <a:srgbClr val="FFFF00"/>
                        </a:solidFill>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xmlns="" val="10000"/>
                  </a:ext>
                </a:extLst>
              </a:tr>
              <a:tr h="614830">
                <a:tc>
                  <a:txBody>
                    <a:bodyPr/>
                    <a:lstStyle/>
                    <a:p>
                      <a:pPr marL="57150" indent="114300" algn="l">
                        <a:lnSpc>
                          <a:spcPct val="120000"/>
                        </a:lnSpc>
                        <a:spcAft>
                          <a:spcPts val="600"/>
                        </a:spcAft>
                        <a:tabLst>
                          <a:tab pos="857250" algn="l"/>
                        </a:tabLst>
                      </a:pPr>
                      <a:r>
                        <a:rPr lang="vi-VN" sz="2000" b="1" dirty="0">
                          <a:solidFill>
                            <a:srgbClr val="1503BD"/>
                          </a:solidFill>
                          <a:latin typeface="Times New Roman" pitchFamily="18" charset="0"/>
                          <a:ea typeface="Cambria"/>
                          <a:cs typeface="Times New Roman" pitchFamily="18" charset="0"/>
                        </a:rPr>
                        <a:t>Tên </a:t>
                      </a:r>
                      <a:r>
                        <a:rPr lang="vi-VN" sz="2000" b="1" dirty="0" err="1">
                          <a:solidFill>
                            <a:srgbClr val="1503BD"/>
                          </a:solidFill>
                          <a:latin typeface="Times New Roman" pitchFamily="18" charset="0"/>
                          <a:ea typeface="Cambria"/>
                          <a:cs typeface="Times New Roman" pitchFamily="18" charset="0"/>
                        </a:rPr>
                        <a:t>các</a:t>
                      </a:r>
                      <a:r>
                        <a:rPr lang="vi-VN" sz="2000" b="1" dirty="0">
                          <a:solidFill>
                            <a:srgbClr val="1503BD"/>
                          </a:solidFill>
                          <a:latin typeface="Times New Roman" pitchFamily="18" charset="0"/>
                          <a:ea typeface="Cambria"/>
                          <a:cs typeface="Times New Roman" pitchFamily="18" charset="0"/>
                        </a:rPr>
                        <a:t> sơn nguyên</a:t>
                      </a:r>
                      <a:endParaRPr lang="en-US" sz="2000" dirty="0">
                        <a:solidFill>
                          <a:srgbClr val="1503BD"/>
                        </a:solidFill>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FEB0"/>
                    </a:solidFill>
                  </a:tcPr>
                </a:tc>
                <a:tc>
                  <a:txBody>
                    <a:bodyPr/>
                    <a:lstStyle/>
                    <a:p>
                      <a:pPr marL="57150" indent="114300" algn="just">
                        <a:lnSpc>
                          <a:spcPct val="120000"/>
                        </a:lnSpc>
                        <a:spcAft>
                          <a:spcPts val="600"/>
                        </a:spcAft>
                        <a:tabLst>
                          <a:tab pos="857250" algn="l"/>
                        </a:tabLst>
                      </a:pPr>
                      <a:endParaRPr lang="en-US" sz="2000" dirty="0">
                        <a:solidFill>
                          <a:srgbClr val="002060"/>
                        </a:solidFill>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614830">
                <a:tc>
                  <a:txBody>
                    <a:bodyPr/>
                    <a:lstStyle/>
                    <a:p>
                      <a:pPr marL="57150" indent="114300" algn="l">
                        <a:lnSpc>
                          <a:spcPct val="120000"/>
                        </a:lnSpc>
                        <a:spcAft>
                          <a:spcPts val="600"/>
                        </a:spcAft>
                        <a:tabLst>
                          <a:tab pos="857250" algn="l"/>
                        </a:tabLst>
                      </a:pPr>
                      <a:r>
                        <a:rPr lang="vi-VN" sz="2000" b="1" dirty="0">
                          <a:solidFill>
                            <a:srgbClr val="1503BD"/>
                          </a:solidFill>
                          <a:latin typeface="Times New Roman" pitchFamily="18" charset="0"/>
                          <a:ea typeface="Cambria"/>
                          <a:cs typeface="Times New Roman" pitchFamily="18" charset="0"/>
                        </a:rPr>
                        <a:t>Tên </a:t>
                      </a:r>
                      <a:r>
                        <a:rPr lang="vi-VN" sz="2000" b="1" dirty="0" err="1">
                          <a:solidFill>
                            <a:srgbClr val="1503BD"/>
                          </a:solidFill>
                          <a:latin typeface="Times New Roman" pitchFamily="18" charset="0"/>
                          <a:ea typeface="Cambria"/>
                          <a:cs typeface="Times New Roman" pitchFamily="18" charset="0"/>
                        </a:rPr>
                        <a:t>các</a:t>
                      </a:r>
                      <a:r>
                        <a:rPr lang="vi-VN" sz="2000" b="1" dirty="0">
                          <a:solidFill>
                            <a:srgbClr val="1503BD"/>
                          </a:solidFill>
                          <a:latin typeface="Times New Roman" pitchFamily="18" charset="0"/>
                          <a:ea typeface="Cambria"/>
                          <a:cs typeface="Times New Roman" pitchFamily="18" charset="0"/>
                        </a:rPr>
                        <a:t> </a:t>
                      </a:r>
                      <a:r>
                        <a:rPr lang="vi-VN" sz="2000" b="1" dirty="0" err="1">
                          <a:solidFill>
                            <a:srgbClr val="1503BD"/>
                          </a:solidFill>
                          <a:latin typeface="Times New Roman" pitchFamily="18" charset="0"/>
                          <a:ea typeface="Cambria"/>
                          <a:cs typeface="Times New Roman" pitchFamily="18" charset="0"/>
                        </a:rPr>
                        <a:t>bồn</a:t>
                      </a:r>
                      <a:r>
                        <a:rPr lang="vi-VN" sz="2000" b="1" dirty="0">
                          <a:solidFill>
                            <a:srgbClr val="1503BD"/>
                          </a:solidFill>
                          <a:latin typeface="Times New Roman" pitchFamily="18" charset="0"/>
                          <a:ea typeface="Cambria"/>
                          <a:cs typeface="Times New Roman" pitchFamily="18" charset="0"/>
                        </a:rPr>
                        <a:t> </a:t>
                      </a:r>
                      <a:r>
                        <a:rPr lang="vi-VN" sz="2000" b="1" dirty="0" err="1">
                          <a:solidFill>
                            <a:srgbClr val="1503BD"/>
                          </a:solidFill>
                          <a:latin typeface="Times New Roman" pitchFamily="18" charset="0"/>
                          <a:ea typeface="Cambria"/>
                          <a:cs typeface="Times New Roman" pitchFamily="18" charset="0"/>
                        </a:rPr>
                        <a:t>địa</a:t>
                      </a:r>
                      <a:endParaRPr lang="en-US" sz="2000" dirty="0">
                        <a:solidFill>
                          <a:srgbClr val="1503BD"/>
                        </a:solidFill>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FEB0"/>
                    </a:solidFill>
                  </a:tcPr>
                </a:tc>
                <a:tc>
                  <a:txBody>
                    <a:bodyPr/>
                    <a:lstStyle/>
                    <a:p>
                      <a:pPr marL="57150" indent="114300" algn="just">
                        <a:lnSpc>
                          <a:spcPct val="120000"/>
                        </a:lnSpc>
                        <a:spcAft>
                          <a:spcPts val="600"/>
                        </a:spcAft>
                        <a:tabLst>
                          <a:tab pos="857250" algn="l"/>
                        </a:tabLst>
                      </a:pPr>
                      <a:endParaRPr lang="en-US" sz="2000" dirty="0">
                        <a:solidFill>
                          <a:srgbClr val="002060"/>
                        </a:solidFill>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614830">
                <a:tc>
                  <a:txBody>
                    <a:bodyPr/>
                    <a:lstStyle/>
                    <a:p>
                      <a:pPr marL="57150" indent="114300" algn="l">
                        <a:lnSpc>
                          <a:spcPct val="120000"/>
                        </a:lnSpc>
                        <a:spcAft>
                          <a:spcPts val="600"/>
                        </a:spcAft>
                        <a:tabLst>
                          <a:tab pos="857250" algn="l"/>
                        </a:tabLst>
                      </a:pPr>
                      <a:r>
                        <a:rPr lang="vi-VN" sz="2000" b="1" dirty="0">
                          <a:solidFill>
                            <a:srgbClr val="1503BD"/>
                          </a:solidFill>
                          <a:latin typeface="Times New Roman" pitchFamily="18" charset="0"/>
                          <a:ea typeface="Cambria"/>
                          <a:cs typeface="Times New Roman" pitchFamily="18" charset="0"/>
                        </a:rPr>
                        <a:t>Tên </a:t>
                      </a:r>
                      <a:r>
                        <a:rPr lang="vi-VN" sz="2000" b="1" dirty="0" err="1">
                          <a:solidFill>
                            <a:srgbClr val="1503BD"/>
                          </a:solidFill>
                          <a:latin typeface="Times New Roman" pitchFamily="18" charset="0"/>
                          <a:ea typeface="Cambria"/>
                          <a:cs typeface="Times New Roman" pitchFamily="18" charset="0"/>
                        </a:rPr>
                        <a:t>các</a:t>
                      </a:r>
                      <a:r>
                        <a:rPr lang="vi-VN" sz="2000" b="1" dirty="0">
                          <a:solidFill>
                            <a:srgbClr val="1503BD"/>
                          </a:solidFill>
                          <a:latin typeface="Times New Roman" pitchFamily="18" charset="0"/>
                          <a:ea typeface="Cambria"/>
                          <a:cs typeface="Times New Roman" pitchFamily="18" charset="0"/>
                        </a:rPr>
                        <a:t> </a:t>
                      </a:r>
                      <a:r>
                        <a:rPr lang="vi-VN" sz="2000" b="1" dirty="0" err="1">
                          <a:solidFill>
                            <a:srgbClr val="1503BD"/>
                          </a:solidFill>
                          <a:latin typeface="Times New Roman" pitchFamily="18" charset="0"/>
                          <a:ea typeface="Cambria"/>
                          <a:cs typeface="Times New Roman" pitchFamily="18" charset="0"/>
                        </a:rPr>
                        <a:t>đồng</a:t>
                      </a:r>
                      <a:r>
                        <a:rPr lang="vi-VN" sz="2000" b="1" dirty="0">
                          <a:solidFill>
                            <a:srgbClr val="1503BD"/>
                          </a:solidFill>
                          <a:latin typeface="Times New Roman" pitchFamily="18" charset="0"/>
                          <a:ea typeface="Cambria"/>
                          <a:cs typeface="Times New Roman" pitchFamily="18" charset="0"/>
                        </a:rPr>
                        <a:t> </a:t>
                      </a:r>
                      <a:r>
                        <a:rPr lang="vi-VN" sz="2000" b="1" dirty="0" err="1">
                          <a:solidFill>
                            <a:srgbClr val="1503BD"/>
                          </a:solidFill>
                          <a:latin typeface="Times New Roman" pitchFamily="18" charset="0"/>
                          <a:ea typeface="Cambria"/>
                          <a:cs typeface="Times New Roman" pitchFamily="18" charset="0"/>
                        </a:rPr>
                        <a:t>bằng</a:t>
                      </a:r>
                      <a:endParaRPr lang="en-US" sz="2000" dirty="0">
                        <a:solidFill>
                          <a:srgbClr val="1503BD"/>
                        </a:solidFill>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FEB0"/>
                    </a:solidFill>
                  </a:tcPr>
                </a:tc>
                <a:tc>
                  <a:txBody>
                    <a:bodyPr/>
                    <a:lstStyle/>
                    <a:p>
                      <a:pPr marL="57150" indent="114300" algn="just">
                        <a:lnSpc>
                          <a:spcPct val="120000"/>
                        </a:lnSpc>
                        <a:spcAft>
                          <a:spcPts val="600"/>
                        </a:spcAft>
                        <a:tabLst>
                          <a:tab pos="857250" algn="l"/>
                        </a:tabLst>
                      </a:pPr>
                      <a:endParaRPr lang="en-US" sz="2000" dirty="0">
                        <a:solidFill>
                          <a:srgbClr val="002060"/>
                        </a:solidFill>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r h="614830">
                <a:tc>
                  <a:txBody>
                    <a:bodyPr/>
                    <a:lstStyle/>
                    <a:p>
                      <a:pPr marL="57150" indent="114300" algn="l">
                        <a:lnSpc>
                          <a:spcPct val="120000"/>
                        </a:lnSpc>
                        <a:spcAft>
                          <a:spcPts val="600"/>
                        </a:spcAft>
                        <a:tabLst>
                          <a:tab pos="857250" algn="l"/>
                        </a:tabLst>
                      </a:pPr>
                      <a:r>
                        <a:rPr lang="vi-VN" sz="2000" b="1" dirty="0">
                          <a:solidFill>
                            <a:srgbClr val="1503BD"/>
                          </a:solidFill>
                          <a:latin typeface="Times New Roman" pitchFamily="18" charset="0"/>
                          <a:ea typeface="Cambria"/>
                          <a:cs typeface="Times New Roman" pitchFamily="18" charset="0"/>
                        </a:rPr>
                        <a:t>Tên </a:t>
                      </a:r>
                      <a:r>
                        <a:rPr lang="vi-VN" sz="2000" b="1" dirty="0" err="1">
                          <a:solidFill>
                            <a:srgbClr val="1503BD"/>
                          </a:solidFill>
                          <a:latin typeface="Times New Roman" pitchFamily="18" charset="0"/>
                          <a:ea typeface="Cambria"/>
                          <a:cs typeface="Times New Roman" pitchFamily="18" charset="0"/>
                        </a:rPr>
                        <a:t>các</a:t>
                      </a:r>
                      <a:r>
                        <a:rPr lang="vi-VN" sz="2000" b="1" dirty="0">
                          <a:solidFill>
                            <a:srgbClr val="1503BD"/>
                          </a:solidFill>
                          <a:latin typeface="Times New Roman" pitchFamily="18" charset="0"/>
                          <a:ea typeface="Cambria"/>
                          <a:cs typeface="Times New Roman" pitchFamily="18" charset="0"/>
                        </a:rPr>
                        <a:t> </a:t>
                      </a:r>
                      <a:r>
                        <a:rPr lang="vi-VN" sz="2000" b="1" dirty="0" err="1">
                          <a:solidFill>
                            <a:srgbClr val="1503BD"/>
                          </a:solidFill>
                          <a:latin typeface="Times New Roman" pitchFamily="18" charset="0"/>
                          <a:ea typeface="Cambria"/>
                          <a:cs typeface="Times New Roman" pitchFamily="18" charset="0"/>
                        </a:rPr>
                        <a:t>dãy</a:t>
                      </a:r>
                      <a:r>
                        <a:rPr lang="vi-VN" sz="2000" b="1" dirty="0">
                          <a:solidFill>
                            <a:srgbClr val="1503BD"/>
                          </a:solidFill>
                          <a:latin typeface="Times New Roman" pitchFamily="18" charset="0"/>
                          <a:ea typeface="Cambria"/>
                          <a:cs typeface="Times New Roman" pitchFamily="18" charset="0"/>
                        </a:rPr>
                        <a:t> </a:t>
                      </a:r>
                      <a:r>
                        <a:rPr lang="vi-VN" sz="2000" b="1" dirty="0" err="1">
                          <a:solidFill>
                            <a:srgbClr val="1503BD"/>
                          </a:solidFill>
                          <a:latin typeface="Times New Roman" pitchFamily="18" charset="0"/>
                          <a:ea typeface="Cambria"/>
                          <a:cs typeface="Times New Roman" pitchFamily="18" charset="0"/>
                        </a:rPr>
                        <a:t>núi</a:t>
                      </a:r>
                      <a:endParaRPr lang="en-US" sz="2000" dirty="0">
                        <a:solidFill>
                          <a:srgbClr val="1503BD"/>
                        </a:solidFill>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FEB0"/>
                    </a:solidFill>
                  </a:tcPr>
                </a:tc>
                <a:tc>
                  <a:txBody>
                    <a:bodyPr/>
                    <a:lstStyle/>
                    <a:p>
                      <a:pPr marL="57150" indent="114300" algn="just">
                        <a:lnSpc>
                          <a:spcPct val="120000"/>
                        </a:lnSpc>
                        <a:spcAft>
                          <a:spcPts val="600"/>
                        </a:spcAft>
                        <a:tabLst>
                          <a:tab pos="857250" algn="l"/>
                        </a:tabLst>
                      </a:pPr>
                      <a:endParaRPr lang="en-US" sz="2000" dirty="0">
                        <a:solidFill>
                          <a:srgbClr val="002060"/>
                        </a:solidFill>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4"/>
                  </a:ext>
                </a:extLst>
              </a:tr>
              <a:tr h="614830">
                <a:tc>
                  <a:txBody>
                    <a:bodyPr/>
                    <a:lstStyle/>
                    <a:p>
                      <a:pPr marL="57150" indent="114300" algn="l">
                        <a:lnSpc>
                          <a:spcPct val="120000"/>
                        </a:lnSpc>
                        <a:spcAft>
                          <a:spcPts val="600"/>
                        </a:spcAft>
                        <a:tabLst>
                          <a:tab pos="857250" algn="l"/>
                        </a:tabLst>
                      </a:pPr>
                      <a:r>
                        <a:rPr lang="vi-VN" sz="2000" b="1" dirty="0" err="1">
                          <a:solidFill>
                            <a:srgbClr val="1503BD"/>
                          </a:solidFill>
                          <a:latin typeface="Times New Roman" pitchFamily="18" charset="0"/>
                          <a:ea typeface="Cambria"/>
                          <a:cs typeface="Times New Roman" pitchFamily="18" charset="0"/>
                        </a:rPr>
                        <a:t>Hướng</a:t>
                      </a:r>
                      <a:r>
                        <a:rPr lang="vi-VN" sz="2000" b="1" dirty="0">
                          <a:solidFill>
                            <a:srgbClr val="1503BD"/>
                          </a:solidFill>
                          <a:latin typeface="Times New Roman" pitchFamily="18" charset="0"/>
                          <a:ea typeface="Cambria"/>
                          <a:cs typeface="Times New Roman" pitchFamily="18" charset="0"/>
                        </a:rPr>
                        <a:t> nghiêng </a:t>
                      </a:r>
                      <a:r>
                        <a:rPr lang="vi-VN" sz="2000" b="1" dirty="0" err="1">
                          <a:solidFill>
                            <a:srgbClr val="1503BD"/>
                          </a:solidFill>
                          <a:latin typeface="Times New Roman" pitchFamily="18" charset="0"/>
                          <a:ea typeface="Cambria"/>
                          <a:cs typeface="Times New Roman" pitchFamily="18" charset="0"/>
                        </a:rPr>
                        <a:t>địa</a:t>
                      </a:r>
                      <a:r>
                        <a:rPr lang="vi-VN" sz="2000" b="1" dirty="0">
                          <a:solidFill>
                            <a:srgbClr val="1503BD"/>
                          </a:solidFill>
                          <a:latin typeface="Times New Roman" pitchFamily="18" charset="0"/>
                          <a:ea typeface="Cambria"/>
                          <a:cs typeface="Times New Roman" pitchFamily="18" charset="0"/>
                        </a:rPr>
                        <a:t> </a:t>
                      </a:r>
                      <a:r>
                        <a:rPr lang="vi-VN" sz="2000" b="1" dirty="0" err="1">
                          <a:solidFill>
                            <a:srgbClr val="1503BD"/>
                          </a:solidFill>
                          <a:latin typeface="Times New Roman" pitchFamily="18" charset="0"/>
                          <a:ea typeface="Cambria"/>
                          <a:cs typeface="Times New Roman" pitchFamily="18" charset="0"/>
                        </a:rPr>
                        <a:t>hình</a:t>
                      </a:r>
                      <a:endParaRPr lang="en-US" sz="2000" dirty="0">
                        <a:solidFill>
                          <a:srgbClr val="1503BD"/>
                        </a:solidFill>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FEB0"/>
                    </a:solidFill>
                  </a:tcPr>
                </a:tc>
                <a:tc>
                  <a:txBody>
                    <a:bodyPr/>
                    <a:lstStyle/>
                    <a:p>
                      <a:pPr marL="57150" indent="114300" algn="just">
                        <a:lnSpc>
                          <a:spcPct val="120000"/>
                        </a:lnSpc>
                        <a:spcAft>
                          <a:spcPts val="600"/>
                        </a:spcAft>
                        <a:tabLst>
                          <a:tab pos="857250" algn="l"/>
                        </a:tabLst>
                      </a:pPr>
                      <a:endParaRPr lang="en-US" sz="2000" dirty="0">
                        <a:solidFill>
                          <a:srgbClr val="002060"/>
                        </a:solidFill>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5"/>
                  </a:ext>
                </a:extLst>
              </a:tr>
              <a:tr h="614830">
                <a:tc>
                  <a:txBody>
                    <a:bodyPr/>
                    <a:lstStyle/>
                    <a:p>
                      <a:pPr marL="57150" indent="114300" algn="l">
                        <a:lnSpc>
                          <a:spcPct val="120000"/>
                        </a:lnSpc>
                        <a:spcAft>
                          <a:spcPts val="600"/>
                        </a:spcAft>
                        <a:tabLst>
                          <a:tab pos="857250" algn="l"/>
                        </a:tabLst>
                      </a:pPr>
                      <a:r>
                        <a:rPr lang="vi-VN" sz="2000" b="1" dirty="0" err="1">
                          <a:solidFill>
                            <a:srgbClr val="1503BD"/>
                          </a:solidFill>
                          <a:latin typeface="Times New Roman" pitchFamily="18" charset="0"/>
                          <a:ea typeface="Cambria"/>
                          <a:cs typeface="Times New Roman" pitchFamily="18" charset="0"/>
                        </a:rPr>
                        <a:t>Nhận</a:t>
                      </a:r>
                      <a:r>
                        <a:rPr lang="vi-VN" sz="2000" b="1" dirty="0">
                          <a:solidFill>
                            <a:srgbClr val="1503BD"/>
                          </a:solidFill>
                          <a:latin typeface="Times New Roman" pitchFamily="18" charset="0"/>
                          <a:ea typeface="Cambria"/>
                          <a:cs typeface="Times New Roman" pitchFamily="18" charset="0"/>
                        </a:rPr>
                        <a:t> </a:t>
                      </a:r>
                      <a:r>
                        <a:rPr lang="vi-VN" sz="2000" b="1" dirty="0" err="1">
                          <a:solidFill>
                            <a:srgbClr val="1503BD"/>
                          </a:solidFill>
                          <a:latin typeface="Times New Roman" pitchFamily="18" charset="0"/>
                          <a:ea typeface="Cambria"/>
                          <a:cs typeface="Times New Roman" pitchFamily="18" charset="0"/>
                        </a:rPr>
                        <a:t>xét</a:t>
                      </a:r>
                      <a:r>
                        <a:rPr lang="vi-VN" sz="2000" b="1" dirty="0">
                          <a:solidFill>
                            <a:srgbClr val="1503BD"/>
                          </a:solidFill>
                          <a:latin typeface="Times New Roman" pitchFamily="18" charset="0"/>
                          <a:ea typeface="Cambria"/>
                          <a:cs typeface="Times New Roman" pitchFamily="18" charset="0"/>
                        </a:rPr>
                        <a:t> chung </a:t>
                      </a:r>
                      <a:r>
                        <a:rPr lang="vi-VN" sz="2000" b="1" dirty="0" err="1">
                          <a:solidFill>
                            <a:srgbClr val="1503BD"/>
                          </a:solidFill>
                          <a:latin typeface="Times New Roman" pitchFamily="18" charset="0"/>
                          <a:ea typeface="Cambria"/>
                          <a:cs typeface="Times New Roman" pitchFamily="18" charset="0"/>
                        </a:rPr>
                        <a:t>địa</a:t>
                      </a:r>
                      <a:r>
                        <a:rPr lang="vi-VN" sz="2000" b="1" dirty="0">
                          <a:solidFill>
                            <a:srgbClr val="1503BD"/>
                          </a:solidFill>
                          <a:latin typeface="Times New Roman" pitchFamily="18" charset="0"/>
                          <a:ea typeface="Cambria"/>
                          <a:cs typeface="Times New Roman" pitchFamily="18" charset="0"/>
                        </a:rPr>
                        <a:t> </a:t>
                      </a:r>
                      <a:r>
                        <a:rPr lang="vi-VN" sz="2000" b="1" dirty="0" err="1">
                          <a:solidFill>
                            <a:srgbClr val="1503BD"/>
                          </a:solidFill>
                          <a:latin typeface="Times New Roman" pitchFamily="18" charset="0"/>
                          <a:ea typeface="Cambria"/>
                          <a:cs typeface="Times New Roman" pitchFamily="18" charset="0"/>
                        </a:rPr>
                        <a:t>hình</a:t>
                      </a:r>
                      <a:endParaRPr lang="en-US" sz="2000" dirty="0">
                        <a:solidFill>
                          <a:srgbClr val="1503BD"/>
                        </a:solidFill>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FEB0"/>
                    </a:solidFill>
                  </a:tcPr>
                </a:tc>
                <a:tc>
                  <a:txBody>
                    <a:bodyPr/>
                    <a:lstStyle/>
                    <a:p>
                      <a:pPr marL="57150" indent="114300" algn="just">
                        <a:lnSpc>
                          <a:spcPct val="120000"/>
                        </a:lnSpc>
                        <a:spcAft>
                          <a:spcPts val="600"/>
                        </a:spcAft>
                        <a:tabLst>
                          <a:tab pos="857250" algn="l"/>
                        </a:tabLst>
                      </a:pPr>
                      <a:endParaRPr lang="en-US" sz="2000" dirty="0">
                        <a:solidFill>
                          <a:srgbClr val="002060"/>
                        </a:solidFill>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6"/>
                  </a:ext>
                </a:extLst>
              </a:tr>
              <a:tr h="614830">
                <a:tc>
                  <a:txBody>
                    <a:bodyPr/>
                    <a:lstStyle/>
                    <a:p>
                      <a:pPr marL="57150" indent="114300" algn="l">
                        <a:lnSpc>
                          <a:spcPct val="120000"/>
                        </a:lnSpc>
                        <a:spcAft>
                          <a:spcPts val="600"/>
                        </a:spcAft>
                        <a:tabLst>
                          <a:tab pos="857250" algn="l"/>
                        </a:tabLst>
                      </a:pPr>
                      <a:r>
                        <a:rPr lang="vi-VN" sz="2000" b="1" dirty="0" err="1">
                          <a:solidFill>
                            <a:srgbClr val="1503BD"/>
                          </a:solidFill>
                          <a:latin typeface="Times New Roman" pitchFamily="18" charset="0"/>
                          <a:ea typeface="Cambria"/>
                          <a:cs typeface="Times New Roman" pitchFamily="18" charset="0"/>
                        </a:rPr>
                        <a:t>Đánh</a:t>
                      </a:r>
                      <a:r>
                        <a:rPr lang="vi-VN" sz="2000" b="1" dirty="0">
                          <a:solidFill>
                            <a:srgbClr val="1503BD"/>
                          </a:solidFill>
                          <a:latin typeface="Times New Roman" pitchFamily="18" charset="0"/>
                          <a:ea typeface="Cambria"/>
                          <a:cs typeface="Times New Roman" pitchFamily="18" charset="0"/>
                        </a:rPr>
                        <a:t> </a:t>
                      </a:r>
                      <a:r>
                        <a:rPr lang="vi-VN" sz="2000" b="1" dirty="0" err="1">
                          <a:solidFill>
                            <a:srgbClr val="1503BD"/>
                          </a:solidFill>
                          <a:latin typeface="Times New Roman" pitchFamily="18" charset="0"/>
                          <a:ea typeface="Cambria"/>
                          <a:cs typeface="Times New Roman" pitchFamily="18" charset="0"/>
                        </a:rPr>
                        <a:t>giá</a:t>
                      </a:r>
                      <a:r>
                        <a:rPr lang="vi-VN" sz="2000" b="1" dirty="0">
                          <a:solidFill>
                            <a:srgbClr val="1503BD"/>
                          </a:solidFill>
                          <a:latin typeface="Times New Roman" pitchFamily="18" charset="0"/>
                          <a:ea typeface="Cambria"/>
                          <a:cs typeface="Times New Roman" pitchFamily="18" charset="0"/>
                        </a:rPr>
                        <a:t> ý </a:t>
                      </a:r>
                      <a:r>
                        <a:rPr lang="vi-VN" sz="2000" b="1" dirty="0" err="1">
                          <a:solidFill>
                            <a:srgbClr val="1503BD"/>
                          </a:solidFill>
                          <a:latin typeface="Times New Roman" pitchFamily="18" charset="0"/>
                          <a:ea typeface="Cambria"/>
                          <a:cs typeface="Times New Roman" pitchFamily="18" charset="0"/>
                        </a:rPr>
                        <a:t>nghĩa</a:t>
                      </a:r>
                      <a:endParaRPr lang="en-US" sz="2000" dirty="0">
                        <a:solidFill>
                          <a:srgbClr val="1503BD"/>
                        </a:solidFill>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FEB0"/>
                    </a:solidFill>
                  </a:tcPr>
                </a:tc>
                <a:tc>
                  <a:txBody>
                    <a:bodyPr/>
                    <a:lstStyle/>
                    <a:p>
                      <a:pPr marL="57150" indent="114300" algn="just">
                        <a:lnSpc>
                          <a:spcPct val="120000"/>
                        </a:lnSpc>
                        <a:spcAft>
                          <a:spcPts val="600"/>
                        </a:spcAft>
                        <a:tabLst>
                          <a:tab pos="857250" algn="l"/>
                        </a:tabLst>
                      </a:pPr>
                      <a:endParaRPr lang="en-US" sz="2000" dirty="0">
                        <a:solidFill>
                          <a:srgbClr val="0070C0"/>
                        </a:solidFill>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7"/>
                  </a:ext>
                </a:extLst>
              </a:tr>
            </a:tbl>
          </a:graphicData>
        </a:graphic>
      </p:graphicFrame>
      <p:sp>
        <p:nvSpPr>
          <p:cNvPr id="5" name="Hình Chữ nhật 3">
            <a:extLst>
              <a:ext uri="{FF2B5EF4-FFF2-40B4-BE49-F238E27FC236}">
                <a16:creationId xmlns:a16="http://schemas.microsoft.com/office/drawing/2014/main" xmlns="" id="{B0DB6325-3463-4ACE-B484-33A80B1EBCAC}"/>
              </a:ext>
            </a:extLst>
          </p:cNvPr>
          <p:cNvSpPr/>
          <p:nvPr/>
        </p:nvSpPr>
        <p:spPr>
          <a:xfrm>
            <a:off x="4280860" y="548272"/>
            <a:ext cx="3844001" cy="646331"/>
          </a:xfrm>
          <a:prstGeom prst="rect">
            <a:avLst/>
          </a:prstGeom>
          <a:solidFill>
            <a:srgbClr val="7030A0"/>
          </a:solidFill>
        </p:spPr>
        <p:txBody>
          <a:bodyPr wrap="none">
            <a:spAutoFit/>
          </a:bodyPr>
          <a:lstStyle/>
          <a:p>
            <a:r>
              <a:rPr lang="en-US" sz="3600" b="1">
                <a:solidFill>
                  <a:schemeClr val="bg1"/>
                </a:solidFill>
                <a:latin typeface="Times New Roman" pitchFamily="18" charset="0"/>
                <a:cs typeface="Times New Roman" pitchFamily="18" charset="0"/>
              </a:rPr>
              <a:t>PHIẾU HỌC TẬP</a:t>
            </a:r>
            <a:endParaRPr lang="en-US" sz="3600" b="1" dirty="0">
              <a:solidFill>
                <a:schemeClr val="bg1"/>
              </a:solidFill>
              <a:latin typeface="Times New Roman" pitchFamily="18" charset="0"/>
              <a:cs typeface="Times New Roman" pitchFamily="18" charset="0"/>
            </a:endParaRPr>
          </a:p>
        </p:txBody>
      </p:sp>
      <p:pic>
        <p:nvPicPr>
          <p:cNvPr id="6" name="Picture 5">
            <a:extLst>
              <a:ext uri="{FF2B5EF4-FFF2-40B4-BE49-F238E27FC236}">
                <a16:creationId xmlns:a16="http://schemas.microsoft.com/office/drawing/2014/main" xmlns="" id="{1ADF5A70-D6EA-4A35-8C3D-DFB4DC03E9E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0" b="100000" l="426" r="100000">
                        <a14:foregroundMark x1="87234" y1="77667" x2="87234" y2="77667"/>
                        <a14:foregroundMark x1="84468" y1="36667" x2="84468" y2="36667"/>
                        <a14:foregroundMark x1="78723" y1="26000" x2="78723" y2="26000"/>
                        <a14:foregroundMark x1="81064" y1="30667" x2="81064" y2="30667"/>
                        <a14:foregroundMark x1="88511" y1="33667" x2="88511" y2="33667"/>
                        <a14:foregroundMark x1="86809" y1="32000" x2="86809" y2="32000"/>
                        <a14:foregroundMark x1="42766" y1="54000" x2="42766" y2="54000"/>
                        <a14:foregroundMark x1="41064" y1="46000" x2="41064" y2="46000"/>
                        <a14:foregroundMark x1="52340" y1="24333" x2="52340" y2="24333"/>
                        <a14:foregroundMark x1="63830" y1="3667" x2="63830" y2="3667"/>
                        <a14:foregroundMark x1="68723" y1="2333" x2="68723" y2="2333"/>
                      </a14:backgroundRemoval>
                    </a14:imgEffect>
                  </a14:imgLayer>
                </a14:imgProps>
              </a:ext>
              <a:ext uri="{28A0092B-C50C-407E-A947-70E740481C1C}">
                <a14:useLocalDpi xmlns:a14="http://schemas.microsoft.com/office/drawing/2010/main" val="0"/>
              </a:ext>
            </a:extLst>
          </a:blip>
          <a:stretch>
            <a:fillRect/>
          </a:stretch>
        </p:blipFill>
        <p:spPr>
          <a:xfrm>
            <a:off x="1510748" y="124379"/>
            <a:ext cx="1964653" cy="1254034"/>
          </a:xfrm>
          <a:prstGeom prst="rect">
            <a:avLst/>
          </a:prstGeom>
        </p:spPr>
      </p:pic>
      <p:pic>
        <p:nvPicPr>
          <p:cNvPr id="7" name="3 Minute Timer (Nho)">
            <a:hlinkClick r:id="" action="ppaction://media"/>
            <a:extLst>
              <a:ext uri="{FF2B5EF4-FFF2-40B4-BE49-F238E27FC236}">
                <a16:creationId xmlns:a16="http://schemas.microsoft.com/office/drawing/2014/main" xmlns="" id="{79ED3891-DB06-4F1A-87E7-FFDE77CB1147}"/>
              </a:ext>
            </a:extLst>
          </p:cNvPr>
          <p:cNvPicPr>
            <a:picLocks noChangeAspect="1"/>
          </p:cNvPicPr>
          <p:nvPr/>
        </p:nvPicPr>
        <p:blipFill>
          <a:blip r:embed="rId5"/>
          <a:stretch>
            <a:fillRect/>
          </a:stretch>
        </p:blipFill>
        <p:spPr>
          <a:xfrm>
            <a:off x="111760" y="132927"/>
            <a:ext cx="1320800" cy="738510"/>
          </a:xfrm>
          <a:prstGeom prst="rect">
            <a:avLst/>
          </a:prstGeom>
        </p:spPr>
      </p:pic>
      <p:graphicFrame>
        <p:nvGraphicFramePr>
          <p:cNvPr id="2" name="Table 1"/>
          <p:cNvGraphicFramePr>
            <a:graphicFrameLocks noGrp="1"/>
          </p:cNvGraphicFramePr>
          <p:nvPr>
            <p:extLst>
              <p:ext uri="{D42A27DB-BD31-4B8C-83A1-F6EECF244321}">
                <p14:modId xmlns:p14="http://schemas.microsoft.com/office/powerpoint/2010/main" val="757200172"/>
              </p:ext>
            </p:extLst>
          </p:nvPr>
        </p:nvGraphicFramePr>
        <p:xfrm>
          <a:off x="7828280" y="1378415"/>
          <a:ext cx="3805852" cy="5113825"/>
        </p:xfrm>
        <a:graphic>
          <a:graphicData uri="http://schemas.openxmlformats.org/drawingml/2006/table">
            <a:tbl>
              <a:tblPr/>
              <a:tblGrid>
                <a:gridCol w="3805852"/>
              </a:tblGrid>
              <a:tr h="862464">
                <a:tc>
                  <a:txBody>
                    <a:bodyPr/>
                    <a:lstStyle/>
                    <a:p>
                      <a:pPr marL="57150" indent="114300" algn="ctr">
                        <a:lnSpc>
                          <a:spcPct val="120000"/>
                        </a:lnSpc>
                        <a:spcAft>
                          <a:spcPts val="600"/>
                        </a:spcAft>
                        <a:tabLst>
                          <a:tab pos="857250" algn="l"/>
                        </a:tabLst>
                      </a:pPr>
                      <a:r>
                        <a:rPr lang="vi-VN" sz="2800" b="1" dirty="0">
                          <a:solidFill>
                            <a:srgbClr val="FFFF00"/>
                          </a:solidFill>
                          <a:latin typeface="Times New Roman" pitchFamily="18" charset="0"/>
                          <a:ea typeface="Cambria"/>
                          <a:cs typeface="Times New Roman" pitchFamily="18" charset="0"/>
                        </a:rPr>
                        <a:t>Tiêu </a:t>
                      </a:r>
                      <a:r>
                        <a:rPr lang="vi-VN" sz="2800" b="1" dirty="0" err="1">
                          <a:solidFill>
                            <a:srgbClr val="FFFF00"/>
                          </a:solidFill>
                          <a:latin typeface="Times New Roman" pitchFamily="18" charset="0"/>
                          <a:ea typeface="Cambria"/>
                          <a:cs typeface="Times New Roman" pitchFamily="18" charset="0"/>
                        </a:rPr>
                        <a:t>chí</a:t>
                      </a:r>
                      <a:endParaRPr lang="en-US" sz="2800" dirty="0">
                        <a:solidFill>
                          <a:srgbClr val="FFFF00"/>
                        </a:solidFill>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r>
              <a:tr h="796961">
                <a:tc>
                  <a:txBody>
                    <a:bodyPr/>
                    <a:lstStyle/>
                    <a:p>
                      <a:pPr marL="57150" indent="114300" algn="just">
                        <a:lnSpc>
                          <a:spcPct val="120000"/>
                        </a:lnSpc>
                        <a:spcAft>
                          <a:spcPts val="600"/>
                        </a:spcAft>
                        <a:tabLst>
                          <a:tab pos="857250" algn="l"/>
                        </a:tabLst>
                      </a:pPr>
                      <a:r>
                        <a:rPr lang="vi-VN" sz="2000" b="1" dirty="0" err="1">
                          <a:solidFill>
                            <a:srgbClr val="1503BD"/>
                          </a:solidFill>
                          <a:latin typeface="Times New Roman" pitchFamily="18" charset="0"/>
                          <a:ea typeface="Cambria"/>
                          <a:cs typeface="Times New Roman" pitchFamily="18" charset="0"/>
                        </a:rPr>
                        <a:t>Khoáng</a:t>
                      </a:r>
                      <a:r>
                        <a:rPr lang="vi-VN" sz="2000" b="1" dirty="0">
                          <a:solidFill>
                            <a:srgbClr val="1503BD"/>
                          </a:solidFill>
                          <a:latin typeface="Times New Roman" pitchFamily="18" charset="0"/>
                          <a:ea typeface="Cambria"/>
                          <a:cs typeface="Times New Roman" pitchFamily="18" charset="0"/>
                        </a:rPr>
                        <a:t> </a:t>
                      </a:r>
                      <a:r>
                        <a:rPr lang="vi-VN" sz="2000" b="1" dirty="0" err="1">
                          <a:solidFill>
                            <a:srgbClr val="1503BD"/>
                          </a:solidFill>
                          <a:latin typeface="Times New Roman" pitchFamily="18" charset="0"/>
                          <a:ea typeface="Cambria"/>
                          <a:cs typeface="Times New Roman" pitchFamily="18" charset="0"/>
                        </a:rPr>
                        <a:t>sản</a:t>
                      </a:r>
                      <a:r>
                        <a:rPr lang="vi-VN" sz="2000" b="1" dirty="0">
                          <a:solidFill>
                            <a:srgbClr val="1503BD"/>
                          </a:solidFill>
                          <a:latin typeface="Times New Roman" pitchFamily="18" charset="0"/>
                          <a:ea typeface="Cambria"/>
                          <a:cs typeface="Times New Roman" pitchFamily="18" charset="0"/>
                        </a:rPr>
                        <a:t> kim </a:t>
                      </a:r>
                      <a:r>
                        <a:rPr lang="vi-VN" sz="2000" b="1" dirty="0" err="1">
                          <a:solidFill>
                            <a:srgbClr val="1503BD"/>
                          </a:solidFill>
                          <a:latin typeface="Times New Roman" pitchFamily="18" charset="0"/>
                          <a:ea typeface="Cambria"/>
                          <a:cs typeface="Times New Roman" pitchFamily="18" charset="0"/>
                        </a:rPr>
                        <a:t>loại</a:t>
                      </a:r>
                      <a:endParaRPr lang="en-US" sz="2000" dirty="0">
                        <a:solidFill>
                          <a:srgbClr val="1503BD"/>
                        </a:solidFill>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FA76"/>
                    </a:solidFill>
                  </a:tcPr>
                </a:tc>
              </a:tr>
              <a:tr h="955040">
                <a:tc>
                  <a:txBody>
                    <a:bodyPr/>
                    <a:lstStyle/>
                    <a:p>
                      <a:pPr marL="57150" indent="114300" algn="just">
                        <a:lnSpc>
                          <a:spcPct val="120000"/>
                        </a:lnSpc>
                        <a:spcAft>
                          <a:spcPts val="600"/>
                        </a:spcAft>
                        <a:tabLst>
                          <a:tab pos="857250" algn="l"/>
                        </a:tabLst>
                      </a:pPr>
                      <a:r>
                        <a:rPr lang="vi-VN" sz="2000" b="1" dirty="0" err="1">
                          <a:solidFill>
                            <a:srgbClr val="1503BD"/>
                          </a:solidFill>
                          <a:latin typeface="Times New Roman" pitchFamily="18" charset="0"/>
                          <a:ea typeface="Cambria"/>
                          <a:cs typeface="Times New Roman" pitchFamily="18" charset="0"/>
                        </a:rPr>
                        <a:t>Khoáng</a:t>
                      </a:r>
                      <a:r>
                        <a:rPr lang="vi-VN" sz="2000" b="1" dirty="0">
                          <a:solidFill>
                            <a:srgbClr val="1503BD"/>
                          </a:solidFill>
                          <a:latin typeface="Times New Roman" pitchFamily="18" charset="0"/>
                          <a:ea typeface="Cambria"/>
                          <a:cs typeface="Times New Roman" pitchFamily="18" charset="0"/>
                        </a:rPr>
                        <a:t> </a:t>
                      </a:r>
                      <a:r>
                        <a:rPr lang="vi-VN" sz="2000" b="1" dirty="0" err="1">
                          <a:solidFill>
                            <a:srgbClr val="1503BD"/>
                          </a:solidFill>
                          <a:latin typeface="Times New Roman" pitchFamily="18" charset="0"/>
                          <a:ea typeface="Cambria"/>
                          <a:cs typeface="Times New Roman" pitchFamily="18" charset="0"/>
                        </a:rPr>
                        <a:t>sản</a:t>
                      </a:r>
                      <a:r>
                        <a:rPr lang="vi-VN" sz="2000" b="1" dirty="0">
                          <a:solidFill>
                            <a:srgbClr val="1503BD"/>
                          </a:solidFill>
                          <a:latin typeface="Times New Roman" pitchFamily="18" charset="0"/>
                          <a:ea typeface="Cambria"/>
                          <a:cs typeface="Times New Roman" pitchFamily="18" charset="0"/>
                        </a:rPr>
                        <a:t> năng </a:t>
                      </a:r>
                      <a:r>
                        <a:rPr lang="vi-VN" sz="2000" b="1" dirty="0" err="1">
                          <a:solidFill>
                            <a:srgbClr val="1503BD"/>
                          </a:solidFill>
                          <a:latin typeface="Times New Roman" pitchFamily="18" charset="0"/>
                          <a:ea typeface="Cambria"/>
                          <a:cs typeface="Times New Roman" pitchFamily="18" charset="0"/>
                        </a:rPr>
                        <a:t>lượng</a:t>
                      </a:r>
                      <a:endParaRPr lang="en-US" sz="2000" dirty="0">
                        <a:solidFill>
                          <a:srgbClr val="1503BD"/>
                        </a:solidFill>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FA76"/>
                    </a:solidFill>
                  </a:tcPr>
                </a:tc>
              </a:tr>
              <a:tr h="862464">
                <a:tc>
                  <a:txBody>
                    <a:bodyPr/>
                    <a:lstStyle/>
                    <a:p>
                      <a:pPr marL="57150" indent="114300" algn="just">
                        <a:lnSpc>
                          <a:spcPct val="120000"/>
                        </a:lnSpc>
                        <a:spcAft>
                          <a:spcPts val="600"/>
                        </a:spcAft>
                        <a:tabLst>
                          <a:tab pos="857250" algn="l"/>
                        </a:tabLst>
                      </a:pPr>
                      <a:r>
                        <a:rPr lang="vi-VN" sz="2000" b="1">
                          <a:solidFill>
                            <a:srgbClr val="1503BD"/>
                          </a:solidFill>
                          <a:latin typeface="Times New Roman" pitchFamily="18" charset="0"/>
                          <a:ea typeface="Cambria"/>
                          <a:cs typeface="Times New Roman" pitchFamily="18" charset="0"/>
                        </a:rPr>
                        <a:t>Khu vực nhiều KS</a:t>
                      </a:r>
                      <a:endParaRPr lang="en-US" sz="2000">
                        <a:solidFill>
                          <a:srgbClr val="1503BD"/>
                        </a:solidFill>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FA76"/>
                    </a:solidFill>
                  </a:tcPr>
                </a:tc>
              </a:tr>
              <a:tr h="773296">
                <a:tc>
                  <a:txBody>
                    <a:bodyPr/>
                    <a:lstStyle/>
                    <a:p>
                      <a:pPr marL="57150" indent="114300" algn="just">
                        <a:lnSpc>
                          <a:spcPct val="120000"/>
                        </a:lnSpc>
                        <a:spcAft>
                          <a:spcPts val="600"/>
                        </a:spcAft>
                        <a:tabLst>
                          <a:tab pos="857250" algn="l"/>
                        </a:tabLst>
                      </a:pPr>
                      <a:r>
                        <a:rPr lang="vi-VN" sz="2000" b="1">
                          <a:solidFill>
                            <a:srgbClr val="1503BD"/>
                          </a:solidFill>
                          <a:latin typeface="Times New Roman" pitchFamily="18" charset="0"/>
                          <a:ea typeface="Cambria"/>
                          <a:cs typeface="Times New Roman" pitchFamily="18" charset="0"/>
                        </a:rPr>
                        <a:t>Nhận xét chung về KS</a:t>
                      </a:r>
                      <a:endParaRPr lang="en-US" sz="2000">
                        <a:solidFill>
                          <a:srgbClr val="1503BD"/>
                        </a:solidFill>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FA76"/>
                    </a:solidFill>
                  </a:tcPr>
                </a:tc>
              </a:tr>
              <a:tr h="863600">
                <a:tc>
                  <a:txBody>
                    <a:bodyPr/>
                    <a:lstStyle/>
                    <a:p>
                      <a:pPr marL="57150" indent="114300" algn="just">
                        <a:lnSpc>
                          <a:spcPct val="120000"/>
                        </a:lnSpc>
                        <a:spcAft>
                          <a:spcPts val="600"/>
                        </a:spcAft>
                        <a:tabLst>
                          <a:tab pos="857250" algn="l"/>
                        </a:tabLst>
                      </a:pPr>
                      <a:r>
                        <a:rPr lang="vi-VN" sz="2000" b="1">
                          <a:solidFill>
                            <a:srgbClr val="1503BD"/>
                          </a:solidFill>
                          <a:latin typeface="Times New Roman" pitchFamily="18" charset="0"/>
                          <a:ea typeface="Cambria"/>
                          <a:cs typeface="Times New Roman" pitchFamily="18" charset="0"/>
                        </a:rPr>
                        <a:t>Giá trị kinh tế nổi bật của KS</a:t>
                      </a:r>
                      <a:endParaRPr lang="en-US" sz="2000">
                        <a:solidFill>
                          <a:srgbClr val="1503BD"/>
                        </a:solidFill>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FA76"/>
                    </a:solidFill>
                  </a:tcPr>
                </a:tc>
              </a:tr>
            </a:tbl>
          </a:graphicData>
        </a:graphic>
      </p:graphicFrame>
    </p:spTree>
    <p:extLst>
      <p:ext uri="{BB962C8B-B14F-4D97-AF65-F5344CB8AC3E}">
        <p14:creationId xmlns:p14="http://schemas.microsoft.com/office/powerpoint/2010/main" val="3980037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Hộp Văn bản 26">
            <a:extLst>
              <a:ext uri="{FF2B5EF4-FFF2-40B4-BE49-F238E27FC236}">
                <a16:creationId xmlns:a16="http://schemas.microsoft.com/office/drawing/2014/main" xmlns="" id="{E0B75ABB-A135-4B5B-A500-6C2CACDC9BB8}"/>
              </a:ext>
            </a:extLst>
          </p:cNvPr>
          <p:cNvSpPr txBox="1"/>
          <p:nvPr/>
        </p:nvSpPr>
        <p:spPr>
          <a:xfrm rot="5400000">
            <a:off x="5241914" y="3599089"/>
            <a:ext cx="2103860" cy="786384"/>
          </a:xfrm>
          <a:prstGeom prst="rect">
            <a:avLst/>
          </a:prstGeom>
        </p:spPr>
        <p:txBody>
          <a:bodyPr vert="horz" lIns="91440" tIns="45720" rIns="91440" bIns="45720" rtlCol="0" anchor="ctr">
            <a:noAutofit/>
          </a:bodyPr>
          <a:lstStyle/>
          <a:p>
            <a:pPr algn="ctr" defTabSz="914400">
              <a:lnSpc>
                <a:spcPct val="90000"/>
              </a:lnSpc>
              <a:spcBef>
                <a:spcPct val="0"/>
              </a:spcBef>
              <a:spcAft>
                <a:spcPts val="600"/>
              </a:spcAft>
            </a:pPr>
            <a:endParaRPr lang="en-US" sz="3600">
              <a:solidFill>
                <a:schemeClr val="bg1"/>
              </a:solidFill>
              <a:latin typeface="SVN-Comic Sans MS" panose="02040603050506020204" pitchFamily="18" charset="0"/>
              <a:ea typeface="+mj-ea"/>
              <a:cs typeface="+mj-cs"/>
            </a:endParaRPr>
          </a:p>
        </p:txBody>
      </p:sp>
      <p:pic>
        <p:nvPicPr>
          <p:cNvPr id="13" name="Picture 2">
            <a:extLst>
              <a:ext uri="{FF2B5EF4-FFF2-40B4-BE49-F238E27FC236}">
                <a16:creationId xmlns:a16="http://schemas.microsoft.com/office/drawing/2014/main" xmlns="" id="{D0D5665D-C1FB-4DEE-A57A-9A99EEAD3C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36429" y="851383"/>
            <a:ext cx="4623581" cy="5377722"/>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xmlns="" id="{8107A642-4743-452F-B272-D73E0014A084}"/>
              </a:ext>
            </a:extLst>
          </p:cNvPr>
          <p:cNvSpPr txBox="1"/>
          <p:nvPr/>
        </p:nvSpPr>
        <p:spPr>
          <a:xfrm>
            <a:off x="8094731" y="6477380"/>
            <a:ext cx="3523635" cy="369332"/>
          </a:xfrm>
          <a:prstGeom prst="rect">
            <a:avLst/>
          </a:prstGeom>
          <a:solidFill>
            <a:schemeClr val="bg1"/>
          </a:solidFill>
        </p:spPr>
        <p:txBody>
          <a:bodyPr wrap="square" rtlCol="0">
            <a:spAutoFit/>
          </a:bodyPr>
          <a:lstStyle/>
          <a:p>
            <a:r>
              <a:rPr lang="en-US">
                <a:solidFill>
                  <a:srgbClr val="1B04FA"/>
                </a:solidFill>
              </a:rPr>
              <a:t>Hình 1. Bản đồ tự nhiên Châu Phi</a:t>
            </a:r>
          </a:p>
        </p:txBody>
      </p:sp>
      <p:graphicFrame>
        <p:nvGraphicFramePr>
          <p:cNvPr id="15" name="Bảng 9">
            <a:extLst>
              <a:ext uri="{FF2B5EF4-FFF2-40B4-BE49-F238E27FC236}">
                <a16:creationId xmlns:a16="http://schemas.microsoft.com/office/drawing/2014/main" xmlns="" id="{520B4B11-C550-4EB4-BD38-D51F46AAFF90}"/>
              </a:ext>
            </a:extLst>
          </p:cNvPr>
          <p:cNvGraphicFramePr>
            <a:graphicFrameLocks noGrp="1"/>
          </p:cNvGraphicFramePr>
          <p:nvPr>
            <p:extLst>
              <p:ext uri="{D42A27DB-BD31-4B8C-83A1-F6EECF244321}">
                <p14:modId xmlns:p14="http://schemas.microsoft.com/office/powerpoint/2010/main" val="744815585"/>
              </p:ext>
            </p:extLst>
          </p:nvPr>
        </p:nvGraphicFramePr>
        <p:xfrm>
          <a:off x="233066" y="1562223"/>
          <a:ext cx="6962863" cy="4807976"/>
        </p:xfrm>
        <a:graphic>
          <a:graphicData uri="http://schemas.openxmlformats.org/drawingml/2006/table">
            <a:tbl>
              <a:tblPr/>
              <a:tblGrid>
                <a:gridCol w="3397860">
                  <a:extLst>
                    <a:ext uri="{9D8B030D-6E8A-4147-A177-3AD203B41FA5}">
                      <a16:colId xmlns:a16="http://schemas.microsoft.com/office/drawing/2014/main" xmlns="" val="20000"/>
                    </a:ext>
                  </a:extLst>
                </a:gridCol>
                <a:gridCol w="3565003">
                  <a:extLst>
                    <a:ext uri="{9D8B030D-6E8A-4147-A177-3AD203B41FA5}">
                      <a16:colId xmlns:a16="http://schemas.microsoft.com/office/drawing/2014/main" xmlns="" val="20001"/>
                    </a:ext>
                  </a:extLst>
                </a:gridCol>
              </a:tblGrid>
              <a:tr h="600997">
                <a:tc>
                  <a:txBody>
                    <a:bodyPr/>
                    <a:lstStyle/>
                    <a:p>
                      <a:pPr marL="57150" indent="114300" algn="ctr">
                        <a:lnSpc>
                          <a:spcPct val="120000"/>
                        </a:lnSpc>
                        <a:spcAft>
                          <a:spcPts val="600"/>
                        </a:spcAft>
                        <a:tabLst>
                          <a:tab pos="857250" algn="l"/>
                        </a:tabLst>
                      </a:pPr>
                      <a:r>
                        <a:rPr lang="vi-VN" sz="2400" b="1" dirty="0">
                          <a:solidFill>
                            <a:srgbClr val="FFFF00"/>
                          </a:solidFill>
                          <a:latin typeface="Times New Roman" pitchFamily="18" charset="0"/>
                          <a:ea typeface="Cambria"/>
                          <a:cs typeface="Times New Roman" pitchFamily="18" charset="0"/>
                        </a:rPr>
                        <a:t>Tiêu </a:t>
                      </a:r>
                      <a:r>
                        <a:rPr lang="vi-VN" sz="2400" b="1" dirty="0" err="1">
                          <a:solidFill>
                            <a:srgbClr val="FFFF00"/>
                          </a:solidFill>
                          <a:latin typeface="Times New Roman" pitchFamily="18" charset="0"/>
                          <a:ea typeface="Cambria"/>
                          <a:cs typeface="Times New Roman" pitchFamily="18" charset="0"/>
                        </a:rPr>
                        <a:t>chí</a:t>
                      </a:r>
                      <a:endParaRPr lang="en-US" sz="2400" dirty="0">
                        <a:solidFill>
                          <a:srgbClr val="FFFF00"/>
                        </a:solidFill>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57150" indent="114300" algn="ctr">
                        <a:lnSpc>
                          <a:spcPct val="120000"/>
                        </a:lnSpc>
                        <a:spcAft>
                          <a:spcPts val="600"/>
                        </a:spcAft>
                        <a:tabLst>
                          <a:tab pos="857250" algn="l"/>
                        </a:tabLst>
                      </a:pPr>
                      <a:r>
                        <a:rPr lang="vi-VN" sz="2400" b="1">
                          <a:solidFill>
                            <a:srgbClr val="FFFF00"/>
                          </a:solidFill>
                          <a:latin typeface="Times New Roman" pitchFamily="18" charset="0"/>
                          <a:ea typeface="Cambria"/>
                          <a:cs typeface="Times New Roman" pitchFamily="18" charset="0"/>
                        </a:rPr>
                        <a:t>Thông tin</a:t>
                      </a:r>
                      <a:endParaRPr lang="en-US" sz="2400">
                        <a:solidFill>
                          <a:srgbClr val="FFFF00"/>
                        </a:solidFill>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xmlns="" val="10000"/>
                  </a:ext>
                </a:extLst>
              </a:tr>
              <a:tr h="600997">
                <a:tc>
                  <a:txBody>
                    <a:bodyPr/>
                    <a:lstStyle/>
                    <a:p>
                      <a:pPr marL="57150" indent="114300" algn="l">
                        <a:lnSpc>
                          <a:spcPct val="120000"/>
                        </a:lnSpc>
                        <a:spcAft>
                          <a:spcPts val="600"/>
                        </a:spcAft>
                        <a:tabLst>
                          <a:tab pos="857250" algn="l"/>
                        </a:tabLst>
                      </a:pPr>
                      <a:r>
                        <a:rPr lang="vi-VN" sz="2000" b="1" dirty="0">
                          <a:solidFill>
                            <a:srgbClr val="1503BD"/>
                          </a:solidFill>
                          <a:latin typeface="Times New Roman" pitchFamily="18" charset="0"/>
                          <a:ea typeface="Cambria"/>
                          <a:cs typeface="Times New Roman" pitchFamily="18" charset="0"/>
                        </a:rPr>
                        <a:t>Tên </a:t>
                      </a:r>
                      <a:r>
                        <a:rPr lang="vi-VN" sz="2000" b="1" dirty="0" err="1">
                          <a:solidFill>
                            <a:srgbClr val="1503BD"/>
                          </a:solidFill>
                          <a:latin typeface="Times New Roman" pitchFamily="18" charset="0"/>
                          <a:ea typeface="Cambria"/>
                          <a:cs typeface="Times New Roman" pitchFamily="18" charset="0"/>
                        </a:rPr>
                        <a:t>các</a:t>
                      </a:r>
                      <a:r>
                        <a:rPr lang="vi-VN" sz="2000" b="1" dirty="0">
                          <a:solidFill>
                            <a:srgbClr val="1503BD"/>
                          </a:solidFill>
                          <a:latin typeface="Times New Roman" pitchFamily="18" charset="0"/>
                          <a:ea typeface="Cambria"/>
                          <a:cs typeface="Times New Roman" pitchFamily="18" charset="0"/>
                        </a:rPr>
                        <a:t> sơn nguyên</a:t>
                      </a:r>
                      <a:endParaRPr lang="en-US" sz="2000" dirty="0">
                        <a:solidFill>
                          <a:srgbClr val="1503BD"/>
                        </a:solidFill>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FEB0"/>
                    </a:solidFill>
                  </a:tcPr>
                </a:tc>
                <a:tc>
                  <a:txBody>
                    <a:bodyPr/>
                    <a:lstStyle/>
                    <a:p>
                      <a:pPr marL="57150" indent="114300" algn="just">
                        <a:lnSpc>
                          <a:spcPct val="120000"/>
                        </a:lnSpc>
                        <a:spcAft>
                          <a:spcPts val="600"/>
                        </a:spcAft>
                        <a:tabLst>
                          <a:tab pos="857250" algn="l"/>
                        </a:tabLst>
                      </a:pPr>
                      <a:endParaRPr lang="en-US" sz="2000" dirty="0">
                        <a:solidFill>
                          <a:srgbClr val="002060"/>
                        </a:solidFill>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600997">
                <a:tc>
                  <a:txBody>
                    <a:bodyPr/>
                    <a:lstStyle/>
                    <a:p>
                      <a:pPr marL="57150" indent="114300" algn="l">
                        <a:lnSpc>
                          <a:spcPct val="120000"/>
                        </a:lnSpc>
                        <a:spcAft>
                          <a:spcPts val="600"/>
                        </a:spcAft>
                        <a:tabLst>
                          <a:tab pos="857250" algn="l"/>
                        </a:tabLst>
                      </a:pPr>
                      <a:r>
                        <a:rPr lang="vi-VN" sz="2000" b="1" dirty="0">
                          <a:solidFill>
                            <a:srgbClr val="1503BD"/>
                          </a:solidFill>
                          <a:latin typeface="Times New Roman" pitchFamily="18" charset="0"/>
                          <a:ea typeface="Cambria"/>
                          <a:cs typeface="Times New Roman" pitchFamily="18" charset="0"/>
                        </a:rPr>
                        <a:t>Tên </a:t>
                      </a:r>
                      <a:r>
                        <a:rPr lang="vi-VN" sz="2000" b="1" dirty="0" err="1">
                          <a:solidFill>
                            <a:srgbClr val="1503BD"/>
                          </a:solidFill>
                          <a:latin typeface="Times New Roman" pitchFamily="18" charset="0"/>
                          <a:ea typeface="Cambria"/>
                          <a:cs typeface="Times New Roman" pitchFamily="18" charset="0"/>
                        </a:rPr>
                        <a:t>các</a:t>
                      </a:r>
                      <a:r>
                        <a:rPr lang="vi-VN" sz="2000" b="1" dirty="0">
                          <a:solidFill>
                            <a:srgbClr val="1503BD"/>
                          </a:solidFill>
                          <a:latin typeface="Times New Roman" pitchFamily="18" charset="0"/>
                          <a:ea typeface="Cambria"/>
                          <a:cs typeface="Times New Roman" pitchFamily="18" charset="0"/>
                        </a:rPr>
                        <a:t> </a:t>
                      </a:r>
                      <a:r>
                        <a:rPr lang="vi-VN" sz="2000" b="1" dirty="0" err="1">
                          <a:solidFill>
                            <a:srgbClr val="1503BD"/>
                          </a:solidFill>
                          <a:latin typeface="Times New Roman" pitchFamily="18" charset="0"/>
                          <a:ea typeface="Cambria"/>
                          <a:cs typeface="Times New Roman" pitchFamily="18" charset="0"/>
                        </a:rPr>
                        <a:t>bồn</a:t>
                      </a:r>
                      <a:r>
                        <a:rPr lang="vi-VN" sz="2000" b="1" dirty="0">
                          <a:solidFill>
                            <a:srgbClr val="1503BD"/>
                          </a:solidFill>
                          <a:latin typeface="Times New Roman" pitchFamily="18" charset="0"/>
                          <a:ea typeface="Cambria"/>
                          <a:cs typeface="Times New Roman" pitchFamily="18" charset="0"/>
                        </a:rPr>
                        <a:t> </a:t>
                      </a:r>
                      <a:r>
                        <a:rPr lang="vi-VN" sz="2000" b="1" dirty="0" err="1">
                          <a:solidFill>
                            <a:srgbClr val="1503BD"/>
                          </a:solidFill>
                          <a:latin typeface="Times New Roman" pitchFamily="18" charset="0"/>
                          <a:ea typeface="Cambria"/>
                          <a:cs typeface="Times New Roman" pitchFamily="18" charset="0"/>
                        </a:rPr>
                        <a:t>địa</a:t>
                      </a:r>
                      <a:endParaRPr lang="en-US" sz="2000" dirty="0">
                        <a:solidFill>
                          <a:srgbClr val="1503BD"/>
                        </a:solidFill>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FEB0"/>
                    </a:solidFill>
                  </a:tcPr>
                </a:tc>
                <a:tc>
                  <a:txBody>
                    <a:bodyPr/>
                    <a:lstStyle/>
                    <a:p>
                      <a:pPr marL="57150" indent="114300" algn="just">
                        <a:lnSpc>
                          <a:spcPct val="120000"/>
                        </a:lnSpc>
                        <a:spcAft>
                          <a:spcPts val="600"/>
                        </a:spcAft>
                        <a:tabLst>
                          <a:tab pos="857250" algn="l"/>
                        </a:tabLst>
                      </a:pPr>
                      <a:endParaRPr lang="en-US" sz="2000" dirty="0">
                        <a:solidFill>
                          <a:srgbClr val="002060"/>
                        </a:solidFill>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600997">
                <a:tc>
                  <a:txBody>
                    <a:bodyPr/>
                    <a:lstStyle/>
                    <a:p>
                      <a:pPr marL="57150" indent="114300" algn="l">
                        <a:lnSpc>
                          <a:spcPct val="120000"/>
                        </a:lnSpc>
                        <a:spcAft>
                          <a:spcPts val="600"/>
                        </a:spcAft>
                        <a:tabLst>
                          <a:tab pos="857250" algn="l"/>
                        </a:tabLst>
                      </a:pPr>
                      <a:r>
                        <a:rPr lang="vi-VN" sz="2000" b="1" dirty="0">
                          <a:solidFill>
                            <a:srgbClr val="1503BD"/>
                          </a:solidFill>
                          <a:latin typeface="Times New Roman" pitchFamily="18" charset="0"/>
                          <a:ea typeface="Cambria"/>
                          <a:cs typeface="Times New Roman" pitchFamily="18" charset="0"/>
                        </a:rPr>
                        <a:t>Tên </a:t>
                      </a:r>
                      <a:r>
                        <a:rPr lang="vi-VN" sz="2000" b="1" dirty="0" err="1">
                          <a:solidFill>
                            <a:srgbClr val="1503BD"/>
                          </a:solidFill>
                          <a:latin typeface="Times New Roman" pitchFamily="18" charset="0"/>
                          <a:ea typeface="Cambria"/>
                          <a:cs typeface="Times New Roman" pitchFamily="18" charset="0"/>
                        </a:rPr>
                        <a:t>các</a:t>
                      </a:r>
                      <a:r>
                        <a:rPr lang="vi-VN" sz="2000" b="1" dirty="0">
                          <a:solidFill>
                            <a:srgbClr val="1503BD"/>
                          </a:solidFill>
                          <a:latin typeface="Times New Roman" pitchFamily="18" charset="0"/>
                          <a:ea typeface="Cambria"/>
                          <a:cs typeface="Times New Roman" pitchFamily="18" charset="0"/>
                        </a:rPr>
                        <a:t> </a:t>
                      </a:r>
                      <a:r>
                        <a:rPr lang="vi-VN" sz="2000" b="1" dirty="0" err="1">
                          <a:solidFill>
                            <a:srgbClr val="1503BD"/>
                          </a:solidFill>
                          <a:latin typeface="Times New Roman" pitchFamily="18" charset="0"/>
                          <a:ea typeface="Cambria"/>
                          <a:cs typeface="Times New Roman" pitchFamily="18" charset="0"/>
                        </a:rPr>
                        <a:t>đồng</a:t>
                      </a:r>
                      <a:r>
                        <a:rPr lang="vi-VN" sz="2000" b="1" dirty="0">
                          <a:solidFill>
                            <a:srgbClr val="1503BD"/>
                          </a:solidFill>
                          <a:latin typeface="Times New Roman" pitchFamily="18" charset="0"/>
                          <a:ea typeface="Cambria"/>
                          <a:cs typeface="Times New Roman" pitchFamily="18" charset="0"/>
                        </a:rPr>
                        <a:t> </a:t>
                      </a:r>
                      <a:r>
                        <a:rPr lang="vi-VN" sz="2000" b="1" dirty="0" err="1">
                          <a:solidFill>
                            <a:srgbClr val="1503BD"/>
                          </a:solidFill>
                          <a:latin typeface="Times New Roman" pitchFamily="18" charset="0"/>
                          <a:ea typeface="Cambria"/>
                          <a:cs typeface="Times New Roman" pitchFamily="18" charset="0"/>
                        </a:rPr>
                        <a:t>bằng</a:t>
                      </a:r>
                      <a:endParaRPr lang="en-US" sz="2000" dirty="0">
                        <a:solidFill>
                          <a:srgbClr val="1503BD"/>
                        </a:solidFill>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FEB0"/>
                    </a:solidFill>
                  </a:tcPr>
                </a:tc>
                <a:tc>
                  <a:txBody>
                    <a:bodyPr/>
                    <a:lstStyle/>
                    <a:p>
                      <a:pPr marL="57150" indent="114300" algn="just">
                        <a:lnSpc>
                          <a:spcPct val="120000"/>
                        </a:lnSpc>
                        <a:spcAft>
                          <a:spcPts val="600"/>
                        </a:spcAft>
                        <a:tabLst>
                          <a:tab pos="857250" algn="l"/>
                        </a:tabLst>
                      </a:pPr>
                      <a:endParaRPr lang="en-US" sz="2000" dirty="0">
                        <a:solidFill>
                          <a:srgbClr val="002060"/>
                        </a:solidFill>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r h="600997">
                <a:tc>
                  <a:txBody>
                    <a:bodyPr/>
                    <a:lstStyle/>
                    <a:p>
                      <a:pPr marL="57150" indent="114300" algn="l">
                        <a:lnSpc>
                          <a:spcPct val="120000"/>
                        </a:lnSpc>
                        <a:spcAft>
                          <a:spcPts val="600"/>
                        </a:spcAft>
                        <a:tabLst>
                          <a:tab pos="857250" algn="l"/>
                        </a:tabLst>
                      </a:pPr>
                      <a:r>
                        <a:rPr lang="vi-VN" sz="2000" b="1" dirty="0">
                          <a:solidFill>
                            <a:srgbClr val="1503BD"/>
                          </a:solidFill>
                          <a:latin typeface="Times New Roman" pitchFamily="18" charset="0"/>
                          <a:ea typeface="Cambria"/>
                          <a:cs typeface="Times New Roman" pitchFamily="18" charset="0"/>
                        </a:rPr>
                        <a:t>Tên </a:t>
                      </a:r>
                      <a:r>
                        <a:rPr lang="vi-VN" sz="2000" b="1" dirty="0" err="1">
                          <a:solidFill>
                            <a:srgbClr val="1503BD"/>
                          </a:solidFill>
                          <a:latin typeface="Times New Roman" pitchFamily="18" charset="0"/>
                          <a:ea typeface="Cambria"/>
                          <a:cs typeface="Times New Roman" pitchFamily="18" charset="0"/>
                        </a:rPr>
                        <a:t>các</a:t>
                      </a:r>
                      <a:r>
                        <a:rPr lang="vi-VN" sz="2000" b="1" dirty="0">
                          <a:solidFill>
                            <a:srgbClr val="1503BD"/>
                          </a:solidFill>
                          <a:latin typeface="Times New Roman" pitchFamily="18" charset="0"/>
                          <a:ea typeface="Cambria"/>
                          <a:cs typeface="Times New Roman" pitchFamily="18" charset="0"/>
                        </a:rPr>
                        <a:t> </a:t>
                      </a:r>
                      <a:r>
                        <a:rPr lang="vi-VN" sz="2000" b="1" dirty="0" err="1">
                          <a:solidFill>
                            <a:srgbClr val="1503BD"/>
                          </a:solidFill>
                          <a:latin typeface="Times New Roman" pitchFamily="18" charset="0"/>
                          <a:ea typeface="Cambria"/>
                          <a:cs typeface="Times New Roman" pitchFamily="18" charset="0"/>
                        </a:rPr>
                        <a:t>dãy</a:t>
                      </a:r>
                      <a:r>
                        <a:rPr lang="vi-VN" sz="2000" b="1" dirty="0">
                          <a:solidFill>
                            <a:srgbClr val="1503BD"/>
                          </a:solidFill>
                          <a:latin typeface="Times New Roman" pitchFamily="18" charset="0"/>
                          <a:ea typeface="Cambria"/>
                          <a:cs typeface="Times New Roman" pitchFamily="18" charset="0"/>
                        </a:rPr>
                        <a:t> </a:t>
                      </a:r>
                      <a:r>
                        <a:rPr lang="vi-VN" sz="2000" b="1" dirty="0" err="1">
                          <a:solidFill>
                            <a:srgbClr val="1503BD"/>
                          </a:solidFill>
                          <a:latin typeface="Times New Roman" pitchFamily="18" charset="0"/>
                          <a:ea typeface="Cambria"/>
                          <a:cs typeface="Times New Roman" pitchFamily="18" charset="0"/>
                        </a:rPr>
                        <a:t>núi</a:t>
                      </a:r>
                      <a:endParaRPr lang="en-US" sz="2000" dirty="0">
                        <a:solidFill>
                          <a:srgbClr val="1503BD"/>
                        </a:solidFill>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FEB0"/>
                    </a:solidFill>
                  </a:tcPr>
                </a:tc>
                <a:tc>
                  <a:txBody>
                    <a:bodyPr/>
                    <a:lstStyle/>
                    <a:p>
                      <a:pPr marL="57150" indent="114300" algn="just">
                        <a:lnSpc>
                          <a:spcPct val="120000"/>
                        </a:lnSpc>
                        <a:spcAft>
                          <a:spcPts val="600"/>
                        </a:spcAft>
                        <a:tabLst>
                          <a:tab pos="857250" algn="l"/>
                        </a:tabLst>
                      </a:pPr>
                      <a:endParaRPr lang="en-US" sz="2000" dirty="0">
                        <a:solidFill>
                          <a:srgbClr val="002060"/>
                        </a:solidFill>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4"/>
                  </a:ext>
                </a:extLst>
              </a:tr>
              <a:tr h="600997">
                <a:tc>
                  <a:txBody>
                    <a:bodyPr/>
                    <a:lstStyle/>
                    <a:p>
                      <a:pPr marL="57150" indent="114300" algn="l">
                        <a:lnSpc>
                          <a:spcPct val="120000"/>
                        </a:lnSpc>
                        <a:spcAft>
                          <a:spcPts val="600"/>
                        </a:spcAft>
                        <a:tabLst>
                          <a:tab pos="857250" algn="l"/>
                        </a:tabLst>
                      </a:pPr>
                      <a:r>
                        <a:rPr lang="vi-VN" sz="2000" b="1" dirty="0" err="1">
                          <a:solidFill>
                            <a:srgbClr val="1503BD"/>
                          </a:solidFill>
                          <a:latin typeface="Times New Roman" pitchFamily="18" charset="0"/>
                          <a:ea typeface="Cambria"/>
                          <a:cs typeface="Times New Roman" pitchFamily="18" charset="0"/>
                        </a:rPr>
                        <a:t>Hướng</a:t>
                      </a:r>
                      <a:r>
                        <a:rPr lang="vi-VN" sz="2000" b="1" dirty="0">
                          <a:solidFill>
                            <a:srgbClr val="1503BD"/>
                          </a:solidFill>
                          <a:latin typeface="Times New Roman" pitchFamily="18" charset="0"/>
                          <a:ea typeface="Cambria"/>
                          <a:cs typeface="Times New Roman" pitchFamily="18" charset="0"/>
                        </a:rPr>
                        <a:t> nghiêng </a:t>
                      </a:r>
                      <a:r>
                        <a:rPr lang="vi-VN" sz="2000" b="1" dirty="0" err="1">
                          <a:solidFill>
                            <a:srgbClr val="1503BD"/>
                          </a:solidFill>
                          <a:latin typeface="Times New Roman" pitchFamily="18" charset="0"/>
                          <a:ea typeface="Cambria"/>
                          <a:cs typeface="Times New Roman" pitchFamily="18" charset="0"/>
                        </a:rPr>
                        <a:t>địa</a:t>
                      </a:r>
                      <a:r>
                        <a:rPr lang="vi-VN" sz="2000" b="1" dirty="0">
                          <a:solidFill>
                            <a:srgbClr val="1503BD"/>
                          </a:solidFill>
                          <a:latin typeface="Times New Roman" pitchFamily="18" charset="0"/>
                          <a:ea typeface="Cambria"/>
                          <a:cs typeface="Times New Roman" pitchFamily="18" charset="0"/>
                        </a:rPr>
                        <a:t> </a:t>
                      </a:r>
                      <a:r>
                        <a:rPr lang="vi-VN" sz="2000" b="1" dirty="0" err="1">
                          <a:solidFill>
                            <a:srgbClr val="1503BD"/>
                          </a:solidFill>
                          <a:latin typeface="Times New Roman" pitchFamily="18" charset="0"/>
                          <a:ea typeface="Cambria"/>
                          <a:cs typeface="Times New Roman" pitchFamily="18" charset="0"/>
                        </a:rPr>
                        <a:t>hình</a:t>
                      </a:r>
                      <a:endParaRPr lang="en-US" sz="2000" dirty="0">
                        <a:solidFill>
                          <a:srgbClr val="1503BD"/>
                        </a:solidFill>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FEB0"/>
                    </a:solidFill>
                  </a:tcPr>
                </a:tc>
                <a:tc>
                  <a:txBody>
                    <a:bodyPr/>
                    <a:lstStyle/>
                    <a:p>
                      <a:pPr marL="57150" indent="114300" algn="just">
                        <a:lnSpc>
                          <a:spcPct val="120000"/>
                        </a:lnSpc>
                        <a:spcAft>
                          <a:spcPts val="600"/>
                        </a:spcAft>
                        <a:tabLst>
                          <a:tab pos="857250" algn="l"/>
                        </a:tabLst>
                      </a:pPr>
                      <a:endParaRPr lang="en-US" sz="2000" dirty="0">
                        <a:solidFill>
                          <a:srgbClr val="002060"/>
                        </a:solidFill>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5"/>
                  </a:ext>
                </a:extLst>
              </a:tr>
              <a:tr h="600997">
                <a:tc>
                  <a:txBody>
                    <a:bodyPr/>
                    <a:lstStyle/>
                    <a:p>
                      <a:pPr marL="57150" indent="114300" algn="l">
                        <a:lnSpc>
                          <a:spcPct val="120000"/>
                        </a:lnSpc>
                        <a:spcAft>
                          <a:spcPts val="600"/>
                        </a:spcAft>
                        <a:tabLst>
                          <a:tab pos="857250" algn="l"/>
                        </a:tabLst>
                      </a:pPr>
                      <a:r>
                        <a:rPr lang="vi-VN" sz="2000" b="1" dirty="0" err="1">
                          <a:solidFill>
                            <a:srgbClr val="1503BD"/>
                          </a:solidFill>
                          <a:latin typeface="Times New Roman" pitchFamily="18" charset="0"/>
                          <a:ea typeface="Cambria"/>
                          <a:cs typeface="Times New Roman" pitchFamily="18" charset="0"/>
                        </a:rPr>
                        <a:t>Nhận</a:t>
                      </a:r>
                      <a:r>
                        <a:rPr lang="vi-VN" sz="2000" b="1" dirty="0">
                          <a:solidFill>
                            <a:srgbClr val="1503BD"/>
                          </a:solidFill>
                          <a:latin typeface="Times New Roman" pitchFamily="18" charset="0"/>
                          <a:ea typeface="Cambria"/>
                          <a:cs typeface="Times New Roman" pitchFamily="18" charset="0"/>
                        </a:rPr>
                        <a:t> </a:t>
                      </a:r>
                      <a:r>
                        <a:rPr lang="vi-VN" sz="2000" b="1" dirty="0" err="1">
                          <a:solidFill>
                            <a:srgbClr val="1503BD"/>
                          </a:solidFill>
                          <a:latin typeface="Times New Roman" pitchFamily="18" charset="0"/>
                          <a:ea typeface="Cambria"/>
                          <a:cs typeface="Times New Roman" pitchFamily="18" charset="0"/>
                        </a:rPr>
                        <a:t>xét</a:t>
                      </a:r>
                      <a:r>
                        <a:rPr lang="vi-VN" sz="2000" b="1" dirty="0">
                          <a:solidFill>
                            <a:srgbClr val="1503BD"/>
                          </a:solidFill>
                          <a:latin typeface="Times New Roman" pitchFamily="18" charset="0"/>
                          <a:ea typeface="Cambria"/>
                          <a:cs typeface="Times New Roman" pitchFamily="18" charset="0"/>
                        </a:rPr>
                        <a:t> chung </a:t>
                      </a:r>
                      <a:r>
                        <a:rPr lang="vi-VN" sz="2000" b="1" dirty="0" err="1">
                          <a:solidFill>
                            <a:srgbClr val="1503BD"/>
                          </a:solidFill>
                          <a:latin typeface="Times New Roman" pitchFamily="18" charset="0"/>
                          <a:ea typeface="Cambria"/>
                          <a:cs typeface="Times New Roman" pitchFamily="18" charset="0"/>
                        </a:rPr>
                        <a:t>địa</a:t>
                      </a:r>
                      <a:r>
                        <a:rPr lang="vi-VN" sz="2000" b="1" dirty="0">
                          <a:solidFill>
                            <a:srgbClr val="1503BD"/>
                          </a:solidFill>
                          <a:latin typeface="Times New Roman" pitchFamily="18" charset="0"/>
                          <a:ea typeface="Cambria"/>
                          <a:cs typeface="Times New Roman" pitchFamily="18" charset="0"/>
                        </a:rPr>
                        <a:t> </a:t>
                      </a:r>
                      <a:r>
                        <a:rPr lang="vi-VN" sz="2000" b="1" dirty="0" err="1">
                          <a:solidFill>
                            <a:srgbClr val="1503BD"/>
                          </a:solidFill>
                          <a:latin typeface="Times New Roman" pitchFamily="18" charset="0"/>
                          <a:ea typeface="Cambria"/>
                          <a:cs typeface="Times New Roman" pitchFamily="18" charset="0"/>
                        </a:rPr>
                        <a:t>hình</a:t>
                      </a:r>
                      <a:endParaRPr lang="en-US" sz="2000" dirty="0">
                        <a:solidFill>
                          <a:srgbClr val="1503BD"/>
                        </a:solidFill>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FEB0"/>
                    </a:solidFill>
                  </a:tcPr>
                </a:tc>
                <a:tc>
                  <a:txBody>
                    <a:bodyPr/>
                    <a:lstStyle/>
                    <a:p>
                      <a:pPr marL="57150" indent="114300" algn="just">
                        <a:lnSpc>
                          <a:spcPct val="120000"/>
                        </a:lnSpc>
                        <a:spcAft>
                          <a:spcPts val="600"/>
                        </a:spcAft>
                        <a:tabLst>
                          <a:tab pos="857250" algn="l"/>
                        </a:tabLst>
                      </a:pPr>
                      <a:endParaRPr lang="en-US" sz="2000" dirty="0">
                        <a:solidFill>
                          <a:srgbClr val="002060"/>
                        </a:solidFill>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6"/>
                  </a:ext>
                </a:extLst>
              </a:tr>
              <a:tr h="600997">
                <a:tc>
                  <a:txBody>
                    <a:bodyPr/>
                    <a:lstStyle/>
                    <a:p>
                      <a:pPr marL="57150" indent="114300" algn="l">
                        <a:lnSpc>
                          <a:spcPct val="120000"/>
                        </a:lnSpc>
                        <a:spcAft>
                          <a:spcPts val="600"/>
                        </a:spcAft>
                        <a:tabLst>
                          <a:tab pos="857250" algn="l"/>
                        </a:tabLst>
                      </a:pPr>
                      <a:r>
                        <a:rPr lang="vi-VN" sz="2000" b="1" dirty="0" err="1">
                          <a:solidFill>
                            <a:srgbClr val="1503BD"/>
                          </a:solidFill>
                          <a:latin typeface="Times New Roman" pitchFamily="18" charset="0"/>
                          <a:ea typeface="Cambria"/>
                          <a:cs typeface="Times New Roman" pitchFamily="18" charset="0"/>
                        </a:rPr>
                        <a:t>Đánh</a:t>
                      </a:r>
                      <a:r>
                        <a:rPr lang="vi-VN" sz="2000" b="1" dirty="0">
                          <a:solidFill>
                            <a:srgbClr val="1503BD"/>
                          </a:solidFill>
                          <a:latin typeface="Times New Roman" pitchFamily="18" charset="0"/>
                          <a:ea typeface="Cambria"/>
                          <a:cs typeface="Times New Roman" pitchFamily="18" charset="0"/>
                        </a:rPr>
                        <a:t> </a:t>
                      </a:r>
                      <a:r>
                        <a:rPr lang="vi-VN" sz="2000" b="1" dirty="0" err="1">
                          <a:solidFill>
                            <a:srgbClr val="1503BD"/>
                          </a:solidFill>
                          <a:latin typeface="Times New Roman" pitchFamily="18" charset="0"/>
                          <a:ea typeface="Cambria"/>
                          <a:cs typeface="Times New Roman" pitchFamily="18" charset="0"/>
                        </a:rPr>
                        <a:t>giá</a:t>
                      </a:r>
                      <a:r>
                        <a:rPr lang="vi-VN" sz="2000" b="1" dirty="0">
                          <a:solidFill>
                            <a:srgbClr val="1503BD"/>
                          </a:solidFill>
                          <a:latin typeface="Times New Roman" pitchFamily="18" charset="0"/>
                          <a:ea typeface="Cambria"/>
                          <a:cs typeface="Times New Roman" pitchFamily="18" charset="0"/>
                        </a:rPr>
                        <a:t> ý </a:t>
                      </a:r>
                      <a:r>
                        <a:rPr lang="vi-VN" sz="2000" b="1" dirty="0" err="1">
                          <a:solidFill>
                            <a:srgbClr val="1503BD"/>
                          </a:solidFill>
                          <a:latin typeface="Times New Roman" pitchFamily="18" charset="0"/>
                          <a:ea typeface="Cambria"/>
                          <a:cs typeface="Times New Roman" pitchFamily="18" charset="0"/>
                        </a:rPr>
                        <a:t>nghĩa</a:t>
                      </a:r>
                      <a:endParaRPr lang="en-US" sz="2000" dirty="0">
                        <a:solidFill>
                          <a:srgbClr val="1503BD"/>
                        </a:solidFill>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FEB0"/>
                    </a:solidFill>
                  </a:tcPr>
                </a:tc>
                <a:tc>
                  <a:txBody>
                    <a:bodyPr/>
                    <a:lstStyle/>
                    <a:p>
                      <a:pPr marL="57150" indent="114300" algn="just">
                        <a:lnSpc>
                          <a:spcPct val="120000"/>
                        </a:lnSpc>
                        <a:spcAft>
                          <a:spcPts val="600"/>
                        </a:spcAft>
                        <a:tabLst>
                          <a:tab pos="857250" algn="l"/>
                        </a:tabLst>
                      </a:pPr>
                      <a:endParaRPr lang="en-US" sz="2000" dirty="0">
                        <a:solidFill>
                          <a:srgbClr val="0070C0"/>
                        </a:solidFill>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7"/>
                  </a:ext>
                </a:extLst>
              </a:tr>
            </a:tbl>
          </a:graphicData>
        </a:graphic>
      </p:graphicFrame>
      <p:sp>
        <p:nvSpPr>
          <p:cNvPr id="16" name="Hình Chữ nhật 11">
            <a:extLst>
              <a:ext uri="{FF2B5EF4-FFF2-40B4-BE49-F238E27FC236}">
                <a16:creationId xmlns:a16="http://schemas.microsoft.com/office/drawing/2014/main" xmlns="" id="{35F98353-13E4-4067-8361-5D88529B6DDE}"/>
              </a:ext>
            </a:extLst>
          </p:cNvPr>
          <p:cNvSpPr/>
          <p:nvPr/>
        </p:nvSpPr>
        <p:spPr>
          <a:xfrm>
            <a:off x="1383158" y="847284"/>
            <a:ext cx="5548250" cy="523220"/>
          </a:xfrm>
          <a:prstGeom prst="rect">
            <a:avLst/>
          </a:prstGeom>
          <a:solidFill>
            <a:srgbClr val="7030A0"/>
          </a:solidFill>
        </p:spPr>
        <p:txBody>
          <a:bodyPr wrap="none">
            <a:spAutoFit/>
          </a:bodyPr>
          <a:lstStyle/>
          <a:p>
            <a:r>
              <a:rPr lang="en-US" sz="2800" b="1" err="1">
                <a:solidFill>
                  <a:schemeClr val="bg1"/>
                </a:solidFill>
                <a:latin typeface="Times New Roman" pitchFamily="18" charset="0"/>
                <a:cs typeface="Times New Roman" pitchFamily="18" charset="0"/>
              </a:rPr>
              <a:t>Nhóm</a:t>
            </a:r>
            <a:r>
              <a:rPr lang="en-US" sz="2800" b="1">
                <a:solidFill>
                  <a:schemeClr val="bg1"/>
                </a:solidFill>
                <a:latin typeface="Times New Roman" pitchFamily="18" charset="0"/>
                <a:cs typeface="Times New Roman" pitchFamily="18" charset="0"/>
              </a:rPr>
              <a:t> </a:t>
            </a:r>
            <a:r>
              <a:rPr lang="en-US" sz="2800" b="1" smtClean="0">
                <a:solidFill>
                  <a:schemeClr val="bg1"/>
                </a:solidFill>
                <a:latin typeface="Times New Roman" pitchFamily="18" charset="0"/>
                <a:cs typeface="Times New Roman" pitchFamily="18" charset="0"/>
              </a:rPr>
              <a:t>1,3</a:t>
            </a:r>
            <a:r>
              <a:rPr lang="vi-VN" sz="2800" b="1" smtClean="0">
                <a:solidFill>
                  <a:schemeClr val="bg1"/>
                </a:solidFill>
                <a:latin typeface="Times New Roman" pitchFamily="18" charset="0"/>
                <a:cs typeface="Times New Roman" pitchFamily="18" charset="0"/>
              </a:rPr>
              <a:t>,5,7 Tìm </a:t>
            </a:r>
            <a:r>
              <a:rPr lang="vi-VN" sz="2800" b="1" dirty="0" err="1">
                <a:solidFill>
                  <a:schemeClr val="bg1"/>
                </a:solidFill>
                <a:latin typeface="Times New Roman" pitchFamily="18" charset="0"/>
                <a:cs typeface="Times New Roman" pitchFamily="18" charset="0"/>
              </a:rPr>
              <a:t>hiểu</a:t>
            </a:r>
            <a:r>
              <a:rPr lang="vi-VN" sz="2800" b="1" dirty="0">
                <a:solidFill>
                  <a:schemeClr val="bg1"/>
                </a:solidFill>
                <a:latin typeface="Times New Roman" pitchFamily="18" charset="0"/>
                <a:cs typeface="Times New Roman" pitchFamily="18" charset="0"/>
              </a:rPr>
              <a:t> </a:t>
            </a:r>
            <a:r>
              <a:rPr lang="vi-VN" sz="2800" b="1" dirty="0" err="1">
                <a:solidFill>
                  <a:schemeClr val="bg1"/>
                </a:solidFill>
                <a:latin typeface="Times New Roman" pitchFamily="18" charset="0"/>
                <a:cs typeface="Times New Roman" pitchFamily="18" charset="0"/>
              </a:rPr>
              <a:t>về</a:t>
            </a:r>
            <a:r>
              <a:rPr lang="vi-VN" sz="2800" b="1" dirty="0">
                <a:solidFill>
                  <a:schemeClr val="bg1"/>
                </a:solidFill>
                <a:latin typeface="Times New Roman" pitchFamily="18" charset="0"/>
                <a:cs typeface="Times New Roman" pitchFamily="18" charset="0"/>
              </a:rPr>
              <a:t> </a:t>
            </a:r>
            <a:r>
              <a:rPr lang="vi-VN" sz="2800" b="1" dirty="0" err="1">
                <a:solidFill>
                  <a:schemeClr val="bg1"/>
                </a:solidFill>
                <a:latin typeface="Times New Roman" pitchFamily="18" charset="0"/>
                <a:cs typeface="Times New Roman" pitchFamily="18" charset="0"/>
              </a:rPr>
              <a:t>địa</a:t>
            </a:r>
            <a:r>
              <a:rPr lang="vi-VN" sz="2800" b="1" dirty="0">
                <a:solidFill>
                  <a:schemeClr val="bg1"/>
                </a:solidFill>
                <a:latin typeface="Times New Roman" pitchFamily="18" charset="0"/>
                <a:cs typeface="Times New Roman" pitchFamily="18" charset="0"/>
              </a:rPr>
              <a:t> </a:t>
            </a:r>
            <a:r>
              <a:rPr lang="vi-VN" sz="2800" b="1" dirty="0" err="1">
                <a:solidFill>
                  <a:schemeClr val="bg1"/>
                </a:solidFill>
                <a:latin typeface="Times New Roman" pitchFamily="18" charset="0"/>
                <a:cs typeface="Times New Roman" pitchFamily="18" charset="0"/>
              </a:rPr>
              <a:t>hình</a:t>
            </a:r>
            <a:r>
              <a:rPr lang="vi-VN" sz="2800" b="1" dirty="0">
                <a:solidFill>
                  <a:schemeClr val="bg1"/>
                </a:solidFill>
                <a:latin typeface="Times New Roman" pitchFamily="18" charset="0"/>
                <a:cs typeface="Times New Roman" pitchFamily="18" charset="0"/>
              </a:rPr>
              <a:t> </a:t>
            </a:r>
            <a:endParaRPr lang="en-US" sz="2800" b="1" dirty="0">
              <a:solidFill>
                <a:schemeClr val="bg1"/>
              </a:solidFill>
              <a:latin typeface="Times New Roman" pitchFamily="18" charset="0"/>
              <a:cs typeface="Times New Roman" pitchFamily="18" charset="0"/>
            </a:endParaRPr>
          </a:p>
        </p:txBody>
      </p:sp>
      <p:pic>
        <p:nvPicPr>
          <p:cNvPr id="3" name="Picture 2" descr="Icon&#10;&#10;Description automatically generated">
            <a:extLst>
              <a:ext uri="{FF2B5EF4-FFF2-40B4-BE49-F238E27FC236}">
                <a16:creationId xmlns:a16="http://schemas.microsoft.com/office/drawing/2014/main" xmlns="" id="{2E49B21C-E1B1-48B2-BA30-19C472DB0C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1872" y="532723"/>
            <a:ext cx="936267" cy="936267"/>
          </a:xfrm>
          <a:prstGeom prst="rect">
            <a:avLst/>
          </a:prstGeom>
        </p:spPr>
      </p:pic>
      <p:sp>
        <p:nvSpPr>
          <p:cNvPr id="9" name="Hộp_Văn_Bản 13">
            <a:extLst>
              <a:ext uri="{FF2B5EF4-FFF2-40B4-BE49-F238E27FC236}">
                <a16:creationId xmlns:a16="http://schemas.microsoft.com/office/drawing/2014/main" xmlns="" id="{2364681E-19D9-4D88-9B75-9E9812CF5787}"/>
              </a:ext>
            </a:extLst>
          </p:cNvPr>
          <p:cNvSpPr txBox="1"/>
          <p:nvPr/>
        </p:nvSpPr>
        <p:spPr>
          <a:xfrm>
            <a:off x="3887217" y="2230747"/>
            <a:ext cx="2949678" cy="369332"/>
          </a:xfrm>
          <a:prstGeom prst="rect">
            <a:avLst/>
          </a:prstGeom>
          <a:noFill/>
        </p:spPr>
        <p:txBody>
          <a:bodyPr wrap="square" rtlCol="0">
            <a:spAutoFit/>
          </a:bodyPr>
          <a:lstStyle/>
          <a:p>
            <a:r>
              <a:rPr lang="en-US" dirty="0" err="1">
                <a:solidFill>
                  <a:srgbClr val="1C11AF"/>
                </a:solidFill>
                <a:latin typeface="Times New Roman" pitchFamily="18" charset="0"/>
                <a:cs typeface="Times New Roman" pitchFamily="18" charset="0"/>
              </a:rPr>
              <a:t>Đông</a:t>
            </a:r>
            <a:r>
              <a:rPr lang="en-US" dirty="0">
                <a:solidFill>
                  <a:srgbClr val="1C11AF"/>
                </a:solidFill>
                <a:latin typeface="Times New Roman" pitchFamily="18" charset="0"/>
                <a:cs typeface="Times New Roman" pitchFamily="18" charset="0"/>
              </a:rPr>
              <a:t> phi, Ê-</a:t>
            </a:r>
            <a:r>
              <a:rPr lang="en-US" dirty="0" err="1">
                <a:solidFill>
                  <a:srgbClr val="1C11AF"/>
                </a:solidFill>
                <a:latin typeface="Times New Roman" pitchFamily="18" charset="0"/>
                <a:cs typeface="Times New Roman" pitchFamily="18" charset="0"/>
              </a:rPr>
              <a:t>ti</a:t>
            </a:r>
            <a:r>
              <a:rPr lang="en-US" dirty="0">
                <a:solidFill>
                  <a:srgbClr val="1C11AF"/>
                </a:solidFill>
                <a:latin typeface="Times New Roman" pitchFamily="18" charset="0"/>
                <a:cs typeface="Times New Roman" pitchFamily="18" charset="0"/>
              </a:rPr>
              <a:t>-ô-p-a</a:t>
            </a:r>
          </a:p>
        </p:txBody>
      </p:sp>
      <p:sp>
        <p:nvSpPr>
          <p:cNvPr id="10" name="Hộp_Văn_Bản 14">
            <a:extLst>
              <a:ext uri="{FF2B5EF4-FFF2-40B4-BE49-F238E27FC236}">
                <a16:creationId xmlns:a16="http://schemas.microsoft.com/office/drawing/2014/main" xmlns="" id="{9C2C87C5-B404-4CCC-8203-26DCE56E03A3}"/>
              </a:ext>
            </a:extLst>
          </p:cNvPr>
          <p:cNvSpPr txBox="1"/>
          <p:nvPr/>
        </p:nvSpPr>
        <p:spPr>
          <a:xfrm>
            <a:off x="3778368" y="2746996"/>
            <a:ext cx="4316363" cy="646331"/>
          </a:xfrm>
          <a:prstGeom prst="rect">
            <a:avLst/>
          </a:prstGeom>
          <a:noFill/>
        </p:spPr>
        <p:txBody>
          <a:bodyPr wrap="square" rtlCol="0">
            <a:spAutoFit/>
          </a:bodyPr>
          <a:lstStyle/>
          <a:p>
            <a:r>
              <a:rPr lang="en-US" dirty="0">
                <a:solidFill>
                  <a:srgbClr val="1C11AF"/>
                </a:solidFill>
                <a:latin typeface="Times New Roman" pitchFamily="18" charset="0"/>
                <a:cs typeface="Times New Roman" pitchFamily="18" charset="0"/>
              </a:rPr>
              <a:t>Ca-la-ha-</a:t>
            </a:r>
            <a:r>
              <a:rPr lang="en-US" dirty="0" err="1">
                <a:solidFill>
                  <a:srgbClr val="1C11AF"/>
                </a:solidFill>
                <a:latin typeface="Times New Roman" pitchFamily="18" charset="0"/>
                <a:cs typeface="Times New Roman" pitchFamily="18" charset="0"/>
              </a:rPr>
              <a:t>ri,Đông</a:t>
            </a:r>
            <a:r>
              <a:rPr lang="en-US" dirty="0">
                <a:solidFill>
                  <a:srgbClr val="1C11AF"/>
                </a:solidFill>
                <a:latin typeface="Times New Roman" pitchFamily="18" charset="0"/>
                <a:cs typeface="Times New Roman" pitchFamily="18" charset="0"/>
              </a:rPr>
              <a:t> Phi </a:t>
            </a:r>
            <a:r>
              <a:rPr lang="en-US" dirty="0" err="1">
                <a:solidFill>
                  <a:srgbClr val="1C11AF"/>
                </a:solidFill>
                <a:latin typeface="Times New Roman" pitchFamily="18" charset="0"/>
                <a:cs typeface="Times New Roman" pitchFamily="18" charset="0"/>
              </a:rPr>
              <a:t>Công-gô</a:t>
            </a:r>
            <a:r>
              <a:rPr lang="en-US">
                <a:solidFill>
                  <a:srgbClr val="1C11AF"/>
                </a:solidFill>
                <a:latin typeface="Times New Roman" pitchFamily="18" charset="0"/>
                <a:cs typeface="Times New Roman" pitchFamily="18" charset="0"/>
              </a:rPr>
              <a:t>, </a:t>
            </a:r>
          </a:p>
          <a:p>
            <a:r>
              <a:rPr lang="en-US">
                <a:solidFill>
                  <a:srgbClr val="1C11AF"/>
                </a:solidFill>
                <a:latin typeface="Times New Roman" pitchFamily="18" charset="0"/>
                <a:cs typeface="Times New Roman" pitchFamily="18" charset="0"/>
              </a:rPr>
              <a:t>Sát</a:t>
            </a:r>
            <a:r>
              <a:rPr lang="en-US" dirty="0">
                <a:solidFill>
                  <a:srgbClr val="1C11AF"/>
                </a:solidFill>
                <a:latin typeface="Times New Roman" pitchFamily="18" charset="0"/>
                <a:cs typeface="Times New Roman" pitchFamily="18" charset="0"/>
              </a:rPr>
              <a:t>, Nin </a:t>
            </a:r>
            <a:r>
              <a:rPr lang="en-US" dirty="0" err="1">
                <a:solidFill>
                  <a:srgbClr val="1C11AF"/>
                </a:solidFill>
                <a:latin typeface="Times New Roman" pitchFamily="18" charset="0"/>
                <a:cs typeface="Times New Roman" pitchFamily="18" charset="0"/>
              </a:rPr>
              <a:t>Thượng</a:t>
            </a:r>
            <a:endParaRPr lang="en-US" dirty="0">
              <a:solidFill>
                <a:srgbClr val="1C11AF"/>
              </a:solidFill>
              <a:latin typeface="Times New Roman" pitchFamily="18" charset="0"/>
              <a:cs typeface="Times New Roman" pitchFamily="18" charset="0"/>
            </a:endParaRPr>
          </a:p>
        </p:txBody>
      </p:sp>
      <p:sp>
        <p:nvSpPr>
          <p:cNvPr id="11" name="Hộp_Văn_Bản 15">
            <a:extLst>
              <a:ext uri="{FF2B5EF4-FFF2-40B4-BE49-F238E27FC236}">
                <a16:creationId xmlns:a16="http://schemas.microsoft.com/office/drawing/2014/main" xmlns="" id="{3E90B54D-7337-47FC-881E-A523C0023DD0}"/>
              </a:ext>
            </a:extLst>
          </p:cNvPr>
          <p:cNvSpPr txBox="1"/>
          <p:nvPr/>
        </p:nvSpPr>
        <p:spPr>
          <a:xfrm>
            <a:off x="3795862" y="3540244"/>
            <a:ext cx="4316363" cy="369332"/>
          </a:xfrm>
          <a:prstGeom prst="rect">
            <a:avLst/>
          </a:prstGeom>
          <a:noFill/>
        </p:spPr>
        <p:txBody>
          <a:bodyPr wrap="square" rtlCol="0">
            <a:spAutoFit/>
          </a:bodyPr>
          <a:lstStyle/>
          <a:p>
            <a:r>
              <a:rPr lang="en-US" dirty="0" err="1">
                <a:solidFill>
                  <a:srgbClr val="1C11AF"/>
                </a:solidFill>
                <a:latin typeface="Times New Roman" pitchFamily="18" charset="0"/>
                <a:cs typeface="Times New Roman" pitchFamily="18" charset="0"/>
              </a:rPr>
              <a:t>Nhỏ</a:t>
            </a:r>
            <a:r>
              <a:rPr lang="en-US" dirty="0">
                <a:solidFill>
                  <a:srgbClr val="1C11AF"/>
                </a:solidFill>
                <a:latin typeface="Times New Roman" pitchFamily="18" charset="0"/>
                <a:cs typeface="Times New Roman" pitchFamily="18" charset="0"/>
              </a:rPr>
              <a:t> </a:t>
            </a:r>
            <a:r>
              <a:rPr lang="en-US" dirty="0" err="1">
                <a:solidFill>
                  <a:srgbClr val="1C11AF"/>
                </a:solidFill>
                <a:latin typeface="Times New Roman" pitchFamily="18" charset="0"/>
                <a:cs typeface="Times New Roman" pitchFamily="18" charset="0"/>
              </a:rPr>
              <a:t>hẹp,thấp</a:t>
            </a:r>
            <a:r>
              <a:rPr lang="en-US" dirty="0">
                <a:solidFill>
                  <a:srgbClr val="1C11AF"/>
                </a:solidFill>
                <a:latin typeface="Times New Roman" pitchFamily="18" charset="0"/>
                <a:cs typeface="Times New Roman" pitchFamily="18" charset="0"/>
              </a:rPr>
              <a:t> ở </a:t>
            </a:r>
            <a:r>
              <a:rPr lang="en-US" dirty="0" err="1">
                <a:solidFill>
                  <a:srgbClr val="1C11AF"/>
                </a:solidFill>
                <a:latin typeface="Times New Roman" pitchFamily="18" charset="0"/>
                <a:cs typeface="Times New Roman" pitchFamily="18" charset="0"/>
              </a:rPr>
              <a:t>ven</a:t>
            </a:r>
            <a:r>
              <a:rPr lang="en-US" dirty="0">
                <a:solidFill>
                  <a:srgbClr val="1C11AF"/>
                </a:solidFill>
                <a:latin typeface="Times New Roman" pitchFamily="18" charset="0"/>
                <a:cs typeface="Times New Roman" pitchFamily="18" charset="0"/>
              </a:rPr>
              <a:t> </a:t>
            </a:r>
            <a:r>
              <a:rPr lang="en-US" dirty="0" err="1">
                <a:solidFill>
                  <a:srgbClr val="1C11AF"/>
                </a:solidFill>
                <a:latin typeface="Times New Roman" pitchFamily="18" charset="0"/>
                <a:cs typeface="Times New Roman" pitchFamily="18" charset="0"/>
              </a:rPr>
              <a:t>biển</a:t>
            </a:r>
            <a:endParaRPr lang="en-US" dirty="0">
              <a:solidFill>
                <a:srgbClr val="1C11AF"/>
              </a:solidFill>
              <a:latin typeface="Times New Roman" pitchFamily="18" charset="0"/>
              <a:cs typeface="Times New Roman" pitchFamily="18" charset="0"/>
            </a:endParaRPr>
          </a:p>
        </p:txBody>
      </p:sp>
      <p:sp>
        <p:nvSpPr>
          <p:cNvPr id="12" name="Hộp_Văn_Bản 16">
            <a:extLst>
              <a:ext uri="{FF2B5EF4-FFF2-40B4-BE49-F238E27FC236}">
                <a16:creationId xmlns:a16="http://schemas.microsoft.com/office/drawing/2014/main" xmlns="" id="{1C156698-9157-4D11-A3E4-4D6237E466C7}"/>
              </a:ext>
            </a:extLst>
          </p:cNvPr>
          <p:cNvSpPr txBox="1"/>
          <p:nvPr/>
        </p:nvSpPr>
        <p:spPr>
          <a:xfrm>
            <a:off x="3742470" y="4056493"/>
            <a:ext cx="4316363" cy="369332"/>
          </a:xfrm>
          <a:prstGeom prst="rect">
            <a:avLst/>
          </a:prstGeom>
          <a:noFill/>
        </p:spPr>
        <p:txBody>
          <a:bodyPr wrap="square" rtlCol="0">
            <a:spAutoFit/>
          </a:bodyPr>
          <a:lstStyle/>
          <a:p>
            <a:r>
              <a:rPr lang="en-US" dirty="0" err="1">
                <a:solidFill>
                  <a:srgbClr val="1C11AF"/>
                </a:solidFill>
                <a:latin typeface="Times New Roman" pitchFamily="18" charset="0"/>
                <a:cs typeface="Times New Roman" pitchFamily="18" charset="0"/>
              </a:rPr>
              <a:t>Dãy</a:t>
            </a:r>
            <a:r>
              <a:rPr lang="en-US" dirty="0">
                <a:solidFill>
                  <a:srgbClr val="1C11AF"/>
                </a:solidFill>
                <a:latin typeface="Times New Roman" pitchFamily="18" charset="0"/>
                <a:cs typeface="Times New Roman" pitchFamily="18" charset="0"/>
              </a:rPr>
              <a:t> At-lat, </a:t>
            </a:r>
            <a:r>
              <a:rPr lang="en-US" dirty="0" err="1">
                <a:solidFill>
                  <a:srgbClr val="1C11AF"/>
                </a:solidFill>
                <a:latin typeface="Times New Roman" pitchFamily="18" charset="0"/>
                <a:cs typeface="Times New Roman" pitchFamily="18" charset="0"/>
              </a:rPr>
              <a:t>dãy</a:t>
            </a:r>
            <a:r>
              <a:rPr lang="en-US" dirty="0">
                <a:solidFill>
                  <a:srgbClr val="1C11AF"/>
                </a:solidFill>
                <a:latin typeface="Times New Roman" pitchFamily="18" charset="0"/>
                <a:cs typeface="Times New Roman" pitchFamily="18" charset="0"/>
              </a:rPr>
              <a:t> </a:t>
            </a:r>
            <a:r>
              <a:rPr lang="en-US" dirty="0" err="1">
                <a:solidFill>
                  <a:srgbClr val="1C11AF"/>
                </a:solidFill>
                <a:latin typeface="Times New Roman" pitchFamily="18" charset="0"/>
                <a:cs typeface="Times New Roman" pitchFamily="18" charset="0"/>
              </a:rPr>
              <a:t>Đrê</a:t>
            </a:r>
            <a:r>
              <a:rPr lang="en-US" dirty="0">
                <a:solidFill>
                  <a:srgbClr val="1C11AF"/>
                </a:solidFill>
                <a:latin typeface="Times New Roman" pitchFamily="18" charset="0"/>
                <a:cs typeface="Times New Roman" pitchFamily="18" charset="0"/>
              </a:rPr>
              <a:t>-ken-</a:t>
            </a:r>
            <a:r>
              <a:rPr lang="en-US" dirty="0" err="1">
                <a:solidFill>
                  <a:srgbClr val="1C11AF"/>
                </a:solidFill>
                <a:latin typeface="Times New Roman" pitchFamily="18" charset="0"/>
                <a:cs typeface="Times New Roman" pitchFamily="18" charset="0"/>
              </a:rPr>
              <a:t>bec</a:t>
            </a:r>
            <a:endParaRPr lang="en-US" dirty="0">
              <a:solidFill>
                <a:srgbClr val="1C11AF"/>
              </a:solidFill>
              <a:latin typeface="Times New Roman" pitchFamily="18" charset="0"/>
              <a:cs typeface="Times New Roman" pitchFamily="18" charset="0"/>
            </a:endParaRPr>
          </a:p>
        </p:txBody>
      </p:sp>
      <p:sp>
        <p:nvSpPr>
          <p:cNvPr id="17" name="Hộp_Văn_Bản 19">
            <a:extLst>
              <a:ext uri="{FF2B5EF4-FFF2-40B4-BE49-F238E27FC236}">
                <a16:creationId xmlns:a16="http://schemas.microsoft.com/office/drawing/2014/main" xmlns="" id="{E61688C9-F9F0-4287-B1AB-AFFCB6E14718}"/>
              </a:ext>
            </a:extLst>
          </p:cNvPr>
          <p:cNvSpPr txBox="1"/>
          <p:nvPr/>
        </p:nvSpPr>
        <p:spPr>
          <a:xfrm>
            <a:off x="3699706" y="5245712"/>
            <a:ext cx="3390207" cy="923330"/>
          </a:xfrm>
          <a:prstGeom prst="rect">
            <a:avLst/>
          </a:prstGeom>
          <a:solidFill>
            <a:schemeClr val="bg1"/>
          </a:solidFill>
        </p:spPr>
        <p:txBody>
          <a:bodyPr wrap="square" rtlCol="0">
            <a:spAutoFit/>
          </a:bodyPr>
          <a:lstStyle/>
          <a:p>
            <a:r>
              <a:rPr lang="en-US" dirty="0" err="1">
                <a:solidFill>
                  <a:srgbClr val="1C11AF"/>
                </a:solidFill>
                <a:latin typeface="Times New Roman" pitchFamily="18" charset="0"/>
                <a:cs typeface="Times New Roman" pitchFamily="18" charset="0"/>
              </a:rPr>
              <a:t>Ít</a:t>
            </a:r>
            <a:r>
              <a:rPr lang="vi-VN" dirty="0">
                <a:solidFill>
                  <a:srgbClr val="1C11AF"/>
                </a:solidFill>
                <a:latin typeface="Times New Roman" pitchFamily="18" charset="0"/>
                <a:cs typeface="Times New Roman" pitchFamily="18" charset="0"/>
              </a:rPr>
              <a:t> </a:t>
            </a:r>
            <a:r>
              <a:rPr lang="vi-VN" dirty="0" err="1">
                <a:solidFill>
                  <a:srgbClr val="1C11AF"/>
                </a:solidFill>
                <a:latin typeface="Times New Roman" pitchFamily="18" charset="0"/>
                <a:cs typeface="Times New Roman" pitchFamily="18" charset="0"/>
              </a:rPr>
              <a:t>núi</a:t>
            </a:r>
            <a:r>
              <a:rPr lang="vi-VN" dirty="0">
                <a:solidFill>
                  <a:srgbClr val="1C11AF"/>
                </a:solidFill>
                <a:latin typeface="Times New Roman" pitchFamily="18" charset="0"/>
                <a:cs typeface="Times New Roman" pitchFamily="18" charset="0"/>
              </a:rPr>
              <a:t> cao </a:t>
            </a:r>
            <a:r>
              <a:rPr lang="vi-VN" dirty="0" err="1">
                <a:solidFill>
                  <a:srgbClr val="1C11AF"/>
                </a:solidFill>
                <a:latin typeface="Times New Roman" pitchFamily="18" charset="0"/>
                <a:cs typeface="Times New Roman" pitchFamily="18" charset="0"/>
              </a:rPr>
              <a:t>và</a:t>
            </a:r>
            <a:r>
              <a:rPr lang="vi-VN" dirty="0">
                <a:solidFill>
                  <a:srgbClr val="1C11AF"/>
                </a:solidFill>
                <a:latin typeface="Times New Roman" pitchFamily="18" charset="0"/>
                <a:cs typeface="Times New Roman" pitchFamily="18" charset="0"/>
              </a:rPr>
              <a:t> </a:t>
            </a:r>
            <a:r>
              <a:rPr lang="vi-VN" dirty="0" err="1">
                <a:solidFill>
                  <a:srgbClr val="1C11AF"/>
                </a:solidFill>
                <a:latin typeface="Times New Roman" pitchFamily="18" charset="0"/>
                <a:cs typeface="Times New Roman" pitchFamily="18" charset="0"/>
              </a:rPr>
              <a:t>đồng</a:t>
            </a:r>
            <a:r>
              <a:rPr lang="vi-VN" dirty="0">
                <a:solidFill>
                  <a:srgbClr val="1C11AF"/>
                </a:solidFill>
                <a:latin typeface="Times New Roman" pitchFamily="18" charset="0"/>
                <a:cs typeface="Times New Roman" pitchFamily="18" charset="0"/>
              </a:rPr>
              <a:t> </a:t>
            </a:r>
            <a:r>
              <a:rPr lang="vi-VN" dirty="0" err="1">
                <a:solidFill>
                  <a:srgbClr val="1C11AF"/>
                </a:solidFill>
                <a:latin typeface="Times New Roman" pitchFamily="18" charset="0"/>
                <a:cs typeface="Times New Roman" pitchFamily="18" charset="0"/>
              </a:rPr>
              <a:t>bằng</a:t>
            </a:r>
            <a:r>
              <a:rPr lang="vi-VN" dirty="0">
                <a:solidFill>
                  <a:srgbClr val="1C11AF"/>
                </a:solidFill>
                <a:latin typeface="Times New Roman" pitchFamily="18" charset="0"/>
                <a:cs typeface="Times New Roman" pitchFamily="18" charset="0"/>
              </a:rPr>
              <a:t> </a:t>
            </a:r>
            <a:r>
              <a:rPr lang="vi-VN" dirty="0" err="1">
                <a:solidFill>
                  <a:srgbClr val="1C11AF"/>
                </a:solidFill>
                <a:latin typeface="Times New Roman" pitchFamily="18" charset="0"/>
                <a:cs typeface="Times New Roman" pitchFamily="18" charset="0"/>
              </a:rPr>
              <a:t>thấp</a:t>
            </a:r>
            <a:r>
              <a:rPr lang="vi-VN" dirty="0">
                <a:solidFill>
                  <a:srgbClr val="1C11AF"/>
                </a:solidFill>
                <a:latin typeface="Times New Roman" pitchFamily="18" charset="0"/>
                <a:cs typeface="Times New Roman" pitchFamily="18" charset="0"/>
              </a:rPr>
              <a:t>, </a:t>
            </a:r>
            <a:r>
              <a:rPr lang="vi-VN" dirty="0" err="1">
                <a:solidFill>
                  <a:srgbClr val="1C11AF"/>
                </a:solidFill>
                <a:latin typeface="Times New Roman" pitchFamily="18" charset="0"/>
                <a:cs typeface="Times New Roman" pitchFamily="18" charset="0"/>
              </a:rPr>
              <a:t>chủ</a:t>
            </a:r>
            <a:r>
              <a:rPr lang="vi-VN" dirty="0">
                <a:solidFill>
                  <a:srgbClr val="1C11AF"/>
                </a:solidFill>
                <a:latin typeface="Times New Roman" pitchFamily="18" charset="0"/>
                <a:cs typeface="Times New Roman" pitchFamily="18" charset="0"/>
              </a:rPr>
              <a:t> </a:t>
            </a:r>
            <a:r>
              <a:rPr lang="vi-VN" dirty="0" err="1">
                <a:solidFill>
                  <a:srgbClr val="1C11AF"/>
                </a:solidFill>
                <a:latin typeface="Times New Roman" pitchFamily="18" charset="0"/>
                <a:cs typeface="Times New Roman" pitchFamily="18" charset="0"/>
              </a:rPr>
              <a:t>yếu</a:t>
            </a:r>
            <a:r>
              <a:rPr lang="vi-VN" dirty="0">
                <a:solidFill>
                  <a:srgbClr val="1C11AF"/>
                </a:solidFill>
                <a:latin typeface="Times New Roman" pitchFamily="18" charset="0"/>
                <a:cs typeface="Times New Roman" pitchFamily="18" charset="0"/>
              </a:rPr>
              <a:t> </a:t>
            </a:r>
            <a:r>
              <a:rPr lang="vi-VN" dirty="0" err="1">
                <a:solidFill>
                  <a:srgbClr val="1C11AF"/>
                </a:solidFill>
                <a:latin typeface="Times New Roman" pitchFamily="18" charset="0"/>
                <a:cs typeface="Times New Roman" pitchFamily="18" charset="0"/>
              </a:rPr>
              <a:t>là</a:t>
            </a:r>
            <a:r>
              <a:rPr lang="vi-VN" dirty="0">
                <a:solidFill>
                  <a:srgbClr val="1C11AF"/>
                </a:solidFill>
                <a:latin typeface="Times New Roman" pitchFamily="18" charset="0"/>
                <a:cs typeface="Times New Roman" pitchFamily="18" charset="0"/>
              </a:rPr>
              <a:t> </a:t>
            </a:r>
            <a:r>
              <a:rPr lang="vi-VN" dirty="0" err="1">
                <a:solidFill>
                  <a:srgbClr val="1C11AF"/>
                </a:solidFill>
                <a:latin typeface="Times New Roman" pitchFamily="18" charset="0"/>
                <a:cs typeface="Times New Roman" pitchFamily="18" charset="0"/>
              </a:rPr>
              <a:t>các</a:t>
            </a:r>
            <a:r>
              <a:rPr lang="vi-VN" dirty="0">
                <a:solidFill>
                  <a:srgbClr val="1C11AF"/>
                </a:solidFill>
                <a:latin typeface="Times New Roman" pitchFamily="18" charset="0"/>
                <a:cs typeface="Times New Roman" pitchFamily="18" charset="0"/>
              </a:rPr>
              <a:t> sơn nguyên xen </a:t>
            </a:r>
            <a:r>
              <a:rPr lang="vi-VN" dirty="0" err="1">
                <a:solidFill>
                  <a:srgbClr val="1C11AF"/>
                </a:solidFill>
                <a:latin typeface="Times New Roman" pitchFamily="18" charset="0"/>
                <a:cs typeface="Times New Roman" pitchFamily="18" charset="0"/>
              </a:rPr>
              <a:t>các</a:t>
            </a:r>
            <a:r>
              <a:rPr lang="vi-VN" dirty="0">
                <a:solidFill>
                  <a:srgbClr val="1C11AF"/>
                </a:solidFill>
                <a:latin typeface="Times New Roman" pitchFamily="18" charset="0"/>
                <a:cs typeface="Times New Roman" pitchFamily="18" charset="0"/>
              </a:rPr>
              <a:t> </a:t>
            </a:r>
            <a:r>
              <a:rPr lang="vi-VN" dirty="0" err="1">
                <a:solidFill>
                  <a:srgbClr val="1C11AF"/>
                </a:solidFill>
                <a:latin typeface="Times New Roman" pitchFamily="18" charset="0"/>
                <a:cs typeface="Times New Roman" pitchFamily="18" charset="0"/>
              </a:rPr>
              <a:t>bồn</a:t>
            </a:r>
            <a:r>
              <a:rPr lang="vi-VN" dirty="0">
                <a:solidFill>
                  <a:srgbClr val="1C11AF"/>
                </a:solidFill>
                <a:latin typeface="Times New Roman" pitchFamily="18" charset="0"/>
                <a:cs typeface="Times New Roman" pitchFamily="18" charset="0"/>
              </a:rPr>
              <a:t> </a:t>
            </a:r>
            <a:r>
              <a:rPr lang="vi-VN" dirty="0" err="1">
                <a:solidFill>
                  <a:srgbClr val="1C11AF"/>
                </a:solidFill>
                <a:latin typeface="Times New Roman" pitchFamily="18" charset="0"/>
                <a:cs typeface="Times New Roman" pitchFamily="18" charset="0"/>
              </a:rPr>
              <a:t>địa</a:t>
            </a:r>
            <a:r>
              <a:rPr lang="vi-VN" dirty="0">
                <a:solidFill>
                  <a:srgbClr val="1C11AF"/>
                </a:solidFill>
                <a:latin typeface="Times New Roman" pitchFamily="18" charset="0"/>
                <a:cs typeface="Times New Roman" pitchFamily="18" charset="0"/>
              </a:rPr>
              <a:t> </a:t>
            </a:r>
            <a:r>
              <a:rPr lang="vi-VN" dirty="0" err="1">
                <a:solidFill>
                  <a:srgbClr val="1C11AF"/>
                </a:solidFill>
                <a:latin typeface="Times New Roman" pitchFamily="18" charset="0"/>
                <a:cs typeface="Times New Roman" pitchFamily="18" charset="0"/>
              </a:rPr>
              <a:t>thấp</a:t>
            </a:r>
            <a:r>
              <a:rPr lang="vi-VN" dirty="0">
                <a:latin typeface="Times New Roman" pitchFamily="18" charset="0"/>
                <a:cs typeface="Times New Roman" pitchFamily="18" charset="0"/>
              </a:rPr>
              <a:t>. </a:t>
            </a:r>
            <a:endParaRPr lang="en-US" dirty="0">
              <a:latin typeface="Times New Roman" pitchFamily="18" charset="0"/>
              <a:cs typeface="Times New Roman" pitchFamily="18" charset="0"/>
            </a:endParaRPr>
          </a:p>
        </p:txBody>
      </p:sp>
      <p:sp>
        <p:nvSpPr>
          <p:cNvPr id="18" name="Hộp_Văn_Bản 20">
            <a:extLst>
              <a:ext uri="{FF2B5EF4-FFF2-40B4-BE49-F238E27FC236}">
                <a16:creationId xmlns:a16="http://schemas.microsoft.com/office/drawing/2014/main" xmlns="" id="{68EBED7F-F550-4E91-AE02-69FEA1CC4ECC}"/>
              </a:ext>
            </a:extLst>
          </p:cNvPr>
          <p:cNvSpPr txBox="1"/>
          <p:nvPr/>
        </p:nvSpPr>
        <p:spPr>
          <a:xfrm>
            <a:off x="3742469" y="4571939"/>
            <a:ext cx="4316363" cy="369332"/>
          </a:xfrm>
          <a:prstGeom prst="rect">
            <a:avLst/>
          </a:prstGeom>
          <a:noFill/>
        </p:spPr>
        <p:txBody>
          <a:bodyPr wrap="square" rtlCol="0">
            <a:spAutoFit/>
          </a:bodyPr>
          <a:lstStyle/>
          <a:p>
            <a:r>
              <a:rPr lang="vi-VN">
                <a:solidFill>
                  <a:srgbClr val="1C11AF"/>
                </a:solidFill>
                <a:latin typeface="Times New Roman" pitchFamily="18" charset="0"/>
                <a:cs typeface="Times New Roman" pitchFamily="18" charset="0"/>
              </a:rPr>
              <a:t>Tây Bắc - Đông Nam</a:t>
            </a:r>
            <a:endParaRPr lang="en-US" dirty="0">
              <a:solidFill>
                <a:srgbClr val="1C11AF"/>
              </a:solidFill>
              <a:latin typeface="Times New Roman" pitchFamily="18" charset="0"/>
              <a:cs typeface="Times New Roman" pitchFamily="18" charset="0"/>
            </a:endParaRPr>
          </a:p>
        </p:txBody>
      </p:sp>
    </p:spTree>
    <p:extLst>
      <p:ext uri="{BB962C8B-B14F-4D97-AF65-F5344CB8AC3E}">
        <p14:creationId xmlns:p14="http://schemas.microsoft.com/office/powerpoint/2010/main" val="2046940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2" presetClass="entr" presetSubtype="4" fill="hold" grpId="0" nodeType="withEffect" nodePh="1">
                                  <p:stCondLst>
                                    <p:cond delay="0"/>
                                  </p:stCondLst>
                                  <p:endCondLst>
                                    <p:cond evt="begin" delay="0">
                                      <p:tn val="8"/>
                                    </p:cond>
                                  </p:endCondLst>
                                  <p:childTnLst>
                                    <p:set>
                                      <p:cBhvr>
                                        <p:cTn id="9" dur="1" fill="hold">
                                          <p:stCondLst>
                                            <p:cond delay="0"/>
                                          </p:stCondLst>
                                        </p:cTn>
                                        <p:tgtEl>
                                          <p:spTgt spid="27"/>
                                        </p:tgtEl>
                                        <p:attrNameLst>
                                          <p:attrName>style.visibility</p:attrName>
                                        </p:attrNameLst>
                                      </p:cBhvr>
                                      <p:to>
                                        <p:strVal val="visible"/>
                                      </p:to>
                                    </p:set>
                                    <p:anim calcmode="lin" valueType="num">
                                      <p:cBhvr additive="base">
                                        <p:cTn id="10" dur="500" fill="hold"/>
                                        <p:tgtEl>
                                          <p:spTgt spid="27"/>
                                        </p:tgtEl>
                                        <p:attrNameLst>
                                          <p:attrName>ppt_x</p:attrName>
                                        </p:attrNameLst>
                                      </p:cBhvr>
                                      <p:tavLst>
                                        <p:tav tm="0">
                                          <p:val>
                                            <p:strVal val="#ppt_x"/>
                                          </p:val>
                                        </p:tav>
                                        <p:tav tm="100000">
                                          <p:val>
                                            <p:strVal val="#ppt_x"/>
                                          </p:val>
                                        </p:tav>
                                      </p:tavLst>
                                    </p:anim>
                                    <p:anim calcmode="lin" valueType="num">
                                      <p:cBhvr additive="base">
                                        <p:cTn id="11"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left)">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left)">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left)">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left)">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12">
                                            <p:txEl>
                                              <p:pRg st="0" end="0"/>
                                            </p:txEl>
                                          </p:spTgt>
                                        </p:tgtEl>
                                        <p:attrNameLst>
                                          <p:attrName>style.visibility</p:attrName>
                                        </p:attrNameLst>
                                      </p:cBhvr>
                                      <p:to>
                                        <p:strVal val="visible"/>
                                      </p:to>
                                    </p:set>
                                    <p:animEffect transition="in" filter="wipe(left)">
                                      <p:cBhvr>
                                        <p:cTn id="36" dur="500"/>
                                        <p:tgtEl>
                                          <p:spTgt spid="12">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wipe(left)">
                                      <p:cBhvr>
                                        <p:cTn id="41" dur="500"/>
                                        <p:tgtEl>
                                          <p:spTgt spid="18"/>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17">
                                            <p:txEl>
                                              <p:pRg st="0" end="0"/>
                                            </p:txEl>
                                          </p:spTgt>
                                        </p:tgtEl>
                                        <p:attrNameLst>
                                          <p:attrName>style.visibility</p:attrName>
                                        </p:attrNameLst>
                                      </p:cBhvr>
                                      <p:to>
                                        <p:strVal val="visible"/>
                                      </p:to>
                                    </p:set>
                                    <p:animEffect transition="in" filter="wipe(left)">
                                      <p:cBhvr>
                                        <p:cTn id="46"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16" grpId="0" animBg="1"/>
      <p:bldP spid="9" grpId="0"/>
      <p:bldP spid="10" grpId="0"/>
      <p:bldP spid="11" grpId="0"/>
      <p:bldP spid="1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561.jpg" descr="Image result for table mountain"/>
          <p:cNvPicPr/>
          <p:nvPr/>
        </p:nvPicPr>
        <p:blipFill>
          <a:blip r:embed="rId3"/>
          <a:srcRect/>
          <a:stretch>
            <a:fillRect/>
          </a:stretch>
        </p:blipFill>
        <p:spPr>
          <a:xfrm>
            <a:off x="197223" y="193302"/>
            <a:ext cx="5744825" cy="3321079"/>
          </a:xfrm>
          <a:prstGeom prst="rect">
            <a:avLst/>
          </a:prstGeom>
          <a:ln/>
        </p:spPr>
      </p:pic>
      <p:pic>
        <p:nvPicPr>
          <p:cNvPr id="5" name="image537.jpg" descr="Image result for Namib desert"/>
          <p:cNvPicPr/>
          <p:nvPr/>
        </p:nvPicPr>
        <p:blipFill>
          <a:blip r:embed="rId4"/>
          <a:srcRect/>
          <a:stretch>
            <a:fillRect/>
          </a:stretch>
        </p:blipFill>
        <p:spPr>
          <a:xfrm>
            <a:off x="6249953" y="193302"/>
            <a:ext cx="5372843" cy="3321079"/>
          </a:xfrm>
          <a:prstGeom prst="rect">
            <a:avLst/>
          </a:prstGeom>
          <a:ln/>
        </p:spPr>
      </p:pic>
      <p:sp>
        <p:nvSpPr>
          <p:cNvPr id="6" name="Hình Chữ nhật 5"/>
          <p:cNvSpPr/>
          <p:nvPr/>
        </p:nvSpPr>
        <p:spPr>
          <a:xfrm>
            <a:off x="2697175" y="3059668"/>
            <a:ext cx="2236510" cy="369332"/>
          </a:xfrm>
          <a:prstGeom prst="rect">
            <a:avLst/>
          </a:prstGeom>
        </p:spPr>
        <p:txBody>
          <a:bodyPr wrap="none">
            <a:spAutoFit/>
          </a:bodyPr>
          <a:lstStyle/>
          <a:p>
            <a:r>
              <a:rPr lang="vi-VN" b="1" dirty="0" err="1">
                <a:solidFill>
                  <a:schemeClr val="bg1"/>
                </a:solidFill>
              </a:rPr>
              <a:t>Núi</a:t>
            </a:r>
            <a:r>
              <a:rPr lang="vi-VN" b="1" dirty="0">
                <a:solidFill>
                  <a:schemeClr val="bg1"/>
                </a:solidFill>
              </a:rPr>
              <a:t> </a:t>
            </a:r>
            <a:r>
              <a:rPr lang="vi-VN" b="1" dirty="0" err="1">
                <a:solidFill>
                  <a:schemeClr val="bg1"/>
                </a:solidFill>
              </a:rPr>
              <a:t>Bàn</a:t>
            </a:r>
            <a:r>
              <a:rPr lang="vi-VN" b="1" dirty="0">
                <a:solidFill>
                  <a:schemeClr val="bg1"/>
                </a:solidFill>
              </a:rPr>
              <a:t> – Nam Phi</a:t>
            </a:r>
            <a:endParaRPr lang="en-US" dirty="0">
              <a:solidFill>
                <a:schemeClr val="bg1"/>
              </a:solidFill>
            </a:endParaRPr>
          </a:p>
        </p:txBody>
      </p:sp>
      <p:sp>
        <p:nvSpPr>
          <p:cNvPr id="7" name="Hình Chữ nhật 6"/>
          <p:cNvSpPr/>
          <p:nvPr/>
        </p:nvSpPr>
        <p:spPr>
          <a:xfrm>
            <a:off x="8969808" y="250366"/>
            <a:ext cx="2198038" cy="369332"/>
          </a:xfrm>
          <a:prstGeom prst="rect">
            <a:avLst/>
          </a:prstGeom>
        </p:spPr>
        <p:txBody>
          <a:bodyPr wrap="none">
            <a:spAutoFit/>
          </a:bodyPr>
          <a:lstStyle/>
          <a:p>
            <a:r>
              <a:rPr lang="vi-VN" b="1" dirty="0">
                <a:solidFill>
                  <a:schemeClr val="bg1"/>
                </a:solidFill>
              </a:rPr>
              <a:t>Hoang </a:t>
            </a:r>
            <a:r>
              <a:rPr lang="vi-VN" b="1" dirty="0" err="1">
                <a:solidFill>
                  <a:schemeClr val="bg1"/>
                </a:solidFill>
              </a:rPr>
              <a:t>mạc</a:t>
            </a:r>
            <a:r>
              <a:rPr lang="vi-VN" b="1" dirty="0">
                <a:solidFill>
                  <a:schemeClr val="bg1"/>
                </a:solidFill>
              </a:rPr>
              <a:t> </a:t>
            </a:r>
            <a:r>
              <a:rPr lang="vi-VN" b="1" dirty="0" err="1">
                <a:solidFill>
                  <a:schemeClr val="bg1"/>
                </a:solidFill>
              </a:rPr>
              <a:t>Namib</a:t>
            </a:r>
            <a:endParaRPr lang="en-US" dirty="0">
              <a:solidFill>
                <a:schemeClr val="bg1"/>
              </a:solidFill>
            </a:endParaRPr>
          </a:p>
        </p:txBody>
      </p:sp>
      <p:pic>
        <p:nvPicPr>
          <p:cNvPr id="8" name="image533.jpg" descr="Image result for kilimanjaro">
            <a:extLst>
              <a:ext uri="{FF2B5EF4-FFF2-40B4-BE49-F238E27FC236}">
                <a16:creationId xmlns:a16="http://schemas.microsoft.com/office/drawing/2014/main" xmlns="" id="{511DC8F9-F7CA-4BF3-A44F-3DBFEAB1C8A7}"/>
              </a:ext>
            </a:extLst>
          </p:cNvPr>
          <p:cNvPicPr/>
          <p:nvPr/>
        </p:nvPicPr>
        <p:blipFill>
          <a:blip r:embed="rId5"/>
          <a:srcRect/>
          <a:stretch>
            <a:fillRect/>
          </a:stretch>
        </p:blipFill>
        <p:spPr>
          <a:xfrm>
            <a:off x="200611" y="3787669"/>
            <a:ext cx="5741103" cy="2930097"/>
          </a:xfrm>
          <a:prstGeom prst="rect">
            <a:avLst/>
          </a:prstGeom>
          <a:ln/>
        </p:spPr>
      </p:pic>
      <p:pic>
        <p:nvPicPr>
          <p:cNvPr id="9" name="image549.jpg" descr="Image result for victoria falls">
            <a:extLst>
              <a:ext uri="{FF2B5EF4-FFF2-40B4-BE49-F238E27FC236}">
                <a16:creationId xmlns:a16="http://schemas.microsoft.com/office/drawing/2014/main" xmlns="" id="{FF1BE2FF-8E59-432F-9054-E49F447A78A9}"/>
              </a:ext>
            </a:extLst>
          </p:cNvPr>
          <p:cNvPicPr/>
          <p:nvPr/>
        </p:nvPicPr>
        <p:blipFill>
          <a:blip r:embed="rId6"/>
          <a:srcRect/>
          <a:stretch>
            <a:fillRect/>
          </a:stretch>
        </p:blipFill>
        <p:spPr>
          <a:xfrm>
            <a:off x="6283386" y="3745013"/>
            <a:ext cx="5372843" cy="2972753"/>
          </a:xfrm>
          <a:prstGeom prst="rect">
            <a:avLst/>
          </a:prstGeom>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down)">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Hộp Văn bản 26">
            <a:extLst>
              <a:ext uri="{FF2B5EF4-FFF2-40B4-BE49-F238E27FC236}">
                <a16:creationId xmlns:a16="http://schemas.microsoft.com/office/drawing/2014/main" xmlns="" id="{E0B75ABB-A135-4B5B-A500-6C2CACDC9BB8}"/>
              </a:ext>
            </a:extLst>
          </p:cNvPr>
          <p:cNvSpPr txBox="1"/>
          <p:nvPr/>
        </p:nvSpPr>
        <p:spPr>
          <a:xfrm rot="5400000">
            <a:off x="5241914" y="3599089"/>
            <a:ext cx="2103860" cy="786384"/>
          </a:xfrm>
          <a:prstGeom prst="rect">
            <a:avLst/>
          </a:prstGeom>
        </p:spPr>
        <p:txBody>
          <a:bodyPr vert="horz" lIns="91440" tIns="45720" rIns="91440" bIns="45720" rtlCol="0" anchor="ctr">
            <a:noAutofit/>
          </a:bodyPr>
          <a:lstStyle/>
          <a:p>
            <a:pPr algn="ctr" defTabSz="914400">
              <a:lnSpc>
                <a:spcPct val="90000"/>
              </a:lnSpc>
              <a:spcBef>
                <a:spcPct val="0"/>
              </a:spcBef>
              <a:spcAft>
                <a:spcPts val="600"/>
              </a:spcAft>
            </a:pPr>
            <a:endParaRPr lang="en-US" sz="3600">
              <a:solidFill>
                <a:schemeClr val="bg1"/>
              </a:solidFill>
              <a:latin typeface="SVN-Comic Sans MS" panose="02040603050506020204" pitchFamily="18" charset="0"/>
              <a:ea typeface="+mj-ea"/>
              <a:cs typeface="+mj-cs"/>
            </a:endParaRPr>
          </a:p>
        </p:txBody>
      </p:sp>
      <p:grpSp>
        <p:nvGrpSpPr>
          <p:cNvPr id="5" name="Group 4">
            <a:extLst>
              <a:ext uri="{FF2B5EF4-FFF2-40B4-BE49-F238E27FC236}">
                <a16:creationId xmlns:a16="http://schemas.microsoft.com/office/drawing/2014/main" xmlns="" id="{BD987155-2F5F-48D7-B324-94C4BA873860}"/>
              </a:ext>
            </a:extLst>
          </p:cNvPr>
          <p:cNvGrpSpPr/>
          <p:nvPr/>
        </p:nvGrpSpPr>
        <p:grpSpPr>
          <a:xfrm>
            <a:off x="1147311" y="152653"/>
            <a:ext cx="6213849" cy="875873"/>
            <a:chOff x="1289815" y="3801609"/>
            <a:chExt cx="6785406" cy="875873"/>
          </a:xfrm>
        </p:grpSpPr>
        <p:grpSp>
          <p:nvGrpSpPr>
            <p:cNvPr id="6" name="Group 5">
              <a:extLst>
                <a:ext uri="{FF2B5EF4-FFF2-40B4-BE49-F238E27FC236}">
                  <a16:creationId xmlns:a16="http://schemas.microsoft.com/office/drawing/2014/main" xmlns="" id="{3E70B864-B7E4-495B-93FE-58E53F4AFFF3}"/>
                </a:ext>
              </a:extLst>
            </p:cNvPr>
            <p:cNvGrpSpPr/>
            <p:nvPr/>
          </p:nvGrpSpPr>
          <p:grpSpPr>
            <a:xfrm>
              <a:off x="1352135" y="3804533"/>
              <a:ext cx="6694904" cy="872949"/>
              <a:chOff x="1133366" y="2220084"/>
              <a:chExt cx="4380917" cy="914400"/>
            </a:xfrm>
            <a:solidFill>
              <a:srgbClr val="FCFEB0"/>
            </a:solidFill>
          </p:grpSpPr>
          <p:sp>
            <p:nvSpPr>
              <p:cNvPr id="10" name="Arrow: Pentagon 9">
                <a:extLst>
                  <a:ext uri="{FF2B5EF4-FFF2-40B4-BE49-F238E27FC236}">
                    <a16:creationId xmlns:a16="http://schemas.microsoft.com/office/drawing/2014/main" xmlns="" id="{3C1D2603-DCF1-4A0C-9C4C-7A24A63E2C50}"/>
                  </a:ext>
                </a:extLst>
              </p:cNvPr>
              <p:cNvSpPr/>
              <p:nvPr/>
            </p:nvSpPr>
            <p:spPr>
              <a:xfrm>
                <a:off x="1133366" y="2220084"/>
                <a:ext cx="4380917"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11" name="TextBox 10">
                <a:extLst>
                  <a:ext uri="{FF2B5EF4-FFF2-40B4-BE49-F238E27FC236}">
                    <a16:creationId xmlns:a16="http://schemas.microsoft.com/office/drawing/2014/main" xmlns="" id="{20C74D6B-0002-4FE5-BC76-E07A46E198D6}"/>
                  </a:ext>
                </a:extLst>
              </p:cNvPr>
              <p:cNvSpPr txBox="1"/>
              <p:nvPr/>
            </p:nvSpPr>
            <p:spPr>
              <a:xfrm>
                <a:off x="1307657" y="2384346"/>
                <a:ext cx="3717035" cy="628662"/>
              </a:xfrm>
              <a:prstGeom prst="rect">
                <a:avLst/>
              </a:prstGeom>
              <a:grpFill/>
            </p:spPr>
            <p:txBody>
              <a:bodyPr wrap="square" rtlCol="0">
                <a:spAutoFit/>
              </a:bodyPr>
              <a:lstStyle/>
              <a:p>
                <a:endParaRPr lang="en-US" sz="3300">
                  <a:solidFill>
                    <a:srgbClr val="0070C0"/>
                  </a:solidFill>
                  <a:latin typeface="Times New Roman" pitchFamily="18" charset="0"/>
                  <a:cs typeface="Times New Roman" pitchFamily="18" charset="0"/>
                </a:endParaRPr>
              </a:p>
            </p:txBody>
          </p:sp>
        </p:grpSp>
        <p:sp>
          <p:nvSpPr>
            <p:cNvPr id="7" name="TextBox 6">
              <a:extLst>
                <a:ext uri="{FF2B5EF4-FFF2-40B4-BE49-F238E27FC236}">
                  <a16:creationId xmlns:a16="http://schemas.microsoft.com/office/drawing/2014/main" xmlns="" id="{5997805A-B306-4152-80A7-38CDC3ED9597}"/>
                </a:ext>
              </a:extLst>
            </p:cNvPr>
            <p:cNvSpPr txBox="1"/>
            <p:nvPr/>
          </p:nvSpPr>
          <p:spPr>
            <a:xfrm>
              <a:off x="2591767" y="3947077"/>
              <a:ext cx="5483454" cy="584775"/>
            </a:xfrm>
            <a:prstGeom prst="rect">
              <a:avLst/>
            </a:prstGeom>
            <a:noFill/>
          </p:spPr>
          <p:txBody>
            <a:bodyPr wrap="square" rtlCol="0">
              <a:spAutoFit/>
            </a:bodyPr>
            <a:lstStyle/>
            <a:p>
              <a:pPr algn="ctr"/>
              <a:r>
                <a:rPr lang="en-US" sz="3200">
                  <a:solidFill>
                    <a:srgbClr val="0070C0"/>
                  </a:solidFill>
                  <a:latin typeface="Times New Roman" pitchFamily="18" charset="0"/>
                  <a:cs typeface="Times New Roman" pitchFamily="18" charset="0"/>
                </a:rPr>
                <a:t>Đặc điểm tự nhiên</a:t>
              </a:r>
            </a:p>
          </p:txBody>
        </p:sp>
        <p:sp>
          <p:nvSpPr>
            <p:cNvPr id="8" name="Arrow: Pentagon 7">
              <a:extLst>
                <a:ext uri="{FF2B5EF4-FFF2-40B4-BE49-F238E27FC236}">
                  <a16:creationId xmlns:a16="http://schemas.microsoft.com/office/drawing/2014/main" xmlns="" id="{0F11446C-D6F2-45CD-89DC-5B23060BBA5D}"/>
                </a:ext>
              </a:extLst>
            </p:cNvPr>
            <p:cNvSpPr/>
            <p:nvPr/>
          </p:nvSpPr>
          <p:spPr>
            <a:xfrm>
              <a:off x="1289815" y="3801609"/>
              <a:ext cx="1301952" cy="872947"/>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Times New Roman" pitchFamily="18" charset="0"/>
                  <a:cs typeface="Times New Roman" pitchFamily="18" charset="0"/>
                </a:rPr>
                <a:t>2</a:t>
              </a:r>
            </a:p>
          </p:txBody>
        </p:sp>
        <p:sp>
          <p:nvSpPr>
            <p:cNvPr id="9" name="Isosceles Triangle 8">
              <a:extLst>
                <a:ext uri="{FF2B5EF4-FFF2-40B4-BE49-F238E27FC236}">
                  <a16:creationId xmlns:a16="http://schemas.microsoft.com/office/drawing/2014/main" xmlns="" id="{EA347004-3A27-4522-8023-E305C297FD9F}"/>
                </a:ext>
              </a:extLst>
            </p:cNvPr>
            <p:cNvSpPr/>
            <p:nvPr/>
          </p:nvSpPr>
          <p:spPr>
            <a:xfrm rot="5400000">
              <a:off x="2233047" y="4108982"/>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grpSp>
      <p:pic>
        <p:nvPicPr>
          <p:cNvPr id="12" name="Picture 2" descr="Флэт дизайн: история, преимущества и применение на практике">
            <a:extLst>
              <a:ext uri="{FF2B5EF4-FFF2-40B4-BE49-F238E27FC236}">
                <a16:creationId xmlns:a16="http://schemas.microsoft.com/office/drawing/2014/main" xmlns="" id="{348A84A2-83AB-4827-AD5E-E28E0EF3AD67}"/>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39813" b="12914"/>
          <a:stretch/>
        </p:blipFill>
        <p:spPr bwMode="auto">
          <a:xfrm>
            <a:off x="-156557" y="-267127"/>
            <a:ext cx="1332403" cy="1445912"/>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
            <a:extLst>
              <a:ext uri="{FF2B5EF4-FFF2-40B4-BE49-F238E27FC236}">
                <a16:creationId xmlns:a16="http://schemas.microsoft.com/office/drawing/2014/main" xmlns="" id="{5521C8DA-E9AF-4A85-B9C4-6EC03D3B636C}"/>
              </a:ext>
            </a:extLst>
          </p:cNvPr>
          <p:cNvSpPr>
            <a:spLocks noChangeArrowheads="1"/>
          </p:cNvSpPr>
          <p:nvPr/>
        </p:nvSpPr>
        <p:spPr bwMode="auto">
          <a:xfrm>
            <a:off x="172721" y="1741919"/>
            <a:ext cx="11577620" cy="384720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114300" algn="l" defTabSz="914400" rtl="0" eaLnBrk="1" fontAlgn="base" latinLnBrk="0" hangingPunct="1">
              <a:lnSpc>
                <a:spcPct val="100000"/>
              </a:lnSpc>
              <a:spcBef>
                <a:spcPct val="0"/>
              </a:spcBef>
              <a:spcAft>
                <a:spcPct val="0"/>
              </a:spcAft>
              <a:buClrTx/>
              <a:buSzTx/>
              <a:buFontTx/>
              <a:buNone/>
              <a:tabLst>
                <a:tab pos="857250" algn="l"/>
              </a:tabLst>
            </a:pPr>
            <a:r>
              <a:rPr kumimoji="0" lang="vi-VN" sz="3600" b="1" u="none" strike="noStrike" cap="none" normalizeH="0" baseline="0" dirty="0">
                <a:ln>
                  <a:noFill/>
                </a:ln>
                <a:solidFill>
                  <a:srgbClr val="3333CC"/>
                </a:solidFill>
                <a:effectLst/>
                <a:latin typeface="Times New Roman" pitchFamily="18" charset="0"/>
                <a:ea typeface="Cambria" pitchFamily="18" charset="0"/>
                <a:cs typeface="Times New Roman" pitchFamily="18" charset="0"/>
              </a:rPr>
              <a:t>a</a:t>
            </a:r>
            <a:r>
              <a:rPr kumimoji="0" lang="en-US" sz="3600" b="1" u="none" strike="noStrike" cap="none" normalizeH="0" baseline="0" dirty="0">
                <a:ln>
                  <a:noFill/>
                </a:ln>
                <a:solidFill>
                  <a:srgbClr val="3333CC"/>
                </a:solidFill>
                <a:effectLst/>
                <a:latin typeface="Times New Roman" pitchFamily="18" charset="0"/>
                <a:ea typeface="Cambria" pitchFamily="18" charset="0"/>
                <a:cs typeface="Times New Roman" pitchFamily="18" charset="0"/>
              </a:rPr>
              <a:t>.</a:t>
            </a:r>
            <a:r>
              <a:rPr kumimoji="0" lang="vi-VN" sz="3600" b="1" u="none" strike="noStrike" cap="none" normalizeH="0" baseline="0" dirty="0">
                <a:ln>
                  <a:noFill/>
                </a:ln>
                <a:solidFill>
                  <a:srgbClr val="3333CC"/>
                </a:solidFill>
                <a:effectLst/>
                <a:latin typeface="Times New Roman" pitchFamily="18" charset="0"/>
                <a:ea typeface="Cambria" pitchFamily="18" charset="0"/>
                <a:cs typeface="Times New Roman" pitchFamily="18" charset="0"/>
              </a:rPr>
              <a:t> </a:t>
            </a:r>
            <a:r>
              <a:rPr kumimoji="0" lang="vi-VN" sz="3600" b="1" u="none" strike="noStrike" cap="none" normalizeH="0" baseline="0" dirty="0" err="1">
                <a:ln>
                  <a:noFill/>
                </a:ln>
                <a:solidFill>
                  <a:srgbClr val="3333CC"/>
                </a:solidFill>
                <a:effectLst/>
                <a:latin typeface="Times New Roman" pitchFamily="18" charset="0"/>
                <a:ea typeface="Cambria" pitchFamily="18" charset="0"/>
                <a:cs typeface="Times New Roman" pitchFamily="18" charset="0"/>
              </a:rPr>
              <a:t>Địa</a:t>
            </a:r>
            <a:r>
              <a:rPr kumimoji="0" lang="vi-VN" sz="3600" b="1" u="none" strike="noStrike" cap="none" normalizeH="0" baseline="0" dirty="0">
                <a:ln>
                  <a:noFill/>
                </a:ln>
                <a:solidFill>
                  <a:srgbClr val="3333CC"/>
                </a:solidFill>
                <a:effectLst/>
                <a:latin typeface="Times New Roman" pitchFamily="18" charset="0"/>
                <a:ea typeface="Cambria" pitchFamily="18" charset="0"/>
                <a:cs typeface="Times New Roman" pitchFamily="18" charset="0"/>
              </a:rPr>
              <a:t> </a:t>
            </a:r>
            <a:r>
              <a:rPr kumimoji="0" lang="vi-VN" sz="3600" b="1" u="none" strike="noStrike" cap="none" normalizeH="0" baseline="0" dirty="0" err="1">
                <a:ln>
                  <a:noFill/>
                </a:ln>
                <a:solidFill>
                  <a:srgbClr val="3333CC"/>
                </a:solidFill>
                <a:effectLst/>
                <a:latin typeface="Times New Roman" pitchFamily="18" charset="0"/>
                <a:ea typeface="Cambria" pitchFamily="18" charset="0"/>
                <a:cs typeface="Times New Roman" pitchFamily="18" charset="0"/>
              </a:rPr>
              <a:t>hình</a:t>
            </a:r>
            <a:r>
              <a:rPr kumimoji="0" lang="vi-VN" sz="3600" b="1" u="none" strike="noStrike" cap="none" normalizeH="0" baseline="0" dirty="0">
                <a:ln>
                  <a:noFill/>
                </a:ln>
                <a:solidFill>
                  <a:srgbClr val="3333CC"/>
                </a:solidFill>
                <a:effectLst/>
                <a:latin typeface="Times New Roman" pitchFamily="18" charset="0"/>
                <a:ea typeface="Cambria" pitchFamily="18" charset="0"/>
                <a:cs typeface="Times New Roman" pitchFamily="18" charset="0"/>
              </a:rPr>
              <a:t>:</a:t>
            </a:r>
            <a:endParaRPr kumimoji="0" lang="en-US" sz="3600" b="0" u="none" strike="noStrike" cap="none" normalizeH="0" baseline="0" dirty="0">
              <a:ln>
                <a:noFill/>
              </a:ln>
              <a:solidFill>
                <a:srgbClr val="3333CC"/>
              </a:solidFill>
              <a:effectLst/>
              <a:latin typeface="Times New Roman" pitchFamily="18" charset="0"/>
              <a:cs typeface="Times New Roman" pitchFamily="18" charset="0"/>
            </a:endParaRPr>
          </a:p>
          <a:p>
            <a:pPr marR="0" lvl="0" algn="just" defTabSz="914400" rtl="0" eaLnBrk="0" fontAlgn="base" latinLnBrk="0" hangingPunct="0">
              <a:lnSpc>
                <a:spcPct val="100000"/>
              </a:lnSpc>
              <a:spcBef>
                <a:spcPct val="0"/>
              </a:spcBef>
              <a:spcAft>
                <a:spcPct val="0"/>
              </a:spcAft>
              <a:buClrTx/>
              <a:buSzTx/>
              <a:tabLst>
                <a:tab pos="857250" algn="l"/>
              </a:tabLst>
            </a:pPr>
            <a:r>
              <a:rPr kumimoji="0" lang="vi-VN" sz="3600" b="0" u="none" strike="noStrike" cap="none" normalizeH="0" smtClean="0">
                <a:ln>
                  <a:noFill/>
                </a:ln>
                <a:solidFill>
                  <a:srgbClr val="3333CC"/>
                </a:solidFill>
                <a:effectLst/>
                <a:latin typeface="Times New Roman" pitchFamily="18" charset="0"/>
                <a:ea typeface="Cambria" pitchFamily="18" charset="0"/>
                <a:cs typeface="Times New Roman" pitchFamily="18" charset="0"/>
              </a:rPr>
              <a:t> - Địa hình châu Phi gần như toàn bộ châu lục là một khối cao nguyên khổng lồ với độ cao trung bình khoảng 750m.</a:t>
            </a:r>
          </a:p>
          <a:p>
            <a:pPr marR="0" lvl="0" algn="just" defTabSz="914400" rtl="0" eaLnBrk="0" fontAlgn="base" latinLnBrk="0" hangingPunct="0">
              <a:lnSpc>
                <a:spcPct val="100000"/>
              </a:lnSpc>
              <a:spcBef>
                <a:spcPct val="0"/>
              </a:spcBef>
              <a:spcAft>
                <a:spcPct val="0"/>
              </a:spcAft>
              <a:buClrTx/>
              <a:buSzTx/>
              <a:tabLst>
                <a:tab pos="857250" algn="l"/>
              </a:tabLst>
            </a:pPr>
            <a:r>
              <a:rPr kumimoji="0" lang="vi-VN" sz="3600" b="0" u="none" strike="noStrike" cap="none" normalizeH="0" smtClean="0">
                <a:ln>
                  <a:noFill/>
                </a:ln>
                <a:solidFill>
                  <a:srgbClr val="3333CC"/>
                </a:solidFill>
                <a:effectLst/>
                <a:latin typeface="Times New Roman" pitchFamily="18" charset="0"/>
                <a:ea typeface="Cambria" pitchFamily="18" charset="0"/>
                <a:cs typeface="Times New Roman" pitchFamily="18" charset="0"/>
              </a:rPr>
              <a:t> - Địa hình chủ yếu là các sơn nguyên xen các bồn địa thấp. Phần đông được nâng lên mạnh, có nhiều thung lũng sâu, nhiều hồ dài và hẹp, có rất ít núi cao và đồng bằng thấp.</a:t>
            </a:r>
          </a:p>
          <a:p>
            <a:pPr marR="0" lvl="0" algn="just" defTabSz="914400" rtl="0" eaLnBrk="0" fontAlgn="base" latinLnBrk="0" hangingPunct="0">
              <a:lnSpc>
                <a:spcPct val="100000"/>
              </a:lnSpc>
              <a:spcBef>
                <a:spcPct val="0"/>
              </a:spcBef>
              <a:spcAft>
                <a:spcPct val="0"/>
              </a:spcAft>
              <a:buClrTx/>
              <a:buSzTx/>
              <a:tabLst>
                <a:tab pos="857250" algn="l"/>
              </a:tabLst>
            </a:pPr>
            <a:r>
              <a:rPr kumimoji="0" lang="vi-VN" sz="2800" b="0" u="none" strike="noStrike" cap="none" normalizeH="0" baseline="0" smtClean="0">
                <a:ln>
                  <a:noFill/>
                </a:ln>
                <a:solidFill>
                  <a:srgbClr val="3333CC"/>
                </a:solidFill>
                <a:effectLst/>
                <a:latin typeface="Times New Roman" pitchFamily="18" charset="0"/>
                <a:cs typeface="Times New Roman" pitchFamily="18" charset="0"/>
              </a:rPr>
              <a:t>		</a:t>
            </a:r>
            <a:endParaRPr kumimoji="0" lang="en-US" sz="2800" b="0" u="none" strike="noStrike" cap="none" normalizeH="0" baseline="0" dirty="0">
              <a:ln>
                <a:noFill/>
              </a:ln>
              <a:solidFill>
                <a:srgbClr val="3333CC"/>
              </a:solidFill>
              <a:effectLst/>
              <a:latin typeface="Times New Roman" pitchFamily="18" charset="0"/>
              <a:cs typeface="Times New Roman" pitchFamily="18" charset="0"/>
            </a:endParaRPr>
          </a:p>
        </p:txBody>
      </p:sp>
      <p:pic>
        <p:nvPicPr>
          <p:cNvPr id="16" name="Picture 5" descr="book9">
            <a:extLst>
              <a:ext uri="{FF2B5EF4-FFF2-40B4-BE49-F238E27FC236}">
                <a16:creationId xmlns:a16="http://schemas.microsoft.com/office/drawing/2014/main" xmlns="" id="{D1BF4FF7-9159-4ABB-A9DA-73EA519538AB}"/>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54171" y="1060881"/>
            <a:ext cx="990600" cy="68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81639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nodePh="1">
                                  <p:stCondLst>
                                    <p:cond delay="0"/>
                                  </p:stCondLst>
                                  <p:endCondLst>
                                    <p:cond evt="begin" delay="0">
                                      <p:tn val="5"/>
                                    </p:cond>
                                  </p:end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0"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p:cTn id="13" dur="500" fill="hold"/>
                                        <p:tgtEl>
                                          <p:spTgt spid="16"/>
                                        </p:tgtEl>
                                        <p:attrNameLst>
                                          <p:attrName>ppt_w</p:attrName>
                                        </p:attrNameLst>
                                      </p:cBhvr>
                                      <p:tavLst>
                                        <p:tav tm="0">
                                          <p:val>
                                            <p:fltVal val="0"/>
                                          </p:val>
                                        </p:tav>
                                        <p:tav tm="100000">
                                          <p:val>
                                            <p:strVal val="#ppt_w"/>
                                          </p:val>
                                        </p:tav>
                                      </p:tavLst>
                                    </p:anim>
                                    <p:anim calcmode="lin" valueType="num">
                                      <p:cBhvr>
                                        <p:cTn id="14" dur="500" fill="hold"/>
                                        <p:tgtEl>
                                          <p:spTgt spid="16"/>
                                        </p:tgtEl>
                                        <p:attrNameLst>
                                          <p:attrName>ppt_h</p:attrName>
                                        </p:attrNameLst>
                                      </p:cBhvr>
                                      <p:tavLst>
                                        <p:tav tm="0">
                                          <p:val>
                                            <p:fltVal val="0"/>
                                          </p:val>
                                        </p:tav>
                                        <p:tav tm="100000">
                                          <p:val>
                                            <p:strVal val="#ppt_h"/>
                                          </p:val>
                                        </p:tav>
                                      </p:tavLst>
                                    </p:anim>
                                    <p:animEffect transition="in" filter="fade">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left)">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Hộp Văn bản 26">
            <a:extLst>
              <a:ext uri="{FF2B5EF4-FFF2-40B4-BE49-F238E27FC236}">
                <a16:creationId xmlns:a16="http://schemas.microsoft.com/office/drawing/2014/main" xmlns="" id="{E0B75ABB-A135-4B5B-A500-6C2CACDC9BB8}"/>
              </a:ext>
            </a:extLst>
          </p:cNvPr>
          <p:cNvSpPr txBox="1"/>
          <p:nvPr/>
        </p:nvSpPr>
        <p:spPr>
          <a:xfrm rot="5400000">
            <a:off x="5241914" y="3599089"/>
            <a:ext cx="2103860" cy="786384"/>
          </a:xfrm>
          <a:prstGeom prst="rect">
            <a:avLst/>
          </a:prstGeom>
        </p:spPr>
        <p:txBody>
          <a:bodyPr vert="horz" lIns="91440" tIns="45720" rIns="91440" bIns="45720" rtlCol="0" anchor="ctr">
            <a:noAutofit/>
          </a:bodyPr>
          <a:lstStyle/>
          <a:p>
            <a:pPr algn="ctr" defTabSz="914400">
              <a:lnSpc>
                <a:spcPct val="90000"/>
              </a:lnSpc>
              <a:spcBef>
                <a:spcPct val="0"/>
              </a:spcBef>
              <a:spcAft>
                <a:spcPts val="600"/>
              </a:spcAft>
            </a:pPr>
            <a:endParaRPr lang="en-US" sz="3600">
              <a:solidFill>
                <a:schemeClr val="bg1"/>
              </a:solidFill>
              <a:latin typeface="SVN-Comic Sans MS" panose="02040603050506020204" pitchFamily="18" charset="0"/>
              <a:ea typeface="+mj-ea"/>
              <a:cs typeface="+mj-cs"/>
            </a:endParaRPr>
          </a:p>
        </p:txBody>
      </p:sp>
      <p:pic>
        <p:nvPicPr>
          <p:cNvPr id="13" name="Picture 2">
            <a:extLst>
              <a:ext uri="{FF2B5EF4-FFF2-40B4-BE49-F238E27FC236}">
                <a16:creationId xmlns:a16="http://schemas.microsoft.com/office/drawing/2014/main" xmlns="" id="{D0D5665D-C1FB-4DEE-A57A-9A99EEAD3C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36952" y="412350"/>
            <a:ext cx="4623581" cy="5377722"/>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xmlns="" id="{8107A642-4743-452F-B272-D73E0014A084}"/>
              </a:ext>
            </a:extLst>
          </p:cNvPr>
          <p:cNvSpPr txBox="1"/>
          <p:nvPr/>
        </p:nvSpPr>
        <p:spPr>
          <a:xfrm>
            <a:off x="7680960" y="5867442"/>
            <a:ext cx="4511040" cy="461665"/>
          </a:xfrm>
          <a:prstGeom prst="rect">
            <a:avLst/>
          </a:prstGeom>
          <a:solidFill>
            <a:schemeClr val="bg1"/>
          </a:solidFill>
        </p:spPr>
        <p:txBody>
          <a:bodyPr wrap="square" rtlCol="0">
            <a:spAutoFit/>
          </a:bodyPr>
          <a:lstStyle/>
          <a:p>
            <a:r>
              <a:rPr lang="en-US" sz="2400">
                <a:solidFill>
                  <a:srgbClr val="1B04FA"/>
                </a:solidFill>
                <a:latin typeface="Times New Roman" pitchFamily="18" charset="0"/>
                <a:cs typeface="Times New Roman" pitchFamily="18" charset="0"/>
              </a:rPr>
              <a:t>Hình 1. Bản đồ tự nhiên Châu Phi</a:t>
            </a:r>
          </a:p>
        </p:txBody>
      </p:sp>
      <p:graphicFrame>
        <p:nvGraphicFramePr>
          <p:cNvPr id="8" name="Bảng 4">
            <a:extLst>
              <a:ext uri="{FF2B5EF4-FFF2-40B4-BE49-F238E27FC236}">
                <a16:creationId xmlns:a16="http://schemas.microsoft.com/office/drawing/2014/main" xmlns="" id="{D20BC49D-2B02-481D-B433-80A78CFE6087}"/>
              </a:ext>
            </a:extLst>
          </p:cNvPr>
          <p:cNvGraphicFramePr>
            <a:graphicFrameLocks noGrp="1"/>
          </p:cNvGraphicFramePr>
          <p:nvPr>
            <p:extLst>
              <p:ext uri="{D42A27DB-BD31-4B8C-83A1-F6EECF244321}">
                <p14:modId xmlns:p14="http://schemas.microsoft.com/office/powerpoint/2010/main" val="4187440817"/>
              </p:ext>
            </p:extLst>
          </p:nvPr>
        </p:nvGraphicFramePr>
        <p:xfrm>
          <a:off x="60290" y="1583212"/>
          <a:ext cx="7224430" cy="4818138"/>
        </p:xfrm>
        <a:graphic>
          <a:graphicData uri="http://schemas.openxmlformats.org/drawingml/2006/table">
            <a:tbl>
              <a:tblPr/>
              <a:tblGrid>
                <a:gridCol w="4206910">
                  <a:extLst>
                    <a:ext uri="{9D8B030D-6E8A-4147-A177-3AD203B41FA5}">
                      <a16:colId xmlns:a16="http://schemas.microsoft.com/office/drawing/2014/main" xmlns="" val="20000"/>
                    </a:ext>
                  </a:extLst>
                </a:gridCol>
                <a:gridCol w="3017520">
                  <a:extLst>
                    <a:ext uri="{9D8B030D-6E8A-4147-A177-3AD203B41FA5}">
                      <a16:colId xmlns:a16="http://schemas.microsoft.com/office/drawing/2014/main" xmlns="" val="20001"/>
                    </a:ext>
                  </a:extLst>
                </a:gridCol>
              </a:tblGrid>
              <a:tr h="803023">
                <a:tc>
                  <a:txBody>
                    <a:bodyPr/>
                    <a:lstStyle/>
                    <a:p>
                      <a:pPr marL="57150" indent="114300" algn="ctr">
                        <a:lnSpc>
                          <a:spcPct val="120000"/>
                        </a:lnSpc>
                        <a:spcAft>
                          <a:spcPts val="600"/>
                        </a:spcAft>
                        <a:tabLst>
                          <a:tab pos="857250" algn="l"/>
                        </a:tabLst>
                      </a:pPr>
                      <a:r>
                        <a:rPr lang="vi-VN" sz="2400" b="1" dirty="0">
                          <a:solidFill>
                            <a:srgbClr val="FFFF00"/>
                          </a:solidFill>
                          <a:latin typeface="Times New Roman" pitchFamily="18" charset="0"/>
                          <a:ea typeface="Cambria"/>
                          <a:cs typeface="Times New Roman" pitchFamily="18" charset="0"/>
                        </a:rPr>
                        <a:t>Tiêu </a:t>
                      </a:r>
                      <a:r>
                        <a:rPr lang="vi-VN" sz="2400" b="1" dirty="0" err="1">
                          <a:solidFill>
                            <a:srgbClr val="FFFF00"/>
                          </a:solidFill>
                          <a:latin typeface="Times New Roman" pitchFamily="18" charset="0"/>
                          <a:ea typeface="Cambria"/>
                          <a:cs typeface="Times New Roman" pitchFamily="18" charset="0"/>
                        </a:rPr>
                        <a:t>chí</a:t>
                      </a:r>
                      <a:endParaRPr lang="en-US" sz="2400" dirty="0">
                        <a:solidFill>
                          <a:srgbClr val="FFFF00"/>
                        </a:solidFill>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57150" indent="114300" algn="ctr">
                        <a:lnSpc>
                          <a:spcPct val="120000"/>
                        </a:lnSpc>
                        <a:spcAft>
                          <a:spcPts val="600"/>
                        </a:spcAft>
                        <a:tabLst>
                          <a:tab pos="857250" algn="l"/>
                        </a:tabLst>
                      </a:pPr>
                      <a:r>
                        <a:rPr lang="vi-VN" sz="2400" b="1">
                          <a:solidFill>
                            <a:srgbClr val="FFFF00"/>
                          </a:solidFill>
                          <a:latin typeface="Times New Roman" pitchFamily="18" charset="0"/>
                          <a:ea typeface="Cambria"/>
                          <a:cs typeface="Times New Roman" pitchFamily="18" charset="0"/>
                        </a:rPr>
                        <a:t>Thông tin</a:t>
                      </a:r>
                      <a:endParaRPr lang="en-US" sz="2400">
                        <a:solidFill>
                          <a:srgbClr val="FFFF00"/>
                        </a:solidFill>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xmlns="" val="10000"/>
                  </a:ext>
                </a:extLst>
              </a:tr>
              <a:tr h="803023">
                <a:tc>
                  <a:txBody>
                    <a:bodyPr/>
                    <a:lstStyle/>
                    <a:p>
                      <a:pPr marL="57150" indent="114300" algn="just">
                        <a:lnSpc>
                          <a:spcPct val="120000"/>
                        </a:lnSpc>
                        <a:spcAft>
                          <a:spcPts val="600"/>
                        </a:spcAft>
                        <a:tabLst>
                          <a:tab pos="857250" algn="l"/>
                        </a:tabLst>
                      </a:pPr>
                      <a:r>
                        <a:rPr lang="vi-VN" sz="2400" b="1" dirty="0" err="1">
                          <a:solidFill>
                            <a:srgbClr val="1503BD"/>
                          </a:solidFill>
                          <a:latin typeface="Times New Roman" pitchFamily="18" charset="0"/>
                          <a:ea typeface="Cambria"/>
                          <a:cs typeface="Times New Roman" pitchFamily="18" charset="0"/>
                        </a:rPr>
                        <a:t>Khoáng</a:t>
                      </a:r>
                      <a:r>
                        <a:rPr lang="vi-VN" sz="2400" b="1" dirty="0">
                          <a:solidFill>
                            <a:srgbClr val="1503BD"/>
                          </a:solidFill>
                          <a:latin typeface="Times New Roman" pitchFamily="18" charset="0"/>
                          <a:ea typeface="Cambria"/>
                          <a:cs typeface="Times New Roman" pitchFamily="18" charset="0"/>
                        </a:rPr>
                        <a:t> </a:t>
                      </a:r>
                      <a:r>
                        <a:rPr lang="vi-VN" sz="2400" b="1" dirty="0" err="1">
                          <a:solidFill>
                            <a:srgbClr val="1503BD"/>
                          </a:solidFill>
                          <a:latin typeface="Times New Roman" pitchFamily="18" charset="0"/>
                          <a:ea typeface="Cambria"/>
                          <a:cs typeface="Times New Roman" pitchFamily="18" charset="0"/>
                        </a:rPr>
                        <a:t>sản</a:t>
                      </a:r>
                      <a:r>
                        <a:rPr lang="vi-VN" sz="2400" b="1" dirty="0">
                          <a:solidFill>
                            <a:srgbClr val="1503BD"/>
                          </a:solidFill>
                          <a:latin typeface="Times New Roman" pitchFamily="18" charset="0"/>
                          <a:ea typeface="Cambria"/>
                          <a:cs typeface="Times New Roman" pitchFamily="18" charset="0"/>
                        </a:rPr>
                        <a:t> kim </a:t>
                      </a:r>
                      <a:r>
                        <a:rPr lang="vi-VN" sz="2400" b="1" dirty="0" err="1">
                          <a:solidFill>
                            <a:srgbClr val="1503BD"/>
                          </a:solidFill>
                          <a:latin typeface="Times New Roman" pitchFamily="18" charset="0"/>
                          <a:ea typeface="Cambria"/>
                          <a:cs typeface="Times New Roman" pitchFamily="18" charset="0"/>
                        </a:rPr>
                        <a:t>loại</a:t>
                      </a:r>
                      <a:endParaRPr lang="en-US" sz="2400" dirty="0">
                        <a:solidFill>
                          <a:srgbClr val="1503BD"/>
                        </a:solidFill>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FA76"/>
                    </a:solidFill>
                  </a:tcPr>
                </a:tc>
                <a:tc>
                  <a:txBody>
                    <a:bodyPr/>
                    <a:lstStyle/>
                    <a:p>
                      <a:pPr marL="57150" indent="114300" algn="just">
                        <a:lnSpc>
                          <a:spcPct val="120000"/>
                        </a:lnSpc>
                        <a:spcAft>
                          <a:spcPts val="600"/>
                        </a:spcAft>
                        <a:tabLst>
                          <a:tab pos="857250" algn="l"/>
                        </a:tabLst>
                      </a:pPr>
                      <a:endParaRPr lang="en-US" sz="2400" dirty="0">
                        <a:solidFill>
                          <a:srgbClr val="002060"/>
                        </a:solidFill>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803023">
                <a:tc>
                  <a:txBody>
                    <a:bodyPr/>
                    <a:lstStyle/>
                    <a:p>
                      <a:pPr marL="57150" indent="114300" algn="just">
                        <a:lnSpc>
                          <a:spcPct val="120000"/>
                        </a:lnSpc>
                        <a:spcAft>
                          <a:spcPts val="600"/>
                        </a:spcAft>
                        <a:tabLst>
                          <a:tab pos="857250" algn="l"/>
                        </a:tabLst>
                      </a:pPr>
                      <a:r>
                        <a:rPr lang="vi-VN" sz="2400" b="1" dirty="0" err="1">
                          <a:solidFill>
                            <a:srgbClr val="1503BD"/>
                          </a:solidFill>
                          <a:latin typeface="Times New Roman" pitchFamily="18" charset="0"/>
                          <a:ea typeface="Cambria"/>
                          <a:cs typeface="Times New Roman" pitchFamily="18" charset="0"/>
                        </a:rPr>
                        <a:t>Khoáng</a:t>
                      </a:r>
                      <a:r>
                        <a:rPr lang="vi-VN" sz="2400" b="1" dirty="0">
                          <a:solidFill>
                            <a:srgbClr val="1503BD"/>
                          </a:solidFill>
                          <a:latin typeface="Times New Roman" pitchFamily="18" charset="0"/>
                          <a:ea typeface="Cambria"/>
                          <a:cs typeface="Times New Roman" pitchFamily="18" charset="0"/>
                        </a:rPr>
                        <a:t> </a:t>
                      </a:r>
                      <a:r>
                        <a:rPr lang="vi-VN" sz="2400" b="1" dirty="0" err="1">
                          <a:solidFill>
                            <a:srgbClr val="1503BD"/>
                          </a:solidFill>
                          <a:latin typeface="Times New Roman" pitchFamily="18" charset="0"/>
                          <a:ea typeface="Cambria"/>
                          <a:cs typeface="Times New Roman" pitchFamily="18" charset="0"/>
                        </a:rPr>
                        <a:t>sản</a:t>
                      </a:r>
                      <a:r>
                        <a:rPr lang="vi-VN" sz="2400" b="1" dirty="0">
                          <a:solidFill>
                            <a:srgbClr val="1503BD"/>
                          </a:solidFill>
                          <a:latin typeface="Times New Roman" pitchFamily="18" charset="0"/>
                          <a:ea typeface="Cambria"/>
                          <a:cs typeface="Times New Roman" pitchFamily="18" charset="0"/>
                        </a:rPr>
                        <a:t> năng </a:t>
                      </a:r>
                      <a:r>
                        <a:rPr lang="vi-VN" sz="2400" b="1" dirty="0" err="1">
                          <a:solidFill>
                            <a:srgbClr val="1503BD"/>
                          </a:solidFill>
                          <a:latin typeface="Times New Roman" pitchFamily="18" charset="0"/>
                          <a:ea typeface="Cambria"/>
                          <a:cs typeface="Times New Roman" pitchFamily="18" charset="0"/>
                        </a:rPr>
                        <a:t>lượng</a:t>
                      </a:r>
                      <a:endParaRPr lang="en-US" sz="2400" dirty="0">
                        <a:solidFill>
                          <a:srgbClr val="1503BD"/>
                        </a:solidFill>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FA76"/>
                    </a:solidFill>
                  </a:tcPr>
                </a:tc>
                <a:tc>
                  <a:txBody>
                    <a:bodyPr/>
                    <a:lstStyle/>
                    <a:p>
                      <a:pPr marL="57150" indent="114300" algn="just">
                        <a:lnSpc>
                          <a:spcPct val="120000"/>
                        </a:lnSpc>
                        <a:spcAft>
                          <a:spcPts val="600"/>
                        </a:spcAft>
                        <a:tabLst>
                          <a:tab pos="857250" algn="l"/>
                        </a:tabLst>
                      </a:pPr>
                      <a:endParaRPr lang="en-US" sz="2400" dirty="0">
                        <a:solidFill>
                          <a:srgbClr val="002060"/>
                        </a:solidFill>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803023">
                <a:tc>
                  <a:txBody>
                    <a:bodyPr/>
                    <a:lstStyle/>
                    <a:p>
                      <a:pPr marL="57150" indent="114300" algn="just">
                        <a:lnSpc>
                          <a:spcPct val="120000"/>
                        </a:lnSpc>
                        <a:spcAft>
                          <a:spcPts val="600"/>
                        </a:spcAft>
                        <a:tabLst>
                          <a:tab pos="857250" algn="l"/>
                        </a:tabLst>
                      </a:pPr>
                      <a:r>
                        <a:rPr lang="vi-VN" sz="2400" b="1">
                          <a:solidFill>
                            <a:srgbClr val="1503BD"/>
                          </a:solidFill>
                          <a:latin typeface="Times New Roman" pitchFamily="18" charset="0"/>
                          <a:ea typeface="Cambria"/>
                          <a:cs typeface="Times New Roman" pitchFamily="18" charset="0"/>
                        </a:rPr>
                        <a:t>Khu vực nhiều KS</a:t>
                      </a:r>
                      <a:endParaRPr lang="en-US" sz="2400">
                        <a:solidFill>
                          <a:srgbClr val="1503BD"/>
                        </a:solidFill>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FA76"/>
                    </a:solidFill>
                  </a:tcPr>
                </a:tc>
                <a:tc>
                  <a:txBody>
                    <a:bodyPr/>
                    <a:lstStyle/>
                    <a:p>
                      <a:pPr marL="57150" indent="114300" algn="just">
                        <a:lnSpc>
                          <a:spcPct val="120000"/>
                        </a:lnSpc>
                        <a:spcAft>
                          <a:spcPts val="600"/>
                        </a:spcAft>
                        <a:tabLst>
                          <a:tab pos="857250" algn="l"/>
                        </a:tabLst>
                      </a:pPr>
                      <a:endParaRPr lang="en-US" sz="2400" dirty="0">
                        <a:solidFill>
                          <a:srgbClr val="002060"/>
                        </a:solidFill>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r h="803023">
                <a:tc>
                  <a:txBody>
                    <a:bodyPr/>
                    <a:lstStyle/>
                    <a:p>
                      <a:pPr marL="57150" indent="114300" algn="just">
                        <a:lnSpc>
                          <a:spcPct val="120000"/>
                        </a:lnSpc>
                        <a:spcAft>
                          <a:spcPts val="600"/>
                        </a:spcAft>
                        <a:tabLst>
                          <a:tab pos="857250" algn="l"/>
                        </a:tabLst>
                      </a:pPr>
                      <a:r>
                        <a:rPr lang="vi-VN" sz="2400" b="1" smtClean="0">
                          <a:solidFill>
                            <a:srgbClr val="1503BD"/>
                          </a:solidFill>
                          <a:latin typeface="Times New Roman" pitchFamily="18" charset="0"/>
                          <a:ea typeface="Cambria"/>
                          <a:cs typeface="Times New Roman" pitchFamily="18" charset="0"/>
                        </a:rPr>
                        <a:t>Nhận xét chung về KS</a:t>
                      </a:r>
                      <a:endParaRPr lang="en-US" sz="2400">
                        <a:solidFill>
                          <a:srgbClr val="1503BD"/>
                        </a:solidFill>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FA76"/>
                    </a:solidFill>
                  </a:tcPr>
                </a:tc>
                <a:tc>
                  <a:txBody>
                    <a:bodyPr/>
                    <a:lstStyle/>
                    <a:p>
                      <a:pPr marL="57150" indent="114300" algn="just">
                        <a:lnSpc>
                          <a:spcPct val="120000"/>
                        </a:lnSpc>
                        <a:spcAft>
                          <a:spcPts val="600"/>
                        </a:spcAft>
                        <a:tabLst>
                          <a:tab pos="857250" algn="l"/>
                        </a:tabLst>
                      </a:pPr>
                      <a:endParaRPr lang="en-US" sz="2400" dirty="0">
                        <a:solidFill>
                          <a:srgbClr val="002060"/>
                        </a:solidFill>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4"/>
                  </a:ext>
                </a:extLst>
              </a:tr>
              <a:tr h="803023">
                <a:tc>
                  <a:txBody>
                    <a:bodyPr/>
                    <a:lstStyle/>
                    <a:p>
                      <a:pPr marL="57150" indent="114300" algn="just">
                        <a:lnSpc>
                          <a:spcPct val="120000"/>
                        </a:lnSpc>
                        <a:spcAft>
                          <a:spcPts val="600"/>
                        </a:spcAft>
                        <a:tabLst>
                          <a:tab pos="857250" algn="l"/>
                        </a:tabLst>
                      </a:pPr>
                      <a:r>
                        <a:rPr lang="vi-VN" sz="2400" b="1" smtClean="0">
                          <a:solidFill>
                            <a:srgbClr val="1503BD"/>
                          </a:solidFill>
                          <a:latin typeface="Times New Roman" pitchFamily="18" charset="0"/>
                          <a:ea typeface="Cambria"/>
                          <a:cs typeface="Times New Roman" pitchFamily="18" charset="0"/>
                        </a:rPr>
                        <a:t>Giá trị kinh tế nổi bật của KS</a:t>
                      </a:r>
                      <a:endParaRPr lang="en-US" sz="2400">
                        <a:solidFill>
                          <a:srgbClr val="1503BD"/>
                        </a:solidFill>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FA76"/>
                    </a:solidFill>
                  </a:tcPr>
                </a:tc>
                <a:tc>
                  <a:txBody>
                    <a:bodyPr/>
                    <a:lstStyle/>
                    <a:p>
                      <a:pPr marL="57150" indent="114300" algn="just">
                        <a:lnSpc>
                          <a:spcPct val="120000"/>
                        </a:lnSpc>
                        <a:spcAft>
                          <a:spcPts val="600"/>
                        </a:spcAft>
                        <a:tabLst>
                          <a:tab pos="857250" algn="l"/>
                        </a:tabLst>
                      </a:pPr>
                      <a:endParaRPr lang="en-US" sz="2400" dirty="0">
                        <a:solidFill>
                          <a:srgbClr val="002060"/>
                        </a:solidFill>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5"/>
                  </a:ext>
                </a:extLst>
              </a:tr>
            </a:tbl>
          </a:graphicData>
        </a:graphic>
      </p:graphicFrame>
      <p:sp>
        <p:nvSpPr>
          <p:cNvPr id="9" name="Hình Chữ nhật 3">
            <a:extLst>
              <a:ext uri="{FF2B5EF4-FFF2-40B4-BE49-F238E27FC236}">
                <a16:creationId xmlns:a16="http://schemas.microsoft.com/office/drawing/2014/main" xmlns="" id="{A3B0AB5E-EA08-47B9-A5FD-2E006D17C591}"/>
              </a:ext>
            </a:extLst>
          </p:cNvPr>
          <p:cNvSpPr/>
          <p:nvPr/>
        </p:nvSpPr>
        <p:spPr>
          <a:xfrm>
            <a:off x="1084942" y="911014"/>
            <a:ext cx="6058005" cy="523220"/>
          </a:xfrm>
          <a:prstGeom prst="rect">
            <a:avLst/>
          </a:prstGeom>
          <a:solidFill>
            <a:srgbClr val="7030A0"/>
          </a:solidFill>
        </p:spPr>
        <p:txBody>
          <a:bodyPr wrap="none">
            <a:spAutoFit/>
          </a:bodyPr>
          <a:lstStyle/>
          <a:p>
            <a:r>
              <a:rPr lang="en-US" sz="2800" b="1" err="1">
                <a:solidFill>
                  <a:schemeClr val="bg1"/>
                </a:solidFill>
                <a:latin typeface="Times New Roman" pitchFamily="18" charset="0"/>
                <a:cs typeface="Times New Roman" pitchFamily="18" charset="0"/>
              </a:rPr>
              <a:t>Nhóm</a:t>
            </a:r>
            <a:r>
              <a:rPr lang="en-US" sz="2800" b="1">
                <a:solidFill>
                  <a:schemeClr val="bg1"/>
                </a:solidFill>
                <a:latin typeface="Times New Roman" pitchFamily="18" charset="0"/>
                <a:cs typeface="Times New Roman" pitchFamily="18" charset="0"/>
              </a:rPr>
              <a:t> </a:t>
            </a:r>
            <a:r>
              <a:rPr lang="en-US" sz="2800" b="1" smtClean="0">
                <a:solidFill>
                  <a:schemeClr val="bg1"/>
                </a:solidFill>
                <a:latin typeface="Times New Roman" pitchFamily="18" charset="0"/>
                <a:cs typeface="Times New Roman" pitchFamily="18" charset="0"/>
              </a:rPr>
              <a:t>2,4</a:t>
            </a:r>
            <a:r>
              <a:rPr lang="vi-VN" sz="2800" b="1" smtClean="0">
                <a:solidFill>
                  <a:schemeClr val="bg1"/>
                </a:solidFill>
                <a:latin typeface="Times New Roman" pitchFamily="18" charset="0"/>
                <a:cs typeface="Times New Roman" pitchFamily="18" charset="0"/>
              </a:rPr>
              <a:t>,6,8</a:t>
            </a:r>
            <a:r>
              <a:rPr lang="en-US" sz="2800" b="1" smtClean="0">
                <a:solidFill>
                  <a:schemeClr val="bg1"/>
                </a:solidFill>
                <a:latin typeface="Times New Roman" pitchFamily="18" charset="0"/>
                <a:cs typeface="Times New Roman" pitchFamily="18" charset="0"/>
              </a:rPr>
              <a:t>: </a:t>
            </a:r>
            <a:r>
              <a:rPr lang="vi-VN" sz="2800" b="1" dirty="0" err="1">
                <a:solidFill>
                  <a:schemeClr val="bg1"/>
                </a:solidFill>
                <a:latin typeface="Times New Roman" pitchFamily="18" charset="0"/>
                <a:cs typeface="Times New Roman" pitchFamily="18" charset="0"/>
              </a:rPr>
              <a:t>Tìm</a:t>
            </a:r>
            <a:r>
              <a:rPr lang="vi-VN" sz="2800" b="1" dirty="0">
                <a:solidFill>
                  <a:schemeClr val="bg1"/>
                </a:solidFill>
                <a:latin typeface="Times New Roman" pitchFamily="18" charset="0"/>
                <a:cs typeface="Times New Roman" pitchFamily="18" charset="0"/>
              </a:rPr>
              <a:t> </a:t>
            </a:r>
            <a:r>
              <a:rPr lang="vi-VN" sz="2800" b="1" dirty="0" err="1">
                <a:solidFill>
                  <a:schemeClr val="bg1"/>
                </a:solidFill>
                <a:latin typeface="Times New Roman" pitchFamily="18" charset="0"/>
                <a:cs typeface="Times New Roman" pitchFamily="18" charset="0"/>
              </a:rPr>
              <a:t>hiểu</a:t>
            </a:r>
            <a:r>
              <a:rPr lang="vi-VN" sz="2800" b="1" dirty="0">
                <a:solidFill>
                  <a:schemeClr val="bg1"/>
                </a:solidFill>
                <a:latin typeface="Times New Roman" pitchFamily="18" charset="0"/>
                <a:cs typeface="Times New Roman" pitchFamily="18" charset="0"/>
              </a:rPr>
              <a:t> </a:t>
            </a:r>
            <a:r>
              <a:rPr lang="vi-VN" sz="2800" b="1" dirty="0" err="1">
                <a:solidFill>
                  <a:schemeClr val="bg1"/>
                </a:solidFill>
                <a:latin typeface="Times New Roman" pitchFamily="18" charset="0"/>
                <a:cs typeface="Times New Roman" pitchFamily="18" charset="0"/>
              </a:rPr>
              <a:t>về</a:t>
            </a:r>
            <a:r>
              <a:rPr lang="vi-VN"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khoáng</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sản</a:t>
            </a:r>
            <a:endParaRPr lang="en-US" sz="2800" b="1" dirty="0">
              <a:solidFill>
                <a:schemeClr val="bg1"/>
              </a:solidFill>
              <a:latin typeface="Times New Roman" pitchFamily="18" charset="0"/>
              <a:cs typeface="Times New Roman" pitchFamily="18" charset="0"/>
            </a:endParaRPr>
          </a:p>
        </p:txBody>
      </p:sp>
      <p:pic>
        <p:nvPicPr>
          <p:cNvPr id="3" name="Picture 2" descr="A picture containing diagram&#10;&#10;Description automatically generated">
            <a:extLst>
              <a:ext uri="{FF2B5EF4-FFF2-40B4-BE49-F238E27FC236}">
                <a16:creationId xmlns:a16="http://schemas.microsoft.com/office/drawing/2014/main" xmlns="" id="{278DB158-3DDB-4290-B74B-57B843C3C13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9565"/>
          <a:stretch/>
        </p:blipFill>
        <p:spPr>
          <a:xfrm flipV="1">
            <a:off x="72825" y="60571"/>
            <a:ext cx="908878" cy="887697"/>
          </a:xfrm>
          <a:prstGeom prst="rect">
            <a:avLst/>
          </a:prstGeom>
        </p:spPr>
      </p:pic>
      <p:sp>
        <p:nvSpPr>
          <p:cNvPr id="10" name="Hộp_Văn_Bản 8">
            <a:extLst>
              <a:ext uri="{FF2B5EF4-FFF2-40B4-BE49-F238E27FC236}">
                <a16:creationId xmlns:a16="http://schemas.microsoft.com/office/drawing/2014/main" xmlns="" id="{FD485AC5-E0D7-4824-AAE9-4652E2011AD6}"/>
              </a:ext>
            </a:extLst>
          </p:cNvPr>
          <p:cNvSpPr txBox="1"/>
          <p:nvPr/>
        </p:nvSpPr>
        <p:spPr>
          <a:xfrm>
            <a:off x="4154615" y="2423953"/>
            <a:ext cx="2949678" cy="830997"/>
          </a:xfrm>
          <a:prstGeom prst="rect">
            <a:avLst/>
          </a:prstGeom>
          <a:noFill/>
        </p:spPr>
        <p:txBody>
          <a:bodyPr wrap="square" rtlCol="0">
            <a:spAutoFit/>
          </a:bodyPr>
          <a:lstStyle/>
          <a:p>
            <a:pPr algn="just"/>
            <a:r>
              <a:rPr lang="en-US" sz="2400" dirty="0" err="1">
                <a:solidFill>
                  <a:srgbClr val="1C11AF"/>
                </a:solidFill>
                <a:latin typeface="Times New Roman" pitchFamily="18" charset="0"/>
                <a:cs typeface="Times New Roman" pitchFamily="18" charset="0"/>
              </a:rPr>
              <a:t>Đồng</a:t>
            </a:r>
            <a:r>
              <a:rPr lang="en-US" sz="2400" dirty="0">
                <a:solidFill>
                  <a:srgbClr val="1C11AF"/>
                </a:solidFill>
                <a:latin typeface="Times New Roman" pitchFamily="18" charset="0"/>
                <a:cs typeface="Times New Roman" pitchFamily="18" charset="0"/>
              </a:rPr>
              <a:t>, </a:t>
            </a:r>
            <a:r>
              <a:rPr lang="en-US" sz="2400" dirty="0" err="1">
                <a:solidFill>
                  <a:srgbClr val="1C11AF"/>
                </a:solidFill>
                <a:latin typeface="Times New Roman" pitchFamily="18" charset="0"/>
                <a:cs typeface="Times New Roman" pitchFamily="18" charset="0"/>
              </a:rPr>
              <a:t>vàng</a:t>
            </a:r>
            <a:r>
              <a:rPr lang="en-US" sz="2400" dirty="0">
                <a:solidFill>
                  <a:srgbClr val="1C11AF"/>
                </a:solidFill>
                <a:latin typeface="Times New Roman" pitchFamily="18" charset="0"/>
                <a:cs typeface="Times New Roman" pitchFamily="18" charset="0"/>
              </a:rPr>
              <a:t>, </a:t>
            </a:r>
            <a:r>
              <a:rPr lang="en-US" sz="2400" dirty="0" err="1">
                <a:solidFill>
                  <a:srgbClr val="1C11AF"/>
                </a:solidFill>
                <a:latin typeface="Times New Roman" pitchFamily="18" charset="0"/>
                <a:cs typeface="Times New Roman" pitchFamily="18" charset="0"/>
              </a:rPr>
              <a:t>sắt</a:t>
            </a:r>
            <a:r>
              <a:rPr lang="en-US" sz="2400" dirty="0">
                <a:solidFill>
                  <a:srgbClr val="1C11AF"/>
                </a:solidFill>
                <a:latin typeface="Times New Roman" pitchFamily="18" charset="0"/>
                <a:cs typeface="Times New Roman" pitchFamily="18" charset="0"/>
              </a:rPr>
              <a:t>, man </a:t>
            </a:r>
            <a:r>
              <a:rPr lang="en-US" sz="2400" dirty="0" err="1">
                <a:solidFill>
                  <a:srgbClr val="1C11AF"/>
                </a:solidFill>
                <a:latin typeface="Times New Roman" pitchFamily="18" charset="0"/>
                <a:cs typeface="Times New Roman" pitchFamily="18" charset="0"/>
              </a:rPr>
              <a:t>gan</a:t>
            </a:r>
            <a:r>
              <a:rPr lang="en-US" sz="2400" dirty="0">
                <a:solidFill>
                  <a:srgbClr val="1C11AF"/>
                </a:solidFill>
                <a:latin typeface="Times New Roman" pitchFamily="18" charset="0"/>
                <a:cs typeface="Times New Roman" pitchFamily="18" charset="0"/>
              </a:rPr>
              <a:t>, </a:t>
            </a:r>
            <a:r>
              <a:rPr lang="en-US" sz="2400" dirty="0" err="1">
                <a:solidFill>
                  <a:srgbClr val="1C11AF"/>
                </a:solidFill>
                <a:latin typeface="Times New Roman" pitchFamily="18" charset="0"/>
                <a:cs typeface="Times New Roman" pitchFamily="18" charset="0"/>
              </a:rPr>
              <a:t>crôm</a:t>
            </a:r>
            <a:r>
              <a:rPr lang="en-US" sz="2400" dirty="0">
                <a:solidFill>
                  <a:srgbClr val="1C11AF"/>
                </a:solidFill>
                <a:latin typeface="Times New Roman" pitchFamily="18" charset="0"/>
                <a:cs typeface="Times New Roman" pitchFamily="18" charset="0"/>
              </a:rPr>
              <a:t>…</a:t>
            </a:r>
          </a:p>
        </p:txBody>
      </p:sp>
      <p:sp>
        <p:nvSpPr>
          <p:cNvPr id="11" name="Hộp_Văn_Bản 9">
            <a:extLst>
              <a:ext uri="{FF2B5EF4-FFF2-40B4-BE49-F238E27FC236}">
                <a16:creationId xmlns:a16="http://schemas.microsoft.com/office/drawing/2014/main" xmlns="" id="{F8CE624E-106B-4D4D-AC36-D12D80C295A7}"/>
              </a:ext>
            </a:extLst>
          </p:cNvPr>
          <p:cNvSpPr txBox="1"/>
          <p:nvPr/>
        </p:nvSpPr>
        <p:spPr>
          <a:xfrm>
            <a:off x="4334991" y="3372218"/>
            <a:ext cx="2949678" cy="461665"/>
          </a:xfrm>
          <a:prstGeom prst="rect">
            <a:avLst/>
          </a:prstGeom>
          <a:noFill/>
        </p:spPr>
        <p:txBody>
          <a:bodyPr wrap="square" rtlCol="0">
            <a:spAutoFit/>
          </a:bodyPr>
          <a:lstStyle/>
          <a:p>
            <a:pPr algn="just"/>
            <a:r>
              <a:rPr lang="en-US" sz="2400" dirty="0" err="1">
                <a:solidFill>
                  <a:srgbClr val="1C11AF"/>
                </a:solidFill>
                <a:latin typeface="Times New Roman" pitchFamily="18" charset="0"/>
                <a:cs typeface="Times New Roman" pitchFamily="18" charset="0"/>
              </a:rPr>
              <a:t>Dầu</a:t>
            </a:r>
            <a:r>
              <a:rPr lang="en-US" sz="2400" dirty="0">
                <a:solidFill>
                  <a:srgbClr val="1C11AF"/>
                </a:solidFill>
                <a:latin typeface="Times New Roman" pitchFamily="18" charset="0"/>
                <a:cs typeface="Times New Roman" pitchFamily="18" charset="0"/>
              </a:rPr>
              <a:t> </a:t>
            </a:r>
            <a:r>
              <a:rPr lang="en-US" sz="2400" dirty="0" err="1">
                <a:solidFill>
                  <a:srgbClr val="1C11AF"/>
                </a:solidFill>
                <a:latin typeface="Times New Roman" pitchFamily="18" charset="0"/>
                <a:cs typeface="Times New Roman" pitchFamily="18" charset="0"/>
              </a:rPr>
              <a:t>mỏ</a:t>
            </a:r>
            <a:r>
              <a:rPr lang="en-US" sz="2400" dirty="0">
                <a:solidFill>
                  <a:srgbClr val="1C11AF"/>
                </a:solidFill>
                <a:latin typeface="Times New Roman" pitchFamily="18" charset="0"/>
                <a:cs typeface="Times New Roman" pitchFamily="18" charset="0"/>
              </a:rPr>
              <a:t>, </a:t>
            </a:r>
            <a:r>
              <a:rPr lang="en-US" sz="2400" dirty="0" err="1">
                <a:solidFill>
                  <a:srgbClr val="1C11AF"/>
                </a:solidFill>
                <a:latin typeface="Times New Roman" pitchFamily="18" charset="0"/>
                <a:cs typeface="Times New Roman" pitchFamily="18" charset="0"/>
              </a:rPr>
              <a:t>khí</a:t>
            </a:r>
            <a:r>
              <a:rPr lang="en-US" sz="2400" dirty="0">
                <a:solidFill>
                  <a:srgbClr val="1C11AF"/>
                </a:solidFill>
                <a:latin typeface="Times New Roman" pitchFamily="18" charset="0"/>
                <a:cs typeface="Times New Roman" pitchFamily="18" charset="0"/>
              </a:rPr>
              <a:t> </a:t>
            </a:r>
            <a:r>
              <a:rPr lang="en-US" sz="2400" dirty="0" err="1">
                <a:solidFill>
                  <a:srgbClr val="1C11AF"/>
                </a:solidFill>
                <a:latin typeface="Times New Roman" pitchFamily="18" charset="0"/>
                <a:cs typeface="Times New Roman" pitchFamily="18" charset="0"/>
              </a:rPr>
              <a:t>đốt</a:t>
            </a:r>
            <a:endParaRPr lang="en-US" sz="2400" dirty="0">
              <a:solidFill>
                <a:srgbClr val="1C11AF"/>
              </a:solidFill>
              <a:latin typeface="Times New Roman" pitchFamily="18" charset="0"/>
              <a:cs typeface="Times New Roman" pitchFamily="18" charset="0"/>
            </a:endParaRPr>
          </a:p>
        </p:txBody>
      </p:sp>
      <p:sp>
        <p:nvSpPr>
          <p:cNvPr id="12" name="Hộp_Văn_Bản 10">
            <a:extLst>
              <a:ext uri="{FF2B5EF4-FFF2-40B4-BE49-F238E27FC236}">
                <a16:creationId xmlns:a16="http://schemas.microsoft.com/office/drawing/2014/main" xmlns="" id="{D8BA00C5-4ADE-443E-8B6D-6AB8CC99F692}"/>
              </a:ext>
            </a:extLst>
          </p:cNvPr>
          <p:cNvSpPr txBox="1"/>
          <p:nvPr/>
        </p:nvSpPr>
        <p:spPr>
          <a:xfrm>
            <a:off x="4334991" y="4157851"/>
            <a:ext cx="3000361" cy="461665"/>
          </a:xfrm>
          <a:prstGeom prst="rect">
            <a:avLst/>
          </a:prstGeom>
          <a:noFill/>
        </p:spPr>
        <p:txBody>
          <a:bodyPr wrap="square" rtlCol="0">
            <a:spAutoFit/>
          </a:bodyPr>
          <a:lstStyle/>
          <a:p>
            <a:pPr algn="just"/>
            <a:r>
              <a:rPr lang="en-US" sz="2400" dirty="0">
                <a:solidFill>
                  <a:srgbClr val="1C11AF"/>
                </a:solidFill>
                <a:latin typeface="Times New Roman" pitchFamily="18" charset="0"/>
                <a:cs typeface="Times New Roman" pitchFamily="18" charset="0"/>
              </a:rPr>
              <a:t>Nam phi</a:t>
            </a:r>
          </a:p>
        </p:txBody>
      </p:sp>
      <p:sp>
        <p:nvSpPr>
          <p:cNvPr id="15" name="Hộp_Văn_Bản 12">
            <a:extLst>
              <a:ext uri="{FF2B5EF4-FFF2-40B4-BE49-F238E27FC236}">
                <a16:creationId xmlns:a16="http://schemas.microsoft.com/office/drawing/2014/main" xmlns="" id="{E64922C7-AE3E-4BEA-B9FD-1B5235E82F79}"/>
              </a:ext>
            </a:extLst>
          </p:cNvPr>
          <p:cNvSpPr txBox="1"/>
          <p:nvPr/>
        </p:nvSpPr>
        <p:spPr>
          <a:xfrm>
            <a:off x="4307816" y="4805613"/>
            <a:ext cx="3294722" cy="461665"/>
          </a:xfrm>
          <a:prstGeom prst="rect">
            <a:avLst/>
          </a:prstGeom>
          <a:noFill/>
        </p:spPr>
        <p:txBody>
          <a:bodyPr wrap="square" rtlCol="0">
            <a:spAutoFit/>
          </a:bodyPr>
          <a:lstStyle/>
          <a:p>
            <a:pPr algn="just"/>
            <a:r>
              <a:rPr lang="en-US" sz="2400" err="1">
                <a:solidFill>
                  <a:srgbClr val="1C11AF"/>
                </a:solidFill>
                <a:latin typeface="Times New Roman" pitchFamily="18" charset="0"/>
                <a:cs typeface="Times New Roman" pitchFamily="18" charset="0"/>
              </a:rPr>
              <a:t>Khoáng</a:t>
            </a:r>
            <a:r>
              <a:rPr lang="en-US" sz="2400">
                <a:solidFill>
                  <a:srgbClr val="1C11AF"/>
                </a:solidFill>
                <a:latin typeface="Times New Roman" pitchFamily="18" charset="0"/>
                <a:cs typeface="Times New Roman" pitchFamily="18" charset="0"/>
              </a:rPr>
              <a:t> </a:t>
            </a:r>
            <a:r>
              <a:rPr lang="en-US" sz="2400" smtClean="0">
                <a:solidFill>
                  <a:srgbClr val="1C11AF"/>
                </a:solidFill>
                <a:latin typeface="Times New Roman" pitchFamily="18" charset="0"/>
                <a:cs typeface="Times New Roman" pitchFamily="18" charset="0"/>
              </a:rPr>
              <a:t>sản</a:t>
            </a:r>
            <a:r>
              <a:rPr lang="vi-VN" sz="2400" smtClean="0">
                <a:solidFill>
                  <a:srgbClr val="1C11AF"/>
                </a:solidFill>
                <a:latin typeface="Times New Roman" pitchFamily="18" charset="0"/>
                <a:cs typeface="Times New Roman" pitchFamily="18" charset="0"/>
              </a:rPr>
              <a:t> </a:t>
            </a:r>
            <a:r>
              <a:rPr lang="en-US" sz="2400" smtClean="0">
                <a:solidFill>
                  <a:srgbClr val="1C11AF"/>
                </a:solidFill>
                <a:latin typeface="Times New Roman" pitchFamily="18" charset="0"/>
                <a:cs typeface="Times New Roman" pitchFamily="18" charset="0"/>
              </a:rPr>
              <a:t>phong </a:t>
            </a:r>
            <a:r>
              <a:rPr lang="en-US" sz="2400" dirty="0" err="1">
                <a:solidFill>
                  <a:srgbClr val="1C11AF"/>
                </a:solidFill>
                <a:latin typeface="Times New Roman" pitchFamily="18" charset="0"/>
                <a:cs typeface="Times New Roman" pitchFamily="18" charset="0"/>
              </a:rPr>
              <a:t>phú</a:t>
            </a:r>
            <a:endParaRPr lang="en-US" sz="2400" dirty="0">
              <a:solidFill>
                <a:srgbClr val="1C11AF"/>
              </a:solidFill>
              <a:latin typeface="Times New Roman" pitchFamily="18" charset="0"/>
              <a:cs typeface="Times New Roman" pitchFamily="18" charset="0"/>
            </a:endParaRPr>
          </a:p>
        </p:txBody>
      </p:sp>
      <p:sp>
        <p:nvSpPr>
          <p:cNvPr id="16" name="Hộp_Văn_Bản 13">
            <a:extLst>
              <a:ext uri="{FF2B5EF4-FFF2-40B4-BE49-F238E27FC236}">
                <a16:creationId xmlns:a16="http://schemas.microsoft.com/office/drawing/2014/main" xmlns="" id="{F49CCF19-2F82-4BEB-BF03-CCC2E5F8DDFF}"/>
              </a:ext>
            </a:extLst>
          </p:cNvPr>
          <p:cNvSpPr txBox="1"/>
          <p:nvPr/>
        </p:nvSpPr>
        <p:spPr>
          <a:xfrm>
            <a:off x="4307816" y="5636610"/>
            <a:ext cx="2707528" cy="830997"/>
          </a:xfrm>
          <a:prstGeom prst="rect">
            <a:avLst/>
          </a:prstGeom>
          <a:noFill/>
        </p:spPr>
        <p:txBody>
          <a:bodyPr wrap="square" rtlCol="0">
            <a:spAutoFit/>
          </a:bodyPr>
          <a:lstStyle/>
          <a:p>
            <a:pPr algn="just"/>
            <a:r>
              <a:rPr lang="en-US" sz="2400" dirty="0">
                <a:solidFill>
                  <a:srgbClr val="1C11AF"/>
                </a:solidFill>
                <a:latin typeface="Times New Roman" pitchFamily="18" charset="0"/>
                <a:cs typeface="Times New Roman" pitchFamily="18" charset="0"/>
              </a:rPr>
              <a:t>Ý </a:t>
            </a:r>
            <a:r>
              <a:rPr lang="en-US" sz="2400" dirty="0" err="1">
                <a:solidFill>
                  <a:srgbClr val="1C11AF"/>
                </a:solidFill>
                <a:latin typeface="Times New Roman" pitchFamily="18" charset="0"/>
                <a:cs typeface="Times New Roman" pitchFamily="18" charset="0"/>
              </a:rPr>
              <a:t>nghĩa</a:t>
            </a:r>
            <a:r>
              <a:rPr lang="en-US" sz="2400" dirty="0">
                <a:solidFill>
                  <a:srgbClr val="1C11AF"/>
                </a:solidFill>
                <a:latin typeface="Times New Roman" pitchFamily="18" charset="0"/>
                <a:cs typeface="Times New Roman" pitchFamily="18" charset="0"/>
              </a:rPr>
              <a:t> </a:t>
            </a:r>
            <a:r>
              <a:rPr lang="en-US" sz="2400" dirty="0" err="1">
                <a:solidFill>
                  <a:srgbClr val="1C11AF"/>
                </a:solidFill>
                <a:latin typeface="Times New Roman" pitchFamily="18" charset="0"/>
                <a:cs typeface="Times New Roman" pitchFamily="18" charset="0"/>
              </a:rPr>
              <a:t>đặc</a:t>
            </a:r>
            <a:r>
              <a:rPr lang="en-US" sz="2400" dirty="0">
                <a:solidFill>
                  <a:srgbClr val="1C11AF"/>
                </a:solidFill>
                <a:latin typeface="Times New Roman" pitchFamily="18" charset="0"/>
                <a:cs typeface="Times New Roman" pitchFamily="18" charset="0"/>
              </a:rPr>
              <a:t> </a:t>
            </a:r>
            <a:r>
              <a:rPr lang="en-US" sz="2400" dirty="0" err="1">
                <a:solidFill>
                  <a:srgbClr val="1C11AF"/>
                </a:solidFill>
                <a:latin typeface="Times New Roman" pitchFamily="18" charset="0"/>
                <a:cs typeface="Times New Roman" pitchFamily="18" charset="0"/>
              </a:rPr>
              <a:t>biệt</a:t>
            </a:r>
            <a:r>
              <a:rPr lang="en-US" sz="2400" dirty="0">
                <a:solidFill>
                  <a:srgbClr val="1C11AF"/>
                </a:solidFill>
                <a:latin typeface="Times New Roman" pitchFamily="18" charset="0"/>
                <a:cs typeface="Times New Roman" pitchFamily="18" charset="0"/>
              </a:rPr>
              <a:t> </a:t>
            </a:r>
            <a:r>
              <a:rPr lang="en-US" sz="2400" dirty="0" err="1">
                <a:solidFill>
                  <a:srgbClr val="1C11AF"/>
                </a:solidFill>
                <a:latin typeface="Times New Roman" pitchFamily="18" charset="0"/>
                <a:cs typeface="Times New Roman" pitchFamily="18" charset="0"/>
              </a:rPr>
              <a:t>phát</a:t>
            </a:r>
            <a:r>
              <a:rPr lang="en-US" sz="2400" dirty="0">
                <a:solidFill>
                  <a:srgbClr val="1C11AF"/>
                </a:solidFill>
                <a:latin typeface="Times New Roman" pitchFamily="18" charset="0"/>
                <a:cs typeface="Times New Roman" pitchFamily="18" charset="0"/>
              </a:rPr>
              <a:t> </a:t>
            </a:r>
            <a:r>
              <a:rPr lang="en-US" sz="2400" dirty="0" err="1">
                <a:solidFill>
                  <a:srgbClr val="1C11AF"/>
                </a:solidFill>
                <a:latin typeface="Times New Roman" pitchFamily="18" charset="0"/>
                <a:cs typeface="Times New Roman" pitchFamily="18" charset="0"/>
              </a:rPr>
              <a:t>triển</a:t>
            </a:r>
            <a:r>
              <a:rPr lang="en-US" sz="2400" dirty="0">
                <a:solidFill>
                  <a:srgbClr val="1C11AF"/>
                </a:solidFill>
                <a:latin typeface="Times New Roman" pitchFamily="18" charset="0"/>
                <a:cs typeface="Times New Roman" pitchFamily="18" charset="0"/>
              </a:rPr>
              <a:t> </a:t>
            </a:r>
            <a:r>
              <a:rPr lang="en-US" sz="2400" dirty="0" err="1">
                <a:solidFill>
                  <a:srgbClr val="1C11AF"/>
                </a:solidFill>
                <a:latin typeface="Times New Roman" pitchFamily="18" charset="0"/>
                <a:cs typeface="Times New Roman" pitchFamily="18" charset="0"/>
              </a:rPr>
              <a:t>kinh</a:t>
            </a:r>
            <a:r>
              <a:rPr lang="en-US" sz="2400" dirty="0">
                <a:solidFill>
                  <a:srgbClr val="1C11AF"/>
                </a:solidFill>
                <a:latin typeface="Times New Roman" pitchFamily="18" charset="0"/>
                <a:cs typeface="Times New Roman" pitchFamily="18" charset="0"/>
              </a:rPr>
              <a:t> </a:t>
            </a:r>
            <a:r>
              <a:rPr lang="en-US" sz="2400" dirty="0" err="1">
                <a:solidFill>
                  <a:srgbClr val="1C11AF"/>
                </a:solidFill>
                <a:latin typeface="Times New Roman" pitchFamily="18" charset="0"/>
                <a:cs typeface="Times New Roman" pitchFamily="18" charset="0"/>
              </a:rPr>
              <a:t>tế</a:t>
            </a:r>
            <a:endParaRPr lang="en-US" sz="2400" dirty="0">
              <a:solidFill>
                <a:srgbClr val="1C11AF"/>
              </a:solidFill>
              <a:latin typeface="Times New Roman" pitchFamily="18" charset="0"/>
              <a:cs typeface="Times New Roman" pitchFamily="18" charset="0"/>
            </a:endParaRPr>
          </a:p>
        </p:txBody>
      </p:sp>
    </p:spTree>
    <p:extLst>
      <p:ext uri="{BB962C8B-B14F-4D97-AF65-F5344CB8AC3E}">
        <p14:creationId xmlns:p14="http://schemas.microsoft.com/office/powerpoint/2010/main" val="162757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nodePh="1">
                                  <p:stCondLst>
                                    <p:cond delay="0"/>
                                  </p:stCondLst>
                                  <p:endCondLst>
                                    <p:cond evt="begin" delay="0">
                                      <p:tn val="5"/>
                                    </p:cond>
                                  </p:end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left)">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left)">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5">
                                            <p:txEl>
                                              <p:pRg st="0" end="0"/>
                                            </p:txEl>
                                          </p:spTgt>
                                        </p:tgtEl>
                                        <p:attrNameLst>
                                          <p:attrName>style.visibility</p:attrName>
                                        </p:attrNameLst>
                                      </p:cBhvr>
                                      <p:to>
                                        <p:strVal val="visible"/>
                                      </p:to>
                                    </p:set>
                                    <p:animEffect transition="in" filter="wipe(left)">
                                      <p:cBhvr>
                                        <p:cTn id="28" dur="500"/>
                                        <p:tgtEl>
                                          <p:spTgt spid="15">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16">
                                            <p:txEl>
                                              <p:pRg st="0" end="0"/>
                                            </p:txEl>
                                          </p:spTgt>
                                        </p:tgtEl>
                                        <p:attrNameLst>
                                          <p:attrName>style.visibility</p:attrName>
                                        </p:attrNameLst>
                                      </p:cBhvr>
                                      <p:to>
                                        <p:strVal val="visible"/>
                                      </p:to>
                                    </p:set>
                                    <p:animEffect transition="in" filter="wipe(left)">
                                      <p:cBhvr>
                                        <p:cTn id="33"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10" grpId="0"/>
      <p:bldP spid="11" grpId="0"/>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120580"/>
            <a:ext cx="12191999" cy="1077218"/>
          </a:xfrm>
          <a:prstGeom prst="rect">
            <a:avLst/>
          </a:prstGeom>
          <a:solidFill>
            <a:schemeClr val="accent4">
              <a:lumMod val="20000"/>
              <a:lumOff val="80000"/>
            </a:schemeClr>
          </a:solidFill>
        </p:spPr>
        <p:txBody>
          <a:bodyPr wrap="square" rtlCol="0">
            <a:spAutoFit/>
          </a:bodyPr>
          <a:lstStyle/>
          <a:p>
            <a:pPr algn="ctr"/>
            <a:r>
              <a:rPr lang="vi-VN" sz="3200" smtClean="0">
                <a:solidFill>
                  <a:srgbClr val="C00000"/>
                </a:solidFill>
                <a:latin typeface="Times New Roman" pitchFamily="18" charset="0"/>
                <a:cs typeface="Times New Roman" pitchFamily="18" charset="0"/>
              </a:rPr>
              <a:t>Hoạt động: MỞ ĐẦU</a:t>
            </a:r>
          </a:p>
          <a:p>
            <a:pPr algn="ctr"/>
            <a:r>
              <a:rPr lang="vi-VN" sz="3200" smtClean="0">
                <a:latin typeface="Times New Roman" pitchFamily="18" charset="0"/>
                <a:cs typeface="Times New Roman" pitchFamily="18" charset="0"/>
              </a:rPr>
              <a:t>KHỞI ĐỘNG</a:t>
            </a:r>
            <a:endParaRPr lang="en-US" sz="3200">
              <a:latin typeface="Times New Roman" pitchFamily="18" charset="0"/>
              <a:cs typeface="Times New Roman" pitchFamily="18" charset="0"/>
            </a:endParaRPr>
          </a:p>
        </p:txBody>
      </p:sp>
      <p:pic>
        <p:nvPicPr>
          <p:cNvPr id="2" name="M.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174634" y="1270078"/>
            <a:ext cx="8017365" cy="4876721"/>
          </a:xfrm>
          <a:prstGeom prst="rect">
            <a:avLst/>
          </a:prstGeom>
        </p:spPr>
      </p:pic>
      <p:sp>
        <p:nvSpPr>
          <p:cNvPr id="7" name="TextBox 6"/>
          <p:cNvSpPr txBox="1"/>
          <p:nvPr/>
        </p:nvSpPr>
        <p:spPr>
          <a:xfrm>
            <a:off x="0" y="1270078"/>
            <a:ext cx="4053840" cy="4401205"/>
          </a:xfrm>
          <a:prstGeom prst="rect">
            <a:avLst/>
          </a:prstGeom>
          <a:noFill/>
        </p:spPr>
        <p:txBody>
          <a:bodyPr wrap="square" rtlCol="0">
            <a:spAutoFit/>
          </a:bodyPr>
          <a:lstStyle/>
          <a:p>
            <a:r>
              <a:rPr lang="vi-VN" sz="4000" smtClean="0">
                <a:solidFill>
                  <a:schemeClr val="accent5"/>
                </a:solidFill>
                <a:latin typeface="+mj-lt"/>
              </a:rPr>
              <a:t>-Quan sát đoạn video, nhìn quốc kì đoán quốc gia?</a:t>
            </a:r>
          </a:p>
          <a:p>
            <a:endParaRPr lang="vi-VN" sz="4000" smtClean="0">
              <a:solidFill>
                <a:schemeClr val="accent5"/>
              </a:solidFill>
              <a:latin typeface="+mj-lt"/>
            </a:endParaRPr>
          </a:p>
          <a:p>
            <a:r>
              <a:rPr lang="vi-VN" sz="4000" smtClean="0">
                <a:solidFill>
                  <a:schemeClr val="accent5"/>
                </a:solidFill>
                <a:latin typeface="+mj-lt"/>
              </a:rPr>
              <a:t>-Điểm chung của các quốc gia trên là gì?</a:t>
            </a:r>
          </a:p>
        </p:txBody>
      </p:sp>
    </p:spTree>
    <p:extLst>
      <p:ext uri="{BB962C8B-B14F-4D97-AF65-F5344CB8AC3E}">
        <p14:creationId xmlns:p14="http://schemas.microsoft.com/office/powerpoint/2010/main" val="85597733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 calcmode="lin" valueType="num">
                                      <p:cBhvr additive="base">
                                        <p:cTn id="11"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fade">
                                      <p:cBhvr>
                                        <p:cTn id="17" dur="1000"/>
                                        <p:tgtEl>
                                          <p:spTgt spid="7">
                                            <p:txEl>
                                              <p:pRg st="0" end="0"/>
                                            </p:txEl>
                                          </p:spTgt>
                                        </p:tgtEl>
                                      </p:cBhvr>
                                    </p:animEffect>
                                    <p:anim calcmode="lin" valueType="num">
                                      <p:cBhvr>
                                        <p:cTn id="1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7">
                                            <p:txEl>
                                              <p:pRg st="0" end="0"/>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fade">
                                      <p:cBhvr>
                                        <p:cTn id="22" dur="1000"/>
                                        <p:tgtEl>
                                          <p:spTgt spid="7">
                                            <p:txEl>
                                              <p:pRg st="2" end="2"/>
                                            </p:txEl>
                                          </p:spTgt>
                                        </p:tgtEl>
                                      </p:cBhvr>
                                    </p:animEffect>
                                    <p:anim calcmode="lin" valueType="num">
                                      <p:cBhvr>
                                        <p:cTn id="23"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4"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barn(inVertical)">
                                      <p:cBhvr>
                                        <p:cTn id="2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0" fill="hold" display="0">
                  <p:stCondLst>
                    <p:cond delay="indefinite"/>
                  </p:stCondLst>
                </p:cTn>
                <p:tgtEl>
                  <p:spTgt spid="2"/>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Hộp Văn bản 26">
            <a:extLst>
              <a:ext uri="{FF2B5EF4-FFF2-40B4-BE49-F238E27FC236}">
                <a16:creationId xmlns:a16="http://schemas.microsoft.com/office/drawing/2014/main" xmlns="" id="{E0B75ABB-A135-4B5B-A500-6C2CACDC9BB8}"/>
              </a:ext>
            </a:extLst>
          </p:cNvPr>
          <p:cNvSpPr txBox="1"/>
          <p:nvPr/>
        </p:nvSpPr>
        <p:spPr>
          <a:xfrm rot="5400000">
            <a:off x="5241914" y="3599089"/>
            <a:ext cx="2103860" cy="786384"/>
          </a:xfrm>
          <a:prstGeom prst="rect">
            <a:avLst/>
          </a:prstGeom>
        </p:spPr>
        <p:txBody>
          <a:bodyPr vert="horz" lIns="91440" tIns="45720" rIns="91440" bIns="45720" rtlCol="0" anchor="ctr">
            <a:noAutofit/>
          </a:bodyPr>
          <a:lstStyle/>
          <a:p>
            <a:pPr algn="ctr" defTabSz="914400">
              <a:lnSpc>
                <a:spcPct val="90000"/>
              </a:lnSpc>
              <a:spcBef>
                <a:spcPct val="0"/>
              </a:spcBef>
              <a:spcAft>
                <a:spcPts val="600"/>
              </a:spcAft>
            </a:pPr>
            <a:endParaRPr lang="en-US" sz="3600">
              <a:solidFill>
                <a:schemeClr val="bg1"/>
              </a:solidFill>
              <a:latin typeface="SVN-Comic Sans MS" panose="02040603050506020204" pitchFamily="18" charset="0"/>
              <a:ea typeface="+mj-ea"/>
              <a:cs typeface="+mj-cs"/>
            </a:endParaRPr>
          </a:p>
        </p:txBody>
      </p:sp>
      <p:grpSp>
        <p:nvGrpSpPr>
          <p:cNvPr id="5" name="Group 4">
            <a:extLst>
              <a:ext uri="{FF2B5EF4-FFF2-40B4-BE49-F238E27FC236}">
                <a16:creationId xmlns:a16="http://schemas.microsoft.com/office/drawing/2014/main" xmlns="" id="{BD987155-2F5F-48D7-B324-94C4BA873860}"/>
              </a:ext>
            </a:extLst>
          </p:cNvPr>
          <p:cNvGrpSpPr/>
          <p:nvPr/>
        </p:nvGrpSpPr>
        <p:grpSpPr>
          <a:xfrm>
            <a:off x="1147311" y="152653"/>
            <a:ext cx="10517750" cy="875873"/>
            <a:chOff x="1289815" y="3801609"/>
            <a:chExt cx="6785406" cy="875873"/>
          </a:xfrm>
        </p:grpSpPr>
        <p:grpSp>
          <p:nvGrpSpPr>
            <p:cNvPr id="6" name="Group 5">
              <a:extLst>
                <a:ext uri="{FF2B5EF4-FFF2-40B4-BE49-F238E27FC236}">
                  <a16:creationId xmlns:a16="http://schemas.microsoft.com/office/drawing/2014/main" xmlns="" id="{3E70B864-B7E4-495B-93FE-58E53F4AFFF3}"/>
                </a:ext>
              </a:extLst>
            </p:cNvPr>
            <p:cNvGrpSpPr/>
            <p:nvPr/>
          </p:nvGrpSpPr>
          <p:grpSpPr>
            <a:xfrm>
              <a:off x="1352135" y="3804533"/>
              <a:ext cx="6694904" cy="872949"/>
              <a:chOff x="1133366" y="2220084"/>
              <a:chExt cx="4380917" cy="914400"/>
            </a:xfrm>
            <a:solidFill>
              <a:srgbClr val="FCFEB0"/>
            </a:solidFill>
          </p:grpSpPr>
          <p:sp>
            <p:nvSpPr>
              <p:cNvPr id="10" name="Arrow: Pentagon 9">
                <a:extLst>
                  <a:ext uri="{FF2B5EF4-FFF2-40B4-BE49-F238E27FC236}">
                    <a16:creationId xmlns:a16="http://schemas.microsoft.com/office/drawing/2014/main" xmlns="" id="{3C1D2603-DCF1-4A0C-9C4C-7A24A63E2C50}"/>
                  </a:ext>
                </a:extLst>
              </p:cNvPr>
              <p:cNvSpPr/>
              <p:nvPr/>
            </p:nvSpPr>
            <p:spPr>
              <a:xfrm>
                <a:off x="1133366" y="2220084"/>
                <a:ext cx="4380917"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1" name="TextBox 10">
                <a:extLst>
                  <a:ext uri="{FF2B5EF4-FFF2-40B4-BE49-F238E27FC236}">
                    <a16:creationId xmlns:a16="http://schemas.microsoft.com/office/drawing/2014/main" xmlns="" id="{20C74D6B-0002-4FE5-BC76-E07A46E198D6}"/>
                  </a:ext>
                </a:extLst>
              </p:cNvPr>
              <p:cNvSpPr txBox="1"/>
              <p:nvPr/>
            </p:nvSpPr>
            <p:spPr>
              <a:xfrm>
                <a:off x="1307657" y="2384346"/>
                <a:ext cx="3717035"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7" name="TextBox 6">
              <a:extLst>
                <a:ext uri="{FF2B5EF4-FFF2-40B4-BE49-F238E27FC236}">
                  <a16:creationId xmlns:a16="http://schemas.microsoft.com/office/drawing/2014/main" xmlns="" id="{5997805A-B306-4152-80A7-38CDC3ED9597}"/>
                </a:ext>
              </a:extLst>
            </p:cNvPr>
            <p:cNvSpPr txBox="1"/>
            <p:nvPr/>
          </p:nvSpPr>
          <p:spPr>
            <a:xfrm>
              <a:off x="2591767" y="3947077"/>
              <a:ext cx="5483454" cy="584775"/>
            </a:xfrm>
            <a:prstGeom prst="rect">
              <a:avLst/>
            </a:prstGeom>
            <a:noFill/>
          </p:spPr>
          <p:txBody>
            <a:bodyPr wrap="square" rtlCol="0">
              <a:spAutoFit/>
            </a:bodyPr>
            <a:lstStyle/>
            <a:p>
              <a:pPr algn="ctr"/>
              <a:r>
                <a:rPr lang="en-US" sz="3200">
                  <a:solidFill>
                    <a:srgbClr val="0070C0"/>
                  </a:solidFill>
                  <a:latin typeface="Times New Roman" pitchFamily="18" charset="0"/>
                  <a:cs typeface="Times New Roman" pitchFamily="18" charset="0"/>
                </a:rPr>
                <a:t>Đặc điểm tự nhiên</a:t>
              </a:r>
            </a:p>
          </p:txBody>
        </p:sp>
        <p:sp>
          <p:nvSpPr>
            <p:cNvPr id="8" name="Arrow: Pentagon 7">
              <a:extLst>
                <a:ext uri="{FF2B5EF4-FFF2-40B4-BE49-F238E27FC236}">
                  <a16:creationId xmlns:a16="http://schemas.microsoft.com/office/drawing/2014/main" xmlns="" id="{0F11446C-D6F2-45CD-89DC-5B23060BBA5D}"/>
                </a:ext>
              </a:extLst>
            </p:cNvPr>
            <p:cNvSpPr/>
            <p:nvPr/>
          </p:nvSpPr>
          <p:spPr>
            <a:xfrm>
              <a:off x="1289815" y="3801609"/>
              <a:ext cx="1301952" cy="872947"/>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9" name="Isosceles Triangle 8">
              <a:extLst>
                <a:ext uri="{FF2B5EF4-FFF2-40B4-BE49-F238E27FC236}">
                  <a16:creationId xmlns:a16="http://schemas.microsoft.com/office/drawing/2014/main" xmlns="" id="{EA347004-3A27-4522-8023-E305C297FD9F}"/>
                </a:ext>
              </a:extLst>
            </p:cNvPr>
            <p:cNvSpPr/>
            <p:nvPr/>
          </p:nvSpPr>
          <p:spPr>
            <a:xfrm rot="5400000">
              <a:off x="2233047" y="4108982"/>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2" name="Picture 2" descr="Флэт дизайн: история, преимущества и применение на практике">
            <a:extLst>
              <a:ext uri="{FF2B5EF4-FFF2-40B4-BE49-F238E27FC236}">
                <a16:creationId xmlns:a16="http://schemas.microsoft.com/office/drawing/2014/main" xmlns="" id="{348A84A2-83AB-4827-AD5E-E28E0EF3AD67}"/>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39813" b="12914"/>
          <a:stretch/>
        </p:blipFill>
        <p:spPr bwMode="auto">
          <a:xfrm>
            <a:off x="-156557" y="-267127"/>
            <a:ext cx="1332403" cy="1445912"/>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
            <a:extLst>
              <a:ext uri="{FF2B5EF4-FFF2-40B4-BE49-F238E27FC236}">
                <a16:creationId xmlns:a16="http://schemas.microsoft.com/office/drawing/2014/main" xmlns="" id="{02A29841-3B1F-4FB0-9F05-CB91CE514864}"/>
              </a:ext>
            </a:extLst>
          </p:cNvPr>
          <p:cNvSpPr>
            <a:spLocks noChangeArrowheads="1"/>
          </p:cNvSpPr>
          <p:nvPr/>
        </p:nvSpPr>
        <p:spPr bwMode="auto">
          <a:xfrm>
            <a:off x="136242" y="1843950"/>
            <a:ext cx="11528819" cy="31700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114300" algn="l" defTabSz="914400" rtl="0" eaLnBrk="0" fontAlgn="base" latinLnBrk="0" hangingPunct="0">
              <a:lnSpc>
                <a:spcPct val="100000"/>
              </a:lnSpc>
              <a:spcBef>
                <a:spcPct val="0"/>
              </a:spcBef>
              <a:spcAft>
                <a:spcPct val="0"/>
              </a:spcAft>
              <a:buClrTx/>
              <a:buSzTx/>
              <a:buFontTx/>
              <a:buNone/>
              <a:tabLst>
                <a:tab pos="857250" algn="l"/>
              </a:tabLst>
            </a:pPr>
            <a:r>
              <a:rPr kumimoji="0" lang="en-US" sz="3600" b="1" u="none" strike="noStrike" cap="none" normalizeH="0" baseline="0" dirty="0">
                <a:ln>
                  <a:noFill/>
                </a:ln>
                <a:solidFill>
                  <a:srgbClr val="0070C0"/>
                </a:solidFill>
                <a:effectLst/>
                <a:latin typeface="Times New Roman" pitchFamily="18" charset="0"/>
                <a:ea typeface="Cambria" pitchFamily="18" charset="0"/>
                <a:cs typeface="Times New Roman" pitchFamily="18" charset="0"/>
              </a:rPr>
              <a:t>b.</a:t>
            </a:r>
            <a:r>
              <a:rPr kumimoji="0" lang="vi-VN" sz="3600" b="1" u="none" strike="noStrike" cap="none" normalizeH="0" baseline="0" dirty="0">
                <a:ln>
                  <a:noFill/>
                </a:ln>
                <a:solidFill>
                  <a:srgbClr val="0070C0"/>
                </a:solidFill>
                <a:effectLst/>
                <a:latin typeface="Times New Roman" pitchFamily="18" charset="0"/>
                <a:ea typeface="Cambria" pitchFamily="18" charset="0"/>
                <a:cs typeface="Times New Roman" pitchFamily="18" charset="0"/>
              </a:rPr>
              <a:t> </a:t>
            </a:r>
            <a:r>
              <a:rPr kumimoji="0" lang="vi-VN" sz="4000" b="1" u="none" strike="noStrike" cap="none" normalizeH="0" baseline="0" err="1">
                <a:ln>
                  <a:noFill/>
                </a:ln>
                <a:solidFill>
                  <a:srgbClr val="0070C0"/>
                </a:solidFill>
                <a:effectLst/>
                <a:latin typeface="Times New Roman" pitchFamily="18" charset="0"/>
                <a:ea typeface="Cambria" pitchFamily="18" charset="0"/>
                <a:cs typeface="Times New Roman" pitchFamily="18" charset="0"/>
              </a:rPr>
              <a:t>Khoáng</a:t>
            </a:r>
            <a:r>
              <a:rPr kumimoji="0" lang="vi-VN" sz="4000" b="1" u="none" strike="noStrike" cap="none" normalizeH="0" baseline="0">
                <a:ln>
                  <a:noFill/>
                </a:ln>
                <a:solidFill>
                  <a:srgbClr val="0070C0"/>
                </a:solidFill>
                <a:effectLst/>
                <a:latin typeface="Times New Roman" pitchFamily="18" charset="0"/>
                <a:ea typeface="Cambria" pitchFamily="18" charset="0"/>
                <a:cs typeface="Times New Roman" pitchFamily="18" charset="0"/>
              </a:rPr>
              <a:t> </a:t>
            </a:r>
            <a:r>
              <a:rPr kumimoji="0" lang="vi-VN" sz="4000" b="1" u="none" strike="noStrike" cap="none" normalizeH="0" baseline="0" smtClean="0">
                <a:ln>
                  <a:noFill/>
                </a:ln>
                <a:solidFill>
                  <a:srgbClr val="0070C0"/>
                </a:solidFill>
                <a:effectLst/>
                <a:latin typeface="Times New Roman" pitchFamily="18" charset="0"/>
                <a:ea typeface="Cambria" pitchFamily="18" charset="0"/>
                <a:cs typeface="Times New Roman" pitchFamily="18" charset="0"/>
              </a:rPr>
              <a:t>sản</a:t>
            </a:r>
            <a:endParaRPr lang="vi-VN" sz="4000" b="1">
              <a:solidFill>
                <a:srgbClr val="0070C0"/>
              </a:solidFill>
              <a:latin typeface="Times New Roman" pitchFamily="18" charset="0"/>
              <a:ea typeface="Cambria" pitchFamily="18" charset="0"/>
              <a:cs typeface="Times New Roman" pitchFamily="18" charset="0"/>
            </a:endParaRPr>
          </a:p>
          <a:p>
            <a:pPr lvl="0" algn="just" eaLnBrk="0" fontAlgn="base" hangingPunct="0">
              <a:spcBef>
                <a:spcPct val="0"/>
              </a:spcBef>
              <a:spcAft>
                <a:spcPct val="0"/>
              </a:spcAft>
              <a:tabLst>
                <a:tab pos="857250" algn="l"/>
              </a:tabLst>
            </a:pPr>
            <a:r>
              <a:rPr lang="vi-VN" sz="4000">
                <a:solidFill>
                  <a:srgbClr val="3333CC"/>
                </a:solidFill>
                <a:latin typeface="Times New Roman" pitchFamily="18" charset="0"/>
                <a:ea typeface="Cambria" pitchFamily="18" charset="0"/>
                <a:cs typeface="Times New Roman" pitchFamily="18" charset="0"/>
              </a:rPr>
              <a:t>- Khoáng sản phong </a:t>
            </a:r>
            <a:r>
              <a:rPr lang="vi-VN" sz="4000" smtClean="0">
                <a:solidFill>
                  <a:srgbClr val="3333CC"/>
                </a:solidFill>
                <a:latin typeface="Times New Roman" pitchFamily="18" charset="0"/>
                <a:ea typeface="Cambria" pitchFamily="18" charset="0"/>
                <a:cs typeface="Times New Roman" pitchFamily="18" charset="0"/>
              </a:rPr>
              <a:t>phú</a:t>
            </a:r>
            <a:endParaRPr lang="vi-VN" sz="4000">
              <a:solidFill>
                <a:srgbClr val="3333CC"/>
              </a:solidFill>
              <a:latin typeface="Times New Roman" pitchFamily="18" charset="0"/>
              <a:ea typeface="Cambria" pitchFamily="18" charset="0"/>
              <a:cs typeface="Times New Roman" pitchFamily="18" charset="0"/>
            </a:endParaRPr>
          </a:p>
          <a:p>
            <a:pPr lvl="0" algn="just" eaLnBrk="0" fontAlgn="base" hangingPunct="0">
              <a:spcBef>
                <a:spcPct val="0"/>
              </a:spcBef>
              <a:spcAft>
                <a:spcPct val="0"/>
              </a:spcAft>
              <a:tabLst>
                <a:tab pos="857250" algn="l"/>
              </a:tabLst>
            </a:pPr>
            <a:r>
              <a:rPr lang="vi-VN" sz="4000" smtClean="0">
                <a:solidFill>
                  <a:srgbClr val="3333CC"/>
                </a:solidFill>
                <a:latin typeface="Times New Roman" pitchFamily="18" charset="0"/>
                <a:cs typeface="Times New Roman" pitchFamily="18" charset="0"/>
              </a:rPr>
              <a:t>+ </a:t>
            </a:r>
            <a:r>
              <a:rPr lang="vi-VN" sz="4000">
                <a:solidFill>
                  <a:srgbClr val="3333CC"/>
                </a:solidFill>
                <a:latin typeface="Times New Roman" pitchFamily="18" charset="0"/>
                <a:cs typeface="Times New Roman" pitchFamily="18" charset="0"/>
              </a:rPr>
              <a:t>Vàng, u-ra-ni-um: chủ yếu ở Trung Phi và Nam </a:t>
            </a:r>
            <a:r>
              <a:rPr lang="vi-VN" sz="4000" smtClean="0">
                <a:solidFill>
                  <a:srgbClr val="3333CC"/>
                </a:solidFill>
                <a:latin typeface="Times New Roman" pitchFamily="18" charset="0"/>
                <a:cs typeface="Times New Roman" pitchFamily="18" charset="0"/>
              </a:rPr>
              <a:t>Phi</a:t>
            </a:r>
          </a:p>
          <a:p>
            <a:pPr lvl="0" algn="just" eaLnBrk="0" fontAlgn="base" hangingPunct="0">
              <a:spcBef>
                <a:spcPct val="0"/>
              </a:spcBef>
              <a:spcAft>
                <a:spcPct val="0"/>
              </a:spcAft>
              <a:tabLst>
                <a:tab pos="857250" algn="l"/>
              </a:tabLst>
            </a:pPr>
            <a:r>
              <a:rPr lang="vi-VN" sz="4000" smtClean="0">
                <a:solidFill>
                  <a:srgbClr val="3333CC"/>
                </a:solidFill>
                <a:latin typeface="Times New Roman" pitchFamily="18" charset="0"/>
                <a:cs typeface="Times New Roman" pitchFamily="18" charset="0"/>
              </a:rPr>
              <a:t>+ </a:t>
            </a:r>
            <a:r>
              <a:rPr lang="vi-VN" sz="4000">
                <a:solidFill>
                  <a:srgbClr val="3333CC"/>
                </a:solidFill>
                <a:latin typeface="Times New Roman" pitchFamily="18" charset="0"/>
                <a:cs typeface="Times New Roman" pitchFamily="18" charset="0"/>
              </a:rPr>
              <a:t>Đồng, kim cương: chủ yếu ở Nam Phi</a:t>
            </a:r>
          </a:p>
          <a:p>
            <a:pPr lvl="0" algn="just" eaLnBrk="0" fontAlgn="base" hangingPunct="0">
              <a:spcBef>
                <a:spcPct val="0"/>
              </a:spcBef>
              <a:spcAft>
                <a:spcPct val="0"/>
              </a:spcAft>
              <a:tabLst>
                <a:tab pos="857250" algn="l"/>
              </a:tabLst>
            </a:pPr>
            <a:r>
              <a:rPr lang="vi-VN" sz="4000" smtClean="0">
                <a:solidFill>
                  <a:srgbClr val="3333CC"/>
                </a:solidFill>
                <a:latin typeface="Times New Roman" pitchFamily="18" charset="0"/>
                <a:cs typeface="Times New Roman" pitchFamily="18" charset="0"/>
              </a:rPr>
              <a:t>+ </a:t>
            </a:r>
            <a:r>
              <a:rPr lang="vi-VN" sz="4000">
                <a:solidFill>
                  <a:srgbClr val="3333CC"/>
                </a:solidFill>
                <a:latin typeface="Times New Roman" pitchFamily="18" charset="0"/>
                <a:cs typeface="Times New Roman" pitchFamily="18" charset="0"/>
              </a:rPr>
              <a:t>Dầu mỏ, khí tự nhiên, phốt-pho-rít, sắt: Bắc Phi</a:t>
            </a:r>
            <a:endParaRPr kumimoji="0" lang="en-US" sz="4000" b="0" u="none" strike="noStrike" cap="none" normalizeH="0" baseline="0" dirty="0">
              <a:ln>
                <a:noFill/>
              </a:ln>
              <a:solidFill>
                <a:srgbClr val="0070C0"/>
              </a:solidFill>
              <a:effectLst/>
              <a:latin typeface="Times New Roman" pitchFamily="18" charset="0"/>
              <a:cs typeface="Times New Roman" pitchFamily="18" charset="0"/>
            </a:endParaRPr>
          </a:p>
        </p:txBody>
      </p:sp>
      <p:pic>
        <p:nvPicPr>
          <p:cNvPr id="16" name="Picture 5" descr="book9">
            <a:extLst>
              <a:ext uri="{FF2B5EF4-FFF2-40B4-BE49-F238E27FC236}">
                <a16:creationId xmlns:a16="http://schemas.microsoft.com/office/drawing/2014/main" xmlns="" id="{259DD8AC-62C8-46BA-92CE-BB5855B62C18}"/>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1031218"/>
            <a:ext cx="990600" cy="68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78881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nodePh="1">
                                  <p:stCondLst>
                                    <p:cond delay="0"/>
                                  </p:stCondLst>
                                  <p:endCondLst>
                                    <p:cond evt="begin" delay="0">
                                      <p:tn val="5"/>
                                    </p:cond>
                                  </p:end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0"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p:cTn id="13" dur="500" fill="hold"/>
                                        <p:tgtEl>
                                          <p:spTgt spid="16"/>
                                        </p:tgtEl>
                                        <p:attrNameLst>
                                          <p:attrName>ppt_w</p:attrName>
                                        </p:attrNameLst>
                                      </p:cBhvr>
                                      <p:tavLst>
                                        <p:tav tm="0">
                                          <p:val>
                                            <p:fltVal val="0"/>
                                          </p:val>
                                        </p:tav>
                                        <p:tav tm="100000">
                                          <p:val>
                                            <p:strVal val="#ppt_w"/>
                                          </p:val>
                                        </p:tav>
                                      </p:tavLst>
                                    </p:anim>
                                    <p:anim calcmode="lin" valueType="num">
                                      <p:cBhvr>
                                        <p:cTn id="14" dur="500" fill="hold"/>
                                        <p:tgtEl>
                                          <p:spTgt spid="16"/>
                                        </p:tgtEl>
                                        <p:attrNameLst>
                                          <p:attrName>ppt_h</p:attrName>
                                        </p:attrNameLst>
                                      </p:cBhvr>
                                      <p:tavLst>
                                        <p:tav tm="0">
                                          <p:val>
                                            <p:fltVal val="0"/>
                                          </p:val>
                                        </p:tav>
                                        <p:tav tm="100000">
                                          <p:val>
                                            <p:strVal val="#ppt_h"/>
                                          </p:val>
                                        </p:tav>
                                      </p:tavLst>
                                    </p:anim>
                                    <p:animEffect transition="in" filter="fade">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left)">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1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6417098" y="3219510"/>
            <a:ext cx="5555404" cy="3376080"/>
          </a:xfrm>
        </p:spPr>
      </p:pic>
      <p:sp>
        <p:nvSpPr>
          <p:cNvPr id="4" name="TextBox 3"/>
          <p:cNvSpPr txBox="1">
            <a:spLocks noChangeArrowheads="1"/>
          </p:cNvSpPr>
          <p:nvPr/>
        </p:nvSpPr>
        <p:spPr bwMode="auto">
          <a:xfrm>
            <a:off x="6202680" y="6150114"/>
            <a:ext cx="5984240" cy="70788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r>
              <a:rPr lang="en-US" altLang="en-US" sz="2000" b="1">
                <a:latin typeface="Times New Roman" pitchFamily="18" charset="0"/>
                <a:cs typeface="Times New Roman" pitchFamily="18" charset="0"/>
              </a:rPr>
              <a:t>Công trường khai thác kim cương ở Nam Phi (Nguồn: GN)</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3888" y="110550"/>
            <a:ext cx="5580115" cy="3108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14816" y="2819400"/>
            <a:ext cx="6053668" cy="4001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r>
              <a:rPr lang="en-US" altLang="en-US" sz="2000" b="1">
                <a:latin typeface="Times New Roman" pitchFamily="18" charset="0"/>
                <a:cs typeface="Times New Roman" pitchFamily="18" charset="0"/>
              </a:rPr>
              <a:t>Công trường khai thác vàng ở Công – gô (nguồn: GN)</a:t>
            </a:r>
          </a:p>
        </p:txBody>
      </p:sp>
      <p:sp>
        <p:nvSpPr>
          <p:cNvPr id="7" name="TextBox 6">
            <a:extLst>
              <a:ext uri="{FF2B5EF4-FFF2-40B4-BE49-F238E27FC236}"/>
            </a:extLst>
          </p:cNvPr>
          <p:cNvSpPr txBox="1"/>
          <p:nvPr/>
        </p:nvSpPr>
        <p:spPr>
          <a:xfrm>
            <a:off x="6299200" y="304800"/>
            <a:ext cx="5791200" cy="1569660"/>
          </a:xfrm>
          <a:prstGeom prst="rect">
            <a:avLst/>
          </a:prstGeom>
          <a:noFill/>
        </p:spPr>
        <p:txBody>
          <a:bodyPr>
            <a:spAutoFit/>
          </a:bodyPr>
          <a:lstStyle/>
          <a:p>
            <a:pPr algn="just">
              <a:defRPr/>
            </a:pPr>
            <a:r>
              <a:rPr lang="en-US" sz="2400" b="1" dirty="0" err="1">
                <a:solidFill>
                  <a:srgbClr val="FF0000"/>
                </a:solidFill>
                <a:latin typeface="Times New Roman" pitchFamily="18" charset="0"/>
                <a:cs typeface="Times New Roman" pitchFamily="18" charset="0"/>
              </a:rPr>
              <a:t>Hậu</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quả</a:t>
            </a:r>
            <a:r>
              <a:rPr lang="en-US" sz="2400" b="1" dirty="0">
                <a:solidFill>
                  <a:srgbClr val="FF0000"/>
                </a:solidFill>
                <a:latin typeface="Times New Roman" pitchFamily="18" charset="0"/>
                <a:cs typeface="Times New Roman" pitchFamily="18" charset="0"/>
              </a:rPr>
              <a:t>:</a:t>
            </a:r>
          </a:p>
          <a:p>
            <a:pPr marL="285750" indent="-285750" algn="just">
              <a:buFontTx/>
              <a:buChar char="-"/>
              <a:defRPr/>
            </a:pPr>
            <a:r>
              <a:rPr lang="en-US" sz="2400" b="1" dirty="0">
                <a:latin typeface="Times New Roman" pitchFamily="18" charset="0"/>
                <a:cs typeface="Times New Roman" pitchFamily="18" charset="0"/>
              </a:rPr>
              <a:t>Ô </a:t>
            </a:r>
            <a:r>
              <a:rPr lang="en-US" sz="2400" b="1" dirty="0" err="1">
                <a:latin typeface="Times New Roman" pitchFamily="18" charset="0"/>
                <a:cs typeface="Times New Roman" pitchFamily="18" charset="0"/>
              </a:rPr>
              <a:t>nhiễm</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môi</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trường</a:t>
            </a:r>
            <a:endParaRPr lang="en-US" sz="2400" b="1" dirty="0">
              <a:latin typeface="Times New Roman" pitchFamily="18" charset="0"/>
              <a:cs typeface="Times New Roman" pitchFamily="18" charset="0"/>
            </a:endParaRPr>
          </a:p>
          <a:p>
            <a:pPr marL="285750" indent="-285750" algn="just">
              <a:buFontTx/>
              <a:buChar char="-"/>
              <a:defRPr/>
            </a:pPr>
            <a:r>
              <a:rPr lang="en-US" sz="2400" b="1" dirty="0" err="1">
                <a:latin typeface="Times New Roman" pitchFamily="18" charset="0"/>
                <a:cs typeface="Times New Roman" pitchFamily="18" charset="0"/>
              </a:rPr>
              <a:t>Tàn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phá</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hệ</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sinh</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thái</a:t>
            </a:r>
            <a:endParaRPr lang="en-US" sz="2400" b="1" dirty="0">
              <a:latin typeface="Times New Roman" pitchFamily="18" charset="0"/>
              <a:cs typeface="Times New Roman" pitchFamily="18" charset="0"/>
            </a:endParaRPr>
          </a:p>
          <a:p>
            <a:pPr marL="285750" indent="-285750" algn="just">
              <a:buFontTx/>
              <a:buChar char="-"/>
              <a:defRPr/>
            </a:pPr>
            <a:r>
              <a:rPr lang="en-US" sz="2400" b="1" dirty="0" err="1">
                <a:latin typeface="Times New Roman" pitchFamily="18" charset="0"/>
                <a:cs typeface="Times New Roman" pitchFamily="18" charset="0"/>
              </a:rPr>
              <a:t>Cạn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kiệt</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tài</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nguyên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khoáng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sản</a:t>
            </a:r>
            <a:endParaRPr lang="en-US" sz="2400" b="1" dirty="0">
              <a:latin typeface="Times New Roman" pitchFamily="18" charset="0"/>
              <a:cs typeface="Times New Roman" pitchFamily="18" charset="0"/>
            </a:endParaRPr>
          </a:p>
        </p:txBody>
      </p:sp>
      <p:pic>
        <p:nvPicPr>
          <p:cNvPr id="34823"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3888" y="3219510"/>
            <a:ext cx="5633190" cy="3179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a:spLocks noChangeArrowheads="1"/>
          </p:cNvSpPr>
          <p:nvPr/>
        </p:nvSpPr>
        <p:spPr bwMode="auto">
          <a:xfrm>
            <a:off x="14816" y="6452810"/>
            <a:ext cx="6096000" cy="4001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r>
              <a:rPr lang="en-US" altLang="en-US" sz="2000" b="1">
                <a:latin typeface="Times New Roman" pitchFamily="18" charset="0"/>
                <a:cs typeface="Times New Roman" pitchFamily="18" charset="0"/>
              </a:rPr>
              <a:t>Công trường khai thác than ở Li – bi  (nguồn: GN)</a:t>
            </a:r>
          </a:p>
        </p:txBody>
      </p:sp>
    </p:spTree>
    <p:extLst>
      <p:ext uri="{BB962C8B-B14F-4D97-AF65-F5344CB8AC3E}">
        <p14:creationId xmlns:p14="http://schemas.microsoft.com/office/powerpoint/2010/main" val="24866093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4823"/>
                                        </p:tgtEl>
                                        <p:attrNameLst>
                                          <p:attrName>style.visibility</p:attrName>
                                        </p:attrNameLst>
                                      </p:cBhvr>
                                      <p:to>
                                        <p:strVal val="visible"/>
                                      </p:to>
                                    </p:set>
                                    <p:animEffect transition="in" filter="fade">
                                      <p:cBhvr>
                                        <p:cTn id="17" dur="1000"/>
                                        <p:tgtEl>
                                          <p:spTgt spid="34823"/>
                                        </p:tgtEl>
                                      </p:cBhvr>
                                    </p:animEffect>
                                    <p:anim calcmode="lin" valueType="num">
                                      <p:cBhvr>
                                        <p:cTn id="18" dur="1000" fill="hold"/>
                                        <p:tgtEl>
                                          <p:spTgt spid="34823"/>
                                        </p:tgtEl>
                                        <p:attrNameLst>
                                          <p:attrName>ppt_x</p:attrName>
                                        </p:attrNameLst>
                                      </p:cBhvr>
                                      <p:tavLst>
                                        <p:tav tm="0">
                                          <p:val>
                                            <p:strVal val="#ppt_x"/>
                                          </p:val>
                                        </p:tav>
                                        <p:tav tm="100000">
                                          <p:val>
                                            <p:strVal val="#ppt_x"/>
                                          </p:val>
                                        </p:tav>
                                      </p:tavLst>
                                    </p:anim>
                                    <p:anim calcmode="lin" valueType="num">
                                      <p:cBhvr>
                                        <p:cTn id="19" dur="1000" fill="hold"/>
                                        <p:tgtEl>
                                          <p:spTgt spid="3482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500"/>
                                        <p:tgtEl>
                                          <p:spTgt spid="3"/>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500"/>
                                        <p:tgtEl>
                                          <p:spTgt spid="4"/>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476812" cy="6725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rcRect r="39999"/>
          <a:stretch>
            <a:fillRect/>
          </a:stretch>
        </p:blipFill>
        <p:spPr bwMode="auto">
          <a:xfrm>
            <a:off x="6659880" y="2394712"/>
            <a:ext cx="5476240" cy="4331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a:spLocks noChangeArrowheads="1"/>
          </p:cNvSpPr>
          <p:nvPr/>
        </p:nvSpPr>
        <p:spPr bwMode="auto">
          <a:xfrm>
            <a:off x="6604000" y="381000"/>
            <a:ext cx="5588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a:r>
              <a:rPr lang="en-US" altLang="en-US" sz="2800" b="1">
                <a:solidFill>
                  <a:srgbClr val="002060"/>
                </a:solidFill>
                <a:latin typeface="Times New Roman" pitchFamily="18" charset="0"/>
                <a:cs typeface="Times New Roman" pitchFamily="18" charset="0"/>
              </a:rPr>
              <a:t>Tiết kiệm nhiên liệu, sử dụng các nguồn nhiên liệu thay thế</a:t>
            </a:r>
          </a:p>
        </p:txBody>
      </p:sp>
    </p:spTree>
    <p:extLst>
      <p:ext uri="{BB962C8B-B14F-4D97-AF65-F5344CB8AC3E}">
        <p14:creationId xmlns:p14="http://schemas.microsoft.com/office/powerpoint/2010/main" val="22602043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6705601" y="228601"/>
            <a:ext cx="5084233" cy="5870575"/>
          </a:xfrm>
        </p:spPr>
        <p:txBody>
          <a:bodyPr/>
          <a:lstStyle/>
          <a:p>
            <a:pPr marL="0" indent="0" algn="just">
              <a:buFont typeface="Arial" charset="0"/>
              <a:buNone/>
            </a:pPr>
            <a:r>
              <a:rPr lang="en-US" altLang="en-US" sz="3600" b="1" smtClean="0">
                <a:solidFill>
                  <a:srgbClr val="002060"/>
                </a:solidFill>
                <a:latin typeface="Times New Roman" pitchFamily="18" charset="0"/>
                <a:cs typeface="Times New Roman" pitchFamily="18" charset="0"/>
              </a:rPr>
              <a:t>Tuyên truyền nâng cao ý thức khai thác và sử dụng khoáng sản hợp lí gắn với bảo vệ môi trường</a:t>
            </a:r>
          </a:p>
          <a:p>
            <a:pPr marL="0" indent="0">
              <a:buFont typeface="Arial" charset="0"/>
              <a:buNone/>
            </a:pPr>
            <a:endParaRPr lang="en-US" altLang="en-US" smtClean="0">
              <a:solidFill>
                <a:srgbClr val="002060"/>
              </a:solidFill>
              <a:latin typeface="Times New Roman" pitchFamily="18" charset="0"/>
              <a:cs typeface="Times New Roman" pitchFamily="18"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759" y="106364"/>
            <a:ext cx="6525664" cy="3264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758" y="3371247"/>
            <a:ext cx="6498147" cy="3362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628915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Content Placeholder 2"/>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0" y="0"/>
            <a:ext cx="12192000" cy="6283960"/>
          </a:xfrm>
        </p:spPr>
      </p:pic>
      <p:sp>
        <p:nvSpPr>
          <p:cNvPr id="4" name="TextBox 3"/>
          <p:cNvSpPr txBox="1">
            <a:spLocks noChangeArrowheads="1"/>
          </p:cNvSpPr>
          <p:nvPr/>
        </p:nvSpPr>
        <p:spPr bwMode="auto">
          <a:xfrm>
            <a:off x="304800" y="6273800"/>
            <a:ext cx="11785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r>
              <a:rPr lang="en-US" altLang="en-US" sz="3200" b="1">
                <a:solidFill>
                  <a:srgbClr val="002060"/>
                </a:solidFill>
                <a:latin typeface="Times New Roman" pitchFamily="18" charset="0"/>
                <a:cs typeface="Times New Roman" pitchFamily="18" charset="0"/>
              </a:rPr>
              <a:t>Trồng cây xanh</a:t>
            </a:r>
          </a:p>
        </p:txBody>
      </p:sp>
    </p:spTree>
    <p:extLst>
      <p:ext uri="{BB962C8B-B14F-4D97-AF65-F5344CB8AC3E}">
        <p14:creationId xmlns:p14="http://schemas.microsoft.com/office/powerpoint/2010/main" val="3788048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Content Placeholder 2"/>
          <p:cNvPicPr>
            <a:picLocks noGrp="1" noChangeAspect="1" noChangeArrowheads="1"/>
          </p:cNvPicPr>
          <p:nvPr>
            <p:ph/>
          </p:nvPr>
        </p:nvPicPr>
        <p:blipFill>
          <a:blip r:embed="rId2">
            <a:extLst>
              <a:ext uri="{28A0092B-C50C-407E-A947-70E740481C1C}">
                <a14:useLocalDpi xmlns:a14="http://schemas.microsoft.com/office/drawing/2010/main" val="0"/>
              </a:ext>
            </a:extLst>
          </a:blip>
          <a:srcRect l="9985" t="24304" r="8376" b="21985"/>
          <a:stretch>
            <a:fillRect/>
          </a:stretch>
        </p:blipFill>
        <p:spPr>
          <a:xfrm>
            <a:off x="81280" y="115569"/>
            <a:ext cx="11805920" cy="6640830"/>
          </a:xfrm>
        </p:spPr>
      </p:pic>
    </p:spTree>
    <p:extLst>
      <p:ext uri="{BB962C8B-B14F-4D97-AF65-F5344CB8AC3E}">
        <p14:creationId xmlns:p14="http://schemas.microsoft.com/office/powerpoint/2010/main" val="398760198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1">
            <a:extLst>
              <a:ext uri="{FF2B5EF4-FFF2-40B4-BE49-F238E27FC236}">
                <a16:creationId xmlns:a16="http://schemas.microsoft.com/office/drawing/2014/main" xmlns="" id="{0CEB9080-D9D4-4E82-86F3-C3C77DAE7C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5417" t="23775" r="29166" b="21182"/>
          <a:stretch>
            <a:fillRect/>
          </a:stretch>
        </p:blipFill>
        <p:spPr bwMode="auto">
          <a:xfrm>
            <a:off x="338613" y="163512"/>
            <a:ext cx="11653837" cy="669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xmlns="" id="{44FE511D-2CB7-4F71-A19D-CB7F358E0D54}"/>
              </a:ext>
            </a:extLst>
          </p:cNvPr>
          <p:cNvSpPr txBox="1">
            <a:spLocks noChangeArrowheads="1"/>
          </p:cNvSpPr>
          <p:nvPr/>
        </p:nvSpPr>
        <p:spPr bwMode="auto">
          <a:xfrm>
            <a:off x="1599881" y="878044"/>
            <a:ext cx="9131300" cy="152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lIns="91078" tIns="45539" rIns="91078" bIns="45539">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lgn="ctr">
              <a:spcBef>
                <a:spcPts val="600"/>
              </a:spcBef>
              <a:buFontTx/>
              <a:buNone/>
            </a:pPr>
            <a:r>
              <a:rPr lang="vi-VN" altLang="en-US" sz="4400" b="1" smtClean="0">
                <a:solidFill>
                  <a:srgbClr val="FF0066"/>
                </a:solidFill>
                <a:latin typeface="Times New Roman" pitchFamily="18" charset="0"/>
                <a:ea typeface="Kids"/>
                <a:cs typeface="Times New Roman" pitchFamily="18" charset="0"/>
              </a:rPr>
              <a:t>Hoạt động: LUYỆN TẬP </a:t>
            </a:r>
            <a:endParaRPr lang="en-US" altLang="en-US" sz="4400" b="1">
              <a:solidFill>
                <a:srgbClr val="FF0066"/>
              </a:solidFill>
              <a:latin typeface="Times New Roman" pitchFamily="18" charset="0"/>
              <a:ea typeface="Kids"/>
              <a:cs typeface="Times New Roman" pitchFamily="18" charset="0"/>
            </a:endParaRPr>
          </a:p>
          <a:p>
            <a:pPr algn="ctr">
              <a:spcBef>
                <a:spcPts val="600"/>
              </a:spcBef>
              <a:buFontTx/>
              <a:buNone/>
            </a:pPr>
            <a:endParaRPr lang="en-US" altLang="en-US" sz="4400" b="1">
              <a:solidFill>
                <a:srgbClr val="FF0066"/>
              </a:solidFill>
              <a:latin typeface="Arial" panose="020B0604020202020204" pitchFamily="34" charset="0"/>
              <a:ea typeface="Kids"/>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set>
                                      <p:cBhvr>
                                        <p:cTn id="7" dur="114" fill="hold">
                                          <p:stCondLst>
                                            <p:cond delay="0"/>
                                          </p:stCondLst>
                                        </p:cTn>
                                        <p:tgtEl>
                                          <p:spTgt spid="4"/>
                                        </p:tgtEl>
                                        <p:attrNameLst>
                                          <p:attrName>style.rotation</p:attrName>
                                        </p:attrNameLst>
                                      </p:cBhvr>
                                      <p:to>
                                        <p:strVal val="-45.0"/>
                                      </p:to>
                                    </p:set>
                                    <p:anim calcmode="lin" valueType="num">
                                      <p:cBhvr>
                                        <p:cTn id="8" dur="114" fill="hold">
                                          <p:stCondLst>
                                            <p:cond delay="114"/>
                                          </p:stCondLst>
                                        </p:cTn>
                                        <p:tgtEl>
                                          <p:spTgt spid="4"/>
                                        </p:tgtEl>
                                        <p:attrNameLst>
                                          <p:attrName>style.rotation</p:attrName>
                                        </p:attrNameLst>
                                      </p:cBhvr>
                                      <p:tavLst>
                                        <p:tav tm="0">
                                          <p:val>
                                            <p:fltVal val="-45"/>
                                          </p:val>
                                        </p:tav>
                                        <p:tav tm="69900">
                                          <p:val>
                                            <p:fltVal val="45"/>
                                          </p:val>
                                        </p:tav>
                                        <p:tav tm="100000">
                                          <p:val>
                                            <p:fltVal val="0"/>
                                          </p:val>
                                        </p:tav>
                                      </p:tavLst>
                                    </p:anim>
                                    <p:anim calcmode="lin" valueType="num">
                                      <p:cBhvr>
                                        <p:cTn id="9" dur="114" fill="hold">
                                          <p:stCondLst>
                                            <p:cond delay="0"/>
                                          </p:stCondLst>
                                        </p:cTn>
                                        <p:tgtEl>
                                          <p:spTgt spid="4"/>
                                        </p:tgtEl>
                                        <p:attrNameLst>
                                          <p:attrName>ppt_y</p:attrName>
                                        </p:attrNameLst>
                                      </p:cBhvr>
                                      <p:tavLst>
                                        <p:tav tm="0">
                                          <p:val>
                                            <p:strVal val="#ppt_y-1"/>
                                          </p:val>
                                        </p:tav>
                                        <p:tav tm="100000">
                                          <p:val>
                                            <p:strVal val="#ppt_y-(0.354*#ppt_w-0.172*#ppt_h)"/>
                                          </p:val>
                                        </p:tav>
                                      </p:tavLst>
                                    </p:anim>
                                    <p:anim calcmode="lin" valueType="num">
                                      <p:cBhvr>
                                        <p:cTn id="10" dur="39" decel="50000" autoRev="1" fill="hold">
                                          <p:stCondLst>
                                            <p:cond delay="114"/>
                                          </p:stCondLst>
                                        </p:cTn>
                                        <p:tgtEl>
                                          <p:spTgt spid="4"/>
                                        </p:tgtEl>
                                        <p:attrNameLst>
                                          <p:attrName>ppt_y</p:attrName>
                                        </p:attrNameLst>
                                      </p:cBhvr>
                                      <p:tavLst>
                                        <p:tav tm="0">
                                          <p:val>
                                            <p:strVal val="#ppt_y-(0.354*#ppt_w-0.172*#ppt_h)"/>
                                          </p:val>
                                        </p:tav>
                                        <p:tav tm="100000">
                                          <p:val>
                                            <p:strVal val="#ppt_y-(0.354*#ppt_w-0.172*#ppt_h)-#ppt_h/2"/>
                                          </p:val>
                                        </p:tav>
                                      </p:tavLst>
                                    </p:anim>
                                    <p:anim calcmode="lin" valueType="num">
                                      <p:cBhvr>
                                        <p:cTn id="11" dur="34" fill="hold">
                                          <p:stCondLst>
                                            <p:cond delay="216"/>
                                          </p:stCondLst>
                                        </p:cTn>
                                        <p:tgtEl>
                                          <p:spTgt spid="4"/>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60476" y="1055412"/>
            <a:ext cx="11676184" cy="3970318"/>
          </a:xfrm>
          <a:prstGeom prst="rect">
            <a:avLst/>
          </a:prstGeom>
        </p:spPr>
        <p:txBody>
          <a:bodyPr wrap="square">
            <a:spAutoFit/>
          </a:bodyPr>
          <a:lstStyle/>
          <a:p>
            <a:r>
              <a:rPr lang="vi-VN" sz="3600">
                <a:latin typeface="Times New Roman" pitchFamily="18" charset="0"/>
                <a:cs typeface="Times New Roman" pitchFamily="18" charset="0"/>
              </a:rPr>
              <a:t>T</a:t>
            </a:r>
            <a:r>
              <a:rPr lang="en-US" sz="3600" smtClean="0">
                <a:latin typeface="Times New Roman" pitchFamily="18" charset="0"/>
                <a:cs typeface="Times New Roman" pitchFamily="18" charset="0"/>
              </a:rPr>
              <a:t>ổ </a:t>
            </a:r>
            <a:r>
              <a:rPr lang="en-US" sz="3600">
                <a:latin typeface="Times New Roman" pitchFamily="18" charset="0"/>
                <a:cs typeface="Times New Roman" pitchFamily="18" charset="0"/>
              </a:rPr>
              <a:t>chức trò chơi: </a:t>
            </a:r>
            <a:r>
              <a:rPr lang="en-US" sz="3600">
                <a:solidFill>
                  <a:srgbClr val="FF0000"/>
                </a:solidFill>
                <a:latin typeface="Times New Roman" pitchFamily="18" charset="0"/>
                <a:cs typeface="Times New Roman" pitchFamily="18" charset="0"/>
              </a:rPr>
              <a:t>“VUA TÌM KIẾM”</a:t>
            </a:r>
          </a:p>
          <a:p>
            <a:r>
              <a:rPr lang="en-US" sz="3600">
                <a:latin typeface="Times New Roman" pitchFamily="18" charset="0"/>
                <a:cs typeface="Times New Roman" pitchFamily="18" charset="0"/>
              </a:rPr>
              <a:t>- Luật chơi: Hãy tìm các đáp án đúng trong bảng sau (hàng ngang, hàng dọc, hàng chéo) và lấy bút màu tô lên đáp án mình tìm được, ai tìm được nhanh nhất sẽ trở thành </a:t>
            </a:r>
            <a:r>
              <a:rPr lang="en-US" sz="3600">
                <a:solidFill>
                  <a:srgbClr val="FF0000"/>
                </a:solidFill>
                <a:latin typeface="Times New Roman" pitchFamily="18" charset="0"/>
                <a:cs typeface="Times New Roman" pitchFamily="18" charset="0"/>
              </a:rPr>
              <a:t>“VUA TÌM KIẾM”.</a:t>
            </a:r>
          </a:p>
          <a:p>
            <a:r>
              <a:rPr lang="en-US" sz="3600">
                <a:latin typeface="Times New Roman" pitchFamily="18" charset="0"/>
                <a:cs typeface="Times New Roman" pitchFamily="18" charset="0"/>
              </a:rPr>
              <a:t>- Bộ câu hỏi:</a:t>
            </a:r>
          </a:p>
          <a:p>
            <a:r>
              <a:rPr lang="en-US" sz="3600">
                <a:latin typeface="Times New Roman" pitchFamily="18" charset="0"/>
                <a:cs typeface="Times New Roman" pitchFamily="18" charset="0"/>
              </a:rPr>
              <a:t>1. Diện tích của châu Phi xếp vị thứ mấy trên thế giới</a:t>
            </a:r>
            <a:r>
              <a:rPr lang="en-US" sz="3600" smtClean="0">
                <a:latin typeface="Times New Roman" pitchFamily="18" charset="0"/>
                <a:cs typeface="Times New Roman" pitchFamily="18" charset="0"/>
              </a:rPr>
              <a:t>?</a:t>
            </a:r>
            <a:endParaRPr lang="en-US" sz="3600">
              <a:latin typeface="Times New Roman" pitchFamily="18" charset="0"/>
              <a:cs typeface="Times New Roman" pitchFamily="18" charset="0"/>
            </a:endParaRPr>
          </a:p>
        </p:txBody>
      </p:sp>
    </p:spTree>
    <p:extLst>
      <p:ext uri="{BB962C8B-B14F-4D97-AF65-F5344CB8AC3E}">
        <p14:creationId xmlns:p14="http://schemas.microsoft.com/office/powerpoint/2010/main" val="185365458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vi-VN" smtClean="0"/>
          </a:p>
          <a:p>
            <a:endParaRPr lang="en-US"/>
          </a:p>
        </p:txBody>
      </p:sp>
      <p:graphicFrame>
        <p:nvGraphicFramePr>
          <p:cNvPr id="4" name="Table 3"/>
          <p:cNvGraphicFramePr>
            <a:graphicFrameLocks noGrp="1"/>
          </p:cNvGraphicFramePr>
          <p:nvPr>
            <p:extLst>
              <p:ext uri="{D42A27DB-BD31-4B8C-83A1-F6EECF244321}">
                <p14:modId xmlns:p14="http://schemas.microsoft.com/office/powerpoint/2010/main" val="1906711177"/>
              </p:ext>
            </p:extLst>
          </p:nvPr>
        </p:nvGraphicFramePr>
        <p:xfrm>
          <a:off x="834008" y="441290"/>
          <a:ext cx="10837710" cy="6064515"/>
        </p:xfrm>
        <a:graphic>
          <a:graphicData uri="http://schemas.openxmlformats.org/drawingml/2006/table">
            <a:tbl>
              <a:tblPr firstRow="1" bandRow="1">
                <a:tableStyleId>{5C22544A-7EE6-4342-B048-85BDC9FD1C3A}</a:tableStyleId>
              </a:tblPr>
              <a:tblGrid>
                <a:gridCol w="1083771"/>
                <a:gridCol w="1083771"/>
                <a:gridCol w="1083771"/>
                <a:gridCol w="1083771"/>
                <a:gridCol w="1083771"/>
                <a:gridCol w="1083771"/>
                <a:gridCol w="1083771"/>
                <a:gridCol w="1083771"/>
                <a:gridCol w="1083771"/>
                <a:gridCol w="1083771"/>
              </a:tblGrid>
              <a:tr h="601980">
                <a:tc>
                  <a:txBody>
                    <a:bodyPr/>
                    <a:lstStyle/>
                    <a:p>
                      <a:pPr algn="ctr"/>
                      <a:r>
                        <a:rPr lang="vi-VN" sz="2400" b="1" smtClean="0">
                          <a:solidFill>
                            <a:schemeClr val="tx1">
                              <a:lumMod val="95000"/>
                              <a:lumOff val="5000"/>
                            </a:schemeClr>
                          </a:solidFill>
                          <a:latin typeface="+mj-lt"/>
                        </a:rPr>
                        <a:t>S</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B</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A</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C</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T</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R</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C</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S</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B</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N</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r>
              <a:tr h="601980">
                <a:tc>
                  <a:txBody>
                    <a:bodyPr/>
                    <a:lstStyle/>
                    <a:p>
                      <a:pPr algn="ctr"/>
                      <a:r>
                        <a:rPr lang="vi-VN" sz="2400" b="1" smtClean="0">
                          <a:solidFill>
                            <a:schemeClr val="tx1">
                              <a:lumMod val="95000"/>
                              <a:lumOff val="5000"/>
                            </a:schemeClr>
                          </a:solidFill>
                          <a:latin typeface="+mj-lt"/>
                        </a:rPr>
                        <a:t>Ơ</a:t>
                      </a: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D</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X</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U</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Y</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Ê</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H</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V</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Ô</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U</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r>
              <a:tr h="601980">
                <a:tc>
                  <a:txBody>
                    <a:bodyPr/>
                    <a:lstStyle/>
                    <a:p>
                      <a:pPr algn="ctr"/>
                      <a:r>
                        <a:rPr lang="vi-VN" sz="2400" b="1" smtClean="0">
                          <a:solidFill>
                            <a:schemeClr val="tx1">
                              <a:lumMod val="95000"/>
                              <a:lumOff val="5000"/>
                            </a:schemeClr>
                          </a:solidFill>
                          <a:latin typeface="+mj-lt"/>
                        </a:rPr>
                        <a:t>N</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T</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B</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A</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O</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B</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Â</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E</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N</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I</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r>
              <a:tr h="646695">
                <a:tc>
                  <a:txBody>
                    <a:bodyPr/>
                    <a:lstStyle/>
                    <a:p>
                      <a:pPr algn="ctr"/>
                      <a:r>
                        <a:rPr lang="vi-VN" sz="2400" b="1" smtClean="0">
                          <a:solidFill>
                            <a:schemeClr val="tx1">
                              <a:lumMod val="95000"/>
                              <a:lumOff val="5000"/>
                            </a:schemeClr>
                          </a:solidFill>
                          <a:latin typeface="+mj-lt"/>
                        </a:rPr>
                        <a:t>N</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A</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H</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R</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S</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T</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U</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N</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Đ</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C</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r>
              <a:tr h="601980">
                <a:tc>
                  <a:txBody>
                    <a:bodyPr/>
                    <a:lstStyle/>
                    <a:p>
                      <a:pPr algn="ctr"/>
                      <a:r>
                        <a:rPr lang="vi-VN" sz="2400" b="1" smtClean="0">
                          <a:solidFill>
                            <a:schemeClr val="tx1">
                              <a:lumMod val="95000"/>
                              <a:lumOff val="5000"/>
                            </a:schemeClr>
                          </a:solidFill>
                          <a:latin typeface="+mj-lt"/>
                        </a:rPr>
                        <a:t>G</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N</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B</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Ư</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Ô</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A</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P</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B</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I</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A</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r>
              <a:tr h="601980">
                <a:tc>
                  <a:txBody>
                    <a:bodyPr/>
                    <a:lstStyle/>
                    <a:p>
                      <a:pPr algn="ctr"/>
                      <a:r>
                        <a:rPr lang="vi-VN" sz="2400" b="1" smtClean="0">
                          <a:solidFill>
                            <a:schemeClr val="tx1">
                              <a:lumMod val="95000"/>
                              <a:lumOff val="5000"/>
                            </a:schemeClr>
                          </a:solidFill>
                          <a:latin typeface="+mj-lt"/>
                        </a:rPr>
                        <a:t>U</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Đ</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S</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T</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B</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Y</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H</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I</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A</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O</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r>
              <a:tr h="601980">
                <a:tc>
                  <a:txBody>
                    <a:bodyPr/>
                    <a:lstStyle/>
                    <a:p>
                      <a:pPr algn="ctr"/>
                      <a:r>
                        <a:rPr lang="vi-VN" sz="2400" b="1" smtClean="0">
                          <a:solidFill>
                            <a:schemeClr val="tx1">
                              <a:lumMod val="95000"/>
                              <a:lumOff val="5000"/>
                            </a:schemeClr>
                          </a:solidFill>
                          <a:latin typeface="+mj-lt"/>
                        </a:rPr>
                        <a:t>Y</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Ô</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L</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Y</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K</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A</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I</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Ê</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M</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A</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r>
              <a:tr h="601980">
                <a:tc>
                  <a:txBody>
                    <a:bodyPr/>
                    <a:lstStyle/>
                    <a:p>
                      <a:pPr algn="ctr"/>
                      <a:r>
                        <a:rPr lang="vi-VN" sz="2400" b="1" smtClean="0">
                          <a:solidFill>
                            <a:schemeClr val="tx1">
                              <a:lumMod val="95000"/>
                              <a:lumOff val="5000"/>
                            </a:schemeClr>
                          </a:solidFill>
                          <a:latin typeface="+mj-lt"/>
                        </a:rPr>
                        <a:t>Ê</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S</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Ô</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N</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G</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N</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I</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N</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U</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B</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r>
              <a:tr h="601980">
                <a:tc>
                  <a:txBody>
                    <a:bodyPr/>
                    <a:lstStyle/>
                    <a:p>
                      <a:pPr algn="ctr"/>
                      <a:r>
                        <a:rPr lang="vi-VN" sz="2400" b="1" smtClean="0">
                          <a:solidFill>
                            <a:schemeClr val="tx1">
                              <a:lumMod val="95000"/>
                              <a:lumOff val="5000"/>
                            </a:schemeClr>
                          </a:solidFill>
                          <a:latin typeface="+mj-lt"/>
                        </a:rPr>
                        <a:t>N</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B</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K</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I</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M</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C</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Ư</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Ơ</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N</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G</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r>
              <a:tr h="601980">
                <a:tc>
                  <a:txBody>
                    <a:bodyPr/>
                    <a:lstStyle/>
                    <a:p>
                      <a:pPr algn="ctr"/>
                      <a:r>
                        <a:rPr lang="vi-VN" sz="2400" b="1" smtClean="0">
                          <a:solidFill>
                            <a:schemeClr val="tx1">
                              <a:lumMod val="95000"/>
                              <a:lumOff val="5000"/>
                            </a:schemeClr>
                          </a:solidFill>
                          <a:latin typeface="+mj-lt"/>
                        </a:rPr>
                        <a:t>M</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A</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D</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A</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G</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A</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X</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C</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A</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Ô</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r>
            </a:tbl>
          </a:graphicData>
        </a:graphic>
      </p:graphicFrame>
      <p:cxnSp>
        <p:nvCxnSpPr>
          <p:cNvPr id="7" name="Straight Arrow Connector 6"/>
          <p:cNvCxnSpPr/>
          <p:nvPr/>
        </p:nvCxnSpPr>
        <p:spPr>
          <a:xfrm>
            <a:off x="2458720" y="670560"/>
            <a:ext cx="1046480" cy="0"/>
          </a:xfrm>
          <a:prstGeom prst="straightConnector1">
            <a:avLst/>
          </a:prstGeom>
          <a:ln w="28575">
            <a:solidFill>
              <a:srgbClr val="FF0000"/>
            </a:solidFill>
            <a:tailEnd type="arrow"/>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4119001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06400" y="172721"/>
            <a:ext cx="11186160" cy="4683759"/>
          </a:xfrm>
        </p:spPr>
        <p:txBody>
          <a:bodyPr>
            <a:noAutofit/>
          </a:bodyPr>
          <a:lstStyle/>
          <a:p>
            <a:pPr algn="l"/>
            <a:r>
              <a:rPr lang="vi-VN" sz="3600">
                <a:latin typeface="Times New Roman" pitchFamily="18" charset="0"/>
                <a:cs typeface="Times New Roman" pitchFamily="18" charset="0"/>
              </a:rPr>
              <a:t>T</a:t>
            </a:r>
            <a:r>
              <a:rPr lang="en-US" sz="3600">
                <a:latin typeface="Times New Roman" pitchFamily="18" charset="0"/>
                <a:cs typeface="Times New Roman" pitchFamily="18" charset="0"/>
              </a:rPr>
              <a:t>ổ chức trò chơi: </a:t>
            </a:r>
            <a:r>
              <a:rPr lang="en-US" sz="3600">
                <a:solidFill>
                  <a:srgbClr val="FF0000"/>
                </a:solidFill>
                <a:latin typeface="Times New Roman" pitchFamily="18" charset="0"/>
                <a:cs typeface="Times New Roman" pitchFamily="18" charset="0"/>
              </a:rPr>
              <a:t>“VUA TÌM KIẾM”</a:t>
            </a:r>
            <a:br>
              <a:rPr lang="en-US" sz="3600">
                <a:solidFill>
                  <a:srgbClr val="FF0000"/>
                </a:solidFill>
                <a:latin typeface="Times New Roman" pitchFamily="18" charset="0"/>
                <a:cs typeface="Times New Roman" pitchFamily="18" charset="0"/>
              </a:rPr>
            </a:br>
            <a:r>
              <a:rPr lang="en-US" sz="3600">
                <a:latin typeface="Times New Roman" pitchFamily="18" charset="0"/>
                <a:cs typeface="Times New Roman" pitchFamily="18" charset="0"/>
              </a:rPr>
              <a:t>- Luật chơi: Hãy tìm các đáp án đúng trong bảng sau (hàng ngang, hàng dọc, hàng chéo) và lấy bút màu tô lên đáp án mình tìm được, ai tìm được nhanh nhất sẽ trở thành </a:t>
            </a:r>
            <a:r>
              <a:rPr lang="en-US" sz="3600">
                <a:solidFill>
                  <a:srgbClr val="FF0000"/>
                </a:solidFill>
                <a:latin typeface="Times New Roman" pitchFamily="18" charset="0"/>
                <a:cs typeface="Times New Roman" pitchFamily="18" charset="0"/>
              </a:rPr>
              <a:t>“VUA TÌM KIẾM”.</a:t>
            </a:r>
            <a:br>
              <a:rPr lang="en-US" sz="3600">
                <a:solidFill>
                  <a:srgbClr val="FF0000"/>
                </a:solidFill>
                <a:latin typeface="Times New Roman" pitchFamily="18" charset="0"/>
                <a:cs typeface="Times New Roman" pitchFamily="18" charset="0"/>
              </a:rPr>
            </a:br>
            <a:r>
              <a:rPr lang="en-US" sz="3600">
                <a:latin typeface="Times New Roman" pitchFamily="18" charset="0"/>
                <a:cs typeface="Times New Roman" pitchFamily="18" charset="0"/>
              </a:rPr>
              <a:t>- Bộ câu hỏi:</a:t>
            </a:r>
            <a:br>
              <a:rPr lang="en-US" sz="3600">
                <a:latin typeface="Times New Roman" pitchFamily="18" charset="0"/>
                <a:cs typeface="Times New Roman" pitchFamily="18" charset="0"/>
              </a:rPr>
            </a:br>
            <a:r>
              <a:rPr lang="en-US" sz="3600">
                <a:latin typeface="Times New Roman" pitchFamily="18" charset="0"/>
                <a:cs typeface="Times New Roman" pitchFamily="18" charset="0"/>
              </a:rPr>
              <a:t>1. Diện tích của châu Phi xếp vị thứ mấy trên thế giới?</a:t>
            </a:r>
            <a:br>
              <a:rPr lang="en-US" sz="3600">
                <a:latin typeface="Times New Roman" pitchFamily="18" charset="0"/>
                <a:cs typeface="Times New Roman" pitchFamily="18" charset="0"/>
              </a:rPr>
            </a:br>
            <a:r>
              <a:rPr lang="vi-VN" sz="3600" smtClean="0">
                <a:latin typeface="Times New Roman" pitchFamily="18" charset="0"/>
                <a:cs typeface="Times New Roman" pitchFamily="18" charset="0"/>
              </a:rPr>
              <a:t>2. Quốc đảo lớn nhất châu Phi?</a:t>
            </a:r>
            <a:endParaRPr lang="en-US" sz="3600"/>
          </a:p>
        </p:txBody>
      </p:sp>
      <p:sp>
        <p:nvSpPr>
          <p:cNvPr id="3" name="Subtitle 2"/>
          <p:cNvSpPr>
            <a:spLocks noGrp="1"/>
          </p:cNvSpPr>
          <p:nvPr>
            <p:ph type="subTitle" idx="1"/>
          </p:nvPr>
        </p:nvSpPr>
        <p:spPr>
          <a:xfrm>
            <a:off x="751840" y="4658995"/>
            <a:ext cx="9144000" cy="553402"/>
          </a:xfrm>
        </p:spPr>
        <p:txBody>
          <a:bodyPr/>
          <a:lstStyle/>
          <a:p>
            <a:endParaRPr lang="en-US"/>
          </a:p>
        </p:txBody>
      </p:sp>
    </p:spTree>
    <p:extLst>
      <p:ext uri="{BB962C8B-B14F-4D97-AF65-F5344CB8AC3E}">
        <p14:creationId xmlns:p14="http://schemas.microsoft.com/office/powerpoint/2010/main" val="347034716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760" y="157232"/>
            <a:ext cx="3383280" cy="269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40573" y="157231"/>
            <a:ext cx="3899748" cy="269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78437" y="157233"/>
            <a:ext cx="4064984" cy="269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760" y="3830317"/>
            <a:ext cx="3383280" cy="24712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52333" y="3863519"/>
            <a:ext cx="3899747" cy="24712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164196" y="3830320"/>
            <a:ext cx="3779225" cy="24712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655320" y="2976880"/>
            <a:ext cx="2296160" cy="523220"/>
          </a:xfrm>
          <a:prstGeom prst="rect">
            <a:avLst/>
          </a:prstGeom>
          <a:noFill/>
        </p:spPr>
        <p:txBody>
          <a:bodyPr wrap="square" rtlCol="0">
            <a:spAutoFit/>
          </a:bodyPr>
          <a:lstStyle/>
          <a:p>
            <a:pPr algn="ctr"/>
            <a:r>
              <a:rPr lang="vi-VN" sz="2800" smtClean="0">
                <a:latin typeface="+mj-lt"/>
              </a:rPr>
              <a:t>Ai Cập</a:t>
            </a:r>
            <a:endParaRPr lang="en-US" sz="2800">
              <a:latin typeface="+mj-lt"/>
            </a:endParaRPr>
          </a:p>
        </p:txBody>
      </p:sp>
      <p:sp>
        <p:nvSpPr>
          <p:cNvPr id="4" name="TextBox 3"/>
          <p:cNvSpPr txBox="1"/>
          <p:nvPr/>
        </p:nvSpPr>
        <p:spPr>
          <a:xfrm>
            <a:off x="4776046" y="3065770"/>
            <a:ext cx="2052320" cy="523220"/>
          </a:xfrm>
          <a:prstGeom prst="rect">
            <a:avLst/>
          </a:prstGeom>
          <a:noFill/>
        </p:spPr>
        <p:txBody>
          <a:bodyPr wrap="square" rtlCol="0">
            <a:spAutoFit/>
          </a:bodyPr>
          <a:lstStyle/>
          <a:p>
            <a:pPr algn="ctr"/>
            <a:r>
              <a:rPr lang="vi-VN" sz="2800" smtClean="0">
                <a:latin typeface="+mj-lt"/>
              </a:rPr>
              <a:t>Kê-ni-a</a:t>
            </a:r>
            <a:endParaRPr lang="en-US" sz="2800">
              <a:latin typeface="+mj-lt"/>
            </a:endParaRPr>
          </a:p>
        </p:txBody>
      </p:sp>
      <p:sp>
        <p:nvSpPr>
          <p:cNvPr id="5" name="TextBox 4"/>
          <p:cNvSpPr txBox="1"/>
          <p:nvPr/>
        </p:nvSpPr>
        <p:spPr>
          <a:xfrm>
            <a:off x="9225280" y="2976880"/>
            <a:ext cx="1930400" cy="523220"/>
          </a:xfrm>
          <a:prstGeom prst="rect">
            <a:avLst/>
          </a:prstGeom>
          <a:noFill/>
        </p:spPr>
        <p:txBody>
          <a:bodyPr wrap="square" rtlCol="0">
            <a:spAutoFit/>
          </a:bodyPr>
          <a:lstStyle/>
          <a:p>
            <a:r>
              <a:rPr lang="vi-VN" sz="2800" smtClean="0">
                <a:latin typeface="+mj-lt"/>
              </a:rPr>
              <a:t>An-go-la</a:t>
            </a:r>
            <a:endParaRPr lang="en-US" sz="2800">
              <a:latin typeface="+mj-lt"/>
            </a:endParaRPr>
          </a:p>
        </p:txBody>
      </p:sp>
      <p:sp>
        <p:nvSpPr>
          <p:cNvPr id="6" name="TextBox 5"/>
          <p:cNvSpPr txBox="1"/>
          <p:nvPr/>
        </p:nvSpPr>
        <p:spPr>
          <a:xfrm>
            <a:off x="751840" y="6334780"/>
            <a:ext cx="2103120" cy="523220"/>
          </a:xfrm>
          <a:prstGeom prst="rect">
            <a:avLst/>
          </a:prstGeom>
          <a:noFill/>
        </p:spPr>
        <p:txBody>
          <a:bodyPr wrap="square" rtlCol="0">
            <a:spAutoFit/>
          </a:bodyPr>
          <a:lstStyle/>
          <a:p>
            <a:pPr algn="ctr"/>
            <a:r>
              <a:rPr lang="vi-VN" sz="2800" smtClean="0">
                <a:latin typeface="Times New Roman" pitchFamily="18" charset="0"/>
                <a:cs typeface="Times New Roman" pitchFamily="18" charset="0"/>
              </a:rPr>
              <a:t>Na-mi-bi-a</a:t>
            </a:r>
            <a:endParaRPr lang="en-US" sz="2800">
              <a:latin typeface="Times New Roman" pitchFamily="18" charset="0"/>
              <a:cs typeface="Times New Roman" pitchFamily="18" charset="0"/>
            </a:endParaRPr>
          </a:p>
        </p:txBody>
      </p:sp>
      <p:sp>
        <p:nvSpPr>
          <p:cNvPr id="8" name="TextBox 7"/>
          <p:cNvSpPr txBox="1"/>
          <p:nvPr/>
        </p:nvSpPr>
        <p:spPr>
          <a:xfrm>
            <a:off x="4831926" y="6334780"/>
            <a:ext cx="2137833" cy="523220"/>
          </a:xfrm>
          <a:prstGeom prst="rect">
            <a:avLst/>
          </a:prstGeom>
          <a:noFill/>
        </p:spPr>
        <p:txBody>
          <a:bodyPr wrap="square" rtlCol="0">
            <a:spAutoFit/>
          </a:bodyPr>
          <a:lstStyle/>
          <a:p>
            <a:r>
              <a:rPr lang="vi-VN" sz="2800" smtClean="0">
                <a:latin typeface="Times New Roman" pitchFamily="18" charset="0"/>
                <a:cs typeface="Times New Roman" pitchFamily="18" charset="0"/>
              </a:rPr>
              <a:t>Tan-da-ni-a</a:t>
            </a:r>
            <a:endParaRPr lang="en-US" sz="2800">
              <a:latin typeface="Times New Roman" pitchFamily="18" charset="0"/>
              <a:cs typeface="Times New Roman" pitchFamily="18" charset="0"/>
            </a:endParaRPr>
          </a:p>
        </p:txBody>
      </p:sp>
      <p:sp>
        <p:nvSpPr>
          <p:cNvPr id="9" name="TextBox 8"/>
          <p:cNvSpPr txBox="1"/>
          <p:nvPr/>
        </p:nvSpPr>
        <p:spPr>
          <a:xfrm>
            <a:off x="9093200" y="6345704"/>
            <a:ext cx="2194560" cy="523220"/>
          </a:xfrm>
          <a:prstGeom prst="rect">
            <a:avLst/>
          </a:prstGeom>
          <a:noFill/>
        </p:spPr>
        <p:txBody>
          <a:bodyPr wrap="square" rtlCol="0">
            <a:spAutoFit/>
          </a:bodyPr>
          <a:lstStyle/>
          <a:p>
            <a:r>
              <a:rPr lang="vi-VN" sz="2800" smtClean="0">
                <a:latin typeface="Times New Roman" pitchFamily="18" charset="0"/>
                <a:cs typeface="Times New Roman" pitchFamily="18" charset="0"/>
              </a:rPr>
              <a:t>CH Nam Phi</a:t>
            </a:r>
            <a:endParaRPr lang="en-US" sz="2800">
              <a:latin typeface="Times New Roman" pitchFamily="18" charset="0"/>
              <a:cs typeface="Times New Roman" pitchFamily="18" charset="0"/>
            </a:endParaRPr>
          </a:p>
        </p:txBody>
      </p:sp>
    </p:spTree>
    <p:extLst>
      <p:ext uri="{BB962C8B-B14F-4D97-AF65-F5344CB8AC3E}">
        <p14:creationId xmlns:p14="http://schemas.microsoft.com/office/powerpoint/2010/main" val="1220241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barn(inVertical)">
                                      <p:cBhvr>
                                        <p:cTn id="13" dur="5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027"/>
                                        </p:tgtEl>
                                        <p:attrNameLst>
                                          <p:attrName>style.visibility</p:attrName>
                                        </p:attrNameLst>
                                      </p:cBhvr>
                                      <p:to>
                                        <p:strVal val="visible"/>
                                      </p:to>
                                    </p:set>
                                    <p:animEffect transition="in" filter="barn(inVertical)">
                                      <p:cBhvr>
                                        <p:cTn id="18" dur="500"/>
                                        <p:tgtEl>
                                          <p:spTgt spid="1027"/>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4">
                                            <p:txEl>
                                              <p:pRg st="0" end="0"/>
                                            </p:txEl>
                                          </p:spTgt>
                                        </p:tgtEl>
                                        <p:attrNameLst>
                                          <p:attrName>style.visibility</p:attrName>
                                        </p:attrNameLst>
                                      </p:cBhvr>
                                      <p:to>
                                        <p:strVal val="visible"/>
                                      </p:to>
                                    </p:set>
                                    <p:animEffect transition="in" filter="circle(in)">
                                      <p:cBhvr>
                                        <p:cTn id="23" dur="2000"/>
                                        <p:tgtEl>
                                          <p:spTgt spid="4">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1028"/>
                                        </p:tgtEl>
                                        <p:attrNameLst>
                                          <p:attrName>style.visibility</p:attrName>
                                        </p:attrNameLst>
                                      </p:cBhvr>
                                      <p:to>
                                        <p:strVal val="visible"/>
                                      </p:to>
                                    </p:set>
                                    <p:anim calcmode="lin" valueType="num">
                                      <p:cBhvr additive="base">
                                        <p:cTn id="28" dur="500" fill="hold"/>
                                        <p:tgtEl>
                                          <p:spTgt spid="1028"/>
                                        </p:tgtEl>
                                        <p:attrNameLst>
                                          <p:attrName>ppt_x</p:attrName>
                                        </p:attrNameLst>
                                      </p:cBhvr>
                                      <p:tavLst>
                                        <p:tav tm="0">
                                          <p:val>
                                            <p:strVal val="#ppt_x"/>
                                          </p:val>
                                        </p:tav>
                                        <p:tav tm="100000">
                                          <p:val>
                                            <p:strVal val="#ppt_x"/>
                                          </p:val>
                                        </p:tav>
                                      </p:tavLst>
                                    </p:anim>
                                    <p:anim calcmode="lin" valueType="num">
                                      <p:cBhvr additive="base">
                                        <p:cTn id="29"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5">
                                            <p:txEl>
                                              <p:pRg st="0" end="0"/>
                                            </p:txEl>
                                          </p:spTgt>
                                        </p:tgtEl>
                                        <p:attrNameLst>
                                          <p:attrName>style.visibility</p:attrName>
                                        </p:attrNameLst>
                                      </p:cBhvr>
                                      <p:to>
                                        <p:strVal val="visible"/>
                                      </p:to>
                                    </p:set>
                                    <p:animEffect transition="in" filter="fade">
                                      <p:cBhvr>
                                        <p:cTn id="34" dur="1000"/>
                                        <p:tgtEl>
                                          <p:spTgt spid="5">
                                            <p:txEl>
                                              <p:pRg st="0" end="0"/>
                                            </p:txEl>
                                          </p:spTgt>
                                        </p:tgtEl>
                                      </p:cBhvr>
                                    </p:animEffect>
                                    <p:anim calcmode="lin" valueType="num">
                                      <p:cBhvr>
                                        <p:cTn id="35"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36"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1029"/>
                                        </p:tgtEl>
                                        <p:attrNameLst>
                                          <p:attrName>style.visibility</p:attrName>
                                        </p:attrNameLst>
                                      </p:cBhvr>
                                      <p:to>
                                        <p:strVal val="visible"/>
                                      </p:to>
                                    </p:set>
                                    <p:animEffect transition="in" filter="fade">
                                      <p:cBhvr>
                                        <p:cTn id="41" dur="1000"/>
                                        <p:tgtEl>
                                          <p:spTgt spid="1029"/>
                                        </p:tgtEl>
                                      </p:cBhvr>
                                    </p:animEffect>
                                    <p:anim calcmode="lin" valueType="num">
                                      <p:cBhvr>
                                        <p:cTn id="42" dur="1000" fill="hold"/>
                                        <p:tgtEl>
                                          <p:spTgt spid="1029"/>
                                        </p:tgtEl>
                                        <p:attrNameLst>
                                          <p:attrName>ppt_x</p:attrName>
                                        </p:attrNameLst>
                                      </p:cBhvr>
                                      <p:tavLst>
                                        <p:tav tm="0">
                                          <p:val>
                                            <p:strVal val="#ppt_x"/>
                                          </p:val>
                                        </p:tav>
                                        <p:tav tm="100000">
                                          <p:val>
                                            <p:strVal val="#ppt_x"/>
                                          </p:val>
                                        </p:tav>
                                      </p:tavLst>
                                    </p:anim>
                                    <p:anim calcmode="lin" valueType="num">
                                      <p:cBhvr>
                                        <p:cTn id="43" dur="1000" fill="hold"/>
                                        <p:tgtEl>
                                          <p:spTgt spid="1029"/>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6">
                                            <p:txEl>
                                              <p:pRg st="0" end="0"/>
                                            </p:txEl>
                                          </p:spTgt>
                                        </p:tgtEl>
                                        <p:attrNameLst>
                                          <p:attrName>style.visibility</p:attrName>
                                        </p:attrNameLst>
                                      </p:cBhvr>
                                      <p:to>
                                        <p:strVal val="visible"/>
                                      </p:to>
                                    </p:set>
                                    <p:anim calcmode="lin" valueType="num">
                                      <p:cBhvr additive="base">
                                        <p:cTn id="48"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nodeType="clickEffect">
                                  <p:stCondLst>
                                    <p:cond delay="0"/>
                                  </p:stCondLst>
                                  <p:childTnLst>
                                    <p:set>
                                      <p:cBhvr>
                                        <p:cTn id="53" dur="1" fill="hold">
                                          <p:stCondLst>
                                            <p:cond delay="0"/>
                                          </p:stCondLst>
                                        </p:cTn>
                                        <p:tgtEl>
                                          <p:spTgt spid="1030"/>
                                        </p:tgtEl>
                                        <p:attrNameLst>
                                          <p:attrName>style.visibility</p:attrName>
                                        </p:attrNameLst>
                                      </p:cBhvr>
                                      <p:to>
                                        <p:strVal val="visible"/>
                                      </p:to>
                                    </p:set>
                                    <p:anim calcmode="lin" valueType="num">
                                      <p:cBhvr additive="base">
                                        <p:cTn id="54" dur="500" fill="hold"/>
                                        <p:tgtEl>
                                          <p:spTgt spid="1030"/>
                                        </p:tgtEl>
                                        <p:attrNameLst>
                                          <p:attrName>ppt_x</p:attrName>
                                        </p:attrNameLst>
                                      </p:cBhvr>
                                      <p:tavLst>
                                        <p:tav tm="0">
                                          <p:val>
                                            <p:strVal val="#ppt_x"/>
                                          </p:val>
                                        </p:tav>
                                        <p:tav tm="100000">
                                          <p:val>
                                            <p:strVal val="#ppt_x"/>
                                          </p:val>
                                        </p:tav>
                                      </p:tavLst>
                                    </p:anim>
                                    <p:anim calcmode="lin" valueType="num">
                                      <p:cBhvr additive="base">
                                        <p:cTn id="55" dur="500" fill="hold"/>
                                        <p:tgtEl>
                                          <p:spTgt spid="1030"/>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nodeType="clickEffect">
                                  <p:stCondLst>
                                    <p:cond delay="0"/>
                                  </p:stCondLst>
                                  <p:childTnLst>
                                    <p:set>
                                      <p:cBhvr>
                                        <p:cTn id="59" dur="1" fill="hold">
                                          <p:stCondLst>
                                            <p:cond delay="0"/>
                                          </p:stCondLst>
                                        </p:cTn>
                                        <p:tgtEl>
                                          <p:spTgt spid="8">
                                            <p:txEl>
                                              <p:pRg st="0" end="0"/>
                                            </p:txEl>
                                          </p:spTgt>
                                        </p:tgtEl>
                                        <p:attrNameLst>
                                          <p:attrName>style.visibility</p:attrName>
                                        </p:attrNameLst>
                                      </p:cBhvr>
                                      <p:to>
                                        <p:strVal val="visible"/>
                                      </p:to>
                                    </p:set>
                                    <p:anim calcmode="lin" valueType="num">
                                      <p:cBhvr additive="base">
                                        <p:cTn id="60"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61"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nodeType="clickEffect">
                                  <p:stCondLst>
                                    <p:cond delay="0"/>
                                  </p:stCondLst>
                                  <p:childTnLst>
                                    <p:set>
                                      <p:cBhvr>
                                        <p:cTn id="65" dur="1" fill="hold">
                                          <p:stCondLst>
                                            <p:cond delay="0"/>
                                          </p:stCondLst>
                                        </p:cTn>
                                        <p:tgtEl>
                                          <p:spTgt spid="1031"/>
                                        </p:tgtEl>
                                        <p:attrNameLst>
                                          <p:attrName>style.visibility</p:attrName>
                                        </p:attrNameLst>
                                      </p:cBhvr>
                                      <p:to>
                                        <p:strVal val="visible"/>
                                      </p:to>
                                    </p:set>
                                    <p:animEffect transition="in" filter="barn(inVertical)">
                                      <p:cBhvr>
                                        <p:cTn id="66" dur="500"/>
                                        <p:tgtEl>
                                          <p:spTgt spid="1031"/>
                                        </p:tgtEl>
                                      </p:cBhvr>
                                    </p:animEffect>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nodeType="clickEffect">
                                  <p:stCondLst>
                                    <p:cond delay="0"/>
                                  </p:stCondLst>
                                  <p:childTnLst>
                                    <p:set>
                                      <p:cBhvr>
                                        <p:cTn id="70" dur="1" fill="hold">
                                          <p:stCondLst>
                                            <p:cond delay="0"/>
                                          </p:stCondLst>
                                        </p:cTn>
                                        <p:tgtEl>
                                          <p:spTgt spid="9">
                                            <p:txEl>
                                              <p:pRg st="0" end="0"/>
                                            </p:txEl>
                                          </p:spTgt>
                                        </p:tgtEl>
                                        <p:attrNameLst>
                                          <p:attrName>style.visibility</p:attrName>
                                        </p:attrNameLst>
                                      </p:cBhvr>
                                      <p:to>
                                        <p:strVal val="visible"/>
                                      </p:to>
                                    </p:set>
                                    <p:anim calcmode="lin" valueType="num">
                                      <p:cBhvr additive="base">
                                        <p:cTn id="71"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72"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vi-VN" smtClean="0"/>
          </a:p>
          <a:p>
            <a:endParaRPr lang="en-US"/>
          </a:p>
        </p:txBody>
      </p:sp>
      <p:graphicFrame>
        <p:nvGraphicFramePr>
          <p:cNvPr id="4" name="Table 3"/>
          <p:cNvGraphicFramePr>
            <a:graphicFrameLocks noGrp="1"/>
          </p:cNvGraphicFramePr>
          <p:nvPr>
            <p:extLst>
              <p:ext uri="{D42A27DB-BD31-4B8C-83A1-F6EECF244321}">
                <p14:modId xmlns:p14="http://schemas.microsoft.com/office/powerpoint/2010/main" val="672577639"/>
              </p:ext>
            </p:extLst>
          </p:nvPr>
        </p:nvGraphicFramePr>
        <p:xfrm>
          <a:off x="834008" y="441290"/>
          <a:ext cx="10837710" cy="6064515"/>
        </p:xfrm>
        <a:graphic>
          <a:graphicData uri="http://schemas.openxmlformats.org/drawingml/2006/table">
            <a:tbl>
              <a:tblPr firstRow="1" bandRow="1">
                <a:tableStyleId>{5C22544A-7EE6-4342-B048-85BDC9FD1C3A}</a:tableStyleId>
              </a:tblPr>
              <a:tblGrid>
                <a:gridCol w="1083771"/>
                <a:gridCol w="1083771"/>
                <a:gridCol w="1083771"/>
                <a:gridCol w="1083771"/>
                <a:gridCol w="1083771"/>
                <a:gridCol w="1083771"/>
                <a:gridCol w="1083771"/>
                <a:gridCol w="1083771"/>
                <a:gridCol w="1083771"/>
                <a:gridCol w="1083771"/>
              </a:tblGrid>
              <a:tr h="601980">
                <a:tc>
                  <a:txBody>
                    <a:bodyPr/>
                    <a:lstStyle/>
                    <a:p>
                      <a:pPr algn="ctr"/>
                      <a:r>
                        <a:rPr lang="vi-VN" sz="2400" b="1" smtClean="0">
                          <a:solidFill>
                            <a:schemeClr val="tx1">
                              <a:lumMod val="95000"/>
                              <a:lumOff val="5000"/>
                            </a:schemeClr>
                          </a:solidFill>
                          <a:latin typeface="+mj-lt"/>
                        </a:rPr>
                        <a:t>S</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B</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A</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C</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T</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R</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C</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S</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B</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N</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r>
              <a:tr h="601980">
                <a:tc>
                  <a:txBody>
                    <a:bodyPr/>
                    <a:lstStyle/>
                    <a:p>
                      <a:pPr algn="ctr"/>
                      <a:r>
                        <a:rPr lang="vi-VN" sz="2400" b="1" smtClean="0">
                          <a:solidFill>
                            <a:schemeClr val="tx1">
                              <a:lumMod val="95000"/>
                              <a:lumOff val="5000"/>
                            </a:schemeClr>
                          </a:solidFill>
                          <a:latin typeface="+mj-lt"/>
                        </a:rPr>
                        <a:t>Ơ</a:t>
                      </a: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D</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X</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U</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Y</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Ê</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H</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V</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Ô</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U</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r>
              <a:tr h="601980">
                <a:tc>
                  <a:txBody>
                    <a:bodyPr/>
                    <a:lstStyle/>
                    <a:p>
                      <a:pPr algn="ctr"/>
                      <a:r>
                        <a:rPr lang="vi-VN" sz="2400" b="1" smtClean="0">
                          <a:solidFill>
                            <a:schemeClr val="tx1">
                              <a:lumMod val="95000"/>
                              <a:lumOff val="5000"/>
                            </a:schemeClr>
                          </a:solidFill>
                          <a:latin typeface="+mj-lt"/>
                        </a:rPr>
                        <a:t>N</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T</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B</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A</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O</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B</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Â</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E</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N</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I</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r>
              <a:tr h="646695">
                <a:tc>
                  <a:txBody>
                    <a:bodyPr/>
                    <a:lstStyle/>
                    <a:p>
                      <a:pPr algn="ctr"/>
                      <a:r>
                        <a:rPr lang="vi-VN" sz="2400" b="1" smtClean="0">
                          <a:solidFill>
                            <a:schemeClr val="tx1">
                              <a:lumMod val="95000"/>
                              <a:lumOff val="5000"/>
                            </a:schemeClr>
                          </a:solidFill>
                          <a:latin typeface="+mj-lt"/>
                        </a:rPr>
                        <a:t>N</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A</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H</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R</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S</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T</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U</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N</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Đ</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C</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r>
              <a:tr h="601980">
                <a:tc>
                  <a:txBody>
                    <a:bodyPr/>
                    <a:lstStyle/>
                    <a:p>
                      <a:pPr algn="ctr"/>
                      <a:r>
                        <a:rPr lang="vi-VN" sz="2400" b="1" smtClean="0">
                          <a:solidFill>
                            <a:schemeClr val="tx1">
                              <a:lumMod val="95000"/>
                              <a:lumOff val="5000"/>
                            </a:schemeClr>
                          </a:solidFill>
                          <a:latin typeface="+mj-lt"/>
                        </a:rPr>
                        <a:t>G</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N</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B</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Ư</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Ô</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A</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P</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B</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I</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A</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r>
              <a:tr h="601980">
                <a:tc>
                  <a:txBody>
                    <a:bodyPr/>
                    <a:lstStyle/>
                    <a:p>
                      <a:pPr algn="ctr"/>
                      <a:r>
                        <a:rPr lang="vi-VN" sz="2400" b="1" smtClean="0">
                          <a:solidFill>
                            <a:schemeClr val="tx1">
                              <a:lumMod val="95000"/>
                              <a:lumOff val="5000"/>
                            </a:schemeClr>
                          </a:solidFill>
                          <a:latin typeface="+mj-lt"/>
                        </a:rPr>
                        <a:t>U</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Đ</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S</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T</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B</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Y</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H</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I</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A</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O</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r>
              <a:tr h="601980">
                <a:tc>
                  <a:txBody>
                    <a:bodyPr/>
                    <a:lstStyle/>
                    <a:p>
                      <a:pPr algn="ctr"/>
                      <a:r>
                        <a:rPr lang="vi-VN" sz="2400" b="1" smtClean="0">
                          <a:solidFill>
                            <a:schemeClr val="tx1">
                              <a:lumMod val="95000"/>
                              <a:lumOff val="5000"/>
                            </a:schemeClr>
                          </a:solidFill>
                          <a:latin typeface="+mj-lt"/>
                        </a:rPr>
                        <a:t>Y</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Ô</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L</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Y</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K</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A</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I</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Ê</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M</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A</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r>
              <a:tr h="601980">
                <a:tc>
                  <a:txBody>
                    <a:bodyPr/>
                    <a:lstStyle/>
                    <a:p>
                      <a:pPr algn="ctr"/>
                      <a:r>
                        <a:rPr lang="vi-VN" sz="2400" b="1" smtClean="0">
                          <a:solidFill>
                            <a:schemeClr val="tx1">
                              <a:lumMod val="95000"/>
                              <a:lumOff val="5000"/>
                            </a:schemeClr>
                          </a:solidFill>
                          <a:latin typeface="+mj-lt"/>
                        </a:rPr>
                        <a:t>Ê</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S</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Ô</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N</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G</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N</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I</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N</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U</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B</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r>
              <a:tr h="601980">
                <a:tc>
                  <a:txBody>
                    <a:bodyPr/>
                    <a:lstStyle/>
                    <a:p>
                      <a:pPr algn="ctr"/>
                      <a:r>
                        <a:rPr lang="vi-VN" sz="2400" b="1" smtClean="0">
                          <a:solidFill>
                            <a:schemeClr val="tx1">
                              <a:lumMod val="95000"/>
                              <a:lumOff val="5000"/>
                            </a:schemeClr>
                          </a:solidFill>
                          <a:latin typeface="+mj-lt"/>
                        </a:rPr>
                        <a:t>N</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B</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K</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I</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M</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C</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Ư</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Ơ</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N</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G</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r>
              <a:tr h="601980">
                <a:tc>
                  <a:txBody>
                    <a:bodyPr/>
                    <a:lstStyle/>
                    <a:p>
                      <a:pPr algn="ctr"/>
                      <a:r>
                        <a:rPr lang="vi-VN" sz="2400" b="1" smtClean="0">
                          <a:solidFill>
                            <a:schemeClr val="tx1">
                              <a:lumMod val="95000"/>
                              <a:lumOff val="5000"/>
                            </a:schemeClr>
                          </a:solidFill>
                          <a:latin typeface="+mj-lt"/>
                        </a:rPr>
                        <a:t>M</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A</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D</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A</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G</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A</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X</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C</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A</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Ô</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r>
            </a:tbl>
          </a:graphicData>
        </a:graphic>
      </p:graphicFrame>
      <p:cxnSp>
        <p:nvCxnSpPr>
          <p:cNvPr id="7" name="Straight Arrow Connector 6"/>
          <p:cNvCxnSpPr/>
          <p:nvPr/>
        </p:nvCxnSpPr>
        <p:spPr>
          <a:xfrm>
            <a:off x="2458720" y="670560"/>
            <a:ext cx="1046480" cy="0"/>
          </a:xfrm>
          <a:prstGeom prst="straightConnector1">
            <a:avLst/>
          </a:prstGeom>
          <a:ln w="28575">
            <a:solidFill>
              <a:srgbClr val="FF0000"/>
            </a:solidFill>
            <a:tailEnd type="arrow"/>
          </a:ln>
        </p:spPr>
        <p:style>
          <a:lnRef idx="1">
            <a:schemeClr val="accent2"/>
          </a:lnRef>
          <a:fillRef idx="0">
            <a:schemeClr val="accent2"/>
          </a:fillRef>
          <a:effectRef idx="0">
            <a:schemeClr val="accent2"/>
          </a:effectRef>
          <a:fontRef idx="minor">
            <a:schemeClr val="tx1"/>
          </a:fontRef>
        </p:style>
      </p:cxnSp>
      <p:cxnSp>
        <p:nvCxnSpPr>
          <p:cNvPr id="5" name="Straight Arrow Connector 4"/>
          <p:cNvCxnSpPr/>
          <p:nvPr/>
        </p:nvCxnSpPr>
        <p:spPr>
          <a:xfrm>
            <a:off x="1330960" y="6146800"/>
            <a:ext cx="8727440" cy="0"/>
          </a:xfrm>
          <a:prstGeom prst="straightConnector1">
            <a:avLst/>
          </a:prstGeom>
          <a:ln w="28575">
            <a:solidFill>
              <a:srgbClr val="FF0000"/>
            </a:solidFill>
            <a:tailEnd type="arrow"/>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46488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Rectangle 3"/>
          <p:cNvSpPr/>
          <p:nvPr/>
        </p:nvSpPr>
        <p:spPr>
          <a:xfrm>
            <a:off x="467360" y="496838"/>
            <a:ext cx="11206480" cy="5078313"/>
          </a:xfrm>
          <a:prstGeom prst="rect">
            <a:avLst/>
          </a:prstGeom>
        </p:spPr>
        <p:txBody>
          <a:bodyPr wrap="square">
            <a:spAutoFit/>
          </a:bodyPr>
          <a:lstStyle/>
          <a:p>
            <a:r>
              <a:rPr lang="vi-VN" sz="3600">
                <a:latin typeface="Times New Roman" pitchFamily="18" charset="0"/>
                <a:cs typeface="Times New Roman" pitchFamily="18" charset="0"/>
              </a:rPr>
              <a:t>T</a:t>
            </a:r>
            <a:r>
              <a:rPr lang="en-US" sz="3600">
                <a:latin typeface="Times New Roman" pitchFamily="18" charset="0"/>
                <a:cs typeface="Times New Roman" pitchFamily="18" charset="0"/>
              </a:rPr>
              <a:t>ổ chức trò chơi: </a:t>
            </a:r>
            <a:r>
              <a:rPr lang="en-US" sz="3600">
                <a:solidFill>
                  <a:srgbClr val="FF0000"/>
                </a:solidFill>
                <a:latin typeface="Times New Roman" pitchFamily="18" charset="0"/>
                <a:cs typeface="Times New Roman" pitchFamily="18" charset="0"/>
              </a:rPr>
              <a:t>“VUA TÌM KIẾM”</a:t>
            </a:r>
            <a:br>
              <a:rPr lang="en-US" sz="3600">
                <a:solidFill>
                  <a:srgbClr val="FF0000"/>
                </a:solidFill>
                <a:latin typeface="Times New Roman" pitchFamily="18" charset="0"/>
                <a:cs typeface="Times New Roman" pitchFamily="18" charset="0"/>
              </a:rPr>
            </a:br>
            <a:r>
              <a:rPr lang="en-US" sz="3600">
                <a:latin typeface="Times New Roman" pitchFamily="18" charset="0"/>
                <a:cs typeface="Times New Roman" pitchFamily="18" charset="0"/>
              </a:rPr>
              <a:t>- Luật chơi: Hãy tìm các đáp án đúng trong bảng sau (hàng ngang, hàng dọc, hàng chéo) và lấy bút màu tô lên đáp án mình tìm được, ai tìm được nhanh nhất sẽ trở thành </a:t>
            </a:r>
            <a:r>
              <a:rPr lang="en-US" sz="3600">
                <a:solidFill>
                  <a:srgbClr val="FF0000"/>
                </a:solidFill>
                <a:latin typeface="Times New Roman" pitchFamily="18" charset="0"/>
                <a:cs typeface="Times New Roman" pitchFamily="18" charset="0"/>
              </a:rPr>
              <a:t>“VUA TÌM KIẾM”.</a:t>
            </a:r>
            <a:br>
              <a:rPr lang="en-US" sz="3600">
                <a:solidFill>
                  <a:srgbClr val="FF0000"/>
                </a:solidFill>
                <a:latin typeface="Times New Roman" pitchFamily="18" charset="0"/>
                <a:cs typeface="Times New Roman" pitchFamily="18" charset="0"/>
              </a:rPr>
            </a:br>
            <a:r>
              <a:rPr lang="en-US" sz="3600">
                <a:latin typeface="Times New Roman" pitchFamily="18" charset="0"/>
                <a:cs typeface="Times New Roman" pitchFamily="18" charset="0"/>
              </a:rPr>
              <a:t>- Bộ câu hỏi:</a:t>
            </a:r>
            <a:br>
              <a:rPr lang="en-US" sz="3600">
                <a:latin typeface="Times New Roman" pitchFamily="18" charset="0"/>
                <a:cs typeface="Times New Roman" pitchFamily="18" charset="0"/>
              </a:rPr>
            </a:br>
            <a:r>
              <a:rPr lang="en-US" sz="3600">
                <a:latin typeface="Times New Roman" pitchFamily="18" charset="0"/>
                <a:cs typeface="Times New Roman" pitchFamily="18" charset="0"/>
              </a:rPr>
              <a:t>1. Diện tích của châu Phi xếp vị thứ mấy trên thế giới?</a:t>
            </a:r>
            <a:br>
              <a:rPr lang="en-US" sz="3600">
                <a:latin typeface="Times New Roman" pitchFamily="18" charset="0"/>
                <a:cs typeface="Times New Roman" pitchFamily="18" charset="0"/>
              </a:rPr>
            </a:br>
            <a:r>
              <a:rPr lang="vi-VN" sz="3600">
                <a:latin typeface="Times New Roman" pitchFamily="18" charset="0"/>
                <a:cs typeface="Times New Roman" pitchFamily="18" charset="0"/>
              </a:rPr>
              <a:t>2. Quốc đảo lớn nhất châu Phi</a:t>
            </a:r>
            <a:r>
              <a:rPr lang="vi-VN" sz="3600" smtClean="0">
                <a:latin typeface="Times New Roman" pitchFamily="18" charset="0"/>
                <a:cs typeface="Times New Roman" pitchFamily="18" charset="0"/>
              </a:rPr>
              <a:t>?</a:t>
            </a:r>
          </a:p>
          <a:p>
            <a:r>
              <a:rPr lang="vi-VN" sz="3600" smtClean="0">
                <a:latin typeface="Times New Roman" pitchFamily="18" charset="0"/>
                <a:cs typeface="Times New Roman" pitchFamily="18" charset="0"/>
              </a:rPr>
              <a:t>3. Kênh đào nối liền Địa Trung Hải và biển Đỏ</a:t>
            </a:r>
            <a:endParaRPr lang="en-US" sz="3600"/>
          </a:p>
        </p:txBody>
      </p:sp>
    </p:spTree>
    <p:extLst>
      <p:ext uri="{BB962C8B-B14F-4D97-AF65-F5344CB8AC3E}">
        <p14:creationId xmlns:p14="http://schemas.microsoft.com/office/powerpoint/2010/main" val="118042666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vi-VN" smtClean="0"/>
          </a:p>
          <a:p>
            <a:endParaRPr lang="en-US"/>
          </a:p>
        </p:txBody>
      </p:sp>
      <p:graphicFrame>
        <p:nvGraphicFramePr>
          <p:cNvPr id="4" name="Table 3"/>
          <p:cNvGraphicFramePr>
            <a:graphicFrameLocks noGrp="1"/>
          </p:cNvGraphicFramePr>
          <p:nvPr>
            <p:extLst>
              <p:ext uri="{D42A27DB-BD31-4B8C-83A1-F6EECF244321}">
                <p14:modId xmlns:p14="http://schemas.microsoft.com/office/powerpoint/2010/main" val="511864953"/>
              </p:ext>
            </p:extLst>
          </p:nvPr>
        </p:nvGraphicFramePr>
        <p:xfrm>
          <a:off x="834008" y="441290"/>
          <a:ext cx="10837710" cy="6064515"/>
        </p:xfrm>
        <a:graphic>
          <a:graphicData uri="http://schemas.openxmlformats.org/drawingml/2006/table">
            <a:tbl>
              <a:tblPr firstRow="1" bandRow="1">
                <a:tableStyleId>{5C22544A-7EE6-4342-B048-85BDC9FD1C3A}</a:tableStyleId>
              </a:tblPr>
              <a:tblGrid>
                <a:gridCol w="1083771"/>
                <a:gridCol w="1083771"/>
                <a:gridCol w="1083771"/>
                <a:gridCol w="1083771"/>
                <a:gridCol w="1083771"/>
                <a:gridCol w="1083771"/>
                <a:gridCol w="1083771"/>
                <a:gridCol w="1083771"/>
                <a:gridCol w="1083771"/>
                <a:gridCol w="1083771"/>
              </a:tblGrid>
              <a:tr h="601980">
                <a:tc>
                  <a:txBody>
                    <a:bodyPr/>
                    <a:lstStyle/>
                    <a:p>
                      <a:pPr algn="ctr"/>
                      <a:r>
                        <a:rPr lang="vi-VN" sz="2400" b="1" smtClean="0">
                          <a:solidFill>
                            <a:schemeClr val="tx1">
                              <a:lumMod val="95000"/>
                              <a:lumOff val="5000"/>
                            </a:schemeClr>
                          </a:solidFill>
                          <a:latin typeface="+mj-lt"/>
                        </a:rPr>
                        <a:t>S</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B</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A</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C</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T</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R</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C</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S</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B</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N</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r>
              <a:tr h="601980">
                <a:tc>
                  <a:txBody>
                    <a:bodyPr/>
                    <a:lstStyle/>
                    <a:p>
                      <a:pPr algn="ctr"/>
                      <a:r>
                        <a:rPr lang="vi-VN" sz="2400" b="1" smtClean="0">
                          <a:solidFill>
                            <a:schemeClr val="tx1">
                              <a:lumMod val="95000"/>
                              <a:lumOff val="5000"/>
                            </a:schemeClr>
                          </a:solidFill>
                          <a:latin typeface="+mj-lt"/>
                        </a:rPr>
                        <a:t>Ơ</a:t>
                      </a: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D</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X</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U</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Y</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Ê</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H</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V</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Ô</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U</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r>
              <a:tr h="601980">
                <a:tc>
                  <a:txBody>
                    <a:bodyPr/>
                    <a:lstStyle/>
                    <a:p>
                      <a:pPr algn="ctr"/>
                      <a:r>
                        <a:rPr lang="vi-VN" sz="2400" b="1" smtClean="0">
                          <a:solidFill>
                            <a:schemeClr val="tx1">
                              <a:lumMod val="95000"/>
                              <a:lumOff val="5000"/>
                            </a:schemeClr>
                          </a:solidFill>
                          <a:latin typeface="+mj-lt"/>
                        </a:rPr>
                        <a:t>N</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T</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B</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A</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O</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B</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Â</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E</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N</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I</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r>
              <a:tr h="646695">
                <a:tc>
                  <a:txBody>
                    <a:bodyPr/>
                    <a:lstStyle/>
                    <a:p>
                      <a:pPr algn="ctr"/>
                      <a:r>
                        <a:rPr lang="vi-VN" sz="2400" b="1" smtClean="0">
                          <a:solidFill>
                            <a:schemeClr val="tx1">
                              <a:lumMod val="95000"/>
                              <a:lumOff val="5000"/>
                            </a:schemeClr>
                          </a:solidFill>
                          <a:latin typeface="+mj-lt"/>
                        </a:rPr>
                        <a:t>N</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A</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H</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R</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S</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T</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U</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N</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Đ</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C</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r>
              <a:tr h="601980">
                <a:tc>
                  <a:txBody>
                    <a:bodyPr/>
                    <a:lstStyle/>
                    <a:p>
                      <a:pPr algn="ctr"/>
                      <a:r>
                        <a:rPr lang="vi-VN" sz="2400" b="1" smtClean="0">
                          <a:solidFill>
                            <a:schemeClr val="tx1">
                              <a:lumMod val="95000"/>
                              <a:lumOff val="5000"/>
                            </a:schemeClr>
                          </a:solidFill>
                          <a:latin typeface="+mj-lt"/>
                        </a:rPr>
                        <a:t>G</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N</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B</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Ư</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Ô</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A</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P</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B</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I</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A</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r>
              <a:tr h="601980">
                <a:tc>
                  <a:txBody>
                    <a:bodyPr/>
                    <a:lstStyle/>
                    <a:p>
                      <a:pPr algn="ctr"/>
                      <a:r>
                        <a:rPr lang="vi-VN" sz="2400" b="1" smtClean="0">
                          <a:solidFill>
                            <a:schemeClr val="tx1">
                              <a:lumMod val="95000"/>
                              <a:lumOff val="5000"/>
                            </a:schemeClr>
                          </a:solidFill>
                          <a:latin typeface="+mj-lt"/>
                        </a:rPr>
                        <a:t>U</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Đ</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S</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T</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B</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Y</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H</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I</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A</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O</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r>
              <a:tr h="601980">
                <a:tc>
                  <a:txBody>
                    <a:bodyPr/>
                    <a:lstStyle/>
                    <a:p>
                      <a:pPr algn="ctr"/>
                      <a:r>
                        <a:rPr lang="vi-VN" sz="2400" b="1" smtClean="0">
                          <a:solidFill>
                            <a:schemeClr val="tx1">
                              <a:lumMod val="95000"/>
                              <a:lumOff val="5000"/>
                            </a:schemeClr>
                          </a:solidFill>
                          <a:latin typeface="+mj-lt"/>
                        </a:rPr>
                        <a:t>Y</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Ô</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L</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Y</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K</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A</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I</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Ê</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M</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A</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r>
              <a:tr h="601980">
                <a:tc>
                  <a:txBody>
                    <a:bodyPr/>
                    <a:lstStyle/>
                    <a:p>
                      <a:pPr algn="ctr"/>
                      <a:r>
                        <a:rPr lang="vi-VN" sz="2400" b="1" smtClean="0">
                          <a:solidFill>
                            <a:schemeClr val="tx1">
                              <a:lumMod val="95000"/>
                              <a:lumOff val="5000"/>
                            </a:schemeClr>
                          </a:solidFill>
                          <a:latin typeface="+mj-lt"/>
                        </a:rPr>
                        <a:t>Ê</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S</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Ô</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N</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G</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N</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I</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N</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U</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B</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r>
              <a:tr h="601980">
                <a:tc>
                  <a:txBody>
                    <a:bodyPr/>
                    <a:lstStyle/>
                    <a:p>
                      <a:pPr algn="ctr"/>
                      <a:r>
                        <a:rPr lang="vi-VN" sz="2400" b="1" smtClean="0">
                          <a:solidFill>
                            <a:schemeClr val="tx1">
                              <a:lumMod val="95000"/>
                              <a:lumOff val="5000"/>
                            </a:schemeClr>
                          </a:solidFill>
                          <a:latin typeface="+mj-lt"/>
                        </a:rPr>
                        <a:t>N</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B</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K</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I</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M</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C</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Ư</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Ơ</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N</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G</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r>
              <a:tr h="601980">
                <a:tc>
                  <a:txBody>
                    <a:bodyPr/>
                    <a:lstStyle/>
                    <a:p>
                      <a:pPr algn="ctr"/>
                      <a:r>
                        <a:rPr lang="vi-VN" sz="2400" b="1" smtClean="0">
                          <a:solidFill>
                            <a:schemeClr val="tx1">
                              <a:lumMod val="95000"/>
                              <a:lumOff val="5000"/>
                            </a:schemeClr>
                          </a:solidFill>
                          <a:latin typeface="+mj-lt"/>
                        </a:rPr>
                        <a:t>M</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A</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D</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A</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G</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A</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X</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C</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A</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Ô</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r>
            </a:tbl>
          </a:graphicData>
        </a:graphic>
      </p:graphicFrame>
      <p:cxnSp>
        <p:nvCxnSpPr>
          <p:cNvPr id="7" name="Straight Arrow Connector 6"/>
          <p:cNvCxnSpPr/>
          <p:nvPr/>
        </p:nvCxnSpPr>
        <p:spPr>
          <a:xfrm>
            <a:off x="2458720" y="670560"/>
            <a:ext cx="1046480" cy="0"/>
          </a:xfrm>
          <a:prstGeom prst="straightConnector1">
            <a:avLst/>
          </a:prstGeom>
          <a:ln w="28575">
            <a:solidFill>
              <a:srgbClr val="FF0000"/>
            </a:solidFill>
            <a:tailEnd type="arrow"/>
          </a:ln>
        </p:spPr>
        <p:style>
          <a:lnRef idx="1">
            <a:schemeClr val="accent2"/>
          </a:lnRef>
          <a:fillRef idx="0">
            <a:schemeClr val="accent2"/>
          </a:fillRef>
          <a:effectRef idx="0">
            <a:schemeClr val="accent2"/>
          </a:effectRef>
          <a:fontRef idx="minor">
            <a:schemeClr val="tx1"/>
          </a:fontRef>
        </p:style>
      </p:cxnSp>
      <p:cxnSp>
        <p:nvCxnSpPr>
          <p:cNvPr id="5" name="Straight Arrow Connector 4"/>
          <p:cNvCxnSpPr/>
          <p:nvPr/>
        </p:nvCxnSpPr>
        <p:spPr>
          <a:xfrm>
            <a:off x="1320800" y="6156960"/>
            <a:ext cx="8717280" cy="0"/>
          </a:xfrm>
          <a:prstGeom prst="straightConnector1">
            <a:avLst/>
          </a:prstGeom>
          <a:ln w="28575">
            <a:solidFill>
              <a:srgbClr val="FF0000"/>
            </a:solidFill>
            <a:tailEnd type="arrow"/>
          </a:ln>
        </p:spPr>
        <p:style>
          <a:lnRef idx="1">
            <a:schemeClr val="accent2"/>
          </a:lnRef>
          <a:fillRef idx="0">
            <a:schemeClr val="accent2"/>
          </a:fillRef>
          <a:effectRef idx="0">
            <a:schemeClr val="accent2"/>
          </a:effectRef>
          <a:fontRef idx="minor">
            <a:schemeClr val="tx1"/>
          </a:fontRef>
        </p:style>
      </p:cxnSp>
      <p:cxnSp>
        <p:nvCxnSpPr>
          <p:cNvPr id="6" name="Straight Arrow Connector 5"/>
          <p:cNvCxnSpPr/>
          <p:nvPr/>
        </p:nvCxnSpPr>
        <p:spPr>
          <a:xfrm>
            <a:off x="3505200" y="1290320"/>
            <a:ext cx="3373120" cy="0"/>
          </a:xfrm>
          <a:prstGeom prst="straightConnector1">
            <a:avLst/>
          </a:prstGeom>
          <a:ln w="28575">
            <a:solidFill>
              <a:srgbClr val="FF0000"/>
            </a:solidFill>
            <a:tailEnd type="arrow"/>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504706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Rectangle 3"/>
          <p:cNvSpPr/>
          <p:nvPr/>
        </p:nvSpPr>
        <p:spPr>
          <a:xfrm>
            <a:off x="558800" y="520899"/>
            <a:ext cx="11074400" cy="5632311"/>
          </a:xfrm>
          <a:prstGeom prst="rect">
            <a:avLst/>
          </a:prstGeom>
        </p:spPr>
        <p:txBody>
          <a:bodyPr wrap="square">
            <a:spAutoFit/>
          </a:bodyPr>
          <a:lstStyle/>
          <a:p>
            <a:r>
              <a:rPr lang="vi-VN" sz="3600">
                <a:latin typeface="Times New Roman" pitchFamily="18" charset="0"/>
                <a:cs typeface="Times New Roman" pitchFamily="18" charset="0"/>
              </a:rPr>
              <a:t>T</a:t>
            </a:r>
            <a:r>
              <a:rPr lang="en-US" sz="3600">
                <a:latin typeface="Times New Roman" pitchFamily="18" charset="0"/>
                <a:cs typeface="Times New Roman" pitchFamily="18" charset="0"/>
              </a:rPr>
              <a:t>ổ chức trò chơi: </a:t>
            </a:r>
            <a:r>
              <a:rPr lang="en-US" sz="3600">
                <a:solidFill>
                  <a:srgbClr val="FF0000"/>
                </a:solidFill>
                <a:latin typeface="Times New Roman" pitchFamily="18" charset="0"/>
                <a:cs typeface="Times New Roman" pitchFamily="18" charset="0"/>
              </a:rPr>
              <a:t>“VUA TÌM KIẾM”</a:t>
            </a:r>
            <a:br>
              <a:rPr lang="en-US" sz="3600">
                <a:solidFill>
                  <a:srgbClr val="FF0000"/>
                </a:solidFill>
                <a:latin typeface="Times New Roman" pitchFamily="18" charset="0"/>
                <a:cs typeface="Times New Roman" pitchFamily="18" charset="0"/>
              </a:rPr>
            </a:br>
            <a:r>
              <a:rPr lang="en-US" sz="3600">
                <a:latin typeface="Times New Roman" pitchFamily="18" charset="0"/>
                <a:cs typeface="Times New Roman" pitchFamily="18" charset="0"/>
              </a:rPr>
              <a:t>- Luật chơi: Hãy tìm các đáp án đúng trong bảng sau (hàng ngang, hàng dọc, hàng chéo) và lấy bút màu tô lên đáp án mình tìm được, ai tìm được nhanh nhất sẽ trở thành </a:t>
            </a:r>
            <a:r>
              <a:rPr lang="en-US" sz="3600">
                <a:solidFill>
                  <a:srgbClr val="FF0000"/>
                </a:solidFill>
                <a:latin typeface="Times New Roman" pitchFamily="18" charset="0"/>
                <a:cs typeface="Times New Roman" pitchFamily="18" charset="0"/>
              </a:rPr>
              <a:t>“VUA TÌM KIẾM”.</a:t>
            </a:r>
            <a:br>
              <a:rPr lang="en-US" sz="3600">
                <a:solidFill>
                  <a:srgbClr val="FF0000"/>
                </a:solidFill>
                <a:latin typeface="Times New Roman" pitchFamily="18" charset="0"/>
                <a:cs typeface="Times New Roman" pitchFamily="18" charset="0"/>
              </a:rPr>
            </a:br>
            <a:r>
              <a:rPr lang="en-US" sz="3600">
                <a:latin typeface="Times New Roman" pitchFamily="18" charset="0"/>
                <a:cs typeface="Times New Roman" pitchFamily="18" charset="0"/>
              </a:rPr>
              <a:t>- Bộ câu hỏi:</a:t>
            </a:r>
            <a:br>
              <a:rPr lang="en-US" sz="3600">
                <a:latin typeface="Times New Roman" pitchFamily="18" charset="0"/>
                <a:cs typeface="Times New Roman" pitchFamily="18" charset="0"/>
              </a:rPr>
            </a:br>
            <a:r>
              <a:rPr lang="en-US" sz="3600">
                <a:latin typeface="Times New Roman" pitchFamily="18" charset="0"/>
                <a:cs typeface="Times New Roman" pitchFamily="18" charset="0"/>
              </a:rPr>
              <a:t>1. Diện tích của châu Phi xếp vị thứ mấy trên thế giới?</a:t>
            </a:r>
            <a:br>
              <a:rPr lang="en-US" sz="3600">
                <a:latin typeface="Times New Roman" pitchFamily="18" charset="0"/>
                <a:cs typeface="Times New Roman" pitchFamily="18" charset="0"/>
              </a:rPr>
            </a:br>
            <a:r>
              <a:rPr lang="vi-VN" sz="3600">
                <a:latin typeface="Times New Roman" pitchFamily="18" charset="0"/>
                <a:cs typeface="Times New Roman" pitchFamily="18" charset="0"/>
              </a:rPr>
              <a:t>2. Quốc đảo lớn nhất châu Phi?</a:t>
            </a:r>
          </a:p>
          <a:p>
            <a:r>
              <a:rPr lang="vi-VN" sz="3600">
                <a:latin typeface="Times New Roman" pitchFamily="18" charset="0"/>
                <a:cs typeface="Times New Roman" pitchFamily="18" charset="0"/>
              </a:rPr>
              <a:t>3. Kênh đào nối liền Địa Trung Hải và biển </a:t>
            </a:r>
            <a:r>
              <a:rPr lang="vi-VN" sz="3600" smtClean="0">
                <a:latin typeface="Times New Roman" pitchFamily="18" charset="0"/>
                <a:cs typeface="Times New Roman" pitchFamily="18" charset="0"/>
              </a:rPr>
              <a:t>Đỏ</a:t>
            </a:r>
          </a:p>
          <a:p>
            <a:r>
              <a:rPr lang="vi-VN" sz="3600" smtClean="0">
                <a:latin typeface="Times New Roman" pitchFamily="18" charset="0"/>
                <a:cs typeface="Times New Roman" pitchFamily="18" charset="0"/>
              </a:rPr>
              <a:t>4. Dạng địa hình chủ yếu ở phía đông châu Phi</a:t>
            </a:r>
            <a:endParaRPr lang="en-US" sz="3600"/>
          </a:p>
        </p:txBody>
      </p:sp>
    </p:spTree>
    <p:extLst>
      <p:ext uri="{BB962C8B-B14F-4D97-AF65-F5344CB8AC3E}">
        <p14:creationId xmlns:p14="http://schemas.microsoft.com/office/powerpoint/2010/main" val="52122312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vi-VN" smtClean="0"/>
          </a:p>
          <a:p>
            <a:endParaRPr lang="en-US"/>
          </a:p>
        </p:txBody>
      </p:sp>
      <p:graphicFrame>
        <p:nvGraphicFramePr>
          <p:cNvPr id="4" name="Table 3"/>
          <p:cNvGraphicFramePr>
            <a:graphicFrameLocks noGrp="1"/>
          </p:cNvGraphicFramePr>
          <p:nvPr>
            <p:extLst>
              <p:ext uri="{D42A27DB-BD31-4B8C-83A1-F6EECF244321}">
                <p14:modId xmlns:p14="http://schemas.microsoft.com/office/powerpoint/2010/main" val="4058711008"/>
              </p:ext>
            </p:extLst>
          </p:nvPr>
        </p:nvGraphicFramePr>
        <p:xfrm>
          <a:off x="834008" y="441290"/>
          <a:ext cx="10837710" cy="6064515"/>
        </p:xfrm>
        <a:graphic>
          <a:graphicData uri="http://schemas.openxmlformats.org/drawingml/2006/table">
            <a:tbl>
              <a:tblPr firstRow="1" bandRow="1">
                <a:tableStyleId>{5C22544A-7EE6-4342-B048-85BDC9FD1C3A}</a:tableStyleId>
              </a:tblPr>
              <a:tblGrid>
                <a:gridCol w="1083771"/>
                <a:gridCol w="1083771"/>
                <a:gridCol w="1083771"/>
                <a:gridCol w="1083771"/>
                <a:gridCol w="1083771"/>
                <a:gridCol w="1083771"/>
                <a:gridCol w="1083771"/>
                <a:gridCol w="1083771"/>
                <a:gridCol w="1083771"/>
                <a:gridCol w="1083771"/>
              </a:tblGrid>
              <a:tr h="601980">
                <a:tc>
                  <a:txBody>
                    <a:bodyPr/>
                    <a:lstStyle/>
                    <a:p>
                      <a:pPr algn="ctr"/>
                      <a:r>
                        <a:rPr lang="vi-VN" sz="2400" b="1" smtClean="0">
                          <a:solidFill>
                            <a:schemeClr val="tx1">
                              <a:lumMod val="95000"/>
                              <a:lumOff val="5000"/>
                            </a:schemeClr>
                          </a:solidFill>
                          <a:latin typeface="+mj-lt"/>
                        </a:rPr>
                        <a:t>S</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B</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A</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C</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T</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R</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C</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S</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B</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N</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r>
              <a:tr h="601980">
                <a:tc>
                  <a:txBody>
                    <a:bodyPr/>
                    <a:lstStyle/>
                    <a:p>
                      <a:pPr algn="ctr"/>
                      <a:r>
                        <a:rPr lang="vi-VN" sz="2400" b="1" smtClean="0">
                          <a:solidFill>
                            <a:schemeClr val="tx1">
                              <a:lumMod val="95000"/>
                              <a:lumOff val="5000"/>
                            </a:schemeClr>
                          </a:solidFill>
                          <a:latin typeface="+mj-lt"/>
                        </a:rPr>
                        <a:t>Ơ</a:t>
                      </a: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D</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X</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U</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Y</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Ê</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H</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V</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Ô</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U</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r>
              <a:tr h="601980">
                <a:tc>
                  <a:txBody>
                    <a:bodyPr/>
                    <a:lstStyle/>
                    <a:p>
                      <a:pPr algn="ctr"/>
                      <a:r>
                        <a:rPr lang="vi-VN" sz="2400" b="1" smtClean="0">
                          <a:solidFill>
                            <a:schemeClr val="tx1">
                              <a:lumMod val="95000"/>
                              <a:lumOff val="5000"/>
                            </a:schemeClr>
                          </a:solidFill>
                          <a:latin typeface="+mj-lt"/>
                        </a:rPr>
                        <a:t>N</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T</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B</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A</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O</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B</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Â</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E</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N</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I</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r>
              <a:tr h="646695">
                <a:tc>
                  <a:txBody>
                    <a:bodyPr/>
                    <a:lstStyle/>
                    <a:p>
                      <a:pPr algn="ctr"/>
                      <a:r>
                        <a:rPr lang="vi-VN" sz="2400" b="1" smtClean="0">
                          <a:solidFill>
                            <a:schemeClr val="tx1">
                              <a:lumMod val="95000"/>
                              <a:lumOff val="5000"/>
                            </a:schemeClr>
                          </a:solidFill>
                          <a:latin typeface="+mj-lt"/>
                        </a:rPr>
                        <a:t>N</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A</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H</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R</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S</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T</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U</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N</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Đ</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C</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r>
              <a:tr h="601980">
                <a:tc>
                  <a:txBody>
                    <a:bodyPr/>
                    <a:lstStyle/>
                    <a:p>
                      <a:pPr algn="ctr"/>
                      <a:r>
                        <a:rPr lang="vi-VN" sz="2400" b="1" smtClean="0">
                          <a:solidFill>
                            <a:schemeClr val="tx1">
                              <a:lumMod val="95000"/>
                              <a:lumOff val="5000"/>
                            </a:schemeClr>
                          </a:solidFill>
                          <a:latin typeface="+mj-lt"/>
                        </a:rPr>
                        <a:t>G</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N</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B</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Ư</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Ô</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A</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P</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B</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I</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A</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r>
              <a:tr h="601980">
                <a:tc>
                  <a:txBody>
                    <a:bodyPr/>
                    <a:lstStyle/>
                    <a:p>
                      <a:pPr algn="ctr"/>
                      <a:r>
                        <a:rPr lang="vi-VN" sz="2400" b="1" smtClean="0">
                          <a:solidFill>
                            <a:schemeClr val="tx1">
                              <a:lumMod val="95000"/>
                              <a:lumOff val="5000"/>
                            </a:schemeClr>
                          </a:solidFill>
                          <a:latin typeface="+mj-lt"/>
                        </a:rPr>
                        <a:t>U</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Đ</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S</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T</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B</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Y</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H</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I</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A</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O</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r>
              <a:tr h="601980">
                <a:tc>
                  <a:txBody>
                    <a:bodyPr/>
                    <a:lstStyle/>
                    <a:p>
                      <a:pPr algn="ctr"/>
                      <a:r>
                        <a:rPr lang="vi-VN" sz="2400" b="1" smtClean="0">
                          <a:solidFill>
                            <a:schemeClr val="tx1">
                              <a:lumMod val="95000"/>
                              <a:lumOff val="5000"/>
                            </a:schemeClr>
                          </a:solidFill>
                          <a:latin typeface="+mj-lt"/>
                        </a:rPr>
                        <a:t>Y</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Ô</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L</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Y</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K</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A</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I</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Ê</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M</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A</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r>
              <a:tr h="601980">
                <a:tc>
                  <a:txBody>
                    <a:bodyPr/>
                    <a:lstStyle/>
                    <a:p>
                      <a:pPr algn="ctr"/>
                      <a:r>
                        <a:rPr lang="vi-VN" sz="2400" b="1" smtClean="0">
                          <a:solidFill>
                            <a:schemeClr val="tx1">
                              <a:lumMod val="95000"/>
                              <a:lumOff val="5000"/>
                            </a:schemeClr>
                          </a:solidFill>
                          <a:latin typeface="+mj-lt"/>
                        </a:rPr>
                        <a:t>Ê</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S</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Ô</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N</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G</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N</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I</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N</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U</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B</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r>
              <a:tr h="601980">
                <a:tc>
                  <a:txBody>
                    <a:bodyPr/>
                    <a:lstStyle/>
                    <a:p>
                      <a:pPr algn="ctr"/>
                      <a:r>
                        <a:rPr lang="vi-VN" sz="2400" b="1" smtClean="0">
                          <a:solidFill>
                            <a:schemeClr val="tx1">
                              <a:lumMod val="95000"/>
                              <a:lumOff val="5000"/>
                            </a:schemeClr>
                          </a:solidFill>
                          <a:latin typeface="+mj-lt"/>
                        </a:rPr>
                        <a:t>N</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B</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K</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I</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M</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C</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Ư</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Ơ</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N</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G</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r>
              <a:tr h="601980">
                <a:tc>
                  <a:txBody>
                    <a:bodyPr/>
                    <a:lstStyle/>
                    <a:p>
                      <a:pPr algn="ctr"/>
                      <a:r>
                        <a:rPr lang="vi-VN" sz="2400" b="1" smtClean="0">
                          <a:solidFill>
                            <a:schemeClr val="tx1">
                              <a:lumMod val="95000"/>
                              <a:lumOff val="5000"/>
                            </a:schemeClr>
                          </a:solidFill>
                          <a:latin typeface="+mj-lt"/>
                        </a:rPr>
                        <a:t>M</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A</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D</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A</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G</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A</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X</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C</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A</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Ô</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r>
            </a:tbl>
          </a:graphicData>
        </a:graphic>
      </p:graphicFrame>
      <p:cxnSp>
        <p:nvCxnSpPr>
          <p:cNvPr id="7" name="Straight Arrow Connector 6"/>
          <p:cNvCxnSpPr/>
          <p:nvPr/>
        </p:nvCxnSpPr>
        <p:spPr>
          <a:xfrm>
            <a:off x="2458720" y="670560"/>
            <a:ext cx="1046480" cy="0"/>
          </a:xfrm>
          <a:prstGeom prst="straightConnector1">
            <a:avLst/>
          </a:prstGeom>
          <a:ln w="28575">
            <a:solidFill>
              <a:srgbClr val="FF0000"/>
            </a:solidFill>
            <a:tailEnd type="arrow"/>
          </a:ln>
        </p:spPr>
        <p:style>
          <a:lnRef idx="1">
            <a:schemeClr val="accent2"/>
          </a:lnRef>
          <a:fillRef idx="0">
            <a:schemeClr val="accent2"/>
          </a:fillRef>
          <a:effectRef idx="0">
            <a:schemeClr val="accent2"/>
          </a:effectRef>
          <a:fontRef idx="minor">
            <a:schemeClr val="tx1"/>
          </a:fontRef>
        </p:style>
      </p:cxnSp>
      <p:cxnSp>
        <p:nvCxnSpPr>
          <p:cNvPr id="5" name="Straight Arrow Connector 4"/>
          <p:cNvCxnSpPr/>
          <p:nvPr/>
        </p:nvCxnSpPr>
        <p:spPr>
          <a:xfrm>
            <a:off x="1310640" y="6156960"/>
            <a:ext cx="8757920" cy="0"/>
          </a:xfrm>
          <a:prstGeom prst="straightConnector1">
            <a:avLst/>
          </a:prstGeom>
          <a:ln w="28575">
            <a:solidFill>
              <a:srgbClr val="FF0000"/>
            </a:solidFill>
            <a:tailEnd type="arrow"/>
          </a:ln>
        </p:spPr>
        <p:style>
          <a:lnRef idx="1">
            <a:schemeClr val="accent2"/>
          </a:lnRef>
          <a:fillRef idx="0">
            <a:schemeClr val="accent2"/>
          </a:fillRef>
          <a:effectRef idx="0">
            <a:schemeClr val="accent2"/>
          </a:effectRef>
          <a:fontRef idx="minor">
            <a:schemeClr val="tx1"/>
          </a:fontRef>
        </p:style>
      </p:cxnSp>
      <p:cxnSp>
        <p:nvCxnSpPr>
          <p:cNvPr id="6" name="Straight Arrow Connector 5"/>
          <p:cNvCxnSpPr/>
          <p:nvPr/>
        </p:nvCxnSpPr>
        <p:spPr>
          <a:xfrm>
            <a:off x="3505200" y="1270000"/>
            <a:ext cx="3332480" cy="0"/>
          </a:xfrm>
          <a:prstGeom prst="straightConnector1">
            <a:avLst/>
          </a:prstGeom>
          <a:ln w="28575">
            <a:solidFill>
              <a:srgbClr val="FF0000"/>
            </a:solidFill>
            <a:tailEnd type="arrow"/>
          </a:ln>
        </p:spPr>
        <p:style>
          <a:lnRef idx="1">
            <a:schemeClr val="accent2"/>
          </a:lnRef>
          <a:fillRef idx="0">
            <a:schemeClr val="accent2"/>
          </a:fillRef>
          <a:effectRef idx="0">
            <a:schemeClr val="accent2"/>
          </a:effectRef>
          <a:fontRef idx="minor">
            <a:schemeClr val="tx1"/>
          </a:fontRef>
        </p:style>
      </p:cxnSp>
      <p:cxnSp>
        <p:nvCxnSpPr>
          <p:cNvPr id="10" name="Straight Arrow Connector 9"/>
          <p:cNvCxnSpPr/>
          <p:nvPr/>
        </p:nvCxnSpPr>
        <p:spPr>
          <a:xfrm>
            <a:off x="1402080" y="670560"/>
            <a:ext cx="0" cy="483616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80997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Rectangle 3"/>
          <p:cNvSpPr/>
          <p:nvPr/>
        </p:nvSpPr>
        <p:spPr>
          <a:xfrm>
            <a:off x="599440" y="412879"/>
            <a:ext cx="11084560" cy="6740307"/>
          </a:xfrm>
          <a:prstGeom prst="rect">
            <a:avLst/>
          </a:prstGeom>
        </p:spPr>
        <p:txBody>
          <a:bodyPr wrap="square">
            <a:spAutoFit/>
          </a:bodyPr>
          <a:lstStyle/>
          <a:p>
            <a:r>
              <a:rPr lang="vi-VN" sz="3600">
                <a:latin typeface="Times New Roman" pitchFamily="18" charset="0"/>
                <a:cs typeface="Times New Roman" pitchFamily="18" charset="0"/>
              </a:rPr>
              <a:t>T</a:t>
            </a:r>
            <a:r>
              <a:rPr lang="en-US" sz="3600">
                <a:latin typeface="Times New Roman" pitchFamily="18" charset="0"/>
                <a:cs typeface="Times New Roman" pitchFamily="18" charset="0"/>
              </a:rPr>
              <a:t>ổ chức trò chơi: </a:t>
            </a:r>
            <a:r>
              <a:rPr lang="en-US" sz="3600">
                <a:solidFill>
                  <a:srgbClr val="FF0000"/>
                </a:solidFill>
                <a:latin typeface="Times New Roman" pitchFamily="18" charset="0"/>
                <a:cs typeface="Times New Roman" pitchFamily="18" charset="0"/>
              </a:rPr>
              <a:t>“VUA TÌM KIẾM”</a:t>
            </a:r>
            <a:br>
              <a:rPr lang="en-US" sz="3600">
                <a:solidFill>
                  <a:srgbClr val="FF0000"/>
                </a:solidFill>
                <a:latin typeface="Times New Roman" pitchFamily="18" charset="0"/>
                <a:cs typeface="Times New Roman" pitchFamily="18" charset="0"/>
              </a:rPr>
            </a:br>
            <a:r>
              <a:rPr lang="en-US" sz="3600">
                <a:latin typeface="Times New Roman" pitchFamily="18" charset="0"/>
                <a:cs typeface="Times New Roman" pitchFamily="18" charset="0"/>
              </a:rPr>
              <a:t>- Luật chơi: Hãy tìm các đáp án đúng trong bảng sau (hàng ngang, hàng dọc, hàng chéo) và lấy bút màu tô lên đáp án mình tìm được, ai tìm được nhanh nhất sẽ trở thành </a:t>
            </a:r>
            <a:r>
              <a:rPr lang="en-US" sz="3600">
                <a:solidFill>
                  <a:srgbClr val="FF0000"/>
                </a:solidFill>
                <a:latin typeface="Times New Roman" pitchFamily="18" charset="0"/>
                <a:cs typeface="Times New Roman" pitchFamily="18" charset="0"/>
              </a:rPr>
              <a:t>“VUA TÌM KIẾM”.</a:t>
            </a:r>
            <a:br>
              <a:rPr lang="en-US" sz="3600">
                <a:solidFill>
                  <a:srgbClr val="FF0000"/>
                </a:solidFill>
                <a:latin typeface="Times New Roman" pitchFamily="18" charset="0"/>
                <a:cs typeface="Times New Roman" pitchFamily="18" charset="0"/>
              </a:rPr>
            </a:br>
            <a:r>
              <a:rPr lang="en-US" sz="3600">
                <a:latin typeface="Times New Roman" pitchFamily="18" charset="0"/>
                <a:cs typeface="Times New Roman" pitchFamily="18" charset="0"/>
              </a:rPr>
              <a:t>- Bộ câu hỏi:</a:t>
            </a:r>
            <a:br>
              <a:rPr lang="en-US" sz="3600">
                <a:latin typeface="Times New Roman" pitchFamily="18" charset="0"/>
                <a:cs typeface="Times New Roman" pitchFamily="18" charset="0"/>
              </a:rPr>
            </a:br>
            <a:r>
              <a:rPr lang="en-US" sz="3600">
                <a:latin typeface="Times New Roman" pitchFamily="18" charset="0"/>
                <a:cs typeface="Times New Roman" pitchFamily="18" charset="0"/>
              </a:rPr>
              <a:t>1. Diện tích của châu Phi xếp vị thứ mấy trên thế giới?</a:t>
            </a:r>
            <a:br>
              <a:rPr lang="en-US" sz="3600">
                <a:latin typeface="Times New Roman" pitchFamily="18" charset="0"/>
                <a:cs typeface="Times New Roman" pitchFamily="18" charset="0"/>
              </a:rPr>
            </a:br>
            <a:r>
              <a:rPr lang="vi-VN" sz="3600">
                <a:latin typeface="Times New Roman" pitchFamily="18" charset="0"/>
                <a:cs typeface="Times New Roman" pitchFamily="18" charset="0"/>
              </a:rPr>
              <a:t>2. Quốc đảo lớn nhất châu Phi?</a:t>
            </a:r>
          </a:p>
          <a:p>
            <a:r>
              <a:rPr lang="vi-VN" sz="3600">
                <a:latin typeface="Times New Roman" pitchFamily="18" charset="0"/>
                <a:cs typeface="Times New Roman" pitchFamily="18" charset="0"/>
              </a:rPr>
              <a:t>3. Kênh đào nối liền Địa Trung Hải và biển Đỏ</a:t>
            </a:r>
          </a:p>
          <a:p>
            <a:r>
              <a:rPr lang="vi-VN" sz="3600">
                <a:latin typeface="Times New Roman" pitchFamily="18" charset="0"/>
                <a:cs typeface="Times New Roman" pitchFamily="18" charset="0"/>
              </a:rPr>
              <a:t>4. Dạng địa hình chủ yếu ở phía đông châu </a:t>
            </a:r>
            <a:r>
              <a:rPr lang="vi-VN" sz="3600" smtClean="0">
                <a:latin typeface="Times New Roman" pitchFamily="18" charset="0"/>
                <a:cs typeface="Times New Roman" pitchFamily="18" charset="0"/>
              </a:rPr>
              <a:t>Phi</a:t>
            </a:r>
          </a:p>
          <a:p>
            <a:r>
              <a:rPr lang="vi-VN" sz="3600" smtClean="0">
                <a:latin typeface="Times New Roman" pitchFamily="18" charset="0"/>
                <a:cs typeface="Times New Roman" pitchFamily="18" charset="0"/>
              </a:rPr>
              <a:t>5. </a:t>
            </a:r>
            <a:r>
              <a:rPr lang="en-US" sz="3600">
                <a:latin typeface="Times New Roman" pitchFamily="18" charset="0"/>
                <a:cs typeface="Times New Roman" pitchFamily="18" charset="0"/>
              </a:rPr>
              <a:t>Các đồng bằng ở châu Phi phân bố chủ yếu ở đâu?</a:t>
            </a:r>
          </a:p>
          <a:p>
            <a:endParaRPr lang="en-US" sz="3600"/>
          </a:p>
        </p:txBody>
      </p:sp>
    </p:spTree>
    <p:extLst>
      <p:ext uri="{BB962C8B-B14F-4D97-AF65-F5344CB8AC3E}">
        <p14:creationId xmlns:p14="http://schemas.microsoft.com/office/powerpoint/2010/main" val="135023008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vi-VN" smtClean="0"/>
          </a:p>
          <a:p>
            <a:endParaRPr lang="en-US"/>
          </a:p>
        </p:txBody>
      </p:sp>
      <p:graphicFrame>
        <p:nvGraphicFramePr>
          <p:cNvPr id="4" name="Table 3"/>
          <p:cNvGraphicFramePr>
            <a:graphicFrameLocks noGrp="1"/>
          </p:cNvGraphicFramePr>
          <p:nvPr>
            <p:extLst>
              <p:ext uri="{D42A27DB-BD31-4B8C-83A1-F6EECF244321}">
                <p14:modId xmlns:p14="http://schemas.microsoft.com/office/powerpoint/2010/main" val="2023200278"/>
              </p:ext>
            </p:extLst>
          </p:nvPr>
        </p:nvGraphicFramePr>
        <p:xfrm>
          <a:off x="834008" y="441290"/>
          <a:ext cx="10837710" cy="6064515"/>
        </p:xfrm>
        <a:graphic>
          <a:graphicData uri="http://schemas.openxmlformats.org/drawingml/2006/table">
            <a:tbl>
              <a:tblPr firstRow="1" bandRow="1">
                <a:tableStyleId>{5C22544A-7EE6-4342-B048-85BDC9FD1C3A}</a:tableStyleId>
              </a:tblPr>
              <a:tblGrid>
                <a:gridCol w="1083771"/>
                <a:gridCol w="1083771"/>
                <a:gridCol w="1083771"/>
                <a:gridCol w="1083771"/>
                <a:gridCol w="1083771"/>
                <a:gridCol w="1083771"/>
                <a:gridCol w="1083771"/>
                <a:gridCol w="1083771"/>
                <a:gridCol w="1083771"/>
                <a:gridCol w="1083771"/>
              </a:tblGrid>
              <a:tr h="601980">
                <a:tc>
                  <a:txBody>
                    <a:bodyPr/>
                    <a:lstStyle/>
                    <a:p>
                      <a:pPr algn="ctr"/>
                      <a:r>
                        <a:rPr lang="vi-VN" sz="2400" b="1" smtClean="0">
                          <a:solidFill>
                            <a:schemeClr val="tx1">
                              <a:lumMod val="95000"/>
                              <a:lumOff val="5000"/>
                            </a:schemeClr>
                          </a:solidFill>
                          <a:latin typeface="+mj-lt"/>
                        </a:rPr>
                        <a:t>S</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B</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A</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C</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T</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R</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C</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S</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B</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N</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r>
              <a:tr h="601980">
                <a:tc>
                  <a:txBody>
                    <a:bodyPr/>
                    <a:lstStyle/>
                    <a:p>
                      <a:pPr algn="ctr"/>
                      <a:r>
                        <a:rPr lang="vi-VN" sz="2400" b="1" smtClean="0">
                          <a:solidFill>
                            <a:schemeClr val="tx1">
                              <a:lumMod val="95000"/>
                              <a:lumOff val="5000"/>
                            </a:schemeClr>
                          </a:solidFill>
                          <a:latin typeface="+mj-lt"/>
                        </a:rPr>
                        <a:t>Ơ</a:t>
                      </a: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D</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X</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U</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Y</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Ê</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H</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V</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Ô</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U</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r>
              <a:tr h="601980">
                <a:tc>
                  <a:txBody>
                    <a:bodyPr/>
                    <a:lstStyle/>
                    <a:p>
                      <a:pPr algn="ctr"/>
                      <a:r>
                        <a:rPr lang="vi-VN" sz="2400" b="1" smtClean="0">
                          <a:solidFill>
                            <a:schemeClr val="tx1">
                              <a:lumMod val="95000"/>
                              <a:lumOff val="5000"/>
                            </a:schemeClr>
                          </a:solidFill>
                          <a:latin typeface="+mj-lt"/>
                        </a:rPr>
                        <a:t>N</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T</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B</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A</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O</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B</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Â</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E</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N</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I</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r>
              <a:tr h="646695">
                <a:tc>
                  <a:txBody>
                    <a:bodyPr/>
                    <a:lstStyle/>
                    <a:p>
                      <a:pPr algn="ctr"/>
                      <a:r>
                        <a:rPr lang="vi-VN" sz="2400" b="1" smtClean="0">
                          <a:solidFill>
                            <a:schemeClr val="tx1">
                              <a:lumMod val="95000"/>
                              <a:lumOff val="5000"/>
                            </a:schemeClr>
                          </a:solidFill>
                          <a:latin typeface="+mj-lt"/>
                        </a:rPr>
                        <a:t>N</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A</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H</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R</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S</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T</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U</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N</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Đ</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C</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r>
              <a:tr h="601980">
                <a:tc>
                  <a:txBody>
                    <a:bodyPr/>
                    <a:lstStyle/>
                    <a:p>
                      <a:pPr algn="ctr"/>
                      <a:r>
                        <a:rPr lang="vi-VN" sz="2400" b="1" smtClean="0">
                          <a:solidFill>
                            <a:schemeClr val="tx1">
                              <a:lumMod val="95000"/>
                              <a:lumOff val="5000"/>
                            </a:schemeClr>
                          </a:solidFill>
                          <a:latin typeface="+mj-lt"/>
                        </a:rPr>
                        <a:t>G</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N</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B</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Ư</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Ô</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A</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P</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B</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I</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A</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r>
              <a:tr h="601980">
                <a:tc>
                  <a:txBody>
                    <a:bodyPr/>
                    <a:lstStyle/>
                    <a:p>
                      <a:pPr algn="ctr"/>
                      <a:r>
                        <a:rPr lang="vi-VN" sz="2400" b="1" smtClean="0">
                          <a:solidFill>
                            <a:schemeClr val="tx1">
                              <a:lumMod val="95000"/>
                              <a:lumOff val="5000"/>
                            </a:schemeClr>
                          </a:solidFill>
                          <a:latin typeface="+mj-lt"/>
                        </a:rPr>
                        <a:t>U</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Đ</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S</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T</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B</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Y</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H</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I</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A</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O</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r>
              <a:tr h="601980">
                <a:tc>
                  <a:txBody>
                    <a:bodyPr/>
                    <a:lstStyle/>
                    <a:p>
                      <a:pPr algn="ctr"/>
                      <a:r>
                        <a:rPr lang="vi-VN" sz="2400" b="1" smtClean="0">
                          <a:solidFill>
                            <a:schemeClr val="tx1">
                              <a:lumMod val="95000"/>
                              <a:lumOff val="5000"/>
                            </a:schemeClr>
                          </a:solidFill>
                          <a:latin typeface="+mj-lt"/>
                        </a:rPr>
                        <a:t>Y</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Ô</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L</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Y</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K</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A</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I</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Ê</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M</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A</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r>
              <a:tr h="601980">
                <a:tc>
                  <a:txBody>
                    <a:bodyPr/>
                    <a:lstStyle/>
                    <a:p>
                      <a:pPr algn="ctr"/>
                      <a:r>
                        <a:rPr lang="vi-VN" sz="2400" b="1" smtClean="0">
                          <a:solidFill>
                            <a:schemeClr val="tx1">
                              <a:lumMod val="95000"/>
                              <a:lumOff val="5000"/>
                            </a:schemeClr>
                          </a:solidFill>
                          <a:latin typeface="+mj-lt"/>
                        </a:rPr>
                        <a:t>Ê</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S</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Ô</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N</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G</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N</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I</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N</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U</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B</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r>
              <a:tr h="601980">
                <a:tc>
                  <a:txBody>
                    <a:bodyPr/>
                    <a:lstStyle/>
                    <a:p>
                      <a:pPr algn="ctr"/>
                      <a:r>
                        <a:rPr lang="vi-VN" sz="2400" b="1" smtClean="0">
                          <a:solidFill>
                            <a:schemeClr val="tx1">
                              <a:lumMod val="95000"/>
                              <a:lumOff val="5000"/>
                            </a:schemeClr>
                          </a:solidFill>
                          <a:latin typeface="+mj-lt"/>
                        </a:rPr>
                        <a:t>N</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B</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K</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I</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M</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C</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Ư</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Ơ</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N</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G</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r>
              <a:tr h="601980">
                <a:tc>
                  <a:txBody>
                    <a:bodyPr/>
                    <a:lstStyle/>
                    <a:p>
                      <a:pPr algn="ctr"/>
                      <a:r>
                        <a:rPr lang="vi-VN" sz="2400" b="1" smtClean="0">
                          <a:solidFill>
                            <a:schemeClr val="tx1">
                              <a:lumMod val="95000"/>
                              <a:lumOff val="5000"/>
                            </a:schemeClr>
                          </a:solidFill>
                          <a:latin typeface="+mj-lt"/>
                        </a:rPr>
                        <a:t>M</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A</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D</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A</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G</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A</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X</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C</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A</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Ô</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r>
            </a:tbl>
          </a:graphicData>
        </a:graphic>
      </p:graphicFrame>
      <p:cxnSp>
        <p:nvCxnSpPr>
          <p:cNvPr id="7" name="Straight Arrow Connector 6"/>
          <p:cNvCxnSpPr/>
          <p:nvPr/>
        </p:nvCxnSpPr>
        <p:spPr>
          <a:xfrm>
            <a:off x="2458720" y="670560"/>
            <a:ext cx="1046480" cy="0"/>
          </a:xfrm>
          <a:prstGeom prst="straightConnector1">
            <a:avLst/>
          </a:prstGeom>
          <a:ln w="28575">
            <a:solidFill>
              <a:srgbClr val="FF0000"/>
            </a:solidFill>
            <a:tailEnd type="arrow"/>
          </a:ln>
        </p:spPr>
        <p:style>
          <a:lnRef idx="1">
            <a:schemeClr val="accent2"/>
          </a:lnRef>
          <a:fillRef idx="0">
            <a:schemeClr val="accent2"/>
          </a:fillRef>
          <a:effectRef idx="0">
            <a:schemeClr val="accent2"/>
          </a:effectRef>
          <a:fontRef idx="minor">
            <a:schemeClr val="tx1"/>
          </a:fontRef>
        </p:style>
      </p:cxnSp>
      <p:cxnSp>
        <p:nvCxnSpPr>
          <p:cNvPr id="5" name="Straight Arrow Connector 4"/>
          <p:cNvCxnSpPr/>
          <p:nvPr/>
        </p:nvCxnSpPr>
        <p:spPr>
          <a:xfrm>
            <a:off x="1402080" y="6177280"/>
            <a:ext cx="8676640" cy="0"/>
          </a:xfrm>
          <a:prstGeom prst="straightConnector1">
            <a:avLst/>
          </a:prstGeom>
          <a:ln w="28575">
            <a:solidFill>
              <a:srgbClr val="FF0000"/>
            </a:solidFill>
            <a:tailEnd type="arrow"/>
          </a:ln>
        </p:spPr>
        <p:style>
          <a:lnRef idx="1">
            <a:schemeClr val="accent2"/>
          </a:lnRef>
          <a:fillRef idx="0">
            <a:schemeClr val="accent2"/>
          </a:fillRef>
          <a:effectRef idx="0">
            <a:schemeClr val="accent2"/>
          </a:effectRef>
          <a:fontRef idx="minor">
            <a:schemeClr val="tx1"/>
          </a:fontRef>
        </p:style>
      </p:cxnSp>
      <p:cxnSp>
        <p:nvCxnSpPr>
          <p:cNvPr id="6" name="Straight Arrow Connector 5"/>
          <p:cNvCxnSpPr/>
          <p:nvPr/>
        </p:nvCxnSpPr>
        <p:spPr>
          <a:xfrm>
            <a:off x="3505200" y="1259840"/>
            <a:ext cx="3281680" cy="0"/>
          </a:xfrm>
          <a:prstGeom prst="straightConnector1">
            <a:avLst/>
          </a:prstGeom>
          <a:ln w="28575">
            <a:solidFill>
              <a:srgbClr val="FF0000"/>
            </a:solidFill>
            <a:tailEnd type="arrow"/>
          </a:ln>
        </p:spPr>
        <p:style>
          <a:lnRef idx="1">
            <a:schemeClr val="accent2"/>
          </a:lnRef>
          <a:fillRef idx="0">
            <a:schemeClr val="accent2"/>
          </a:fillRef>
          <a:effectRef idx="0">
            <a:schemeClr val="accent2"/>
          </a:effectRef>
          <a:fontRef idx="minor">
            <a:schemeClr val="tx1"/>
          </a:fontRef>
        </p:style>
      </p:cxnSp>
      <p:cxnSp>
        <p:nvCxnSpPr>
          <p:cNvPr id="8" name="Straight Arrow Connector 7"/>
          <p:cNvCxnSpPr/>
          <p:nvPr/>
        </p:nvCxnSpPr>
        <p:spPr>
          <a:xfrm>
            <a:off x="1402080" y="670560"/>
            <a:ext cx="0" cy="483616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8991600" y="1178560"/>
            <a:ext cx="0" cy="376936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1406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Rectangle 3"/>
          <p:cNvSpPr/>
          <p:nvPr/>
        </p:nvSpPr>
        <p:spPr>
          <a:xfrm>
            <a:off x="416560" y="97433"/>
            <a:ext cx="11389360" cy="7294305"/>
          </a:xfrm>
          <a:prstGeom prst="rect">
            <a:avLst/>
          </a:prstGeom>
        </p:spPr>
        <p:txBody>
          <a:bodyPr wrap="square">
            <a:spAutoFit/>
          </a:bodyPr>
          <a:lstStyle/>
          <a:p>
            <a:r>
              <a:rPr lang="vi-VN" sz="3600">
                <a:latin typeface="Times New Roman" pitchFamily="18" charset="0"/>
                <a:cs typeface="Times New Roman" pitchFamily="18" charset="0"/>
              </a:rPr>
              <a:t>T</a:t>
            </a:r>
            <a:r>
              <a:rPr lang="en-US" sz="3600">
                <a:latin typeface="Times New Roman" pitchFamily="18" charset="0"/>
                <a:cs typeface="Times New Roman" pitchFamily="18" charset="0"/>
              </a:rPr>
              <a:t>ổ chức trò chơi: </a:t>
            </a:r>
            <a:r>
              <a:rPr lang="en-US" sz="3600">
                <a:solidFill>
                  <a:srgbClr val="FF0000"/>
                </a:solidFill>
                <a:latin typeface="Times New Roman" pitchFamily="18" charset="0"/>
                <a:cs typeface="Times New Roman" pitchFamily="18" charset="0"/>
              </a:rPr>
              <a:t>“VUA TÌM KIẾM”</a:t>
            </a:r>
            <a:br>
              <a:rPr lang="en-US" sz="3600">
                <a:solidFill>
                  <a:srgbClr val="FF0000"/>
                </a:solidFill>
                <a:latin typeface="Times New Roman" pitchFamily="18" charset="0"/>
                <a:cs typeface="Times New Roman" pitchFamily="18" charset="0"/>
              </a:rPr>
            </a:br>
            <a:r>
              <a:rPr lang="en-US" sz="3600">
                <a:latin typeface="Times New Roman" pitchFamily="18" charset="0"/>
                <a:cs typeface="Times New Roman" pitchFamily="18" charset="0"/>
              </a:rPr>
              <a:t>- Luật chơi: Hãy tìm các đáp án đúng trong bảng sau (hàng ngang, hàng dọc, hàng chéo) và lấy bút màu tô lên đáp án mình tìm được, ai tìm được nhanh nhất sẽ trở thành </a:t>
            </a:r>
            <a:r>
              <a:rPr lang="en-US" sz="3600">
                <a:solidFill>
                  <a:srgbClr val="FF0000"/>
                </a:solidFill>
                <a:latin typeface="Times New Roman" pitchFamily="18" charset="0"/>
                <a:cs typeface="Times New Roman" pitchFamily="18" charset="0"/>
              </a:rPr>
              <a:t>“VUA TÌM KIẾM”.</a:t>
            </a:r>
            <a:br>
              <a:rPr lang="en-US" sz="3600">
                <a:solidFill>
                  <a:srgbClr val="FF0000"/>
                </a:solidFill>
                <a:latin typeface="Times New Roman" pitchFamily="18" charset="0"/>
                <a:cs typeface="Times New Roman" pitchFamily="18" charset="0"/>
              </a:rPr>
            </a:br>
            <a:r>
              <a:rPr lang="en-US" sz="3600">
                <a:latin typeface="Times New Roman" pitchFamily="18" charset="0"/>
                <a:cs typeface="Times New Roman" pitchFamily="18" charset="0"/>
              </a:rPr>
              <a:t>- Bộ câu hỏi:</a:t>
            </a:r>
            <a:br>
              <a:rPr lang="en-US" sz="3600">
                <a:latin typeface="Times New Roman" pitchFamily="18" charset="0"/>
                <a:cs typeface="Times New Roman" pitchFamily="18" charset="0"/>
              </a:rPr>
            </a:br>
            <a:r>
              <a:rPr lang="en-US" sz="3600">
                <a:latin typeface="Times New Roman" pitchFamily="18" charset="0"/>
                <a:cs typeface="Times New Roman" pitchFamily="18" charset="0"/>
              </a:rPr>
              <a:t>1. Diện tích của châu Phi xếp vị thứ mấy trên thế giới?</a:t>
            </a:r>
            <a:br>
              <a:rPr lang="en-US" sz="3600">
                <a:latin typeface="Times New Roman" pitchFamily="18" charset="0"/>
                <a:cs typeface="Times New Roman" pitchFamily="18" charset="0"/>
              </a:rPr>
            </a:br>
            <a:r>
              <a:rPr lang="vi-VN" sz="3600">
                <a:latin typeface="Times New Roman" pitchFamily="18" charset="0"/>
                <a:cs typeface="Times New Roman" pitchFamily="18" charset="0"/>
              </a:rPr>
              <a:t>2. Quốc đảo lớn nhất châu Phi?</a:t>
            </a:r>
          </a:p>
          <a:p>
            <a:r>
              <a:rPr lang="vi-VN" sz="3600">
                <a:latin typeface="Times New Roman" pitchFamily="18" charset="0"/>
                <a:cs typeface="Times New Roman" pitchFamily="18" charset="0"/>
              </a:rPr>
              <a:t>3. Kênh đào nối liền Địa Trung Hải và biển Đỏ</a:t>
            </a:r>
          </a:p>
          <a:p>
            <a:r>
              <a:rPr lang="vi-VN" sz="3600">
                <a:latin typeface="Times New Roman" pitchFamily="18" charset="0"/>
                <a:cs typeface="Times New Roman" pitchFamily="18" charset="0"/>
              </a:rPr>
              <a:t>4. Dạng địa hình chủ yếu ở phía đông châu </a:t>
            </a:r>
            <a:r>
              <a:rPr lang="vi-VN" sz="3600" smtClean="0">
                <a:latin typeface="Times New Roman" pitchFamily="18" charset="0"/>
                <a:cs typeface="Times New Roman" pitchFamily="18" charset="0"/>
              </a:rPr>
              <a:t>Phi?</a:t>
            </a:r>
            <a:endParaRPr lang="vi-VN" sz="3600">
              <a:latin typeface="Times New Roman" pitchFamily="18" charset="0"/>
              <a:cs typeface="Times New Roman" pitchFamily="18" charset="0"/>
            </a:endParaRPr>
          </a:p>
          <a:p>
            <a:r>
              <a:rPr lang="vi-VN" sz="3600">
                <a:latin typeface="Times New Roman" pitchFamily="18" charset="0"/>
                <a:cs typeface="Times New Roman" pitchFamily="18" charset="0"/>
              </a:rPr>
              <a:t>5. </a:t>
            </a:r>
            <a:r>
              <a:rPr lang="en-US" sz="3600">
                <a:latin typeface="Times New Roman" pitchFamily="18" charset="0"/>
                <a:cs typeface="Times New Roman" pitchFamily="18" charset="0"/>
              </a:rPr>
              <a:t>Các đồng bằng ở châu Phi phân bố chủ yếu ở đâu</a:t>
            </a:r>
            <a:r>
              <a:rPr lang="en-US" sz="3600" smtClean="0">
                <a:latin typeface="Times New Roman" pitchFamily="18" charset="0"/>
                <a:cs typeface="Times New Roman" pitchFamily="18" charset="0"/>
              </a:rPr>
              <a:t>?</a:t>
            </a:r>
            <a:endParaRPr lang="vi-VN" sz="3600" smtClean="0">
              <a:latin typeface="Times New Roman" pitchFamily="18" charset="0"/>
              <a:cs typeface="Times New Roman" pitchFamily="18" charset="0"/>
            </a:endParaRPr>
          </a:p>
          <a:p>
            <a:r>
              <a:rPr lang="vi-VN" sz="3600" smtClean="0">
                <a:latin typeface="Times New Roman" pitchFamily="18" charset="0"/>
                <a:cs typeface="Times New Roman" pitchFamily="18" charset="0"/>
              </a:rPr>
              <a:t>6. </a:t>
            </a:r>
            <a:r>
              <a:rPr lang="en-US" sz="3600" smtClean="0">
                <a:latin typeface="Times New Roman" pitchFamily="18" charset="0"/>
                <a:cs typeface="Times New Roman" pitchFamily="18" charset="0"/>
              </a:rPr>
              <a:t>Khoáng </a:t>
            </a:r>
            <a:r>
              <a:rPr lang="en-US" sz="3600">
                <a:latin typeface="Times New Roman" pitchFamily="18" charset="0"/>
                <a:cs typeface="Times New Roman" pitchFamily="18" charset="0"/>
              </a:rPr>
              <a:t>sản phi kim loại quan trọng nhất ở châu Phi?</a:t>
            </a:r>
          </a:p>
          <a:p>
            <a:endParaRPr lang="en-US" sz="3600">
              <a:latin typeface="Times New Roman" pitchFamily="18" charset="0"/>
              <a:cs typeface="Times New Roman" pitchFamily="18" charset="0"/>
            </a:endParaRPr>
          </a:p>
        </p:txBody>
      </p:sp>
    </p:spTree>
    <p:extLst>
      <p:ext uri="{BB962C8B-B14F-4D97-AF65-F5344CB8AC3E}">
        <p14:creationId xmlns:p14="http://schemas.microsoft.com/office/powerpoint/2010/main" val="227162330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vi-VN" smtClean="0"/>
          </a:p>
          <a:p>
            <a:endParaRPr lang="en-US"/>
          </a:p>
        </p:txBody>
      </p:sp>
      <p:graphicFrame>
        <p:nvGraphicFramePr>
          <p:cNvPr id="4" name="Table 3"/>
          <p:cNvGraphicFramePr>
            <a:graphicFrameLocks noGrp="1"/>
          </p:cNvGraphicFramePr>
          <p:nvPr>
            <p:extLst>
              <p:ext uri="{D42A27DB-BD31-4B8C-83A1-F6EECF244321}">
                <p14:modId xmlns:p14="http://schemas.microsoft.com/office/powerpoint/2010/main" val="1432191408"/>
              </p:ext>
            </p:extLst>
          </p:nvPr>
        </p:nvGraphicFramePr>
        <p:xfrm>
          <a:off x="834008" y="441290"/>
          <a:ext cx="10837710" cy="6064515"/>
        </p:xfrm>
        <a:graphic>
          <a:graphicData uri="http://schemas.openxmlformats.org/drawingml/2006/table">
            <a:tbl>
              <a:tblPr firstRow="1" bandRow="1">
                <a:tableStyleId>{5C22544A-7EE6-4342-B048-85BDC9FD1C3A}</a:tableStyleId>
              </a:tblPr>
              <a:tblGrid>
                <a:gridCol w="1083771"/>
                <a:gridCol w="1083771"/>
                <a:gridCol w="1083771"/>
                <a:gridCol w="1083771"/>
                <a:gridCol w="1083771"/>
                <a:gridCol w="1083771"/>
                <a:gridCol w="1083771"/>
                <a:gridCol w="1083771"/>
                <a:gridCol w="1083771"/>
                <a:gridCol w="1083771"/>
              </a:tblGrid>
              <a:tr h="601980">
                <a:tc>
                  <a:txBody>
                    <a:bodyPr/>
                    <a:lstStyle/>
                    <a:p>
                      <a:pPr algn="ctr"/>
                      <a:r>
                        <a:rPr lang="vi-VN" sz="2400" b="1" smtClean="0">
                          <a:solidFill>
                            <a:schemeClr val="tx1">
                              <a:lumMod val="95000"/>
                              <a:lumOff val="5000"/>
                            </a:schemeClr>
                          </a:solidFill>
                          <a:latin typeface="+mj-lt"/>
                        </a:rPr>
                        <a:t>S</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B</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A</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C</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T</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R</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C</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S</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B</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N</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r>
              <a:tr h="601980">
                <a:tc>
                  <a:txBody>
                    <a:bodyPr/>
                    <a:lstStyle/>
                    <a:p>
                      <a:pPr algn="ctr"/>
                      <a:r>
                        <a:rPr lang="vi-VN" sz="2400" b="1" smtClean="0">
                          <a:solidFill>
                            <a:schemeClr val="tx1">
                              <a:lumMod val="95000"/>
                              <a:lumOff val="5000"/>
                            </a:schemeClr>
                          </a:solidFill>
                          <a:latin typeface="+mj-lt"/>
                        </a:rPr>
                        <a:t>Ơ</a:t>
                      </a: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D</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X</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U</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Y</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Ê</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H</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V</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Ô</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U</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r>
              <a:tr h="601980">
                <a:tc>
                  <a:txBody>
                    <a:bodyPr/>
                    <a:lstStyle/>
                    <a:p>
                      <a:pPr algn="ctr"/>
                      <a:r>
                        <a:rPr lang="vi-VN" sz="2400" b="1" smtClean="0">
                          <a:solidFill>
                            <a:schemeClr val="tx1">
                              <a:lumMod val="95000"/>
                              <a:lumOff val="5000"/>
                            </a:schemeClr>
                          </a:solidFill>
                          <a:latin typeface="+mj-lt"/>
                        </a:rPr>
                        <a:t>N</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T</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B</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A</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O</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B</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Â</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E</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N</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I</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r>
              <a:tr h="646695">
                <a:tc>
                  <a:txBody>
                    <a:bodyPr/>
                    <a:lstStyle/>
                    <a:p>
                      <a:pPr algn="ctr"/>
                      <a:r>
                        <a:rPr lang="vi-VN" sz="2400" b="1" smtClean="0">
                          <a:solidFill>
                            <a:schemeClr val="tx1">
                              <a:lumMod val="95000"/>
                              <a:lumOff val="5000"/>
                            </a:schemeClr>
                          </a:solidFill>
                          <a:latin typeface="+mj-lt"/>
                        </a:rPr>
                        <a:t>N</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A</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H</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R</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S</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T</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U</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N</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Đ</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C</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r>
              <a:tr h="601980">
                <a:tc>
                  <a:txBody>
                    <a:bodyPr/>
                    <a:lstStyle/>
                    <a:p>
                      <a:pPr algn="ctr"/>
                      <a:r>
                        <a:rPr lang="vi-VN" sz="2400" b="1" smtClean="0">
                          <a:solidFill>
                            <a:schemeClr val="tx1">
                              <a:lumMod val="95000"/>
                              <a:lumOff val="5000"/>
                            </a:schemeClr>
                          </a:solidFill>
                          <a:latin typeface="+mj-lt"/>
                        </a:rPr>
                        <a:t>G</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N</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B</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Ư</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Ô</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A</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P</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B</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I</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A</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r>
              <a:tr h="601980">
                <a:tc>
                  <a:txBody>
                    <a:bodyPr/>
                    <a:lstStyle/>
                    <a:p>
                      <a:pPr algn="ctr"/>
                      <a:r>
                        <a:rPr lang="vi-VN" sz="2400" b="1" smtClean="0">
                          <a:solidFill>
                            <a:schemeClr val="tx1">
                              <a:lumMod val="95000"/>
                              <a:lumOff val="5000"/>
                            </a:schemeClr>
                          </a:solidFill>
                          <a:latin typeface="+mj-lt"/>
                        </a:rPr>
                        <a:t>U</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Đ</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S</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T</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B</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Y</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H</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I</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A</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O</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r>
              <a:tr h="601980">
                <a:tc>
                  <a:txBody>
                    <a:bodyPr/>
                    <a:lstStyle/>
                    <a:p>
                      <a:pPr algn="ctr"/>
                      <a:r>
                        <a:rPr lang="vi-VN" sz="2400" b="1" smtClean="0">
                          <a:solidFill>
                            <a:schemeClr val="tx1">
                              <a:lumMod val="95000"/>
                              <a:lumOff val="5000"/>
                            </a:schemeClr>
                          </a:solidFill>
                          <a:latin typeface="+mj-lt"/>
                        </a:rPr>
                        <a:t>Y</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Ô</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L</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Y</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K</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A</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I</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Ê</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M</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A</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r>
              <a:tr h="601980">
                <a:tc>
                  <a:txBody>
                    <a:bodyPr/>
                    <a:lstStyle/>
                    <a:p>
                      <a:pPr algn="ctr"/>
                      <a:r>
                        <a:rPr lang="vi-VN" sz="2400" b="1" smtClean="0">
                          <a:solidFill>
                            <a:schemeClr val="tx1">
                              <a:lumMod val="95000"/>
                              <a:lumOff val="5000"/>
                            </a:schemeClr>
                          </a:solidFill>
                          <a:latin typeface="+mj-lt"/>
                        </a:rPr>
                        <a:t>Ê</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S</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Ô</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N</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G</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N</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I</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N</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U</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B</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r>
              <a:tr h="601980">
                <a:tc>
                  <a:txBody>
                    <a:bodyPr/>
                    <a:lstStyle/>
                    <a:p>
                      <a:pPr algn="ctr"/>
                      <a:r>
                        <a:rPr lang="vi-VN" sz="2400" b="1" smtClean="0">
                          <a:solidFill>
                            <a:schemeClr val="tx1">
                              <a:lumMod val="95000"/>
                              <a:lumOff val="5000"/>
                            </a:schemeClr>
                          </a:solidFill>
                          <a:latin typeface="+mj-lt"/>
                        </a:rPr>
                        <a:t>N</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B</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K</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I</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M</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C</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Ư</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Ơ</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N</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G</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r>
              <a:tr h="601980">
                <a:tc>
                  <a:txBody>
                    <a:bodyPr/>
                    <a:lstStyle/>
                    <a:p>
                      <a:pPr algn="ctr"/>
                      <a:r>
                        <a:rPr lang="vi-VN" sz="2400" b="1" smtClean="0">
                          <a:solidFill>
                            <a:schemeClr val="tx1">
                              <a:lumMod val="95000"/>
                              <a:lumOff val="5000"/>
                            </a:schemeClr>
                          </a:solidFill>
                          <a:latin typeface="+mj-lt"/>
                        </a:rPr>
                        <a:t>M</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A</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D</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A</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G</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A</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X</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C</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A</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c>
                  <a:txBody>
                    <a:bodyPr/>
                    <a:lstStyle/>
                    <a:p>
                      <a:pPr algn="ctr"/>
                      <a:r>
                        <a:rPr lang="vi-VN" sz="2400" b="1" smtClean="0">
                          <a:solidFill>
                            <a:schemeClr val="tx1">
                              <a:lumMod val="95000"/>
                              <a:lumOff val="5000"/>
                            </a:schemeClr>
                          </a:solidFill>
                          <a:latin typeface="+mj-lt"/>
                        </a:rPr>
                        <a:t>Ô</a:t>
                      </a:r>
                      <a:endParaRPr lang="en-US" sz="2400" b="1">
                        <a:solidFill>
                          <a:schemeClr val="tx1">
                            <a:lumMod val="95000"/>
                            <a:lumOff val="5000"/>
                          </a:schemeClr>
                        </a:solidFill>
                        <a:latin typeface="+mj-lt"/>
                      </a:endParaRPr>
                    </a:p>
                  </a:txBody>
                  <a:tcPr marL="121920" marR="121920">
                    <a:solidFill>
                      <a:schemeClr val="accent2">
                        <a:lumMod val="40000"/>
                        <a:lumOff val="60000"/>
                      </a:schemeClr>
                    </a:solidFill>
                  </a:tcPr>
                </a:tc>
              </a:tr>
            </a:tbl>
          </a:graphicData>
        </a:graphic>
      </p:graphicFrame>
      <p:cxnSp>
        <p:nvCxnSpPr>
          <p:cNvPr id="7" name="Straight Arrow Connector 6"/>
          <p:cNvCxnSpPr/>
          <p:nvPr/>
        </p:nvCxnSpPr>
        <p:spPr>
          <a:xfrm>
            <a:off x="2458720" y="670560"/>
            <a:ext cx="1046480" cy="0"/>
          </a:xfrm>
          <a:prstGeom prst="straightConnector1">
            <a:avLst/>
          </a:prstGeom>
          <a:ln w="28575">
            <a:solidFill>
              <a:srgbClr val="FF0000"/>
            </a:solidFill>
            <a:tailEnd type="arrow"/>
          </a:ln>
        </p:spPr>
        <p:style>
          <a:lnRef idx="1">
            <a:schemeClr val="accent2"/>
          </a:lnRef>
          <a:fillRef idx="0">
            <a:schemeClr val="accent2"/>
          </a:fillRef>
          <a:effectRef idx="0">
            <a:schemeClr val="accent2"/>
          </a:effectRef>
          <a:fontRef idx="minor">
            <a:schemeClr val="tx1"/>
          </a:fontRef>
        </p:style>
      </p:cxnSp>
      <p:cxnSp>
        <p:nvCxnSpPr>
          <p:cNvPr id="5" name="Straight Arrow Connector 4"/>
          <p:cNvCxnSpPr/>
          <p:nvPr/>
        </p:nvCxnSpPr>
        <p:spPr>
          <a:xfrm>
            <a:off x="1402080" y="6177280"/>
            <a:ext cx="8676640" cy="0"/>
          </a:xfrm>
          <a:prstGeom prst="straightConnector1">
            <a:avLst/>
          </a:prstGeom>
          <a:ln w="28575">
            <a:solidFill>
              <a:srgbClr val="FF0000"/>
            </a:solidFill>
            <a:tailEnd type="arrow"/>
          </a:ln>
        </p:spPr>
        <p:style>
          <a:lnRef idx="1">
            <a:schemeClr val="accent2"/>
          </a:lnRef>
          <a:fillRef idx="0">
            <a:schemeClr val="accent2"/>
          </a:fillRef>
          <a:effectRef idx="0">
            <a:schemeClr val="accent2"/>
          </a:effectRef>
          <a:fontRef idx="minor">
            <a:schemeClr val="tx1"/>
          </a:fontRef>
        </p:style>
      </p:cxnSp>
      <p:cxnSp>
        <p:nvCxnSpPr>
          <p:cNvPr id="6" name="Straight Arrow Connector 5"/>
          <p:cNvCxnSpPr/>
          <p:nvPr/>
        </p:nvCxnSpPr>
        <p:spPr>
          <a:xfrm>
            <a:off x="3505200" y="1259840"/>
            <a:ext cx="3281680" cy="0"/>
          </a:xfrm>
          <a:prstGeom prst="straightConnector1">
            <a:avLst/>
          </a:prstGeom>
          <a:ln w="28575">
            <a:solidFill>
              <a:srgbClr val="FF0000"/>
            </a:solidFill>
            <a:tailEnd type="arrow"/>
          </a:ln>
        </p:spPr>
        <p:style>
          <a:lnRef idx="1">
            <a:schemeClr val="accent2"/>
          </a:lnRef>
          <a:fillRef idx="0">
            <a:schemeClr val="accent2"/>
          </a:fillRef>
          <a:effectRef idx="0">
            <a:schemeClr val="accent2"/>
          </a:effectRef>
          <a:fontRef idx="minor">
            <a:schemeClr val="tx1"/>
          </a:fontRef>
        </p:style>
      </p:cxnSp>
      <p:cxnSp>
        <p:nvCxnSpPr>
          <p:cNvPr id="8" name="Straight Arrow Connector 7"/>
          <p:cNvCxnSpPr/>
          <p:nvPr/>
        </p:nvCxnSpPr>
        <p:spPr>
          <a:xfrm>
            <a:off x="1402080" y="670560"/>
            <a:ext cx="0" cy="483616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8991600" y="1259840"/>
            <a:ext cx="0" cy="368808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3505200" y="5506720"/>
            <a:ext cx="7640320" cy="0"/>
          </a:xfrm>
          <a:prstGeom prst="straightConnector1">
            <a:avLst/>
          </a:prstGeom>
          <a:ln w="28575">
            <a:solidFill>
              <a:srgbClr val="FF0000"/>
            </a:solidFill>
            <a:tailEnd type="arrow"/>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663448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09040" y="116523"/>
            <a:ext cx="9144000" cy="1011237"/>
          </a:xfrm>
        </p:spPr>
        <p:txBody>
          <a:bodyPr>
            <a:normAutofit/>
          </a:bodyPr>
          <a:lstStyle/>
          <a:p>
            <a:r>
              <a:rPr lang="vi-VN" sz="4400" smtClean="0">
                <a:solidFill>
                  <a:srgbClr val="FF0000"/>
                </a:solidFill>
              </a:rPr>
              <a:t>VẬN DỤNG</a:t>
            </a:r>
            <a:endParaRPr lang="en-US" sz="4400">
              <a:solidFill>
                <a:srgbClr val="FF0000"/>
              </a:solidFill>
            </a:endParaRPr>
          </a:p>
        </p:txBody>
      </p:sp>
      <p:sp>
        <p:nvSpPr>
          <p:cNvPr id="3" name="Subtitle 2"/>
          <p:cNvSpPr>
            <a:spLocks noGrp="1"/>
          </p:cNvSpPr>
          <p:nvPr>
            <p:ph type="subTitle" idx="1"/>
          </p:nvPr>
        </p:nvSpPr>
        <p:spPr>
          <a:xfrm>
            <a:off x="254000" y="1066800"/>
            <a:ext cx="11805920" cy="5598160"/>
          </a:xfrm>
        </p:spPr>
        <p:txBody>
          <a:bodyPr>
            <a:normAutofit/>
          </a:bodyPr>
          <a:lstStyle/>
          <a:p>
            <a:pPr algn="just"/>
            <a:r>
              <a:rPr lang="vi-VN" sz="4000" smtClean="0">
                <a:latin typeface="Times New Roman" pitchFamily="18" charset="0"/>
                <a:cs typeface="Times New Roman" pitchFamily="18" charset="0"/>
              </a:rPr>
              <a:t>	Sưu tầm thông tin tranh ảnh để giới thiệu về một loài thực vật/động vật địa phương độc đáo Châu Phi.</a:t>
            </a:r>
            <a:endParaRPr lang="en-US" sz="4000">
              <a:latin typeface="Times New Roman" pitchFamily="18" charset="0"/>
              <a:cs typeface="Times New Roman" pitchFamily="18" charset="0"/>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9280" y="2387600"/>
            <a:ext cx="10708640" cy="431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9122110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xmlns="" id="{61B03F42-1F15-4C18-87C9-F601E2A8FB42}"/>
              </a:ext>
            </a:extLst>
          </p:cNvPr>
          <p:cNvSpPr txBox="1"/>
          <p:nvPr/>
        </p:nvSpPr>
        <p:spPr>
          <a:xfrm>
            <a:off x="0" y="736114"/>
            <a:ext cx="12192000" cy="1446550"/>
          </a:xfrm>
          <a:prstGeom prst="rect">
            <a:avLst/>
          </a:prstGeom>
          <a:noFill/>
        </p:spPr>
        <p:txBody>
          <a:bodyPr wrap="square" rtlCol="0">
            <a:spAutoFit/>
          </a:bodyPr>
          <a:lstStyle/>
          <a:p>
            <a:pPr algn="ctr"/>
            <a:r>
              <a:rPr lang="vi-VN" sz="4400" b="1" smtClean="0">
                <a:solidFill>
                  <a:schemeClr val="accent3"/>
                </a:solidFill>
                <a:latin typeface="Times New Roman" pitchFamily="18" charset="0"/>
                <a:cs typeface="Times New Roman" pitchFamily="18" charset="0"/>
              </a:rPr>
              <a:t>BÀI 9. </a:t>
            </a:r>
            <a:r>
              <a:rPr lang="en-US" sz="4400" b="1" smtClean="0">
                <a:solidFill>
                  <a:schemeClr val="accent3"/>
                </a:solidFill>
                <a:latin typeface="Times New Roman" pitchFamily="18" charset="0"/>
                <a:cs typeface="Times New Roman" pitchFamily="18" charset="0"/>
              </a:rPr>
              <a:t>VỊ </a:t>
            </a:r>
            <a:r>
              <a:rPr lang="en-US" sz="4400" b="1">
                <a:solidFill>
                  <a:schemeClr val="accent3"/>
                </a:solidFill>
                <a:latin typeface="Times New Roman" pitchFamily="18" charset="0"/>
                <a:cs typeface="Times New Roman" pitchFamily="18" charset="0"/>
              </a:rPr>
              <a:t>TRÍ ĐỊA LÍ, ĐẶC ĐIỂM TỰ NHIÊN CHÂU PHI</a:t>
            </a:r>
          </a:p>
        </p:txBody>
      </p:sp>
      <p:pic>
        <p:nvPicPr>
          <p:cNvPr id="11" name="Ảnh 8" descr="7732142.jpg">
            <a:extLst>
              <a:ext uri="{FF2B5EF4-FFF2-40B4-BE49-F238E27FC236}">
                <a16:creationId xmlns:a16="http://schemas.microsoft.com/office/drawing/2014/main" xmlns="" id="{3E8E932F-888F-4845-8D9D-72693BE9659A}"/>
              </a:ext>
            </a:extLst>
          </p:cNvPr>
          <p:cNvPicPr>
            <a:picLocks noChangeAspect="1"/>
          </p:cNvPicPr>
          <p:nvPr/>
        </p:nvPicPr>
        <p:blipFill>
          <a:blip r:embed="rId3"/>
          <a:srcRect b="10108"/>
          <a:stretch>
            <a:fillRect/>
          </a:stretch>
        </p:blipFill>
        <p:spPr>
          <a:xfrm>
            <a:off x="296324" y="2064603"/>
            <a:ext cx="11808033" cy="4757615"/>
          </a:xfrm>
          <a:prstGeom prst="rect">
            <a:avLst/>
          </a:prstGeom>
        </p:spPr>
      </p:pic>
      <p:sp>
        <p:nvSpPr>
          <p:cNvPr id="2" name="TextBox 1"/>
          <p:cNvSpPr txBox="1"/>
          <p:nvPr/>
        </p:nvSpPr>
        <p:spPr>
          <a:xfrm>
            <a:off x="6654800" y="5991221"/>
            <a:ext cx="5449557" cy="830997"/>
          </a:xfrm>
          <a:prstGeom prst="rect">
            <a:avLst/>
          </a:prstGeom>
          <a:solidFill>
            <a:schemeClr val="accent2">
              <a:lumMod val="20000"/>
              <a:lumOff val="80000"/>
            </a:schemeClr>
          </a:solidFill>
        </p:spPr>
        <p:txBody>
          <a:bodyPr wrap="square" rtlCol="0">
            <a:spAutoFit/>
          </a:bodyPr>
          <a:lstStyle/>
          <a:p>
            <a:r>
              <a:rPr lang="vi-VN" sz="2400" smtClean="0">
                <a:latin typeface="Times New Roman" pitchFamily="18" charset="0"/>
                <a:cs typeface="Times New Roman" pitchFamily="18" charset="0"/>
              </a:rPr>
              <a:t>GV     :  Nguyễn Ngọc Kiều My</a:t>
            </a:r>
          </a:p>
          <a:p>
            <a:r>
              <a:rPr lang="vi-VN" sz="2400" smtClean="0">
                <a:latin typeface="Times New Roman" pitchFamily="18" charset="0"/>
                <a:cs typeface="Times New Roman" pitchFamily="18" charset="0"/>
              </a:rPr>
              <a:t>Đơn vị: Trường THCS Phước Thành</a:t>
            </a:r>
            <a:endParaRPr lang="en-US" sz="2400">
              <a:latin typeface="Times New Roman" pitchFamily="18" charset="0"/>
              <a:cs typeface="Times New Roman" pitchFamily="18" charset="0"/>
            </a:endParaRPr>
          </a:p>
        </p:txBody>
      </p:sp>
      <p:sp>
        <p:nvSpPr>
          <p:cNvPr id="3" name="TextBox 2"/>
          <p:cNvSpPr txBox="1"/>
          <p:nvPr/>
        </p:nvSpPr>
        <p:spPr>
          <a:xfrm>
            <a:off x="3314058" y="33794"/>
            <a:ext cx="6065520" cy="707886"/>
          </a:xfrm>
          <a:prstGeom prst="rect">
            <a:avLst/>
          </a:prstGeom>
          <a:solidFill>
            <a:srgbClr val="FF0000"/>
          </a:solidFill>
        </p:spPr>
        <p:txBody>
          <a:bodyPr wrap="square" rtlCol="0">
            <a:spAutoFit/>
          </a:bodyPr>
          <a:lstStyle/>
          <a:p>
            <a:pPr algn="ctr"/>
            <a:r>
              <a:rPr lang="vi-VN" sz="4000" b="1" smtClean="0">
                <a:latin typeface="Times New Roman" pitchFamily="18" charset="0"/>
                <a:cs typeface="Times New Roman" pitchFamily="18" charset="0"/>
              </a:rPr>
              <a:t>CHƯƠNG 3. CHÂU PHI</a:t>
            </a:r>
            <a:endParaRPr lang="en-US" sz="4000" b="1">
              <a:latin typeface="Times New Roman" pitchFamily="18" charset="0"/>
              <a:cs typeface="Times New Roman" pitchFamily="18" charset="0"/>
            </a:endParaRPr>
          </a:p>
        </p:txBody>
      </p:sp>
    </p:spTree>
    <p:extLst>
      <p:ext uri="{BB962C8B-B14F-4D97-AF65-F5344CB8AC3E}">
        <p14:creationId xmlns:p14="http://schemas.microsoft.com/office/powerpoint/2010/main" val="209440704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6101993357171.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214880" y="101600"/>
            <a:ext cx="7721600" cy="6522719"/>
          </a:xfrm>
          <a:prstGeom prst="rect">
            <a:avLst/>
          </a:prstGeom>
          <a:solidFill>
            <a:srgbClr val="FFFFFF">
              <a:shade val="85000"/>
            </a:srgbClr>
          </a:solidFill>
          <a:ln w="88900" cap="sq">
            <a:solidFill>
              <a:srgbClr val="FFFFFF"/>
            </a:solidFill>
            <a:prstDash val="solid"/>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3958660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210560" y="5440363"/>
            <a:ext cx="9144000" cy="564197"/>
          </a:xfrm>
        </p:spPr>
        <p:txBody>
          <a:bodyPr>
            <a:normAutofit fontScale="90000"/>
          </a:bodyPr>
          <a:lstStyle/>
          <a:p>
            <a:endParaRPr lang="en-US"/>
          </a:p>
        </p:txBody>
      </p:sp>
      <p:sp>
        <p:nvSpPr>
          <p:cNvPr id="3" name="Subtitle 2"/>
          <p:cNvSpPr>
            <a:spLocks noGrp="1"/>
          </p:cNvSpPr>
          <p:nvPr>
            <p:ph type="subTitle" idx="1"/>
          </p:nvPr>
        </p:nvSpPr>
        <p:spPr/>
        <p:txBody>
          <a:bodyPr/>
          <a:lstStyle/>
          <a:p>
            <a:endParaRPr lang="en-US"/>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1574"/>
            <a:ext cx="12453114"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978916" y="1849734"/>
            <a:ext cx="11213083" cy="1938992"/>
          </a:xfrm>
          <a:prstGeom prst="rect">
            <a:avLst/>
          </a:prstGeom>
          <a:noFill/>
        </p:spPr>
        <p:txBody>
          <a:bodyPr wrap="square" lIns="91440" tIns="45720" rIns="91440" bIns="45720">
            <a:spAutoFit/>
          </a:bodyPr>
          <a:lstStyle/>
          <a:p>
            <a:pPr algn="ctr"/>
            <a:r>
              <a:rPr lang="vi-VN" sz="6000" b="1" smtClean="0">
                <a:ln w="12700">
                  <a:solidFill>
                    <a:schemeClr val="tx2">
                      <a:satMod val="155000"/>
                    </a:schemeClr>
                  </a:solidFill>
                  <a:prstDash val="solid"/>
                </a:ln>
                <a:solidFill>
                  <a:schemeClr val="bg1"/>
                </a:solidFill>
                <a:effectLst>
                  <a:outerShdw blurRad="41275" dist="20320" dir="1800000" algn="tl" rotWithShape="0">
                    <a:srgbClr val="000000">
                      <a:alpha val="40000"/>
                    </a:srgbClr>
                  </a:outerShdw>
                </a:effectLst>
                <a:latin typeface="Times New Roman" pitchFamily="18" charset="0"/>
                <a:cs typeface="Times New Roman" pitchFamily="18" charset="0"/>
              </a:rPr>
              <a:t>CẢM ƠN QUÝ THẦY CÔ </a:t>
            </a:r>
          </a:p>
          <a:p>
            <a:pPr algn="ctr"/>
            <a:r>
              <a:rPr lang="vi-VN" sz="6000" b="1" smtClean="0">
                <a:ln w="12700">
                  <a:solidFill>
                    <a:schemeClr val="tx2">
                      <a:satMod val="155000"/>
                    </a:schemeClr>
                  </a:solidFill>
                  <a:prstDash val="solid"/>
                </a:ln>
                <a:solidFill>
                  <a:schemeClr val="bg1"/>
                </a:solidFill>
                <a:effectLst>
                  <a:outerShdw blurRad="41275" dist="20320" dir="1800000" algn="tl" rotWithShape="0">
                    <a:srgbClr val="000000">
                      <a:alpha val="40000"/>
                    </a:srgbClr>
                  </a:outerShdw>
                </a:effectLst>
                <a:latin typeface="Times New Roman" pitchFamily="18" charset="0"/>
                <a:cs typeface="Times New Roman" pitchFamily="18" charset="0"/>
              </a:rPr>
              <a:t>VÀ CÁC EM ĐÃ LẮNG NGHE!</a:t>
            </a:r>
            <a:endParaRPr lang="en-US" sz="6000" b="1" cap="none" spc="0">
              <a:ln w="12700">
                <a:solidFill>
                  <a:schemeClr val="tx2">
                    <a:satMod val="155000"/>
                  </a:schemeClr>
                </a:solidFill>
                <a:prstDash val="solid"/>
              </a:ln>
              <a:solidFill>
                <a:schemeClr val="bg1"/>
              </a:solidFill>
              <a:effectLst>
                <a:outerShdw blurRad="41275" dist="20320" dir="1800000" algn="tl" rotWithShape="0">
                  <a:srgbClr val="000000">
                    <a:alpha val="40000"/>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328771997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 name="Nhóm 1">
            <a:extLst>
              <a:ext uri="{FF2B5EF4-FFF2-40B4-BE49-F238E27FC236}">
                <a16:creationId xmlns:a16="http://schemas.microsoft.com/office/drawing/2014/main" xmlns="" id="{40D5FB2E-42FE-4858-AE07-3235468194F4}"/>
              </a:ext>
            </a:extLst>
          </p:cNvPr>
          <p:cNvGrpSpPr/>
          <p:nvPr/>
        </p:nvGrpSpPr>
        <p:grpSpPr>
          <a:xfrm>
            <a:off x="0" y="0"/>
            <a:ext cx="12206068" cy="6858000"/>
            <a:chOff x="-14068" y="0"/>
            <a:chExt cx="12206068" cy="6858000"/>
          </a:xfrm>
        </p:grpSpPr>
        <p:grpSp>
          <p:nvGrpSpPr>
            <p:cNvPr id="88" name="Nhóm 2">
              <a:extLst>
                <a:ext uri="{FF2B5EF4-FFF2-40B4-BE49-F238E27FC236}">
                  <a16:creationId xmlns:a16="http://schemas.microsoft.com/office/drawing/2014/main" xmlns="" id="{7F93BA19-11E0-4EC1-BD01-BEB95A7616EE}"/>
                </a:ext>
              </a:extLst>
            </p:cNvPr>
            <p:cNvGrpSpPr/>
            <p:nvPr/>
          </p:nvGrpSpPr>
          <p:grpSpPr>
            <a:xfrm>
              <a:off x="-14068" y="0"/>
              <a:ext cx="12206068" cy="6858000"/>
              <a:chOff x="-14068" y="0"/>
              <a:chExt cx="12206068" cy="6858000"/>
            </a:xfrm>
          </p:grpSpPr>
          <p:cxnSp>
            <p:nvCxnSpPr>
              <p:cNvPr id="90" name="Đường nối Thẳng 4">
                <a:extLst>
                  <a:ext uri="{FF2B5EF4-FFF2-40B4-BE49-F238E27FC236}">
                    <a16:creationId xmlns:a16="http://schemas.microsoft.com/office/drawing/2014/main" xmlns="" id="{738758B6-B203-4BC3-97AA-135CA8160EB9}"/>
                  </a:ext>
                </a:extLst>
              </p:cNvPr>
              <p:cNvCxnSpPr/>
              <p:nvPr/>
            </p:nvCxnSpPr>
            <p:spPr>
              <a:xfrm>
                <a:off x="0" y="33764"/>
                <a:ext cx="12192000" cy="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1" name="Đường nối Thẳng 5">
                <a:extLst>
                  <a:ext uri="{FF2B5EF4-FFF2-40B4-BE49-F238E27FC236}">
                    <a16:creationId xmlns:a16="http://schemas.microsoft.com/office/drawing/2014/main" xmlns="" id="{6380600F-4B9D-4A1B-8DF7-D6FCF398F088}"/>
                  </a:ext>
                </a:extLst>
              </p:cNvPr>
              <p:cNvCxnSpPr>
                <a:cxnSpLocks/>
              </p:cNvCxnSpPr>
              <p:nvPr/>
            </p:nvCxnSpPr>
            <p:spPr>
              <a:xfrm flipV="1">
                <a:off x="14068" y="0"/>
                <a:ext cx="0" cy="685800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2" name="Đường nối Thẳng 6">
                <a:extLst>
                  <a:ext uri="{FF2B5EF4-FFF2-40B4-BE49-F238E27FC236}">
                    <a16:creationId xmlns:a16="http://schemas.microsoft.com/office/drawing/2014/main" xmlns="" id="{3425364A-A994-42CB-99EA-1CC5C8F1BCDB}"/>
                  </a:ext>
                </a:extLst>
              </p:cNvPr>
              <p:cNvCxnSpPr/>
              <p:nvPr/>
            </p:nvCxnSpPr>
            <p:spPr>
              <a:xfrm>
                <a:off x="-14068" y="6858000"/>
                <a:ext cx="12192000" cy="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grpSp>
        <p:cxnSp>
          <p:nvCxnSpPr>
            <p:cNvPr id="89" name="Đường nối Thẳng 3">
              <a:extLst>
                <a:ext uri="{FF2B5EF4-FFF2-40B4-BE49-F238E27FC236}">
                  <a16:creationId xmlns:a16="http://schemas.microsoft.com/office/drawing/2014/main" xmlns="" id="{BCBDDC3C-C8AB-4E3A-95E2-09D3F0219D1C}"/>
                </a:ext>
              </a:extLst>
            </p:cNvPr>
            <p:cNvCxnSpPr>
              <a:cxnSpLocks/>
            </p:cNvCxnSpPr>
            <p:nvPr/>
          </p:nvCxnSpPr>
          <p:spPr>
            <a:xfrm flipV="1">
              <a:off x="12149796" y="33766"/>
              <a:ext cx="0" cy="6824234"/>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grpSp>
      <p:sp>
        <p:nvSpPr>
          <p:cNvPr id="45" name="TextBox 44">
            <a:extLst>
              <a:ext uri="{FF2B5EF4-FFF2-40B4-BE49-F238E27FC236}">
                <a16:creationId xmlns:a16="http://schemas.microsoft.com/office/drawing/2014/main" xmlns="" id="{CE2EBAAB-1F47-408A-8323-22CE33D42B7E}"/>
              </a:ext>
            </a:extLst>
          </p:cNvPr>
          <p:cNvSpPr txBox="1"/>
          <p:nvPr/>
        </p:nvSpPr>
        <p:spPr>
          <a:xfrm>
            <a:off x="3810844" y="453545"/>
            <a:ext cx="5445760" cy="973042"/>
          </a:xfrm>
          <a:custGeom>
            <a:avLst/>
            <a:gdLst/>
            <a:ahLst/>
            <a:cxnLst/>
            <a:rect l="l" t="t" r="r" b="b"/>
            <a:pathLst>
              <a:path w="6208084" h="919518">
                <a:moveTo>
                  <a:pt x="5143023" y="668672"/>
                </a:moveTo>
                <a:cubicBezTo>
                  <a:pt x="5130234" y="668672"/>
                  <a:pt x="5119127" y="672963"/>
                  <a:pt x="5109704" y="681545"/>
                </a:cubicBezTo>
                <a:cubicBezTo>
                  <a:pt x="5100281" y="690127"/>
                  <a:pt x="5095569" y="701317"/>
                  <a:pt x="5095569" y="715115"/>
                </a:cubicBezTo>
                <a:cubicBezTo>
                  <a:pt x="5095569" y="729250"/>
                  <a:pt x="5100281" y="740525"/>
                  <a:pt x="5109704" y="748939"/>
                </a:cubicBezTo>
                <a:cubicBezTo>
                  <a:pt x="5119127" y="757352"/>
                  <a:pt x="5130234" y="761559"/>
                  <a:pt x="5143023" y="761559"/>
                </a:cubicBezTo>
                <a:cubicBezTo>
                  <a:pt x="5155475" y="761559"/>
                  <a:pt x="5166497" y="757352"/>
                  <a:pt x="5176089" y="748939"/>
                </a:cubicBezTo>
                <a:cubicBezTo>
                  <a:pt x="5185680" y="740525"/>
                  <a:pt x="5190476" y="729250"/>
                  <a:pt x="5190476" y="715115"/>
                </a:cubicBezTo>
                <a:cubicBezTo>
                  <a:pt x="5190476" y="701317"/>
                  <a:pt x="5185680" y="690127"/>
                  <a:pt x="5176089" y="681545"/>
                </a:cubicBezTo>
                <a:cubicBezTo>
                  <a:pt x="5166497" y="672963"/>
                  <a:pt x="5155475" y="668672"/>
                  <a:pt x="5143023" y="668672"/>
                </a:cubicBezTo>
                <a:close/>
                <a:moveTo>
                  <a:pt x="1609248" y="668672"/>
                </a:moveTo>
                <a:cubicBezTo>
                  <a:pt x="1596459" y="668672"/>
                  <a:pt x="1585353" y="672963"/>
                  <a:pt x="1575929" y="681545"/>
                </a:cubicBezTo>
                <a:cubicBezTo>
                  <a:pt x="1566506" y="690127"/>
                  <a:pt x="1561794" y="701317"/>
                  <a:pt x="1561794" y="715115"/>
                </a:cubicBezTo>
                <a:cubicBezTo>
                  <a:pt x="1561794" y="729250"/>
                  <a:pt x="1566506" y="740525"/>
                  <a:pt x="1575929" y="748939"/>
                </a:cubicBezTo>
                <a:cubicBezTo>
                  <a:pt x="1585353" y="757352"/>
                  <a:pt x="1596459" y="761559"/>
                  <a:pt x="1609248" y="761559"/>
                </a:cubicBezTo>
                <a:cubicBezTo>
                  <a:pt x="1621700" y="761559"/>
                  <a:pt x="1632722" y="757352"/>
                  <a:pt x="1642314" y="748939"/>
                </a:cubicBezTo>
                <a:cubicBezTo>
                  <a:pt x="1651905" y="740525"/>
                  <a:pt x="1656701" y="729250"/>
                  <a:pt x="1656701" y="715115"/>
                </a:cubicBezTo>
                <a:cubicBezTo>
                  <a:pt x="1656701" y="701317"/>
                  <a:pt x="1651905" y="690127"/>
                  <a:pt x="1642314" y="681545"/>
                </a:cubicBezTo>
                <a:cubicBezTo>
                  <a:pt x="1632722" y="672963"/>
                  <a:pt x="1621700" y="668672"/>
                  <a:pt x="1609248" y="668672"/>
                </a:cubicBezTo>
                <a:close/>
                <a:moveTo>
                  <a:pt x="3758840" y="500565"/>
                </a:moveTo>
                <a:lnTo>
                  <a:pt x="3813866" y="500565"/>
                </a:lnTo>
                <a:cubicBezTo>
                  <a:pt x="3828674" y="500565"/>
                  <a:pt x="3839023" y="503678"/>
                  <a:pt x="3844913" y="509904"/>
                </a:cubicBezTo>
                <a:cubicBezTo>
                  <a:pt x="3850802" y="516130"/>
                  <a:pt x="3853747" y="524796"/>
                  <a:pt x="3853747" y="535903"/>
                </a:cubicBezTo>
                <a:cubicBezTo>
                  <a:pt x="3853747" y="547009"/>
                  <a:pt x="3850886" y="555759"/>
                  <a:pt x="3845165" y="562153"/>
                </a:cubicBezTo>
                <a:cubicBezTo>
                  <a:pt x="3839443" y="568548"/>
                  <a:pt x="3829011" y="571745"/>
                  <a:pt x="3813866" y="571745"/>
                </a:cubicBezTo>
                <a:lnTo>
                  <a:pt x="3758840" y="571745"/>
                </a:lnTo>
                <a:close/>
                <a:moveTo>
                  <a:pt x="643967" y="468691"/>
                </a:moveTo>
                <a:lnTo>
                  <a:pt x="643967" y="886673"/>
                </a:lnTo>
                <a:lnTo>
                  <a:pt x="658728" y="886673"/>
                </a:lnTo>
                <a:lnTo>
                  <a:pt x="657234" y="889376"/>
                </a:lnTo>
                <a:lnTo>
                  <a:pt x="411449" y="889376"/>
                </a:lnTo>
                <a:close/>
                <a:moveTo>
                  <a:pt x="4132163" y="463208"/>
                </a:moveTo>
                <a:lnTo>
                  <a:pt x="4163462" y="535903"/>
                </a:lnTo>
                <a:lnTo>
                  <a:pt x="4101369" y="535903"/>
                </a:lnTo>
                <a:close/>
                <a:moveTo>
                  <a:pt x="643967" y="420685"/>
                </a:moveTo>
                <a:lnTo>
                  <a:pt x="657234" y="444688"/>
                </a:lnTo>
                <a:lnTo>
                  <a:pt x="643967" y="468691"/>
                </a:lnTo>
                <a:close/>
                <a:moveTo>
                  <a:pt x="2199769" y="378902"/>
                </a:moveTo>
                <a:lnTo>
                  <a:pt x="2230563" y="378902"/>
                </a:lnTo>
                <a:cubicBezTo>
                  <a:pt x="2258497" y="378902"/>
                  <a:pt x="2280457" y="387354"/>
                  <a:pt x="2296443" y="404258"/>
                </a:cubicBezTo>
                <a:cubicBezTo>
                  <a:pt x="2312429" y="421161"/>
                  <a:pt x="2320422" y="443840"/>
                  <a:pt x="2320422" y="472295"/>
                </a:cubicBezTo>
                <a:cubicBezTo>
                  <a:pt x="2320422" y="500749"/>
                  <a:pt x="2312429" y="523428"/>
                  <a:pt x="2296443" y="540332"/>
                </a:cubicBezTo>
                <a:cubicBezTo>
                  <a:pt x="2280457" y="557235"/>
                  <a:pt x="2258497" y="565687"/>
                  <a:pt x="2230563" y="565687"/>
                </a:cubicBezTo>
                <a:lnTo>
                  <a:pt x="2199769" y="565687"/>
                </a:lnTo>
                <a:close/>
                <a:moveTo>
                  <a:pt x="5142265" y="376378"/>
                </a:moveTo>
                <a:cubicBezTo>
                  <a:pt x="5156779" y="376378"/>
                  <a:pt x="5169603" y="378818"/>
                  <a:pt x="5180738" y="383698"/>
                </a:cubicBezTo>
                <a:cubicBezTo>
                  <a:pt x="5191873" y="388578"/>
                  <a:pt x="5201323" y="395309"/>
                  <a:pt x="5209087" y="403891"/>
                </a:cubicBezTo>
                <a:cubicBezTo>
                  <a:pt x="5216852" y="412473"/>
                  <a:pt x="5222759" y="422653"/>
                  <a:pt x="5226807" y="434433"/>
                </a:cubicBezTo>
                <a:cubicBezTo>
                  <a:pt x="5230857" y="446212"/>
                  <a:pt x="5232881" y="458833"/>
                  <a:pt x="5232881" y="472295"/>
                </a:cubicBezTo>
                <a:cubicBezTo>
                  <a:pt x="5232881" y="485757"/>
                  <a:pt x="5230857" y="498377"/>
                  <a:pt x="5226807" y="510156"/>
                </a:cubicBezTo>
                <a:cubicBezTo>
                  <a:pt x="5222759" y="521936"/>
                  <a:pt x="5216852" y="532116"/>
                  <a:pt x="5209087" y="540698"/>
                </a:cubicBezTo>
                <a:cubicBezTo>
                  <a:pt x="5201323" y="549280"/>
                  <a:pt x="5191873" y="556096"/>
                  <a:pt x="5180738" y="561144"/>
                </a:cubicBezTo>
                <a:cubicBezTo>
                  <a:pt x="5169603" y="566192"/>
                  <a:pt x="5156779" y="568716"/>
                  <a:pt x="5142265" y="568716"/>
                </a:cubicBezTo>
                <a:cubicBezTo>
                  <a:pt x="5127751" y="568716"/>
                  <a:pt x="5114927" y="566192"/>
                  <a:pt x="5103792" y="561144"/>
                </a:cubicBezTo>
                <a:cubicBezTo>
                  <a:pt x="5092657" y="556096"/>
                  <a:pt x="5083207" y="549280"/>
                  <a:pt x="5075443" y="540698"/>
                </a:cubicBezTo>
                <a:cubicBezTo>
                  <a:pt x="5067679" y="532116"/>
                  <a:pt x="5061772" y="521936"/>
                  <a:pt x="5057723" y="510156"/>
                </a:cubicBezTo>
                <a:cubicBezTo>
                  <a:pt x="5053674" y="498377"/>
                  <a:pt x="5051649" y="485757"/>
                  <a:pt x="5051649" y="472295"/>
                </a:cubicBezTo>
                <a:cubicBezTo>
                  <a:pt x="5051649" y="458833"/>
                  <a:pt x="5053674" y="446212"/>
                  <a:pt x="5057723" y="434433"/>
                </a:cubicBezTo>
                <a:cubicBezTo>
                  <a:pt x="5061772" y="422653"/>
                  <a:pt x="5067679" y="412473"/>
                  <a:pt x="5075443" y="403891"/>
                </a:cubicBezTo>
                <a:cubicBezTo>
                  <a:pt x="5083207" y="395309"/>
                  <a:pt x="5092657" y="388578"/>
                  <a:pt x="5103792" y="383698"/>
                </a:cubicBezTo>
                <a:cubicBezTo>
                  <a:pt x="5114927" y="378818"/>
                  <a:pt x="5127751" y="376378"/>
                  <a:pt x="5142265" y="376378"/>
                </a:cubicBezTo>
                <a:close/>
                <a:moveTo>
                  <a:pt x="1608490" y="376378"/>
                </a:moveTo>
                <a:cubicBezTo>
                  <a:pt x="1623004" y="376378"/>
                  <a:pt x="1635829" y="378818"/>
                  <a:pt x="1646964" y="383698"/>
                </a:cubicBezTo>
                <a:cubicBezTo>
                  <a:pt x="1658099" y="388578"/>
                  <a:pt x="1667548" y="395309"/>
                  <a:pt x="1675313" y="403891"/>
                </a:cubicBezTo>
                <a:cubicBezTo>
                  <a:pt x="1683077" y="412473"/>
                  <a:pt x="1688984" y="422653"/>
                  <a:pt x="1693033" y="434433"/>
                </a:cubicBezTo>
                <a:cubicBezTo>
                  <a:pt x="1697082" y="446212"/>
                  <a:pt x="1699107" y="458833"/>
                  <a:pt x="1699107" y="472295"/>
                </a:cubicBezTo>
                <a:cubicBezTo>
                  <a:pt x="1699107" y="485757"/>
                  <a:pt x="1697082" y="498377"/>
                  <a:pt x="1693033" y="510156"/>
                </a:cubicBezTo>
                <a:cubicBezTo>
                  <a:pt x="1688984" y="521936"/>
                  <a:pt x="1683077" y="532116"/>
                  <a:pt x="1675313" y="540698"/>
                </a:cubicBezTo>
                <a:cubicBezTo>
                  <a:pt x="1667548" y="549280"/>
                  <a:pt x="1658099" y="556096"/>
                  <a:pt x="1646964" y="561144"/>
                </a:cubicBezTo>
                <a:cubicBezTo>
                  <a:pt x="1635829" y="566192"/>
                  <a:pt x="1623004" y="568716"/>
                  <a:pt x="1608490" y="568716"/>
                </a:cubicBezTo>
                <a:cubicBezTo>
                  <a:pt x="1593977" y="568716"/>
                  <a:pt x="1581152" y="566192"/>
                  <a:pt x="1570017" y="561144"/>
                </a:cubicBezTo>
                <a:cubicBezTo>
                  <a:pt x="1558882" y="556096"/>
                  <a:pt x="1549433" y="549280"/>
                  <a:pt x="1541668" y="540698"/>
                </a:cubicBezTo>
                <a:cubicBezTo>
                  <a:pt x="1533904" y="532116"/>
                  <a:pt x="1527997" y="521936"/>
                  <a:pt x="1523948" y="510156"/>
                </a:cubicBezTo>
                <a:cubicBezTo>
                  <a:pt x="1519899" y="498377"/>
                  <a:pt x="1517874" y="485757"/>
                  <a:pt x="1517874" y="472295"/>
                </a:cubicBezTo>
                <a:cubicBezTo>
                  <a:pt x="1517874" y="458833"/>
                  <a:pt x="1519899" y="446212"/>
                  <a:pt x="1523948" y="434433"/>
                </a:cubicBezTo>
                <a:cubicBezTo>
                  <a:pt x="1527997" y="422653"/>
                  <a:pt x="1533904" y="412473"/>
                  <a:pt x="1541668" y="403891"/>
                </a:cubicBezTo>
                <a:cubicBezTo>
                  <a:pt x="1549433" y="395309"/>
                  <a:pt x="1558882" y="388578"/>
                  <a:pt x="1570017" y="383698"/>
                </a:cubicBezTo>
                <a:cubicBezTo>
                  <a:pt x="1581152" y="378818"/>
                  <a:pt x="1593977" y="376378"/>
                  <a:pt x="1608490" y="376378"/>
                </a:cubicBezTo>
                <a:close/>
                <a:moveTo>
                  <a:pt x="3758840" y="372844"/>
                </a:moveTo>
                <a:lnTo>
                  <a:pt x="3807303" y="372844"/>
                </a:lnTo>
                <a:cubicBezTo>
                  <a:pt x="3820092" y="372844"/>
                  <a:pt x="3828927" y="375621"/>
                  <a:pt x="3833807" y="381174"/>
                </a:cubicBezTo>
                <a:cubicBezTo>
                  <a:pt x="3838687" y="386727"/>
                  <a:pt x="3841127" y="394383"/>
                  <a:pt x="3841127" y="404143"/>
                </a:cubicBezTo>
                <a:cubicBezTo>
                  <a:pt x="3841127" y="413903"/>
                  <a:pt x="3838518" y="421476"/>
                  <a:pt x="3833302" y="426860"/>
                </a:cubicBezTo>
                <a:cubicBezTo>
                  <a:pt x="3828085" y="432245"/>
                  <a:pt x="3819082" y="434938"/>
                  <a:pt x="3806293" y="434938"/>
                </a:cubicBezTo>
                <a:lnTo>
                  <a:pt x="3758840" y="434938"/>
                </a:lnTo>
                <a:close/>
                <a:moveTo>
                  <a:pt x="4612966" y="300654"/>
                </a:moveTo>
                <a:lnTo>
                  <a:pt x="4612966" y="643935"/>
                </a:lnTo>
                <a:lnTo>
                  <a:pt x="4704844" y="643935"/>
                </a:lnTo>
                <a:lnTo>
                  <a:pt x="4704844" y="509652"/>
                </a:lnTo>
                <a:lnTo>
                  <a:pt x="4823983" y="509652"/>
                </a:lnTo>
                <a:lnTo>
                  <a:pt x="4823983" y="643935"/>
                </a:lnTo>
                <a:lnTo>
                  <a:pt x="4915861" y="643935"/>
                </a:lnTo>
                <a:lnTo>
                  <a:pt x="4915861" y="300654"/>
                </a:lnTo>
                <a:lnTo>
                  <a:pt x="4823983" y="300654"/>
                </a:lnTo>
                <a:lnTo>
                  <a:pt x="4823983" y="432413"/>
                </a:lnTo>
                <a:lnTo>
                  <a:pt x="4704844" y="432413"/>
                </a:lnTo>
                <a:lnTo>
                  <a:pt x="4704844" y="300654"/>
                </a:lnTo>
                <a:close/>
                <a:moveTo>
                  <a:pt x="4338760" y="300654"/>
                </a:moveTo>
                <a:lnTo>
                  <a:pt x="4338760" y="643935"/>
                </a:lnTo>
                <a:lnTo>
                  <a:pt x="4430638" y="643935"/>
                </a:lnTo>
                <a:lnTo>
                  <a:pt x="4430638" y="300654"/>
                </a:lnTo>
                <a:close/>
                <a:moveTo>
                  <a:pt x="3669991" y="300654"/>
                </a:moveTo>
                <a:lnTo>
                  <a:pt x="3669991" y="643935"/>
                </a:lnTo>
                <a:lnTo>
                  <a:pt x="3814371" y="643935"/>
                </a:lnTo>
                <a:cubicBezTo>
                  <a:pt x="3857449" y="643935"/>
                  <a:pt x="3890095" y="635269"/>
                  <a:pt x="3912307" y="617937"/>
                </a:cubicBezTo>
                <a:cubicBezTo>
                  <a:pt x="3934519" y="600604"/>
                  <a:pt x="3945625" y="576120"/>
                  <a:pt x="3945625" y="544485"/>
                </a:cubicBezTo>
                <a:cubicBezTo>
                  <a:pt x="3945625" y="532369"/>
                  <a:pt x="3943859" y="521683"/>
                  <a:pt x="3940325" y="512428"/>
                </a:cubicBezTo>
                <a:cubicBezTo>
                  <a:pt x="3936791" y="503173"/>
                  <a:pt x="3932163" y="495264"/>
                  <a:pt x="3926442" y="488701"/>
                </a:cubicBezTo>
                <a:cubicBezTo>
                  <a:pt x="3920721" y="482139"/>
                  <a:pt x="3914158" y="476838"/>
                  <a:pt x="3906754" y="472799"/>
                </a:cubicBezTo>
                <a:cubicBezTo>
                  <a:pt x="3899349" y="468761"/>
                  <a:pt x="3891609" y="465564"/>
                  <a:pt x="3883532" y="463208"/>
                </a:cubicBezTo>
                <a:cubicBezTo>
                  <a:pt x="3897330" y="458159"/>
                  <a:pt x="3908689" y="449746"/>
                  <a:pt x="3917607" y="437966"/>
                </a:cubicBezTo>
                <a:cubicBezTo>
                  <a:pt x="3926526" y="426187"/>
                  <a:pt x="3930985" y="410033"/>
                  <a:pt x="3930985" y="389503"/>
                </a:cubicBezTo>
                <a:cubicBezTo>
                  <a:pt x="3930985" y="360560"/>
                  <a:pt x="3920889" y="338516"/>
                  <a:pt x="3900696" y="323371"/>
                </a:cubicBezTo>
                <a:cubicBezTo>
                  <a:pt x="3880503" y="308226"/>
                  <a:pt x="3853242" y="300654"/>
                  <a:pt x="3818914" y="300654"/>
                </a:cubicBezTo>
                <a:close/>
                <a:moveTo>
                  <a:pt x="2447257" y="300654"/>
                </a:moveTo>
                <a:lnTo>
                  <a:pt x="2447257" y="511166"/>
                </a:lnTo>
                <a:cubicBezTo>
                  <a:pt x="2447257" y="534388"/>
                  <a:pt x="2450959" y="554581"/>
                  <a:pt x="2458363" y="571745"/>
                </a:cubicBezTo>
                <a:cubicBezTo>
                  <a:pt x="2465767" y="588909"/>
                  <a:pt x="2476116" y="603213"/>
                  <a:pt x="2489410" y="614655"/>
                </a:cubicBezTo>
                <a:cubicBezTo>
                  <a:pt x="2502704" y="626098"/>
                  <a:pt x="2518438" y="634680"/>
                  <a:pt x="2536611" y="640401"/>
                </a:cubicBezTo>
                <a:cubicBezTo>
                  <a:pt x="2554785" y="646123"/>
                  <a:pt x="2574641" y="648983"/>
                  <a:pt x="2596181" y="648983"/>
                </a:cubicBezTo>
                <a:cubicBezTo>
                  <a:pt x="2617720" y="648983"/>
                  <a:pt x="2637576" y="646123"/>
                  <a:pt x="2655750" y="640401"/>
                </a:cubicBezTo>
                <a:cubicBezTo>
                  <a:pt x="2673924" y="634680"/>
                  <a:pt x="2689657" y="626098"/>
                  <a:pt x="2702951" y="614655"/>
                </a:cubicBezTo>
                <a:cubicBezTo>
                  <a:pt x="2716245" y="603213"/>
                  <a:pt x="2726593" y="588909"/>
                  <a:pt x="2733998" y="571745"/>
                </a:cubicBezTo>
                <a:cubicBezTo>
                  <a:pt x="2741402" y="554581"/>
                  <a:pt x="2745104" y="534388"/>
                  <a:pt x="2745104" y="511166"/>
                </a:cubicBezTo>
                <a:lnTo>
                  <a:pt x="2745104" y="300654"/>
                </a:lnTo>
                <a:lnTo>
                  <a:pt x="2653226" y="300654"/>
                </a:lnTo>
                <a:lnTo>
                  <a:pt x="2653226" y="509762"/>
                </a:lnTo>
                <a:cubicBezTo>
                  <a:pt x="2653226" y="529250"/>
                  <a:pt x="2648598" y="544285"/>
                  <a:pt x="2639343" y="554865"/>
                </a:cubicBezTo>
                <a:cubicBezTo>
                  <a:pt x="2630088" y="565445"/>
                  <a:pt x="2615700" y="570735"/>
                  <a:pt x="2596181" y="570735"/>
                </a:cubicBezTo>
                <a:cubicBezTo>
                  <a:pt x="2576661" y="570735"/>
                  <a:pt x="2562273" y="565445"/>
                  <a:pt x="2553018" y="554865"/>
                </a:cubicBezTo>
                <a:cubicBezTo>
                  <a:pt x="2543763" y="544285"/>
                  <a:pt x="2539135" y="529250"/>
                  <a:pt x="2539135" y="509762"/>
                </a:cubicBezTo>
                <a:lnTo>
                  <a:pt x="2539135" y="300654"/>
                </a:lnTo>
                <a:close/>
                <a:moveTo>
                  <a:pt x="2107891" y="300654"/>
                </a:moveTo>
                <a:lnTo>
                  <a:pt x="2107891" y="643935"/>
                </a:lnTo>
                <a:lnTo>
                  <a:pt x="2240439" y="643935"/>
                </a:lnTo>
                <a:cubicBezTo>
                  <a:pt x="2264971" y="643935"/>
                  <a:pt x="2287819" y="639981"/>
                  <a:pt x="2308985" y="632072"/>
                </a:cubicBezTo>
                <a:cubicBezTo>
                  <a:pt x="2330151" y="624163"/>
                  <a:pt x="2348545" y="612804"/>
                  <a:pt x="2364168" y="597996"/>
                </a:cubicBezTo>
                <a:cubicBezTo>
                  <a:pt x="2379792" y="583188"/>
                  <a:pt x="2391972" y="565182"/>
                  <a:pt x="2400709" y="543980"/>
                </a:cubicBezTo>
                <a:cubicBezTo>
                  <a:pt x="2409446" y="522777"/>
                  <a:pt x="2413815" y="498882"/>
                  <a:pt x="2413815" y="472295"/>
                </a:cubicBezTo>
                <a:cubicBezTo>
                  <a:pt x="2413815" y="445707"/>
                  <a:pt x="2409446" y="421812"/>
                  <a:pt x="2400709" y="400609"/>
                </a:cubicBezTo>
                <a:cubicBezTo>
                  <a:pt x="2391972" y="379407"/>
                  <a:pt x="2379792" y="361401"/>
                  <a:pt x="2364168" y="346593"/>
                </a:cubicBezTo>
                <a:cubicBezTo>
                  <a:pt x="2348545" y="331785"/>
                  <a:pt x="2330151" y="320426"/>
                  <a:pt x="2308985" y="312517"/>
                </a:cubicBezTo>
                <a:cubicBezTo>
                  <a:pt x="2287819" y="304609"/>
                  <a:pt x="2264971" y="300654"/>
                  <a:pt x="2240439" y="300654"/>
                </a:cubicBezTo>
                <a:close/>
                <a:moveTo>
                  <a:pt x="1833685" y="300654"/>
                </a:moveTo>
                <a:lnTo>
                  <a:pt x="1833685" y="643935"/>
                </a:lnTo>
                <a:lnTo>
                  <a:pt x="1925563" y="643935"/>
                </a:lnTo>
                <a:lnTo>
                  <a:pt x="1925563" y="300654"/>
                </a:lnTo>
                <a:close/>
                <a:moveTo>
                  <a:pt x="5521937" y="296615"/>
                </a:moveTo>
                <a:cubicBezTo>
                  <a:pt x="5499051" y="296615"/>
                  <a:pt x="5477107" y="300906"/>
                  <a:pt x="5456104" y="309489"/>
                </a:cubicBezTo>
                <a:cubicBezTo>
                  <a:pt x="5435101" y="318071"/>
                  <a:pt x="5416650" y="330102"/>
                  <a:pt x="5400751" y="345583"/>
                </a:cubicBezTo>
                <a:cubicBezTo>
                  <a:pt x="5384851" y="361065"/>
                  <a:pt x="5372215" y="379575"/>
                  <a:pt x="5362841" y="401114"/>
                </a:cubicBezTo>
                <a:cubicBezTo>
                  <a:pt x="5353469" y="422653"/>
                  <a:pt x="5348781" y="446380"/>
                  <a:pt x="5348781" y="472295"/>
                </a:cubicBezTo>
                <a:cubicBezTo>
                  <a:pt x="5348781" y="498209"/>
                  <a:pt x="5353551" y="521936"/>
                  <a:pt x="5363090" y="543475"/>
                </a:cubicBezTo>
                <a:cubicBezTo>
                  <a:pt x="5372629" y="565014"/>
                  <a:pt x="5385517" y="583608"/>
                  <a:pt x="5401753" y="599258"/>
                </a:cubicBezTo>
                <a:cubicBezTo>
                  <a:pt x="5417988" y="614908"/>
                  <a:pt x="5436861" y="627023"/>
                  <a:pt x="5458372" y="635605"/>
                </a:cubicBezTo>
                <a:cubicBezTo>
                  <a:pt x="5479882" y="644188"/>
                  <a:pt x="5502753" y="648479"/>
                  <a:pt x="5526985" y="648479"/>
                </a:cubicBezTo>
                <a:cubicBezTo>
                  <a:pt x="5561986" y="648479"/>
                  <a:pt x="5591603" y="642000"/>
                  <a:pt x="5615833" y="629043"/>
                </a:cubicBezTo>
                <a:cubicBezTo>
                  <a:pt x="5640065" y="616086"/>
                  <a:pt x="5660763" y="595304"/>
                  <a:pt x="5677927" y="566697"/>
                </a:cubicBezTo>
                <a:lnTo>
                  <a:pt x="5607252" y="521263"/>
                </a:lnTo>
                <a:cubicBezTo>
                  <a:pt x="5599847" y="535061"/>
                  <a:pt x="5590088" y="546420"/>
                  <a:pt x="5577972" y="555338"/>
                </a:cubicBezTo>
                <a:cubicBezTo>
                  <a:pt x="5565857" y="564257"/>
                  <a:pt x="5548692" y="568716"/>
                  <a:pt x="5526480" y="568716"/>
                </a:cubicBezTo>
                <a:cubicBezTo>
                  <a:pt x="5513355" y="568716"/>
                  <a:pt x="5501575" y="566192"/>
                  <a:pt x="5491142" y="561144"/>
                </a:cubicBezTo>
                <a:cubicBezTo>
                  <a:pt x="5480709" y="556096"/>
                  <a:pt x="5471875" y="549280"/>
                  <a:pt x="5464639" y="540698"/>
                </a:cubicBezTo>
                <a:cubicBezTo>
                  <a:pt x="5457403" y="532116"/>
                  <a:pt x="5451850" y="521936"/>
                  <a:pt x="5447979" y="510156"/>
                </a:cubicBezTo>
                <a:cubicBezTo>
                  <a:pt x="5444109" y="498377"/>
                  <a:pt x="5442174" y="485757"/>
                  <a:pt x="5442174" y="472295"/>
                </a:cubicBezTo>
                <a:cubicBezTo>
                  <a:pt x="5442174" y="458833"/>
                  <a:pt x="5444025" y="446212"/>
                  <a:pt x="5447727" y="434433"/>
                </a:cubicBezTo>
                <a:cubicBezTo>
                  <a:pt x="5451429" y="422653"/>
                  <a:pt x="5456814" y="412473"/>
                  <a:pt x="5463881" y="403891"/>
                </a:cubicBezTo>
                <a:cubicBezTo>
                  <a:pt x="5470949" y="395309"/>
                  <a:pt x="5479447" y="388578"/>
                  <a:pt x="5489375" y="383698"/>
                </a:cubicBezTo>
                <a:cubicBezTo>
                  <a:pt x="5499303" y="378818"/>
                  <a:pt x="5510662" y="376378"/>
                  <a:pt x="5523451" y="376378"/>
                </a:cubicBezTo>
                <a:cubicBezTo>
                  <a:pt x="5534221" y="376378"/>
                  <a:pt x="5543728" y="377556"/>
                  <a:pt x="5551973" y="379912"/>
                </a:cubicBezTo>
                <a:cubicBezTo>
                  <a:pt x="5560219" y="382267"/>
                  <a:pt x="5567455" y="385381"/>
                  <a:pt x="5573681" y="389251"/>
                </a:cubicBezTo>
                <a:cubicBezTo>
                  <a:pt x="5579907" y="393121"/>
                  <a:pt x="5585207" y="397496"/>
                  <a:pt x="5589583" y="402376"/>
                </a:cubicBezTo>
                <a:cubicBezTo>
                  <a:pt x="5593959" y="407256"/>
                  <a:pt x="5597828" y="412220"/>
                  <a:pt x="5601194" y="417269"/>
                </a:cubicBezTo>
                <a:lnTo>
                  <a:pt x="5670355" y="370320"/>
                </a:lnTo>
                <a:cubicBezTo>
                  <a:pt x="5663287" y="359887"/>
                  <a:pt x="5655042" y="350127"/>
                  <a:pt x="5645619" y="341040"/>
                </a:cubicBezTo>
                <a:cubicBezTo>
                  <a:pt x="5636195" y="331953"/>
                  <a:pt x="5625425" y="324128"/>
                  <a:pt x="5613310" y="317566"/>
                </a:cubicBezTo>
                <a:cubicBezTo>
                  <a:pt x="5601194" y="311003"/>
                  <a:pt x="5587563" y="305871"/>
                  <a:pt x="5572419" y="302169"/>
                </a:cubicBezTo>
                <a:cubicBezTo>
                  <a:pt x="5557274" y="298467"/>
                  <a:pt x="5540447" y="296615"/>
                  <a:pt x="5521937" y="296615"/>
                </a:cubicBezTo>
                <a:close/>
                <a:moveTo>
                  <a:pt x="5142265" y="296615"/>
                </a:moveTo>
                <a:cubicBezTo>
                  <a:pt x="5117392" y="296615"/>
                  <a:pt x="5093865" y="300906"/>
                  <a:pt x="5071685" y="309489"/>
                </a:cubicBezTo>
                <a:cubicBezTo>
                  <a:pt x="5049503" y="318071"/>
                  <a:pt x="5030011" y="330102"/>
                  <a:pt x="5013207" y="345583"/>
                </a:cubicBezTo>
                <a:cubicBezTo>
                  <a:pt x="4996404" y="361065"/>
                  <a:pt x="4983044" y="379575"/>
                  <a:pt x="4973129" y="401114"/>
                </a:cubicBezTo>
                <a:cubicBezTo>
                  <a:pt x="4963214" y="422653"/>
                  <a:pt x="4958257" y="446380"/>
                  <a:pt x="4958257" y="472295"/>
                </a:cubicBezTo>
                <a:cubicBezTo>
                  <a:pt x="4958257" y="498209"/>
                  <a:pt x="4963214" y="521936"/>
                  <a:pt x="4973129" y="543475"/>
                </a:cubicBezTo>
                <a:cubicBezTo>
                  <a:pt x="4983044" y="565014"/>
                  <a:pt x="4996404" y="583608"/>
                  <a:pt x="5013207" y="599258"/>
                </a:cubicBezTo>
                <a:cubicBezTo>
                  <a:pt x="5030011" y="614908"/>
                  <a:pt x="5049503" y="627023"/>
                  <a:pt x="5071685" y="635605"/>
                </a:cubicBezTo>
                <a:cubicBezTo>
                  <a:pt x="5093865" y="644188"/>
                  <a:pt x="5117392" y="648479"/>
                  <a:pt x="5142265" y="648479"/>
                </a:cubicBezTo>
                <a:cubicBezTo>
                  <a:pt x="5166802" y="648479"/>
                  <a:pt x="5190245" y="644188"/>
                  <a:pt x="5212593" y="635605"/>
                </a:cubicBezTo>
                <a:cubicBezTo>
                  <a:pt x="5234943" y="627023"/>
                  <a:pt x="5254519" y="614908"/>
                  <a:pt x="5271323" y="599258"/>
                </a:cubicBezTo>
                <a:cubicBezTo>
                  <a:pt x="5288127" y="583608"/>
                  <a:pt x="5301486" y="565014"/>
                  <a:pt x="5311401" y="543475"/>
                </a:cubicBezTo>
                <a:cubicBezTo>
                  <a:pt x="5321316" y="521936"/>
                  <a:pt x="5326274" y="498209"/>
                  <a:pt x="5326274" y="472295"/>
                </a:cubicBezTo>
                <a:cubicBezTo>
                  <a:pt x="5326274" y="446380"/>
                  <a:pt x="5321316" y="422653"/>
                  <a:pt x="5311401" y="401114"/>
                </a:cubicBezTo>
                <a:cubicBezTo>
                  <a:pt x="5301486" y="379575"/>
                  <a:pt x="5288127" y="361065"/>
                  <a:pt x="5271323" y="345583"/>
                </a:cubicBezTo>
                <a:cubicBezTo>
                  <a:pt x="5254519" y="330102"/>
                  <a:pt x="5234943" y="318071"/>
                  <a:pt x="5212593" y="309489"/>
                </a:cubicBezTo>
                <a:cubicBezTo>
                  <a:pt x="5190245" y="300906"/>
                  <a:pt x="5166802" y="296615"/>
                  <a:pt x="5142265" y="296615"/>
                </a:cubicBezTo>
                <a:close/>
                <a:moveTo>
                  <a:pt x="3349799" y="296615"/>
                </a:moveTo>
                <a:cubicBezTo>
                  <a:pt x="3324894" y="296615"/>
                  <a:pt x="3301433" y="300906"/>
                  <a:pt x="3279415" y="309489"/>
                </a:cubicBezTo>
                <a:cubicBezTo>
                  <a:pt x="3257397" y="318071"/>
                  <a:pt x="3238103" y="330102"/>
                  <a:pt x="3221533" y="345583"/>
                </a:cubicBezTo>
                <a:cubicBezTo>
                  <a:pt x="3204963" y="361065"/>
                  <a:pt x="3191825" y="379575"/>
                  <a:pt x="3182118" y="401114"/>
                </a:cubicBezTo>
                <a:cubicBezTo>
                  <a:pt x="3172410" y="422653"/>
                  <a:pt x="3167557" y="446380"/>
                  <a:pt x="3167557" y="472295"/>
                </a:cubicBezTo>
                <a:cubicBezTo>
                  <a:pt x="3167557" y="498209"/>
                  <a:pt x="3172437" y="521936"/>
                  <a:pt x="3182197" y="543475"/>
                </a:cubicBezTo>
                <a:cubicBezTo>
                  <a:pt x="3191957" y="565014"/>
                  <a:pt x="3205250" y="583608"/>
                  <a:pt x="3222078" y="599258"/>
                </a:cubicBezTo>
                <a:cubicBezTo>
                  <a:pt x="3238905" y="614908"/>
                  <a:pt x="3258509" y="627023"/>
                  <a:pt x="3280890" y="635605"/>
                </a:cubicBezTo>
                <a:cubicBezTo>
                  <a:pt x="3303270" y="644188"/>
                  <a:pt x="3327081" y="648479"/>
                  <a:pt x="3352323" y="648479"/>
                </a:cubicBezTo>
                <a:cubicBezTo>
                  <a:pt x="3371506" y="648479"/>
                  <a:pt x="3388586" y="647216"/>
                  <a:pt x="3403562" y="644692"/>
                </a:cubicBezTo>
                <a:cubicBezTo>
                  <a:pt x="3418539" y="642168"/>
                  <a:pt x="3431917" y="638803"/>
                  <a:pt x="3443696" y="634596"/>
                </a:cubicBezTo>
                <a:cubicBezTo>
                  <a:pt x="3455475" y="630389"/>
                  <a:pt x="3466076" y="625425"/>
                  <a:pt x="3475500" y="619703"/>
                </a:cubicBezTo>
                <a:cubicBezTo>
                  <a:pt x="3484923" y="613982"/>
                  <a:pt x="3493673" y="607756"/>
                  <a:pt x="3501751" y="601025"/>
                </a:cubicBezTo>
                <a:lnTo>
                  <a:pt x="3501751" y="452606"/>
                </a:lnTo>
                <a:lnTo>
                  <a:pt x="3351818" y="452606"/>
                </a:lnTo>
                <a:lnTo>
                  <a:pt x="3351818" y="523282"/>
                </a:lnTo>
                <a:lnTo>
                  <a:pt x="3419969" y="523282"/>
                </a:lnTo>
                <a:lnTo>
                  <a:pt x="3419969" y="557610"/>
                </a:lnTo>
                <a:cubicBezTo>
                  <a:pt x="3412544" y="561312"/>
                  <a:pt x="3403766" y="564509"/>
                  <a:pt x="3393635" y="567202"/>
                </a:cubicBezTo>
                <a:cubicBezTo>
                  <a:pt x="3383505" y="569894"/>
                  <a:pt x="3369999" y="571240"/>
                  <a:pt x="3353119" y="571240"/>
                </a:cubicBezTo>
                <a:cubicBezTo>
                  <a:pt x="3337927" y="571240"/>
                  <a:pt x="3324591" y="568632"/>
                  <a:pt x="3313112" y="563415"/>
                </a:cubicBezTo>
                <a:cubicBezTo>
                  <a:pt x="3301632" y="558199"/>
                  <a:pt x="3292011" y="551047"/>
                  <a:pt x="3284246" y="541960"/>
                </a:cubicBezTo>
                <a:cubicBezTo>
                  <a:pt x="3276482" y="532874"/>
                  <a:pt x="3270658" y="522356"/>
                  <a:pt x="3266775" y="510409"/>
                </a:cubicBezTo>
                <a:cubicBezTo>
                  <a:pt x="3262891" y="498461"/>
                  <a:pt x="3260949" y="485757"/>
                  <a:pt x="3260949" y="472295"/>
                </a:cubicBezTo>
                <a:cubicBezTo>
                  <a:pt x="3260949" y="458833"/>
                  <a:pt x="3262884" y="446212"/>
                  <a:pt x="3266755" y="434433"/>
                </a:cubicBezTo>
                <a:cubicBezTo>
                  <a:pt x="3270625" y="422653"/>
                  <a:pt x="3276178" y="412473"/>
                  <a:pt x="3283414" y="403891"/>
                </a:cubicBezTo>
                <a:cubicBezTo>
                  <a:pt x="3290650" y="395309"/>
                  <a:pt x="3299653" y="388578"/>
                  <a:pt x="3310422" y="383698"/>
                </a:cubicBezTo>
                <a:cubicBezTo>
                  <a:pt x="3321191" y="378818"/>
                  <a:pt x="3333644" y="376378"/>
                  <a:pt x="3347779" y="376378"/>
                </a:cubicBezTo>
                <a:cubicBezTo>
                  <a:pt x="3364943" y="376378"/>
                  <a:pt x="3379667" y="379743"/>
                  <a:pt x="3391951" y="386474"/>
                </a:cubicBezTo>
                <a:cubicBezTo>
                  <a:pt x="3404235" y="393205"/>
                  <a:pt x="3414753" y="402124"/>
                  <a:pt x="3423503" y="413230"/>
                </a:cubicBezTo>
                <a:lnTo>
                  <a:pt x="3487616" y="357699"/>
                </a:lnTo>
                <a:cubicBezTo>
                  <a:pt x="3472471" y="338516"/>
                  <a:pt x="3453371" y="323539"/>
                  <a:pt x="3430318" y="312770"/>
                </a:cubicBezTo>
                <a:cubicBezTo>
                  <a:pt x="3407264" y="302000"/>
                  <a:pt x="3380424" y="296615"/>
                  <a:pt x="3349799" y="296615"/>
                </a:cubicBezTo>
                <a:close/>
                <a:moveTo>
                  <a:pt x="1608490" y="296615"/>
                </a:moveTo>
                <a:cubicBezTo>
                  <a:pt x="1583617" y="296615"/>
                  <a:pt x="1560090" y="300906"/>
                  <a:pt x="1537910" y="309489"/>
                </a:cubicBezTo>
                <a:cubicBezTo>
                  <a:pt x="1515729" y="318071"/>
                  <a:pt x="1496237" y="330102"/>
                  <a:pt x="1479433" y="345583"/>
                </a:cubicBezTo>
                <a:cubicBezTo>
                  <a:pt x="1462629" y="361065"/>
                  <a:pt x="1449269" y="379575"/>
                  <a:pt x="1439354" y="401114"/>
                </a:cubicBezTo>
                <a:cubicBezTo>
                  <a:pt x="1429439" y="422653"/>
                  <a:pt x="1424482" y="446380"/>
                  <a:pt x="1424482" y="472295"/>
                </a:cubicBezTo>
                <a:cubicBezTo>
                  <a:pt x="1424482" y="498209"/>
                  <a:pt x="1429439" y="521936"/>
                  <a:pt x="1439354" y="543475"/>
                </a:cubicBezTo>
                <a:cubicBezTo>
                  <a:pt x="1449269" y="565014"/>
                  <a:pt x="1462629" y="583608"/>
                  <a:pt x="1479433" y="599258"/>
                </a:cubicBezTo>
                <a:cubicBezTo>
                  <a:pt x="1496237" y="614908"/>
                  <a:pt x="1515729" y="627023"/>
                  <a:pt x="1537910" y="635605"/>
                </a:cubicBezTo>
                <a:cubicBezTo>
                  <a:pt x="1560090" y="644188"/>
                  <a:pt x="1583617" y="648479"/>
                  <a:pt x="1608490" y="648479"/>
                </a:cubicBezTo>
                <a:cubicBezTo>
                  <a:pt x="1633027" y="648479"/>
                  <a:pt x="1656470" y="644188"/>
                  <a:pt x="1678819" y="635605"/>
                </a:cubicBezTo>
                <a:cubicBezTo>
                  <a:pt x="1701168" y="627023"/>
                  <a:pt x="1720744" y="614908"/>
                  <a:pt x="1737548" y="599258"/>
                </a:cubicBezTo>
                <a:cubicBezTo>
                  <a:pt x="1754352" y="583608"/>
                  <a:pt x="1767711" y="565014"/>
                  <a:pt x="1777627" y="543475"/>
                </a:cubicBezTo>
                <a:cubicBezTo>
                  <a:pt x="1787542" y="521936"/>
                  <a:pt x="1792499" y="498209"/>
                  <a:pt x="1792499" y="472295"/>
                </a:cubicBezTo>
                <a:cubicBezTo>
                  <a:pt x="1792499" y="446380"/>
                  <a:pt x="1787542" y="422653"/>
                  <a:pt x="1777627" y="401114"/>
                </a:cubicBezTo>
                <a:cubicBezTo>
                  <a:pt x="1767711" y="379575"/>
                  <a:pt x="1754352" y="361065"/>
                  <a:pt x="1737548" y="345583"/>
                </a:cubicBezTo>
                <a:cubicBezTo>
                  <a:pt x="1720744" y="330102"/>
                  <a:pt x="1701168" y="318071"/>
                  <a:pt x="1678819" y="309489"/>
                </a:cubicBezTo>
                <a:cubicBezTo>
                  <a:pt x="1656470" y="300906"/>
                  <a:pt x="1633027" y="296615"/>
                  <a:pt x="1608490" y="296615"/>
                </a:cubicBezTo>
                <a:close/>
                <a:moveTo>
                  <a:pt x="2804730" y="292577"/>
                </a:moveTo>
                <a:cubicBezTo>
                  <a:pt x="2803721" y="293250"/>
                  <a:pt x="2803216" y="294428"/>
                  <a:pt x="2803216" y="296111"/>
                </a:cubicBezTo>
                <a:lnTo>
                  <a:pt x="2803216" y="643935"/>
                </a:lnTo>
                <a:lnTo>
                  <a:pt x="2889541" y="643935"/>
                </a:lnTo>
                <a:lnTo>
                  <a:pt x="2889541" y="472799"/>
                </a:lnTo>
                <a:lnTo>
                  <a:pt x="3105101" y="649993"/>
                </a:lnTo>
                <a:cubicBezTo>
                  <a:pt x="3107794" y="652349"/>
                  <a:pt x="3109645" y="653274"/>
                  <a:pt x="3110654" y="652770"/>
                </a:cubicBezTo>
                <a:cubicBezTo>
                  <a:pt x="3111664" y="652265"/>
                  <a:pt x="3112169" y="651003"/>
                  <a:pt x="3112169" y="648983"/>
                </a:cubicBezTo>
                <a:lnTo>
                  <a:pt x="3112169" y="300654"/>
                </a:lnTo>
                <a:lnTo>
                  <a:pt x="3025844" y="300654"/>
                </a:lnTo>
                <a:lnTo>
                  <a:pt x="3025844" y="472799"/>
                </a:lnTo>
                <a:lnTo>
                  <a:pt x="2810283" y="295101"/>
                </a:lnTo>
                <a:cubicBezTo>
                  <a:pt x="2807591" y="292745"/>
                  <a:pt x="2805740" y="291904"/>
                  <a:pt x="2804730" y="292577"/>
                </a:cubicBezTo>
                <a:close/>
                <a:moveTo>
                  <a:pt x="1061655" y="292577"/>
                </a:moveTo>
                <a:cubicBezTo>
                  <a:pt x="1060646" y="293250"/>
                  <a:pt x="1060141" y="294428"/>
                  <a:pt x="1060141" y="296111"/>
                </a:cubicBezTo>
                <a:lnTo>
                  <a:pt x="1060141" y="643935"/>
                </a:lnTo>
                <a:lnTo>
                  <a:pt x="1146466" y="643935"/>
                </a:lnTo>
                <a:lnTo>
                  <a:pt x="1146466" y="472799"/>
                </a:lnTo>
                <a:lnTo>
                  <a:pt x="1362026" y="649993"/>
                </a:lnTo>
                <a:cubicBezTo>
                  <a:pt x="1364719" y="652349"/>
                  <a:pt x="1366570" y="653274"/>
                  <a:pt x="1367579" y="652770"/>
                </a:cubicBezTo>
                <a:cubicBezTo>
                  <a:pt x="1368589" y="652265"/>
                  <a:pt x="1369094" y="651003"/>
                  <a:pt x="1369094" y="648983"/>
                </a:cubicBezTo>
                <a:lnTo>
                  <a:pt x="1369094" y="300654"/>
                </a:lnTo>
                <a:lnTo>
                  <a:pt x="1282769" y="300654"/>
                </a:lnTo>
                <a:lnTo>
                  <a:pt x="1282769" y="472799"/>
                </a:lnTo>
                <a:lnTo>
                  <a:pt x="1067209" y="295101"/>
                </a:lnTo>
                <a:cubicBezTo>
                  <a:pt x="1064516" y="292745"/>
                  <a:pt x="1062665" y="291904"/>
                  <a:pt x="1061655" y="292577"/>
                </a:cubicBezTo>
                <a:close/>
                <a:moveTo>
                  <a:pt x="4136201" y="292072"/>
                </a:moveTo>
                <a:cubicBezTo>
                  <a:pt x="4134855" y="292072"/>
                  <a:pt x="4133846" y="292913"/>
                  <a:pt x="4133173" y="294596"/>
                </a:cubicBezTo>
                <a:lnTo>
                  <a:pt x="3966075" y="643935"/>
                </a:lnTo>
                <a:lnTo>
                  <a:pt x="4055934" y="643935"/>
                </a:lnTo>
                <a:lnTo>
                  <a:pt x="4073098" y="602539"/>
                </a:lnTo>
                <a:lnTo>
                  <a:pt x="4192742" y="602539"/>
                </a:lnTo>
                <a:lnTo>
                  <a:pt x="4210915" y="643935"/>
                </a:lnTo>
                <a:lnTo>
                  <a:pt x="4305823" y="643935"/>
                </a:lnTo>
                <a:lnTo>
                  <a:pt x="4139230" y="294596"/>
                </a:lnTo>
                <a:cubicBezTo>
                  <a:pt x="4138557" y="292913"/>
                  <a:pt x="4137547" y="292072"/>
                  <a:pt x="4136201" y="292072"/>
                </a:cubicBezTo>
                <a:close/>
                <a:moveTo>
                  <a:pt x="4054420" y="187573"/>
                </a:moveTo>
                <a:lnTo>
                  <a:pt x="4102378" y="279451"/>
                </a:lnTo>
                <a:lnTo>
                  <a:pt x="4169520" y="279451"/>
                </a:lnTo>
                <a:lnTo>
                  <a:pt x="4149327" y="187573"/>
                </a:lnTo>
                <a:close/>
                <a:moveTo>
                  <a:pt x="1608364" y="171924"/>
                </a:moveTo>
                <a:cubicBezTo>
                  <a:pt x="1607607" y="171924"/>
                  <a:pt x="1606892" y="172428"/>
                  <a:pt x="1606219" y="173438"/>
                </a:cubicBezTo>
                <a:lnTo>
                  <a:pt x="1525447" y="279451"/>
                </a:lnTo>
                <a:lnTo>
                  <a:pt x="1589560" y="279451"/>
                </a:lnTo>
                <a:lnTo>
                  <a:pt x="1608743" y="259763"/>
                </a:lnTo>
                <a:lnTo>
                  <a:pt x="1627421" y="279451"/>
                </a:lnTo>
                <a:lnTo>
                  <a:pt x="1691534" y="279451"/>
                </a:lnTo>
                <a:lnTo>
                  <a:pt x="1610762" y="173438"/>
                </a:lnTo>
                <a:cubicBezTo>
                  <a:pt x="1609921" y="172428"/>
                  <a:pt x="1609121" y="171924"/>
                  <a:pt x="1608364" y="171924"/>
                </a:cubicBezTo>
                <a:close/>
                <a:moveTo>
                  <a:pt x="0" y="30142"/>
                </a:moveTo>
                <a:lnTo>
                  <a:pt x="245785" y="30142"/>
                </a:lnTo>
                <a:lnTo>
                  <a:pt x="491570" y="474830"/>
                </a:lnTo>
                <a:lnTo>
                  <a:pt x="245785" y="919518"/>
                </a:lnTo>
                <a:lnTo>
                  <a:pt x="0" y="919518"/>
                </a:lnTo>
                <a:lnTo>
                  <a:pt x="245785" y="474830"/>
                </a:lnTo>
                <a:close/>
                <a:moveTo>
                  <a:pt x="657234" y="0"/>
                </a:moveTo>
                <a:lnTo>
                  <a:pt x="5764748" y="0"/>
                </a:lnTo>
                <a:lnTo>
                  <a:pt x="6208084" y="443337"/>
                </a:lnTo>
                <a:lnTo>
                  <a:pt x="5764748" y="886673"/>
                </a:lnTo>
                <a:lnTo>
                  <a:pt x="658728" y="886673"/>
                </a:lnTo>
                <a:lnTo>
                  <a:pt x="903019" y="444688"/>
                </a:lnTo>
                <a:close/>
                <a:moveTo>
                  <a:pt x="411449" y="0"/>
                </a:moveTo>
                <a:lnTo>
                  <a:pt x="643967" y="0"/>
                </a:lnTo>
                <a:lnTo>
                  <a:pt x="643967" y="420685"/>
                </a:lnTo>
                <a:close/>
              </a:path>
            </a:pathLst>
          </a:custGeom>
          <a:gradFill>
            <a:gsLst>
              <a:gs pos="0">
                <a:srgbClr val="00B0F0"/>
              </a:gs>
              <a:gs pos="74000">
                <a:srgbClr val="93E3FF"/>
              </a:gs>
              <a:gs pos="83000">
                <a:schemeClr val="accent4">
                  <a:lumMod val="45000"/>
                  <a:lumOff val="55000"/>
                </a:schemeClr>
              </a:gs>
              <a:gs pos="100000">
                <a:schemeClr val="accent4">
                  <a:lumMod val="30000"/>
                  <a:lumOff val="70000"/>
                </a:schemeClr>
              </a:gs>
            </a:gsLst>
            <a:lin ang="5400000" scaled="1"/>
          </a:gradFill>
          <a:ln>
            <a:noFill/>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endParaRPr lang="en-US" sz="2800">
              <a:latin typeface="Times New Roman" pitchFamily="18" charset="0"/>
              <a:cs typeface="Times New Roman" pitchFamily="18" charset="0"/>
            </a:endParaRPr>
          </a:p>
        </p:txBody>
      </p:sp>
      <p:grpSp>
        <p:nvGrpSpPr>
          <p:cNvPr id="2" name="Group 1">
            <a:extLst>
              <a:ext uri="{FF2B5EF4-FFF2-40B4-BE49-F238E27FC236}">
                <a16:creationId xmlns:a16="http://schemas.microsoft.com/office/drawing/2014/main" xmlns="" id="{9A55EB11-A6A2-4069-80CE-63C6B9DD17E2}"/>
              </a:ext>
            </a:extLst>
          </p:cNvPr>
          <p:cNvGrpSpPr/>
          <p:nvPr/>
        </p:nvGrpSpPr>
        <p:grpSpPr>
          <a:xfrm>
            <a:off x="1384433" y="2235081"/>
            <a:ext cx="9558597" cy="917641"/>
            <a:chOff x="1352135" y="1975193"/>
            <a:chExt cx="10531692" cy="917641"/>
          </a:xfrm>
        </p:grpSpPr>
        <p:grpSp>
          <p:nvGrpSpPr>
            <p:cNvPr id="11" name="Group 10">
              <a:extLst>
                <a:ext uri="{FF2B5EF4-FFF2-40B4-BE49-F238E27FC236}">
                  <a16:creationId xmlns:a16="http://schemas.microsoft.com/office/drawing/2014/main" xmlns="" id="{DB6BDD24-F313-4D91-8321-F0DAD7A6CF3C}"/>
                </a:ext>
              </a:extLst>
            </p:cNvPr>
            <p:cNvGrpSpPr/>
            <p:nvPr/>
          </p:nvGrpSpPr>
          <p:grpSpPr>
            <a:xfrm>
              <a:off x="1488611" y="1984935"/>
              <a:ext cx="10395216" cy="893628"/>
              <a:chOff x="1181891" y="2227225"/>
              <a:chExt cx="6802276" cy="936061"/>
            </a:xfrm>
            <a:solidFill>
              <a:schemeClr val="accent4">
                <a:lumMod val="20000"/>
                <a:lumOff val="80000"/>
              </a:schemeClr>
            </a:solidFill>
          </p:grpSpPr>
          <p:sp>
            <p:nvSpPr>
              <p:cNvPr id="12" name="Arrow: Pentagon 11">
                <a:extLst>
                  <a:ext uri="{FF2B5EF4-FFF2-40B4-BE49-F238E27FC236}">
                    <a16:creationId xmlns:a16="http://schemas.microsoft.com/office/drawing/2014/main" xmlns="" id="{7F436CFF-FF50-4A5A-AD8B-E26787953AB7}"/>
                  </a:ext>
                </a:extLst>
              </p:cNvPr>
              <p:cNvSpPr/>
              <p:nvPr/>
            </p:nvSpPr>
            <p:spPr>
              <a:xfrm>
                <a:off x="1181891" y="2227225"/>
                <a:ext cx="6802276" cy="936061"/>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3" name="TextBox 12">
                <a:extLst>
                  <a:ext uri="{FF2B5EF4-FFF2-40B4-BE49-F238E27FC236}">
                    <a16:creationId xmlns:a16="http://schemas.microsoft.com/office/drawing/2014/main" xmlns="" id="{AC4A9D09-A2C3-47E3-8606-2ED5D26CFBD5}"/>
                  </a:ext>
                </a:extLst>
              </p:cNvPr>
              <p:cNvSpPr txBox="1"/>
              <p:nvPr/>
            </p:nvSpPr>
            <p:spPr>
              <a:xfrm>
                <a:off x="1307657" y="2384346"/>
                <a:ext cx="4380918"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14" name="TextBox 13">
              <a:extLst>
                <a:ext uri="{FF2B5EF4-FFF2-40B4-BE49-F238E27FC236}">
                  <a16:creationId xmlns:a16="http://schemas.microsoft.com/office/drawing/2014/main" xmlns="" id="{A3125536-804C-4328-B1B0-D8C2FD1BE2D2}"/>
                </a:ext>
              </a:extLst>
            </p:cNvPr>
            <p:cNvSpPr txBox="1"/>
            <p:nvPr/>
          </p:nvSpPr>
          <p:spPr>
            <a:xfrm>
              <a:off x="2593396" y="2151786"/>
              <a:ext cx="8960871" cy="584775"/>
            </a:xfrm>
            <a:prstGeom prst="rect">
              <a:avLst/>
            </a:prstGeom>
            <a:noFill/>
          </p:spPr>
          <p:txBody>
            <a:bodyPr wrap="square" rtlCol="0">
              <a:spAutoFit/>
            </a:bodyPr>
            <a:lstStyle/>
            <a:p>
              <a:pPr algn="just"/>
              <a:r>
                <a:rPr lang="en-US" sz="3200">
                  <a:solidFill>
                    <a:srgbClr val="0070C0"/>
                  </a:solidFill>
                  <a:latin typeface="Times New Roman" pitchFamily="18" charset="0"/>
                  <a:cs typeface="Times New Roman" pitchFamily="18" charset="0"/>
                </a:rPr>
                <a:t>Vị trí địa lí</a:t>
              </a:r>
              <a:r>
                <a:rPr lang="en-US" sz="3200" smtClean="0">
                  <a:solidFill>
                    <a:srgbClr val="0070C0"/>
                  </a:solidFill>
                  <a:latin typeface="Times New Roman" pitchFamily="18" charset="0"/>
                  <a:cs typeface="Times New Roman" pitchFamily="18" charset="0"/>
                </a:rPr>
                <a:t>,</a:t>
              </a:r>
              <a:r>
                <a:rPr lang="vi-VN" sz="3200" smtClean="0">
                  <a:solidFill>
                    <a:srgbClr val="0070C0"/>
                  </a:solidFill>
                  <a:latin typeface="Times New Roman" pitchFamily="18" charset="0"/>
                  <a:cs typeface="Times New Roman" pitchFamily="18" charset="0"/>
                </a:rPr>
                <a:t> </a:t>
              </a:r>
              <a:r>
                <a:rPr lang="en-US" sz="3200" smtClean="0">
                  <a:solidFill>
                    <a:srgbClr val="0070C0"/>
                  </a:solidFill>
                  <a:latin typeface="Times New Roman" pitchFamily="18" charset="0"/>
                  <a:cs typeface="Times New Roman" pitchFamily="18" charset="0"/>
                </a:rPr>
                <a:t>hình </a:t>
              </a:r>
              <a:r>
                <a:rPr lang="en-US" sz="3200">
                  <a:solidFill>
                    <a:srgbClr val="0070C0"/>
                  </a:solidFill>
                  <a:latin typeface="Times New Roman" pitchFamily="18" charset="0"/>
                  <a:cs typeface="Times New Roman" pitchFamily="18" charset="0"/>
                </a:rPr>
                <a:t>dạng và kích th</a:t>
              </a:r>
              <a:r>
                <a:rPr lang="vi-VN" sz="3200">
                  <a:solidFill>
                    <a:srgbClr val="0070C0"/>
                  </a:solidFill>
                  <a:latin typeface="Times New Roman" pitchFamily="18" charset="0"/>
                  <a:cs typeface="Times New Roman" pitchFamily="18" charset="0"/>
                </a:rPr>
                <a:t>ư</a:t>
              </a:r>
              <a:r>
                <a:rPr lang="en-US" sz="3200">
                  <a:solidFill>
                    <a:srgbClr val="0070C0"/>
                  </a:solidFill>
                  <a:latin typeface="Times New Roman" pitchFamily="18" charset="0"/>
                  <a:cs typeface="Times New Roman" pitchFamily="18" charset="0"/>
                </a:rPr>
                <a:t>ớc</a:t>
              </a:r>
            </a:p>
          </p:txBody>
        </p:sp>
        <p:sp>
          <p:nvSpPr>
            <p:cNvPr id="15" name="Arrow: Pentagon 14">
              <a:extLst>
                <a:ext uri="{FF2B5EF4-FFF2-40B4-BE49-F238E27FC236}">
                  <a16:creationId xmlns:a16="http://schemas.microsoft.com/office/drawing/2014/main" xmlns="" id="{4D9933A8-8A4E-49B8-A80F-87CE43217538}"/>
                </a:ext>
              </a:extLst>
            </p:cNvPr>
            <p:cNvSpPr/>
            <p:nvPr/>
          </p:nvSpPr>
          <p:spPr>
            <a:xfrm>
              <a:off x="1352135" y="1975193"/>
              <a:ext cx="1160216" cy="917641"/>
            </a:xfrm>
            <a:prstGeom prst="homePlate">
              <a:avLst/>
            </a:prstGeom>
            <a:solidFill>
              <a:srgbClr val="1503B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Times New Roman" pitchFamily="18" charset="0"/>
                  <a:cs typeface="Times New Roman" pitchFamily="18" charset="0"/>
                </a:rPr>
                <a:t>1</a:t>
              </a:r>
            </a:p>
          </p:txBody>
        </p:sp>
        <p:sp>
          <p:nvSpPr>
            <p:cNvPr id="16" name="Isosceles Triangle 15">
              <a:extLst>
                <a:ext uri="{FF2B5EF4-FFF2-40B4-BE49-F238E27FC236}">
                  <a16:creationId xmlns:a16="http://schemas.microsoft.com/office/drawing/2014/main" xmlns="" id="{0AA5529B-B14D-4F33-B608-0F3A3F53B991}"/>
                </a:ext>
              </a:extLst>
            </p:cNvPr>
            <p:cNvSpPr/>
            <p:nvPr/>
          </p:nvSpPr>
          <p:spPr>
            <a:xfrm rot="5400000">
              <a:off x="2295367" y="2282567"/>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 name="Group 2">
            <a:extLst>
              <a:ext uri="{FF2B5EF4-FFF2-40B4-BE49-F238E27FC236}">
                <a16:creationId xmlns:a16="http://schemas.microsoft.com/office/drawing/2014/main" xmlns="" id="{4799CECE-F67B-4DF4-8DC1-C61815E1F61D}"/>
              </a:ext>
            </a:extLst>
          </p:cNvPr>
          <p:cNvGrpSpPr/>
          <p:nvPr/>
        </p:nvGrpSpPr>
        <p:grpSpPr>
          <a:xfrm>
            <a:off x="1334748" y="3833109"/>
            <a:ext cx="9645906" cy="872949"/>
            <a:chOff x="1352135" y="3804533"/>
            <a:chExt cx="6723086" cy="872949"/>
          </a:xfrm>
        </p:grpSpPr>
        <p:grpSp>
          <p:nvGrpSpPr>
            <p:cNvPr id="17" name="Group 16">
              <a:extLst>
                <a:ext uri="{FF2B5EF4-FFF2-40B4-BE49-F238E27FC236}">
                  <a16:creationId xmlns:a16="http://schemas.microsoft.com/office/drawing/2014/main" xmlns="" id="{5C91F31A-EDEB-4352-AEB9-72156EF377B5}"/>
                </a:ext>
              </a:extLst>
            </p:cNvPr>
            <p:cNvGrpSpPr/>
            <p:nvPr/>
          </p:nvGrpSpPr>
          <p:grpSpPr>
            <a:xfrm>
              <a:off x="1352135" y="3804533"/>
              <a:ext cx="6694904" cy="872949"/>
              <a:chOff x="1133366" y="2220084"/>
              <a:chExt cx="4380917" cy="914400"/>
            </a:xfrm>
            <a:solidFill>
              <a:srgbClr val="FCFEB0"/>
            </a:solidFill>
          </p:grpSpPr>
          <p:sp>
            <p:nvSpPr>
              <p:cNvPr id="18" name="Arrow: Pentagon 17">
                <a:extLst>
                  <a:ext uri="{FF2B5EF4-FFF2-40B4-BE49-F238E27FC236}">
                    <a16:creationId xmlns:a16="http://schemas.microsoft.com/office/drawing/2014/main" xmlns="" id="{148B1972-7196-4B87-B004-3584BD66441C}"/>
                  </a:ext>
                </a:extLst>
              </p:cNvPr>
              <p:cNvSpPr/>
              <p:nvPr/>
            </p:nvSpPr>
            <p:spPr>
              <a:xfrm>
                <a:off x="1133366" y="2220084"/>
                <a:ext cx="4380917"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9" name="TextBox 18">
                <a:extLst>
                  <a:ext uri="{FF2B5EF4-FFF2-40B4-BE49-F238E27FC236}">
                    <a16:creationId xmlns:a16="http://schemas.microsoft.com/office/drawing/2014/main" xmlns="" id="{7C98953B-7D65-4C5B-A162-EF58AA078540}"/>
                  </a:ext>
                </a:extLst>
              </p:cNvPr>
              <p:cNvSpPr txBox="1"/>
              <p:nvPr/>
            </p:nvSpPr>
            <p:spPr>
              <a:xfrm>
                <a:off x="1307657" y="2384346"/>
                <a:ext cx="3717035"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20" name="TextBox 19">
              <a:extLst>
                <a:ext uri="{FF2B5EF4-FFF2-40B4-BE49-F238E27FC236}">
                  <a16:creationId xmlns:a16="http://schemas.microsoft.com/office/drawing/2014/main" xmlns="" id="{04670728-1741-4833-9A20-59430923F615}"/>
                </a:ext>
              </a:extLst>
            </p:cNvPr>
            <p:cNvSpPr txBox="1"/>
            <p:nvPr/>
          </p:nvSpPr>
          <p:spPr>
            <a:xfrm>
              <a:off x="2171973" y="3947077"/>
              <a:ext cx="5903248" cy="584775"/>
            </a:xfrm>
            <a:prstGeom prst="rect">
              <a:avLst/>
            </a:prstGeom>
            <a:noFill/>
          </p:spPr>
          <p:txBody>
            <a:bodyPr wrap="square" rtlCol="0">
              <a:spAutoFit/>
            </a:bodyPr>
            <a:lstStyle/>
            <a:p>
              <a:pPr algn="just"/>
              <a:r>
                <a:rPr lang="en-US" sz="3200">
                  <a:solidFill>
                    <a:srgbClr val="0070C0"/>
                  </a:solidFill>
                  <a:latin typeface="Times New Roman" pitchFamily="18" charset="0"/>
                  <a:cs typeface="Times New Roman" pitchFamily="18" charset="0"/>
                </a:rPr>
                <a:t>Đặc điểm tự nhiên</a:t>
              </a:r>
            </a:p>
          </p:txBody>
        </p:sp>
        <p:sp>
          <p:nvSpPr>
            <p:cNvPr id="21" name="Arrow: Pentagon 20">
              <a:extLst>
                <a:ext uri="{FF2B5EF4-FFF2-40B4-BE49-F238E27FC236}">
                  <a16:creationId xmlns:a16="http://schemas.microsoft.com/office/drawing/2014/main" xmlns="" id="{CA02300E-50B7-4EDA-86E8-B9B08F711473}"/>
                </a:ext>
              </a:extLst>
            </p:cNvPr>
            <p:cNvSpPr/>
            <p:nvPr/>
          </p:nvSpPr>
          <p:spPr>
            <a:xfrm>
              <a:off x="1373687" y="3804534"/>
              <a:ext cx="777704" cy="872948"/>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Times New Roman" pitchFamily="18" charset="0"/>
                  <a:cs typeface="Times New Roman" pitchFamily="18" charset="0"/>
                </a:rPr>
                <a:t>2</a:t>
              </a:r>
            </a:p>
          </p:txBody>
        </p:sp>
        <p:sp>
          <p:nvSpPr>
            <p:cNvPr id="22" name="Isosceles Triangle 21">
              <a:extLst>
                <a:ext uri="{FF2B5EF4-FFF2-40B4-BE49-F238E27FC236}">
                  <a16:creationId xmlns:a16="http://schemas.microsoft.com/office/drawing/2014/main" xmlns="" id="{33BEFBF2-C0F4-4F92-82DE-EA58FF6EF957}"/>
                </a:ext>
              </a:extLst>
            </p:cNvPr>
            <p:cNvSpPr/>
            <p:nvPr/>
          </p:nvSpPr>
          <p:spPr>
            <a:xfrm rot="5400000">
              <a:off x="1913775" y="4100194"/>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5" name="Picture 24">
            <a:extLst>
              <a:ext uri="{FF2B5EF4-FFF2-40B4-BE49-F238E27FC236}">
                <a16:creationId xmlns:a16="http://schemas.microsoft.com/office/drawing/2014/main" xmlns="" id="{18F18084-DFDE-4B89-A343-D05F8E8D0BA3}"/>
              </a:ext>
            </a:extLst>
          </p:cNvPr>
          <p:cNvPicPr>
            <a:picLocks noChangeAspect="1"/>
          </p:cNvPicPr>
          <p:nvPr/>
        </p:nvPicPr>
        <p:blipFill>
          <a:blip r:embed="rId3"/>
          <a:stretch>
            <a:fillRect/>
          </a:stretch>
        </p:blipFill>
        <p:spPr>
          <a:xfrm>
            <a:off x="383059" y="2263073"/>
            <a:ext cx="889649" cy="889649"/>
          </a:xfrm>
          <a:prstGeom prst="rect">
            <a:avLst/>
          </a:prstGeom>
        </p:spPr>
      </p:pic>
      <p:pic>
        <p:nvPicPr>
          <p:cNvPr id="26" name="Picture 2" descr="Флэт дизайн: история, преимущества и применение на практике">
            <a:extLst>
              <a:ext uri="{FF2B5EF4-FFF2-40B4-BE49-F238E27FC236}">
                <a16:creationId xmlns:a16="http://schemas.microsoft.com/office/drawing/2014/main" xmlns="" id="{7C6B497E-82AF-49B2-8B02-63680CA70E07}"/>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39813" b="12914"/>
          <a:stretch/>
        </p:blipFill>
        <p:spPr bwMode="auto">
          <a:xfrm>
            <a:off x="-14053" y="3381829"/>
            <a:ext cx="1332403" cy="1445912"/>
          </a:xfrm>
          <a:prstGeom prst="rect">
            <a:avLst/>
          </a:prstGeom>
          <a:noFill/>
          <a:extLst>
            <a:ext uri="{909E8E84-426E-40DD-AFC4-6F175D3DCCD1}">
              <a14:hiddenFill xmlns:a14="http://schemas.microsoft.com/office/drawing/2010/main">
                <a:solidFill>
                  <a:srgbClr val="FFFFFF"/>
                </a:solidFill>
              </a14:hiddenFill>
            </a:ext>
          </a:extLst>
        </p:spPr>
      </p:pic>
      <p:pic>
        <p:nvPicPr>
          <p:cNvPr id="27" name="Hình ảnh 13">
            <a:extLst>
              <a:ext uri="{FF2B5EF4-FFF2-40B4-BE49-F238E27FC236}">
                <a16:creationId xmlns:a16="http://schemas.microsoft.com/office/drawing/2014/main" xmlns="" id="{139B1CBB-E2A5-457C-B92D-4A2E187590D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831" b="96568" l="3974" r="98234">
                        <a14:foregroundMark x1="37528" y1="9840" x2="37528" y2="9840"/>
                        <a14:foregroundMark x1="19426" y1="16934" x2="19426" y2="16934"/>
                        <a14:foregroundMark x1="13687" y1="22426" x2="12583" y2="25172"/>
                        <a14:foregroundMark x1="10155" y1="28833" x2="9272" y2="32723"/>
                        <a14:foregroundMark x1="6402" y1="43249" x2="26049" y2="69336"/>
                        <a14:foregroundMark x1="26049" y1="69336" x2="63797" y2="51030"/>
                        <a14:foregroundMark x1="63797" y1="51030" x2="45695" y2="47368"/>
                        <a14:foregroundMark x1="31788" y1="7323" x2="53863" y2="7551"/>
                        <a14:foregroundMark x1="53863" y1="7551" x2="80795" y2="42792"/>
                        <a14:foregroundMark x1="80795" y1="42792" x2="63355" y2="75973"/>
                        <a14:foregroundMark x1="63355" y1="75973" x2="43488" y2="53089"/>
                        <a14:foregroundMark x1="43488" y1="53089" x2="44150" y2="29977"/>
                        <a14:foregroundMark x1="44150" y1="29977" x2="50331" y2="56293"/>
                        <a14:foregroundMark x1="50331" y1="56293" x2="18764" y2="53547"/>
                        <a14:foregroundMark x1="18764" y1="53547" x2="40839" y2="48284"/>
                        <a14:foregroundMark x1="40839" y1="48284" x2="57616" y2="81236"/>
                        <a14:foregroundMark x1="57616" y1="81236" x2="46578" y2="51259"/>
                        <a14:foregroundMark x1="46578" y1="51259" x2="82561" y2="52174"/>
                        <a14:foregroundMark x1="82561" y1="52174" x2="73068" y2="22883"/>
                        <a14:foregroundMark x1="52759" y1="14416" x2="29581" y2="33181"/>
                        <a14:foregroundMark x1="29581" y1="33181" x2="48124" y2="66590"/>
                        <a14:foregroundMark x1="48124" y1="66590" x2="18543" y2="47140"/>
                        <a14:foregroundMark x1="18543" y1="47140" x2="57616" y2="45538"/>
                        <a14:foregroundMark x1="57616" y1="45538" x2="55188" y2="61098"/>
                        <a14:foregroundMark x1="55188" y1="61098" x2="51656" y2="46682"/>
                        <a14:foregroundMark x1="51656" y1="46682" x2="45254" y2="58810"/>
                        <a14:foregroundMark x1="45254" y1="58810" x2="49007" y2="57666"/>
                        <a14:foregroundMark x1="90508" y1="32723" x2="90508" y2="32723"/>
                        <a14:foregroundMark x1="91391" y1="32265" x2="91391" y2="32265"/>
                        <a14:foregroundMark x1="91391" y1="32265" x2="91832" y2="31579"/>
                        <a14:foregroundMark x1="93598" y1="24485" x2="93598" y2="24485"/>
                        <a14:foregroundMark x1="88962" y1="35698" x2="88521" y2="38673"/>
                        <a14:foregroundMark x1="88742" y1="38673" x2="92274" y2="40961"/>
                        <a14:foregroundMark x1="92936" y1="42563" x2="94040" y2="41648"/>
                        <a14:foregroundMark x1="97351" y1="40961" x2="98234" y2="37986"/>
                        <a14:foregroundMark x1="97351" y1="41419" x2="97351" y2="41419"/>
                        <a14:foregroundMark x1="51435" y1="4119" x2="51435" y2="4119"/>
                        <a14:foregroundMark x1="40397" y1="3661" x2="40397" y2="3661"/>
                        <a14:foregroundMark x1="31347" y1="5034" x2="29581" y2="5950"/>
                        <a14:foregroundMark x1="8830" y1="22197" x2="6843" y2="29977"/>
                        <a14:foregroundMark x1="3974" y1="40732" x2="8168" y2="57666"/>
                        <a14:foregroundMark x1="8168" y1="57666" x2="37086" y2="75515"/>
                        <a14:foregroundMark x1="37086" y1="75515" x2="58499" y2="71396"/>
                        <a14:foregroundMark x1="58499" y1="71396" x2="59161" y2="69565"/>
                        <a14:foregroundMark x1="29139" y1="90389" x2="29139" y2="90389"/>
                        <a14:foregroundMark x1="29139" y1="92677" x2="35099" y2="91991"/>
                        <a14:foregroundMark x1="38190" y1="92906" x2="44592" y2="95652"/>
                        <a14:foregroundMark x1="47682" y1="96796" x2="61589" y2="94966"/>
                        <a14:foregroundMark x1="61589" y1="94966" x2="61589" y2="94966"/>
                        <a14:foregroundMark x1="61589" y1="94966" x2="62031" y2="94050"/>
                        <a14:foregroundMark x1="66446" y1="91533" x2="66446" y2="91533"/>
                        <a14:foregroundMark x1="66446" y1="90847" x2="57616" y2="91076"/>
                        <a14:foregroundMark x1="56512" y1="91076" x2="58940" y2="91304"/>
                        <a14:foregroundMark x1="61589" y1="91304" x2="65563" y2="89474"/>
                        <a14:foregroundMark x1="66004" y1="89474" x2="62914" y2="91076"/>
                        <a14:foregroundMark x1="48565" y1="94508" x2="46578" y2="94737"/>
                        <a14:foregroundMark x1="66004" y1="76888" x2="71523" y2="79176"/>
                        <a14:foregroundMark x1="74393" y1="78719" x2="76159" y2="75286"/>
                        <a14:foregroundMark x1="47020" y1="81922" x2="39956" y2="82380"/>
                        <a14:foregroundMark x1="32671" y1="84211" x2="28035" y2="79863"/>
                        <a14:foregroundMark x1="24503" y1="76430" x2="24283" y2="75286"/>
                        <a14:foregroundMark x1="19205" y1="70252" x2="22517" y2="74142"/>
                        <a14:foregroundMark x1="33775" y1="84439" x2="45695" y2="82151"/>
                        <a14:foregroundMark x1="45695" y1="82151" x2="60265" y2="81693"/>
                        <a14:foregroundMark x1="60265" y1="81693" x2="61148" y2="79634"/>
                        <a14:foregroundMark x1="61148" y1="79634" x2="60706" y2="80778"/>
                        <a14:foregroundMark x1="45254" y1="85812" x2="45254" y2="85812"/>
                        <a14:foregroundMark x1="46137" y1="88330" x2="52980" y2="86041"/>
                        <a14:foregroundMark x1="52980" y1="85812" x2="51435" y2="85812"/>
                        <a14:foregroundMark x1="43488" y1="86728" x2="47682" y2="88558"/>
                        <a14:foregroundMark x1="25386" y1="6178" x2="26269" y2="5721"/>
                        <a14:foregroundMark x1="39073" y1="1831" x2="35099" y2="2746"/>
                        <a14:foregroundMark x1="34437" y1="2746" x2="30022" y2="4577"/>
                        <a14:foregroundMark x1="28256" y1="5492" x2="29139" y2="5721"/>
                      </a14:backgroundRemoval>
                    </a14:imgEffect>
                  </a14:imgLayer>
                </a14:imgProps>
              </a:ext>
            </a:extLst>
          </a:blip>
          <a:stretch>
            <a:fillRect/>
          </a:stretch>
        </p:blipFill>
        <p:spPr>
          <a:xfrm flipH="1">
            <a:off x="2213347" y="453545"/>
            <a:ext cx="1143000" cy="1088589"/>
          </a:xfrm>
          <a:prstGeom prst="rect">
            <a:avLst/>
          </a:prstGeom>
        </p:spPr>
      </p:pic>
      <p:grpSp>
        <p:nvGrpSpPr>
          <p:cNvPr id="28" name="Group 27">
            <a:extLst>
              <a:ext uri="{FF2B5EF4-FFF2-40B4-BE49-F238E27FC236}">
                <a16:creationId xmlns:a16="http://schemas.microsoft.com/office/drawing/2014/main" xmlns="" id="{49C53E8C-772D-451B-B93B-7B4303E882AC}"/>
              </a:ext>
            </a:extLst>
          </p:cNvPr>
          <p:cNvGrpSpPr/>
          <p:nvPr/>
        </p:nvGrpSpPr>
        <p:grpSpPr>
          <a:xfrm>
            <a:off x="1307157" y="5278567"/>
            <a:ext cx="9691548" cy="875873"/>
            <a:chOff x="1289815" y="3801609"/>
            <a:chExt cx="9915303" cy="875873"/>
          </a:xfrm>
        </p:grpSpPr>
        <p:grpSp>
          <p:nvGrpSpPr>
            <p:cNvPr id="29" name="Group 28">
              <a:extLst>
                <a:ext uri="{FF2B5EF4-FFF2-40B4-BE49-F238E27FC236}">
                  <a16:creationId xmlns:a16="http://schemas.microsoft.com/office/drawing/2014/main" xmlns="" id="{2A3329FA-982C-4AA2-AECD-1E06C3BB22C3}"/>
                </a:ext>
              </a:extLst>
            </p:cNvPr>
            <p:cNvGrpSpPr/>
            <p:nvPr/>
          </p:nvGrpSpPr>
          <p:grpSpPr>
            <a:xfrm>
              <a:off x="1410522" y="3804533"/>
              <a:ext cx="9794596" cy="872949"/>
              <a:chOff x="1171573" y="2220084"/>
              <a:chExt cx="6409250" cy="914400"/>
            </a:xfrm>
            <a:solidFill>
              <a:srgbClr val="FCFEB0"/>
            </a:solidFill>
          </p:grpSpPr>
          <p:sp>
            <p:nvSpPr>
              <p:cNvPr id="34" name="Arrow: Pentagon 33">
                <a:extLst>
                  <a:ext uri="{FF2B5EF4-FFF2-40B4-BE49-F238E27FC236}">
                    <a16:creationId xmlns:a16="http://schemas.microsoft.com/office/drawing/2014/main" xmlns="" id="{C8D49E7E-8A4F-47F4-84E4-B39AB56A725E}"/>
                  </a:ext>
                </a:extLst>
              </p:cNvPr>
              <p:cNvSpPr/>
              <p:nvPr/>
            </p:nvSpPr>
            <p:spPr>
              <a:xfrm>
                <a:off x="1171573" y="2220084"/>
                <a:ext cx="6409250" cy="914400"/>
              </a:xfrm>
              <a:prstGeom prst="homePlate">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35" name="TextBox 34">
                <a:extLst>
                  <a:ext uri="{FF2B5EF4-FFF2-40B4-BE49-F238E27FC236}">
                    <a16:creationId xmlns:a16="http://schemas.microsoft.com/office/drawing/2014/main" xmlns="" id="{A7F72407-E96F-4A2C-9EB5-3EDF2DFFF4E9}"/>
                  </a:ext>
                </a:extLst>
              </p:cNvPr>
              <p:cNvSpPr txBox="1"/>
              <p:nvPr/>
            </p:nvSpPr>
            <p:spPr>
              <a:xfrm>
                <a:off x="1307657" y="2384346"/>
                <a:ext cx="3717035"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30" name="TextBox 29">
              <a:extLst>
                <a:ext uri="{FF2B5EF4-FFF2-40B4-BE49-F238E27FC236}">
                  <a16:creationId xmlns:a16="http://schemas.microsoft.com/office/drawing/2014/main" xmlns="" id="{98320F0A-549A-4A1D-B5A7-ED787D14ADCD}"/>
                </a:ext>
              </a:extLst>
            </p:cNvPr>
            <p:cNvSpPr txBox="1"/>
            <p:nvPr/>
          </p:nvSpPr>
          <p:spPr>
            <a:xfrm>
              <a:off x="2446203" y="3969043"/>
              <a:ext cx="8560723" cy="584775"/>
            </a:xfrm>
            <a:prstGeom prst="rect">
              <a:avLst/>
            </a:prstGeom>
            <a:noFill/>
          </p:spPr>
          <p:txBody>
            <a:bodyPr wrap="square" rtlCol="0">
              <a:spAutoFit/>
            </a:bodyPr>
            <a:lstStyle/>
            <a:p>
              <a:pPr algn="just"/>
              <a:r>
                <a:rPr lang="en-US" sz="3200">
                  <a:solidFill>
                    <a:srgbClr val="0070C0"/>
                  </a:solidFill>
                  <a:latin typeface="Times New Roman" pitchFamily="18" charset="0"/>
                  <a:cs typeface="Times New Roman" pitchFamily="18" charset="0"/>
                </a:rPr>
                <a:t>Vấn đề môi tr</a:t>
              </a:r>
              <a:r>
                <a:rPr lang="vi-VN" sz="3200">
                  <a:solidFill>
                    <a:srgbClr val="0070C0"/>
                  </a:solidFill>
                  <a:latin typeface="Times New Roman" pitchFamily="18" charset="0"/>
                  <a:cs typeface="Times New Roman" pitchFamily="18" charset="0"/>
                </a:rPr>
                <a:t>ư</a:t>
              </a:r>
              <a:r>
                <a:rPr lang="en-US" sz="3200">
                  <a:solidFill>
                    <a:srgbClr val="0070C0"/>
                  </a:solidFill>
                  <a:latin typeface="Times New Roman" pitchFamily="18" charset="0"/>
                  <a:cs typeface="Times New Roman" pitchFamily="18" charset="0"/>
                </a:rPr>
                <a:t>ờng trong sử dụng tự nhiên</a:t>
              </a:r>
            </a:p>
          </p:txBody>
        </p:sp>
        <p:sp>
          <p:nvSpPr>
            <p:cNvPr id="31" name="Arrow: Pentagon 30">
              <a:extLst>
                <a:ext uri="{FF2B5EF4-FFF2-40B4-BE49-F238E27FC236}">
                  <a16:creationId xmlns:a16="http://schemas.microsoft.com/office/drawing/2014/main" xmlns="" id="{E9925F40-3862-44D5-AAEC-71C94ECF793F}"/>
                </a:ext>
              </a:extLst>
            </p:cNvPr>
            <p:cNvSpPr/>
            <p:nvPr/>
          </p:nvSpPr>
          <p:spPr>
            <a:xfrm>
              <a:off x="1289815" y="3801609"/>
              <a:ext cx="1201429" cy="872947"/>
            </a:xfrm>
            <a:prstGeom prst="homePlat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Times New Roman" pitchFamily="18" charset="0"/>
                  <a:cs typeface="Times New Roman" pitchFamily="18" charset="0"/>
                </a:rPr>
                <a:t>3</a:t>
              </a:r>
            </a:p>
          </p:txBody>
        </p:sp>
        <p:sp>
          <p:nvSpPr>
            <p:cNvPr id="33" name="Isosceles Triangle 32">
              <a:extLst>
                <a:ext uri="{FF2B5EF4-FFF2-40B4-BE49-F238E27FC236}">
                  <a16:creationId xmlns:a16="http://schemas.microsoft.com/office/drawing/2014/main" xmlns="" id="{A34C0540-B139-450D-9373-2CE271A1940F}"/>
                </a:ext>
              </a:extLst>
            </p:cNvPr>
            <p:cNvSpPr/>
            <p:nvPr/>
          </p:nvSpPr>
          <p:spPr>
            <a:xfrm rot="5400000">
              <a:off x="2233047" y="4108982"/>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6" name="Picture 35" descr="A picture containing diagram&#10;&#10;Description automatically generated">
            <a:extLst>
              <a:ext uri="{FF2B5EF4-FFF2-40B4-BE49-F238E27FC236}">
                <a16:creationId xmlns:a16="http://schemas.microsoft.com/office/drawing/2014/main" xmlns="" id="{66DF3C7B-494D-4672-BDF6-244927F48AB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9759"/>
          <a:stretch/>
        </p:blipFill>
        <p:spPr>
          <a:xfrm>
            <a:off x="93297" y="5227089"/>
            <a:ext cx="1049240" cy="1022598"/>
          </a:xfrm>
          <a:prstGeom prst="flowChartConnector">
            <a:avLst/>
          </a:prstGeom>
          <a:ln>
            <a:solidFill>
              <a:schemeClr val="accent1">
                <a:shade val="50000"/>
              </a:schemeClr>
            </a:solidFill>
          </a:ln>
        </p:spPr>
      </p:pic>
    </p:spTree>
    <p:extLst>
      <p:ext uri="{BB962C8B-B14F-4D97-AF65-F5344CB8AC3E}">
        <p14:creationId xmlns:p14="http://schemas.microsoft.com/office/powerpoint/2010/main" val="466637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fill="hold" grpId="0" nodeType="afterEffect">
                                  <p:stCondLst>
                                    <p:cond delay="0"/>
                                  </p:stCondLst>
                                  <p:childTnLst>
                                    <p:animClr clrSpc="hsl" dir="cw">
                                      <p:cBhvr override="childStyle">
                                        <p:cTn id="6" dur="500" fill="hold"/>
                                        <p:tgtEl>
                                          <p:spTgt spid="45"/>
                                        </p:tgtEl>
                                        <p:attrNameLst>
                                          <p:attrName>style.color</p:attrName>
                                        </p:attrNameLst>
                                      </p:cBhvr>
                                      <p:by>
                                        <p:hsl h="7200000" s="0" l="0"/>
                                      </p:by>
                                    </p:animClr>
                                    <p:animClr clrSpc="hsl" dir="cw">
                                      <p:cBhvr>
                                        <p:cTn id="7" dur="500" fill="hold"/>
                                        <p:tgtEl>
                                          <p:spTgt spid="45"/>
                                        </p:tgtEl>
                                        <p:attrNameLst>
                                          <p:attrName>fillcolor</p:attrName>
                                        </p:attrNameLst>
                                      </p:cBhvr>
                                      <p:by>
                                        <p:hsl h="7200000" s="0" l="0"/>
                                      </p:by>
                                    </p:animClr>
                                    <p:animClr clrSpc="hsl" dir="cw">
                                      <p:cBhvr>
                                        <p:cTn id="8" dur="500" fill="hold"/>
                                        <p:tgtEl>
                                          <p:spTgt spid="45"/>
                                        </p:tgtEl>
                                        <p:attrNameLst>
                                          <p:attrName>stroke.color</p:attrName>
                                        </p:attrNameLst>
                                      </p:cBhvr>
                                      <p:by>
                                        <p:hsl h="7200000" s="0" l="0"/>
                                      </p:by>
                                    </p:animClr>
                                    <p:set>
                                      <p:cBhvr>
                                        <p:cTn id="9" dur="500" fill="hold"/>
                                        <p:tgtEl>
                                          <p:spTgt spid="45"/>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wipe(left)">
                                      <p:cBhvr>
                                        <p:cTn id="14" dur="500"/>
                                        <p:tgtEl>
                                          <p:spTgt spid="25"/>
                                        </p:tgtEl>
                                      </p:cBhvr>
                                    </p:animEffect>
                                  </p:childTnLst>
                                </p:cTn>
                              </p:par>
                              <p:par>
                                <p:cTn id="15" presetID="22" presetClass="entr" presetSubtype="8"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wipe(left)">
                                      <p:cBhvr>
                                        <p:cTn id="22" dur="500"/>
                                        <p:tgtEl>
                                          <p:spTgt spid="26"/>
                                        </p:tgtEl>
                                      </p:cBhvr>
                                    </p:animEffect>
                                  </p:childTnLst>
                                </p:cTn>
                              </p:par>
                              <p:par>
                                <p:cTn id="23" presetID="22" presetClass="entr" presetSubtype="8"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left)">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36"/>
                                        </p:tgtEl>
                                        <p:attrNameLst>
                                          <p:attrName>style.visibility</p:attrName>
                                        </p:attrNameLst>
                                      </p:cBhvr>
                                      <p:to>
                                        <p:strVal val="visible"/>
                                      </p:to>
                                    </p:set>
                                    <p:animEffect transition="in" filter="wipe(left)">
                                      <p:cBhvr>
                                        <p:cTn id="30" dur="500"/>
                                        <p:tgtEl>
                                          <p:spTgt spid="36"/>
                                        </p:tgtEl>
                                      </p:cBhvr>
                                    </p:animEffect>
                                  </p:childTnLst>
                                </p:cTn>
                              </p:par>
                              <p:par>
                                <p:cTn id="31" presetID="22" presetClass="entr" presetSubtype="8" fill="hold" nodeType="with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wipe(left)">
                                      <p:cBhvr>
                                        <p:cTn id="3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3817" y="1095285"/>
            <a:ext cx="8696934" cy="4992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a:spLocks noChangeArrowheads="1"/>
          </p:cNvSpPr>
          <p:nvPr/>
        </p:nvSpPr>
        <p:spPr bwMode="auto">
          <a:xfrm>
            <a:off x="1285351" y="6119229"/>
            <a:ext cx="8610600"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r>
              <a:rPr lang="en-US" altLang="en-US" sz="2000" b="1">
                <a:latin typeface="Times New Roman" pitchFamily="18" charset="0"/>
                <a:cs typeface="Times New Roman" pitchFamily="18" charset="0"/>
              </a:rPr>
              <a:t>Lược đồ các châu lục và đại dương trên Thế giới (Nguồn: SGK Địa 7)</a:t>
            </a:r>
          </a:p>
        </p:txBody>
      </p:sp>
      <p:sp>
        <p:nvSpPr>
          <p:cNvPr id="2" name="Rectangle 1"/>
          <p:cNvSpPr/>
          <p:nvPr/>
        </p:nvSpPr>
        <p:spPr>
          <a:xfrm>
            <a:off x="3600707" y="6319254"/>
            <a:ext cx="4950394" cy="584775"/>
          </a:xfrm>
          <a:prstGeom prst="rect">
            <a:avLst/>
          </a:prstGeom>
        </p:spPr>
        <p:txBody>
          <a:bodyPr wrap="none">
            <a:spAutoFit/>
          </a:bodyPr>
          <a:lstStyle/>
          <a:p>
            <a:pPr lvl="0" fontAlgn="base">
              <a:spcBef>
                <a:spcPct val="50000"/>
              </a:spcBef>
              <a:spcAft>
                <a:spcPct val="0"/>
              </a:spcAft>
            </a:pPr>
            <a:r>
              <a:rPr lang="en-US" altLang="vi-VN" sz="3200">
                <a:solidFill>
                  <a:srgbClr val="FF0000"/>
                </a:solidFill>
                <a:latin typeface="Times New Roman" pitchFamily="18" charset="0"/>
                <a:cs typeface="Times New Roman" pitchFamily="18" charset="0"/>
              </a:rPr>
              <a:t>Xác định vị trí của châu Phi?</a:t>
            </a:r>
            <a:endParaRPr lang="en-US" altLang="vi-VN" sz="3200" u="sng">
              <a:solidFill>
                <a:srgbClr val="FF0000"/>
              </a:solidFill>
              <a:latin typeface="Times New Roman" pitchFamily="18" charset="0"/>
              <a:cs typeface="Times New Roman" pitchFamily="18" charset="0"/>
            </a:endParaRPr>
          </a:p>
        </p:txBody>
      </p:sp>
      <p:sp>
        <p:nvSpPr>
          <p:cNvPr id="4" name="TextBox 3"/>
          <p:cNvSpPr txBox="1"/>
          <p:nvPr/>
        </p:nvSpPr>
        <p:spPr>
          <a:xfrm>
            <a:off x="0" y="18067"/>
            <a:ext cx="11877040" cy="1077218"/>
          </a:xfrm>
          <a:prstGeom prst="rect">
            <a:avLst/>
          </a:prstGeom>
          <a:noFill/>
        </p:spPr>
        <p:txBody>
          <a:bodyPr wrap="square" rtlCol="0">
            <a:spAutoFit/>
          </a:bodyPr>
          <a:lstStyle/>
          <a:p>
            <a:r>
              <a:rPr lang="vi-VN" sz="3200" smtClean="0">
                <a:solidFill>
                  <a:srgbClr val="1C11AF"/>
                </a:solidFill>
                <a:latin typeface="Times New Roman" pitchFamily="18" charset="0"/>
                <a:cs typeface="Times New Roman" pitchFamily="18" charset="0"/>
              </a:rPr>
              <a:t>Hoạt động: HÌNH THÀNH KIẾN THỨC MỚI</a:t>
            </a:r>
          </a:p>
          <a:p>
            <a:r>
              <a:rPr lang="vi-VN" sz="3200" smtClean="0">
                <a:solidFill>
                  <a:srgbClr val="1C11AF"/>
                </a:solidFill>
                <a:latin typeface="Times New Roman" pitchFamily="18" charset="0"/>
                <a:cs typeface="Times New Roman" pitchFamily="18" charset="0"/>
              </a:rPr>
              <a:t>1. Tìm hiểu vị trí địa lí, hình dạng và kích thước</a:t>
            </a:r>
            <a:endParaRPr lang="en-US" sz="3200">
              <a:solidFill>
                <a:srgbClr val="1C11AF"/>
              </a:solidFill>
              <a:latin typeface="Times New Roman" pitchFamily="18" charset="0"/>
              <a:cs typeface="Times New Roman" pitchFamily="18" charset="0"/>
            </a:endParaRPr>
          </a:p>
        </p:txBody>
      </p:sp>
    </p:spTree>
    <p:extLst>
      <p:ext uri="{BB962C8B-B14F-4D97-AF65-F5344CB8AC3E}">
        <p14:creationId xmlns:p14="http://schemas.microsoft.com/office/powerpoint/2010/main" val="102303488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xmlns="" id="{DC1F078D-6281-4B28-985A-1DD01D4C6251}"/>
              </a:ext>
            </a:extLst>
          </p:cNvPr>
          <p:cNvPicPr>
            <a:picLocks noChangeAspect="1"/>
          </p:cNvPicPr>
          <p:nvPr/>
        </p:nvPicPr>
        <p:blipFill>
          <a:blip r:embed="rId5"/>
          <a:stretch>
            <a:fillRect/>
          </a:stretch>
        </p:blipFill>
        <p:spPr>
          <a:xfrm>
            <a:off x="232658" y="73403"/>
            <a:ext cx="889649" cy="728521"/>
          </a:xfrm>
          <a:prstGeom prst="rect">
            <a:avLst/>
          </a:prstGeom>
        </p:spPr>
      </p:pic>
      <p:grpSp>
        <p:nvGrpSpPr>
          <p:cNvPr id="22" name="Graphic 2057">
            <a:extLst>
              <a:ext uri="{FF2B5EF4-FFF2-40B4-BE49-F238E27FC236}">
                <a16:creationId xmlns:a16="http://schemas.microsoft.com/office/drawing/2014/main" xmlns="" id="{AAB82744-E6B3-4241-A648-A2709A20DA20}"/>
              </a:ext>
            </a:extLst>
          </p:cNvPr>
          <p:cNvGrpSpPr/>
          <p:nvPr/>
        </p:nvGrpSpPr>
        <p:grpSpPr>
          <a:xfrm>
            <a:off x="10288141" y="1994868"/>
            <a:ext cx="748224" cy="815316"/>
            <a:chOff x="4660501" y="0"/>
            <a:chExt cx="652537" cy="740865"/>
          </a:xfrm>
          <a:solidFill>
            <a:schemeClr val="accent1"/>
          </a:solidFill>
        </p:grpSpPr>
        <p:sp>
          <p:nvSpPr>
            <p:cNvPr id="23" name="Freeform: Shape 3384">
              <a:extLst>
                <a:ext uri="{FF2B5EF4-FFF2-40B4-BE49-F238E27FC236}">
                  <a16:creationId xmlns:a16="http://schemas.microsoft.com/office/drawing/2014/main" xmlns="" id="{049713E0-6011-425B-874F-F46989FDD6F5}"/>
                </a:ext>
              </a:extLst>
            </p:cNvPr>
            <p:cNvSpPr/>
            <p:nvPr/>
          </p:nvSpPr>
          <p:spPr>
            <a:xfrm>
              <a:off x="4660501" y="0"/>
              <a:ext cx="652537" cy="740865"/>
            </a:xfrm>
            <a:custGeom>
              <a:avLst/>
              <a:gdLst>
                <a:gd name="connsiteX0" fmla="*/ 489830 w 489830"/>
                <a:gd name="connsiteY0" fmla="*/ 617724 h 617724"/>
                <a:gd name="connsiteX1" fmla="*/ 0 w 489830"/>
                <a:gd name="connsiteY1" fmla="*/ 617724 h 617724"/>
                <a:gd name="connsiteX2" fmla="*/ 0 w 489830"/>
                <a:gd name="connsiteY2" fmla="*/ 0 h 617724"/>
                <a:gd name="connsiteX3" fmla="*/ 390049 w 489830"/>
                <a:gd name="connsiteY3" fmla="*/ 0 h 617724"/>
                <a:gd name="connsiteX4" fmla="*/ 489830 w 489830"/>
                <a:gd name="connsiteY4" fmla="*/ 104320 h 617724"/>
                <a:gd name="connsiteX5" fmla="*/ 489830 w 489830"/>
                <a:gd name="connsiteY5" fmla="*/ 104320 h 617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9830" h="617724">
                  <a:moveTo>
                    <a:pt x="489830" y="617724"/>
                  </a:moveTo>
                  <a:lnTo>
                    <a:pt x="0" y="617724"/>
                  </a:lnTo>
                  <a:lnTo>
                    <a:pt x="0" y="0"/>
                  </a:lnTo>
                  <a:lnTo>
                    <a:pt x="390049" y="0"/>
                  </a:lnTo>
                  <a:lnTo>
                    <a:pt x="489830" y="104320"/>
                  </a:lnTo>
                  <a:lnTo>
                    <a:pt x="489830" y="104320"/>
                  </a:lnTo>
                  <a:close/>
                </a:path>
              </a:pathLst>
            </a:custGeom>
            <a:solidFill>
              <a:srgbClr val="DF2935"/>
            </a:solidFill>
            <a:ln w="6301" cap="flat">
              <a:noFill/>
              <a:prstDash val="solid"/>
              <a:miter/>
            </a:ln>
          </p:spPr>
          <p:txBody>
            <a:bodyPr rtlCol="0" anchor="ctr"/>
            <a:lstStyle/>
            <a:p>
              <a:endParaRPr lang="en-US"/>
            </a:p>
          </p:txBody>
        </p:sp>
        <p:sp>
          <p:nvSpPr>
            <p:cNvPr id="24" name="Freeform: Shape 3385">
              <a:extLst>
                <a:ext uri="{FF2B5EF4-FFF2-40B4-BE49-F238E27FC236}">
                  <a16:creationId xmlns:a16="http://schemas.microsoft.com/office/drawing/2014/main" xmlns="" id="{38323CF4-611E-441D-829F-7C5CF2E9874B}"/>
                </a:ext>
              </a:extLst>
            </p:cNvPr>
            <p:cNvSpPr/>
            <p:nvPr/>
          </p:nvSpPr>
          <p:spPr>
            <a:xfrm>
              <a:off x="4743403" y="45699"/>
              <a:ext cx="489830" cy="617724"/>
            </a:xfrm>
            <a:custGeom>
              <a:avLst/>
              <a:gdLst>
                <a:gd name="connsiteX0" fmla="*/ 489830 w 489830"/>
                <a:gd name="connsiteY0" fmla="*/ 617724 h 617724"/>
                <a:gd name="connsiteX1" fmla="*/ 0 w 489830"/>
                <a:gd name="connsiteY1" fmla="*/ 617724 h 617724"/>
                <a:gd name="connsiteX2" fmla="*/ 0 w 489830"/>
                <a:gd name="connsiteY2" fmla="*/ 0 h 617724"/>
                <a:gd name="connsiteX3" fmla="*/ 390049 w 489830"/>
                <a:gd name="connsiteY3" fmla="*/ 0 h 617724"/>
                <a:gd name="connsiteX4" fmla="*/ 390049 w 489830"/>
                <a:gd name="connsiteY4" fmla="*/ 104320 h 617724"/>
                <a:gd name="connsiteX5" fmla="*/ 489830 w 489830"/>
                <a:gd name="connsiteY5" fmla="*/ 104320 h 617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9830" h="617724">
                  <a:moveTo>
                    <a:pt x="489830" y="617724"/>
                  </a:moveTo>
                  <a:lnTo>
                    <a:pt x="0" y="617724"/>
                  </a:lnTo>
                  <a:lnTo>
                    <a:pt x="0" y="0"/>
                  </a:lnTo>
                  <a:lnTo>
                    <a:pt x="390049" y="0"/>
                  </a:lnTo>
                  <a:lnTo>
                    <a:pt x="390049" y="104320"/>
                  </a:lnTo>
                  <a:lnTo>
                    <a:pt x="489830" y="104320"/>
                  </a:lnTo>
                  <a:close/>
                </a:path>
              </a:pathLst>
            </a:custGeom>
            <a:solidFill>
              <a:srgbClr val="F4F5DF"/>
            </a:solidFill>
            <a:ln w="6301" cap="flat">
              <a:noFill/>
              <a:prstDash val="solid"/>
              <a:miter/>
            </a:ln>
          </p:spPr>
          <p:txBody>
            <a:bodyPr rtlCol="0" anchor="ctr"/>
            <a:lstStyle/>
            <a:p>
              <a:endParaRPr lang="en-US"/>
            </a:p>
          </p:txBody>
        </p:sp>
        <p:grpSp>
          <p:nvGrpSpPr>
            <p:cNvPr id="25" name="Graphic 2057">
              <a:extLst>
                <a:ext uri="{FF2B5EF4-FFF2-40B4-BE49-F238E27FC236}">
                  <a16:creationId xmlns:a16="http://schemas.microsoft.com/office/drawing/2014/main" xmlns="" id="{E68E8102-2374-4D10-BAF4-4420DF2C1DEF}"/>
                </a:ext>
              </a:extLst>
            </p:cNvPr>
            <p:cNvGrpSpPr/>
            <p:nvPr/>
          </p:nvGrpSpPr>
          <p:grpSpPr>
            <a:xfrm>
              <a:off x="4889231" y="148379"/>
              <a:ext cx="198176" cy="39836"/>
              <a:chOff x="4889231" y="148379"/>
              <a:chExt cx="198176" cy="39836"/>
            </a:xfrm>
            <a:solidFill>
              <a:srgbClr val="5B6975"/>
            </a:solidFill>
          </p:grpSpPr>
          <p:sp>
            <p:nvSpPr>
              <p:cNvPr id="33" name="Freeform: Shape 3387">
                <a:extLst>
                  <a:ext uri="{FF2B5EF4-FFF2-40B4-BE49-F238E27FC236}">
                    <a16:creationId xmlns:a16="http://schemas.microsoft.com/office/drawing/2014/main" xmlns="" id="{05969A3E-E6B1-4665-84B3-6F6C40C1430D}"/>
                  </a:ext>
                </a:extLst>
              </p:cNvPr>
              <p:cNvSpPr/>
              <p:nvPr/>
            </p:nvSpPr>
            <p:spPr>
              <a:xfrm>
                <a:off x="4889231" y="148379"/>
                <a:ext cx="198176" cy="11535"/>
              </a:xfrm>
              <a:custGeom>
                <a:avLst/>
                <a:gdLst>
                  <a:gd name="connsiteX0" fmla="*/ 0 w 198176"/>
                  <a:gd name="connsiteY0" fmla="*/ 0 h 11535"/>
                  <a:gd name="connsiteX1" fmla="*/ 198176 w 198176"/>
                  <a:gd name="connsiteY1" fmla="*/ 0 h 11535"/>
                  <a:gd name="connsiteX2" fmla="*/ 198176 w 198176"/>
                  <a:gd name="connsiteY2" fmla="*/ 11535 h 11535"/>
                  <a:gd name="connsiteX3" fmla="*/ 0 w 198176"/>
                  <a:gd name="connsiteY3" fmla="*/ 11535 h 11535"/>
                </a:gdLst>
                <a:ahLst/>
                <a:cxnLst>
                  <a:cxn ang="0">
                    <a:pos x="connsiteX0" y="connsiteY0"/>
                  </a:cxn>
                  <a:cxn ang="0">
                    <a:pos x="connsiteX1" y="connsiteY1"/>
                  </a:cxn>
                  <a:cxn ang="0">
                    <a:pos x="connsiteX2" y="connsiteY2"/>
                  </a:cxn>
                  <a:cxn ang="0">
                    <a:pos x="connsiteX3" y="connsiteY3"/>
                  </a:cxn>
                </a:cxnLst>
                <a:rect l="l" t="t" r="r" b="b"/>
                <a:pathLst>
                  <a:path w="198176" h="11535">
                    <a:moveTo>
                      <a:pt x="0" y="0"/>
                    </a:moveTo>
                    <a:lnTo>
                      <a:pt x="198176" y="0"/>
                    </a:lnTo>
                    <a:lnTo>
                      <a:pt x="198176" y="11535"/>
                    </a:lnTo>
                    <a:lnTo>
                      <a:pt x="0" y="11535"/>
                    </a:lnTo>
                    <a:close/>
                  </a:path>
                </a:pathLst>
              </a:custGeom>
              <a:solidFill>
                <a:srgbClr val="5B6975"/>
              </a:solidFill>
              <a:ln w="6301" cap="flat">
                <a:noFill/>
                <a:prstDash val="solid"/>
                <a:miter/>
              </a:ln>
            </p:spPr>
            <p:txBody>
              <a:bodyPr rtlCol="0" anchor="ctr"/>
              <a:lstStyle/>
              <a:p>
                <a:endParaRPr lang="en-US"/>
              </a:p>
            </p:txBody>
          </p:sp>
          <p:sp>
            <p:nvSpPr>
              <p:cNvPr id="34" name="Freeform: Shape 3388">
                <a:extLst>
                  <a:ext uri="{FF2B5EF4-FFF2-40B4-BE49-F238E27FC236}">
                    <a16:creationId xmlns:a16="http://schemas.microsoft.com/office/drawing/2014/main" xmlns="" id="{CD65CA2C-48DA-487F-9553-A251DCED5FF9}"/>
                  </a:ext>
                </a:extLst>
              </p:cNvPr>
              <p:cNvSpPr/>
              <p:nvPr/>
            </p:nvSpPr>
            <p:spPr>
              <a:xfrm>
                <a:off x="4889231" y="176681"/>
                <a:ext cx="198176" cy="11535"/>
              </a:xfrm>
              <a:custGeom>
                <a:avLst/>
                <a:gdLst>
                  <a:gd name="connsiteX0" fmla="*/ 0 w 198176"/>
                  <a:gd name="connsiteY0" fmla="*/ 0 h 11535"/>
                  <a:gd name="connsiteX1" fmla="*/ 198176 w 198176"/>
                  <a:gd name="connsiteY1" fmla="*/ 0 h 11535"/>
                  <a:gd name="connsiteX2" fmla="*/ 198176 w 198176"/>
                  <a:gd name="connsiteY2" fmla="*/ 11535 h 11535"/>
                  <a:gd name="connsiteX3" fmla="*/ 0 w 198176"/>
                  <a:gd name="connsiteY3" fmla="*/ 11535 h 11535"/>
                </a:gdLst>
                <a:ahLst/>
                <a:cxnLst>
                  <a:cxn ang="0">
                    <a:pos x="connsiteX0" y="connsiteY0"/>
                  </a:cxn>
                  <a:cxn ang="0">
                    <a:pos x="connsiteX1" y="connsiteY1"/>
                  </a:cxn>
                  <a:cxn ang="0">
                    <a:pos x="connsiteX2" y="connsiteY2"/>
                  </a:cxn>
                  <a:cxn ang="0">
                    <a:pos x="connsiteX3" y="connsiteY3"/>
                  </a:cxn>
                </a:cxnLst>
                <a:rect l="l" t="t" r="r" b="b"/>
                <a:pathLst>
                  <a:path w="198176" h="11535">
                    <a:moveTo>
                      <a:pt x="0" y="0"/>
                    </a:moveTo>
                    <a:lnTo>
                      <a:pt x="198176" y="0"/>
                    </a:lnTo>
                    <a:lnTo>
                      <a:pt x="198176" y="11535"/>
                    </a:lnTo>
                    <a:lnTo>
                      <a:pt x="0" y="11535"/>
                    </a:lnTo>
                    <a:close/>
                  </a:path>
                </a:pathLst>
              </a:custGeom>
              <a:solidFill>
                <a:srgbClr val="5B6975"/>
              </a:solidFill>
              <a:ln w="6301" cap="flat">
                <a:noFill/>
                <a:prstDash val="solid"/>
                <a:miter/>
              </a:ln>
            </p:spPr>
            <p:txBody>
              <a:bodyPr rtlCol="0" anchor="ctr"/>
              <a:lstStyle/>
              <a:p>
                <a:endParaRPr lang="en-US"/>
              </a:p>
            </p:txBody>
          </p:sp>
        </p:grpSp>
        <p:grpSp>
          <p:nvGrpSpPr>
            <p:cNvPr id="26" name="Graphic 2057">
              <a:extLst>
                <a:ext uri="{FF2B5EF4-FFF2-40B4-BE49-F238E27FC236}">
                  <a16:creationId xmlns:a16="http://schemas.microsoft.com/office/drawing/2014/main" xmlns="" id="{B24312D6-2B0C-4692-BA3E-05E141AFCCA9}"/>
                </a:ext>
              </a:extLst>
            </p:cNvPr>
            <p:cNvGrpSpPr/>
            <p:nvPr/>
          </p:nvGrpSpPr>
          <p:grpSpPr>
            <a:xfrm>
              <a:off x="4889231" y="261083"/>
              <a:ext cx="292662" cy="245324"/>
              <a:chOff x="4889231" y="261083"/>
              <a:chExt cx="292662" cy="245324"/>
            </a:xfrm>
            <a:solidFill>
              <a:srgbClr val="5B6975"/>
            </a:solidFill>
          </p:grpSpPr>
          <p:sp>
            <p:nvSpPr>
              <p:cNvPr id="27" name="Freeform: Shape 3390">
                <a:extLst>
                  <a:ext uri="{FF2B5EF4-FFF2-40B4-BE49-F238E27FC236}">
                    <a16:creationId xmlns:a16="http://schemas.microsoft.com/office/drawing/2014/main" xmlns="" id="{44A66752-F620-447A-9294-80D4A158A725}"/>
                  </a:ext>
                </a:extLst>
              </p:cNvPr>
              <p:cNvSpPr/>
              <p:nvPr/>
            </p:nvSpPr>
            <p:spPr>
              <a:xfrm>
                <a:off x="4889231" y="261083"/>
                <a:ext cx="292662" cy="11535"/>
              </a:xfrm>
              <a:custGeom>
                <a:avLst/>
                <a:gdLst>
                  <a:gd name="connsiteX0" fmla="*/ 0 w 292662"/>
                  <a:gd name="connsiteY0" fmla="*/ 0 h 11535"/>
                  <a:gd name="connsiteX1" fmla="*/ 292663 w 292662"/>
                  <a:gd name="connsiteY1" fmla="*/ 0 h 11535"/>
                  <a:gd name="connsiteX2" fmla="*/ 292663 w 292662"/>
                  <a:gd name="connsiteY2" fmla="*/ 11535 h 11535"/>
                  <a:gd name="connsiteX3" fmla="*/ 0 w 292662"/>
                  <a:gd name="connsiteY3" fmla="*/ 11535 h 11535"/>
                </a:gdLst>
                <a:ahLst/>
                <a:cxnLst>
                  <a:cxn ang="0">
                    <a:pos x="connsiteX0" y="connsiteY0"/>
                  </a:cxn>
                  <a:cxn ang="0">
                    <a:pos x="connsiteX1" y="connsiteY1"/>
                  </a:cxn>
                  <a:cxn ang="0">
                    <a:pos x="connsiteX2" y="connsiteY2"/>
                  </a:cxn>
                  <a:cxn ang="0">
                    <a:pos x="connsiteX3" y="connsiteY3"/>
                  </a:cxn>
                </a:cxnLst>
                <a:rect l="l" t="t" r="r" b="b"/>
                <a:pathLst>
                  <a:path w="292662" h="11535">
                    <a:moveTo>
                      <a:pt x="0" y="0"/>
                    </a:moveTo>
                    <a:lnTo>
                      <a:pt x="292663" y="0"/>
                    </a:lnTo>
                    <a:lnTo>
                      <a:pt x="292663" y="11535"/>
                    </a:lnTo>
                    <a:lnTo>
                      <a:pt x="0" y="11535"/>
                    </a:lnTo>
                    <a:close/>
                  </a:path>
                </a:pathLst>
              </a:custGeom>
              <a:solidFill>
                <a:srgbClr val="5B6975"/>
              </a:solidFill>
              <a:ln w="6301" cap="flat">
                <a:noFill/>
                <a:prstDash val="solid"/>
                <a:miter/>
              </a:ln>
            </p:spPr>
            <p:txBody>
              <a:bodyPr rtlCol="0" anchor="ctr"/>
              <a:lstStyle/>
              <a:p>
                <a:endParaRPr lang="en-US"/>
              </a:p>
            </p:txBody>
          </p:sp>
          <p:sp>
            <p:nvSpPr>
              <p:cNvPr id="28" name="Freeform: Shape 3391">
                <a:extLst>
                  <a:ext uri="{FF2B5EF4-FFF2-40B4-BE49-F238E27FC236}">
                    <a16:creationId xmlns:a16="http://schemas.microsoft.com/office/drawing/2014/main" xmlns="" id="{589CBAD4-5423-434B-A3FB-63A463EB3421}"/>
                  </a:ext>
                </a:extLst>
              </p:cNvPr>
              <p:cNvSpPr/>
              <p:nvPr/>
            </p:nvSpPr>
            <p:spPr>
              <a:xfrm>
                <a:off x="4889231" y="307790"/>
                <a:ext cx="292662" cy="11535"/>
              </a:xfrm>
              <a:custGeom>
                <a:avLst/>
                <a:gdLst>
                  <a:gd name="connsiteX0" fmla="*/ 0 w 292662"/>
                  <a:gd name="connsiteY0" fmla="*/ 0 h 11535"/>
                  <a:gd name="connsiteX1" fmla="*/ 292663 w 292662"/>
                  <a:gd name="connsiteY1" fmla="*/ 0 h 11535"/>
                  <a:gd name="connsiteX2" fmla="*/ 292663 w 292662"/>
                  <a:gd name="connsiteY2" fmla="*/ 11535 h 11535"/>
                  <a:gd name="connsiteX3" fmla="*/ 0 w 292662"/>
                  <a:gd name="connsiteY3" fmla="*/ 11535 h 11535"/>
                </a:gdLst>
                <a:ahLst/>
                <a:cxnLst>
                  <a:cxn ang="0">
                    <a:pos x="connsiteX0" y="connsiteY0"/>
                  </a:cxn>
                  <a:cxn ang="0">
                    <a:pos x="connsiteX1" y="connsiteY1"/>
                  </a:cxn>
                  <a:cxn ang="0">
                    <a:pos x="connsiteX2" y="connsiteY2"/>
                  </a:cxn>
                  <a:cxn ang="0">
                    <a:pos x="connsiteX3" y="connsiteY3"/>
                  </a:cxn>
                </a:cxnLst>
                <a:rect l="l" t="t" r="r" b="b"/>
                <a:pathLst>
                  <a:path w="292662" h="11535">
                    <a:moveTo>
                      <a:pt x="0" y="0"/>
                    </a:moveTo>
                    <a:lnTo>
                      <a:pt x="292663" y="0"/>
                    </a:lnTo>
                    <a:lnTo>
                      <a:pt x="292663" y="11535"/>
                    </a:lnTo>
                    <a:lnTo>
                      <a:pt x="0" y="11535"/>
                    </a:lnTo>
                    <a:close/>
                  </a:path>
                </a:pathLst>
              </a:custGeom>
              <a:solidFill>
                <a:srgbClr val="5B6975"/>
              </a:solidFill>
              <a:ln w="6301" cap="flat">
                <a:noFill/>
                <a:prstDash val="solid"/>
                <a:miter/>
              </a:ln>
            </p:spPr>
            <p:txBody>
              <a:bodyPr rtlCol="0" anchor="ctr"/>
              <a:lstStyle/>
              <a:p>
                <a:endParaRPr lang="en-US"/>
              </a:p>
            </p:txBody>
          </p:sp>
          <p:sp>
            <p:nvSpPr>
              <p:cNvPr id="29" name="Freeform: Shape 3392">
                <a:extLst>
                  <a:ext uri="{FF2B5EF4-FFF2-40B4-BE49-F238E27FC236}">
                    <a16:creationId xmlns:a16="http://schemas.microsoft.com/office/drawing/2014/main" xmlns="" id="{920E6339-15F4-43ED-966D-5211F9B66DEE}"/>
                  </a:ext>
                </a:extLst>
              </p:cNvPr>
              <p:cNvSpPr/>
              <p:nvPr/>
            </p:nvSpPr>
            <p:spPr>
              <a:xfrm>
                <a:off x="4889231" y="354561"/>
                <a:ext cx="292662" cy="11535"/>
              </a:xfrm>
              <a:custGeom>
                <a:avLst/>
                <a:gdLst>
                  <a:gd name="connsiteX0" fmla="*/ 0 w 292662"/>
                  <a:gd name="connsiteY0" fmla="*/ 0 h 11535"/>
                  <a:gd name="connsiteX1" fmla="*/ 292663 w 292662"/>
                  <a:gd name="connsiteY1" fmla="*/ 0 h 11535"/>
                  <a:gd name="connsiteX2" fmla="*/ 292663 w 292662"/>
                  <a:gd name="connsiteY2" fmla="*/ 11535 h 11535"/>
                  <a:gd name="connsiteX3" fmla="*/ 0 w 292662"/>
                  <a:gd name="connsiteY3" fmla="*/ 11535 h 11535"/>
                </a:gdLst>
                <a:ahLst/>
                <a:cxnLst>
                  <a:cxn ang="0">
                    <a:pos x="connsiteX0" y="connsiteY0"/>
                  </a:cxn>
                  <a:cxn ang="0">
                    <a:pos x="connsiteX1" y="connsiteY1"/>
                  </a:cxn>
                  <a:cxn ang="0">
                    <a:pos x="connsiteX2" y="connsiteY2"/>
                  </a:cxn>
                  <a:cxn ang="0">
                    <a:pos x="connsiteX3" y="connsiteY3"/>
                  </a:cxn>
                </a:cxnLst>
                <a:rect l="l" t="t" r="r" b="b"/>
                <a:pathLst>
                  <a:path w="292662" h="11535">
                    <a:moveTo>
                      <a:pt x="0" y="0"/>
                    </a:moveTo>
                    <a:lnTo>
                      <a:pt x="292663" y="0"/>
                    </a:lnTo>
                    <a:lnTo>
                      <a:pt x="292663" y="11535"/>
                    </a:lnTo>
                    <a:lnTo>
                      <a:pt x="0" y="11535"/>
                    </a:lnTo>
                    <a:close/>
                  </a:path>
                </a:pathLst>
              </a:custGeom>
              <a:solidFill>
                <a:srgbClr val="5B6975"/>
              </a:solidFill>
              <a:ln w="6301" cap="flat">
                <a:noFill/>
                <a:prstDash val="solid"/>
                <a:miter/>
              </a:ln>
            </p:spPr>
            <p:txBody>
              <a:bodyPr rtlCol="0" anchor="ctr"/>
              <a:lstStyle/>
              <a:p>
                <a:endParaRPr lang="en-US"/>
              </a:p>
            </p:txBody>
          </p:sp>
          <p:sp>
            <p:nvSpPr>
              <p:cNvPr id="30" name="Freeform: Shape 3393">
                <a:extLst>
                  <a:ext uri="{FF2B5EF4-FFF2-40B4-BE49-F238E27FC236}">
                    <a16:creationId xmlns:a16="http://schemas.microsoft.com/office/drawing/2014/main" xmlns="" id="{C5C17378-3A8D-406D-9DA3-E8874E67A45F}"/>
                  </a:ext>
                </a:extLst>
              </p:cNvPr>
              <p:cNvSpPr/>
              <p:nvPr/>
            </p:nvSpPr>
            <p:spPr>
              <a:xfrm>
                <a:off x="4889231" y="401331"/>
                <a:ext cx="292662" cy="11535"/>
              </a:xfrm>
              <a:custGeom>
                <a:avLst/>
                <a:gdLst>
                  <a:gd name="connsiteX0" fmla="*/ 0 w 292662"/>
                  <a:gd name="connsiteY0" fmla="*/ 0 h 11535"/>
                  <a:gd name="connsiteX1" fmla="*/ 292663 w 292662"/>
                  <a:gd name="connsiteY1" fmla="*/ 0 h 11535"/>
                  <a:gd name="connsiteX2" fmla="*/ 292663 w 292662"/>
                  <a:gd name="connsiteY2" fmla="*/ 11535 h 11535"/>
                  <a:gd name="connsiteX3" fmla="*/ 0 w 292662"/>
                  <a:gd name="connsiteY3" fmla="*/ 11535 h 11535"/>
                </a:gdLst>
                <a:ahLst/>
                <a:cxnLst>
                  <a:cxn ang="0">
                    <a:pos x="connsiteX0" y="connsiteY0"/>
                  </a:cxn>
                  <a:cxn ang="0">
                    <a:pos x="connsiteX1" y="connsiteY1"/>
                  </a:cxn>
                  <a:cxn ang="0">
                    <a:pos x="connsiteX2" y="connsiteY2"/>
                  </a:cxn>
                  <a:cxn ang="0">
                    <a:pos x="connsiteX3" y="connsiteY3"/>
                  </a:cxn>
                </a:cxnLst>
                <a:rect l="l" t="t" r="r" b="b"/>
                <a:pathLst>
                  <a:path w="292662" h="11535">
                    <a:moveTo>
                      <a:pt x="0" y="0"/>
                    </a:moveTo>
                    <a:lnTo>
                      <a:pt x="292663" y="0"/>
                    </a:lnTo>
                    <a:lnTo>
                      <a:pt x="292663" y="11535"/>
                    </a:lnTo>
                    <a:lnTo>
                      <a:pt x="0" y="11535"/>
                    </a:lnTo>
                    <a:close/>
                  </a:path>
                </a:pathLst>
              </a:custGeom>
              <a:solidFill>
                <a:srgbClr val="5B6975"/>
              </a:solidFill>
              <a:ln w="6301" cap="flat">
                <a:noFill/>
                <a:prstDash val="solid"/>
                <a:miter/>
              </a:ln>
            </p:spPr>
            <p:txBody>
              <a:bodyPr rtlCol="0" anchor="ctr"/>
              <a:lstStyle/>
              <a:p>
                <a:endParaRPr lang="en-US"/>
              </a:p>
            </p:txBody>
          </p:sp>
          <p:sp>
            <p:nvSpPr>
              <p:cNvPr id="31" name="Freeform: Shape 3394">
                <a:extLst>
                  <a:ext uri="{FF2B5EF4-FFF2-40B4-BE49-F238E27FC236}">
                    <a16:creationId xmlns:a16="http://schemas.microsoft.com/office/drawing/2014/main" xmlns="" id="{2ED8FAF0-3EC5-42AF-BB92-2D6F246D27BB}"/>
                  </a:ext>
                </a:extLst>
              </p:cNvPr>
              <p:cNvSpPr/>
              <p:nvPr/>
            </p:nvSpPr>
            <p:spPr>
              <a:xfrm>
                <a:off x="4889231" y="448102"/>
                <a:ext cx="292662" cy="11535"/>
              </a:xfrm>
              <a:custGeom>
                <a:avLst/>
                <a:gdLst>
                  <a:gd name="connsiteX0" fmla="*/ 0 w 292662"/>
                  <a:gd name="connsiteY0" fmla="*/ 0 h 11535"/>
                  <a:gd name="connsiteX1" fmla="*/ 292663 w 292662"/>
                  <a:gd name="connsiteY1" fmla="*/ 0 h 11535"/>
                  <a:gd name="connsiteX2" fmla="*/ 292663 w 292662"/>
                  <a:gd name="connsiteY2" fmla="*/ 11535 h 11535"/>
                  <a:gd name="connsiteX3" fmla="*/ 0 w 292662"/>
                  <a:gd name="connsiteY3" fmla="*/ 11535 h 11535"/>
                </a:gdLst>
                <a:ahLst/>
                <a:cxnLst>
                  <a:cxn ang="0">
                    <a:pos x="connsiteX0" y="connsiteY0"/>
                  </a:cxn>
                  <a:cxn ang="0">
                    <a:pos x="connsiteX1" y="connsiteY1"/>
                  </a:cxn>
                  <a:cxn ang="0">
                    <a:pos x="connsiteX2" y="connsiteY2"/>
                  </a:cxn>
                  <a:cxn ang="0">
                    <a:pos x="connsiteX3" y="connsiteY3"/>
                  </a:cxn>
                </a:cxnLst>
                <a:rect l="l" t="t" r="r" b="b"/>
                <a:pathLst>
                  <a:path w="292662" h="11535">
                    <a:moveTo>
                      <a:pt x="0" y="0"/>
                    </a:moveTo>
                    <a:lnTo>
                      <a:pt x="292663" y="0"/>
                    </a:lnTo>
                    <a:lnTo>
                      <a:pt x="292663" y="11535"/>
                    </a:lnTo>
                    <a:lnTo>
                      <a:pt x="0" y="11535"/>
                    </a:lnTo>
                    <a:close/>
                  </a:path>
                </a:pathLst>
              </a:custGeom>
              <a:solidFill>
                <a:srgbClr val="5B6975"/>
              </a:solidFill>
              <a:ln w="6301" cap="flat">
                <a:noFill/>
                <a:prstDash val="solid"/>
                <a:miter/>
              </a:ln>
            </p:spPr>
            <p:txBody>
              <a:bodyPr rtlCol="0" anchor="ctr"/>
              <a:lstStyle/>
              <a:p>
                <a:endParaRPr lang="en-US"/>
              </a:p>
            </p:txBody>
          </p:sp>
          <p:sp>
            <p:nvSpPr>
              <p:cNvPr id="32" name="Freeform: Shape 3395">
                <a:extLst>
                  <a:ext uri="{FF2B5EF4-FFF2-40B4-BE49-F238E27FC236}">
                    <a16:creationId xmlns:a16="http://schemas.microsoft.com/office/drawing/2014/main" xmlns="" id="{8842C098-7663-447D-B142-19DC6714A9BB}"/>
                  </a:ext>
                </a:extLst>
              </p:cNvPr>
              <p:cNvSpPr/>
              <p:nvPr/>
            </p:nvSpPr>
            <p:spPr>
              <a:xfrm>
                <a:off x="4889231" y="494872"/>
                <a:ext cx="292662" cy="11535"/>
              </a:xfrm>
              <a:custGeom>
                <a:avLst/>
                <a:gdLst>
                  <a:gd name="connsiteX0" fmla="*/ 0 w 292662"/>
                  <a:gd name="connsiteY0" fmla="*/ 0 h 11535"/>
                  <a:gd name="connsiteX1" fmla="*/ 292663 w 292662"/>
                  <a:gd name="connsiteY1" fmla="*/ 0 h 11535"/>
                  <a:gd name="connsiteX2" fmla="*/ 292663 w 292662"/>
                  <a:gd name="connsiteY2" fmla="*/ 11535 h 11535"/>
                  <a:gd name="connsiteX3" fmla="*/ 0 w 292662"/>
                  <a:gd name="connsiteY3" fmla="*/ 11535 h 11535"/>
                </a:gdLst>
                <a:ahLst/>
                <a:cxnLst>
                  <a:cxn ang="0">
                    <a:pos x="connsiteX0" y="connsiteY0"/>
                  </a:cxn>
                  <a:cxn ang="0">
                    <a:pos x="connsiteX1" y="connsiteY1"/>
                  </a:cxn>
                  <a:cxn ang="0">
                    <a:pos x="connsiteX2" y="connsiteY2"/>
                  </a:cxn>
                  <a:cxn ang="0">
                    <a:pos x="connsiteX3" y="connsiteY3"/>
                  </a:cxn>
                </a:cxnLst>
                <a:rect l="l" t="t" r="r" b="b"/>
                <a:pathLst>
                  <a:path w="292662" h="11535">
                    <a:moveTo>
                      <a:pt x="0" y="0"/>
                    </a:moveTo>
                    <a:lnTo>
                      <a:pt x="292663" y="0"/>
                    </a:lnTo>
                    <a:lnTo>
                      <a:pt x="292663" y="11535"/>
                    </a:lnTo>
                    <a:lnTo>
                      <a:pt x="0" y="11535"/>
                    </a:lnTo>
                    <a:close/>
                  </a:path>
                </a:pathLst>
              </a:custGeom>
              <a:solidFill>
                <a:srgbClr val="5B6975"/>
              </a:solidFill>
              <a:ln w="6301" cap="flat">
                <a:noFill/>
                <a:prstDash val="solid"/>
                <a:miter/>
              </a:ln>
            </p:spPr>
            <p:txBody>
              <a:bodyPr rtlCol="0" anchor="ctr"/>
              <a:lstStyle/>
              <a:p>
                <a:endParaRPr lang="en-US"/>
              </a:p>
            </p:txBody>
          </p:sp>
        </p:grpSp>
      </p:grpSp>
      <p:grpSp>
        <p:nvGrpSpPr>
          <p:cNvPr id="35" name="Group 34">
            <a:extLst>
              <a:ext uri="{FF2B5EF4-FFF2-40B4-BE49-F238E27FC236}">
                <a16:creationId xmlns:a16="http://schemas.microsoft.com/office/drawing/2014/main" xmlns="" id="{61F462CA-C4B0-499C-9728-A170B3F005EF}"/>
              </a:ext>
            </a:extLst>
          </p:cNvPr>
          <p:cNvGrpSpPr/>
          <p:nvPr/>
        </p:nvGrpSpPr>
        <p:grpSpPr>
          <a:xfrm rot="923114">
            <a:off x="11408427" y="1280071"/>
            <a:ext cx="571082" cy="650191"/>
            <a:chOff x="7125402" y="3522577"/>
            <a:chExt cx="1372843" cy="1368686"/>
          </a:xfrm>
          <a:solidFill>
            <a:srgbClr val="007F5F"/>
          </a:solidFill>
        </p:grpSpPr>
        <p:sp>
          <p:nvSpPr>
            <p:cNvPr id="36" name="Freeform: Shape 68">
              <a:extLst>
                <a:ext uri="{FF2B5EF4-FFF2-40B4-BE49-F238E27FC236}">
                  <a16:creationId xmlns:a16="http://schemas.microsoft.com/office/drawing/2014/main" xmlns="" id="{F5521BB0-A7C4-44CC-84C5-4F7235B04D91}"/>
                </a:ext>
              </a:extLst>
            </p:cNvPr>
            <p:cNvSpPr/>
            <p:nvPr/>
          </p:nvSpPr>
          <p:spPr>
            <a:xfrm>
              <a:off x="7125402" y="3522577"/>
              <a:ext cx="1372843" cy="1368686"/>
            </a:xfrm>
            <a:custGeom>
              <a:avLst/>
              <a:gdLst>
                <a:gd name="connsiteX0" fmla="*/ 1267731 w 1372843"/>
                <a:gd name="connsiteY0" fmla="*/ 72054 h 1368686"/>
                <a:gd name="connsiteX1" fmla="*/ 1020041 w 1372843"/>
                <a:gd name="connsiteY1" fmla="*/ 20701 h 1368686"/>
                <a:gd name="connsiteX2" fmla="*/ 796219 w 1372843"/>
                <a:gd name="connsiteY2" fmla="*/ 198101 h 1368686"/>
                <a:gd name="connsiteX3" fmla="*/ 495401 w 1372843"/>
                <a:gd name="connsiteY3" fmla="*/ 490569 h 1368686"/>
                <a:gd name="connsiteX4" fmla="*/ 217136 w 1372843"/>
                <a:gd name="connsiteY4" fmla="*/ 784944 h 1368686"/>
                <a:gd name="connsiteX5" fmla="*/ 95691 w 1372843"/>
                <a:gd name="connsiteY5" fmla="*/ 922958 h 1368686"/>
                <a:gd name="connsiteX6" fmla="*/ 92008 w 1372843"/>
                <a:gd name="connsiteY6" fmla="*/ 928021 h 1368686"/>
                <a:gd name="connsiteX7" fmla="*/ 89049 w 1372843"/>
                <a:gd name="connsiteY7" fmla="*/ 934268 h 1368686"/>
                <a:gd name="connsiteX8" fmla="*/ 42891 w 1372843"/>
                <a:gd name="connsiteY8" fmla="*/ 1094310 h 1368686"/>
                <a:gd name="connsiteX9" fmla="*/ 86 w 1372843"/>
                <a:gd name="connsiteY9" fmla="*/ 1346471 h 1368686"/>
                <a:gd name="connsiteX10" fmla="*/ 28820 w 1372843"/>
                <a:gd name="connsiteY10" fmla="*/ 1368367 h 1368686"/>
                <a:gd name="connsiteX11" fmla="*/ 424585 w 1372843"/>
                <a:gd name="connsiteY11" fmla="*/ 1294987 h 1368686"/>
                <a:gd name="connsiteX12" fmla="*/ 539455 w 1372843"/>
                <a:gd name="connsiteY12" fmla="*/ 1209443 h 1368686"/>
                <a:gd name="connsiteX13" fmla="*/ 728100 w 1372843"/>
                <a:gd name="connsiteY13" fmla="*/ 1013105 h 1368686"/>
                <a:gd name="connsiteX14" fmla="*/ 1080139 w 1372843"/>
                <a:gd name="connsiteY14" fmla="*/ 649559 h 1368686"/>
                <a:gd name="connsiteX15" fmla="*/ 1362809 w 1372843"/>
                <a:gd name="connsiteY15" fmla="*/ 307316 h 1368686"/>
                <a:gd name="connsiteX16" fmla="*/ 1267731 w 1372843"/>
                <a:gd name="connsiteY16" fmla="*/ 72054 h 1368686"/>
                <a:gd name="connsiteX17" fmla="*/ 1127481 w 1372843"/>
                <a:gd name="connsiteY17" fmla="*/ 542382 h 1368686"/>
                <a:gd name="connsiteX18" fmla="*/ 983154 w 1372843"/>
                <a:gd name="connsiteY18" fmla="*/ 393518 h 1368686"/>
                <a:gd name="connsiteX19" fmla="*/ 821666 w 1372843"/>
                <a:gd name="connsiteY19" fmla="*/ 238013 h 1368686"/>
                <a:gd name="connsiteX20" fmla="*/ 851912 w 1372843"/>
                <a:gd name="connsiteY20" fmla="*/ 210068 h 1368686"/>
                <a:gd name="connsiteX21" fmla="*/ 1154834 w 1372843"/>
                <a:gd name="connsiteY21" fmla="*/ 515884 h 1368686"/>
                <a:gd name="connsiteX22" fmla="*/ 1127481 w 1372843"/>
                <a:gd name="connsiteY22" fmla="*/ 542382 h 1368686"/>
                <a:gd name="connsiteX23" fmla="*/ 1005773 w 1372843"/>
                <a:gd name="connsiteY23" fmla="*/ 660408 h 1368686"/>
                <a:gd name="connsiteX24" fmla="*/ 688714 w 1372843"/>
                <a:gd name="connsiteY24" fmla="*/ 363535 h 1368686"/>
                <a:gd name="connsiteX25" fmla="*/ 715738 w 1372843"/>
                <a:gd name="connsiteY25" fmla="*/ 337563 h 1368686"/>
                <a:gd name="connsiteX26" fmla="*/ 1030299 w 1372843"/>
                <a:gd name="connsiteY26" fmla="*/ 635488 h 1368686"/>
                <a:gd name="connsiteX27" fmla="*/ 1018726 w 1372843"/>
                <a:gd name="connsiteY27" fmla="*/ 646995 h 1368686"/>
                <a:gd name="connsiteX28" fmla="*/ 1005773 w 1372843"/>
                <a:gd name="connsiteY28" fmla="*/ 660408 h 1368686"/>
                <a:gd name="connsiteX29" fmla="*/ 420048 w 1372843"/>
                <a:gd name="connsiteY29" fmla="*/ 1095033 h 1368686"/>
                <a:gd name="connsiteX30" fmla="*/ 419851 w 1372843"/>
                <a:gd name="connsiteY30" fmla="*/ 1095033 h 1368686"/>
                <a:gd name="connsiteX31" fmla="*/ 290253 w 1372843"/>
                <a:gd name="connsiteY31" fmla="*/ 1098912 h 1368686"/>
                <a:gd name="connsiteX32" fmla="*/ 276971 w 1372843"/>
                <a:gd name="connsiteY32" fmla="*/ 982990 h 1368686"/>
                <a:gd name="connsiteX33" fmla="*/ 496190 w 1372843"/>
                <a:gd name="connsiteY33" fmla="*/ 743782 h 1368686"/>
                <a:gd name="connsiteX34" fmla="*/ 755452 w 1372843"/>
                <a:gd name="connsiteY34" fmla="*/ 481758 h 1368686"/>
                <a:gd name="connsiteX35" fmla="*/ 887747 w 1372843"/>
                <a:gd name="connsiteY35" fmla="*/ 602743 h 1368686"/>
                <a:gd name="connsiteX36" fmla="*/ 420048 w 1372843"/>
                <a:gd name="connsiteY36" fmla="*/ 1095033 h 1368686"/>
                <a:gd name="connsiteX37" fmla="*/ 796548 w 1372843"/>
                <a:gd name="connsiteY37" fmla="*/ 261092 h 1368686"/>
                <a:gd name="connsiteX38" fmla="*/ 820613 w 1372843"/>
                <a:gd name="connsiteY38" fmla="*/ 283119 h 1368686"/>
                <a:gd name="connsiteX39" fmla="*/ 769458 w 1372843"/>
                <a:gd name="connsiteY39" fmla="*/ 335919 h 1368686"/>
                <a:gd name="connsiteX40" fmla="*/ 740395 w 1372843"/>
                <a:gd name="connsiteY40" fmla="*/ 313826 h 1368686"/>
                <a:gd name="connsiteX41" fmla="*/ 796548 w 1372843"/>
                <a:gd name="connsiteY41" fmla="*/ 261092 h 1368686"/>
                <a:gd name="connsiteX42" fmla="*/ 907472 w 1372843"/>
                <a:gd name="connsiteY42" fmla="*/ 461506 h 1368686"/>
                <a:gd name="connsiteX43" fmla="*/ 957445 w 1372843"/>
                <a:gd name="connsiteY43" fmla="*/ 415940 h 1368686"/>
                <a:gd name="connsiteX44" fmla="*/ 959089 w 1372843"/>
                <a:gd name="connsiteY44" fmla="*/ 417584 h 1368686"/>
                <a:gd name="connsiteX45" fmla="*/ 986770 w 1372843"/>
                <a:gd name="connsiteY45" fmla="*/ 447698 h 1368686"/>
                <a:gd name="connsiteX46" fmla="*/ 939955 w 1372843"/>
                <a:gd name="connsiteY46" fmla="*/ 494186 h 1368686"/>
                <a:gd name="connsiteX47" fmla="*/ 907472 w 1372843"/>
                <a:gd name="connsiteY47" fmla="*/ 461506 h 1368686"/>
                <a:gd name="connsiteX48" fmla="*/ 883210 w 1372843"/>
                <a:gd name="connsiteY48" fmla="*/ 437638 h 1368686"/>
                <a:gd name="connsiteX49" fmla="*/ 855002 w 1372843"/>
                <a:gd name="connsiteY49" fmla="*/ 410482 h 1368686"/>
                <a:gd name="connsiteX50" fmla="*/ 902936 w 1372843"/>
                <a:gd name="connsiteY50" fmla="*/ 360839 h 1368686"/>
                <a:gd name="connsiteX51" fmla="*/ 933708 w 1372843"/>
                <a:gd name="connsiteY51" fmla="*/ 391611 h 1368686"/>
                <a:gd name="connsiteX52" fmla="*/ 883210 w 1372843"/>
                <a:gd name="connsiteY52" fmla="*/ 437638 h 1368686"/>
                <a:gd name="connsiteX53" fmla="*/ 829819 w 1372843"/>
                <a:gd name="connsiteY53" fmla="*/ 387600 h 1368686"/>
                <a:gd name="connsiteX54" fmla="*/ 795825 w 1372843"/>
                <a:gd name="connsiteY54" fmla="*/ 357880 h 1368686"/>
                <a:gd name="connsiteX55" fmla="*/ 845534 w 1372843"/>
                <a:gd name="connsiteY55" fmla="*/ 306330 h 1368686"/>
                <a:gd name="connsiteX56" fmla="*/ 878476 w 1372843"/>
                <a:gd name="connsiteY56" fmla="*/ 337234 h 1368686"/>
                <a:gd name="connsiteX57" fmla="*/ 829819 w 1372843"/>
                <a:gd name="connsiteY57" fmla="*/ 387600 h 1368686"/>
                <a:gd name="connsiteX58" fmla="*/ 963625 w 1372843"/>
                <a:gd name="connsiteY58" fmla="*/ 518580 h 1368686"/>
                <a:gd name="connsiteX59" fmla="*/ 1009652 w 1372843"/>
                <a:gd name="connsiteY59" fmla="*/ 473145 h 1368686"/>
                <a:gd name="connsiteX60" fmla="*/ 1039964 w 1372843"/>
                <a:gd name="connsiteY60" fmla="*/ 506218 h 1368686"/>
                <a:gd name="connsiteX61" fmla="*/ 996568 w 1372843"/>
                <a:gd name="connsiteY61" fmla="*/ 552442 h 1368686"/>
                <a:gd name="connsiteX62" fmla="*/ 963625 w 1372843"/>
                <a:gd name="connsiteY62" fmla="*/ 518580 h 1368686"/>
                <a:gd name="connsiteX63" fmla="*/ 399599 w 1372843"/>
                <a:gd name="connsiteY63" fmla="*/ 655280 h 1368686"/>
                <a:gd name="connsiteX64" fmla="*/ 655969 w 1372843"/>
                <a:gd name="connsiteY64" fmla="*/ 395030 h 1368686"/>
                <a:gd name="connsiteX65" fmla="*/ 729809 w 1372843"/>
                <a:gd name="connsiteY65" fmla="*/ 459337 h 1368686"/>
                <a:gd name="connsiteX66" fmla="*/ 472190 w 1372843"/>
                <a:gd name="connsiteY66" fmla="*/ 719717 h 1368686"/>
                <a:gd name="connsiteX67" fmla="*/ 253037 w 1372843"/>
                <a:gd name="connsiteY67" fmla="*/ 958925 h 1368686"/>
                <a:gd name="connsiteX68" fmla="*/ 213322 w 1372843"/>
                <a:gd name="connsiteY68" fmla="*/ 952876 h 1368686"/>
                <a:gd name="connsiteX69" fmla="*/ 138167 w 1372843"/>
                <a:gd name="connsiteY69" fmla="*/ 941304 h 1368686"/>
                <a:gd name="connsiteX70" fmla="*/ 399599 w 1372843"/>
                <a:gd name="connsiteY70" fmla="*/ 655280 h 1368686"/>
                <a:gd name="connsiteX71" fmla="*/ 226670 w 1372843"/>
                <a:gd name="connsiteY71" fmla="*/ 1290187 h 1368686"/>
                <a:gd name="connsiteX72" fmla="*/ 78529 w 1372843"/>
                <a:gd name="connsiteY72" fmla="*/ 1142441 h 1368686"/>
                <a:gd name="connsiteX73" fmla="*/ 86485 w 1372843"/>
                <a:gd name="connsiteY73" fmla="*/ 1106342 h 1368686"/>
                <a:gd name="connsiteX74" fmla="*/ 121071 w 1372843"/>
                <a:gd name="connsiteY74" fmla="*/ 972733 h 1368686"/>
                <a:gd name="connsiteX75" fmla="*/ 245475 w 1372843"/>
                <a:gd name="connsiteY75" fmla="*/ 992919 h 1368686"/>
                <a:gd name="connsiteX76" fmla="*/ 247514 w 1372843"/>
                <a:gd name="connsiteY76" fmla="*/ 1033029 h 1368686"/>
                <a:gd name="connsiteX77" fmla="*/ 257508 w 1372843"/>
                <a:gd name="connsiteY77" fmla="*/ 1116403 h 1368686"/>
                <a:gd name="connsiteX78" fmla="*/ 274538 w 1372843"/>
                <a:gd name="connsiteY78" fmla="*/ 1133433 h 1368686"/>
                <a:gd name="connsiteX79" fmla="*/ 371457 w 1372843"/>
                <a:gd name="connsiteY79" fmla="*/ 1131263 h 1368686"/>
                <a:gd name="connsiteX80" fmla="*/ 408805 w 1372843"/>
                <a:gd name="connsiteY80" fmla="*/ 1155262 h 1368686"/>
                <a:gd name="connsiteX81" fmla="*/ 416958 w 1372843"/>
                <a:gd name="connsiteY81" fmla="*/ 1248894 h 1368686"/>
                <a:gd name="connsiteX82" fmla="*/ 404925 w 1372843"/>
                <a:gd name="connsiteY82" fmla="*/ 1252576 h 1368686"/>
                <a:gd name="connsiteX83" fmla="*/ 226670 w 1372843"/>
                <a:gd name="connsiteY83" fmla="*/ 1290187 h 1368686"/>
                <a:gd name="connsiteX84" fmla="*/ 715212 w 1372843"/>
                <a:gd name="connsiteY84" fmla="*/ 960832 h 1368686"/>
                <a:gd name="connsiteX85" fmla="*/ 553395 w 1372843"/>
                <a:gd name="connsiteY85" fmla="*/ 1129488 h 1368686"/>
                <a:gd name="connsiteX86" fmla="*/ 449834 w 1372843"/>
                <a:gd name="connsiteY86" fmla="*/ 1232127 h 1368686"/>
                <a:gd name="connsiteX87" fmla="*/ 438854 w 1372843"/>
                <a:gd name="connsiteY87" fmla="*/ 1124424 h 1368686"/>
                <a:gd name="connsiteX88" fmla="*/ 911944 w 1372843"/>
                <a:gd name="connsiteY88" fmla="*/ 626743 h 1368686"/>
                <a:gd name="connsiteX89" fmla="*/ 974146 w 1372843"/>
                <a:gd name="connsiteY89" fmla="*/ 692956 h 1368686"/>
                <a:gd name="connsiteX90" fmla="*/ 715212 w 1372843"/>
                <a:gd name="connsiteY90" fmla="*/ 960832 h 1368686"/>
                <a:gd name="connsiteX91" fmla="*/ 1054627 w 1372843"/>
                <a:gd name="connsiteY91" fmla="*/ 611751 h 1368686"/>
                <a:gd name="connsiteX92" fmla="*/ 1020304 w 1372843"/>
                <a:gd name="connsiteY92" fmla="*/ 576968 h 1368686"/>
                <a:gd name="connsiteX93" fmla="*/ 1063832 w 1372843"/>
                <a:gd name="connsiteY93" fmla="*/ 530612 h 1368686"/>
                <a:gd name="connsiteX94" fmla="*/ 1102824 w 1372843"/>
                <a:gd name="connsiteY94" fmla="*/ 565987 h 1368686"/>
                <a:gd name="connsiteX95" fmla="*/ 1054627 w 1372843"/>
                <a:gd name="connsiteY95" fmla="*/ 611751 h 1368686"/>
                <a:gd name="connsiteX96" fmla="*/ 1306985 w 1372843"/>
                <a:gd name="connsiteY96" fmla="*/ 322900 h 1368686"/>
                <a:gd name="connsiteX97" fmla="*/ 1186659 w 1372843"/>
                <a:gd name="connsiteY97" fmla="*/ 483599 h 1368686"/>
                <a:gd name="connsiteX98" fmla="*/ 885248 w 1372843"/>
                <a:gd name="connsiteY98" fmla="*/ 179296 h 1368686"/>
                <a:gd name="connsiteX99" fmla="*/ 891889 w 1372843"/>
                <a:gd name="connsiteY99" fmla="*/ 173181 h 1368686"/>
                <a:gd name="connsiteX100" fmla="*/ 1149442 w 1372843"/>
                <a:gd name="connsiteY100" fmla="*/ 47330 h 1368686"/>
                <a:gd name="connsiteX101" fmla="*/ 1268652 w 1372843"/>
                <a:gd name="connsiteY101" fmla="*/ 137872 h 1368686"/>
                <a:gd name="connsiteX102" fmla="*/ 1306985 w 1372843"/>
                <a:gd name="connsiteY102" fmla="*/ 322900 h 1368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1372843" h="1368686">
                  <a:moveTo>
                    <a:pt x="1267731" y="72054"/>
                  </a:moveTo>
                  <a:cubicBezTo>
                    <a:pt x="1191064" y="580"/>
                    <a:pt x="1118407" y="-20066"/>
                    <a:pt x="1020041" y="20701"/>
                  </a:cubicBezTo>
                  <a:cubicBezTo>
                    <a:pt x="932984" y="56733"/>
                    <a:pt x="864865" y="135439"/>
                    <a:pt x="796219" y="198101"/>
                  </a:cubicBezTo>
                  <a:cubicBezTo>
                    <a:pt x="692921" y="292325"/>
                    <a:pt x="593241" y="390691"/>
                    <a:pt x="495401" y="490569"/>
                  </a:cubicBezTo>
                  <a:cubicBezTo>
                    <a:pt x="400915" y="587028"/>
                    <a:pt x="308071" y="685197"/>
                    <a:pt x="217136" y="784944"/>
                  </a:cubicBezTo>
                  <a:cubicBezTo>
                    <a:pt x="176566" y="829458"/>
                    <a:pt x="130737" y="873578"/>
                    <a:pt x="95691" y="922958"/>
                  </a:cubicBezTo>
                  <a:cubicBezTo>
                    <a:pt x="94310" y="924405"/>
                    <a:pt x="93061" y="926049"/>
                    <a:pt x="92008" y="928021"/>
                  </a:cubicBezTo>
                  <a:cubicBezTo>
                    <a:pt x="90562" y="930125"/>
                    <a:pt x="89641" y="932230"/>
                    <a:pt x="89049" y="934268"/>
                  </a:cubicBezTo>
                  <a:cubicBezTo>
                    <a:pt x="64918" y="982925"/>
                    <a:pt x="54924" y="1042365"/>
                    <a:pt x="42891" y="1094310"/>
                  </a:cubicBezTo>
                  <a:cubicBezTo>
                    <a:pt x="23691" y="1177355"/>
                    <a:pt x="7713" y="1261519"/>
                    <a:pt x="86" y="1346471"/>
                  </a:cubicBezTo>
                  <a:cubicBezTo>
                    <a:pt x="-1360" y="1362646"/>
                    <a:pt x="15670" y="1370405"/>
                    <a:pt x="28820" y="1368367"/>
                  </a:cubicBezTo>
                  <a:cubicBezTo>
                    <a:pt x="161443" y="1347655"/>
                    <a:pt x="292423" y="1318329"/>
                    <a:pt x="424585" y="1294987"/>
                  </a:cubicBezTo>
                  <a:cubicBezTo>
                    <a:pt x="478371" y="1285518"/>
                    <a:pt x="501779" y="1248368"/>
                    <a:pt x="539455" y="1209443"/>
                  </a:cubicBezTo>
                  <a:cubicBezTo>
                    <a:pt x="602577" y="1144216"/>
                    <a:pt x="665306" y="1078661"/>
                    <a:pt x="728100" y="1013105"/>
                  </a:cubicBezTo>
                  <a:cubicBezTo>
                    <a:pt x="844811" y="891331"/>
                    <a:pt x="961522" y="769492"/>
                    <a:pt x="1080139" y="649559"/>
                  </a:cubicBezTo>
                  <a:cubicBezTo>
                    <a:pt x="1177913" y="550667"/>
                    <a:pt x="1316191" y="443424"/>
                    <a:pt x="1362809" y="307316"/>
                  </a:cubicBezTo>
                  <a:cubicBezTo>
                    <a:pt x="1397133" y="206846"/>
                    <a:pt x="1337956" y="137543"/>
                    <a:pt x="1267731" y="72054"/>
                  </a:cubicBezTo>
                  <a:moveTo>
                    <a:pt x="1127481" y="542382"/>
                  </a:moveTo>
                  <a:cubicBezTo>
                    <a:pt x="1073235" y="497473"/>
                    <a:pt x="1031942" y="445200"/>
                    <a:pt x="983154" y="393518"/>
                  </a:cubicBezTo>
                  <a:cubicBezTo>
                    <a:pt x="931867" y="339141"/>
                    <a:pt x="876832" y="288380"/>
                    <a:pt x="821666" y="238013"/>
                  </a:cubicBezTo>
                  <a:cubicBezTo>
                    <a:pt x="831726" y="228676"/>
                    <a:pt x="841786" y="219340"/>
                    <a:pt x="851912" y="210068"/>
                  </a:cubicBezTo>
                  <a:cubicBezTo>
                    <a:pt x="954223" y="310736"/>
                    <a:pt x="1055219" y="412586"/>
                    <a:pt x="1154834" y="515884"/>
                  </a:cubicBezTo>
                  <a:cubicBezTo>
                    <a:pt x="1145761" y="524826"/>
                    <a:pt x="1136621" y="533637"/>
                    <a:pt x="1127481" y="542382"/>
                  </a:cubicBezTo>
                  <a:moveTo>
                    <a:pt x="1005773" y="660408"/>
                  </a:moveTo>
                  <a:cubicBezTo>
                    <a:pt x="909774" y="551982"/>
                    <a:pt x="797600" y="458811"/>
                    <a:pt x="688714" y="363535"/>
                  </a:cubicBezTo>
                  <a:cubicBezTo>
                    <a:pt x="697722" y="354856"/>
                    <a:pt x="706730" y="346176"/>
                    <a:pt x="715738" y="337563"/>
                  </a:cubicBezTo>
                  <a:cubicBezTo>
                    <a:pt x="831397" y="422318"/>
                    <a:pt x="929434" y="534163"/>
                    <a:pt x="1030299" y="635488"/>
                  </a:cubicBezTo>
                  <a:cubicBezTo>
                    <a:pt x="1026419" y="639302"/>
                    <a:pt x="1022539" y="643181"/>
                    <a:pt x="1018726" y="646995"/>
                  </a:cubicBezTo>
                  <a:cubicBezTo>
                    <a:pt x="1014386" y="651532"/>
                    <a:pt x="1010113" y="656003"/>
                    <a:pt x="1005773" y="660408"/>
                  </a:cubicBezTo>
                  <a:moveTo>
                    <a:pt x="420048" y="1095033"/>
                  </a:moveTo>
                  <a:cubicBezTo>
                    <a:pt x="419983" y="1095033"/>
                    <a:pt x="419917" y="1095033"/>
                    <a:pt x="419851" y="1095033"/>
                  </a:cubicBezTo>
                  <a:cubicBezTo>
                    <a:pt x="376717" y="1097597"/>
                    <a:pt x="333518" y="1097663"/>
                    <a:pt x="290253" y="1098912"/>
                  </a:cubicBezTo>
                  <a:cubicBezTo>
                    <a:pt x="288806" y="1065905"/>
                    <a:pt x="289003" y="1013500"/>
                    <a:pt x="276971" y="982990"/>
                  </a:cubicBezTo>
                  <a:cubicBezTo>
                    <a:pt x="354822" y="906652"/>
                    <a:pt x="421889" y="823277"/>
                    <a:pt x="496190" y="743782"/>
                  </a:cubicBezTo>
                  <a:cubicBezTo>
                    <a:pt x="579959" y="654096"/>
                    <a:pt x="668857" y="568749"/>
                    <a:pt x="755452" y="481758"/>
                  </a:cubicBezTo>
                  <a:cubicBezTo>
                    <a:pt x="800494" y="521144"/>
                    <a:pt x="844942" y="561122"/>
                    <a:pt x="887747" y="602743"/>
                  </a:cubicBezTo>
                  <a:cubicBezTo>
                    <a:pt x="735924" y="770741"/>
                    <a:pt x="581603" y="936372"/>
                    <a:pt x="420048" y="1095033"/>
                  </a:cubicBezTo>
                  <a:moveTo>
                    <a:pt x="796548" y="261092"/>
                  </a:moveTo>
                  <a:cubicBezTo>
                    <a:pt x="804570" y="268457"/>
                    <a:pt x="812592" y="275755"/>
                    <a:pt x="820613" y="283119"/>
                  </a:cubicBezTo>
                  <a:cubicBezTo>
                    <a:pt x="804570" y="301727"/>
                    <a:pt x="787474" y="319218"/>
                    <a:pt x="769458" y="335919"/>
                  </a:cubicBezTo>
                  <a:cubicBezTo>
                    <a:pt x="759924" y="328291"/>
                    <a:pt x="750127" y="321125"/>
                    <a:pt x="740395" y="313826"/>
                  </a:cubicBezTo>
                  <a:cubicBezTo>
                    <a:pt x="759003" y="296139"/>
                    <a:pt x="777743" y="278582"/>
                    <a:pt x="796548" y="261092"/>
                  </a:cubicBezTo>
                  <a:moveTo>
                    <a:pt x="907472" y="461506"/>
                  </a:moveTo>
                  <a:cubicBezTo>
                    <a:pt x="925160" y="447436"/>
                    <a:pt x="941730" y="432115"/>
                    <a:pt x="957445" y="415940"/>
                  </a:cubicBezTo>
                  <a:cubicBezTo>
                    <a:pt x="957971" y="416532"/>
                    <a:pt x="958496" y="417057"/>
                    <a:pt x="959089" y="417584"/>
                  </a:cubicBezTo>
                  <a:cubicBezTo>
                    <a:pt x="968623" y="427710"/>
                    <a:pt x="977762" y="437770"/>
                    <a:pt x="986770" y="447698"/>
                  </a:cubicBezTo>
                  <a:cubicBezTo>
                    <a:pt x="972436" y="464465"/>
                    <a:pt x="956853" y="479983"/>
                    <a:pt x="939955" y="494186"/>
                  </a:cubicBezTo>
                  <a:cubicBezTo>
                    <a:pt x="929171" y="483205"/>
                    <a:pt x="918322" y="472356"/>
                    <a:pt x="907472" y="461506"/>
                  </a:cubicBezTo>
                  <a:moveTo>
                    <a:pt x="883210" y="437638"/>
                  </a:moveTo>
                  <a:cubicBezTo>
                    <a:pt x="873873" y="428499"/>
                    <a:pt x="864537" y="419359"/>
                    <a:pt x="855002" y="410482"/>
                  </a:cubicBezTo>
                  <a:cubicBezTo>
                    <a:pt x="870651" y="393584"/>
                    <a:pt x="886629" y="377080"/>
                    <a:pt x="902936" y="360839"/>
                  </a:cubicBezTo>
                  <a:cubicBezTo>
                    <a:pt x="913324" y="370965"/>
                    <a:pt x="923516" y="381223"/>
                    <a:pt x="933708" y="391611"/>
                  </a:cubicBezTo>
                  <a:cubicBezTo>
                    <a:pt x="917796" y="407984"/>
                    <a:pt x="901029" y="423436"/>
                    <a:pt x="883210" y="437638"/>
                  </a:cubicBezTo>
                  <a:moveTo>
                    <a:pt x="829819" y="387600"/>
                  </a:moveTo>
                  <a:cubicBezTo>
                    <a:pt x="818641" y="377475"/>
                    <a:pt x="807265" y="367612"/>
                    <a:pt x="795825" y="357880"/>
                  </a:cubicBezTo>
                  <a:cubicBezTo>
                    <a:pt x="813249" y="341574"/>
                    <a:pt x="829951" y="324478"/>
                    <a:pt x="845534" y="306330"/>
                  </a:cubicBezTo>
                  <a:cubicBezTo>
                    <a:pt x="856580" y="316588"/>
                    <a:pt x="867561" y="326845"/>
                    <a:pt x="878476" y="337234"/>
                  </a:cubicBezTo>
                  <a:cubicBezTo>
                    <a:pt x="861906" y="353672"/>
                    <a:pt x="845666" y="370439"/>
                    <a:pt x="829819" y="387600"/>
                  </a:cubicBezTo>
                  <a:moveTo>
                    <a:pt x="963625" y="518580"/>
                  </a:moveTo>
                  <a:cubicBezTo>
                    <a:pt x="980195" y="504706"/>
                    <a:pt x="995515" y="489517"/>
                    <a:pt x="1009652" y="473145"/>
                  </a:cubicBezTo>
                  <a:cubicBezTo>
                    <a:pt x="1019713" y="484323"/>
                    <a:pt x="1029773" y="495369"/>
                    <a:pt x="1039964" y="506218"/>
                  </a:cubicBezTo>
                  <a:cubicBezTo>
                    <a:pt x="1024841" y="521012"/>
                    <a:pt x="1010441" y="536464"/>
                    <a:pt x="996568" y="552442"/>
                  </a:cubicBezTo>
                  <a:cubicBezTo>
                    <a:pt x="985587" y="541198"/>
                    <a:pt x="974606" y="529889"/>
                    <a:pt x="963625" y="518580"/>
                  </a:cubicBezTo>
                  <a:moveTo>
                    <a:pt x="399599" y="655280"/>
                  </a:moveTo>
                  <a:cubicBezTo>
                    <a:pt x="483500" y="566842"/>
                    <a:pt x="568913" y="480114"/>
                    <a:pt x="655969" y="395030"/>
                  </a:cubicBezTo>
                  <a:cubicBezTo>
                    <a:pt x="680495" y="416532"/>
                    <a:pt x="705152" y="437901"/>
                    <a:pt x="729809" y="459337"/>
                  </a:cubicBezTo>
                  <a:cubicBezTo>
                    <a:pt x="643739" y="545735"/>
                    <a:pt x="555433" y="630556"/>
                    <a:pt x="472190" y="719717"/>
                  </a:cubicBezTo>
                  <a:cubicBezTo>
                    <a:pt x="397956" y="799212"/>
                    <a:pt x="330822" y="882586"/>
                    <a:pt x="253037" y="958925"/>
                  </a:cubicBezTo>
                  <a:cubicBezTo>
                    <a:pt x="239952" y="955111"/>
                    <a:pt x="222922" y="954585"/>
                    <a:pt x="213322" y="952876"/>
                  </a:cubicBezTo>
                  <a:cubicBezTo>
                    <a:pt x="188402" y="948405"/>
                    <a:pt x="163350" y="944591"/>
                    <a:pt x="138167" y="941304"/>
                  </a:cubicBezTo>
                  <a:cubicBezTo>
                    <a:pt x="211612" y="838138"/>
                    <a:pt x="313200" y="746413"/>
                    <a:pt x="399599" y="655280"/>
                  </a:cubicBezTo>
                  <a:moveTo>
                    <a:pt x="226670" y="1290187"/>
                  </a:moveTo>
                  <a:cubicBezTo>
                    <a:pt x="190966" y="1244160"/>
                    <a:pt x="133696" y="1186955"/>
                    <a:pt x="78529" y="1142441"/>
                  </a:cubicBezTo>
                  <a:cubicBezTo>
                    <a:pt x="81159" y="1130408"/>
                    <a:pt x="83724" y="1118310"/>
                    <a:pt x="86485" y="1106342"/>
                  </a:cubicBezTo>
                  <a:cubicBezTo>
                    <a:pt x="96348" y="1063932"/>
                    <a:pt x="104107" y="1014683"/>
                    <a:pt x="121071" y="972733"/>
                  </a:cubicBezTo>
                  <a:cubicBezTo>
                    <a:pt x="157170" y="975955"/>
                    <a:pt x="213782" y="976744"/>
                    <a:pt x="245475" y="992919"/>
                  </a:cubicBezTo>
                  <a:cubicBezTo>
                    <a:pt x="233180" y="988908"/>
                    <a:pt x="245278" y="1015538"/>
                    <a:pt x="247514" y="1033029"/>
                  </a:cubicBezTo>
                  <a:cubicBezTo>
                    <a:pt x="251064" y="1060776"/>
                    <a:pt x="254286" y="1088589"/>
                    <a:pt x="257508" y="1116403"/>
                  </a:cubicBezTo>
                  <a:cubicBezTo>
                    <a:pt x="258560" y="1125279"/>
                    <a:pt x="264478" y="1133761"/>
                    <a:pt x="274538" y="1133433"/>
                  </a:cubicBezTo>
                  <a:cubicBezTo>
                    <a:pt x="306559" y="1132183"/>
                    <a:pt x="339567" y="1134222"/>
                    <a:pt x="371457" y="1131263"/>
                  </a:cubicBezTo>
                  <a:cubicBezTo>
                    <a:pt x="406175" y="1128041"/>
                    <a:pt x="404991" y="1121071"/>
                    <a:pt x="408805" y="1155262"/>
                  </a:cubicBezTo>
                  <a:cubicBezTo>
                    <a:pt x="412290" y="1186363"/>
                    <a:pt x="414722" y="1217662"/>
                    <a:pt x="416958" y="1248894"/>
                  </a:cubicBezTo>
                  <a:cubicBezTo>
                    <a:pt x="413013" y="1250275"/>
                    <a:pt x="409002" y="1251524"/>
                    <a:pt x="404925" y="1252576"/>
                  </a:cubicBezTo>
                  <a:cubicBezTo>
                    <a:pt x="346471" y="1267174"/>
                    <a:pt x="286702" y="1279272"/>
                    <a:pt x="226670" y="1290187"/>
                  </a:cubicBezTo>
                  <a:moveTo>
                    <a:pt x="715212" y="960832"/>
                  </a:moveTo>
                  <a:cubicBezTo>
                    <a:pt x="661295" y="1017050"/>
                    <a:pt x="607443" y="1073400"/>
                    <a:pt x="553395" y="1129488"/>
                  </a:cubicBezTo>
                  <a:cubicBezTo>
                    <a:pt x="520584" y="1163613"/>
                    <a:pt x="489286" y="1206024"/>
                    <a:pt x="449834" y="1232127"/>
                  </a:cubicBezTo>
                  <a:cubicBezTo>
                    <a:pt x="447336" y="1196095"/>
                    <a:pt x="444180" y="1160062"/>
                    <a:pt x="438854" y="1124424"/>
                  </a:cubicBezTo>
                  <a:cubicBezTo>
                    <a:pt x="602381" y="964119"/>
                    <a:pt x="758412" y="796582"/>
                    <a:pt x="911944" y="626743"/>
                  </a:cubicBezTo>
                  <a:cubicBezTo>
                    <a:pt x="933248" y="648244"/>
                    <a:pt x="954092" y="670271"/>
                    <a:pt x="974146" y="692956"/>
                  </a:cubicBezTo>
                  <a:cubicBezTo>
                    <a:pt x="887287" y="781722"/>
                    <a:pt x="801151" y="871145"/>
                    <a:pt x="715212" y="960832"/>
                  </a:cubicBezTo>
                  <a:moveTo>
                    <a:pt x="1054627" y="611751"/>
                  </a:moveTo>
                  <a:cubicBezTo>
                    <a:pt x="1043120" y="600245"/>
                    <a:pt x="1031679" y="588672"/>
                    <a:pt x="1020304" y="576968"/>
                  </a:cubicBezTo>
                  <a:cubicBezTo>
                    <a:pt x="1034178" y="560990"/>
                    <a:pt x="1048644" y="545473"/>
                    <a:pt x="1063832" y="530612"/>
                  </a:cubicBezTo>
                  <a:cubicBezTo>
                    <a:pt x="1076128" y="542711"/>
                    <a:pt x="1089081" y="554546"/>
                    <a:pt x="1102824" y="565987"/>
                  </a:cubicBezTo>
                  <a:cubicBezTo>
                    <a:pt x="1086452" y="581374"/>
                    <a:pt x="1070276" y="596628"/>
                    <a:pt x="1054627" y="611751"/>
                  </a:cubicBezTo>
                  <a:moveTo>
                    <a:pt x="1306985" y="322900"/>
                  </a:moveTo>
                  <a:cubicBezTo>
                    <a:pt x="1277792" y="381091"/>
                    <a:pt x="1234395" y="433825"/>
                    <a:pt x="1186659" y="483599"/>
                  </a:cubicBezTo>
                  <a:cubicBezTo>
                    <a:pt x="1087503" y="380828"/>
                    <a:pt x="986968" y="279437"/>
                    <a:pt x="885248" y="179296"/>
                  </a:cubicBezTo>
                  <a:cubicBezTo>
                    <a:pt x="887484" y="177324"/>
                    <a:pt x="889654" y="175219"/>
                    <a:pt x="891889" y="173181"/>
                  </a:cubicBezTo>
                  <a:cubicBezTo>
                    <a:pt x="960469" y="111308"/>
                    <a:pt x="1046079" y="18728"/>
                    <a:pt x="1149442" y="47330"/>
                  </a:cubicBezTo>
                  <a:cubicBezTo>
                    <a:pt x="1197245" y="60547"/>
                    <a:pt x="1236367" y="102168"/>
                    <a:pt x="1268652" y="137872"/>
                  </a:cubicBezTo>
                  <a:cubicBezTo>
                    <a:pt x="1321057" y="195734"/>
                    <a:pt x="1345977" y="245180"/>
                    <a:pt x="1306985" y="322900"/>
                  </a:cubicBezTo>
                </a:path>
              </a:pathLst>
            </a:custGeom>
            <a:solidFill>
              <a:schemeClr val="tx1"/>
            </a:solidFill>
            <a:ln w="6574" cap="flat">
              <a:noFill/>
              <a:prstDash val="solid"/>
              <a:miter/>
            </a:ln>
          </p:spPr>
          <p:txBody>
            <a:bodyPr rtlCol="0" anchor="ctr"/>
            <a:lstStyle/>
            <a:p>
              <a:endParaRPr lang="en-US"/>
            </a:p>
          </p:txBody>
        </p:sp>
        <p:sp>
          <p:nvSpPr>
            <p:cNvPr id="37" name="Freeform: Shape 69">
              <a:extLst>
                <a:ext uri="{FF2B5EF4-FFF2-40B4-BE49-F238E27FC236}">
                  <a16:creationId xmlns:a16="http://schemas.microsoft.com/office/drawing/2014/main" xmlns="" id="{AD2876EE-58CF-4FEF-B3BC-663ECC83C1AE}"/>
                </a:ext>
              </a:extLst>
            </p:cNvPr>
            <p:cNvSpPr/>
            <p:nvPr/>
          </p:nvSpPr>
          <p:spPr>
            <a:xfrm>
              <a:off x="8119987" y="3647979"/>
              <a:ext cx="57652" cy="123832"/>
            </a:xfrm>
            <a:custGeom>
              <a:avLst/>
              <a:gdLst>
                <a:gd name="connsiteX0" fmla="*/ 33150 w 57652"/>
                <a:gd name="connsiteY0" fmla="*/ 12272 h 123832"/>
                <a:gd name="connsiteX1" fmla="*/ 339 w 57652"/>
                <a:gd name="connsiteY1" fmla="*/ 21280 h 123832"/>
                <a:gd name="connsiteX2" fmla="*/ 23878 w 57652"/>
                <a:gd name="connsiteY2" fmla="*/ 112085 h 123832"/>
                <a:gd name="connsiteX3" fmla="*/ 56689 w 57652"/>
                <a:gd name="connsiteY3" fmla="*/ 103011 h 123832"/>
                <a:gd name="connsiteX4" fmla="*/ 33150 w 57652"/>
                <a:gd name="connsiteY4" fmla="*/ 12272 h 123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652" h="123832">
                  <a:moveTo>
                    <a:pt x="33150" y="12272"/>
                  </a:moveTo>
                  <a:cubicBezTo>
                    <a:pt x="29139" y="-9229"/>
                    <a:pt x="-3672" y="-89"/>
                    <a:pt x="339" y="21280"/>
                  </a:cubicBezTo>
                  <a:cubicBezTo>
                    <a:pt x="6125" y="52118"/>
                    <a:pt x="13950" y="82365"/>
                    <a:pt x="23878" y="112085"/>
                  </a:cubicBezTo>
                  <a:cubicBezTo>
                    <a:pt x="30783" y="132731"/>
                    <a:pt x="63659" y="123920"/>
                    <a:pt x="56689" y="103011"/>
                  </a:cubicBezTo>
                  <a:cubicBezTo>
                    <a:pt x="46761" y="73357"/>
                    <a:pt x="38936" y="43110"/>
                    <a:pt x="33150" y="12272"/>
                  </a:cubicBezTo>
                </a:path>
              </a:pathLst>
            </a:custGeom>
            <a:grpFill/>
            <a:ln w="6574" cap="flat">
              <a:noFill/>
              <a:prstDash val="solid"/>
              <a:miter/>
            </a:ln>
          </p:spPr>
          <p:txBody>
            <a:bodyPr rtlCol="0" anchor="ctr"/>
            <a:lstStyle/>
            <a:p>
              <a:endParaRPr lang="en-US"/>
            </a:p>
          </p:txBody>
        </p:sp>
        <p:sp>
          <p:nvSpPr>
            <p:cNvPr id="38" name="Freeform: Shape 70">
              <a:extLst>
                <a:ext uri="{FF2B5EF4-FFF2-40B4-BE49-F238E27FC236}">
                  <a16:creationId xmlns:a16="http://schemas.microsoft.com/office/drawing/2014/main" xmlns="" id="{D49F7696-B67A-42A8-828A-453B27A172C1}"/>
                </a:ext>
              </a:extLst>
            </p:cNvPr>
            <p:cNvSpPr/>
            <p:nvPr/>
          </p:nvSpPr>
          <p:spPr>
            <a:xfrm>
              <a:off x="8177108" y="3636800"/>
              <a:ext cx="60284" cy="109434"/>
            </a:xfrm>
            <a:custGeom>
              <a:avLst/>
              <a:gdLst>
                <a:gd name="connsiteX0" fmla="*/ 33759 w 60284"/>
                <a:gd name="connsiteY0" fmla="*/ 11748 h 109434"/>
                <a:gd name="connsiteX1" fmla="*/ 949 w 60284"/>
                <a:gd name="connsiteY1" fmla="*/ 20822 h 109434"/>
                <a:gd name="connsiteX2" fmla="*/ 26527 w 60284"/>
                <a:gd name="connsiteY2" fmla="*/ 97687 h 109434"/>
                <a:gd name="connsiteX3" fmla="*/ 59337 w 60284"/>
                <a:gd name="connsiteY3" fmla="*/ 88613 h 109434"/>
                <a:gd name="connsiteX4" fmla="*/ 33759 w 60284"/>
                <a:gd name="connsiteY4" fmla="*/ 11748 h 109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84" h="109434">
                  <a:moveTo>
                    <a:pt x="33759" y="11748"/>
                  </a:moveTo>
                  <a:cubicBezTo>
                    <a:pt x="26855" y="-8899"/>
                    <a:pt x="-5956" y="-88"/>
                    <a:pt x="949" y="20822"/>
                  </a:cubicBezTo>
                  <a:cubicBezTo>
                    <a:pt x="9496" y="46465"/>
                    <a:pt x="18044" y="72043"/>
                    <a:pt x="26527" y="97687"/>
                  </a:cubicBezTo>
                  <a:cubicBezTo>
                    <a:pt x="33364" y="118333"/>
                    <a:pt x="66241" y="109522"/>
                    <a:pt x="59337" y="88613"/>
                  </a:cubicBezTo>
                  <a:cubicBezTo>
                    <a:pt x="50789" y="62969"/>
                    <a:pt x="42242" y="37326"/>
                    <a:pt x="33759" y="11748"/>
                  </a:cubicBezTo>
                </a:path>
              </a:pathLst>
            </a:custGeom>
            <a:grpFill/>
            <a:ln w="6574" cap="flat">
              <a:noFill/>
              <a:prstDash val="solid"/>
              <a:miter/>
            </a:ln>
          </p:spPr>
          <p:txBody>
            <a:bodyPr rtlCol="0" anchor="ctr"/>
            <a:lstStyle/>
            <a:p>
              <a:endParaRPr lang="en-US"/>
            </a:p>
          </p:txBody>
        </p:sp>
      </p:grpSp>
      <p:grpSp>
        <p:nvGrpSpPr>
          <p:cNvPr id="3" name="Group 2">
            <a:extLst>
              <a:ext uri="{FF2B5EF4-FFF2-40B4-BE49-F238E27FC236}">
                <a16:creationId xmlns:a16="http://schemas.microsoft.com/office/drawing/2014/main" xmlns="" id="{A212476F-DF27-42ED-B6BF-D88D8390E701}"/>
              </a:ext>
            </a:extLst>
          </p:cNvPr>
          <p:cNvGrpSpPr/>
          <p:nvPr/>
        </p:nvGrpSpPr>
        <p:grpSpPr>
          <a:xfrm>
            <a:off x="2092961" y="186820"/>
            <a:ext cx="7900736" cy="827685"/>
            <a:chOff x="1681245" y="748804"/>
            <a:chExt cx="5657830" cy="482110"/>
          </a:xfrm>
        </p:grpSpPr>
        <p:sp>
          <p:nvSpPr>
            <p:cNvPr id="2" name="Rectangle: Rounded Corners 1">
              <a:extLst>
                <a:ext uri="{FF2B5EF4-FFF2-40B4-BE49-F238E27FC236}">
                  <a16:creationId xmlns:a16="http://schemas.microsoft.com/office/drawing/2014/main" xmlns="" id="{1082D451-FB96-4D70-B655-5BFEE0190F15}"/>
                </a:ext>
              </a:extLst>
            </p:cNvPr>
            <p:cNvSpPr/>
            <p:nvPr/>
          </p:nvSpPr>
          <p:spPr>
            <a:xfrm>
              <a:off x="1681245" y="748804"/>
              <a:ext cx="5657830" cy="482110"/>
            </a:xfrm>
            <a:prstGeom prst="roundRect">
              <a:avLst/>
            </a:prstGeom>
            <a:solidFill>
              <a:srgbClr val="00B05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7FA76"/>
                </a:solidFill>
              </a:endParaRPr>
            </a:p>
          </p:txBody>
        </p:sp>
        <p:sp>
          <p:nvSpPr>
            <p:cNvPr id="39" name="TextBox 38">
              <a:extLst>
                <a:ext uri="{FF2B5EF4-FFF2-40B4-BE49-F238E27FC236}">
                  <a16:creationId xmlns:a16="http://schemas.microsoft.com/office/drawing/2014/main" xmlns="" id="{4A6CB957-2F38-4C1D-B985-9533B6F188C1}"/>
                </a:ext>
              </a:extLst>
            </p:cNvPr>
            <p:cNvSpPr txBox="1"/>
            <p:nvPr/>
          </p:nvSpPr>
          <p:spPr>
            <a:xfrm>
              <a:off x="2248751" y="748804"/>
              <a:ext cx="4722160" cy="340620"/>
            </a:xfrm>
            <a:prstGeom prst="rect">
              <a:avLst/>
            </a:prstGeom>
            <a:noFill/>
          </p:spPr>
          <p:txBody>
            <a:bodyPr wrap="square" rtlCol="0">
              <a:spAutoFit/>
            </a:bodyPr>
            <a:lstStyle/>
            <a:p>
              <a:pPr algn="ctr"/>
              <a:r>
                <a:rPr lang="vi-VN" sz="3200" b="1" smtClean="0">
                  <a:solidFill>
                    <a:srgbClr val="FFFF00"/>
                  </a:solidFill>
                  <a:latin typeface="Times New Roman" pitchFamily="18" charset="0"/>
                  <a:cs typeface="Times New Roman" pitchFamily="18" charset="0"/>
                </a:rPr>
                <a:t>THẢO LUẬN NHÓM THEO BÀN</a:t>
              </a:r>
              <a:endParaRPr lang="en-US" sz="3200" b="1">
                <a:solidFill>
                  <a:srgbClr val="FFFF00"/>
                </a:solidFill>
                <a:latin typeface="Times New Roman" pitchFamily="18" charset="0"/>
                <a:cs typeface="Times New Roman" pitchFamily="18" charset="0"/>
              </a:endParaRPr>
            </a:p>
          </p:txBody>
        </p:sp>
      </p:grpSp>
      <p:pic>
        <p:nvPicPr>
          <p:cNvPr id="40" name="3 Minute Timer (Nho)">
            <a:hlinkClick r:id="" action="ppaction://media"/>
            <a:extLst>
              <a:ext uri="{FF2B5EF4-FFF2-40B4-BE49-F238E27FC236}">
                <a16:creationId xmlns:a16="http://schemas.microsoft.com/office/drawing/2014/main" xmlns="" id="{44D0BD9D-3908-4E0F-9895-52F96E0FBB6B}"/>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0105717" y="23747"/>
            <a:ext cx="1472856" cy="827835"/>
          </a:xfrm>
          <a:prstGeom prst="rect">
            <a:avLst/>
          </a:prstGeom>
        </p:spPr>
      </p:pic>
      <p:grpSp>
        <p:nvGrpSpPr>
          <p:cNvPr id="41" name="Group 40">
            <a:extLst>
              <a:ext uri="{FF2B5EF4-FFF2-40B4-BE49-F238E27FC236}">
                <a16:creationId xmlns:a16="http://schemas.microsoft.com/office/drawing/2014/main" xmlns="" id="{901E0D96-5AC1-43D7-9F49-E26425DECA32}"/>
              </a:ext>
            </a:extLst>
          </p:cNvPr>
          <p:cNvGrpSpPr/>
          <p:nvPr/>
        </p:nvGrpSpPr>
        <p:grpSpPr>
          <a:xfrm>
            <a:off x="9993696" y="1014505"/>
            <a:ext cx="848449" cy="796469"/>
            <a:chOff x="3634055" y="3302115"/>
            <a:chExt cx="848449" cy="796469"/>
          </a:xfrm>
        </p:grpSpPr>
        <p:pic>
          <p:nvPicPr>
            <p:cNvPr id="42" name="Picture 41">
              <a:extLst>
                <a:ext uri="{FF2B5EF4-FFF2-40B4-BE49-F238E27FC236}">
                  <a16:creationId xmlns:a16="http://schemas.microsoft.com/office/drawing/2014/main" xmlns="" id="{9BEA1576-D5AD-40B0-9CC2-C788A98AEEA7}"/>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1486" b="41386" l="40674" r="57855"/>
                      </a14:imgEffect>
                    </a14:imgLayer>
                  </a14:imgProps>
                </a:ext>
                <a:ext uri="{28A0092B-C50C-407E-A947-70E740481C1C}">
                  <a14:useLocalDpi xmlns:a14="http://schemas.microsoft.com/office/drawing/2010/main" val="0"/>
                </a:ext>
              </a:extLst>
            </a:blip>
            <a:srcRect l="41127" t="11421" r="42158" b="58658"/>
            <a:stretch/>
          </p:blipFill>
          <p:spPr>
            <a:xfrm>
              <a:off x="3634055" y="3302116"/>
              <a:ext cx="444923" cy="796468"/>
            </a:xfrm>
            <a:prstGeom prst="rect">
              <a:avLst/>
            </a:prstGeom>
          </p:spPr>
        </p:pic>
        <p:pic>
          <p:nvPicPr>
            <p:cNvPr id="43" name="Picture 42">
              <a:extLst>
                <a:ext uri="{FF2B5EF4-FFF2-40B4-BE49-F238E27FC236}">
                  <a16:creationId xmlns:a16="http://schemas.microsoft.com/office/drawing/2014/main" xmlns="" id="{FAF68667-AF55-47AD-A028-D0574AC7BEEE}"/>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9942" b="100000" l="0" r="100000"/>
                      </a14:imgEffect>
                    </a14:imgLayer>
                  </a14:imgProps>
                </a:ext>
                <a:ext uri="{28A0092B-C50C-407E-A947-70E740481C1C}">
                  <a14:useLocalDpi xmlns:a14="http://schemas.microsoft.com/office/drawing/2010/main" val="0"/>
                </a:ext>
              </a:extLst>
            </a:blip>
            <a:srcRect l="7746" t="26255"/>
            <a:stretch/>
          </p:blipFill>
          <p:spPr>
            <a:xfrm>
              <a:off x="4122720" y="3302115"/>
              <a:ext cx="359784" cy="796469"/>
            </a:xfrm>
            <a:prstGeom prst="rect">
              <a:avLst/>
            </a:prstGeom>
          </p:spPr>
        </p:pic>
      </p:grpSp>
      <p:sp>
        <p:nvSpPr>
          <p:cNvPr id="7" name="TextBox 6">
            <a:extLst>
              <a:ext uri="{FF2B5EF4-FFF2-40B4-BE49-F238E27FC236}">
                <a16:creationId xmlns:a16="http://schemas.microsoft.com/office/drawing/2014/main" xmlns="" id="{ACB5998D-965A-4D64-8CF9-DCEC037A8D78}"/>
              </a:ext>
            </a:extLst>
          </p:cNvPr>
          <p:cNvSpPr txBox="1"/>
          <p:nvPr/>
        </p:nvSpPr>
        <p:spPr>
          <a:xfrm>
            <a:off x="8343900" y="6488668"/>
            <a:ext cx="3523635" cy="369332"/>
          </a:xfrm>
          <a:prstGeom prst="rect">
            <a:avLst/>
          </a:prstGeom>
          <a:solidFill>
            <a:schemeClr val="bg1"/>
          </a:solidFill>
        </p:spPr>
        <p:txBody>
          <a:bodyPr wrap="square" rtlCol="0">
            <a:spAutoFit/>
          </a:bodyPr>
          <a:lstStyle/>
          <a:p>
            <a:endParaRPr lang="en-US">
              <a:solidFill>
                <a:srgbClr val="1B04FA"/>
              </a:solidFill>
              <a:latin typeface="Times New Roman" pitchFamily="18" charset="0"/>
              <a:cs typeface="Times New Roman" pitchFamily="18" charset="0"/>
            </a:endParaRPr>
          </a:p>
        </p:txBody>
      </p:sp>
      <p:pic>
        <p:nvPicPr>
          <p:cNvPr id="45" name="Picture 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28597" y="996082"/>
            <a:ext cx="11703851" cy="56331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28733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5118" fill="hold"/>
                                        <p:tgtEl>
                                          <p:spTgt spid="4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0"/>
                                        </p:tgtEl>
                                      </p:cBhvr>
                                    </p:cmd>
                                  </p:childTnLst>
                                </p:cTn>
                              </p:par>
                            </p:childTnLst>
                          </p:cTn>
                        </p:par>
                      </p:childTnLst>
                    </p:cTn>
                  </p:par>
                </p:childTnLst>
              </p:cTn>
              <p:nextCondLst>
                <p:cond evt="onClick" delay="0">
                  <p:tgtEl>
                    <p:spTgt spid="40"/>
                  </p:tgtEl>
                </p:cond>
              </p:nextCondLst>
            </p:seq>
            <p:video>
              <p:cMediaNode vol="80000">
                <p:cTn id="12" fill="hold" display="0">
                  <p:stCondLst>
                    <p:cond delay="indefinite"/>
                  </p:stCondLst>
                </p:cTn>
                <p:tgtEl>
                  <p:spTgt spid="40"/>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1"/>
          <p:cNvPicPr>
            <a:picLocks noChangeAspect="1" noChangeArrowheads="1"/>
          </p:cNvPicPr>
          <p:nvPr/>
        </p:nvPicPr>
        <p:blipFill>
          <a:blip r:embed="rId2"/>
          <a:srcRect l="46814" t="30645" r="25528" b="14718"/>
          <a:stretch>
            <a:fillRect/>
          </a:stretch>
        </p:blipFill>
        <p:spPr bwMode="auto">
          <a:xfrm>
            <a:off x="6690853" y="748119"/>
            <a:ext cx="5501147" cy="6109881"/>
          </a:xfrm>
          <a:prstGeom prst="rect">
            <a:avLst/>
          </a:prstGeom>
          <a:noFill/>
          <a:ln w="9525">
            <a:noFill/>
            <a:miter lim="800000"/>
            <a:headEnd/>
            <a:tailEnd/>
          </a:ln>
          <a:effectLst/>
        </p:spPr>
      </p:pic>
      <p:sp>
        <p:nvSpPr>
          <p:cNvPr id="8" name="Lưu Đồ: Đầu kết nối 7"/>
          <p:cNvSpPr/>
          <p:nvPr/>
        </p:nvSpPr>
        <p:spPr>
          <a:xfrm>
            <a:off x="8952272" y="1238866"/>
            <a:ext cx="147484" cy="147484"/>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Lưu Đồ: Đầu kết nối 8"/>
          <p:cNvSpPr/>
          <p:nvPr/>
        </p:nvSpPr>
        <p:spPr>
          <a:xfrm>
            <a:off x="9532364" y="5992642"/>
            <a:ext cx="147484" cy="147484"/>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Lưu Đồ: Đầu kết nối 9"/>
          <p:cNvSpPr/>
          <p:nvPr/>
        </p:nvSpPr>
        <p:spPr>
          <a:xfrm>
            <a:off x="11616752" y="2885734"/>
            <a:ext cx="147484" cy="147484"/>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Lưu Đồ: Đầu kết nối 10"/>
          <p:cNvSpPr/>
          <p:nvPr/>
        </p:nvSpPr>
        <p:spPr>
          <a:xfrm>
            <a:off x="7064366" y="2684258"/>
            <a:ext cx="147484" cy="147484"/>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11"/>
          <p:cNvSpPr/>
          <p:nvPr/>
        </p:nvSpPr>
        <p:spPr>
          <a:xfrm>
            <a:off x="8249633" y="397895"/>
            <a:ext cx="2153154" cy="369332"/>
          </a:xfrm>
          <a:prstGeom prst="rect">
            <a:avLst/>
          </a:prstGeom>
          <a:solidFill>
            <a:srgbClr val="00B050"/>
          </a:solidFill>
        </p:spPr>
        <p:txBody>
          <a:bodyPr wrap="none">
            <a:spAutoFit/>
          </a:bodyPr>
          <a:lstStyle/>
          <a:p>
            <a:r>
              <a:rPr lang="en-US" b="1" dirty="0" err="1">
                <a:solidFill>
                  <a:srgbClr val="FFFF00"/>
                </a:solidFill>
                <a:latin typeface="Arial" pitchFamily="34" charset="0"/>
                <a:cs typeface="Arial" pitchFamily="34" charset="0"/>
              </a:rPr>
              <a:t>Mũi</a:t>
            </a:r>
            <a:r>
              <a:rPr lang="en-US" b="1" dirty="0">
                <a:solidFill>
                  <a:srgbClr val="FFFF00"/>
                </a:solidFill>
                <a:latin typeface="Arial" pitchFamily="34" charset="0"/>
                <a:cs typeface="Arial" pitchFamily="34" charset="0"/>
              </a:rPr>
              <a:t> </a:t>
            </a:r>
            <a:r>
              <a:rPr lang="en-US" b="1" dirty="0" err="1">
                <a:solidFill>
                  <a:srgbClr val="FFFF00"/>
                </a:solidFill>
                <a:latin typeface="Arial" pitchFamily="34" charset="0"/>
                <a:cs typeface="Arial" pitchFamily="34" charset="0"/>
              </a:rPr>
              <a:t>Blăng</a:t>
            </a:r>
            <a:r>
              <a:rPr lang="en-US" b="1" dirty="0">
                <a:solidFill>
                  <a:srgbClr val="FFFF00"/>
                </a:solidFill>
                <a:latin typeface="Arial" pitchFamily="34" charset="0"/>
                <a:cs typeface="Arial" pitchFamily="34" charset="0"/>
              </a:rPr>
              <a:t> 37</a:t>
            </a:r>
            <a:r>
              <a:rPr lang="en-US" b="1" baseline="30000" dirty="0">
                <a:solidFill>
                  <a:srgbClr val="FFFF00"/>
                </a:solidFill>
                <a:latin typeface="Arial" pitchFamily="34" charset="0"/>
                <a:cs typeface="Arial" pitchFamily="34" charset="0"/>
              </a:rPr>
              <a:t>0</a:t>
            </a:r>
            <a:r>
              <a:rPr lang="en-US" b="1" dirty="0">
                <a:solidFill>
                  <a:srgbClr val="FFFF00"/>
                </a:solidFill>
                <a:latin typeface="Arial" pitchFamily="34" charset="0"/>
                <a:cs typeface="Arial" pitchFamily="34" charset="0"/>
              </a:rPr>
              <a:t>20</a:t>
            </a:r>
            <a:r>
              <a:rPr lang="en-US" b="1" baseline="30000" dirty="0">
                <a:solidFill>
                  <a:srgbClr val="FFFF00"/>
                </a:solidFill>
                <a:latin typeface="Arial" pitchFamily="34" charset="0"/>
                <a:cs typeface="Arial" pitchFamily="34" charset="0"/>
              </a:rPr>
              <a:t>'</a:t>
            </a:r>
            <a:r>
              <a:rPr lang="en-US" b="1" dirty="0">
                <a:solidFill>
                  <a:srgbClr val="FFFF00"/>
                </a:solidFill>
                <a:latin typeface="Arial" pitchFamily="34" charset="0"/>
                <a:cs typeface="Arial" pitchFamily="34" charset="0"/>
              </a:rPr>
              <a:t>B</a:t>
            </a:r>
          </a:p>
        </p:txBody>
      </p:sp>
      <p:sp>
        <p:nvSpPr>
          <p:cNvPr id="13" name="Hình Chữ nhật 12"/>
          <p:cNvSpPr/>
          <p:nvPr/>
        </p:nvSpPr>
        <p:spPr>
          <a:xfrm>
            <a:off x="7089427" y="2290605"/>
            <a:ext cx="2452338" cy="369332"/>
          </a:xfrm>
          <a:prstGeom prst="rect">
            <a:avLst/>
          </a:prstGeom>
          <a:solidFill>
            <a:srgbClr val="00B050"/>
          </a:solidFill>
          <a:ln>
            <a:noFill/>
          </a:ln>
        </p:spPr>
        <p:txBody>
          <a:bodyPr wrap="none">
            <a:spAutoFit/>
          </a:bodyPr>
          <a:lstStyle/>
          <a:p>
            <a:r>
              <a:rPr lang="en-US" b="1" dirty="0" err="1">
                <a:solidFill>
                  <a:srgbClr val="FFFF00"/>
                </a:solidFill>
                <a:latin typeface="Arial" pitchFamily="34" charset="0"/>
                <a:cs typeface="Arial" pitchFamily="34" charset="0"/>
              </a:rPr>
              <a:t>Mũi</a:t>
            </a:r>
            <a:r>
              <a:rPr lang="en-US" b="1" dirty="0">
                <a:solidFill>
                  <a:srgbClr val="FFFF00"/>
                </a:solidFill>
                <a:latin typeface="Arial" pitchFamily="34" charset="0"/>
                <a:cs typeface="Arial" pitchFamily="34" charset="0"/>
              </a:rPr>
              <a:t> An ma </a:t>
            </a:r>
            <a:r>
              <a:rPr lang="en-US" b="1" dirty="0" err="1">
                <a:solidFill>
                  <a:srgbClr val="FFFF00"/>
                </a:solidFill>
                <a:latin typeface="Arial" pitchFamily="34" charset="0"/>
                <a:cs typeface="Arial" pitchFamily="34" charset="0"/>
              </a:rPr>
              <a:t>di</a:t>
            </a:r>
            <a:r>
              <a:rPr lang="en-US" b="1" dirty="0">
                <a:solidFill>
                  <a:srgbClr val="FFFF00"/>
                </a:solidFill>
                <a:latin typeface="Arial" pitchFamily="34" charset="0"/>
                <a:cs typeface="Arial" pitchFamily="34" charset="0"/>
              </a:rPr>
              <a:t> 17</a:t>
            </a:r>
            <a:r>
              <a:rPr lang="en-US" b="1" baseline="30000" dirty="0">
                <a:solidFill>
                  <a:srgbClr val="FFFF00"/>
                </a:solidFill>
                <a:latin typeface="Arial" pitchFamily="34" charset="0"/>
                <a:cs typeface="Arial" pitchFamily="34" charset="0"/>
              </a:rPr>
              <a:t>0</a:t>
            </a:r>
            <a:r>
              <a:rPr lang="en-US" b="1" dirty="0">
                <a:solidFill>
                  <a:srgbClr val="FFFF00"/>
                </a:solidFill>
                <a:latin typeface="Arial" pitchFamily="34" charset="0"/>
                <a:cs typeface="Arial" pitchFamily="34" charset="0"/>
              </a:rPr>
              <a:t>33</a:t>
            </a:r>
            <a:r>
              <a:rPr lang="en-US" b="1" baseline="30000" dirty="0">
                <a:solidFill>
                  <a:srgbClr val="FFFF00"/>
                </a:solidFill>
                <a:latin typeface="Arial" pitchFamily="34" charset="0"/>
                <a:cs typeface="Arial" pitchFamily="34" charset="0"/>
              </a:rPr>
              <a:t>'</a:t>
            </a:r>
            <a:r>
              <a:rPr lang="en-US" b="1" dirty="0">
                <a:solidFill>
                  <a:srgbClr val="FFFF00"/>
                </a:solidFill>
                <a:latin typeface="Arial" pitchFamily="34" charset="0"/>
                <a:cs typeface="Arial" pitchFamily="34" charset="0"/>
              </a:rPr>
              <a:t>T</a:t>
            </a:r>
          </a:p>
        </p:txBody>
      </p:sp>
      <p:sp>
        <p:nvSpPr>
          <p:cNvPr id="14" name="Hình Chữ nhật 13"/>
          <p:cNvSpPr/>
          <p:nvPr/>
        </p:nvSpPr>
        <p:spPr>
          <a:xfrm>
            <a:off x="8849401" y="6159598"/>
            <a:ext cx="2012089" cy="369332"/>
          </a:xfrm>
          <a:prstGeom prst="rect">
            <a:avLst/>
          </a:prstGeom>
          <a:solidFill>
            <a:srgbClr val="00B050"/>
          </a:solidFill>
        </p:spPr>
        <p:txBody>
          <a:bodyPr wrap="none">
            <a:spAutoFit/>
          </a:bodyPr>
          <a:lstStyle/>
          <a:p>
            <a:r>
              <a:rPr lang="en-US" b="1" dirty="0" err="1">
                <a:solidFill>
                  <a:srgbClr val="FFFF00"/>
                </a:solidFill>
                <a:latin typeface="Arial" pitchFamily="34" charset="0"/>
                <a:cs typeface="Arial" pitchFamily="34" charset="0"/>
              </a:rPr>
              <a:t>Mũi</a:t>
            </a:r>
            <a:r>
              <a:rPr lang="en-US" b="1" dirty="0">
                <a:solidFill>
                  <a:srgbClr val="FFFF00"/>
                </a:solidFill>
                <a:latin typeface="Arial" pitchFamily="34" charset="0"/>
                <a:cs typeface="Arial" pitchFamily="34" charset="0"/>
              </a:rPr>
              <a:t>  Kim 34</a:t>
            </a:r>
            <a:r>
              <a:rPr lang="en-US" b="1" baseline="30000" dirty="0">
                <a:solidFill>
                  <a:srgbClr val="FFFF00"/>
                </a:solidFill>
                <a:latin typeface="Arial" pitchFamily="34" charset="0"/>
                <a:cs typeface="Arial" pitchFamily="34" charset="0"/>
              </a:rPr>
              <a:t>0</a:t>
            </a:r>
            <a:r>
              <a:rPr lang="en-US" b="1" dirty="0">
                <a:solidFill>
                  <a:srgbClr val="FFFF00"/>
                </a:solidFill>
                <a:latin typeface="Arial" pitchFamily="34" charset="0"/>
                <a:cs typeface="Arial" pitchFamily="34" charset="0"/>
              </a:rPr>
              <a:t>52</a:t>
            </a:r>
            <a:r>
              <a:rPr lang="en-US" b="1" baseline="30000" dirty="0">
                <a:solidFill>
                  <a:srgbClr val="FFFF00"/>
                </a:solidFill>
                <a:latin typeface="Arial" pitchFamily="34" charset="0"/>
                <a:cs typeface="Arial" pitchFamily="34" charset="0"/>
              </a:rPr>
              <a:t>'</a:t>
            </a:r>
            <a:r>
              <a:rPr lang="en-US" b="1" dirty="0">
                <a:solidFill>
                  <a:srgbClr val="FFFF00"/>
                </a:solidFill>
                <a:latin typeface="Arial" pitchFamily="34" charset="0"/>
                <a:cs typeface="Arial" pitchFamily="34" charset="0"/>
              </a:rPr>
              <a:t>N</a:t>
            </a:r>
          </a:p>
        </p:txBody>
      </p:sp>
      <p:sp>
        <p:nvSpPr>
          <p:cNvPr id="15" name="Hình Chữ nhật 14"/>
          <p:cNvSpPr/>
          <p:nvPr/>
        </p:nvSpPr>
        <p:spPr>
          <a:xfrm>
            <a:off x="9713436" y="3170592"/>
            <a:ext cx="2563522" cy="369332"/>
          </a:xfrm>
          <a:prstGeom prst="rect">
            <a:avLst/>
          </a:prstGeom>
          <a:solidFill>
            <a:srgbClr val="00B050"/>
          </a:solidFill>
        </p:spPr>
        <p:txBody>
          <a:bodyPr wrap="none">
            <a:spAutoFit/>
          </a:bodyPr>
          <a:lstStyle/>
          <a:p>
            <a:r>
              <a:rPr lang="en-US" b="1" dirty="0" err="1">
                <a:solidFill>
                  <a:srgbClr val="FFFF00"/>
                </a:solidFill>
                <a:latin typeface="Arial" pitchFamily="34" charset="0"/>
                <a:cs typeface="Arial" pitchFamily="34" charset="0"/>
              </a:rPr>
              <a:t>Mũi</a:t>
            </a:r>
            <a:r>
              <a:rPr lang="en-US" b="1" dirty="0">
                <a:solidFill>
                  <a:srgbClr val="FFFF00"/>
                </a:solidFill>
                <a:latin typeface="Arial" pitchFamily="34" charset="0"/>
                <a:cs typeface="Arial" pitchFamily="34" charset="0"/>
              </a:rPr>
              <a:t>  </a:t>
            </a:r>
            <a:r>
              <a:rPr lang="en-US" b="1" dirty="0" err="1">
                <a:solidFill>
                  <a:srgbClr val="FFFF00"/>
                </a:solidFill>
                <a:latin typeface="Arial" pitchFamily="34" charset="0"/>
                <a:cs typeface="Arial" pitchFamily="34" charset="0"/>
              </a:rPr>
              <a:t>Haphun</a:t>
            </a:r>
            <a:r>
              <a:rPr lang="en-US" b="1" dirty="0">
                <a:solidFill>
                  <a:srgbClr val="FFFF00"/>
                </a:solidFill>
                <a:latin typeface="Arial" pitchFamily="34" charset="0"/>
                <a:cs typeface="Arial" pitchFamily="34" charset="0"/>
              </a:rPr>
              <a:t> 51</a:t>
            </a:r>
            <a:r>
              <a:rPr lang="en-US" b="1" baseline="30000" dirty="0">
                <a:solidFill>
                  <a:srgbClr val="FFFF00"/>
                </a:solidFill>
                <a:latin typeface="Arial" pitchFamily="34" charset="0"/>
                <a:cs typeface="Arial" pitchFamily="34" charset="0"/>
              </a:rPr>
              <a:t>0</a:t>
            </a:r>
            <a:r>
              <a:rPr lang="en-US" b="1" dirty="0">
                <a:solidFill>
                  <a:srgbClr val="FFFF00"/>
                </a:solidFill>
                <a:latin typeface="Arial" pitchFamily="34" charset="0"/>
                <a:cs typeface="Arial" pitchFamily="34" charset="0"/>
              </a:rPr>
              <a:t>232</a:t>
            </a:r>
            <a:r>
              <a:rPr lang="en-US" b="1" baseline="30000" dirty="0">
                <a:solidFill>
                  <a:srgbClr val="FFFF00"/>
                </a:solidFill>
                <a:latin typeface="Arial" pitchFamily="34" charset="0"/>
                <a:cs typeface="Arial" pitchFamily="34" charset="0"/>
              </a:rPr>
              <a:t>'</a:t>
            </a:r>
            <a:r>
              <a:rPr lang="en-US" b="1" dirty="0">
                <a:solidFill>
                  <a:srgbClr val="FFFF00"/>
                </a:solidFill>
                <a:latin typeface="Arial" pitchFamily="34" charset="0"/>
                <a:cs typeface="Arial" pitchFamily="34" charset="0"/>
              </a:rPr>
              <a:t>Đ</a:t>
            </a:r>
          </a:p>
        </p:txBody>
      </p:sp>
      <p:sp>
        <p:nvSpPr>
          <p:cNvPr id="19" name="Hộp_Văn_Bản 18"/>
          <p:cNvSpPr txBox="1"/>
          <p:nvPr/>
        </p:nvSpPr>
        <p:spPr>
          <a:xfrm>
            <a:off x="10722077" y="1784555"/>
            <a:ext cx="1017639" cy="369332"/>
          </a:xfrm>
          <a:prstGeom prst="rect">
            <a:avLst/>
          </a:prstGeom>
          <a:solidFill>
            <a:schemeClr val="accent4">
              <a:lumMod val="40000"/>
              <a:lumOff val="60000"/>
            </a:schemeClr>
          </a:solidFill>
        </p:spPr>
        <p:txBody>
          <a:bodyPr wrap="square" rtlCol="0">
            <a:spAutoFit/>
          </a:bodyPr>
          <a:lstStyle/>
          <a:p>
            <a:r>
              <a:rPr lang="en-US" b="1" dirty="0" err="1">
                <a:solidFill>
                  <a:srgbClr val="FF0000"/>
                </a:solidFill>
                <a:latin typeface="Arial" pitchFamily="34" charset="0"/>
                <a:cs typeface="Arial" pitchFamily="34" charset="0"/>
              </a:rPr>
              <a:t>Châu</a:t>
            </a:r>
            <a:r>
              <a:rPr lang="en-US" b="1" dirty="0">
                <a:solidFill>
                  <a:srgbClr val="FF0000"/>
                </a:solidFill>
                <a:latin typeface="Arial" pitchFamily="34" charset="0"/>
                <a:cs typeface="Arial" pitchFamily="34" charset="0"/>
              </a:rPr>
              <a:t> Á</a:t>
            </a:r>
          </a:p>
        </p:txBody>
      </p:sp>
      <p:sp>
        <p:nvSpPr>
          <p:cNvPr id="20" name="Hộp_Văn_Bản 19"/>
          <p:cNvSpPr txBox="1"/>
          <p:nvPr/>
        </p:nvSpPr>
        <p:spPr>
          <a:xfrm>
            <a:off x="7865807" y="845575"/>
            <a:ext cx="1263445" cy="369332"/>
          </a:xfrm>
          <a:prstGeom prst="rect">
            <a:avLst/>
          </a:prstGeom>
          <a:solidFill>
            <a:schemeClr val="accent4">
              <a:lumMod val="40000"/>
              <a:lumOff val="60000"/>
            </a:schemeClr>
          </a:solidFill>
        </p:spPr>
        <p:txBody>
          <a:bodyPr wrap="square" rtlCol="0">
            <a:spAutoFit/>
          </a:bodyPr>
          <a:lstStyle/>
          <a:p>
            <a:r>
              <a:rPr lang="en-US" b="1" dirty="0" err="1">
                <a:solidFill>
                  <a:srgbClr val="FF0000"/>
                </a:solidFill>
                <a:latin typeface="Arial" pitchFamily="34" charset="0"/>
                <a:cs typeface="Arial" pitchFamily="34" charset="0"/>
              </a:rPr>
              <a:t>Châu</a:t>
            </a:r>
            <a:r>
              <a:rPr lang="en-US" b="1" dirty="0">
                <a:solidFill>
                  <a:srgbClr val="FF0000"/>
                </a:solidFill>
                <a:latin typeface="Arial" pitchFamily="34" charset="0"/>
                <a:cs typeface="Arial" pitchFamily="34" charset="0"/>
              </a:rPr>
              <a:t> </a:t>
            </a:r>
            <a:r>
              <a:rPr lang="en-US" b="1" dirty="0" err="1">
                <a:solidFill>
                  <a:srgbClr val="FF0000"/>
                </a:solidFill>
                <a:latin typeface="Arial" pitchFamily="34" charset="0"/>
                <a:cs typeface="Arial" pitchFamily="34" charset="0"/>
              </a:rPr>
              <a:t>Âu</a:t>
            </a:r>
            <a:endParaRPr lang="en-US" b="1" dirty="0">
              <a:solidFill>
                <a:srgbClr val="FF0000"/>
              </a:solidFill>
              <a:latin typeface="Arial" pitchFamily="34" charset="0"/>
              <a:cs typeface="Arial" pitchFamily="34" charset="0"/>
            </a:endParaRPr>
          </a:p>
        </p:txBody>
      </p:sp>
      <p:sp>
        <p:nvSpPr>
          <p:cNvPr id="22" name="Hộp_Văn_Bản 21"/>
          <p:cNvSpPr txBox="1"/>
          <p:nvPr/>
        </p:nvSpPr>
        <p:spPr>
          <a:xfrm>
            <a:off x="7103807" y="4419601"/>
            <a:ext cx="1863212" cy="369332"/>
          </a:xfrm>
          <a:prstGeom prst="rect">
            <a:avLst/>
          </a:prstGeom>
          <a:solidFill>
            <a:schemeClr val="accent2">
              <a:lumMod val="20000"/>
              <a:lumOff val="80000"/>
            </a:schemeClr>
          </a:solidFill>
        </p:spPr>
        <p:txBody>
          <a:bodyPr wrap="square" rtlCol="0">
            <a:spAutoFit/>
          </a:bodyPr>
          <a:lstStyle/>
          <a:p>
            <a:r>
              <a:rPr lang="en-US" b="1" dirty="0" err="1">
                <a:solidFill>
                  <a:srgbClr val="FF0000"/>
                </a:solidFill>
                <a:latin typeface="Arial" pitchFamily="34" charset="0"/>
                <a:cs typeface="Arial" pitchFamily="34" charset="0"/>
              </a:rPr>
              <a:t>Đại</a:t>
            </a:r>
            <a:r>
              <a:rPr lang="en-US" b="1" dirty="0">
                <a:solidFill>
                  <a:srgbClr val="FF0000"/>
                </a:solidFill>
                <a:latin typeface="Arial" pitchFamily="34" charset="0"/>
                <a:cs typeface="Arial" pitchFamily="34" charset="0"/>
              </a:rPr>
              <a:t> </a:t>
            </a:r>
            <a:r>
              <a:rPr lang="en-US" b="1" dirty="0" err="1">
                <a:solidFill>
                  <a:srgbClr val="FF0000"/>
                </a:solidFill>
                <a:latin typeface="Arial" pitchFamily="34" charset="0"/>
                <a:cs typeface="Arial" pitchFamily="34" charset="0"/>
              </a:rPr>
              <a:t>Tây</a:t>
            </a:r>
            <a:r>
              <a:rPr lang="en-US" b="1" dirty="0">
                <a:solidFill>
                  <a:srgbClr val="FF0000"/>
                </a:solidFill>
                <a:latin typeface="Arial" pitchFamily="34" charset="0"/>
                <a:cs typeface="Arial" pitchFamily="34" charset="0"/>
              </a:rPr>
              <a:t> </a:t>
            </a:r>
            <a:r>
              <a:rPr lang="en-US" b="1" dirty="0" err="1">
                <a:solidFill>
                  <a:srgbClr val="FF0000"/>
                </a:solidFill>
                <a:latin typeface="Arial" pitchFamily="34" charset="0"/>
                <a:cs typeface="Arial" pitchFamily="34" charset="0"/>
              </a:rPr>
              <a:t>Dương</a:t>
            </a:r>
            <a:endParaRPr lang="en-US" b="1" dirty="0">
              <a:solidFill>
                <a:srgbClr val="FF0000"/>
              </a:solidFill>
              <a:latin typeface="Arial" pitchFamily="34" charset="0"/>
              <a:cs typeface="Arial" pitchFamily="34" charset="0"/>
            </a:endParaRPr>
          </a:p>
        </p:txBody>
      </p:sp>
      <p:sp>
        <p:nvSpPr>
          <p:cNvPr id="23" name="Hộp_Văn_Bản 22"/>
          <p:cNvSpPr txBox="1"/>
          <p:nvPr/>
        </p:nvSpPr>
        <p:spPr>
          <a:xfrm rot="17837501">
            <a:off x="10559845" y="5486401"/>
            <a:ext cx="1814051" cy="369332"/>
          </a:xfrm>
          <a:prstGeom prst="rect">
            <a:avLst/>
          </a:prstGeom>
          <a:solidFill>
            <a:schemeClr val="accent4">
              <a:lumMod val="40000"/>
              <a:lumOff val="60000"/>
            </a:schemeClr>
          </a:solidFill>
        </p:spPr>
        <p:txBody>
          <a:bodyPr wrap="square" rtlCol="0">
            <a:spAutoFit/>
          </a:bodyPr>
          <a:lstStyle/>
          <a:p>
            <a:r>
              <a:rPr lang="en-US" b="1" dirty="0" err="1">
                <a:solidFill>
                  <a:srgbClr val="FF0000"/>
                </a:solidFill>
                <a:latin typeface="Arial" pitchFamily="34" charset="0"/>
                <a:cs typeface="Arial" pitchFamily="34" charset="0"/>
              </a:rPr>
              <a:t>Ấn</a:t>
            </a:r>
            <a:r>
              <a:rPr lang="en-US" b="1" dirty="0">
                <a:solidFill>
                  <a:srgbClr val="FF0000"/>
                </a:solidFill>
                <a:latin typeface="Arial" pitchFamily="34" charset="0"/>
                <a:cs typeface="Arial" pitchFamily="34" charset="0"/>
              </a:rPr>
              <a:t> </a:t>
            </a:r>
            <a:r>
              <a:rPr lang="en-US" b="1" dirty="0" err="1">
                <a:solidFill>
                  <a:srgbClr val="FF0000"/>
                </a:solidFill>
                <a:latin typeface="Arial" pitchFamily="34" charset="0"/>
                <a:cs typeface="Arial" pitchFamily="34" charset="0"/>
              </a:rPr>
              <a:t>Độ</a:t>
            </a:r>
            <a:r>
              <a:rPr lang="en-US" b="1" dirty="0">
                <a:solidFill>
                  <a:srgbClr val="FF0000"/>
                </a:solidFill>
                <a:latin typeface="Arial" pitchFamily="34" charset="0"/>
                <a:cs typeface="Arial" pitchFamily="34" charset="0"/>
              </a:rPr>
              <a:t> </a:t>
            </a:r>
            <a:r>
              <a:rPr lang="en-US" b="1" dirty="0" err="1">
                <a:solidFill>
                  <a:srgbClr val="FF0000"/>
                </a:solidFill>
                <a:latin typeface="Arial" pitchFamily="34" charset="0"/>
                <a:cs typeface="Arial" pitchFamily="34" charset="0"/>
              </a:rPr>
              <a:t>Dương</a:t>
            </a:r>
            <a:endParaRPr lang="en-US" b="1" dirty="0">
              <a:solidFill>
                <a:srgbClr val="FF0000"/>
              </a:solidFill>
              <a:latin typeface="Arial" pitchFamily="34" charset="0"/>
              <a:cs typeface="Arial" pitchFamily="34" charset="0"/>
            </a:endParaRPr>
          </a:p>
        </p:txBody>
      </p:sp>
      <p:grpSp>
        <p:nvGrpSpPr>
          <p:cNvPr id="21" name="Group 20">
            <a:extLst>
              <a:ext uri="{FF2B5EF4-FFF2-40B4-BE49-F238E27FC236}">
                <a16:creationId xmlns="" xmlns:a16="http://schemas.microsoft.com/office/drawing/2014/main" id="{D7AA1175-87E6-4640-B4F3-EC644958C2E2}"/>
              </a:ext>
            </a:extLst>
          </p:cNvPr>
          <p:cNvGrpSpPr/>
          <p:nvPr/>
        </p:nvGrpSpPr>
        <p:grpSpPr>
          <a:xfrm>
            <a:off x="0" y="-72066"/>
            <a:ext cx="8003969" cy="917641"/>
            <a:chOff x="1352135" y="1975193"/>
            <a:chExt cx="10531692" cy="917641"/>
          </a:xfrm>
        </p:grpSpPr>
        <p:grpSp>
          <p:nvGrpSpPr>
            <p:cNvPr id="24" name="Group 23">
              <a:extLst>
                <a:ext uri="{FF2B5EF4-FFF2-40B4-BE49-F238E27FC236}">
                  <a16:creationId xmlns="" xmlns:a16="http://schemas.microsoft.com/office/drawing/2014/main" id="{F76848D3-DA9A-4C85-92BC-0B8B1B5ACEA5}"/>
                </a:ext>
              </a:extLst>
            </p:cNvPr>
            <p:cNvGrpSpPr/>
            <p:nvPr/>
          </p:nvGrpSpPr>
          <p:grpSpPr>
            <a:xfrm>
              <a:off x="1488611" y="1984935"/>
              <a:ext cx="10395216" cy="893628"/>
              <a:chOff x="1181891" y="2227225"/>
              <a:chExt cx="6802276" cy="936061"/>
            </a:xfrm>
            <a:solidFill>
              <a:schemeClr val="accent4">
                <a:lumMod val="20000"/>
                <a:lumOff val="80000"/>
              </a:schemeClr>
            </a:solidFill>
          </p:grpSpPr>
          <p:sp>
            <p:nvSpPr>
              <p:cNvPr id="28" name="Arrow: Pentagon 27">
                <a:extLst>
                  <a:ext uri="{FF2B5EF4-FFF2-40B4-BE49-F238E27FC236}">
                    <a16:creationId xmlns="" xmlns:a16="http://schemas.microsoft.com/office/drawing/2014/main" id="{C32C5597-1E26-4F1F-A32E-4B5CB3F7CE94}"/>
                  </a:ext>
                </a:extLst>
              </p:cNvPr>
              <p:cNvSpPr/>
              <p:nvPr/>
            </p:nvSpPr>
            <p:spPr>
              <a:xfrm>
                <a:off x="1181891" y="2227225"/>
                <a:ext cx="6802276" cy="936061"/>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29" name="TextBox 28">
                <a:extLst>
                  <a:ext uri="{FF2B5EF4-FFF2-40B4-BE49-F238E27FC236}">
                    <a16:creationId xmlns="" xmlns:a16="http://schemas.microsoft.com/office/drawing/2014/main" id="{8766E3B7-5CD7-4209-B1C3-CD2FBCB21B77}"/>
                  </a:ext>
                </a:extLst>
              </p:cNvPr>
              <p:cNvSpPr txBox="1"/>
              <p:nvPr/>
            </p:nvSpPr>
            <p:spPr>
              <a:xfrm>
                <a:off x="1307657" y="2384346"/>
                <a:ext cx="4380918"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25" name="TextBox 24">
              <a:extLst>
                <a:ext uri="{FF2B5EF4-FFF2-40B4-BE49-F238E27FC236}">
                  <a16:creationId xmlns="" xmlns:a16="http://schemas.microsoft.com/office/drawing/2014/main" id="{E56ADB14-C225-49D5-B5C4-05675B820B28}"/>
                </a:ext>
              </a:extLst>
            </p:cNvPr>
            <p:cNvSpPr txBox="1"/>
            <p:nvPr/>
          </p:nvSpPr>
          <p:spPr>
            <a:xfrm>
              <a:off x="2811799" y="2151786"/>
              <a:ext cx="8742467" cy="584775"/>
            </a:xfrm>
            <a:prstGeom prst="rect">
              <a:avLst/>
            </a:prstGeom>
            <a:noFill/>
          </p:spPr>
          <p:txBody>
            <a:bodyPr wrap="square" rtlCol="0">
              <a:spAutoFit/>
            </a:bodyPr>
            <a:lstStyle/>
            <a:p>
              <a:pPr algn="ctr"/>
              <a:r>
                <a:rPr lang="en-US" sz="3200">
                  <a:solidFill>
                    <a:srgbClr val="0070C0"/>
                  </a:solidFill>
                  <a:latin typeface="Arial" panose="020B0604020202020204" pitchFamily="34" charset="0"/>
                  <a:cs typeface="Arial" panose="020B0604020202020204" pitchFamily="34" charset="0"/>
                </a:rPr>
                <a:t>Vị trí địa lí,hình dạng và kích th</a:t>
              </a:r>
              <a:r>
                <a:rPr lang="vi-VN" sz="3200">
                  <a:solidFill>
                    <a:srgbClr val="0070C0"/>
                  </a:solidFill>
                  <a:latin typeface="Arial" panose="020B0604020202020204" pitchFamily="34" charset="0"/>
                  <a:cs typeface="Arial" panose="020B0604020202020204" pitchFamily="34" charset="0"/>
                </a:rPr>
                <a:t>ư</a:t>
              </a:r>
              <a:r>
                <a:rPr lang="en-US" sz="3200">
                  <a:solidFill>
                    <a:srgbClr val="0070C0"/>
                  </a:solidFill>
                  <a:latin typeface="Arial" panose="020B0604020202020204" pitchFamily="34" charset="0"/>
                  <a:cs typeface="Arial" panose="020B0604020202020204" pitchFamily="34" charset="0"/>
                </a:rPr>
                <a:t>ớc</a:t>
              </a:r>
            </a:p>
          </p:txBody>
        </p:sp>
        <p:sp>
          <p:nvSpPr>
            <p:cNvPr id="26" name="Arrow: Pentagon 25">
              <a:extLst>
                <a:ext uri="{FF2B5EF4-FFF2-40B4-BE49-F238E27FC236}">
                  <a16:creationId xmlns="" xmlns:a16="http://schemas.microsoft.com/office/drawing/2014/main" id="{0878D10A-0050-48C8-89E5-8FEA18BF7EAA}"/>
                </a:ext>
              </a:extLst>
            </p:cNvPr>
            <p:cNvSpPr/>
            <p:nvPr/>
          </p:nvSpPr>
          <p:spPr>
            <a:xfrm>
              <a:off x="1352135" y="1975193"/>
              <a:ext cx="1301952" cy="917641"/>
            </a:xfrm>
            <a:prstGeom prst="homePlate">
              <a:avLst/>
            </a:prstGeom>
            <a:solidFill>
              <a:srgbClr val="1503B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27" name="Isosceles Triangle 26">
              <a:extLst>
                <a:ext uri="{FF2B5EF4-FFF2-40B4-BE49-F238E27FC236}">
                  <a16:creationId xmlns="" xmlns:a16="http://schemas.microsoft.com/office/drawing/2014/main" id="{A5215535-C629-4E95-8520-55DE543FE4D3}"/>
                </a:ext>
              </a:extLst>
            </p:cNvPr>
            <p:cNvSpPr/>
            <p:nvPr/>
          </p:nvSpPr>
          <p:spPr>
            <a:xfrm rot="5400000">
              <a:off x="2295367" y="2282567"/>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Rectangle 1"/>
          <p:cNvSpPr/>
          <p:nvPr/>
        </p:nvSpPr>
        <p:spPr>
          <a:xfrm>
            <a:off x="0" y="1436390"/>
            <a:ext cx="6690853" cy="1938992"/>
          </a:xfrm>
          <a:prstGeom prst="rect">
            <a:avLst/>
          </a:prstGeom>
        </p:spPr>
        <p:txBody>
          <a:bodyPr wrap="square">
            <a:spAutoFit/>
          </a:bodyPr>
          <a:lstStyle/>
          <a:p>
            <a:r>
              <a:rPr lang="vi-VN" sz="2400" b="1">
                <a:latin typeface="Times New Roman" pitchFamily="18" charset="0"/>
                <a:cs typeface="Times New Roman" pitchFamily="18" charset="0"/>
              </a:rPr>
              <a:t>- Vị trí địa lí: </a:t>
            </a:r>
            <a:r>
              <a:rPr lang="vi-VN" sz="2400">
                <a:latin typeface="Times New Roman" pitchFamily="18" charset="0"/>
                <a:cs typeface="Times New Roman" pitchFamily="18" charset="0"/>
              </a:rPr>
              <a:t>Phía Bắc châu Phi giáp với Địa Trung Hải, qua đó là Châu Âu. Phía Đông Bắc giáp với châu Á ở eo Xuy-ê và giáp biển Đỏ. Phía Đông, Nam và Tây giáp với Ấn Độ Dương và Đại Tây Dương.</a:t>
            </a:r>
          </a:p>
        </p:txBody>
      </p:sp>
      <p:sp>
        <p:nvSpPr>
          <p:cNvPr id="3" name="Rectangle 2"/>
          <p:cNvSpPr/>
          <p:nvPr/>
        </p:nvSpPr>
        <p:spPr>
          <a:xfrm>
            <a:off x="-1" y="3993954"/>
            <a:ext cx="6690853" cy="830997"/>
          </a:xfrm>
          <a:prstGeom prst="rect">
            <a:avLst/>
          </a:prstGeom>
        </p:spPr>
        <p:txBody>
          <a:bodyPr wrap="square">
            <a:spAutoFit/>
          </a:bodyPr>
          <a:lstStyle/>
          <a:p>
            <a:r>
              <a:rPr lang="vi-VN" sz="2400" b="1">
                <a:latin typeface="Times New Roman" pitchFamily="18" charset="0"/>
                <a:cs typeface="Times New Roman" pitchFamily="18" charset="0"/>
              </a:rPr>
              <a:t>- Hình dạng: </a:t>
            </a:r>
            <a:r>
              <a:rPr lang="vi-VN" sz="2400">
                <a:latin typeface="Times New Roman" pitchFamily="18" charset="0"/>
                <a:cs typeface="Times New Roman" pitchFamily="18" charset="0"/>
              </a:rPr>
              <a:t>Hình khối rõ rệt, đường bờ biển ít bị chia cắt, có rất ít vịnh biển, bán đảo và đảo.</a:t>
            </a:r>
          </a:p>
        </p:txBody>
      </p:sp>
      <p:sp>
        <p:nvSpPr>
          <p:cNvPr id="4" name="Rectangle 3"/>
          <p:cNvSpPr/>
          <p:nvPr/>
        </p:nvSpPr>
        <p:spPr>
          <a:xfrm>
            <a:off x="103720" y="5657782"/>
            <a:ext cx="6587132" cy="830997"/>
          </a:xfrm>
          <a:prstGeom prst="rect">
            <a:avLst/>
          </a:prstGeom>
        </p:spPr>
        <p:txBody>
          <a:bodyPr wrap="square">
            <a:spAutoFit/>
          </a:bodyPr>
          <a:lstStyle/>
          <a:p>
            <a:r>
              <a:rPr lang="vi-VN" sz="2400" b="1">
                <a:latin typeface="Times New Roman" pitchFamily="18" charset="0"/>
                <a:cs typeface="Times New Roman" pitchFamily="18" charset="0"/>
              </a:rPr>
              <a:t>- Kích thước: </a:t>
            </a:r>
            <a:r>
              <a:rPr lang="vi-VN" sz="2400">
                <a:latin typeface="Times New Roman" pitchFamily="18" charset="0"/>
                <a:cs typeface="Times New Roman" pitchFamily="18" charset="0"/>
              </a:rPr>
              <a:t>30,3 triệu km</a:t>
            </a:r>
            <a:r>
              <a:rPr lang="vi-VN" sz="2400" baseline="30000">
                <a:latin typeface="Times New Roman" pitchFamily="18" charset="0"/>
                <a:cs typeface="Times New Roman" pitchFamily="18" charset="0"/>
              </a:rPr>
              <a:t>2</a:t>
            </a:r>
            <a:r>
              <a:rPr lang="vi-VN" sz="2400">
                <a:latin typeface="Times New Roman" pitchFamily="18" charset="0"/>
                <a:cs typeface="Times New Roman" pitchFamily="18" charset="0"/>
              </a:rPr>
              <a:t>, phần đất liền kéo dài từ khoảng 37</a:t>
            </a:r>
            <a:r>
              <a:rPr lang="vi-VN" sz="2400" baseline="30000">
                <a:latin typeface="Times New Roman" pitchFamily="18" charset="0"/>
                <a:cs typeface="Times New Roman" pitchFamily="18" charset="0"/>
              </a:rPr>
              <a:t>o</a:t>
            </a:r>
            <a:r>
              <a:rPr lang="vi-VN" sz="2400">
                <a:latin typeface="Times New Roman" pitchFamily="18" charset="0"/>
                <a:cs typeface="Times New Roman" pitchFamily="18" charset="0"/>
              </a:rPr>
              <a:t>B đến 35</a:t>
            </a:r>
            <a:r>
              <a:rPr lang="vi-VN" sz="2400" baseline="30000">
                <a:latin typeface="Times New Roman" pitchFamily="18" charset="0"/>
                <a:cs typeface="Times New Roman" pitchFamily="18" charset="0"/>
              </a:rPr>
              <a:t>o</a:t>
            </a:r>
            <a:r>
              <a:rPr lang="vi-VN" sz="2400">
                <a:latin typeface="Times New Roman" pitchFamily="18" charset="0"/>
                <a:cs typeface="Times New Roman" pitchFamily="18" charset="0"/>
              </a:rPr>
              <a:t>N.</a:t>
            </a:r>
            <a:endParaRPr lang="en-US" sz="2400">
              <a:latin typeface="Times New Roman" pitchFamily="18" charset="0"/>
              <a:cs typeface="Times New Roman" pitchFamily="18" charset="0"/>
            </a:endParaRPr>
          </a:p>
        </p:txBody>
      </p:sp>
    </p:spTree>
    <p:extLst>
      <p:ext uri="{BB962C8B-B14F-4D97-AF65-F5344CB8AC3E}">
        <p14:creationId xmlns:p14="http://schemas.microsoft.com/office/powerpoint/2010/main" val="3025897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par>
                                <p:cTn id="8" presetID="22" presetClass="entr" presetSubtype="8"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left)">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1745"/>
                                        </p:tgtEl>
                                        <p:attrNameLst>
                                          <p:attrName>style.visibility</p:attrName>
                                        </p:attrNameLst>
                                      </p:cBhvr>
                                      <p:to>
                                        <p:strVal val="visible"/>
                                      </p:to>
                                    </p:set>
                                    <p:animEffect transition="in" filter="barn(inVertical)">
                                      <p:cBhvr>
                                        <p:cTn id="15" dur="500"/>
                                        <p:tgtEl>
                                          <p:spTgt spid="31745"/>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p:cTn id="20" dur="500" fill="hold"/>
                                        <p:tgtEl>
                                          <p:spTgt spid="8"/>
                                        </p:tgtEl>
                                        <p:attrNameLst>
                                          <p:attrName>ppt_w</p:attrName>
                                        </p:attrNameLst>
                                      </p:cBhvr>
                                      <p:tavLst>
                                        <p:tav tm="0">
                                          <p:val>
                                            <p:fltVal val="0"/>
                                          </p:val>
                                        </p:tav>
                                        <p:tav tm="100000">
                                          <p:val>
                                            <p:strVal val="#ppt_w"/>
                                          </p:val>
                                        </p:tav>
                                      </p:tavLst>
                                    </p:anim>
                                    <p:anim calcmode="lin" valueType="num">
                                      <p:cBhvr>
                                        <p:cTn id="21" dur="500" fill="hold"/>
                                        <p:tgtEl>
                                          <p:spTgt spid="8"/>
                                        </p:tgtEl>
                                        <p:attrNameLst>
                                          <p:attrName>ppt_h</p:attrName>
                                        </p:attrNameLst>
                                      </p:cBhvr>
                                      <p:tavLst>
                                        <p:tav tm="0">
                                          <p:val>
                                            <p:fltVal val="0"/>
                                          </p:val>
                                        </p:tav>
                                        <p:tav tm="100000">
                                          <p:val>
                                            <p:strVal val="#ppt_h"/>
                                          </p:val>
                                        </p:tav>
                                      </p:tavLst>
                                    </p:anim>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500" fill="hold"/>
                                        <p:tgtEl>
                                          <p:spTgt spid="12"/>
                                        </p:tgtEl>
                                        <p:attrNameLst>
                                          <p:attrName>ppt_w</p:attrName>
                                        </p:attrNameLst>
                                      </p:cBhvr>
                                      <p:tavLst>
                                        <p:tav tm="0">
                                          <p:val>
                                            <p:fltVal val="0"/>
                                          </p:val>
                                        </p:tav>
                                        <p:tav tm="100000">
                                          <p:val>
                                            <p:strVal val="#ppt_w"/>
                                          </p:val>
                                        </p:tav>
                                      </p:tavLst>
                                    </p:anim>
                                    <p:anim calcmode="lin" valueType="num">
                                      <p:cBhvr>
                                        <p:cTn id="28" dur="500" fill="hold"/>
                                        <p:tgtEl>
                                          <p:spTgt spid="12"/>
                                        </p:tgtEl>
                                        <p:attrNameLst>
                                          <p:attrName>ppt_h</p:attrName>
                                        </p:attrNameLst>
                                      </p:cBhvr>
                                      <p:tavLst>
                                        <p:tav tm="0">
                                          <p:val>
                                            <p:fltVal val="0"/>
                                          </p:val>
                                        </p:tav>
                                        <p:tav tm="100000">
                                          <p:val>
                                            <p:strVal val="#ppt_h"/>
                                          </p:val>
                                        </p:tav>
                                      </p:tavLst>
                                    </p:anim>
                                    <p:animEffect transition="in" filter="fade">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p:cTn id="34" dur="500" fill="hold"/>
                                        <p:tgtEl>
                                          <p:spTgt spid="9"/>
                                        </p:tgtEl>
                                        <p:attrNameLst>
                                          <p:attrName>ppt_w</p:attrName>
                                        </p:attrNameLst>
                                      </p:cBhvr>
                                      <p:tavLst>
                                        <p:tav tm="0">
                                          <p:val>
                                            <p:fltVal val="0"/>
                                          </p:val>
                                        </p:tav>
                                        <p:tav tm="100000">
                                          <p:val>
                                            <p:strVal val="#ppt_w"/>
                                          </p:val>
                                        </p:tav>
                                      </p:tavLst>
                                    </p:anim>
                                    <p:anim calcmode="lin" valueType="num">
                                      <p:cBhvr>
                                        <p:cTn id="35" dur="500" fill="hold"/>
                                        <p:tgtEl>
                                          <p:spTgt spid="9"/>
                                        </p:tgtEl>
                                        <p:attrNameLst>
                                          <p:attrName>ppt_h</p:attrName>
                                        </p:attrNameLst>
                                      </p:cBhvr>
                                      <p:tavLst>
                                        <p:tav tm="0">
                                          <p:val>
                                            <p:fltVal val="0"/>
                                          </p:val>
                                        </p:tav>
                                        <p:tav tm="100000">
                                          <p:val>
                                            <p:strVal val="#ppt_h"/>
                                          </p:val>
                                        </p:tav>
                                      </p:tavLst>
                                    </p:anim>
                                    <p:animEffect transition="in" filter="fade">
                                      <p:cBhvr>
                                        <p:cTn id="36" dur="5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p:cTn id="41" dur="500" fill="hold"/>
                                        <p:tgtEl>
                                          <p:spTgt spid="14"/>
                                        </p:tgtEl>
                                        <p:attrNameLst>
                                          <p:attrName>ppt_w</p:attrName>
                                        </p:attrNameLst>
                                      </p:cBhvr>
                                      <p:tavLst>
                                        <p:tav tm="0">
                                          <p:val>
                                            <p:fltVal val="0"/>
                                          </p:val>
                                        </p:tav>
                                        <p:tav tm="100000">
                                          <p:val>
                                            <p:strVal val="#ppt_w"/>
                                          </p:val>
                                        </p:tav>
                                      </p:tavLst>
                                    </p:anim>
                                    <p:anim calcmode="lin" valueType="num">
                                      <p:cBhvr>
                                        <p:cTn id="42" dur="500" fill="hold"/>
                                        <p:tgtEl>
                                          <p:spTgt spid="14"/>
                                        </p:tgtEl>
                                        <p:attrNameLst>
                                          <p:attrName>ppt_h</p:attrName>
                                        </p:attrNameLst>
                                      </p:cBhvr>
                                      <p:tavLst>
                                        <p:tav tm="0">
                                          <p:val>
                                            <p:fltVal val="0"/>
                                          </p:val>
                                        </p:tav>
                                        <p:tav tm="100000">
                                          <p:val>
                                            <p:strVal val="#ppt_h"/>
                                          </p:val>
                                        </p:tav>
                                      </p:tavLst>
                                    </p:anim>
                                    <p:animEffect transition="in" filter="fade">
                                      <p:cBhvr>
                                        <p:cTn id="43" dur="500"/>
                                        <p:tgtEl>
                                          <p:spTgt spid="14"/>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grpId="0" nodeType="clickEffect">
                                  <p:stCondLst>
                                    <p:cond delay="0"/>
                                  </p:stCondLst>
                                  <p:childTnLst>
                                    <p:set>
                                      <p:cBhvr>
                                        <p:cTn id="47" dur="1" fill="hold">
                                          <p:stCondLst>
                                            <p:cond delay="0"/>
                                          </p:stCondLst>
                                        </p:cTn>
                                        <p:tgtEl>
                                          <p:spTgt spid="11"/>
                                        </p:tgtEl>
                                        <p:attrNameLst>
                                          <p:attrName>style.visibility</p:attrName>
                                        </p:attrNameLst>
                                      </p:cBhvr>
                                      <p:to>
                                        <p:strVal val="visible"/>
                                      </p:to>
                                    </p:set>
                                    <p:anim calcmode="lin" valueType="num">
                                      <p:cBhvr>
                                        <p:cTn id="48" dur="500" fill="hold"/>
                                        <p:tgtEl>
                                          <p:spTgt spid="11"/>
                                        </p:tgtEl>
                                        <p:attrNameLst>
                                          <p:attrName>ppt_w</p:attrName>
                                        </p:attrNameLst>
                                      </p:cBhvr>
                                      <p:tavLst>
                                        <p:tav tm="0">
                                          <p:val>
                                            <p:fltVal val="0"/>
                                          </p:val>
                                        </p:tav>
                                        <p:tav tm="100000">
                                          <p:val>
                                            <p:strVal val="#ppt_w"/>
                                          </p:val>
                                        </p:tav>
                                      </p:tavLst>
                                    </p:anim>
                                    <p:anim calcmode="lin" valueType="num">
                                      <p:cBhvr>
                                        <p:cTn id="49" dur="500" fill="hold"/>
                                        <p:tgtEl>
                                          <p:spTgt spid="11"/>
                                        </p:tgtEl>
                                        <p:attrNameLst>
                                          <p:attrName>ppt_h</p:attrName>
                                        </p:attrNameLst>
                                      </p:cBhvr>
                                      <p:tavLst>
                                        <p:tav tm="0">
                                          <p:val>
                                            <p:fltVal val="0"/>
                                          </p:val>
                                        </p:tav>
                                        <p:tav tm="100000">
                                          <p:val>
                                            <p:strVal val="#ppt_h"/>
                                          </p:val>
                                        </p:tav>
                                      </p:tavLst>
                                    </p:anim>
                                    <p:animEffect transition="in" filter="fade">
                                      <p:cBhvr>
                                        <p:cTn id="50" dur="500"/>
                                        <p:tgtEl>
                                          <p:spTgt spid="11"/>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anim calcmode="lin" valueType="num">
                                      <p:cBhvr>
                                        <p:cTn id="55" dur="500" fill="hold"/>
                                        <p:tgtEl>
                                          <p:spTgt spid="13"/>
                                        </p:tgtEl>
                                        <p:attrNameLst>
                                          <p:attrName>ppt_w</p:attrName>
                                        </p:attrNameLst>
                                      </p:cBhvr>
                                      <p:tavLst>
                                        <p:tav tm="0">
                                          <p:val>
                                            <p:fltVal val="0"/>
                                          </p:val>
                                        </p:tav>
                                        <p:tav tm="100000">
                                          <p:val>
                                            <p:strVal val="#ppt_w"/>
                                          </p:val>
                                        </p:tav>
                                      </p:tavLst>
                                    </p:anim>
                                    <p:anim calcmode="lin" valueType="num">
                                      <p:cBhvr>
                                        <p:cTn id="56" dur="500" fill="hold"/>
                                        <p:tgtEl>
                                          <p:spTgt spid="13"/>
                                        </p:tgtEl>
                                        <p:attrNameLst>
                                          <p:attrName>ppt_h</p:attrName>
                                        </p:attrNameLst>
                                      </p:cBhvr>
                                      <p:tavLst>
                                        <p:tav tm="0">
                                          <p:val>
                                            <p:fltVal val="0"/>
                                          </p:val>
                                        </p:tav>
                                        <p:tav tm="100000">
                                          <p:val>
                                            <p:strVal val="#ppt_h"/>
                                          </p:val>
                                        </p:tav>
                                      </p:tavLst>
                                    </p:anim>
                                    <p:animEffect transition="in" filter="fade">
                                      <p:cBhvr>
                                        <p:cTn id="57" dur="500"/>
                                        <p:tgtEl>
                                          <p:spTgt spid="13"/>
                                        </p:tgtEl>
                                      </p:cBhvr>
                                    </p:animEffect>
                                  </p:childTnLst>
                                </p:cTn>
                              </p:par>
                            </p:childTnLst>
                          </p:cTn>
                        </p:par>
                      </p:childTnLst>
                    </p:cTn>
                  </p:par>
                  <p:par>
                    <p:cTn id="58" fill="hold">
                      <p:stCondLst>
                        <p:cond delay="indefinite"/>
                      </p:stCondLst>
                      <p:childTnLst>
                        <p:par>
                          <p:cTn id="59" fill="hold">
                            <p:stCondLst>
                              <p:cond delay="0"/>
                            </p:stCondLst>
                            <p:childTnLst>
                              <p:par>
                                <p:cTn id="60" presetID="53" presetClass="entr" presetSubtype="16" fill="hold" grpId="0" nodeType="clickEffect">
                                  <p:stCondLst>
                                    <p:cond delay="0"/>
                                  </p:stCondLst>
                                  <p:childTnLst>
                                    <p:set>
                                      <p:cBhvr>
                                        <p:cTn id="61" dur="1" fill="hold">
                                          <p:stCondLst>
                                            <p:cond delay="0"/>
                                          </p:stCondLst>
                                        </p:cTn>
                                        <p:tgtEl>
                                          <p:spTgt spid="10"/>
                                        </p:tgtEl>
                                        <p:attrNameLst>
                                          <p:attrName>style.visibility</p:attrName>
                                        </p:attrNameLst>
                                      </p:cBhvr>
                                      <p:to>
                                        <p:strVal val="visible"/>
                                      </p:to>
                                    </p:set>
                                    <p:anim calcmode="lin" valueType="num">
                                      <p:cBhvr>
                                        <p:cTn id="62" dur="500" fill="hold"/>
                                        <p:tgtEl>
                                          <p:spTgt spid="10"/>
                                        </p:tgtEl>
                                        <p:attrNameLst>
                                          <p:attrName>ppt_w</p:attrName>
                                        </p:attrNameLst>
                                      </p:cBhvr>
                                      <p:tavLst>
                                        <p:tav tm="0">
                                          <p:val>
                                            <p:fltVal val="0"/>
                                          </p:val>
                                        </p:tav>
                                        <p:tav tm="100000">
                                          <p:val>
                                            <p:strVal val="#ppt_w"/>
                                          </p:val>
                                        </p:tav>
                                      </p:tavLst>
                                    </p:anim>
                                    <p:anim calcmode="lin" valueType="num">
                                      <p:cBhvr>
                                        <p:cTn id="63" dur="500" fill="hold"/>
                                        <p:tgtEl>
                                          <p:spTgt spid="10"/>
                                        </p:tgtEl>
                                        <p:attrNameLst>
                                          <p:attrName>ppt_h</p:attrName>
                                        </p:attrNameLst>
                                      </p:cBhvr>
                                      <p:tavLst>
                                        <p:tav tm="0">
                                          <p:val>
                                            <p:fltVal val="0"/>
                                          </p:val>
                                        </p:tav>
                                        <p:tav tm="100000">
                                          <p:val>
                                            <p:strVal val="#ppt_h"/>
                                          </p:val>
                                        </p:tav>
                                      </p:tavLst>
                                    </p:anim>
                                    <p:animEffect transition="in" filter="fade">
                                      <p:cBhvr>
                                        <p:cTn id="64" dur="500"/>
                                        <p:tgtEl>
                                          <p:spTgt spid="10"/>
                                        </p:tgtEl>
                                      </p:cBhvr>
                                    </p:animEffect>
                                  </p:childTnLst>
                                </p:cTn>
                              </p:par>
                            </p:childTnLst>
                          </p:cTn>
                        </p:par>
                      </p:childTnLst>
                    </p:cTn>
                  </p:par>
                  <p:par>
                    <p:cTn id="65" fill="hold">
                      <p:stCondLst>
                        <p:cond delay="indefinite"/>
                      </p:stCondLst>
                      <p:childTnLst>
                        <p:par>
                          <p:cTn id="66" fill="hold">
                            <p:stCondLst>
                              <p:cond delay="0"/>
                            </p:stCondLst>
                            <p:childTnLst>
                              <p:par>
                                <p:cTn id="67" presetID="53" presetClass="entr" presetSubtype="16" fill="hold" grpId="0" nodeType="clickEffect">
                                  <p:stCondLst>
                                    <p:cond delay="0"/>
                                  </p:stCondLst>
                                  <p:childTnLst>
                                    <p:set>
                                      <p:cBhvr>
                                        <p:cTn id="68" dur="1" fill="hold">
                                          <p:stCondLst>
                                            <p:cond delay="0"/>
                                          </p:stCondLst>
                                        </p:cTn>
                                        <p:tgtEl>
                                          <p:spTgt spid="15"/>
                                        </p:tgtEl>
                                        <p:attrNameLst>
                                          <p:attrName>style.visibility</p:attrName>
                                        </p:attrNameLst>
                                      </p:cBhvr>
                                      <p:to>
                                        <p:strVal val="visible"/>
                                      </p:to>
                                    </p:set>
                                    <p:anim calcmode="lin" valueType="num">
                                      <p:cBhvr>
                                        <p:cTn id="69" dur="500" fill="hold"/>
                                        <p:tgtEl>
                                          <p:spTgt spid="15"/>
                                        </p:tgtEl>
                                        <p:attrNameLst>
                                          <p:attrName>ppt_w</p:attrName>
                                        </p:attrNameLst>
                                      </p:cBhvr>
                                      <p:tavLst>
                                        <p:tav tm="0">
                                          <p:val>
                                            <p:fltVal val="0"/>
                                          </p:val>
                                        </p:tav>
                                        <p:tav tm="100000">
                                          <p:val>
                                            <p:strVal val="#ppt_w"/>
                                          </p:val>
                                        </p:tav>
                                      </p:tavLst>
                                    </p:anim>
                                    <p:anim calcmode="lin" valueType="num">
                                      <p:cBhvr>
                                        <p:cTn id="70" dur="500" fill="hold"/>
                                        <p:tgtEl>
                                          <p:spTgt spid="15"/>
                                        </p:tgtEl>
                                        <p:attrNameLst>
                                          <p:attrName>ppt_h</p:attrName>
                                        </p:attrNameLst>
                                      </p:cBhvr>
                                      <p:tavLst>
                                        <p:tav tm="0">
                                          <p:val>
                                            <p:fltVal val="0"/>
                                          </p:val>
                                        </p:tav>
                                        <p:tav tm="100000">
                                          <p:val>
                                            <p:strVal val="#ppt_h"/>
                                          </p:val>
                                        </p:tav>
                                      </p:tavLst>
                                    </p:anim>
                                    <p:animEffect transition="in" filter="fade">
                                      <p:cBhvr>
                                        <p:cTn id="71" dur="500"/>
                                        <p:tgtEl>
                                          <p:spTgt spid="15"/>
                                        </p:tgtEl>
                                      </p:cBhvr>
                                    </p:animEffect>
                                  </p:childTnLst>
                                </p:cTn>
                              </p:par>
                            </p:childTnLst>
                          </p:cTn>
                        </p:par>
                      </p:childTnLst>
                    </p:cTn>
                  </p:par>
                  <p:par>
                    <p:cTn id="72" fill="hold">
                      <p:stCondLst>
                        <p:cond delay="indefinite"/>
                      </p:stCondLst>
                      <p:childTnLst>
                        <p:par>
                          <p:cTn id="73" fill="hold">
                            <p:stCondLst>
                              <p:cond delay="0"/>
                            </p:stCondLst>
                            <p:childTnLst>
                              <p:par>
                                <p:cTn id="74" presetID="16" presetClass="entr" presetSubtype="21" fill="hold" grpId="0" nodeType="clickEffect">
                                  <p:stCondLst>
                                    <p:cond delay="0"/>
                                  </p:stCondLst>
                                  <p:childTnLst>
                                    <p:set>
                                      <p:cBhvr>
                                        <p:cTn id="75" dur="1" fill="hold">
                                          <p:stCondLst>
                                            <p:cond delay="0"/>
                                          </p:stCondLst>
                                        </p:cTn>
                                        <p:tgtEl>
                                          <p:spTgt spid="19"/>
                                        </p:tgtEl>
                                        <p:attrNameLst>
                                          <p:attrName>style.visibility</p:attrName>
                                        </p:attrNameLst>
                                      </p:cBhvr>
                                      <p:to>
                                        <p:strVal val="visible"/>
                                      </p:to>
                                    </p:set>
                                    <p:animEffect transition="in" filter="barn(inVertical)">
                                      <p:cBhvr>
                                        <p:cTn id="76" dur="500"/>
                                        <p:tgtEl>
                                          <p:spTgt spid="19"/>
                                        </p:tgtEl>
                                      </p:cBhvr>
                                    </p:animEffect>
                                  </p:childTnLst>
                                </p:cTn>
                              </p:par>
                            </p:childTnLst>
                          </p:cTn>
                        </p:par>
                      </p:childTnLst>
                    </p:cTn>
                  </p:par>
                  <p:par>
                    <p:cTn id="77" fill="hold">
                      <p:stCondLst>
                        <p:cond delay="indefinite"/>
                      </p:stCondLst>
                      <p:childTnLst>
                        <p:par>
                          <p:cTn id="78" fill="hold">
                            <p:stCondLst>
                              <p:cond delay="0"/>
                            </p:stCondLst>
                            <p:childTnLst>
                              <p:par>
                                <p:cTn id="79" presetID="16" presetClass="entr" presetSubtype="21" fill="hold" grpId="0" nodeType="clickEffect">
                                  <p:stCondLst>
                                    <p:cond delay="0"/>
                                  </p:stCondLst>
                                  <p:childTnLst>
                                    <p:set>
                                      <p:cBhvr>
                                        <p:cTn id="80" dur="1" fill="hold">
                                          <p:stCondLst>
                                            <p:cond delay="0"/>
                                          </p:stCondLst>
                                        </p:cTn>
                                        <p:tgtEl>
                                          <p:spTgt spid="20"/>
                                        </p:tgtEl>
                                        <p:attrNameLst>
                                          <p:attrName>style.visibility</p:attrName>
                                        </p:attrNameLst>
                                      </p:cBhvr>
                                      <p:to>
                                        <p:strVal val="visible"/>
                                      </p:to>
                                    </p:set>
                                    <p:animEffect transition="in" filter="barn(inVertical)">
                                      <p:cBhvr>
                                        <p:cTn id="81" dur="500"/>
                                        <p:tgtEl>
                                          <p:spTgt spid="20"/>
                                        </p:tgtEl>
                                      </p:cBhvr>
                                    </p:animEffect>
                                  </p:childTnLst>
                                </p:cTn>
                              </p:par>
                            </p:childTnLst>
                          </p:cTn>
                        </p:par>
                      </p:childTnLst>
                    </p:cTn>
                  </p:par>
                  <p:par>
                    <p:cTn id="82" fill="hold">
                      <p:stCondLst>
                        <p:cond delay="indefinite"/>
                      </p:stCondLst>
                      <p:childTnLst>
                        <p:par>
                          <p:cTn id="83" fill="hold">
                            <p:stCondLst>
                              <p:cond delay="0"/>
                            </p:stCondLst>
                            <p:childTnLst>
                              <p:par>
                                <p:cTn id="84" presetID="16" presetClass="entr" presetSubtype="21" fill="hold" grpId="0" nodeType="clickEffect">
                                  <p:stCondLst>
                                    <p:cond delay="0"/>
                                  </p:stCondLst>
                                  <p:childTnLst>
                                    <p:set>
                                      <p:cBhvr>
                                        <p:cTn id="85" dur="1" fill="hold">
                                          <p:stCondLst>
                                            <p:cond delay="0"/>
                                          </p:stCondLst>
                                        </p:cTn>
                                        <p:tgtEl>
                                          <p:spTgt spid="22"/>
                                        </p:tgtEl>
                                        <p:attrNameLst>
                                          <p:attrName>style.visibility</p:attrName>
                                        </p:attrNameLst>
                                      </p:cBhvr>
                                      <p:to>
                                        <p:strVal val="visible"/>
                                      </p:to>
                                    </p:set>
                                    <p:animEffect transition="in" filter="barn(inVertical)">
                                      <p:cBhvr>
                                        <p:cTn id="86" dur="500"/>
                                        <p:tgtEl>
                                          <p:spTgt spid="22"/>
                                        </p:tgtEl>
                                      </p:cBhvr>
                                    </p:animEffect>
                                  </p:childTnLst>
                                </p:cTn>
                              </p:par>
                            </p:childTnLst>
                          </p:cTn>
                        </p:par>
                      </p:childTnLst>
                    </p:cTn>
                  </p:par>
                  <p:par>
                    <p:cTn id="87" fill="hold">
                      <p:stCondLst>
                        <p:cond delay="indefinite"/>
                      </p:stCondLst>
                      <p:childTnLst>
                        <p:par>
                          <p:cTn id="88" fill="hold">
                            <p:stCondLst>
                              <p:cond delay="0"/>
                            </p:stCondLst>
                            <p:childTnLst>
                              <p:par>
                                <p:cTn id="89" presetID="42" presetClass="entr" presetSubtype="0" fill="hold" grpId="0" nodeType="clickEffect">
                                  <p:stCondLst>
                                    <p:cond delay="0"/>
                                  </p:stCondLst>
                                  <p:childTnLst>
                                    <p:set>
                                      <p:cBhvr>
                                        <p:cTn id="90" dur="1" fill="hold">
                                          <p:stCondLst>
                                            <p:cond delay="0"/>
                                          </p:stCondLst>
                                        </p:cTn>
                                        <p:tgtEl>
                                          <p:spTgt spid="2"/>
                                        </p:tgtEl>
                                        <p:attrNameLst>
                                          <p:attrName>style.visibility</p:attrName>
                                        </p:attrNameLst>
                                      </p:cBhvr>
                                      <p:to>
                                        <p:strVal val="visible"/>
                                      </p:to>
                                    </p:set>
                                    <p:animEffect transition="in" filter="fade">
                                      <p:cBhvr>
                                        <p:cTn id="91" dur="1000"/>
                                        <p:tgtEl>
                                          <p:spTgt spid="2"/>
                                        </p:tgtEl>
                                      </p:cBhvr>
                                    </p:animEffect>
                                    <p:anim calcmode="lin" valueType="num">
                                      <p:cBhvr>
                                        <p:cTn id="92" dur="1000" fill="hold"/>
                                        <p:tgtEl>
                                          <p:spTgt spid="2"/>
                                        </p:tgtEl>
                                        <p:attrNameLst>
                                          <p:attrName>ppt_x</p:attrName>
                                        </p:attrNameLst>
                                      </p:cBhvr>
                                      <p:tavLst>
                                        <p:tav tm="0">
                                          <p:val>
                                            <p:strVal val="#ppt_x"/>
                                          </p:val>
                                        </p:tav>
                                        <p:tav tm="100000">
                                          <p:val>
                                            <p:strVal val="#ppt_x"/>
                                          </p:val>
                                        </p:tav>
                                      </p:tavLst>
                                    </p:anim>
                                    <p:anim calcmode="lin" valueType="num">
                                      <p:cBhvr>
                                        <p:cTn id="9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16" presetClass="entr" presetSubtype="21" fill="hold" grpId="0" nodeType="clickEffect">
                                  <p:stCondLst>
                                    <p:cond delay="0"/>
                                  </p:stCondLst>
                                  <p:childTnLst>
                                    <p:set>
                                      <p:cBhvr>
                                        <p:cTn id="97" dur="1" fill="hold">
                                          <p:stCondLst>
                                            <p:cond delay="0"/>
                                          </p:stCondLst>
                                        </p:cTn>
                                        <p:tgtEl>
                                          <p:spTgt spid="3"/>
                                        </p:tgtEl>
                                        <p:attrNameLst>
                                          <p:attrName>style.visibility</p:attrName>
                                        </p:attrNameLst>
                                      </p:cBhvr>
                                      <p:to>
                                        <p:strVal val="visible"/>
                                      </p:to>
                                    </p:set>
                                    <p:animEffect transition="in" filter="barn(inVertical)">
                                      <p:cBhvr>
                                        <p:cTn id="98" dur="500"/>
                                        <p:tgtEl>
                                          <p:spTgt spid="3"/>
                                        </p:tgtEl>
                                      </p:cBhvr>
                                    </p:animEffect>
                                  </p:childTnLst>
                                </p:cTn>
                              </p:par>
                            </p:childTnLst>
                          </p:cTn>
                        </p:par>
                      </p:childTnLst>
                    </p:cTn>
                  </p:par>
                  <p:par>
                    <p:cTn id="99" fill="hold">
                      <p:stCondLst>
                        <p:cond delay="indefinite"/>
                      </p:stCondLst>
                      <p:childTnLst>
                        <p:par>
                          <p:cTn id="100" fill="hold">
                            <p:stCondLst>
                              <p:cond delay="0"/>
                            </p:stCondLst>
                            <p:childTnLst>
                              <p:par>
                                <p:cTn id="101" presetID="42" presetClass="entr" presetSubtype="0" fill="hold" grpId="0" nodeType="clickEffect">
                                  <p:stCondLst>
                                    <p:cond delay="0"/>
                                  </p:stCondLst>
                                  <p:childTnLst>
                                    <p:set>
                                      <p:cBhvr>
                                        <p:cTn id="102" dur="1" fill="hold">
                                          <p:stCondLst>
                                            <p:cond delay="0"/>
                                          </p:stCondLst>
                                        </p:cTn>
                                        <p:tgtEl>
                                          <p:spTgt spid="4"/>
                                        </p:tgtEl>
                                        <p:attrNameLst>
                                          <p:attrName>style.visibility</p:attrName>
                                        </p:attrNameLst>
                                      </p:cBhvr>
                                      <p:to>
                                        <p:strVal val="visible"/>
                                      </p:to>
                                    </p:set>
                                    <p:animEffect transition="in" filter="fade">
                                      <p:cBhvr>
                                        <p:cTn id="103" dur="1000"/>
                                        <p:tgtEl>
                                          <p:spTgt spid="4"/>
                                        </p:tgtEl>
                                      </p:cBhvr>
                                    </p:animEffect>
                                    <p:anim calcmode="lin" valueType="num">
                                      <p:cBhvr>
                                        <p:cTn id="104" dur="1000" fill="hold"/>
                                        <p:tgtEl>
                                          <p:spTgt spid="4"/>
                                        </p:tgtEl>
                                        <p:attrNameLst>
                                          <p:attrName>ppt_x</p:attrName>
                                        </p:attrNameLst>
                                      </p:cBhvr>
                                      <p:tavLst>
                                        <p:tav tm="0">
                                          <p:val>
                                            <p:strVal val="#ppt_x"/>
                                          </p:val>
                                        </p:tav>
                                        <p:tav tm="100000">
                                          <p:val>
                                            <p:strVal val="#ppt_x"/>
                                          </p:val>
                                        </p:tav>
                                      </p:tavLst>
                                    </p:anim>
                                    <p:anim calcmode="lin" valueType="num">
                                      <p:cBhvr>
                                        <p:cTn id="10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animBg="1"/>
      <p:bldP spid="19" grpId="0" animBg="1"/>
      <p:bldP spid="20" grpId="0" animBg="1"/>
      <p:bldP spid="22" grpId="0" animBg="1"/>
      <p:bldP spid="23" grpId="0" animBg="1"/>
      <p:bldP spid="2" grpId="0"/>
      <p:bldP spid="3"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6097305385954.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33046" y="398759"/>
            <a:ext cx="10731639" cy="6166756"/>
          </a:xfrm>
        </p:spPr>
      </p:pic>
    </p:spTree>
    <p:extLst>
      <p:ext uri="{BB962C8B-B14F-4D97-AF65-F5344CB8AC3E}">
        <p14:creationId xmlns:p14="http://schemas.microsoft.com/office/powerpoint/2010/main" val="182706832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53361156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1460</TotalTime>
  <Words>1752</Words>
  <Application>Microsoft Office PowerPoint</Application>
  <PresentationFormat>Custom</PresentationFormat>
  <Paragraphs>783</Paragraphs>
  <Slides>41</Slides>
  <Notes>13</Notes>
  <HiddenSlides>0</HiddenSlides>
  <MMClips>5</MMClips>
  <ScaleCrop>false</ScaleCrop>
  <HeadingPairs>
    <vt:vector size="4" baseType="variant">
      <vt:variant>
        <vt:lpstr>Theme</vt:lpstr>
      </vt:variant>
      <vt:variant>
        <vt:i4>1</vt:i4>
      </vt:variant>
      <vt:variant>
        <vt:lpstr>Slide Titles</vt:lpstr>
      </vt:variant>
      <vt:variant>
        <vt:i4>41</vt:i4>
      </vt:variant>
    </vt:vector>
  </HeadingPairs>
  <TitlesOfParts>
    <vt:vector size="42"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Ý nghĩa của kênh đào Xuy – ê đối với giao thông  đường biển? </vt:lpstr>
      <vt:lpstr>Kể tên các dòng biển lạnh, nóng chạy ven bờ châu Phi?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Tổ chức trò chơi: “VUA TÌM KIẾM” - Luật chơi: Hãy tìm các đáp án đúng trong bảng sau (hàng ngang, hàng dọc, hàng chéo) và lấy bút màu tô lên đáp án mình tìm được, ai tìm được nhanh nhất sẽ trở thành “VUA TÌM KIẾM”. - Bộ câu hỏi: 1. Diện tích của châu Phi xếp vị thứ mấy trên thế giới? 2. Quốc đảo lớn nhất châu Phi?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VẬN DỤNG</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User</cp:lastModifiedBy>
  <cp:revision>128</cp:revision>
  <dcterms:created xsi:type="dcterms:W3CDTF">2022-04-24T01:51:04Z</dcterms:created>
  <dcterms:modified xsi:type="dcterms:W3CDTF">2024-12-05T21:54:00Z</dcterms:modified>
</cp:coreProperties>
</file>