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4"/>
  </p:notesMasterIdLst>
  <p:handoutMasterIdLst>
    <p:handoutMasterId r:id="rId15"/>
  </p:handoutMasterIdLst>
  <p:sldIdLst>
    <p:sldId id="256" r:id="rId3"/>
    <p:sldId id="3357" r:id="rId4"/>
    <p:sldId id="295" r:id="rId5"/>
    <p:sldId id="3081" r:id="rId6"/>
    <p:sldId id="3309" r:id="rId7"/>
    <p:sldId id="3359" r:id="rId8"/>
    <p:sldId id="3328" r:id="rId9"/>
    <p:sldId id="3360" r:id="rId10"/>
    <p:sldId id="3363" r:id="rId11"/>
    <p:sldId id="3083" r:id="rId12"/>
    <p:sldId id="3351" r:id="rId13"/>
  </p:sldIdLst>
  <p:sldSz cx="12192000" cy="6858000"/>
  <p:notesSz cx="6858000" cy="9144000"/>
  <p:embeddedFontLst>
    <p:embeddedFont>
      <p:font typeface="Bahnschrift Condensed" panose="020B0502040204020203" pitchFamily="34" charset="0"/>
      <p:regular r:id="rId16"/>
      <p:bold r:id="rId17"/>
    </p:embeddedFont>
    <p:embeddedFont>
      <p:font typeface="Bahnschrift SemiBold SemiConden" panose="020B0502040204020203" pitchFamily="34" charset="0"/>
      <p:bold r:id="rId18"/>
    </p:embeddedFont>
    <p:embeddedFont>
      <p:font typeface="Calibri" panose="020F0502020204030204" pitchFamily="34" charset="0"/>
      <p:regular r:id="rId19"/>
      <p:bold r:id="rId20"/>
      <p:italic r:id="rId21"/>
      <p:boldItalic r:id="rId22"/>
    </p:embeddedFont>
    <p:embeddedFont>
      <p:font typeface="Segoe Print" panose="02000600000000000000" pitchFamily="2" charset="0"/>
      <p:regular r:id="rId23"/>
      <p:bold r:id="rId24"/>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CCFF99"/>
    <a:srgbClr val="FFCCFF"/>
    <a:srgbClr val="002060"/>
    <a:srgbClr val="D34CD6"/>
    <a:srgbClr val="35B6B4"/>
    <a:srgbClr val="FF6600"/>
    <a:srgbClr val="84ACB6"/>
    <a:srgbClr val="9C51D9"/>
    <a:srgbClr val="EB5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p:cViewPr varScale="1">
        <p:scale>
          <a:sx n="59" d="100"/>
          <a:sy n="59" d="100"/>
        </p:scale>
        <p:origin x="60" y="348"/>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12/29/2023</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12/29/2023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4</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841811" y="259774"/>
            <a:ext cx="7377953" cy="523220"/>
          </a:xfrm>
          <a:prstGeom prst="rect">
            <a:avLst/>
          </a:prstGeom>
          <a:noFill/>
        </p:spPr>
        <p:txBody>
          <a:bodyPr wrap="square" rtlCol="0">
            <a:spAutoFit/>
          </a:bodyPr>
          <a:lstStyle/>
          <a:p>
            <a:pPr algn="ctr"/>
            <a:r>
              <a:rPr lang="vi-VN" sz="2800" dirty="0">
                <a:solidFill>
                  <a:schemeClr val="accent5">
                    <a:lumMod val="75000"/>
                  </a:schemeClr>
                </a:solidFill>
              </a:rPr>
              <a:t>ỨNG DỤNG TIN HỌC</a:t>
            </a:r>
            <a:endParaRPr lang="en-US" sz="2800" dirty="0">
              <a:solidFill>
                <a:schemeClr val="accent5">
                  <a:lumMod val="75000"/>
                </a:schemeClr>
              </a:solidFill>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097740" y="2319594"/>
            <a:ext cx="7485531" cy="2015039"/>
          </a:xfrm>
          <a:prstGeom prst="rect">
            <a:avLst/>
          </a:prstGeom>
          <a:noFill/>
          <a:ln>
            <a:noFill/>
          </a:ln>
        </p:spPr>
        <p:txBody>
          <a:bodyPr wrap="square" rtlCol="0">
            <a:spAutoFit/>
          </a:bodyPr>
          <a:lstStyle/>
          <a:p>
            <a:pPr algn="ctr">
              <a:lnSpc>
                <a:spcPct val="120000"/>
              </a:lnSpc>
            </a:pPr>
            <a:r>
              <a:rPr lang="en-US" sz="5500" b="1" dirty="0" err="1">
                <a:ln w="19050">
                  <a:solidFill>
                    <a:schemeClr val="bg1"/>
                  </a:solidFill>
                </a:ln>
                <a:solidFill>
                  <a:srgbClr val="002060"/>
                </a:solidFill>
                <a:latin typeface="Bahnschrift Condensed" panose="020B0502040204020203" pitchFamily="34" charset="0"/>
              </a:rPr>
              <a:t>Bài</a:t>
            </a:r>
            <a:r>
              <a:rPr lang="en-US" sz="5500" b="1" dirty="0">
                <a:ln w="19050">
                  <a:solidFill>
                    <a:schemeClr val="bg1"/>
                  </a:solidFill>
                </a:ln>
                <a:solidFill>
                  <a:srgbClr val="002060"/>
                </a:solidFill>
                <a:latin typeface="Bahnschrift Condensed" panose="020B0502040204020203" pitchFamily="34" charset="0"/>
              </a:rPr>
              <a:t> </a:t>
            </a:r>
            <a:r>
              <a:rPr lang="vi-VN" sz="5500" b="1" dirty="0">
                <a:ln w="19050">
                  <a:solidFill>
                    <a:schemeClr val="bg1"/>
                  </a:solidFill>
                </a:ln>
                <a:solidFill>
                  <a:srgbClr val="002060"/>
                </a:solidFill>
                <a:latin typeface="Bahnschrift Condensed" panose="020B0502040204020203" pitchFamily="34" charset="0"/>
              </a:rPr>
              <a:t>5</a:t>
            </a:r>
            <a:r>
              <a:rPr lang="en-US" sz="5500" b="1" dirty="0">
                <a:ln w="19050">
                  <a:solidFill>
                    <a:schemeClr val="bg1"/>
                  </a:solidFill>
                </a:ln>
                <a:solidFill>
                  <a:srgbClr val="002060"/>
                </a:solidFill>
                <a:latin typeface="Bahnschrift Condensed" panose="020B0502040204020203" pitchFamily="34" charset="0"/>
              </a:rPr>
              <a:t>. TÌM HIỂU PHẦN MỀM MÔ PHỎNG</a:t>
            </a:r>
            <a:endParaRPr lang="vi-VN" sz="55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853440" y="1433716"/>
            <a:ext cx="10262349" cy="1889300"/>
          </a:xfrm>
          <a:prstGeom prst="rect">
            <a:avLst/>
          </a:prstGeom>
        </p:spPr>
        <p:txBody>
          <a:bodyPr wrap="square">
            <a:spAutoFit/>
          </a:bodyPr>
          <a:lstStyle/>
          <a:p>
            <a:pPr>
              <a:lnSpc>
                <a:spcPct val="150000"/>
              </a:lnSpc>
            </a:pPr>
            <a:r>
              <a:rPr lang="en-US" sz="2000" dirty="0"/>
              <a:t>Em </a:t>
            </a:r>
            <a:r>
              <a:rPr lang="en-US" sz="2000" dirty="0" err="1"/>
              <a:t>hãy</a:t>
            </a:r>
            <a:r>
              <a:rPr lang="en-US" sz="2000" dirty="0"/>
              <a:t> </a:t>
            </a:r>
            <a:r>
              <a:rPr lang="en-US" sz="2000" dirty="0" err="1"/>
              <a:t>tìm</a:t>
            </a:r>
            <a:r>
              <a:rPr lang="en-US" sz="2000" dirty="0"/>
              <a:t> </a:t>
            </a:r>
            <a:r>
              <a:rPr lang="en-US" sz="2000" dirty="0" err="1"/>
              <a:t>một</a:t>
            </a:r>
            <a:r>
              <a:rPr lang="en-US" sz="2000" dirty="0"/>
              <a:t> </a:t>
            </a:r>
            <a:r>
              <a:rPr lang="en-US" sz="2000" dirty="0" err="1"/>
              <a:t>phần</a:t>
            </a:r>
            <a:r>
              <a:rPr lang="en-US" sz="2000" dirty="0"/>
              <a:t> </a:t>
            </a:r>
            <a:r>
              <a:rPr lang="en-US" sz="2000" dirty="0" err="1"/>
              <a:t>mềm</a:t>
            </a:r>
            <a:r>
              <a:rPr lang="en-US" sz="2000" dirty="0"/>
              <a:t> </a:t>
            </a:r>
            <a:r>
              <a:rPr lang="en-US" sz="2000" dirty="0" err="1"/>
              <a:t>mô</a:t>
            </a:r>
            <a:r>
              <a:rPr lang="en-US" sz="2000" dirty="0"/>
              <a:t> </a:t>
            </a:r>
            <a:r>
              <a:rPr lang="en-US" sz="2000" dirty="0" err="1"/>
              <a:t>phỏng</a:t>
            </a:r>
            <a:r>
              <a:rPr lang="en-US" sz="2000" dirty="0"/>
              <a:t> </a:t>
            </a:r>
            <a:r>
              <a:rPr lang="en-US" sz="2000" dirty="0" err="1"/>
              <a:t>hỗ</a:t>
            </a:r>
            <a:r>
              <a:rPr lang="en-US" sz="2000" dirty="0"/>
              <a:t> </a:t>
            </a:r>
            <a:r>
              <a:rPr lang="en-US" sz="2000" dirty="0" err="1"/>
              <a:t>trợ</a:t>
            </a:r>
            <a:r>
              <a:rPr lang="en-US" sz="2000" dirty="0"/>
              <a:t> </a:t>
            </a:r>
            <a:r>
              <a:rPr lang="en-US" sz="2000" dirty="0" err="1"/>
              <a:t>học</a:t>
            </a:r>
            <a:r>
              <a:rPr lang="en-US" sz="2000" dirty="0"/>
              <a:t> </a:t>
            </a:r>
            <a:r>
              <a:rPr lang="en-US" sz="2000" dirty="0" err="1"/>
              <a:t>tập</a:t>
            </a:r>
            <a:r>
              <a:rPr lang="en-US" sz="2000" dirty="0"/>
              <a:t> </a:t>
            </a:r>
            <a:r>
              <a:rPr lang="en-US" sz="2000" dirty="0" err="1"/>
              <a:t>và</a:t>
            </a:r>
            <a:r>
              <a:rPr lang="en-US" sz="2000" dirty="0"/>
              <a:t> </a:t>
            </a:r>
            <a:r>
              <a:rPr lang="en-US" sz="2000" dirty="0" err="1"/>
              <a:t>trả</a:t>
            </a:r>
            <a:r>
              <a:rPr lang="en-US" sz="2000" dirty="0"/>
              <a:t> </a:t>
            </a:r>
            <a:r>
              <a:rPr lang="en-US" sz="2000" dirty="0" err="1"/>
              <a:t>lời</a:t>
            </a:r>
            <a:r>
              <a:rPr lang="en-US" sz="2000" dirty="0"/>
              <a:t> </a:t>
            </a:r>
            <a:r>
              <a:rPr lang="en-US" sz="2000" dirty="0" err="1"/>
              <a:t>các</a:t>
            </a:r>
            <a:r>
              <a:rPr lang="en-US" sz="2000" dirty="0"/>
              <a:t> </a:t>
            </a:r>
            <a:r>
              <a:rPr lang="en-US" sz="2000" dirty="0" err="1"/>
              <a:t>câu</a:t>
            </a:r>
            <a:r>
              <a:rPr lang="en-US" sz="2000" dirty="0"/>
              <a:t> </a:t>
            </a:r>
            <a:r>
              <a:rPr lang="en-US" sz="2000" dirty="0" err="1"/>
              <a:t>hỏi</a:t>
            </a:r>
            <a:r>
              <a:rPr lang="en-US" sz="2000" dirty="0"/>
              <a:t> </a:t>
            </a:r>
            <a:r>
              <a:rPr lang="en-US" sz="2000" dirty="0" err="1"/>
              <a:t>sau</a:t>
            </a:r>
            <a:r>
              <a:rPr lang="en-US" sz="2000" dirty="0"/>
              <a:t>: </a:t>
            </a:r>
          </a:p>
          <a:p>
            <a:pPr>
              <a:lnSpc>
                <a:spcPct val="150000"/>
              </a:lnSpc>
            </a:pPr>
            <a:r>
              <a:rPr lang="en-US" sz="2000" dirty="0"/>
              <a:t>a) </a:t>
            </a:r>
            <a:r>
              <a:rPr lang="en-US" sz="2000" dirty="0" err="1"/>
              <a:t>Phần</a:t>
            </a:r>
            <a:r>
              <a:rPr lang="en-US" sz="2000" dirty="0"/>
              <a:t> </a:t>
            </a:r>
            <a:r>
              <a:rPr lang="en-US" sz="2000" dirty="0" err="1"/>
              <a:t>mềm</a:t>
            </a:r>
            <a:r>
              <a:rPr lang="en-US" sz="2000" dirty="0"/>
              <a:t> </a:t>
            </a:r>
            <a:r>
              <a:rPr lang="en-US" sz="2000" dirty="0" err="1"/>
              <a:t>đó</a:t>
            </a:r>
            <a:r>
              <a:rPr lang="en-US" sz="2000" dirty="0"/>
              <a:t> </a:t>
            </a:r>
            <a:r>
              <a:rPr lang="en-US" sz="2000" dirty="0" err="1"/>
              <a:t>mô</a:t>
            </a:r>
            <a:r>
              <a:rPr lang="en-US" sz="2000" dirty="0"/>
              <a:t> </a:t>
            </a:r>
            <a:r>
              <a:rPr lang="en-US" sz="2000" dirty="0" err="1"/>
              <a:t>phỏng</a:t>
            </a:r>
            <a:r>
              <a:rPr lang="en-US" sz="2000" dirty="0"/>
              <a:t> </a:t>
            </a:r>
            <a:r>
              <a:rPr lang="en-US" sz="2000" dirty="0" err="1"/>
              <a:t>hoạt</a:t>
            </a:r>
            <a:r>
              <a:rPr lang="en-US" sz="2000" dirty="0"/>
              <a:t> </a:t>
            </a:r>
            <a:r>
              <a:rPr lang="en-US" sz="2000" dirty="0" err="1"/>
              <a:t>động</a:t>
            </a:r>
            <a:r>
              <a:rPr lang="en-US" sz="2000" dirty="0"/>
              <a:t> </a:t>
            </a:r>
            <a:r>
              <a:rPr lang="en-US" sz="2000" dirty="0" err="1"/>
              <a:t>nào</a:t>
            </a:r>
            <a:r>
              <a:rPr lang="en-US" sz="2000" dirty="0"/>
              <a:t>? </a:t>
            </a:r>
          </a:p>
          <a:p>
            <a:pPr>
              <a:lnSpc>
                <a:spcPct val="150000"/>
              </a:lnSpc>
            </a:pPr>
            <a:r>
              <a:rPr lang="en-US" sz="2000" dirty="0"/>
              <a:t>b) </a:t>
            </a:r>
            <a:r>
              <a:rPr lang="en-US" sz="2000" dirty="0" err="1"/>
              <a:t>Phần</a:t>
            </a:r>
            <a:r>
              <a:rPr lang="en-US" sz="2000" dirty="0"/>
              <a:t> </a:t>
            </a:r>
            <a:r>
              <a:rPr lang="en-US" sz="2000" dirty="0" err="1"/>
              <a:t>mềm</a:t>
            </a:r>
            <a:r>
              <a:rPr lang="en-US" sz="2000" dirty="0"/>
              <a:t> </a:t>
            </a:r>
            <a:r>
              <a:rPr lang="en-US" sz="2000" dirty="0" err="1"/>
              <a:t>đó</a:t>
            </a:r>
            <a:r>
              <a:rPr lang="en-US" sz="2000" dirty="0"/>
              <a:t> </a:t>
            </a:r>
            <a:r>
              <a:rPr lang="en-US" sz="2000" dirty="0" err="1"/>
              <a:t>giúp</a:t>
            </a:r>
            <a:r>
              <a:rPr lang="en-US" sz="2000" dirty="0"/>
              <a:t> </a:t>
            </a:r>
            <a:r>
              <a:rPr lang="en-US" sz="2000" dirty="0" err="1"/>
              <a:t>em</a:t>
            </a:r>
            <a:r>
              <a:rPr lang="en-US" sz="2000" dirty="0"/>
              <a:t> </a:t>
            </a:r>
            <a:r>
              <a:rPr lang="en-US" sz="2000" dirty="0" err="1"/>
              <a:t>làm</a:t>
            </a:r>
            <a:r>
              <a:rPr lang="en-US" sz="2000" dirty="0"/>
              <a:t> </a:t>
            </a:r>
            <a:r>
              <a:rPr lang="en-US" sz="2000" dirty="0" err="1"/>
              <a:t>gì</a:t>
            </a:r>
            <a:r>
              <a:rPr lang="en-US" sz="2000" dirty="0"/>
              <a:t>? </a:t>
            </a:r>
          </a:p>
          <a:p>
            <a:pPr>
              <a:lnSpc>
                <a:spcPct val="150000"/>
              </a:lnSpc>
            </a:pPr>
            <a:r>
              <a:rPr lang="en-US" sz="2000" dirty="0"/>
              <a:t>c) </a:t>
            </a:r>
            <a:r>
              <a:rPr lang="en-US" sz="2000" dirty="0" err="1"/>
              <a:t>Phần</a:t>
            </a:r>
            <a:r>
              <a:rPr lang="en-US" sz="2000" dirty="0"/>
              <a:t> </a:t>
            </a:r>
            <a:r>
              <a:rPr lang="en-US" sz="2000" dirty="0" err="1"/>
              <a:t>mềm</a:t>
            </a:r>
            <a:r>
              <a:rPr lang="en-US" sz="2000" dirty="0"/>
              <a:t> </a:t>
            </a:r>
            <a:r>
              <a:rPr lang="en-US" sz="2000" dirty="0" err="1"/>
              <a:t>đó</a:t>
            </a:r>
            <a:r>
              <a:rPr lang="en-US" sz="2000" dirty="0"/>
              <a:t> </a:t>
            </a:r>
            <a:r>
              <a:rPr lang="en-US" sz="2000" dirty="0" err="1"/>
              <a:t>có</a:t>
            </a:r>
            <a:r>
              <a:rPr lang="en-US" sz="2000" dirty="0"/>
              <a:t> </a:t>
            </a:r>
            <a:r>
              <a:rPr lang="en-US" sz="2000" dirty="0" err="1"/>
              <a:t>những</a:t>
            </a:r>
            <a:r>
              <a:rPr lang="en-US" sz="2000" dirty="0"/>
              <a:t> </a:t>
            </a:r>
            <a:r>
              <a:rPr lang="en-US" sz="2000" dirty="0" err="1"/>
              <a:t>lợi</a:t>
            </a:r>
            <a:r>
              <a:rPr lang="en-US" sz="2000" dirty="0"/>
              <a:t> </a:t>
            </a:r>
            <a:r>
              <a:rPr lang="en-US" sz="2000" dirty="0" err="1"/>
              <a:t>ích</a:t>
            </a:r>
            <a:r>
              <a:rPr lang="en-US" sz="2000" dirty="0"/>
              <a:t> </a:t>
            </a:r>
            <a:r>
              <a:rPr lang="en-US" sz="2000" dirty="0" err="1"/>
              <a:t>gì</a:t>
            </a:r>
            <a:r>
              <a:rPr lang="en-US" sz="2000" dirty="0"/>
              <a:t>?</a:t>
            </a:r>
            <a:endParaRPr lang="vi-VN" sz="2000" dirty="0">
              <a:solidFill>
                <a:schemeClr val="accent6">
                  <a:lumMod val="50000"/>
                </a:schemeClr>
              </a:solidFill>
              <a:latin typeface="UTM Avo" panose="02040603050506020204" pitchFamily="18" charset="0"/>
              <a:cs typeface="Times New Roman" panose="02020603050405020304" pitchFamily="18" charset="0"/>
            </a:endParaRP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xEl>
                                              <p:pRg st="3" end="3"/>
                                            </p:txEl>
                                          </p:spTgt>
                                        </p:tgtEl>
                                        <p:attrNameLst>
                                          <p:attrName>style.visibility</p:attrName>
                                        </p:attrNameLst>
                                      </p:cBhvr>
                                      <p:to>
                                        <p:strVal val="visible"/>
                                      </p:to>
                                    </p:set>
                                    <p:animEffect transition="in" filter="fade">
                                      <p:cBhvr>
                                        <p:cTn id="28" dur="1000"/>
                                        <p:tgtEl>
                                          <p:spTgt spid="23">
                                            <p:txEl>
                                              <p:pRg st="3" end="3"/>
                                            </p:txEl>
                                          </p:spTgt>
                                        </p:tgtEl>
                                      </p:cBhvr>
                                    </p:animEffect>
                                    <p:anim calcmode="lin" valueType="num">
                                      <p:cBhvr>
                                        <p:cTn id="29"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54F6041-75A9-7EB2-E862-48D10DF293B1}"/>
              </a:ext>
            </a:extLst>
          </p:cNvPr>
          <p:cNvSpPr/>
          <p:nvPr/>
        </p:nvSpPr>
        <p:spPr>
          <a:xfrm>
            <a:off x="853440" y="1433716"/>
            <a:ext cx="10262349" cy="3274294"/>
          </a:xfrm>
          <a:prstGeom prst="rect">
            <a:avLst/>
          </a:prstGeom>
        </p:spPr>
        <p:txBody>
          <a:bodyPr wrap="square">
            <a:spAutoFit/>
          </a:bodyPr>
          <a:lstStyle/>
          <a:p>
            <a:pPr>
              <a:lnSpc>
                <a:spcPct val="150000"/>
              </a:lnSpc>
            </a:pPr>
            <a:r>
              <a:rPr lang="vi-VN" sz="2000" dirty="0"/>
              <a:t>Em hãy tìm kiếm trên Internet một phần mềm mô phỏng pha màu để tìm hiểu hệ màu </a:t>
            </a:r>
          </a:p>
          <a:p>
            <a:pPr>
              <a:lnSpc>
                <a:spcPct val="150000"/>
              </a:lnSpc>
            </a:pPr>
            <a:r>
              <a:rPr lang="vi-VN" sz="2000" dirty="0"/>
              <a:t>CMYK và cho biết các màu đỏ (</a:t>
            </a:r>
            <a:r>
              <a:rPr lang="vi-VN" sz="2000" b="1" dirty="0"/>
              <a:t>R</a:t>
            </a:r>
            <a:r>
              <a:rPr lang="vi-VN" sz="2000" dirty="0"/>
              <a:t>ed), lục (</a:t>
            </a:r>
            <a:r>
              <a:rPr lang="vi-VN" sz="2000" b="1" dirty="0"/>
              <a:t>G</a:t>
            </a:r>
            <a:r>
              <a:rPr lang="vi-VN" sz="2000" dirty="0"/>
              <a:t>reen) và lam (</a:t>
            </a:r>
            <a:r>
              <a:rPr lang="vi-VN" sz="2000" b="1" dirty="0"/>
              <a:t>B</a:t>
            </a:r>
            <a:r>
              <a:rPr lang="vi-VN" sz="2000" dirty="0"/>
              <a:t>lue) lần lượt được tạo ra </a:t>
            </a:r>
          </a:p>
          <a:p>
            <a:pPr>
              <a:lnSpc>
                <a:spcPct val="150000"/>
              </a:lnSpc>
            </a:pPr>
            <a:r>
              <a:rPr lang="vi-VN" sz="2000" dirty="0"/>
              <a:t>từ những màu nào trong ba màu cơ bản xanh lơ (</a:t>
            </a:r>
            <a:r>
              <a:rPr lang="vi-VN" sz="2000" b="1" dirty="0"/>
              <a:t>C</a:t>
            </a:r>
            <a:r>
              <a:rPr lang="vi-VN" sz="2000" dirty="0"/>
              <a:t>yan), hồng sẫm (</a:t>
            </a:r>
            <a:r>
              <a:rPr lang="vi-VN" sz="2000" b="1" dirty="0"/>
              <a:t>M</a:t>
            </a:r>
            <a:r>
              <a:rPr lang="vi-VN" sz="2000" dirty="0"/>
              <a:t>agenta) và vàng </a:t>
            </a:r>
          </a:p>
          <a:p>
            <a:pPr>
              <a:lnSpc>
                <a:spcPct val="150000"/>
              </a:lnSpc>
            </a:pPr>
            <a:r>
              <a:rPr lang="vi-VN" sz="2000" dirty="0"/>
              <a:t>(</a:t>
            </a:r>
            <a:r>
              <a:rPr lang="vi-VN" sz="2000" b="1" dirty="0"/>
              <a:t>Y</a:t>
            </a:r>
            <a:r>
              <a:rPr lang="vi-VN" sz="2000" dirty="0"/>
              <a:t>ellow) của hệ màu CMYK bằng cách trả lời các câu hỏi sau: </a:t>
            </a:r>
          </a:p>
          <a:p>
            <a:pPr>
              <a:lnSpc>
                <a:spcPct val="150000"/>
              </a:lnSpc>
            </a:pPr>
            <a:r>
              <a:rPr lang="vi-VN" sz="2000" dirty="0"/>
              <a:t>a) Cyan + Yellow = ? (Hình 5.3) </a:t>
            </a:r>
          </a:p>
          <a:p>
            <a:pPr>
              <a:lnSpc>
                <a:spcPct val="150000"/>
              </a:lnSpc>
            </a:pPr>
            <a:r>
              <a:rPr lang="vi-VN" sz="2000" dirty="0"/>
              <a:t>b) Cyan + Magenta = ? </a:t>
            </a:r>
          </a:p>
          <a:p>
            <a:pPr>
              <a:lnSpc>
                <a:spcPct val="150000"/>
              </a:lnSpc>
            </a:pPr>
            <a:r>
              <a:rPr lang="vi-VN" sz="2000" dirty="0"/>
              <a:t>c) Magenta + Yellow = ?</a:t>
            </a:r>
            <a:endParaRPr lang="vi-VN" sz="2000" dirty="0">
              <a:solidFill>
                <a:schemeClr val="accent6">
                  <a:lumMod val="50000"/>
                </a:schemeClr>
              </a:solidFill>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99C915AE-A690-8820-7EDB-A18EBC07E94C}"/>
              </a:ext>
            </a:extLst>
          </p:cNvPr>
          <p:cNvPicPr>
            <a:picLocks noChangeAspect="1"/>
          </p:cNvPicPr>
          <p:nvPr/>
        </p:nvPicPr>
        <p:blipFill>
          <a:blip r:embed="rId3"/>
          <a:stretch>
            <a:fillRect/>
          </a:stretch>
        </p:blipFill>
        <p:spPr>
          <a:xfrm>
            <a:off x="4920355" y="3287286"/>
            <a:ext cx="5272515" cy="2559244"/>
          </a:xfrm>
          <a:prstGeom prst="rect">
            <a:avLst/>
          </a:prstGeom>
        </p:spPr>
      </p:pic>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1000"/>
                                        <p:tgtEl>
                                          <p:spTgt spid="5">
                                            <p:txEl>
                                              <p:pRg st="3" end="3"/>
                                            </p:txEl>
                                          </p:spTgt>
                                        </p:tgtEl>
                                      </p:cBhvr>
                                    </p:animEffect>
                                    <p:anim calcmode="lin" valueType="num">
                                      <p:cBhvr>
                                        <p:cTn id="3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1000"/>
                                        <p:tgtEl>
                                          <p:spTgt spid="5">
                                            <p:txEl>
                                              <p:pRg st="4" end="4"/>
                                            </p:txEl>
                                          </p:spTgt>
                                        </p:tgtEl>
                                      </p:cBhvr>
                                    </p:animEffect>
                                    <p:anim calcmode="lin" valueType="num">
                                      <p:cBhvr>
                                        <p:cTn id="4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1000"/>
                                        <p:tgtEl>
                                          <p:spTgt spid="5">
                                            <p:txEl>
                                              <p:pRg st="5" end="5"/>
                                            </p:txEl>
                                          </p:spTgt>
                                        </p:tgtEl>
                                      </p:cBhvr>
                                    </p:animEffect>
                                    <p:anim calcmode="lin" valueType="num">
                                      <p:cBhvr>
                                        <p:cTn id="4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5">
                                            <p:txEl>
                                              <p:pRg st="6" end="6"/>
                                            </p:txEl>
                                          </p:spTgt>
                                        </p:tgtEl>
                                        <p:attrNameLst>
                                          <p:attrName>style.visibility</p:attrName>
                                        </p:attrNameLst>
                                      </p:cBhvr>
                                      <p:to>
                                        <p:strVal val="visible"/>
                                      </p:to>
                                    </p:set>
                                    <p:animEffect transition="in" filter="fade">
                                      <p:cBhvr>
                                        <p:cTn id="54" dur="1000"/>
                                        <p:tgtEl>
                                          <p:spTgt spid="5">
                                            <p:txEl>
                                              <p:pRg st="6" end="6"/>
                                            </p:txEl>
                                          </p:spTgt>
                                        </p:tgtEl>
                                      </p:cBhvr>
                                    </p:animEffect>
                                    <p:anim calcmode="lin" valueType="num">
                                      <p:cBhvr>
                                        <p:cTn id="55"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oll, toy&#10;&#10;Description automatically generated">
            <a:extLst>
              <a:ext uri="{FF2B5EF4-FFF2-40B4-BE49-F238E27FC236}">
                <a16:creationId xmlns:a16="http://schemas.microsoft.com/office/drawing/2014/main" id="{96326B20-F44D-4BCD-56DA-3C42CFABAA83}"/>
              </a:ext>
            </a:extLst>
          </p:cNvPr>
          <p:cNvPicPr>
            <a:picLocks noChangeAspect="1"/>
          </p:cNvPicPr>
          <p:nvPr/>
        </p:nvPicPr>
        <p:blipFill rotWithShape="1">
          <a:blip r:embed="rId2">
            <a:extLst>
              <a:ext uri="{28A0092B-C50C-407E-A947-70E740481C1C}">
                <a14:useLocalDpi xmlns:a14="http://schemas.microsoft.com/office/drawing/2010/main" val="0"/>
              </a:ext>
            </a:extLst>
          </a:blip>
          <a:srcRect l="3832" t="1956" r="33743" b="2092"/>
          <a:stretch/>
        </p:blipFill>
        <p:spPr>
          <a:xfrm>
            <a:off x="1120588" y="3659285"/>
            <a:ext cx="2486391" cy="2705656"/>
          </a:xfrm>
          <a:prstGeom prst="rect">
            <a:avLst/>
          </a:prstGeom>
        </p:spPr>
      </p:pic>
      <p:sp>
        <p:nvSpPr>
          <p:cNvPr id="4" name="Speech Bubble: Rectangle with Corners Rounded 3">
            <a:extLst>
              <a:ext uri="{FF2B5EF4-FFF2-40B4-BE49-F238E27FC236}">
                <a16:creationId xmlns:a16="http://schemas.microsoft.com/office/drawing/2014/main" id="{5A798BBC-2022-9783-3B93-35382B6F56B7}"/>
              </a:ext>
            </a:extLst>
          </p:cNvPr>
          <p:cNvSpPr/>
          <p:nvPr/>
        </p:nvSpPr>
        <p:spPr>
          <a:xfrm>
            <a:off x="4204447" y="376518"/>
            <a:ext cx="6786283" cy="4751293"/>
          </a:xfrm>
          <a:prstGeom prst="wedgeRoundRectCallout">
            <a:avLst>
              <a:gd name="adj1" fmla="val -57689"/>
              <a:gd name="adj2" fmla="val 36526"/>
              <a:gd name="adj3" fmla="val 16667"/>
            </a:avLst>
          </a:prstGeom>
          <a:solidFill>
            <a:srgbClr val="FDDEEB"/>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vi-VN" sz="1800" i="1" dirty="0">
                <a:solidFill>
                  <a:srgbClr val="231F20"/>
                </a:solidFill>
                <a:effectLst/>
                <a:latin typeface="Arial-ItalicMT"/>
              </a:rPr>
              <a:t>Minh:</a:t>
            </a:r>
            <a:r>
              <a:rPr lang="vi-VN" sz="1800" dirty="0">
                <a:solidFill>
                  <a:srgbClr val="231F20"/>
                </a:solidFill>
                <a:effectLst/>
                <a:latin typeface="Arial" panose="020B0604020202020204" pitchFamily="34" charset="0"/>
              </a:rPr>
              <a:t> Pha màu để vẽ tưởng là đơn giản nhưng rất phức tạp. Tớ pha màu nhiều lần mà chưa tạo ra được màu cánh sen ưng ý. </a:t>
            </a:r>
            <a:endParaRPr lang="vi-VN" dirty="0"/>
          </a:p>
          <a:p>
            <a:pPr>
              <a:lnSpc>
                <a:spcPct val="150000"/>
              </a:lnSpc>
            </a:pPr>
            <a:r>
              <a:rPr lang="vi-VN" sz="1800" i="1" dirty="0">
                <a:solidFill>
                  <a:srgbClr val="231F20"/>
                </a:solidFill>
                <a:effectLst/>
                <a:latin typeface="Arial-ItalicMT"/>
              </a:rPr>
              <a:t>An:</a:t>
            </a:r>
            <a:r>
              <a:rPr lang="vi-VN" sz="1800" dirty="0">
                <a:solidFill>
                  <a:srgbClr val="231F20"/>
                </a:solidFill>
                <a:effectLst/>
                <a:latin typeface="Arial" panose="020B0604020202020204" pitchFamily="34" charset="0"/>
              </a:rPr>
              <a:t> Đúng là pha màu cần nhiều kinh nghiệm. Bạn sẽ phải tốn nhiều thời gian và màu vẽ đấy. </a:t>
            </a:r>
            <a:endParaRPr lang="vi-VN" dirty="0"/>
          </a:p>
          <a:p>
            <a:pPr>
              <a:lnSpc>
                <a:spcPct val="150000"/>
              </a:lnSpc>
            </a:pPr>
            <a:r>
              <a:rPr lang="vi-VN" sz="1800" i="1" dirty="0">
                <a:solidFill>
                  <a:srgbClr val="231F20"/>
                </a:solidFill>
                <a:effectLst/>
                <a:latin typeface="Arial-ItalicMT"/>
              </a:rPr>
              <a:t>Minh:</a:t>
            </a:r>
            <a:r>
              <a:rPr lang="vi-VN" sz="1800" dirty="0">
                <a:solidFill>
                  <a:srgbClr val="231F20"/>
                </a:solidFill>
                <a:effectLst/>
                <a:latin typeface="Arial" panose="020B0604020202020204" pitchFamily="34" charset="0"/>
              </a:rPr>
              <a:t> Tớ đã trộn nhiều màu đến mức, màu trở nên xỉn đục và không dùng được nữa. </a:t>
            </a:r>
            <a:endParaRPr lang="vi-VN" dirty="0"/>
          </a:p>
          <a:p>
            <a:pPr>
              <a:lnSpc>
                <a:spcPct val="150000"/>
              </a:lnSpc>
            </a:pPr>
            <a:r>
              <a:rPr lang="vi-VN" sz="1800" i="1" dirty="0">
                <a:solidFill>
                  <a:srgbClr val="231F20"/>
                </a:solidFill>
                <a:effectLst/>
                <a:latin typeface="Arial-ItalicMT"/>
              </a:rPr>
              <a:t>An:</a:t>
            </a:r>
            <a:r>
              <a:rPr lang="vi-VN" sz="1800" dirty="0">
                <a:solidFill>
                  <a:srgbClr val="231F20"/>
                </a:solidFill>
                <a:effectLst/>
                <a:latin typeface="Arial" panose="020B0604020202020204" pitchFamily="34" charset="0"/>
              </a:rPr>
              <a:t> Theo tớ, để tập pha màu mà tiết kiệm được thời gian và màu vẽ thì bạn nên sử dụng phần mềm mô phỏng trước khi thực hành pha màu.</a:t>
            </a:r>
            <a:endParaRPr lang="en-US" dirty="0"/>
          </a:p>
        </p:txBody>
      </p:sp>
    </p:spTree>
    <p:extLst>
      <p:ext uri="{BB962C8B-B14F-4D97-AF65-F5344CB8AC3E}">
        <p14:creationId xmlns:p14="http://schemas.microsoft.com/office/powerpoint/2010/main" val="332499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50999" y="1121753"/>
            <a:ext cx="9730899" cy="181694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350307" y="1625016"/>
            <a:ext cx="10210800" cy="769441"/>
          </a:xfrm>
          <a:prstGeom prst="rect">
            <a:avLst/>
          </a:prstGeom>
          <a:noFill/>
        </p:spPr>
        <p:txBody>
          <a:bodyPr wrap="square" rtlCol="0">
            <a:spAutoFit/>
          </a:bodyPr>
          <a:lstStyle/>
          <a:p>
            <a:pPr algn="ctr"/>
            <a:r>
              <a:rPr lang="vi-VN" sz="4400" dirty="0">
                <a:solidFill>
                  <a:schemeClr val="accent3">
                    <a:lumMod val="50000"/>
                  </a:schemeClr>
                </a:solidFill>
                <a:latin typeface="Bahnschrift SemiBold SemiConden" panose="020B0502040204020203" pitchFamily="34" charset="0"/>
              </a:rPr>
              <a:t>	1. PHẦN MỀM MÔ PHỎNG</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010" y="3313761"/>
            <a:ext cx="3125460" cy="3116084"/>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92"/>
            <a:ext cx="10649995" cy="5694086"/>
            <a:chOff x="1117200" y="3528268"/>
            <a:chExt cx="10337399" cy="779243"/>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79243"/>
              <a:chOff x="1493120" y="3891280"/>
              <a:chExt cx="10337399" cy="779243"/>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675447"/>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err="1">
                  <a:solidFill>
                    <a:srgbClr val="002060"/>
                  </a:solidFill>
                  <a:latin typeface="UTM Avo" panose="02040603050506020204" pitchFamily="18" charset="0"/>
                  <a:cs typeface="Times New Roman" panose="02020603050405020304" pitchFamily="18" charset="0"/>
                </a:rPr>
                <a:t>Pha</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màu</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id="{D9F9823B-E28B-57CA-53DF-9735D5CBDADD}"/>
              </a:ext>
            </a:extLst>
          </p:cNvPr>
          <p:cNvSpPr txBox="1"/>
          <p:nvPr/>
        </p:nvSpPr>
        <p:spPr>
          <a:xfrm>
            <a:off x="1068821" y="1389641"/>
            <a:ext cx="4444473" cy="4247317"/>
          </a:xfrm>
          <a:prstGeom prst="rect">
            <a:avLst/>
          </a:prstGeom>
          <a:noFill/>
        </p:spPr>
        <p:txBody>
          <a:bodyPr wrap="square">
            <a:spAutoFit/>
          </a:bodyPr>
          <a:lstStyle/>
          <a:p>
            <a:r>
              <a:rPr lang="vi-VN" sz="1800" dirty="0">
                <a:solidFill>
                  <a:srgbClr val="231F20"/>
                </a:solidFill>
                <a:effectLst/>
                <a:latin typeface="Arial" panose="020B0604020202020204" pitchFamily="34" charset="0"/>
              </a:rPr>
              <a:t>Trong thực tế, khi pha màu, em chỉ có thể thay đổi tỉ lệ (giữa các màu) trong hỗn hợp màu đã pha bằng cách trộn thêm màu. Việc bổ sung nhiều màu có thể dẫn đến hỗn hợp màu xỉn đục và không dùng được nữa. Điều đó xảy ra nhiều lần, khiến em mất nhiều thời gian và giảm hứng thú đối với việc pha màu. </a:t>
            </a:r>
            <a:endParaRPr lang="vi-VN" sz="2000" dirty="0"/>
          </a:p>
          <a:p>
            <a:r>
              <a:rPr lang="vi-VN" sz="1800" dirty="0">
                <a:solidFill>
                  <a:srgbClr val="231F20"/>
                </a:solidFill>
                <a:effectLst/>
                <a:latin typeface="Arial" panose="020B0604020202020204" pitchFamily="34" charset="0"/>
              </a:rPr>
              <a:t>Phần mềm mô phỏng pha màu (Hình 5.1) cho phép em chọn màu, tăng giảm tỉ lệ các màu và giúp em nhìn thấy màu kết quả được tạo ra trên màn hình. Em hãy cho biết </a:t>
            </a:r>
            <a:r>
              <a:rPr lang="vi-VN" dirty="0">
                <a:solidFill>
                  <a:srgbClr val="231F20"/>
                </a:solidFill>
                <a:latin typeface="Arial" panose="020B0604020202020204" pitchFamily="34" charset="0"/>
              </a:rPr>
              <a:t>v</a:t>
            </a:r>
            <a:r>
              <a:rPr lang="vi-VN" sz="1800" dirty="0">
                <a:solidFill>
                  <a:srgbClr val="231F20"/>
                </a:solidFill>
                <a:effectLst/>
                <a:latin typeface="Arial" panose="020B0604020202020204" pitchFamily="34" charset="0"/>
              </a:rPr>
              <a:t>iệc sử dụng phần mềm mô phỏng pha màu để tập pha màu và tìm hiểu về màu sắc có những lợi ích gì?</a:t>
            </a:r>
            <a:endParaRPr lang="en-US" sz="2000" dirty="0"/>
          </a:p>
        </p:txBody>
      </p:sp>
      <p:pic>
        <p:nvPicPr>
          <p:cNvPr id="11" name="Picture 10">
            <a:extLst>
              <a:ext uri="{FF2B5EF4-FFF2-40B4-BE49-F238E27FC236}">
                <a16:creationId xmlns:a16="http://schemas.microsoft.com/office/drawing/2014/main" id="{0248F124-9B87-7ABA-5CC8-44307FF4A0CA}"/>
              </a:ext>
            </a:extLst>
          </p:cNvPr>
          <p:cNvPicPr>
            <a:picLocks noChangeAspect="1"/>
          </p:cNvPicPr>
          <p:nvPr/>
        </p:nvPicPr>
        <p:blipFill>
          <a:blip r:embed="rId2"/>
          <a:stretch>
            <a:fillRect/>
          </a:stretch>
        </p:blipFill>
        <p:spPr>
          <a:xfrm>
            <a:off x="5383163" y="1371933"/>
            <a:ext cx="5765436" cy="4247317"/>
          </a:xfrm>
          <a:prstGeom prst="rect">
            <a:avLst/>
          </a:prstGeom>
        </p:spPr>
      </p:pic>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06816" y="342046"/>
            <a:ext cx="664186" cy="662001"/>
          </a:xfrm>
          <a:prstGeom prst="rect">
            <a:avLst/>
          </a:prstGeom>
        </p:spPr>
      </p:pic>
      <p:sp>
        <p:nvSpPr>
          <p:cNvPr id="3" name="TextBox 2">
            <a:extLst>
              <a:ext uri="{FF2B5EF4-FFF2-40B4-BE49-F238E27FC236}">
                <a16:creationId xmlns:a16="http://schemas.microsoft.com/office/drawing/2014/main" id="{15B4E53F-1109-90C0-0104-92A170C99667}"/>
              </a:ext>
            </a:extLst>
          </p:cNvPr>
          <p:cNvSpPr txBox="1"/>
          <p:nvPr/>
        </p:nvSpPr>
        <p:spPr>
          <a:xfrm>
            <a:off x="1171002" y="342046"/>
            <a:ext cx="10160386" cy="3780522"/>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Em có thể tìm thấy những phần mềm pha màu trên Internet bằng từ khoá “mixing colors simulator”. Một trong số đó là </a:t>
            </a:r>
            <a:r>
              <a:rPr lang="vi-VN" sz="1800" dirty="0">
                <a:solidFill>
                  <a:srgbClr val="ED028C"/>
                </a:solidFill>
                <a:effectLst/>
                <a:latin typeface="Arial" panose="020B0604020202020204" pitchFamily="34" charset="0"/>
              </a:rPr>
              <a:t>https://trycolors.com</a:t>
            </a:r>
            <a:r>
              <a:rPr lang="vi-VN" sz="1800" dirty="0">
                <a:solidFill>
                  <a:srgbClr val="231F20"/>
                </a:solidFill>
                <a:effectLst/>
                <a:latin typeface="Arial" panose="020B0604020202020204" pitchFamily="34" charset="0"/>
              </a:rPr>
              <a:t>. Em có thể tương tác với phần mềm bằng cách chọn và thay đổi tỉ lệ của các màu đã cho và quan sát màu kết quả. Việc tạo ra màu mới một cách dễ dàng giúp em tiết kiệm vật liệu, thời gian, qua đó hứng thú đối với việc tạo ra những màu mới và tìm hiểu về những hệ thống màu khác nhau. Tuy không phải màu vẽ thật nhưng màu và cách tạo màu trong phần mềm có thể giúp em hình dung ra sự kết hợp của các màu và tập pha màu một cách hiệu quả. Phần mềm mô phỏng là phương tiện giúp em quan sát và hình dung ra những hiện tượng khó hoặc không thể trải nghiệm trong thực tế, giúp em giải quyết nhiều vấn đề trong học tập.</a:t>
            </a:r>
            <a:endParaRPr lang="en-US" dirty="0"/>
          </a:p>
        </p:txBody>
      </p:sp>
      <p:pic>
        <p:nvPicPr>
          <p:cNvPr id="5" name="Picture 4">
            <a:extLst>
              <a:ext uri="{FF2B5EF4-FFF2-40B4-BE49-F238E27FC236}">
                <a16:creationId xmlns:a16="http://schemas.microsoft.com/office/drawing/2014/main" id="{20816D2E-2172-81AF-EC64-6C48829E8900}"/>
              </a:ext>
            </a:extLst>
          </p:cNvPr>
          <p:cNvPicPr>
            <a:picLocks noChangeAspect="1"/>
          </p:cNvPicPr>
          <p:nvPr/>
        </p:nvPicPr>
        <p:blipFill>
          <a:blip r:embed="rId3"/>
          <a:stretch>
            <a:fillRect/>
          </a:stretch>
        </p:blipFill>
        <p:spPr>
          <a:xfrm>
            <a:off x="3893006" y="3737294"/>
            <a:ext cx="7127992" cy="2531089"/>
          </a:xfrm>
          <a:prstGeom prst="rect">
            <a:avLst/>
          </a:prstGeom>
        </p:spPr>
      </p:pic>
    </p:spTree>
    <p:extLst>
      <p:ext uri="{BB962C8B-B14F-4D97-AF65-F5344CB8AC3E}">
        <p14:creationId xmlns:p14="http://schemas.microsoft.com/office/powerpoint/2010/main" val="1902549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3D1D5ED-8B85-B316-F8E0-CA55CC47BAFC}"/>
              </a:ext>
            </a:extLst>
          </p:cNvPr>
          <p:cNvGrpSpPr/>
          <p:nvPr/>
        </p:nvGrpSpPr>
        <p:grpSpPr>
          <a:xfrm>
            <a:off x="663708" y="274800"/>
            <a:ext cx="10419734" cy="1213339"/>
            <a:chOff x="692583" y="4271766"/>
            <a:chExt cx="10419734" cy="1317665"/>
          </a:xfrm>
        </p:grpSpPr>
        <p:grpSp>
          <p:nvGrpSpPr>
            <p:cNvPr id="6" name="Group 5">
              <a:extLst>
                <a:ext uri="{FF2B5EF4-FFF2-40B4-BE49-F238E27FC236}">
                  <a16:creationId xmlns:a16="http://schemas.microsoft.com/office/drawing/2014/main" id="{ACAFD670-791C-E659-18EB-2DF957682E93}"/>
                </a:ext>
              </a:extLst>
            </p:cNvPr>
            <p:cNvGrpSpPr/>
            <p:nvPr/>
          </p:nvGrpSpPr>
          <p:grpSpPr>
            <a:xfrm>
              <a:off x="692583" y="4271766"/>
              <a:ext cx="10398951" cy="1317665"/>
              <a:chOff x="690585" y="4323720"/>
              <a:chExt cx="10251336" cy="1317665"/>
            </a:xfrm>
          </p:grpSpPr>
          <p:sp>
            <p:nvSpPr>
              <p:cNvPr id="9" name="Rectangle: Rounded Corners 8">
                <a:extLst>
                  <a:ext uri="{FF2B5EF4-FFF2-40B4-BE49-F238E27FC236}">
                    <a16:creationId xmlns:a16="http://schemas.microsoft.com/office/drawing/2014/main" id="{955C7DFE-50FA-433A-16C4-77A6FABBD6F2}"/>
                  </a:ext>
                </a:extLst>
              </p:cNvPr>
              <p:cNvSpPr/>
              <p:nvPr/>
            </p:nvSpPr>
            <p:spPr>
              <a:xfrm>
                <a:off x="1181534" y="4594430"/>
                <a:ext cx="9760387" cy="1046955"/>
              </a:xfrm>
              <a:prstGeom prst="roundRect">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0288EA7-5A39-D5E4-2042-B60F7CBFEE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0585" y="4323720"/>
                <a:ext cx="918046" cy="883537"/>
              </a:xfrm>
              <a:prstGeom prst="rect">
                <a:avLst/>
              </a:prstGeom>
            </p:spPr>
          </p:pic>
        </p:grpSp>
        <p:sp>
          <p:nvSpPr>
            <p:cNvPr id="7" name="Rectangle 6">
              <a:extLst>
                <a:ext uri="{FF2B5EF4-FFF2-40B4-BE49-F238E27FC236}">
                  <a16:creationId xmlns:a16="http://schemas.microsoft.com/office/drawing/2014/main" id="{518446D6-CC5F-F5C4-46A0-AD6D97CC163A}"/>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5AAE867D-8A11-0600-BADF-295217A7D0CD}"/>
                </a:ext>
              </a:extLst>
            </p:cNvPr>
            <p:cNvSpPr/>
            <p:nvPr/>
          </p:nvSpPr>
          <p:spPr>
            <a:xfrm>
              <a:off x="1493476" y="4562973"/>
              <a:ext cx="9598058" cy="549824"/>
            </a:xfrm>
            <a:prstGeom prst="rect">
              <a:avLst/>
            </a:prstGeom>
          </p:spPr>
          <p:txBody>
            <a:bodyPr wrap="square">
              <a:spAutoFit/>
            </a:bodyPr>
            <a:lstStyle/>
            <a:p>
              <a:pPr>
                <a:lnSpc>
                  <a:spcPct val="150000"/>
                </a:lnSpc>
              </a:pPr>
              <a:endParaRPr lang="vi-VN" sz="2000" dirty="0">
                <a:latin typeface="UTM Avo" panose="02040603050506020204" pitchFamily="18" charset="0"/>
                <a:cs typeface="Times New Roman" panose="02020603050405020304" pitchFamily="18" charset="0"/>
              </a:endParaRPr>
            </a:p>
          </p:txBody>
        </p:sp>
      </p:grpSp>
      <p:sp>
        <p:nvSpPr>
          <p:cNvPr id="13" name="TextBox 12">
            <a:extLst>
              <a:ext uri="{FF2B5EF4-FFF2-40B4-BE49-F238E27FC236}">
                <a16:creationId xmlns:a16="http://schemas.microsoft.com/office/drawing/2014/main" id="{D9211C87-44B9-A5D5-B328-BA71D25F3592}"/>
              </a:ext>
            </a:extLst>
          </p:cNvPr>
          <p:cNvSpPr txBox="1"/>
          <p:nvPr/>
        </p:nvSpPr>
        <p:spPr>
          <a:xfrm>
            <a:off x="1615756" y="523225"/>
            <a:ext cx="9312221" cy="872034"/>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Phần mềm mô phỏng thể hiện trực quan sự vận động của một đối tượng, cho phép người dùng tương tác và tìm hiểu cách thức hoạt động của đối tượng đó.</a:t>
            </a:r>
            <a:endParaRPr lang="en-US" dirty="0"/>
          </a:p>
        </p:txBody>
      </p:sp>
      <p:grpSp>
        <p:nvGrpSpPr>
          <p:cNvPr id="15" name="Group 14">
            <a:extLst>
              <a:ext uri="{FF2B5EF4-FFF2-40B4-BE49-F238E27FC236}">
                <a16:creationId xmlns:a16="http://schemas.microsoft.com/office/drawing/2014/main" id="{39CD1836-3FCF-FCE4-393A-47B96C92CC66}"/>
              </a:ext>
            </a:extLst>
          </p:cNvPr>
          <p:cNvGrpSpPr/>
          <p:nvPr/>
        </p:nvGrpSpPr>
        <p:grpSpPr>
          <a:xfrm>
            <a:off x="791417" y="-405021"/>
            <a:ext cx="10271242" cy="3601296"/>
            <a:chOff x="547878" y="708555"/>
            <a:chExt cx="11253396" cy="3895126"/>
          </a:xfrm>
        </p:grpSpPr>
        <p:grpSp>
          <p:nvGrpSpPr>
            <p:cNvPr id="16" name="Group 15">
              <a:extLst>
                <a:ext uri="{FF2B5EF4-FFF2-40B4-BE49-F238E27FC236}">
                  <a16:creationId xmlns:a16="http://schemas.microsoft.com/office/drawing/2014/main" id="{D9536CD7-B990-029D-E228-127D46B5FFDE}"/>
                </a:ext>
              </a:extLst>
            </p:cNvPr>
            <p:cNvGrpSpPr/>
            <p:nvPr/>
          </p:nvGrpSpPr>
          <p:grpSpPr>
            <a:xfrm>
              <a:off x="1053799" y="708555"/>
              <a:ext cx="10747475" cy="3895126"/>
              <a:chOff x="1062431" y="4534794"/>
              <a:chExt cx="10747475" cy="3895126"/>
            </a:xfrm>
          </p:grpSpPr>
          <p:sp>
            <p:nvSpPr>
              <p:cNvPr id="18" name="Rectangle: Rounded Corners 17">
                <a:extLst>
                  <a:ext uri="{FF2B5EF4-FFF2-40B4-BE49-F238E27FC236}">
                    <a16:creationId xmlns:a16="http://schemas.microsoft.com/office/drawing/2014/main" id="{7AA0D288-2A1F-6ADF-B4F8-D377E192F935}"/>
                  </a:ext>
                </a:extLst>
              </p:cNvPr>
              <p:cNvSpPr/>
              <p:nvPr/>
            </p:nvSpPr>
            <p:spPr>
              <a:xfrm>
                <a:off x="1062431" y="7387200"/>
                <a:ext cx="10747475" cy="1042720"/>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A00FDCB-5368-46BA-92A1-A7B333A3B542}"/>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DEC3437A-2B31-A9C7-F328-8D2C7952AD65}"/>
                  </a:ext>
                </a:extLst>
              </p:cNvPr>
              <p:cNvSpPr/>
              <p:nvPr/>
            </p:nvSpPr>
            <p:spPr>
              <a:xfrm>
                <a:off x="1283640" y="4534794"/>
                <a:ext cx="9524845" cy="493784"/>
              </a:xfrm>
              <a:prstGeom prst="rect">
                <a:avLst/>
              </a:prstGeom>
            </p:spPr>
            <p:txBody>
              <a:bodyPr wrap="square">
                <a:spAutoFit/>
              </a:bodyPr>
              <a:lstStyle/>
              <a:p>
                <a:pPr>
                  <a:lnSpc>
                    <a:spcPct val="150000"/>
                  </a:lnSpc>
                </a:pPr>
                <a:endParaRPr lang="vi-VN" sz="1800" dirty="0">
                  <a:solidFill>
                    <a:srgbClr val="231F20"/>
                  </a:solidFill>
                  <a:effectLst/>
                  <a:latin typeface="Arial-BoldMT"/>
                </a:endParaRPr>
              </a:p>
            </p:txBody>
          </p:sp>
        </p:grpSp>
        <p:pic>
          <p:nvPicPr>
            <p:cNvPr id="17" name="Picture 16">
              <a:extLst>
                <a:ext uri="{FF2B5EF4-FFF2-40B4-BE49-F238E27FC236}">
                  <a16:creationId xmlns:a16="http://schemas.microsoft.com/office/drawing/2014/main" id="{9CAC4789-18F8-D3B1-910E-74C13B0EF4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7878" y="3128588"/>
              <a:ext cx="1020314" cy="998833"/>
            </a:xfrm>
            <a:prstGeom prst="rect">
              <a:avLst/>
            </a:prstGeom>
          </p:spPr>
        </p:pic>
      </p:grpSp>
      <p:sp>
        <p:nvSpPr>
          <p:cNvPr id="22" name="TextBox 21">
            <a:extLst>
              <a:ext uri="{FF2B5EF4-FFF2-40B4-BE49-F238E27FC236}">
                <a16:creationId xmlns:a16="http://schemas.microsoft.com/office/drawing/2014/main" id="{7A9595B6-2193-9870-18DE-B70C325446B2}"/>
              </a:ext>
            </a:extLst>
          </p:cNvPr>
          <p:cNvSpPr txBox="1"/>
          <p:nvPr/>
        </p:nvSpPr>
        <p:spPr>
          <a:xfrm>
            <a:off x="1658827" y="2294199"/>
            <a:ext cx="9279989" cy="872034"/>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Em hãy kể tên một phần mềm mô phỏng mà em biết. Phần mềm đó mô phỏng hoạt động của đối tượng nào?</a:t>
            </a:r>
            <a:endParaRPr lang="en-US" dirty="0"/>
          </a:p>
        </p:txBody>
      </p:sp>
    </p:spTree>
    <p:extLst>
      <p:ext uri="{BB962C8B-B14F-4D97-AF65-F5344CB8AC3E}">
        <p14:creationId xmlns:p14="http://schemas.microsoft.com/office/powerpoint/2010/main" val="144335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20984" y="1252927"/>
            <a:ext cx="8856910" cy="259078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FDA6E615-AE64-012D-3A8E-194C6EF96713}"/>
              </a:ext>
            </a:extLst>
          </p:cNvPr>
          <p:cNvSpPr txBox="1"/>
          <p:nvPr/>
        </p:nvSpPr>
        <p:spPr>
          <a:xfrm>
            <a:off x="1969363" y="1500205"/>
            <a:ext cx="7201529" cy="2158155"/>
          </a:xfrm>
          <a:prstGeom prst="rect">
            <a:avLst/>
          </a:prstGeom>
          <a:noFill/>
        </p:spPr>
        <p:txBody>
          <a:bodyPr wrap="square" rtlCol="0">
            <a:spAutoFit/>
          </a:bodyPr>
          <a:lstStyle/>
          <a:p>
            <a:pPr algn="ctr">
              <a:lnSpc>
                <a:spcPct val="150000"/>
              </a:lnSpc>
            </a:pPr>
            <a:r>
              <a:rPr lang="vi-VN" sz="4800" dirty="0">
                <a:solidFill>
                  <a:schemeClr val="accent3">
                    <a:lumMod val="50000"/>
                  </a:schemeClr>
                </a:solidFill>
                <a:latin typeface="Bahnschrift SemiBold SemiConden" panose="020B0502040204020203" pitchFamily="34" charset="0"/>
              </a:rPr>
              <a:t>	</a:t>
            </a:r>
            <a:r>
              <a:rPr lang="en-US" sz="4800">
                <a:solidFill>
                  <a:schemeClr val="accent3">
                    <a:lumMod val="50000"/>
                  </a:schemeClr>
                </a:solidFill>
                <a:latin typeface="Bahnschrift SemiBold SemiConden" panose="020B0502040204020203" pitchFamily="34" charset="0"/>
              </a:rPr>
              <a:t>2</a:t>
            </a:r>
            <a:r>
              <a:rPr lang="vi-VN" sz="4800">
                <a:solidFill>
                  <a:schemeClr val="accent3">
                    <a:lumMod val="50000"/>
                  </a:schemeClr>
                </a:solidFill>
                <a:latin typeface="Bahnschrift SemiBold SemiConden" panose="020B0502040204020203" pitchFamily="34" charset="0"/>
              </a:rPr>
              <a:t>. </a:t>
            </a:r>
            <a:r>
              <a:rPr lang="vi-VN" sz="4800" dirty="0">
                <a:solidFill>
                  <a:schemeClr val="accent3">
                    <a:lumMod val="50000"/>
                  </a:schemeClr>
                </a:solidFill>
                <a:latin typeface="Bahnschrift SemiBold SemiConden" panose="020B0502040204020203" pitchFamily="34" charset="0"/>
              </a:rPr>
              <a:t>LỢI ÍCH CỦA PHẦN  MỀM MÔ PHỎNG</a:t>
            </a:r>
          </a:p>
        </p:txBody>
      </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28"/>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3"/>
                                        </p:tgtEl>
                                      </p:cBhvr>
                                      <p:by x="150000" y="150000"/>
                                    </p:animScale>
                                  </p:childTnLst>
                                </p:cTn>
                              </p:par>
                              <p:par>
                                <p:cTn id="11" presetID="6" presetClass="emph" presetSubtype="0" repeatCount="indefinite" fill="hold" grpId="0" nodeType="withEffect">
                                  <p:stCondLst>
                                    <p:cond delay="0"/>
                                  </p:stCondLst>
                                  <p:childTnLst>
                                    <p:animScale>
                                      <p:cBhvr>
                                        <p:cTn id="12" dur="1000" fill="hold"/>
                                        <p:tgtEl>
                                          <p:spTgt spid="2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2"/>
                                        </p:tgtEl>
                                      </p:cBhvr>
                                      <p:by x="150000" y="150000"/>
                                    </p:animScale>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5" y="596831"/>
            <a:ext cx="10658823" cy="3288796"/>
            <a:chOff x="1117200" y="3528268"/>
            <a:chExt cx="10345968" cy="450076"/>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45968" cy="450076"/>
              <a:chOff x="1493120" y="3891280"/>
              <a:chExt cx="10345968" cy="450076"/>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120" y="3995076"/>
                <a:ext cx="10345968" cy="346280"/>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49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vi-VN"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2</a:t>
                </a: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err="1">
                  <a:solidFill>
                    <a:srgbClr val="002060"/>
                  </a:solidFill>
                  <a:latin typeface="UTM Avo" panose="02040603050506020204" pitchFamily="18" charset="0"/>
                  <a:cs typeface="Times New Roman" panose="02020603050405020304" pitchFamily="18" charset="0"/>
                </a:rPr>
                <a:t>Lợi</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ích</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của</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phần</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mềm</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mô</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phỏng</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id="{743734E2-F766-7AA4-EEE4-6CE67CC1010F}"/>
              </a:ext>
            </a:extLst>
          </p:cNvPr>
          <p:cNvSpPr txBox="1"/>
          <p:nvPr/>
        </p:nvSpPr>
        <p:spPr>
          <a:xfrm>
            <a:off x="1148518" y="1856431"/>
            <a:ext cx="9894963" cy="958660"/>
          </a:xfrm>
          <a:prstGeom prst="rect">
            <a:avLst/>
          </a:prstGeom>
          <a:noFill/>
        </p:spPr>
        <p:txBody>
          <a:bodyPr wrap="square">
            <a:spAutoFit/>
          </a:bodyPr>
          <a:lstStyle/>
          <a:p>
            <a:pPr>
              <a:lnSpc>
                <a:spcPct val="150000"/>
              </a:lnSpc>
            </a:pPr>
            <a:r>
              <a:rPr lang="vi-VN" sz="2000" dirty="0">
                <a:solidFill>
                  <a:srgbClr val="231F20"/>
                </a:solidFill>
                <a:effectLst/>
                <a:latin typeface="Arial" panose="020B0604020202020204" pitchFamily="34" charset="0"/>
              </a:rPr>
              <a:t>Phần mềm mô phỏng pha màu có những lợi ích gì trong việc tìm hiểu và tập pha trộn màu theo cách thông thường?</a:t>
            </a:r>
            <a:endParaRPr lang="en-US" sz="2000" dirty="0"/>
          </a:p>
        </p:txBody>
      </p:sp>
      <p:pic>
        <p:nvPicPr>
          <p:cNvPr id="11" name="Picture 10">
            <a:extLst>
              <a:ext uri="{FF2B5EF4-FFF2-40B4-BE49-F238E27FC236}">
                <a16:creationId xmlns:a16="http://schemas.microsoft.com/office/drawing/2014/main" id="{908CA209-039D-8899-B52D-5AF20A407A8E}"/>
              </a:ext>
            </a:extLst>
          </p:cNvPr>
          <p:cNvPicPr>
            <a:picLocks noChangeAspect="1"/>
          </p:cNvPicPr>
          <p:nvPr/>
        </p:nvPicPr>
        <p:blipFill rotWithShape="1">
          <a:blip r:embed="rId2"/>
          <a:srcRect t="11636"/>
          <a:stretch/>
        </p:blipFill>
        <p:spPr>
          <a:xfrm>
            <a:off x="8767482" y="2362144"/>
            <a:ext cx="2316054" cy="1456413"/>
          </a:xfrm>
          <a:prstGeom prst="rect">
            <a:avLst/>
          </a:prstGeom>
        </p:spPr>
      </p:pic>
    </p:spTree>
    <p:extLst>
      <p:ext uri="{BB962C8B-B14F-4D97-AF65-F5344CB8AC3E}">
        <p14:creationId xmlns:p14="http://schemas.microsoft.com/office/powerpoint/2010/main" val="7310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22389" y="540100"/>
            <a:ext cx="664186" cy="662001"/>
          </a:xfrm>
          <a:prstGeom prst="rect">
            <a:avLst/>
          </a:prstGeom>
        </p:spPr>
      </p:pic>
      <p:sp>
        <p:nvSpPr>
          <p:cNvPr id="7" name="TextBox 6">
            <a:extLst>
              <a:ext uri="{FF2B5EF4-FFF2-40B4-BE49-F238E27FC236}">
                <a16:creationId xmlns:a16="http://schemas.microsoft.com/office/drawing/2014/main" id="{141DF053-7E76-5A9B-54D5-00B6F0005247}"/>
              </a:ext>
            </a:extLst>
          </p:cNvPr>
          <p:cNvSpPr txBox="1"/>
          <p:nvPr/>
        </p:nvSpPr>
        <p:spPr>
          <a:xfrm>
            <a:off x="1176193" y="540100"/>
            <a:ext cx="9950824" cy="1881990"/>
          </a:xfrm>
          <a:prstGeom prst="rect">
            <a:avLst/>
          </a:prstGeom>
          <a:noFill/>
        </p:spPr>
        <p:txBody>
          <a:bodyPr wrap="square">
            <a:spAutoFit/>
          </a:bodyPr>
          <a:lstStyle/>
          <a:p>
            <a:pPr>
              <a:lnSpc>
                <a:spcPct val="150000"/>
              </a:lnSpc>
            </a:pPr>
            <a:r>
              <a:rPr lang="vi-VN" sz="2000" dirty="0">
                <a:solidFill>
                  <a:srgbClr val="231F20"/>
                </a:solidFill>
                <a:effectLst/>
                <a:latin typeface="Arial" panose="020B0604020202020204" pitchFamily="34" charset="0"/>
              </a:rPr>
              <a:t>Phần mềm mô phỏng pha màu giúp em học cách tạo ra màu mới từ những màu đã cho mà vẫn tiết kiệm được </a:t>
            </a:r>
            <a:r>
              <a:rPr lang="vi-VN" sz="2000" dirty="0">
                <a:solidFill>
                  <a:srgbClr val="231F20"/>
                </a:solidFill>
                <a:latin typeface="Arial" panose="020B0604020202020204" pitchFamily="34" charset="0"/>
              </a:rPr>
              <a:t>t</a:t>
            </a:r>
            <a:r>
              <a:rPr lang="vi-VN" sz="2000" dirty="0">
                <a:solidFill>
                  <a:srgbClr val="231F20"/>
                </a:solidFill>
                <a:effectLst/>
                <a:latin typeface="Arial" panose="020B0604020202020204" pitchFamily="34" charset="0"/>
              </a:rPr>
              <a:t>hời gian và vật liệu. Ngoài ra, bằng cách thay đổi các lựa chọn của phần mềm, em có thể tìm hiểu được những hệ màu cơ bản khác nhau như RGB (đỏ, lục, lam), CMYK (xanh lơ, hồng sẫm, vàng, đen) hay RYB (đỏ, vàng, lam).</a:t>
            </a:r>
            <a:endParaRPr lang="en-US" sz="2000" dirty="0"/>
          </a:p>
        </p:txBody>
      </p:sp>
      <p:grpSp>
        <p:nvGrpSpPr>
          <p:cNvPr id="17" name="Group 16">
            <a:extLst>
              <a:ext uri="{FF2B5EF4-FFF2-40B4-BE49-F238E27FC236}">
                <a16:creationId xmlns:a16="http://schemas.microsoft.com/office/drawing/2014/main" id="{10F17539-CC92-EA8D-B5F9-630644641EE6}"/>
              </a:ext>
            </a:extLst>
          </p:cNvPr>
          <p:cNvGrpSpPr/>
          <p:nvPr/>
        </p:nvGrpSpPr>
        <p:grpSpPr>
          <a:xfrm>
            <a:off x="491224" y="3159317"/>
            <a:ext cx="10419734" cy="1213339"/>
            <a:chOff x="692583" y="4271766"/>
            <a:chExt cx="10419734" cy="1317665"/>
          </a:xfrm>
        </p:grpSpPr>
        <p:grpSp>
          <p:nvGrpSpPr>
            <p:cNvPr id="18" name="Group 17">
              <a:extLst>
                <a:ext uri="{FF2B5EF4-FFF2-40B4-BE49-F238E27FC236}">
                  <a16:creationId xmlns:a16="http://schemas.microsoft.com/office/drawing/2014/main" id="{B3FF73A3-67C2-955A-5A5B-D2CB2D89EDFD}"/>
                </a:ext>
              </a:extLst>
            </p:cNvPr>
            <p:cNvGrpSpPr/>
            <p:nvPr/>
          </p:nvGrpSpPr>
          <p:grpSpPr>
            <a:xfrm>
              <a:off x="692583" y="4271766"/>
              <a:ext cx="10398951" cy="1317665"/>
              <a:chOff x="690585" y="4323720"/>
              <a:chExt cx="10251336" cy="1317665"/>
            </a:xfrm>
          </p:grpSpPr>
          <p:sp>
            <p:nvSpPr>
              <p:cNvPr id="21" name="Rectangle: Rounded Corners 20">
                <a:extLst>
                  <a:ext uri="{FF2B5EF4-FFF2-40B4-BE49-F238E27FC236}">
                    <a16:creationId xmlns:a16="http://schemas.microsoft.com/office/drawing/2014/main" id="{50C73F58-400F-1D6D-BF64-2CA4572BB159}"/>
                  </a:ext>
                </a:extLst>
              </p:cNvPr>
              <p:cNvSpPr/>
              <p:nvPr/>
            </p:nvSpPr>
            <p:spPr>
              <a:xfrm>
                <a:off x="1181534" y="4594430"/>
                <a:ext cx="9760387" cy="1046955"/>
              </a:xfrm>
              <a:prstGeom prst="roundRect">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A98036B1-49AB-7789-62A6-440F7A21E2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90585" y="4323720"/>
                <a:ext cx="918046" cy="883537"/>
              </a:xfrm>
              <a:prstGeom prst="rect">
                <a:avLst/>
              </a:prstGeom>
            </p:spPr>
          </p:pic>
        </p:grpSp>
        <p:sp>
          <p:nvSpPr>
            <p:cNvPr id="19" name="Rectangle 18">
              <a:extLst>
                <a:ext uri="{FF2B5EF4-FFF2-40B4-BE49-F238E27FC236}">
                  <a16:creationId xmlns:a16="http://schemas.microsoft.com/office/drawing/2014/main" id="{10940EB0-A720-F8B7-317E-D7B9D95DE35E}"/>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FB5AF7AE-0BAF-DFCC-CF06-351569B82F57}"/>
                </a:ext>
              </a:extLst>
            </p:cNvPr>
            <p:cNvSpPr/>
            <p:nvPr/>
          </p:nvSpPr>
          <p:spPr>
            <a:xfrm>
              <a:off x="1493476" y="4562973"/>
              <a:ext cx="9598058" cy="549824"/>
            </a:xfrm>
            <a:prstGeom prst="rect">
              <a:avLst/>
            </a:prstGeom>
          </p:spPr>
          <p:txBody>
            <a:bodyPr wrap="square">
              <a:spAutoFit/>
            </a:bodyPr>
            <a:lstStyle/>
            <a:p>
              <a:pPr>
                <a:lnSpc>
                  <a:spcPct val="150000"/>
                </a:lnSpc>
              </a:pPr>
              <a:endParaRPr lang="vi-VN" sz="2000" dirty="0">
                <a:latin typeface="UTM Avo" panose="02040603050506020204" pitchFamily="18" charset="0"/>
                <a:cs typeface="Times New Roman" panose="02020603050405020304" pitchFamily="18" charset="0"/>
              </a:endParaRPr>
            </a:p>
          </p:txBody>
        </p:sp>
      </p:grpSp>
      <p:grpSp>
        <p:nvGrpSpPr>
          <p:cNvPr id="23" name="Group 22">
            <a:extLst>
              <a:ext uri="{FF2B5EF4-FFF2-40B4-BE49-F238E27FC236}">
                <a16:creationId xmlns:a16="http://schemas.microsoft.com/office/drawing/2014/main" id="{ADC6AB7A-94AA-AF6A-2CAF-EAC12FD333A5}"/>
              </a:ext>
            </a:extLst>
          </p:cNvPr>
          <p:cNvGrpSpPr/>
          <p:nvPr/>
        </p:nvGrpSpPr>
        <p:grpSpPr>
          <a:xfrm>
            <a:off x="639716" y="2472649"/>
            <a:ext cx="10271242" cy="3498433"/>
            <a:chOff x="547878" y="708555"/>
            <a:chExt cx="11253396" cy="3783870"/>
          </a:xfrm>
        </p:grpSpPr>
        <p:grpSp>
          <p:nvGrpSpPr>
            <p:cNvPr id="24" name="Group 23">
              <a:extLst>
                <a:ext uri="{FF2B5EF4-FFF2-40B4-BE49-F238E27FC236}">
                  <a16:creationId xmlns:a16="http://schemas.microsoft.com/office/drawing/2014/main" id="{39E38084-A921-282B-84F0-0867651F114C}"/>
                </a:ext>
              </a:extLst>
            </p:cNvPr>
            <p:cNvGrpSpPr/>
            <p:nvPr/>
          </p:nvGrpSpPr>
          <p:grpSpPr>
            <a:xfrm>
              <a:off x="1053799" y="708555"/>
              <a:ext cx="10747475" cy="3783870"/>
              <a:chOff x="1062431" y="4534794"/>
              <a:chExt cx="10747475" cy="3783870"/>
            </a:xfrm>
          </p:grpSpPr>
          <p:sp>
            <p:nvSpPr>
              <p:cNvPr id="26" name="Rectangle: Rounded Corners 25">
                <a:extLst>
                  <a:ext uri="{FF2B5EF4-FFF2-40B4-BE49-F238E27FC236}">
                    <a16:creationId xmlns:a16="http://schemas.microsoft.com/office/drawing/2014/main" id="{65AD99F0-8ADE-92EA-0BFC-ED90265EC855}"/>
                  </a:ext>
                </a:extLst>
              </p:cNvPr>
              <p:cNvSpPr/>
              <p:nvPr/>
            </p:nvSpPr>
            <p:spPr>
              <a:xfrm>
                <a:off x="1062431" y="7387200"/>
                <a:ext cx="10747475" cy="931464"/>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BDE63091-A18C-E65D-6889-DDE3D837192D}"/>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D5754B81-4DDA-7DBF-2FF3-818F92398782}"/>
                  </a:ext>
                </a:extLst>
              </p:cNvPr>
              <p:cNvSpPr/>
              <p:nvPr/>
            </p:nvSpPr>
            <p:spPr>
              <a:xfrm>
                <a:off x="1283640" y="4534794"/>
                <a:ext cx="9524845" cy="493784"/>
              </a:xfrm>
              <a:prstGeom prst="rect">
                <a:avLst/>
              </a:prstGeom>
            </p:spPr>
            <p:txBody>
              <a:bodyPr wrap="square">
                <a:spAutoFit/>
              </a:bodyPr>
              <a:lstStyle/>
              <a:p>
                <a:pPr>
                  <a:lnSpc>
                    <a:spcPct val="150000"/>
                  </a:lnSpc>
                </a:pPr>
                <a:endParaRPr lang="vi-VN" sz="1800" dirty="0">
                  <a:solidFill>
                    <a:srgbClr val="231F20"/>
                  </a:solidFill>
                  <a:effectLst/>
                  <a:latin typeface="Arial-BoldMT"/>
                </a:endParaRPr>
              </a:p>
            </p:txBody>
          </p:sp>
        </p:grpSp>
        <p:pic>
          <p:nvPicPr>
            <p:cNvPr id="25" name="Picture 24">
              <a:extLst>
                <a:ext uri="{FF2B5EF4-FFF2-40B4-BE49-F238E27FC236}">
                  <a16:creationId xmlns:a16="http://schemas.microsoft.com/office/drawing/2014/main" id="{50FFE8FD-F3CD-726B-DF54-6EEE1B0EC12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7878" y="3128588"/>
              <a:ext cx="1020314" cy="998833"/>
            </a:xfrm>
            <a:prstGeom prst="rect">
              <a:avLst/>
            </a:prstGeom>
          </p:spPr>
        </p:pic>
      </p:grpSp>
      <p:sp>
        <p:nvSpPr>
          <p:cNvPr id="30" name="TextBox 29">
            <a:extLst>
              <a:ext uri="{FF2B5EF4-FFF2-40B4-BE49-F238E27FC236}">
                <a16:creationId xmlns:a16="http://schemas.microsoft.com/office/drawing/2014/main" id="{9E9E645A-23EE-8607-15FA-F52FEBC7DAD1}"/>
              </a:ext>
            </a:extLst>
          </p:cNvPr>
          <p:cNvSpPr txBox="1"/>
          <p:nvPr/>
        </p:nvSpPr>
        <p:spPr>
          <a:xfrm>
            <a:off x="1402816" y="3426023"/>
            <a:ext cx="9418226" cy="872034"/>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Lợi ích của phần mềm mô phỏng là hỗ trợ nghiên cứu đối tượng một cách toàn diện, sinh động và an toàn với chi phí thấp hơn nghiên cứu trực tiếp trong thực tế. </a:t>
            </a:r>
            <a:endParaRPr lang="en-US" dirty="0"/>
          </a:p>
        </p:txBody>
      </p:sp>
      <p:sp>
        <p:nvSpPr>
          <p:cNvPr id="32" name="TextBox 31">
            <a:extLst>
              <a:ext uri="{FF2B5EF4-FFF2-40B4-BE49-F238E27FC236}">
                <a16:creationId xmlns:a16="http://schemas.microsoft.com/office/drawing/2014/main" id="{775086EF-B08D-A109-D37F-D4967BB53C03}"/>
              </a:ext>
            </a:extLst>
          </p:cNvPr>
          <p:cNvSpPr txBox="1"/>
          <p:nvPr/>
        </p:nvSpPr>
        <p:spPr>
          <a:xfrm>
            <a:off x="1513876" y="5268748"/>
            <a:ext cx="9307166" cy="646331"/>
          </a:xfrm>
          <a:prstGeom prst="rect">
            <a:avLst/>
          </a:prstGeom>
          <a:noFill/>
        </p:spPr>
        <p:txBody>
          <a:bodyPr wrap="square">
            <a:spAutoFit/>
          </a:bodyPr>
          <a:lstStyle/>
          <a:p>
            <a:r>
              <a:rPr lang="en-US" sz="1800" dirty="0">
                <a:solidFill>
                  <a:srgbClr val="231F20"/>
                </a:solidFill>
                <a:effectLst/>
                <a:latin typeface="Arial" panose="020B0604020202020204" pitchFamily="34" charset="0"/>
              </a:rPr>
              <a:t>Em </a:t>
            </a:r>
            <a:r>
              <a:rPr lang="en-US" sz="1800" dirty="0" err="1">
                <a:solidFill>
                  <a:srgbClr val="231F20"/>
                </a:solidFill>
                <a:effectLst/>
                <a:latin typeface="Arial" panose="020B0604020202020204" pitchFamily="34" charset="0"/>
              </a:rPr>
              <a:t>hãy</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cho</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biết</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lợi</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ích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của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phần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mềm</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mô</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phỏng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mà</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em</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đã</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kể</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tên</a:t>
            </a:r>
            <a:r>
              <a:rPr lang="en-US" sz="1800" dirty="0">
                <a:solidFill>
                  <a:srgbClr val="231F20"/>
                </a:solidFill>
                <a:effectLst/>
                <a:latin typeface="Arial" panose="020B0604020202020204" pitchFamily="34" charset="0"/>
              </a:rPr>
              <a:t> ở </a:t>
            </a:r>
            <a:r>
              <a:rPr lang="en-US" sz="1800" dirty="0" err="1">
                <a:solidFill>
                  <a:srgbClr val="231F20"/>
                </a:solidFill>
                <a:effectLst/>
                <a:latin typeface="Arial" panose="020B0604020202020204" pitchFamily="34" charset="0"/>
              </a:rPr>
              <a:t>phần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Câu</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hỏi</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của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Mục</a:t>
            </a:r>
            <a:r>
              <a:rPr lang="en-US" sz="1800" dirty="0">
                <a:solidFill>
                  <a:srgbClr val="231F20"/>
                </a:solidFill>
                <a:effectLst/>
                <a:latin typeface="Arial" panose="020B0604020202020204" pitchFamily="34" charset="0"/>
              </a:rPr>
              <a:t> 1.</a:t>
            </a:r>
            <a:endParaRPr lang="en-US" dirty="0"/>
          </a:p>
        </p:txBody>
      </p:sp>
    </p:spTree>
    <p:extLst>
      <p:ext uri="{BB962C8B-B14F-4D97-AF65-F5344CB8AC3E}">
        <p14:creationId xmlns:p14="http://schemas.microsoft.com/office/powerpoint/2010/main" val="309118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3685</TotalTime>
  <Words>869</Words>
  <Application>Microsoft Office PowerPoint</Application>
  <PresentationFormat>Widescreen</PresentationFormat>
  <Paragraphs>35</Paragraphs>
  <Slides>11</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Arial</vt:lpstr>
      <vt:lpstr>UTM Cookies</vt:lpstr>
      <vt:lpstr>Arial-ItalicMT</vt:lpstr>
      <vt:lpstr>Bahnschrift Condensed</vt:lpstr>
      <vt:lpstr>Bahnschrift SemiBold SemiConden</vt:lpstr>
      <vt:lpstr>UTM Avo</vt:lpstr>
      <vt:lpstr>Segoe Print</vt:lpstr>
      <vt:lpstr>Arial-BoldMT</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Nguyen Ha Giang</cp:lastModifiedBy>
  <cp:revision>378</cp:revision>
  <dcterms:created xsi:type="dcterms:W3CDTF">2021-06-02T01:34:28Z</dcterms:created>
  <dcterms:modified xsi:type="dcterms:W3CDTF">2023-12-28T18:37:31Z</dcterms:modified>
</cp:coreProperties>
</file>