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0">
  <p:sldMasterIdLst>
    <p:sldMasterId id="2147483648" r:id="rId1"/>
  </p:sldMasterIdLst>
  <p:notesMasterIdLst>
    <p:notesMasterId r:id="rId26"/>
  </p:notesMasterIdLst>
  <p:sldIdLst>
    <p:sldId id="3224" r:id="rId2"/>
    <p:sldId id="295" r:id="rId3"/>
    <p:sldId id="3192" r:id="rId4"/>
    <p:sldId id="3225" r:id="rId5"/>
    <p:sldId id="3226" r:id="rId6"/>
    <p:sldId id="3227" r:id="rId7"/>
    <p:sldId id="3228" r:id="rId8"/>
    <p:sldId id="3229" r:id="rId9"/>
    <p:sldId id="3196" r:id="rId10"/>
    <p:sldId id="3166" r:id="rId11"/>
    <p:sldId id="3197" r:id="rId12"/>
    <p:sldId id="3199" r:id="rId13"/>
    <p:sldId id="3230" r:id="rId14"/>
    <p:sldId id="3231" r:id="rId15"/>
    <p:sldId id="3232" r:id="rId16"/>
    <p:sldId id="3233" r:id="rId17"/>
    <p:sldId id="3234" r:id="rId18"/>
    <p:sldId id="3238" r:id="rId19"/>
    <p:sldId id="3239" r:id="rId20"/>
    <p:sldId id="3235" r:id="rId21"/>
    <p:sldId id="3237" r:id="rId22"/>
    <p:sldId id="3083" r:id="rId23"/>
    <p:sldId id="3240" r:id="rId24"/>
    <p:sldId id="3191"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Segoe Print" panose="02000600000000000000" pitchFamily="2" charset="0"/>
      <p:regular r:id="rId31"/>
      <p:bold r:id="rId3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E81BD"/>
    <a:srgbClr val="D8E2DF"/>
    <a:srgbClr val="AD2851"/>
    <a:srgbClr val="FF6600"/>
    <a:srgbClr val="D34CD6"/>
    <a:srgbClr val="E46C0A"/>
    <a:srgbClr val="E07235"/>
    <a:srgbClr val="FFFBCD"/>
    <a:srgbClr val="FDD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46" autoAdjust="0"/>
    <p:restoredTop sz="94660"/>
  </p:normalViewPr>
  <p:slideViewPr>
    <p:cSldViewPr snapToGrid="0">
      <p:cViewPr>
        <p:scale>
          <a:sx n="118" d="100"/>
          <a:sy n="118" d="100"/>
        </p:scale>
        <p:origin x="-21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kkkkk\Desktop\H&#7891;%20s&#417;%20giao%20nh&#7853;n%20Ban%20Duy%20Tu.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kkkkk\Desktop\H&#7891;%20s&#417;%20giao%20nh&#7853;n%20Ban%20Duy%20Tu.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kkkkk\Desktop\H&#7891;%20s&#417;%20giao%20nh&#7853;n%20Ban%20Duy%20Tu.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Sheet4!$C$2</c:f>
              <c:strCache>
                <c:ptCount val="1"/>
                <c:pt idx="0">
                  <c:v>Số học sinh quan tâm</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xmlns:c16r2="http://schemas.microsoft.com/office/drawing/2015/06/chart">
            <c:ext xmlns:c16="http://schemas.microsoft.com/office/drawing/2014/chart" uri="{C3380CC4-5D6E-409C-BE32-E72D297353CC}">
              <c16:uniqueId val="{00000000-507F-4FC6-9406-FB318FB7245B}"/>
            </c:ext>
          </c:extLst>
        </c:ser>
        <c:dLbls>
          <c:showLegendKey val="0"/>
          <c:showVal val="0"/>
          <c:showCatName val="0"/>
          <c:showSerName val="0"/>
          <c:showPercent val="0"/>
          <c:showBubbleSize val="0"/>
        </c:dLbls>
        <c:gapWidth val="100"/>
        <c:overlap val="-24"/>
        <c:axId val="489617920"/>
        <c:axId val="487932480"/>
      </c:barChart>
      <c:catAx>
        <c:axId val="489617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87932480"/>
        <c:crosses val="autoZero"/>
        <c:auto val="1"/>
        <c:lblAlgn val="ctr"/>
        <c:lblOffset val="100"/>
        <c:noMultiLvlLbl val="0"/>
      </c:catAx>
      <c:valAx>
        <c:axId val="487932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896179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Sheet4!$C$2</c:f>
              <c:strCache>
                <c:ptCount val="1"/>
                <c:pt idx="0">
                  <c:v>Số học sinh quan tâm</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0C4-4C53-B03C-2C02950A6DD3}"/>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0C4-4C53-B03C-2C02950A6DD3}"/>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E0C4-4C53-B03C-2C02950A6DD3}"/>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E0C4-4C53-B03C-2C02950A6DD3}"/>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E0C4-4C53-B03C-2C02950A6DD3}"/>
              </c:ext>
            </c:extLst>
          </c:dPt>
          <c:dPt>
            <c:idx val="5"/>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E0C4-4C53-B03C-2C02950A6DD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xmlns:c16r2="http://schemas.microsoft.com/office/drawing/2015/06/chart">
            <c:ext xmlns:c16="http://schemas.microsoft.com/office/drawing/2014/chart" uri="{C3380CC4-5D6E-409C-BE32-E72D297353CC}">
              <c16:uniqueId val="{0000000C-E0C4-4C53-B03C-2C02950A6DD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Sheet4!$C$2</c:f>
              <c:strCache>
                <c:ptCount val="1"/>
                <c:pt idx="0">
                  <c:v>Số học sinh quan tâm</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147C-411D-A67A-0FEA43B3EA1F}"/>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147C-411D-A67A-0FEA43B3EA1F}"/>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147C-411D-A67A-0FEA43B3EA1F}"/>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147C-411D-A67A-0FEA43B3EA1F}"/>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147C-411D-A67A-0FEA43B3EA1F}"/>
              </c:ext>
            </c:extLst>
          </c:dPt>
          <c:dPt>
            <c:idx val="5"/>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147C-411D-A67A-0FEA43B3EA1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xmlns:c16r2="http://schemas.microsoft.com/office/drawing/2015/06/chart">
            <c:ext xmlns:c16="http://schemas.microsoft.com/office/drawing/2014/chart" uri="{C3380CC4-5D6E-409C-BE32-E72D297353CC}">
              <c16:uniqueId val="{0000000C-147C-411D-A67A-0FEA43B3EA1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layout>
        <c:manualLayout>
          <c:xMode val="edge"/>
          <c:yMode val="edge"/>
          <c:x val="2.6153323713287921E-3"/>
          <c:y val="2.7777777777777776E-2"/>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'Sheet4 (2)'!$C$2</c:f>
              <c:strCache>
                <c:ptCount val="1"/>
                <c:pt idx="0">
                  <c:v>Triệu USD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'Sheet4 (2)'!$B$3:$B$8</c:f>
              <c:numCache>
                <c:formatCode>General</c:formatCode>
                <c:ptCount val="6"/>
                <c:pt idx="0">
                  <c:v>2016</c:v>
                </c:pt>
                <c:pt idx="1">
                  <c:v>2017</c:v>
                </c:pt>
                <c:pt idx="2">
                  <c:v>2018</c:v>
                </c:pt>
                <c:pt idx="3">
                  <c:v>2019</c:v>
                </c:pt>
                <c:pt idx="4">
                  <c:v>2020</c:v>
                </c:pt>
              </c:numCache>
            </c:numRef>
          </c:cat>
          <c:val>
            <c:numRef>
              <c:f>'Sheet4 (2)'!$C$3:$C$8</c:f>
              <c:numCache>
                <c:formatCode>General</c:formatCode>
                <c:ptCount val="6"/>
                <c:pt idx="0">
                  <c:v>3038</c:v>
                </c:pt>
                <c:pt idx="1">
                  <c:v>3779</c:v>
                </c:pt>
                <c:pt idx="2">
                  <c:v>4447</c:v>
                </c:pt>
                <c:pt idx="3">
                  <c:v>4932</c:v>
                </c:pt>
                <c:pt idx="4">
                  <c:v>5439</c:v>
                </c:pt>
              </c:numCache>
            </c:numRef>
          </c:val>
          <c:extLst xmlns:c16r2="http://schemas.microsoft.com/office/drawing/2015/06/chart">
            <c:ext xmlns:c16="http://schemas.microsoft.com/office/drawing/2014/chart" uri="{C3380CC4-5D6E-409C-BE32-E72D297353CC}">
              <c16:uniqueId val="{00000000-6218-4E4E-8E6F-05FB2EFEAAE5}"/>
            </c:ext>
          </c:extLst>
        </c:ser>
        <c:dLbls>
          <c:dLblPos val="outEnd"/>
          <c:showLegendKey val="0"/>
          <c:showVal val="1"/>
          <c:showCatName val="0"/>
          <c:showSerName val="0"/>
          <c:showPercent val="0"/>
          <c:showBubbleSize val="0"/>
        </c:dLbls>
        <c:gapWidth val="100"/>
        <c:overlap val="-24"/>
        <c:axId val="566896128"/>
        <c:axId val="498350848"/>
      </c:barChart>
      <c:catAx>
        <c:axId val="5668961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98350848"/>
        <c:crosses val="autoZero"/>
        <c:auto val="1"/>
        <c:lblAlgn val="ctr"/>
        <c:lblOffset val="100"/>
        <c:noMultiLvlLbl val="0"/>
      </c:catAx>
      <c:valAx>
        <c:axId val="4983508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668961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ysClr val="windowText" lastClr="000000"/>
      </a:solidFill>
    </a:ln>
    <a:effectLst/>
  </c:spPr>
  <c:txPr>
    <a:bodyPr/>
    <a:lstStyle/>
    <a:p>
      <a:pPr>
        <a:defRPr sz="1800">
          <a:solidFill>
            <a:schemeClr val="tx1"/>
          </a:solidFil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580097"/>
            <a:ext cx="9867486" cy="4773078"/>
            <a:chOff x="623255" y="927125"/>
            <a:chExt cx="7691377" cy="3871901"/>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39841502-50BA-4B15-8B4C-A4FE48821C2A}"/>
              </a:ext>
            </a:extLst>
          </p:cNvPr>
          <p:cNvSpPr/>
          <p:nvPr/>
        </p:nvSpPr>
        <p:spPr>
          <a:xfrm>
            <a:off x="1422143" y="369152"/>
            <a:ext cx="9767225" cy="1531637"/>
          </a:xfrm>
          <a:prstGeom prst="wedgeRoundRectCallout">
            <a:avLst>
              <a:gd name="adj1" fmla="val -7578"/>
              <a:gd name="adj2" fmla="val 4756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xmlns="" id="{A5350B1E-8072-4C4B-BD9E-D36B90F3D519}"/>
              </a:ext>
            </a:extLst>
          </p:cNvPr>
          <p:cNvSpPr txBox="1"/>
          <p:nvPr/>
        </p:nvSpPr>
        <p:spPr>
          <a:xfrm>
            <a:off x="1326630" y="369153"/>
            <a:ext cx="9767225" cy="1531638"/>
          </a:xfrm>
          <a:prstGeom prst="rect">
            <a:avLst/>
          </a:prstGeom>
          <a:noFill/>
        </p:spPr>
        <p:txBody>
          <a:bodyPr wrap="square">
            <a:spAutoFit/>
          </a:bodyPr>
          <a:lstStyle/>
          <a:p>
            <a:pPr lvl="0" algn="ctr"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Hình 7.1 và Hình 7.2 mô tả hai cách trình bày kết quả khảo sát những nội dung Tin học mà các bạn học sinh lớp 8A muốn tìm hiểu thêm. Em hãy nhận xét về hai cách trình bày này.</a:t>
            </a:r>
            <a:endParaRPr kumimoji="0" lang="en-US" sz="2400" i="0" u="none" strike="noStrike" kern="1200" cap="none" spc="0" normalizeH="0" baseline="0" noProof="0">
              <a:ln>
                <a:noFill/>
              </a:ln>
              <a:solidFill>
                <a:prstClr val="white"/>
              </a:solidFill>
              <a:effectLst/>
              <a:uLnTx/>
              <a:uFillTx/>
              <a:latin typeface="Arial"/>
            </a:endParaRPr>
          </a:p>
        </p:txBody>
      </p:sp>
      <p:pic>
        <p:nvPicPr>
          <p:cNvPr id="6" name="Picture 5">
            <a:extLst>
              <a:ext uri="{FF2B5EF4-FFF2-40B4-BE49-F238E27FC236}">
                <a16:creationId xmlns:a16="http://schemas.microsoft.com/office/drawing/2014/main" xmlns="" id="{8A96A13A-B024-4F3D-8902-4974FC9A297F}"/>
              </a:ext>
            </a:extLst>
          </p:cNvPr>
          <p:cNvPicPr>
            <a:picLocks noChangeAspect="1"/>
          </p:cNvPicPr>
          <p:nvPr/>
        </p:nvPicPr>
        <p:blipFill>
          <a:blip r:embed="rId2"/>
          <a:stretch>
            <a:fillRect/>
          </a:stretch>
        </p:blipFill>
        <p:spPr>
          <a:xfrm>
            <a:off x="533495" y="230527"/>
            <a:ext cx="888648" cy="903074"/>
          </a:xfrm>
          <a:prstGeom prst="rect">
            <a:avLst/>
          </a:prstGeom>
        </p:spPr>
      </p:pic>
      <p:pic>
        <p:nvPicPr>
          <p:cNvPr id="7" name="Shape 230">
            <a:extLst>
              <a:ext uri="{FF2B5EF4-FFF2-40B4-BE49-F238E27FC236}">
                <a16:creationId xmlns:a16="http://schemas.microsoft.com/office/drawing/2014/main" xmlns="" id="{21DBD5DA-0178-4914-B7D3-EA2B12C63612}"/>
              </a:ext>
            </a:extLst>
          </p:cNvPr>
          <p:cNvPicPr/>
          <p:nvPr/>
        </p:nvPicPr>
        <p:blipFill>
          <a:blip r:embed="rId3"/>
          <a:stretch/>
        </p:blipFill>
        <p:spPr>
          <a:xfrm>
            <a:off x="6305755" y="2167113"/>
            <a:ext cx="4788100" cy="3873614"/>
          </a:xfrm>
          <a:prstGeom prst="rect">
            <a:avLst/>
          </a:prstGeom>
        </p:spPr>
      </p:pic>
      <p:pic>
        <p:nvPicPr>
          <p:cNvPr id="9" name="Picture 8">
            <a:extLst>
              <a:ext uri="{FF2B5EF4-FFF2-40B4-BE49-F238E27FC236}">
                <a16:creationId xmlns:a16="http://schemas.microsoft.com/office/drawing/2014/main" xmlns="" id="{2D610A1D-5812-4419-B48C-1C1D301620BA}"/>
              </a:ext>
            </a:extLst>
          </p:cNvPr>
          <p:cNvPicPr>
            <a:picLocks noChangeAspect="1"/>
          </p:cNvPicPr>
          <p:nvPr/>
        </p:nvPicPr>
        <p:blipFill>
          <a:blip r:embed="rId4"/>
          <a:stretch>
            <a:fillRect/>
          </a:stretch>
        </p:blipFill>
        <p:spPr>
          <a:xfrm>
            <a:off x="895769" y="2123602"/>
            <a:ext cx="5144293" cy="3917124"/>
          </a:xfrm>
          <a:prstGeom prst="rect">
            <a:avLst/>
          </a:prstGeom>
        </p:spPr>
      </p:pic>
      <p:sp>
        <p:nvSpPr>
          <p:cNvPr id="10" name="文本框 103">
            <a:extLst>
              <a:ext uri="{FF2B5EF4-FFF2-40B4-BE49-F238E27FC236}">
                <a16:creationId xmlns:a16="http://schemas.microsoft.com/office/drawing/2014/main" xmlns="" id="{B594A52F-A044-436E-B3D1-031BF172337B}"/>
              </a:ext>
            </a:extLst>
          </p:cNvPr>
          <p:cNvSpPr txBox="1"/>
          <p:nvPr/>
        </p:nvSpPr>
        <p:spPr>
          <a:xfrm>
            <a:off x="758084" y="6076215"/>
            <a:ext cx="5337916" cy="412632"/>
          </a:xfrm>
          <a:prstGeom prst="rect">
            <a:avLst/>
          </a:prstGeom>
          <a:noFill/>
        </p:spPr>
        <p:txBody>
          <a:bodyPr wrap="square" rtlCol="0">
            <a:spAutoFit/>
          </a:bodyPr>
          <a:lstStyle/>
          <a:p>
            <a:pPr algn="ctr"/>
            <a:r>
              <a:rPr lang="en-US" altLang="zh-CN" sz="2000">
                <a:latin typeface="UTM Avo" panose="02040603050506020204" pitchFamily="18" charset="0"/>
                <a:ea typeface="方正静蕾简体" panose="02000000000000000000" pitchFamily="2" charset="-122"/>
              </a:rPr>
              <a:t>Hình 7.1. Trình bày dữ liệu bằng bảng</a:t>
            </a:r>
          </a:p>
        </p:txBody>
      </p:sp>
      <p:sp>
        <p:nvSpPr>
          <p:cNvPr id="11" name="文本框 103">
            <a:extLst>
              <a:ext uri="{FF2B5EF4-FFF2-40B4-BE49-F238E27FC236}">
                <a16:creationId xmlns:a16="http://schemas.microsoft.com/office/drawing/2014/main" xmlns="" id="{A4D2A412-C53B-4AC2-AB91-51A7E30D3383}"/>
              </a:ext>
            </a:extLst>
          </p:cNvPr>
          <p:cNvSpPr txBox="1"/>
          <p:nvPr/>
        </p:nvSpPr>
        <p:spPr>
          <a:xfrm>
            <a:off x="6030847" y="6057221"/>
            <a:ext cx="5337916" cy="412632"/>
          </a:xfrm>
          <a:prstGeom prst="rect">
            <a:avLst/>
          </a:prstGeom>
          <a:noFill/>
        </p:spPr>
        <p:txBody>
          <a:bodyPr wrap="square" rtlCol="0">
            <a:spAutoFit/>
          </a:bodyPr>
          <a:lstStyle/>
          <a:p>
            <a:pPr algn="ctr"/>
            <a:r>
              <a:rPr lang="en-US" altLang="zh-CN" sz="2000">
                <a:latin typeface="UTM Avo" panose="02040603050506020204" pitchFamily="18" charset="0"/>
                <a:ea typeface="方正静蕾简体" panose="02000000000000000000" pitchFamily="2" charset="-122"/>
              </a:rPr>
              <a:t>Hình 7.2. Trình bày dữ liệu bằng biểu đồ</a:t>
            </a:r>
          </a:p>
        </p:txBody>
      </p:sp>
    </p:spTree>
    <p:extLst>
      <p:ext uri="{BB962C8B-B14F-4D97-AF65-F5344CB8AC3E}">
        <p14:creationId xmlns:p14="http://schemas.microsoft.com/office/powerpoint/2010/main" val="94386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500"/>
                                        <p:tgtEl>
                                          <p:spTgt spid="1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up)">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389881" y="1055524"/>
            <a:ext cx="8856910" cy="252141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1537581" y="1064549"/>
            <a:ext cx="8356734" cy="238603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TẠO BIỂU ĐỒ</a:t>
            </a: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568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1478019" y="1364134"/>
            <a:ext cx="8356734" cy="3689793"/>
          </a:xfrm>
          <a:prstGeom prst="rect">
            <a:avLst/>
          </a:prstGeom>
          <a:noFill/>
        </p:spPr>
        <p:txBody>
          <a:bodyPr wrap="square" rtlCol="0">
            <a:spAutoFit/>
          </a:bodyPr>
          <a:lstStyle/>
          <a:p>
            <a:pPr indent="-742950" algn="ctr">
              <a:lnSpc>
                <a:spcPct val="150000"/>
              </a:lnSpc>
              <a:buAutoNum type="alphaLcParenR"/>
            </a:pPr>
            <a:r>
              <a:rPr lang="en-US" sz="3200" b="1">
                <a:latin typeface="UTM Avo" panose="02040603050506020204" pitchFamily="18" charset="0"/>
              </a:rPr>
              <a:t>Tạo biểu đồ cột</a:t>
            </a:r>
          </a:p>
          <a:p>
            <a:pPr algn="ctr">
              <a:lnSpc>
                <a:spcPct val="150000"/>
              </a:lnSpc>
            </a:pPr>
            <a:r>
              <a:rPr lang="vi-VN" sz="3200" b="1">
                <a:solidFill>
                  <a:schemeClr val="accent6">
                    <a:lumMod val="50000"/>
                  </a:schemeClr>
                </a:solidFill>
                <a:latin typeface="UTM Avo" panose="02040603050506020204" pitchFamily="18" charset="0"/>
              </a:rPr>
              <a:t>NHIỆM VỤ </a:t>
            </a:r>
            <a:endParaRPr lang="en-US" sz="3200" b="1">
              <a:solidFill>
                <a:schemeClr val="accent6">
                  <a:lumMod val="50000"/>
                </a:schemeClr>
              </a:solidFill>
              <a:latin typeface="UTM Avo" panose="02040603050506020204" pitchFamily="18" charset="0"/>
            </a:endParaRPr>
          </a:p>
          <a:p>
            <a:pPr algn="ctr">
              <a:lnSpc>
                <a:spcPct val="150000"/>
              </a:lnSpc>
            </a:pPr>
            <a:r>
              <a:rPr lang="vi-VN" sz="3200" b="1">
                <a:solidFill>
                  <a:schemeClr val="accent6">
                    <a:lumMod val="50000"/>
                  </a:schemeClr>
                </a:solidFill>
                <a:latin typeface="UTM Avo" panose="02040603050506020204" pitchFamily="18" charset="0"/>
              </a:rPr>
              <a:t>Tạo biểu đồ cột so sánh trực quan số học sinh quan tâm các nội dung Tin học như Hình 7.2.</a:t>
            </a: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956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xmlns="" id="{DC4B9F41-6540-4585-9CF6-3D71FBC4D88F}"/>
              </a:ext>
            </a:extLst>
          </p:cNvPr>
          <p:cNvSpPr txBox="1"/>
          <p:nvPr/>
        </p:nvSpPr>
        <p:spPr>
          <a:xfrm>
            <a:off x="686994" y="2783938"/>
            <a:ext cx="5409006" cy="2235227"/>
          </a:xfrm>
          <a:prstGeom prst="rect">
            <a:avLst/>
          </a:prstGeom>
          <a:noFill/>
        </p:spPr>
        <p:txBody>
          <a:bodyPr wrap="square" rtlCol="0">
            <a:spAutoFit/>
          </a:bodyPr>
          <a:lstStyle/>
          <a:p>
            <a:pPr>
              <a:lnSpc>
                <a:spcPct val="150000"/>
              </a:lnSpc>
            </a:pPr>
            <a:r>
              <a:rPr lang="vi-VN" altLang="zh-CN" sz="2400" b="1">
                <a:latin typeface="UTM Avo" panose="02040603050506020204" pitchFamily="18" charset="0"/>
                <a:ea typeface="方正静蕾简体" panose="02000000000000000000" pitchFamily="2" charset="-122"/>
              </a:rPr>
              <a:t>Bước 1. </a:t>
            </a:r>
            <a:r>
              <a:rPr lang="vi-VN" altLang="zh-CN" sz="2400">
                <a:latin typeface="UTM Avo" panose="02040603050506020204" pitchFamily="18" charset="0"/>
                <a:ea typeface="方正静蕾简体" panose="02000000000000000000" pitchFamily="2" charset="-122"/>
              </a:rPr>
              <a:t>Khởi động phần mềm bảng tính và nhập dữ liệu như bảng trong Hình 7.1.</a:t>
            </a:r>
            <a:endParaRPr lang="en-US" altLang="zh-CN" sz="2400">
              <a:latin typeface="UTM Avo" panose="02040603050506020204" pitchFamily="18" charset="0"/>
              <a:ea typeface="方正静蕾简体" panose="02000000000000000000" pitchFamily="2" charset="-122"/>
            </a:endParaRPr>
          </a:p>
          <a:p>
            <a:pPr>
              <a:lnSpc>
                <a:spcPct val="150000"/>
              </a:lnSpc>
            </a:pPr>
            <a:r>
              <a:rPr lang="vi-VN" altLang="zh-CN" sz="2400" b="1">
                <a:latin typeface="UTM Avo" panose="02040603050506020204" pitchFamily="18" charset="0"/>
                <a:ea typeface="方正静蕾简体" panose="02000000000000000000" pitchFamily="2" charset="-122"/>
              </a:rPr>
              <a:t>Bước 2. </a:t>
            </a:r>
            <a:r>
              <a:rPr lang="vi-VN" altLang="zh-CN" sz="2400">
                <a:latin typeface="UTM Avo" panose="02040603050506020204" pitchFamily="18" charset="0"/>
                <a:ea typeface="方正静蕾简体" panose="02000000000000000000" pitchFamily="2" charset="-122"/>
              </a:rPr>
              <a:t>Chọn vùng dữ liệu </a:t>
            </a:r>
            <a:r>
              <a:rPr lang="vi-VN" altLang="zh-CN" sz="2400" b="1">
                <a:latin typeface="UTM Avo" panose="02040603050506020204" pitchFamily="18" charset="0"/>
                <a:ea typeface="方正静蕾简体" panose="02000000000000000000" pitchFamily="2" charset="-122"/>
              </a:rPr>
              <a:t>B2:C8</a:t>
            </a:r>
            <a:r>
              <a:rPr lang="vi-VN" altLang="zh-CN" sz="2400">
                <a:latin typeface="UTM Avo" panose="02040603050506020204" pitchFamily="18" charset="0"/>
                <a:ea typeface="方正静蕾简体" panose="02000000000000000000" pitchFamily="2" charset="-122"/>
              </a:rPr>
              <a:t>.</a:t>
            </a:r>
            <a:endParaRPr lang="zh-CN" altLang="en-US" sz="24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xmlns=""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xmlns=""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xmlns=""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xmlns=""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xmlns=""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xmlns=""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xmlns=""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xmlns=""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xmlns=""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xmlns=""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xmlns=""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xmlns=""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xmlns=""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xmlns=""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xmlns=""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xmlns=""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xmlns=""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xmlns=""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xmlns=""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xmlns=""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xmlns=""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xmlns=""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xmlns=""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xmlns=""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xmlns=""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xmlns=""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xmlns=""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xmlns=""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xmlns=""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xmlns=""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xmlns=""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xmlns=""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xmlns=""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xmlns=""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xmlns=""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xmlns=""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xmlns=""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xmlns=""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xmlns=""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xmlns=""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xmlns=""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xmlns=""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xmlns=""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xmlns=""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xmlns=""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xmlns=""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xmlns="" id="{B32156F8-59CD-4774-8875-A551CED46200}"/>
              </a:ext>
            </a:extLst>
          </p:cNvPr>
          <p:cNvPicPr>
            <a:picLocks noChangeAspect="1"/>
          </p:cNvPicPr>
          <p:nvPr/>
        </p:nvPicPr>
        <p:blipFill>
          <a:blip r:embed="rId3"/>
          <a:stretch>
            <a:fillRect/>
          </a:stretch>
        </p:blipFill>
        <p:spPr>
          <a:xfrm>
            <a:off x="6112011" y="1642339"/>
            <a:ext cx="5144293" cy="3917124"/>
          </a:xfrm>
          <a:prstGeom prst="rect">
            <a:avLst/>
          </a:prstGeom>
        </p:spPr>
      </p:pic>
      <p:sp>
        <p:nvSpPr>
          <p:cNvPr id="2" name="Rectangle 1">
            <a:extLst>
              <a:ext uri="{FF2B5EF4-FFF2-40B4-BE49-F238E27FC236}">
                <a16:creationId xmlns:a16="http://schemas.microsoft.com/office/drawing/2014/main" xmlns="" id="{A1C6E763-BE86-47E3-9435-DC6705B01D2E}"/>
              </a:ext>
            </a:extLst>
          </p:cNvPr>
          <p:cNvSpPr/>
          <p:nvPr/>
        </p:nvSpPr>
        <p:spPr>
          <a:xfrm>
            <a:off x="7031421" y="2522483"/>
            <a:ext cx="4224883" cy="303698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1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7"/>
                                        </p:tgtEl>
                                        <p:attrNameLst>
                                          <p:attrName>style.visibility</p:attrName>
                                        </p:attrNameLst>
                                      </p:cBhvr>
                                      <p:to>
                                        <p:strVal val="visible"/>
                                      </p:to>
                                    </p:set>
                                    <p:animEffect transition="in" filter="fade">
                                      <p:cBhvr>
                                        <p:cTn id="23" dur="500"/>
                                        <p:tgtEl>
                                          <p:spTgt spid="15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up)">
                                      <p:cBhvr>
                                        <p:cTn id="28" dur="500"/>
                                        <p:tgtEl>
                                          <p:spTgt spid="11">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32" presetClass="emph" presetSubtype="0" fill="hold" grpId="1" nodeType="withEffect">
                                  <p:stCondLst>
                                    <p:cond delay="0"/>
                                  </p:stCondLst>
                                  <p:childTnLst>
                                    <p:animRot by="120000">
                                      <p:cBhvr>
                                        <p:cTn id="33" dur="100" fill="hold">
                                          <p:stCondLst>
                                            <p:cond delay="0"/>
                                          </p:stCondLst>
                                        </p:cTn>
                                        <p:tgtEl>
                                          <p:spTgt spid="2"/>
                                        </p:tgtEl>
                                        <p:attrNameLst>
                                          <p:attrName>r</p:attrName>
                                        </p:attrNameLst>
                                      </p:cBhvr>
                                    </p:animRot>
                                    <p:animRot by="-240000">
                                      <p:cBhvr>
                                        <p:cTn id="34" dur="200" fill="hold">
                                          <p:stCondLst>
                                            <p:cond delay="200"/>
                                          </p:stCondLst>
                                        </p:cTn>
                                        <p:tgtEl>
                                          <p:spTgt spid="2"/>
                                        </p:tgtEl>
                                        <p:attrNameLst>
                                          <p:attrName>r</p:attrName>
                                        </p:attrNameLst>
                                      </p:cBhvr>
                                    </p:animRot>
                                    <p:animRot by="240000">
                                      <p:cBhvr>
                                        <p:cTn id="35" dur="200" fill="hold">
                                          <p:stCondLst>
                                            <p:cond delay="400"/>
                                          </p:stCondLst>
                                        </p:cTn>
                                        <p:tgtEl>
                                          <p:spTgt spid="2"/>
                                        </p:tgtEl>
                                        <p:attrNameLst>
                                          <p:attrName>r</p:attrName>
                                        </p:attrNameLst>
                                      </p:cBhvr>
                                    </p:animRot>
                                    <p:animRot by="-240000">
                                      <p:cBhvr>
                                        <p:cTn id="36" dur="200" fill="hold">
                                          <p:stCondLst>
                                            <p:cond delay="600"/>
                                          </p:stCondLst>
                                        </p:cTn>
                                        <p:tgtEl>
                                          <p:spTgt spid="2"/>
                                        </p:tgtEl>
                                        <p:attrNameLst>
                                          <p:attrName>r</p:attrName>
                                        </p:attrNameLst>
                                      </p:cBhvr>
                                    </p:animRot>
                                    <p:animRot by="120000">
                                      <p:cBhvr>
                                        <p:cTn id="3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xmlns="" id="{DC4B9F41-6540-4585-9CF6-3D71FBC4D88F}"/>
              </a:ext>
            </a:extLst>
          </p:cNvPr>
          <p:cNvSpPr txBox="1"/>
          <p:nvPr/>
        </p:nvSpPr>
        <p:spPr>
          <a:xfrm>
            <a:off x="631770" y="1492509"/>
            <a:ext cx="5559450" cy="4595874"/>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3. </a:t>
            </a:r>
            <a:r>
              <a:rPr lang="vi-VN" altLang="zh-CN" sz="2200">
                <a:latin typeface="UTM Avo" panose="02040603050506020204" pitchFamily="18" charset="0"/>
                <a:ea typeface="方正静蕾简体" panose="02000000000000000000" pitchFamily="2" charset="-122"/>
              </a:rPr>
              <a:t>Trong thẻ </a:t>
            </a:r>
            <a:r>
              <a:rPr lang="vi-VN" altLang="zh-CN" sz="2200" b="1">
                <a:latin typeface="UTM Avo" panose="02040603050506020204" pitchFamily="18" charset="0"/>
                <a:ea typeface="方正静蕾简体" panose="02000000000000000000" pitchFamily="2" charset="-122"/>
              </a:rPr>
              <a:t>Insert</a:t>
            </a:r>
            <a:r>
              <a:rPr lang="vi-VN" altLang="zh-CN" sz="2200">
                <a:latin typeface="UTM Avo" panose="02040603050506020204" pitchFamily="18" charset="0"/>
                <a:ea typeface="方正静蕾简体" panose="02000000000000000000" pitchFamily="2" charset="-122"/>
              </a:rPr>
              <a:t>, tại nhóm </a:t>
            </a:r>
            <a:r>
              <a:rPr lang="vi-VN" altLang="zh-CN" sz="2200" b="1">
                <a:latin typeface="UTM Avo" panose="02040603050506020204" pitchFamily="18" charset="0"/>
                <a:ea typeface="方正静蕾简体" panose="02000000000000000000" pitchFamily="2" charset="-122"/>
              </a:rPr>
              <a:t>Charts</a:t>
            </a:r>
            <a:r>
              <a:rPr lang="vi-VN" altLang="zh-CN" sz="2200">
                <a:latin typeface="UTM Avo" panose="02040603050506020204" pitchFamily="18" charset="0"/>
                <a:ea typeface="方正静蕾简体" panose="02000000000000000000" pitchFamily="2" charset="-122"/>
              </a:rPr>
              <a:t>, chọn lệnh </a:t>
            </a:r>
            <a:r>
              <a:rPr lang="vi-VN" altLang="zh-CN" sz="2200" b="1">
                <a:latin typeface="UTM Avo" panose="02040603050506020204" pitchFamily="18" charset="0"/>
                <a:ea typeface="方正静蕾简体" panose="02000000000000000000" pitchFamily="2" charset="-122"/>
              </a:rPr>
              <a:t>Insert Column or Bar Chart</a:t>
            </a:r>
            <a:r>
              <a:rPr lang="vi-VN" altLang="zh-CN" sz="2200">
                <a:latin typeface="UTM Avo" panose="02040603050506020204" pitchFamily="18" charset="0"/>
                <a:ea typeface="方正静蕾简体" panose="02000000000000000000" pitchFamily="2" charset="-122"/>
              </a:rPr>
              <a:t> (Hình 7.5), danh sách các loại biểu đồ sẽ xuất hiện.</a:t>
            </a:r>
          </a:p>
          <a:p>
            <a:pPr>
              <a:lnSpc>
                <a:spcPct val="150000"/>
              </a:lnSpc>
            </a:pPr>
            <a:r>
              <a:rPr lang="vi-VN" altLang="zh-CN" sz="2200" b="1">
                <a:latin typeface="UTM Avo" panose="02040603050506020204" pitchFamily="18" charset="0"/>
                <a:ea typeface="方正静蕾简体" panose="02000000000000000000" pitchFamily="2" charset="-122"/>
              </a:rPr>
              <a:t>B</a:t>
            </a:r>
            <a:r>
              <a:rPr lang="en-US" altLang="zh-CN" sz="2200" b="1">
                <a:latin typeface="UTM Avo" panose="02040603050506020204" pitchFamily="18" charset="0"/>
                <a:ea typeface="方正静蕾简体" panose="02000000000000000000" pitchFamily="2" charset="-122"/>
              </a:rPr>
              <a:t>ước </a:t>
            </a:r>
            <a:r>
              <a:rPr lang="vi-VN" altLang="zh-CN" sz="2200" b="1">
                <a:latin typeface="UTM Avo" panose="02040603050506020204" pitchFamily="18" charset="0"/>
                <a:ea typeface="方正静蕾简体" panose="02000000000000000000" pitchFamily="2" charset="-122"/>
              </a:rPr>
              <a:t>4</a:t>
            </a:r>
            <a:r>
              <a:rPr lang="vi-VN" altLang="zh-CN" sz="2200">
                <a:latin typeface="UTM Avo" panose="02040603050506020204" pitchFamily="18" charset="0"/>
                <a:ea typeface="方正静蕾简体" panose="02000000000000000000" pitchFamily="2" charset="-122"/>
              </a:rPr>
              <a:t>. Trong nhóm biểu đồ </a:t>
            </a:r>
            <a:r>
              <a:rPr lang="vi-VN" altLang="zh-CN" sz="2200" b="1">
                <a:latin typeface="UTM Avo" panose="02040603050506020204" pitchFamily="18" charset="0"/>
                <a:ea typeface="方正静蕾简体" panose="02000000000000000000" pitchFamily="2" charset="-122"/>
              </a:rPr>
              <a:t>2-D Column</a:t>
            </a:r>
            <a:r>
              <a:rPr lang="vi-VN" altLang="zh-CN" sz="2200">
                <a:latin typeface="UTM Avo" panose="02040603050506020204" pitchFamily="18" charset="0"/>
                <a:ea typeface="方正静蕾简体" panose="02000000000000000000" pitchFamily="2" charset="-122"/>
              </a:rPr>
              <a:t>, chọn kiểu biểu đồ </a:t>
            </a:r>
            <a:r>
              <a:rPr lang="vi-VN" altLang="zh-CN" sz="2200" b="1">
                <a:latin typeface="UTM Avo" panose="02040603050506020204" pitchFamily="18" charset="0"/>
                <a:ea typeface="方正静蕾简体" panose="02000000000000000000" pitchFamily="2" charset="-122"/>
              </a:rPr>
              <a:t>Clustered Column</a:t>
            </a:r>
            <a:r>
              <a:rPr lang="vi-VN" altLang="zh-CN" sz="2200">
                <a:latin typeface="UTM Avo" panose="02040603050506020204" pitchFamily="18" charset="0"/>
                <a:ea typeface="方正静蕾简体" panose="02000000000000000000" pitchFamily="2" charset="-122"/>
              </a:rPr>
              <a:t>. Khi đó biểu đồ kết quả sẽ xuất hiện trong bảng tính. </a:t>
            </a:r>
          </a:p>
          <a:p>
            <a:pPr>
              <a:lnSpc>
                <a:spcPct val="150000"/>
              </a:lnSpc>
            </a:pPr>
            <a:r>
              <a:rPr lang="vi-VN" altLang="zh-CN" sz="2200" b="1">
                <a:latin typeface="UTM Avo" panose="02040603050506020204" pitchFamily="18" charset="0"/>
                <a:ea typeface="方正静蕾简体" panose="02000000000000000000" pitchFamily="2" charset="-122"/>
              </a:rPr>
              <a:t>Bước 5. </a:t>
            </a:r>
            <a:r>
              <a:rPr lang="vi-VN" altLang="zh-CN" sz="2200">
                <a:latin typeface="UTM Avo" panose="02040603050506020204" pitchFamily="18" charset="0"/>
                <a:ea typeface="方正静蕾简体" panose="02000000000000000000" pitchFamily="2" charset="-122"/>
              </a:rPr>
              <a:t>Bổ sung thông tin cho biểu đồ.</a:t>
            </a:r>
          </a:p>
        </p:txBody>
      </p:sp>
      <p:grpSp>
        <p:nvGrpSpPr>
          <p:cNvPr id="109" name="组合 452">
            <a:extLst>
              <a:ext uri="{FF2B5EF4-FFF2-40B4-BE49-F238E27FC236}">
                <a16:creationId xmlns:a16="http://schemas.microsoft.com/office/drawing/2014/main" xmlns=""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xmlns=""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xmlns=""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xmlns=""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xmlns=""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xmlns=""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xmlns=""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xmlns=""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xmlns=""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xmlns=""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xmlns=""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xmlns=""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xmlns=""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xmlns=""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xmlns=""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xmlns=""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xmlns=""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xmlns=""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xmlns=""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xmlns=""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xmlns=""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xmlns=""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xmlns=""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xmlns=""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xmlns=""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xmlns=""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xmlns=""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xmlns=""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xmlns=""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xmlns=""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xmlns=""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xmlns=""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xmlns=""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xmlns=""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xmlns=""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xmlns=""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xmlns=""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xmlns=""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xmlns=""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xmlns=""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xmlns=""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xmlns=""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xmlns=""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xmlns=""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xmlns=""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xmlns=""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xmlns="" id="{B32156F8-59CD-4774-8875-A551CED462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91220" y="1678754"/>
            <a:ext cx="5144293" cy="1687458"/>
          </a:xfrm>
          <a:prstGeom prst="rect">
            <a:avLst/>
          </a:prstGeom>
        </p:spPr>
      </p:pic>
      <p:sp>
        <p:nvSpPr>
          <p:cNvPr id="2" name="Rectangle 1">
            <a:extLst>
              <a:ext uri="{FF2B5EF4-FFF2-40B4-BE49-F238E27FC236}">
                <a16:creationId xmlns:a16="http://schemas.microsoft.com/office/drawing/2014/main" xmlns="" id="{A1C6E763-BE86-47E3-9435-DC6705B01D2E}"/>
              </a:ext>
            </a:extLst>
          </p:cNvPr>
          <p:cNvSpPr/>
          <p:nvPr/>
        </p:nvSpPr>
        <p:spPr>
          <a:xfrm>
            <a:off x="7633000" y="1678754"/>
            <a:ext cx="740979" cy="54973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8E2E3E82-FF46-4936-BA7B-61FEC3976312}"/>
              </a:ext>
            </a:extLst>
          </p:cNvPr>
          <p:cNvPicPr>
            <a:picLocks noChangeAspect="1"/>
          </p:cNvPicPr>
          <p:nvPr/>
        </p:nvPicPr>
        <p:blipFill>
          <a:blip r:embed="rId4"/>
          <a:stretch>
            <a:fillRect/>
          </a:stretch>
        </p:blipFill>
        <p:spPr>
          <a:xfrm>
            <a:off x="6191409" y="3522612"/>
            <a:ext cx="4224883" cy="2838593"/>
          </a:xfrm>
          <a:prstGeom prst="rect">
            <a:avLst/>
          </a:prstGeom>
        </p:spPr>
      </p:pic>
    </p:spTree>
    <p:extLst>
      <p:ext uri="{BB962C8B-B14F-4D97-AF65-F5344CB8AC3E}">
        <p14:creationId xmlns:p14="http://schemas.microsoft.com/office/powerpoint/2010/main" val="81343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25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57"/>
                                        </p:tgtEl>
                                        <p:attrNameLst>
                                          <p:attrName>style.visibility</p:attrName>
                                        </p:attrNameLst>
                                      </p:cBhvr>
                                      <p:to>
                                        <p:strVal val="visible"/>
                                      </p:to>
                                    </p:set>
                                    <p:animEffect transition="in" filter="fade">
                                      <p:cBhvr>
                                        <p:cTn id="21" dur="500"/>
                                        <p:tgtEl>
                                          <p:spTgt spid="15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wipe(up)">
                                      <p:cBhvr>
                                        <p:cTn id="26" dur="500"/>
                                        <p:tgtEl>
                                          <p:spTgt spid="11">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32" presetClass="emph" presetSubtype="0" fill="hold" grpId="1" nodeType="withEffect">
                                  <p:stCondLst>
                                    <p:cond delay="0"/>
                                  </p:stCondLst>
                                  <p:childTnLst>
                                    <p:animRot by="120000">
                                      <p:cBhvr>
                                        <p:cTn id="31" dur="100" fill="hold">
                                          <p:stCondLst>
                                            <p:cond delay="0"/>
                                          </p:stCondLst>
                                        </p:cTn>
                                        <p:tgtEl>
                                          <p:spTgt spid="2"/>
                                        </p:tgtEl>
                                        <p:attrNameLst>
                                          <p:attrName>r</p:attrName>
                                        </p:attrNameLst>
                                      </p:cBhvr>
                                    </p:animRot>
                                    <p:animRot by="-240000">
                                      <p:cBhvr>
                                        <p:cTn id="32" dur="200" fill="hold">
                                          <p:stCondLst>
                                            <p:cond delay="200"/>
                                          </p:stCondLst>
                                        </p:cTn>
                                        <p:tgtEl>
                                          <p:spTgt spid="2"/>
                                        </p:tgtEl>
                                        <p:attrNameLst>
                                          <p:attrName>r</p:attrName>
                                        </p:attrNameLst>
                                      </p:cBhvr>
                                    </p:animRot>
                                    <p:animRot by="240000">
                                      <p:cBhvr>
                                        <p:cTn id="33" dur="200" fill="hold">
                                          <p:stCondLst>
                                            <p:cond delay="400"/>
                                          </p:stCondLst>
                                        </p:cTn>
                                        <p:tgtEl>
                                          <p:spTgt spid="2"/>
                                        </p:tgtEl>
                                        <p:attrNameLst>
                                          <p:attrName>r</p:attrName>
                                        </p:attrNameLst>
                                      </p:cBhvr>
                                    </p:animRot>
                                    <p:animRot by="-240000">
                                      <p:cBhvr>
                                        <p:cTn id="34" dur="200" fill="hold">
                                          <p:stCondLst>
                                            <p:cond delay="600"/>
                                          </p:stCondLst>
                                        </p:cTn>
                                        <p:tgtEl>
                                          <p:spTgt spid="2"/>
                                        </p:tgtEl>
                                        <p:attrNameLst>
                                          <p:attrName>r</p:attrName>
                                        </p:attrNameLst>
                                      </p:cBhvr>
                                    </p:animRot>
                                    <p:animRot by="120000">
                                      <p:cBhvr>
                                        <p:cTn id="35" dur="200" fill="hold">
                                          <p:stCondLst>
                                            <p:cond delay="800"/>
                                          </p:stCondLst>
                                        </p:cTn>
                                        <p:tgtEl>
                                          <p:spTgt spid="2"/>
                                        </p:tgtEl>
                                        <p:attrNameLst>
                                          <p:attrName>r</p:attrName>
                                        </p:attrNameLst>
                                      </p:cBhvr>
                                    </p:animRot>
                                  </p:childTnLst>
                                </p:cTn>
                              </p:par>
                            </p:childTnLst>
                          </p:cTn>
                        </p:par>
                        <p:par>
                          <p:cTn id="36" fill="hold">
                            <p:stCondLst>
                              <p:cond delay="1000"/>
                            </p:stCondLst>
                            <p:childTnLst>
                              <p:par>
                                <p:cTn id="37" presetID="10" presetClass="entr" presetSubtype="0" fill="hold" nodeType="afterEffect">
                                  <p:stCondLst>
                                    <p:cond delay="75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wipe(up)">
                                      <p:cBhvr>
                                        <p:cTn id="4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xmlns="" id="{DC4B9F41-6540-4585-9CF6-3D71FBC4D88F}"/>
              </a:ext>
            </a:extLst>
          </p:cNvPr>
          <p:cNvSpPr txBox="1"/>
          <p:nvPr/>
        </p:nvSpPr>
        <p:spPr>
          <a:xfrm>
            <a:off x="631770" y="1492509"/>
            <a:ext cx="10798230" cy="1543949"/>
          </a:xfrm>
          <a:prstGeom prst="rect">
            <a:avLst/>
          </a:prstGeom>
          <a:noFill/>
        </p:spPr>
        <p:txBody>
          <a:bodyPr wrap="square" rtlCol="0">
            <a:spAutoFit/>
          </a:bodyPr>
          <a:lstStyle/>
          <a:p>
            <a:pPr>
              <a:lnSpc>
                <a:spcPct val="150000"/>
              </a:lnSpc>
            </a:pPr>
            <a:r>
              <a:rPr lang="en-US" altLang="zh-CN" sz="2200">
                <a:latin typeface="UTM Avo" panose="02040603050506020204" pitchFamily="18" charset="0"/>
                <a:ea typeface="方正静蕾简体" panose="02000000000000000000" pitchFamily="2" charset="-122"/>
              </a:rPr>
              <a:t>     </a:t>
            </a:r>
            <a:r>
              <a:rPr lang="vi-VN" altLang="zh-CN" sz="2200">
                <a:latin typeface="UTM Avo" panose="02040603050506020204" pitchFamily="18" charset="0"/>
                <a:ea typeface="方正静蕾简体" panose="02000000000000000000" pitchFamily="2" charset="-122"/>
              </a:rPr>
              <a:t>Nháy chuột chọn biểu đồ, sau đó chọn nút lệnh </a:t>
            </a:r>
            <a:r>
              <a:rPr lang="vi-VN" altLang="zh-CN" sz="2200" b="1">
                <a:latin typeface="UTM Avo" panose="02040603050506020204" pitchFamily="18" charset="0"/>
                <a:ea typeface="方正静蕾简体" panose="02000000000000000000" pitchFamily="2" charset="-122"/>
              </a:rPr>
              <a:t>Chart Elements </a:t>
            </a:r>
            <a:r>
              <a:rPr lang="vi-VN" altLang="zh-CN" sz="2200">
                <a:latin typeface="UTM Avo" panose="02040603050506020204" pitchFamily="18" charset="0"/>
                <a:ea typeface="方正静蕾简体" panose="02000000000000000000" pitchFamily="2" charset="-122"/>
              </a:rPr>
              <a:t>ở góc trên bên phải của biểu đồ. Nháy chuột chọn các loại thông tin cho biểu đồ như minh hoạ trong Hình 7.6.</a:t>
            </a:r>
          </a:p>
        </p:txBody>
      </p:sp>
      <p:grpSp>
        <p:nvGrpSpPr>
          <p:cNvPr id="109" name="组合 452">
            <a:extLst>
              <a:ext uri="{FF2B5EF4-FFF2-40B4-BE49-F238E27FC236}">
                <a16:creationId xmlns:a16="http://schemas.microsoft.com/office/drawing/2014/main" xmlns=""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xmlns=""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xmlns=""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xmlns=""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xmlns=""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xmlns=""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xmlns=""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xmlns=""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xmlns=""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xmlns=""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xmlns=""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xmlns=""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xmlns=""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xmlns=""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xmlns=""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xmlns=""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xmlns=""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xmlns=""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xmlns=""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xmlns=""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xmlns=""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xmlns=""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xmlns=""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xmlns=""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xmlns=""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xmlns=""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xmlns=""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xmlns=""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xmlns=""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xmlns=""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xmlns=""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xmlns=""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xmlns=""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xmlns=""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xmlns=""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xmlns=""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xmlns=""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xmlns=""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xmlns=""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xmlns=""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xmlns=""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xmlns=""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xmlns=""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xmlns=""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xmlns=""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xmlns=""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52" name="Picutre 244">
            <a:extLst>
              <a:ext uri="{FF2B5EF4-FFF2-40B4-BE49-F238E27FC236}">
                <a16:creationId xmlns:a16="http://schemas.microsoft.com/office/drawing/2014/main" xmlns="" id="{1DD3D0B9-0E6F-43B8-AE58-830EF106C134}"/>
              </a:ext>
            </a:extLst>
          </p:cNvPr>
          <p:cNvPicPr/>
          <p:nvPr/>
        </p:nvPicPr>
        <p:blipFill>
          <a:blip r:embed="rId3">
            <a:extLst>
              <a:ext uri="{28A0092B-C50C-407E-A947-70E740481C1C}">
                <a14:useLocalDpi xmlns:a14="http://schemas.microsoft.com/office/drawing/2010/main" val="0"/>
              </a:ext>
            </a:extLst>
          </a:blip>
          <a:srcRect/>
          <a:stretch/>
        </p:blipFill>
        <p:spPr>
          <a:xfrm>
            <a:off x="2592685" y="3046700"/>
            <a:ext cx="7006628" cy="2830851"/>
          </a:xfrm>
          <a:prstGeom prst="rect">
            <a:avLst/>
          </a:prstGeom>
        </p:spPr>
      </p:pic>
      <p:sp>
        <p:nvSpPr>
          <p:cNvPr id="53" name="文本框 103">
            <a:extLst>
              <a:ext uri="{FF2B5EF4-FFF2-40B4-BE49-F238E27FC236}">
                <a16:creationId xmlns:a16="http://schemas.microsoft.com/office/drawing/2014/main" xmlns="" id="{292DEB5D-6C33-41AB-A26C-9B759798A045}"/>
              </a:ext>
            </a:extLst>
          </p:cNvPr>
          <p:cNvSpPr txBox="1"/>
          <p:nvPr/>
        </p:nvSpPr>
        <p:spPr>
          <a:xfrm>
            <a:off x="3246653" y="5944717"/>
            <a:ext cx="5698692" cy="430887"/>
          </a:xfrm>
          <a:prstGeom prst="rect">
            <a:avLst/>
          </a:prstGeom>
          <a:noFill/>
        </p:spPr>
        <p:txBody>
          <a:bodyPr wrap="square" rtlCol="0">
            <a:spAutoFit/>
          </a:bodyPr>
          <a:lstStyle/>
          <a:p>
            <a:pPr algn="ctr"/>
            <a:r>
              <a:rPr lang="vi-VN" sz="2200" i="1">
                <a:latin typeface="UTM Avo" panose="02040603050506020204" pitchFamily="18" charset="0"/>
                <a:ea typeface="方正静蕾简体" panose="02000000000000000000" pitchFamily="2" charset="-122"/>
              </a:rPr>
              <a:t>Hình 7.6. Bổ sung thông tin cho biểu </a:t>
            </a:r>
            <a:r>
              <a:rPr lang="en-US" sz="2200" i="1">
                <a:latin typeface="UTM Avo" panose="02040603050506020204" pitchFamily="18" charset="0"/>
                <a:ea typeface="方正静蕾简体" panose="02000000000000000000" pitchFamily="2" charset="-122"/>
              </a:rPr>
              <a:t>đồ</a:t>
            </a:r>
          </a:p>
        </p:txBody>
      </p:sp>
    </p:spTree>
    <p:extLst>
      <p:ext uri="{BB962C8B-B14F-4D97-AF65-F5344CB8AC3E}">
        <p14:creationId xmlns:p14="http://schemas.microsoft.com/office/powerpoint/2010/main" val="20748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3">
                                            <p:txEl>
                                              <p:pRg st="0" end="0"/>
                                            </p:txEl>
                                          </p:spTgt>
                                        </p:tgtEl>
                                        <p:attrNameLst>
                                          <p:attrName>style.visibility</p:attrName>
                                        </p:attrNameLst>
                                      </p:cBhvr>
                                      <p:to>
                                        <p:strVal val="visible"/>
                                      </p:to>
                                    </p:set>
                                    <p:animEffect transition="in" filter="wipe(up)">
                                      <p:cBhvr>
                                        <p:cTn id="2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5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39841502-50BA-4B15-8B4C-A4FE48821C2A}"/>
              </a:ext>
            </a:extLst>
          </p:cNvPr>
          <p:cNvSpPr/>
          <p:nvPr/>
        </p:nvSpPr>
        <p:spPr>
          <a:xfrm>
            <a:off x="3008671" y="678427"/>
            <a:ext cx="8085803" cy="2931048"/>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xmlns="" id="{A5350B1E-8072-4C4B-BD9E-D36B90F3D519}"/>
              </a:ext>
            </a:extLst>
          </p:cNvPr>
          <p:cNvSpPr txBox="1"/>
          <p:nvPr/>
        </p:nvSpPr>
        <p:spPr>
          <a:xfrm>
            <a:off x="3218836" y="927990"/>
            <a:ext cx="7875638" cy="2343783"/>
          </a:xfrm>
          <a:prstGeom prst="rect">
            <a:avLst/>
          </a:prstGeom>
          <a:noFill/>
        </p:spPr>
        <p:txBody>
          <a:bodyPr wrap="square">
            <a:spAutoFit/>
          </a:bodyPr>
          <a:lstStyle/>
          <a:p>
            <a:pPr lvl="0"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Trong danh sách thông tin ở nút lệnh </a:t>
            </a:r>
            <a:r>
              <a:rPr lang="vi-VN" sz="2800" b="1">
                <a:solidFill>
                  <a:srgbClr val="000000"/>
                </a:solidFill>
                <a:latin typeface="UTM Avo" panose="02040603050506020204" pitchFamily="18" charset="0"/>
                <a:cs typeface="Times New Roman" panose="02020603050405020304" pitchFamily="18" charset="0"/>
              </a:rPr>
              <a:t>Chart Elements</a:t>
            </a:r>
            <a:r>
              <a:rPr lang="vi-VN" sz="2800">
                <a:solidFill>
                  <a:srgbClr val="000000"/>
                </a:solidFill>
                <a:latin typeface="UTM Avo" panose="02040603050506020204" pitchFamily="18" charset="0"/>
                <a:cs typeface="Times New Roman" panose="02020603050405020304" pitchFamily="18" charset="0"/>
              </a:rPr>
              <a:t>, em hãy chọn thêm các lệnh khác và quan sát sự thay đổi c</a:t>
            </a:r>
            <a:r>
              <a:rPr lang="en-US" sz="2800">
                <a:solidFill>
                  <a:srgbClr val="000000"/>
                </a:solidFill>
                <a:latin typeface="UTM Avo" panose="02040603050506020204" pitchFamily="18" charset="0"/>
                <a:cs typeface="Times New Roman" panose="02020603050405020304" pitchFamily="18" charset="0"/>
              </a:rPr>
              <a:t>ủ</a:t>
            </a:r>
            <a:r>
              <a:rPr lang="vi-VN" sz="2800">
                <a:solidFill>
                  <a:srgbClr val="000000"/>
                </a:solidFill>
                <a:latin typeface="UTM Avo" panose="02040603050506020204" pitchFamily="18" charset="0"/>
                <a:cs typeface="Times New Roman" panose="02020603050405020304" pitchFamily="18" charset="0"/>
              </a:rPr>
              <a:t>a biểu đồ.</a:t>
            </a:r>
          </a:p>
        </p:txBody>
      </p:sp>
      <p:pic>
        <p:nvPicPr>
          <p:cNvPr id="4" name="Picture 3">
            <a:extLst>
              <a:ext uri="{FF2B5EF4-FFF2-40B4-BE49-F238E27FC236}">
                <a16:creationId xmlns:a16="http://schemas.microsoft.com/office/drawing/2014/main" xmlns=""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355742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1478019" y="1364134"/>
            <a:ext cx="8356734" cy="5167120"/>
          </a:xfrm>
          <a:prstGeom prst="rect">
            <a:avLst/>
          </a:prstGeom>
          <a:noFill/>
        </p:spPr>
        <p:txBody>
          <a:bodyPr wrap="square" rtlCol="0">
            <a:spAutoFit/>
          </a:bodyPr>
          <a:lstStyle/>
          <a:p>
            <a:pPr marL="742950" indent="-742950" algn="ctr">
              <a:lnSpc>
                <a:spcPct val="150000"/>
              </a:lnSpc>
              <a:buAutoNum type="alphaLcParenR"/>
            </a:pPr>
            <a:r>
              <a:rPr lang="en-US" sz="3200" b="1">
                <a:latin typeface="UTM Avo" panose="02040603050506020204" pitchFamily="18" charset="0"/>
              </a:rPr>
              <a:t>Tạo biểu đồ hình quạt tròn</a:t>
            </a:r>
          </a:p>
          <a:p>
            <a:pPr algn="ctr">
              <a:lnSpc>
                <a:spcPct val="150000"/>
              </a:lnSpc>
            </a:pPr>
            <a:r>
              <a:rPr lang="vi-VN" sz="3200" b="1">
                <a:solidFill>
                  <a:schemeClr val="accent6">
                    <a:lumMod val="50000"/>
                  </a:schemeClr>
                </a:solidFill>
                <a:latin typeface="UTM Avo" panose="02040603050506020204" pitchFamily="18" charset="0"/>
              </a:rPr>
              <a:t>NHIỆM VỤ </a:t>
            </a:r>
          </a:p>
          <a:p>
            <a:pPr algn="ctr">
              <a:lnSpc>
                <a:spcPct val="150000"/>
              </a:lnSpc>
            </a:pPr>
            <a:r>
              <a:rPr lang="vi-VN" sz="3200" b="1">
                <a:solidFill>
                  <a:schemeClr val="accent6">
                    <a:lumMod val="50000"/>
                  </a:schemeClr>
                </a:solidFill>
                <a:latin typeface="UTM Avo" panose="02040603050506020204" pitchFamily="18" charset="0"/>
              </a:rPr>
              <a:t>Tạo biểu đồ hình quạt tròn như hình 7.4 để so sánh trực quan tỉ lệ phần trăm số học sinh của mỗi nội dung tin học trên tổng số học sinh khảo sát.</a:t>
            </a:r>
          </a:p>
          <a:p>
            <a:pPr marL="742950" indent="-742950" algn="ctr">
              <a:lnSpc>
                <a:spcPct val="150000"/>
              </a:lnSpc>
              <a:buAutoNum type="alphaLcParenR"/>
            </a:pPr>
            <a:endParaRPr lang="en-US" sz="3200" b="1">
              <a:latin typeface="UTM Avo" panose="02040603050506020204" pitchFamily="18" charset="0"/>
            </a:endParaRP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3537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xmlns="" id="{DC4B9F41-6540-4585-9CF6-3D71FBC4D88F}"/>
              </a:ext>
            </a:extLst>
          </p:cNvPr>
          <p:cNvSpPr txBox="1"/>
          <p:nvPr/>
        </p:nvSpPr>
        <p:spPr>
          <a:xfrm>
            <a:off x="585705" y="2720422"/>
            <a:ext cx="5656402" cy="1036117"/>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a:t>
            </a:r>
            <a:r>
              <a:rPr lang="en-US" altLang="zh-CN" sz="2200" b="1">
                <a:latin typeface="UTM Avo" panose="02040603050506020204" pitchFamily="18" charset="0"/>
                <a:ea typeface="方正静蕾简体" panose="02000000000000000000" pitchFamily="2" charset="-122"/>
              </a:rPr>
              <a:t>1</a:t>
            </a:r>
            <a:r>
              <a:rPr lang="vi-VN" altLang="zh-CN" sz="2200" b="1">
                <a:latin typeface="UTM Avo" panose="02040603050506020204" pitchFamily="18" charset="0"/>
                <a:ea typeface="方正静蕾简体" panose="02000000000000000000" pitchFamily="2" charset="-122"/>
              </a:rPr>
              <a:t>. </a:t>
            </a:r>
            <a:r>
              <a:rPr lang="vi-VN" altLang="zh-CN" sz="2200">
                <a:latin typeface="UTM Avo" panose="02040603050506020204" pitchFamily="18" charset="0"/>
                <a:ea typeface="方正静蕾简体" panose="02000000000000000000" pitchFamily="2" charset="-122"/>
              </a:rPr>
              <a:t>Chọn vùng dữ liệu </a:t>
            </a:r>
            <a:r>
              <a:rPr lang="vi-VN" altLang="zh-CN" sz="2200" b="1">
                <a:latin typeface="UTM Avo" panose="02040603050506020204" pitchFamily="18" charset="0"/>
                <a:ea typeface="方正静蕾简体" panose="02000000000000000000" pitchFamily="2" charset="-122"/>
              </a:rPr>
              <a:t>B2:C8</a:t>
            </a:r>
            <a:r>
              <a:rPr lang="vi-VN" altLang="zh-CN" sz="2200">
                <a:latin typeface="UTM Avo" panose="02040603050506020204" pitchFamily="18" charset="0"/>
                <a:ea typeface="方正静蕾简体" panose="02000000000000000000" pitchFamily="2" charset="-122"/>
              </a:rPr>
              <a:t>.</a:t>
            </a:r>
            <a:endParaRPr lang="en-US" altLang="zh-CN" sz="2200">
              <a:latin typeface="UTM Avo" panose="02040603050506020204" pitchFamily="18" charset="0"/>
              <a:ea typeface="方正静蕾简体" panose="02000000000000000000" pitchFamily="2" charset="-122"/>
            </a:endParaRP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xmlns=""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xmlns=""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xmlns=""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xmlns=""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xmlns=""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xmlns=""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xmlns=""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xmlns=""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xmlns=""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xmlns=""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xmlns=""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xmlns=""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xmlns=""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xmlns=""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xmlns=""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xmlns=""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xmlns=""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xmlns=""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xmlns=""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xmlns=""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xmlns=""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xmlns=""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xmlns=""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xmlns=""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xmlns=""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xmlns=""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xmlns=""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xmlns=""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xmlns=""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xmlns=""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xmlns=""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xmlns=""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xmlns=""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xmlns=""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xmlns=""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xmlns=""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xmlns=""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xmlns=""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xmlns=""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xmlns=""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xmlns=""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xmlns=""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xmlns=""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xmlns=""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xmlns=""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xmlns=""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xmlns="" id="{B32156F8-59CD-4774-8875-A551CED46200}"/>
              </a:ext>
            </a:extLst>
          </p:cNvPr>
          <p:cNvPicPr>
            <a:picLocks noChangeAspect="1"/>
          </p:cNvPicPr>
          <p:nvPr/>
        </p:nvPicPr>
        <p:blipFill>
          <a:blip r:embed="rId3"/>
          <a:stretch>
            <a:fillRect/>
          </a:stretch>
        </p:blipFill>
        <p:spPr>
          <a:xfrm>
            <a:off x="6112011" y="1642339"/>
            <a:ext cx="5144293" cy="3917124"/>
          </a:xfrm>
          <a:prstGeom prst="rect">
            <a:avLst/>
          </a:prstGeom>
        </p:spPr>
      </p:pic>
      <p:sp>
        <p:nvSpPr>
          <p:cNvPr id="2" name="Rectangle 1">
            <a:extLst>
              <a:ext uri="{FF2B5EF4-FFF2-40B4-BE49-F238E27FC236}">
                <a16:creationId xmlns:a16="http://schemas.microsoft.com/office/drawing/2014/main" xmlns="" id="{A1C6E763-BE86-47E3-9435-DC6705B01D2E}"/>
              </a:ext>
            </a:extLst>
          </p:cNvPr>
          <p:cNvSpPr/>
          <p:nvPr/>
        </p:nvSpPr>
        <p:spPr>
          <a:xfrm>
            <a:off x="7031421" y="2522483"/>
            <a:ext cx="4224883" cy="303698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00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500"/>
                                        <p:tgtEl>
                                          <p:spTgt spid="1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32" presetClass="emph" presetSubtype="0" fill="hold" grpId="1" nodeType="with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xmlns="" id="{DC4B9F41-6540-4585-9CF6-3D71FBC4D88F}"/>
              </a:ext>
            </a:extLst>
          </p:cNvPr>
          <p:cNvSpPr txBox="1"/>
          <p:nvPr/>
        </p:nvSpPr>
        <p:spPr>
          <a:xfrm>
            <a:off x="603721" y="1396119"/>
            <a:ext cx="5656402" cy="2559611"/>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2</a:t>
            </a:r>
            <a:r>
              <a:rPr lang="vi-VN" altLang="zh-CN" sz="2200">
                <a:latin typeface="UTM Avo" panose="02040603050506020204" pitchFamily="18" charset="0"/>
                <a:ea typeface="方正静蕾简体" panose="02000000000000000000" pitchFamily="2" charset="-122"/>
              </a:rPr>
              <a:t>. Trong thẻ </a:t>
            </a:r>
            <a:r>
              <a:rPr lang="vi-VN" altLang="zh-CN" sz="2200" b="1">
                <a:latin typeface="UTM Avo" panose="02040603050506020204" pitchFamily="18" charset="0"/>
                <a:ea typeface="方正静蕾简体" panose="02000000000000000000" pitchFamily="2" charset="-122"/>
              </a:rPr>
              <a:t>Insert</a:t>
            </a:r>
            <a:r>
              <a:rPr lang="vi-VN" altLang="zh-CN" sz="2200">
                <a:latin typeface="UTM Avo" panose="02040603050506020204" pitchFamily="18" charset="0"/>
                <a:ea typeface="方正静蕾简体" panose="02000000000000000000" pitchFamily="2" charset="-122"/>
              </a:rPr>
              <a:t>, tại nhóm </a:t>
            </a:r>
            <a:r>
              <a:rPr lang="vi-VN" altLang="zh-CN" sz="2200" b="1">
                <a:latin typeface="UTM Avo" panose="02040603050506020204" pitchFamily="18" charset="0"/>
                <a:ea typeface="方正静蕾简体" panose="02000000000000000000" pitchFamily="2" charset="-122"/>
              </a:rPr>
              <a:t>Charts</a:t>
            </a:r>
            <a:r>
              <a:rPr lang="vi-VN" altLang="zh-CN" sz="2200">
                <a:latin typeface="UTM Avo" panose="02040603050506020204" pitchFamily="18" charset="0"/>
                <a:ea typeface="方正静蕾简体" panose="02000000000000000000" pitchFamily="2" charset="-122"/>
              </a:rPr>
              <a:t>, chọn lệnh </a:t>
            </a:r>
            <a:r>
              <a:rPr lang="vi-VN" altLang="zh-CN" sz="2200" b="1">
                <a:latin typeface="UTM Avo" panose="02040603050506020204" pitchFamily="18" charset="0"/>
                <a:ea typeface="方正静蕾简体" panose="02000000000000000000" pitchFamily="2" charset="-122"/>
              </a:rPr>
              <a:t>Insert Pie or Doughnut Chart</a:t>
            </a:r>
            <a:r>
              <a:rPr lang="vi-VN" altLang="zh-CN" sz="2200">
                <a:latin typeface="UTM Avo" panose="02040603050506020204" pitchFamily="18" charset="0"/>
                <a:ea typeface="方正静蕾简体" panose="02000000000000000000" pitchFamily="2" charset="-122"/>
              </a:rPr>
              <a:t>. Danh sách các loại biểu đồ hình quạt tròn sẽ xuất hiện.</a:t>
            </a: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xmlns=""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xmlns=""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xmlns=""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xmlns=""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xmlns=""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xmlns=""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xmlns=""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xmlns=""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xmlns=""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xmlns=""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xmlns=""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xmlns=""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xmlns=""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xmlns=""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xmlns=""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xmlns=""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xmlns=""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xmlns=""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xmlns=""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xmlns=""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xmlns=""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xmlns=""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xmlns=""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xmlns=""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xmlns=""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xmlns=""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xmlns=""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xmlns=""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xmlns=""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xmlns=""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xmlns=""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xmlns=""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xmlns=""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xmlns=""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xmlns=""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xmlns=""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xmlns=""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xmlns=""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xmlns=""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xmlns=""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xmlns=""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xmlns=""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xmlns=""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xmlns=""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xmlns=""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xmlns=""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xmlns="" id="{B32156F8-59CD-4774-8875-A551CED462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07264" y="1642339"/>
            <a:ext cx="3153786" cy="3917124"/>
          </a:xfrm>
          <a:prstGeom prst="rect">
            <a:avLst/>
          </a:prstGeom>
        </p:spPr>
      </p:pic>
      <p:sp>
        <p:nvSpPr>
          <p:cNvPr id="2" name="Rectangle 1">
            <a:extLst>
              <a:ext uri="{FF2B5EF4-FFF2-40B4-BE49-F238E27FC236}">
                <a16:creationId xmlns:a16="http://schemas.microsoft.com/office/drawing/2014/main" xmlns="" id="{A1C6E763-BE86-47E3-9435-DC6705B01D2E}"/>
              </a:ext>
            </a:extLst>
          </p:cNvPr>
          <p:cNvSpPr/>
          <p:nvPr/>
        </p:nvSpPr>
        <p:spPr>
          <a:xfrm>
            <a:off x="7941286" y="2065283"/>
            <a:ext cx="583324" cy="346841"/>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7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fade">
                                      <p:cBhvr>
                                        <p:cTn id="11" dur="500"/>
                                        <p:tgtEl>
                                          <p:spTgt spid="15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32" presetClass="emph" presetSubtype="0" fill="hold" grpId="1" nodeType="with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xmlns="" id="{DC4B9F41-6540-4585-9CF6-3D71FBC4D88F}"/>
              </a:ext>
            </a:extLst>
          </p:cNvPr>
          <p:cNvSpPr txBox="1"/>
          <p:nvPr/>
        </p:nvSpPr>
        <p:spPr>
          <a:xfrm>
            <a:off x="621266" y="1884850"/>
            <a:ext cx="5656402" cy="2559611"/>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3</a:t>
            </a:r>
            <a:r>
              <a:rPr lang="vi-VN" altLang="zh-CN" sz="2200">
                <a:latin typeface="UTM Avo" panose="02040603050506020204" pitchFamily="18" charset="0"/>
                <a:ea typeface="方正静蕾简体" panose="02000000000000000000" pitchFamily="2" charset="-122"/>
              </a:rPr>
              <a:t>. Trong nhóm biểu đồ </a:t>
            </a:r>
            <a:r>
              <a:rPr lang="vi-VN" altLang="zh-CN" sz="2200" b="1">
                <a:latin typeface="UTM Avo" panose="02040603050506020204" pitchFamily="18" charset="0"/>
                <a:ea typeface="方正静蕾简体" panose="02000000000000000000" pitchFamily="2" charset="-122"/>
              </a:rPr>
              <a:t>2-D Pie</a:t>
            </a:r>
            <a:r>
              <a:rPr lang="vi-VN" altLang="zh-CN" sz="2200">
                <a:latin typeface="UTM Avo" panose="02040603050506020204" pitchFamily="18" charset="0"/>
                <a:ea typeface="方正静蕾简体" panose="02000000000000000000" pitchFamily="2" charset="-122"/>
              </a:rPr>
              <a:t>, chọn kiểu biểu đồ </a:t>
            </a:r>
            <a:r>
              <a:rPr lang="vi-VN" altLang="zh-CN" sz="2200" b="1">
                <a:latin typeface="UTM Avo" panose="02040603050506020204" pitchFamily="18" charset="0"/>
                <a:ea typeface="方正静蕾简体" panose="02000000000000000000" pitchFamily="2" charset="-122"/>
              </a:rPr>
              <a:t>Pie</a:t>
            </a:r>
            <a:r>
              <a:rPr lang="vi-VN" altLang="zh-CN" sz="2200">
                <a:latin typeface="UTM Avo" panose="02040603050506020204" pitchFamily="18" charset="0"/>
                <a:ea typeface="方正静蕾简体" panose="02000000000000000000" pitchFamily="2" charset="-122"/>
              </a:rPr>
              <a:t>. Biểu đồ kết quả sẽ xuất hiện trong bảng tính.</a:t>
            </a:r>
          </a:p>
          <a:p>
            <a:pPr>
              <a:lnSpc>
                <a:spcPct val="150000"/>
              </a:lnSpc>
            </a:pPr>
            <a:r>
              <a:rPr lang="vi-VN" altLang="zh-CN" sz="2200" b="1">
                <a:latin typeface="UTM Avo" panose="02040603050506020204" pitchFamily="18" charset="0"/>
                <a:ea typeface="方正静蕾简体" panose="02000000000000000000" pitchFamily="2" charset="-122"/>
              </a:rPr>
              <a:t>Bước 4. </a:t>
            </a:r>
            <a:r>
              <a:rPr lang="vi-VN" altLang="zh-CN" sz="2200">
                <a:latin typeface="UTM Avo" panose="02040603050506020204" pitchFamily="18" charset="0"/>
                <a:ea typeface="方正静蕾简体" panose="02000000000000000000" pitchFamily="2" charset="-122"/>
              </a:rPr>
              <a:t>Bổ sung thông tin cho biểu đồ.</a:t>
            </a: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xmlns=""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xmlns=""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xmlns=""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xmlns=""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xmlns=""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xmlns=""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xmlns=""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xmlns=""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xmlns=""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xmlns=""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xmlns=""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xmlns=""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xmlns=""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xmlns=""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xmlns=""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xmlns=""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xmlns=""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xmlns=""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xmlns=""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xmlns=""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xmlns=""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xmlns=""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xmlns=""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xmlns=""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xmlns=""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xmlns=""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xmlns=""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xmlns=""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xmlns=""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xmlns=""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xmlns=""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xmlns=""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xmlns=""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xmlns=""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xmlns=""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xmlns=""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xmlns=""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xmlns=""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xmlns=""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xmlns=""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xmlns=""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xmlns=""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xmlns=""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xmlns=""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xmlns=""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xmlns=""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graphicFrame>
        <p:nvGraphicFramePr>
          <p:cNvPr id="51" name="Chart 50">
            <a:extLst>
              <a:ext uri="{FF2B5EF4-FFF2-40B4-BE49-F238E27FC236}">
                <a16:creationId xmlns:a16="http://schemas.microsoft.com/office/drawing/2014/main" xmlns="" id="{79D1FEE9-0692-4EE0-9EEB-1EDF83342A38}"/>
              </a:ext>
            </a:extLst>
          </p:cNvPr>
          <p:cNvGraphicFramePr>
            <a:graphicFrameLocks/>
          </p:cNvGraphicFramePr>
          <p:nvPr>
            <p:extLst>
              <p:ext uri="{D42A27DB-BD31-4B8C-83A1-F6EECF244321}">
                <p14:modId xmlns:p14="http://schemas.microsoft.com/office/powerpoint/2010/main" val="1440660631"/>
              </p:ext>
            </p:extLst>
          </p:nvPr>
        </p:nvGraphicFramePr>
        <p:xfrm>
          <a:off x="6502806" y="1585305"/>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078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up)">
                                      <p:cBhvr>
                                        <p:cTn id="23" dur="500"/>
                                        <p:tgtEl>
                                          <p:spTgt spid="11">
                                            <p:txEl>
                                              <p:pRg st="1" end="1"/>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Graphic spid="51"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193968" y="918048"/>
            <a:ext cx="9578275" cy="4032740"/>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836003" y="56449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884120" y="1065938"/>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889498" y="1503942"/>
            <a:ext cx="9932677" cy="2640916"/>
          </a:xfrm>
          <a:prstGeom prst="rect">
            <a:avLst/>
          </a:prstGeom>
          <a:noFill/>
        </p:spPr>
        <p:txBody>
          <a:bodyPr wrap="square" rtlCol="0">
            <a:spAutoFit/>
          </a:bodyPr>
          <a:lstStyle/>
          <a:p>
            <a:pPr marL="914400" indent="-914400" algn="ctr">
              <a:lnSpc>
                <a:spcPct val="150000"/>
              </a:lnSpc>
              <a:buAutoNum type="arabicPeriod"/>
            </a:pPr>
            <a:r>
              <a:rPr lang="en-US" sz="6000" dirty="0">
                <a:ln>
                  <a:solidFill>
                    <a:schemeClr val="bg1"/>
                  </a:solidFill>
                </a:ln>
                <a:solidFill>
                  <a:schemeClr val="accent6">
                    <a:lumMod val="50000"/>
                  </a:schemeClr>
                </a:solidFill>
                <a:latin typeface="+mj-lt"/>
              </a:rPr>
              <a:t>TRÌNH BÀY </a:t>
            </a:r>
            <a:r>
              <a:rPr lang="vi-VN" sz="6000" dirty="0">
                <a:ln>
                  <a:solidFill>
                    <a:schemeClr val="bg1"/>
                  </a:solidFill>
                </a:ln>
                <a:solidFill>
                  <a:schemeClr val="accent6">
                    <a:lumMod val="50000"/>
                  </a:schemeClr>
                </a:solidFill>
                <a:latin typeface="+mj-lt"/>
              </a:rPr>
              <a:t>DỮ LIỆU </a:t>
            </a:r>
            <a:endParaRPr lang="en-US" sz="6000" dirty="0">
              <a:ln>
                <a:solidFill>
                  <a:schemeClr val="bg1"/>
                </a:solidFill>
              </a:ln>
              <a:solidFill>
                <a:schemeClr val="accent6">
                  <a:lumMod val="50000"/>
                </a:schemeClr>
              </a:solidFill>
              <a:latin typeface="+mj-lt"/>
            </a:endParaRPr>
          </a:p>
          <a:p>
            <a:pPr algn="ctr">
              <a:lnSpc>
                <a:spcPct val="150000"/>
              </a:lnSpc>
            </a:pPr>
            <a:r>
              <a:rPr lang="vi-VN" sz="6000" dirty="0">
                <a:ln>
                  <a:solidFill>
                    <a:schemeClr val="bg1"/>
                  </a:solidFill>
                </a:ln>
                <a:solidFill>
                  <a:schemeClr val="accent6">
                    <a:lumMod val="50000"/>
                  </a:schemeClr>
                </a:solidFill>
                <a:latin typeface="+mj-lt"/>
              </a:rPr>
              <a:t>B</a:t>
            </a:r>
            <a:r>
              <a:rPr lang="en-US" sz="6000" dirty="0">
                <a:ln>
                  <a:solidFill>
                    <a:schemeClr val="bg1"/>
                  </a:solidFill>
                </a:ln>
                <a:solidFill>
                  <a:schemeClr val="accent6">
                    <a:lumMod val="50000"/>
                  </a:schemeClr>
                </a:solidFill>
                <a:latin typeface="+mj-lt"/>
              </a:rPr>
              <a:t>Ằ</a:t>
            </a:r>
            <a:r>
              <a:rPr lang="vi-VN" sz="6000" dirty="0">
                <a:ln>
                  <a:solidFill>
                    <a:schemeClr val="bg1"/>
                  </a:solidFill>
                </a:ln>
                <a:solidFill>
                  <a:schemeClr val="accent6">
                    <a:lumMod val="50000"/>
                  </a:schemeClr>
                </a:solidFill>
                <a:latin typeface="+mj-lt"/>
              </a:rPr>
              <a:t>NG BIỂU ĐỒ</a:t>
            </a: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xmlns="" id="{DC4B9F41-6540-4585-9CF6-3D71FBC4D88F}"/>
              </a:ext>
            </a:extLst>
          </p:cNvPr>
          <p:cNvSpPr txBox="1"/>
          <p:nvPr/>
        </p:nvSpPr>
        <p:spPr>
          <a:xfrm>
            <a:off x="631770" y="1227730"/>
            <a:ext cx="10694558" cy="1785104"/>
          </a:xfrm>
          <a:prstGeom prst="rect">
            <a:avLst/>
          </a:prstGeom>
          <a:noFill/>
        </p:spPr>
        <p:txBody>
          <a:bodyPr wrap="square" rtlCol="0">
            <a:spAutoFit/>
          </a:bodyPr>
          <a:lstStyle/>
          <a:p>
            <a:r>
              <a:rPr lang="vi-VN" altLang="zh-CN" sz="2200">
                <a:latin typeface="UTM Avo" panose="02040603050506020204" pitchFamily="18" charset="0"/>
                <a:ea typeface="方正静蕾简体" panose="02000000000000000000" pitchFamily="2" charset="-122"/>
              </a:rPr>
              <a:t>Trong Excel, biểu đồ hình tròn thường có thông tin mặc định gồm tiêu đề và chú giải (Legend). Để hiển thị nh</a:t>
            </a:r>
            <a:r>
              <a:rPr lang="en-US" altLang="zh-CN" sz="2200">
                <a:latin typeface="UTM Avo" panose="02040603050506020204" pitchFamily="18" charset="0"/>
                <a:ea typeface="方正静蕾简体" panose="02000000000000000000" pitchFamily="2" charset="-122"/>
              </a:rPr>
              <a:t>ã</a:t>
            </a:r>
            <a:r>
              <a:rPr lang="vi-VN" altLang="zh-CN" sz="2200">
                <a:latin typeface="UTM Avo" panose="02040603050506020204" pitchFamily="18" charset="0"/>
                <a:ea typeface="方正静蕾简体" panose="02000000000000000000" pitchFamily="2" charset="-122"/>
              </a:rPr>
              <a:t>n dữ liệu là tỉ lệ phần trăm, em chọn </a:t>
            </a:r>
            <a:r>
              <a:rPr lang="vi-VN" altLang="zh-CN" sz="2200" b="1">
                <a:latin typeface="UTM Avo" panose="02040603050506020204" pitchFamily="18" charset="0"/>
                <a:ea typeface="方正静蕾简体" panose="02000000000000000000" pitchFamily="2" charset="-122"/>
              </a:rPr>
              <a:t>More Options </a:t>
            </a:r>
            <a:r>
              <a:rPr lang="vi-VN" altLang="zh-CN" sz="2200">
                <a:latin typeface="UTM Avo" panose="02040603050506020204" pitchFamily="18" charset="0"/>
                <a:ea typeface="方正静蕾简体" panose="02000000000000000000" pitchFamily="2" charset="-122"/>
              </a:rPr>
              <a:t>như minh hoạ trong Hình 7.7. Khi đó các tuỳ chọn định dạng nh</a:t>
            </a:r>
            <a:r>
              <a:rPr lang="en-US" altLang="zh-CN" sz="2200">
                <a:latin typeface="UTM Avo" panose="02040603050506020204" pitchFamily="18" charset="0"/>
                <a:ea typeface="方正静蕾简体" panose="02000000000000000000" pitchFamily="2" charset="-122"/>
              </a:rPr>
              <a:t>ã</a:t>
            </a:r>
            <a:r>
              <a:rPr lang="vi-VN" altLang="zh-CN" sz="2200">
                <a:latin typeface="UTM Avo" panose="02040603050506020204" pitchFamily="18" charset="0"/>
                <a:ea typeface="方正静蕾简体" panose="02000000000000000000" pitchFamily="2" charset="-122"/>
              </a:rPr>
              <a:t>n dữ liệu (</a:t>
            </a:r>
            <a:r>
              <a:rPr lang="vi-VN" altLang="zh-CN" sz="2200" b="1">
                <a:latin typeface="UTM Avo" panose="02040603050506020204" pitchFamily="18" charset="0"/>
                <a:ea typeface="方正静蕾简体" panose="02000000000000000000" pitchFamily="2" charset="-122"/>
              </a:rPr>
              <a:t>Label Option</a:t>
            </a:r>
            <a:r>
              <a:rPr lang="vi-VN" altLang="zh-CN" sz="2200">
                <a:latin typeface="UTM Avo" panose="02040603050506020204" pitchFamily="18" charset="0"/>
                <a:ea typeface="方正静蕾简体" panose="02000000000000000000" pitchFamily="2" charset="-122"/>
              </a:rPr>
              <a:t>) sẽ xuất hiện ở khung làm việc bên phải. Em đánh dấu chọn </a:t>
            </a:r>
            <a:r>
              <a:rPr lang="vi-VN" altLang="zh-CN" sz="2200" b="1">
                <a:latin typeface="UTM Avo" panose="02040603050506020204" pitchFamily="18" charset="0"/>
                <a:ea typeface="方正静蕾简体" panose="02000000000000000000" pitchFamily="2" charset="-122"/>
              </a:rPr>
              <a:t>Percentage</a:t>
            </a:r>
            <a:r>
              <a:rPr lang="vi-VN" altLang="zh-CN" sz="2200">
                <a:latin typeface="UTM Avo" panose="02040603050506020204" pitchFamily="18" charset="0"/>
                <a:ea typeface="方正静蕾简体" panose="02000000000000000000" pitchFamily="2" charset="-122"/>
              </a:rPr>
              <a:t>.</a:t>
            </a:r>
          </a:p>
        </p:txBody>
      </p:sp>
      <p:grpSp>
        <p:nvGrpSpPr>
          <p:cNvPr id="109" name="组合 452">
            <a:extLst>
              <a:ext uri="{FF2B5EF4-FFF2-40B4-BE49-F238E27FC236}">
                <a16:creationId xmlns:a16="http://schemas.microsoft.com/office/drawing/2014/main" xmlns=""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xmlns=""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xmlns=""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xmlns=""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xmlns=""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xmlns=""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xmlns=""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xmlns=""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xmlns=""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xmlns=""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xmlns=""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xmlns=""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xmlns=""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xmlns=""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xmlns=""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xmlns=""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xmlns=""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xmlns=""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xmlns=""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xmlns=""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xmlns=""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xmlns=""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xmlns=""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xmlns=""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xmlns=""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xmlns=""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xmlns=""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xmlns=""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xmlns=""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xmlns=""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xmlns=""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xmlns=""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xmlns=""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xmlns=""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xmlns=""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xmlns=""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xmlns=""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xmlns=""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xmlns=""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xmlns=""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xmlns=""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xmlns=""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xmlns=""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xmlns=""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xmlns=""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xmlns=""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5" name="Picture 4">
            <a:extLst>
              <a:ext uri="{FF2B5EF4-FFF2-40B4-BE49-F238E27FC236}">
                <a16:creationId xmlns:a16="http://schemas.microsoft.com/office/drawing/2014/main" xmlns="" id="{32DBEC94-643B-4730-BECA-8FDD816321D7}"/>
              </a:ext>
            </a:extLst>
          </p:cNvPr>
          <p:cNvPicPr>
            <a:picLocks noChangeAspect="1"/>
          </p:cNvPicPr>
          <p:nvPr/>
        </p:nvPicPr>
        <p:blipFill>
          <a:blip r:embed="rId3"/>
          <a:stretch>
            <a:fillRect/>
          </a:stretch>
        </p:blipFill>
        <p:spPr>
          <a:xfrm>
            <a:off x="631770" y="3019789"/>
            <a:ext cx="10375692" cy="3406711"/>
          </a:xfrm>
          <a:prstGeom prst="rect">
            <a:avLst/>
          </a:prstGeom>
        </p:spPr>
      </p:pic>
      <p:sp>
        <p:nvSpPr>
          <p:cNvPr id="2" name="Rectangle 1">
            <a:extLst>
              <a:ext uri="{FF2B5EF4-FFF2-40B4-BE49-F238E27FC236}">
                <a16:creationId xmlns:a16="http://schemas.microsoft.com/office/drawing/2014/main" xmlns="" id="{A1C6E763-BE86-47E3-9435-DC6705B01D2E}"/>
              </a:ext>
            </a:extLst>
          </p:cNvPr>
          <p:cNvSpPr/>
          <p:nvPr/>
        </p:nvSpPr>
        <p:spPr>
          <a:xfrm>
            <a:off x="9273645" y="5829300"/>
            <a:ext cx="1489605" cy="382492"/>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14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25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32" presetClass="emph" presetSubtype="0" fill="hold" grpId="1" nodeType="withEffect">
                                  <p:stCondLst>
                                    <p:cond delay="0"/>
                                  </p:stCondLst>
                                  <p:childTnLst>
                                    <p:animRot by="120000">
                                      <p:cBhvr>
                                        <p:cTn id="22" dur="100" fill="hold">
                                          <p:stCondLst>
                                            <p:cond delay="0"/>
                                          </p:stCondLst>
                                        </p:cTn>
                                        <p:tgtEl>
                                          <p:spTgt spid="2"/>
                                        </p:tgtEl>
                                        <p:attrNameLst>
                                          <p:attrName>r</p:attrName>
                                        </p:attrNameLst>
                                      </p:cBhvr>
                                    </p:animRot>
                                    <p:animRot by="-240000">
                                      <p:cBhvr>
                                        <p:cTn id="23" dur="200" fill="hold">
                                          <p:stCondLst>
                                            <p:cond delay="200"/>
                                          </p:stCondLst>
                                        </p:cTn>
                                        <p:tgtEl>
                                          <p:spTgt spid="2"/>
                                        </p:tgtEl>
                                        <p:attrNameLst>
                                          <p:attrName>r</p:attrName>
                                        </p:attrNameLst>
                                      </p:cBhvr>
                                    </p:animRot>
                                    <p:animRot by="240000">
                                      <p:cBhvr>
                                        <p:cTn id="24" dur="200" fill="hold">
                                          <p:stCondLst>
                                            <p:cond delay="400"/>
                                          </p:stCondLst>
                                        </p:cTn>
                                        <p:tgtEl>
                                          <p:spTgt spid="2"/>
                                        </p:tgtEl>
                                        <p:attrNameLst>
                                          <p:attrName>r</p:attrName>
                                        </p:attrNameLst>
                                      </p:cBhvr>
                                    </p:animRot>
                                    <p:animRot by="-240000">
                                      <p:cBhvr>
                                        <p:cTn id="25" dur="200" fill="hold">
                                          <p:stCondLst>
                                            <p:cond delay="600"/>
                                          </p:stCondLst>
                                        </p:cTn>
                                        <p:tgtEl>
                                          <p:spTgt spid="2"/>
                                        </p:tgtEl>
                                        <p:attrNameLst>
                                          <p:attrName>r</p:attrName>
                                        </p:attrNameLst>
                                      </p:cBhvr>
                                    </p:animRot>
                                    <p:animRot by="120000">
                                      <p:cBhvr>
                                        <p:cTn id="2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39841502-50BA-4B15-8B4C-A4FE48821C2A}"/>
              </a:ext>
            </a:extLst>
          </p:cNvPr>
          <p:cNvSpPr/>
          <p:nvPr/>
        </p:nvSpPr>
        <p:spPr>
          <a:xfrm>
            <a:off x="3008671" y="678427"/>
            <a:ext cx="8085803" cy="2931048"/>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xmlns="" id="{A5350B1E-8072-4C4B-BD9E-D36B90F3D519}"/>
              </a:ext>
            </a:extLst>
          </p:cNvPr>
          <p:cNvSpPr txBox="1"/>
          <p:nvPr/>
        </p:nvSpPr>
        <p:spPr>
          <a:xfrm>
            <a:off x="3218836" y="721511"/>
            <a:ext cx="7875638" cy="2925481"/>
          </a:xfrm>
          <a:prstGeom prst="rect">
            <a:avLst/>
          </a:prstGeom>
          <a:noFill/>
        </p:spPr>
        <p:txBody>
          <a:bodyPr wrap="square">
            <a:spAutoFit/>
          </a:bodyPr>
          <a:lstStyle/>
          <a:p>
            <a:pPr lvl="0"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Trong khung làm việc </a:t>
            </a:r>
            <a:r>
              <a:rPr lang="vi-VN" sz="2800" b="1">
                <a:solidFill>
                  <a:srgbClr val="000000"/>
                </a:solidFill>
                <a:latin typeface="UTM Avo" panose="02040603050506020204" pitchFamily="18" charset="0"/>
                <a:cs typeface="Times New Roman" panose="02020603050405020304" pitchFamily="18" charset="0"/>
              </a:rPr>
              <a:t>Format Data Label </a:t>
            </a:r>
            <a:r>
              <a:rPr lang="vi-VN" sz="2800">
                <a:solidFill>
                  <a:srgbClr val="000000"/>
                </a:solidFill>
                <a:latin typeface="UTM Avo" panose="02040603050506020204" pitchFamily="18" charset="0"/>
                <a:cs typeface="Times New Roman" panose="02020603050405020304" pitchFamily="18" charset="0"/>
              </a:rPr>
              <a:t>còn có nhiều tuỳ chọn khác về nh</a:t>
            </a:r>
            <a:r>
              <a:rPr lang="en-US" sz="2800">
                <a:solidFill>
                  <a:srgbClr val="000000"/>
                </a:solidFill>
                <a:latin typeface="UTM Avo" panose="02040603050506020204" pitchFamily="18" charset="0"/>
                <a:cs typeface="Times New Roman" panose="02020603050405020304" pitchFamily="18" charset="0"/>
              </a:rPr>
              <a:t>ã</a:t>
            </a:r>
            <a:r>
              <a:rPr lang="vi-VN" sz="2800">
                <a:solidFill>
                  <a:srgbClr val="000000"/>
                </a:solidFill>
                <a:latin typeface="UTM Avo" panose="02040603050506020204" pitchFamily="18" charset="0"/>
                <a:cs typeface="Times New Roman" panose="02020603050405020304" pitchFamily="18" charset="0"/>
              </a:rPr>
              <a:t>n dữ liệu, em hãy chọn thêm các lệnh khác và quan sát sự thay đổi của biểu đồ.</a:t>
            </a:r>
          </a:p>
        </p:txBody>
      </p:sp>
      <p:pic>
        <p:nvPicPr>
          <p:cNvPr id="4" name="Picture 3">
            <a:extLst>
              <a:ext uri="{FF2B5EF4-FFF2-40B4-BE49-F238E27FC236}">
                <a16:creationId xmlns:a16="http://schemas.microsoft.com/office/drawing/2014/main" xmlns=""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81333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xmlns="" id="{BDA09E34-DFEE-4830-82E0-C6C4ED1A4B3B}"/>
              </a:ext>
            </a:extLst>
          </p:cNvPr>
          <p:cNvSpPr/>
          <p:nvPr/>
        </p:nvSpPr>
        <p:spPr>
          <a:xfrm>
            <a:off x="602308" y="1433716"/>
            <a:ext cx="10656242" cy="4999830"/>
          </a:xfrm>
          <a:prstGeom prst="rect">
            <a:avLst/>
          </a:prstGeom>
        </p:spPr>
        <p:txBody>
          <a:bodyPr wrap="square">
            <a:spAutoFit/>
          </a:bodyPr>
          <a:lstStyle/>
          <a:p>
            <a:pPr marL="457200" indent="-457200" algn="just" defTabSz="342900">
              <a:lnSpc>
                <a:spcPct val="150000"/>
              </a:lnSpc>
              <a:buAutoNum type="arabicPeriod"/>
            </a:pPr>
            <a:r>
              <a:rPr lang="vi-VN" sz="2400">
                <a:latin typeface="UTM Avo" panose="02040603050506020204" pitchFamily="18" charset="0"/>
                <a:cs typeface="Times New Roman" panose="02020603050405020304" pitchFamily="18" charset="0"/>
              </a:rPr>
              <a:t>Em hãy mở tệp </a:t>
            </a:r>
            <a:r>
              <a:rPr lang="vi-VN" sz="2400" b="1">
                <a:latin typeface="UTM Avo" panose="02040603050506020204" pitchFamily="18" charset="0"/>
                <a:cs typeface="Times New Roman" panose="02020603050405020304" pitchFamily="18" charset="0"/>
              </a:rPr>
              <a:t>TGSDThietbiso.xlsx </a:t>
            </a:r>
            <a:r>
              <a:rPr lang="vi-VN" sz="2400">
                <a:latin typeface="UTM Avo" panose="02040603050506020204" pitchFamily="18" charset="0"/>
                <a:cs typeface="Times New Roman" panose="02020603050405020304" pitchFamily="18" charset="0"/>
              </a:rPr>
              <a:t>đã lưu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ở Bài 6. Dùng hàm </a:t>
            </a:r>
            <a:r>
              <a:rPr lang="vi-VN" sz="2400" b="1">
                <a:latin typeface="UTM Avo" panose="02040603050506020204" pitchFamily="18" charset="0"/>
                <a:cs typeface="Times New Roman" panose="02020603050405020304" pitchFamily="18" charset="0"/>
              </a:rPr>
              <a:t>SUM</a:t>
            </a:r>
            <a:r>
              <a:rPr lang="vi-VN" sz="2400">
                <a:latin typeface="UTM Avo" panose="02040603050506020204" pitchFamily="18" charset="0"/>
                <a:cs typeface="Times New Roman" panose="02020603050405020304" pitchFamily="18" charset="0"/>
              </a:rPr>
              <a:t> để tính tổng số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học sinh sử dụng thiết bị số trong mỗi khoảng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thời gian (kết quả tương tự như Hình 7.8) rồi thực hiện:</a:t>
            </a:r>
          </a:p>
          <a:p>
            <a:pPr algn="just" defTabSz="342900">
              <a:lnSpc>
                <a:spcPct val="150000"/>
              </a:lnSpc>
            </a:pPr>
            <a:r>
              <a:rPr lang="vi-VN" sz="2400">
                <a:latin typeface="UTM Avo" panose="02040603050506020204" pitchFamily="18" charset="0"/>
                <a:cs typeface="Times New Roman" panose="02020603050405020304" pitchFamily="18" charset="0"/>
              </a:rPr>
              <a:t>a) Vẽ biểu đồ cột thể hiện số học sinh sử dụng thiết bị số của mỗi khoảng thời gian. Từ biểu đồ kết quả, em có nhận xét gì về tình hình sử dụng thiết bị của học sinh khối 8?</a:t>
            </a:r>
          </a:p>
          <a:p>
            <a:pPr algn="just" defTabSz="342900">
              <a:lnSpc>
                <a:spcPct val="150000"/>
              </a:lnSpc>
            </a:pPr>
            <a:r>
              <a:rPr lang="vi-VN" sz="2400">
                <a:latin typeface="UTM Avo" panose="02040603050506020204" pitchFamily="18" charset="0"/>
                <a:cs typeface="Times New Roman" panose="02020603050405020304" pitchFamily="18" charset="0"/>
              </a:rPr>
              <a:t>b) Vẽ biểu đồ hình quạt tròn thể hiện tỉ lệ phần trăm của số học sinh sử dụng thiết bị số theo mỗi khoảng thời gian.</a:t>
            </a:r>
          </a:p>
        </p:txBody>
      </p:sp>
      <p:sp>
        <p:nvSpPr>
          <p:cNvPr id="4" name="矩形 10">
            <a:extLst>
              <a:ext uri="{FF2B5EF4-FFF2-40B4-BE49-F238E27FC236}">
                <a16:creationId xmlns:a16="http://schemas.microsoft.com/office/drawing/2014/main" xmlns=""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xmlns="" id="{A1983A5A-F973-4926-98A3-5E536E8687D3}"/>
              </a:ext>
            </a:extLst>
          </p:cNvPr>
          <p:cNvGraphicFramePr>
            <a:graphicFrameLocks noGrp="1"/>
          </p:cNvGraphicFramePr>
          <p:nvPr>
            <p:extLst>
              <p:ext uri="{D42A27DB-BD31-4B8C-83A1-F6EECF244321}">
                <p14:modId xmlns:p14="http://schemas.microsoft.com/office/powerpoint/2010/main" val="4266398400"/>
              </p:ext>
            </p:extLst>
          </p:nvPr>
        </p:nvGraphicFramePr>
        <p:xfrm>
          <a:off x="7841297" y="537527"/>
          <a:ext cx="3417253" cy="2633472"/>
        </p:xfrm>
        <a:graphic>
          <a:graphicData uri="http://schemas.openxmlformats.org/drawingml/2006/table">
            <a:tbl>
              <a:tblPr>
                <a:tableStyleId>{5C22544A-7EE6-4342-B048-85BDC9FD1C3A}</a:tableStyleId>
              </a:tblPr>
              <a:tblGrid>
                <a:gridCol w="2369503">
                  <a:extLst>
                    <a:ext uri="{9D8B030D-6E8A-4147-A177-3AD203B41FA5}">
                      <a16:colId xmlns:a16="http://schemas.microsoft.com/office/drawing/2014/main" xmlns="" val="264661768"/>
                    </a:ext>
                  </a:extLst>
                </a:gridCol>
                <a:gridCol w="1047750">
                  <a:extLst>
                    <a:ext uri="{9D8B030D-6E8A-4147-A177-3AD203B41FA5}">
                      <a16:colId xmlns:a16="http://schemas.microsoft.com/office/drawing/2014/main" xmlns="" val="2454598715"/>
                    </a:ext>
                  </a:extLst>
                </a:gridCol>
              </a:tblGrid>
              <a:tr h="214630">
                <a:tc>
                  <a:txBody>
                    <a:bodyPr/>
                    <a:lstStyle/>
                    <a:p>
                      <a:pPr indent="266700">
                        <a:lnSpc>
                          <a:spcPct val="120000"/>
                        </a:lnSpc>
                        <a:spcAft>
                          <a:spcPts val="400"/>
                        </a:spcAft>
                      </a:pPr>
                      <a:r>
                        <a:rPr lang="vi-VN" sz="2400" b="1">
                          <a:effectLst/>
                        </a:rPr>
                        <a:t>Thời gian</a:t>
                      </a:r>
                      <a:endParaRPr lang="en-US" sz="24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Aft>
                          <a:spcPts val="400"/>
                        </a:spcAft>
                      </a:pPr>
                      <a:r>
                        <a:rPr lang="vi-VN" sz="2400" b="1">
                          <a:effectLst/>
                        </a:rPr>
                        <a:t>Số </a:t>
                      </a:r>
                      <a:r>
                        <a:rPr lang="en-US" sz="2400" b="1">
                          <a:effectLst/>
                        </a:rPr>
                        <a:t>HS</a:t>
                      </a:r>
                      <a:endParaRPr lang="en-US" sz="24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721345736"/>
                  </a:ext>
                </a:extLst>
              </a:tr>
              <a:tr h="209550">
                <a:tc>
                  <a:txBody>
                    <a:bodyPr/>
                    <a:lstStyle/>
                    <a:p>
                      <a:pPr>
                        <a:lnSpc>
                          <a:spcPct val="120000"/>
                        </a:lnSpc>
                        <a:spcAft>
                          <a:spcPts val="400"/>
                        </a:spcAft>
                      </a:pPr>
                      <a:r>
                        <a:rPr lang="vi-VN" sz="2400">
                          <a:effectLst/>
                        </a:rPr>
                        <a:t>Không sử dụng</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68</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60889552"/>
                  </a:ext>
                </a:extLst>
              </a:tr>
              <a:tr h="209550">
                <a:tc>
                  <a:txBody>
                    <a:bodyPr/>
                    <a:lstStyle/>
                    <a:p>
                      <a:pPr>
                        <a:lnSpc>
                          <a:spcPct val="120000"/>
                        </a:lnSpc>
                        <a:spcAft>
                          <a:spcPts val="400"/>
                        </a:spcAft>
                      </a:pPr>
                      <a:r>
                        <a:rPr lang="vi-VN" sz="2400">
                          <a:effectLst/>
                        </a:rPr>
                        <a:t>Dưới 1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131</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42686341"/>
                  </a:ext>
                </a:extLst>
              </a:tr>
              <a:tr h="214630">
                <a:tc>
                  <a:txBody>
                    <a:bodyPr/>
                    <a:lstStyle/>
                    <a:p>
                      <a:pPr>
                        <a:lnSpc>
                          <a:spcPct val="120000"/>
                        </a:lnSpc>
                        <a:spcAft>
                          <a:spcPts val="400"/>
                        </a:spcAft>
                      </a:pPr>
                      <a:r>
                        <a:rPr lang="vi-VN" sz="2400">
                          <a:effectLst/>
                        </a:rPr>
                        <a:t>1-2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146</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97568272"/>
                  </a:ext>
                </a:extLst>
              </a:tr>
              <a:tr h="209550">
                <a:tc>
                  <a:txBody>
                    <a:bodyPr/>
                    <a:lstStyle/>
                    <a:p>
                      <a:pPr>
                        <a:lnSpc>
                          <a:spcPct val="120000"/>
                        </a:lnSpc>
                        <a:spcAft>
                          <a:spcPts val="400"/>
                        </a:spcAft>
                      </a:pPr>
                      <a:r>
                        <a:rPr lang="vi-VN" sz="2400">
                          <a:effectLst/>
                        </a:rPr>
                        <a:t>3-4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72</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48384966"/>
                  </a:ext>
                </a:extLst>
              </a:tr>
              <a:tr h="219075">
                <a:tc>
                  <a:txBody>
                    <a:bodyPr/>
                    <a:lstStyle/>
                    <a:p>
                      <a:pPr>
                        <a:lnSpc>
                          <a:spcPct val="120000"/>
                        </a:lnSpc>
                        <a:spcAft>
                          <a:spcPts val="400"/>
                        </a:spcAft>
                      </a:pPr>
                      <a:r>
                        <a:rPr lang="vi-VN" sz="2400">
                          <a:effectLst/>
                        </a:rPr>
                        <a:t>Từ 5 giờ trở lên</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12</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72412100"/>
                  </a:ext>
                </a:extLst>
              </a:tr>
            </a:tbl>
          </a:graphicData>
        </a:graphic>
      </p:graphicFrame>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fade">
                                      <p:cBhvr>
                                        <p:cTn id="13" dur="1000"/>
                                        <p:tgtEl>
                                          <p:spTgt spid="23">
                                            <p:txEl>
                                              <p:pRg st="1" end="1"/>
                                            </p:txEl>
                                          </p:spTgt>
                                        </p:tgtEl>
                                      </p:cBhvr>
                                    </p:animEffect>
                                    <p:anim calcmode="lin" valueType="num">
                                      <p:cBhvr>
                                        <p:cTn id="14"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Effect transition="in" filter="fade">
                                      <p:cBhvr>
                                        <p:cTn id="19" dur="1000"/>
                                        <p:tgtEl>
                                          <p:spTgt spid="23">
                                            <p:txEl>
                                              <p:pRg st="2" end="2"/>
                                            </p:txEl>
                                          </p:spTgt>
                                        </p:tgtEl>
                                      </p:cBhvr>
                                    </p:animEffect>
                                    <p:anim calcmode="lin" valueType="num">
                                      <p:cBhvr>
                                        <p:cTn id="20"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Effect transition="in" filter="fade">
                                      <p:cBhvr>
                                        <p:cTn id="25" dur="1000"/>
                                        <p:tgtEl>
                                          <p:spTgt spid="23">
                                            <p:txEl>
                                              <p:pRg st="3" end="3"/>
                                            </p:txEl>
                                          </p:spTgt>
                                        </p:tgtEl>
                                      </p:cBhvr>
                                    </p:animEffect>
                                    <p:anim calcmode="lin" valueType="num">
                                      <p:cBhvr>
                                        <p:cTn id="26"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4" end="4"/>
                                            </p:txEl>
                                          </p:spTgt>
                                        </p:tgtEl>
                                        <p:attrNameLst>
                                          <p:attrName>style.visibility</p:attrName>
                                        </p:attrNameLst>
                                      </p:cBhvr>
                                      <p:to>
                                        <p:strVal val="visible"/>
                                      </p:to>
                                    </p:set>
                                    <p:animEffect transition="in" filter="fade">
                                      <p:cBhvr>
                                        <p:cTn id="36" dur="1000"/>
                                        <p:tgtEl>
                                          <p:spTgt spid="23">
                                            <p:txEl>
                                              <p:pRg st="4" end="4"/>
                                            </p:txEl>
                                          </p:spTgt>
                                        </p:tgtEl>
                                      </p:cBhvr>
                                    </p:animEffect>
                                    <p:anim calcmode="lin" valueType="num">
                                      <p:cBhvr>
                                        <p:cTn id="37"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5" end="5"/>
                                            </p:txEl>
                                          </p:spTgt>
                                        </p:tgtEl>
                                        <p:attrNameLst>
                                          <p:attrName>style.visibility</p:attrName>
                                        </p:attrNameLst>
                                      </p:cBhvr>
                                      <p:to>
                                        <p:strVal val="visible"/>
                                      </p:to>
                                    </p:set>
                                    <p:animEffect transition="in" filter="fade">
                                      <p:cBhvr>
                                        <p:cTn id="43" dur="1000"/>
                                        <p:tgtEl>
                                          <p:spTgt spid="23">
                                            <p:txEl>
                                              <p:pRg st="5" end="5"/>
                                            </p:txEl>
                                          </p:spTgt>
                                        </p:tgtEl>
                                      </p:cBhvr>
                                    </p:animEffect>
                                    <p:anim calcmode="lin" valueType="num">
                                      <p:cBhvr>
                                        <p:cTn id="4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xmlns="" id="{BDA09E34-DFEE-4830-82E0-C6C4ED1A4B3B}"/>
              </a:ext>
            </a:extLst>
          </p:cNvPr>
          <p:cNvSpPr/>
          <p:nvPr/>
        </p:nvSpPr>
        <p:spPr>
          <a:xfrm>
            <a:off x="602308" y="1433716"/>
            <a:ext cx="10656242"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2.	Cho biểu đồ về doanh thu công nghiệp phần mềm giai đoạn 2016 - 2020 như Hình 7.9.</a:t>
            </a:r>
          </a:p>
        </p:txBody>
      </p:sp>
      <p:sp>
        <p:nvSpPr>
          <p:cNvPr id="4" name="矩形 10">
            <a:extLst>
              <a:ext uri="{FF2B5EF4-FFF2-40B4-BE49-F238E27FC236}">
                <a16:creationId xmlns:a16="http://schemas.microsoft.com/office/drawing/2014/main" xmlns=""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xmlns="" id="{129506BC-98AC-4BB6-A6D9-E8BABA2554EA}"/>
              </a:ext>
            </a:extLst>
          </p:cNvPr>
          <p:cNvGrpSpPr/>
          <p:nvPr/>
        </p:nvGrpSpPr>
        <p:grpSpPr>
          <a:xfrm>
            <a:off x="5822008" y="2440708"/>
            <a:ext cx="5735463" cy="3241361"/>
            <a:chOff x="5822008" y="2440708"/>
            <a:chExt cx="5735463" cy="3241361"/>
          </a:xfrm>
        </p:grpSpPr>
        <p:graphicFrame>
          <p:nvGraphicFramePr>
            <p:cNvPr id="10" name="Chart 9">
              <a:extLst>
                <a:ext uri="{FF2B5EF4-FFF2-40B4-BE49-F238E27FC236}">
                  <a16:creationId xmlns:a16="http://schemas.microsoft.com/office/drawing/2014/main" xmlns="" id="{5793616C-6B9D-47D2-B2AA-A9A7A9FB52B2}"/>
                </a:ext>
              </a:extLst>
            </p:cNvPr>
            <p:cNvGraphicFramePr>
              <a:graphicFrameLocks/>
            </p:cNvGraphicFramePr>
            <p:nvPr>
              <p:extLst>
                <p:ext uri="{D42A27DB-BD31-4B8C-83A1-F6EECF244321}">
                  <p14:modId xmlns:p14="http://schemas.microsoft.com/office/powerpoint/2010/main" val="3778973174"/>
                </p:ext>
              </p:extLst>
            </p:nvPr>
          </p:nvGraphicFramePr>
          <p:xfrm>
            <a:off x="5822008" y="2440708"/>
            <a:ext cx="5269366" cy="324136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xmlns="" id="{2E4BD6EF-C79C-4C7B-BC2E-7F9E7CDA060B}"/>
                </a:ext>
              </a:extLst>
            </p:cNvPr>
            <p:cNvSpPr/>
            <p:nvPr/>
          </p:nvSpPr>
          <p:spPr>
            <a:xfrm>
              <a:off x="10350029" y="5098738"/>
              <a:ext cx="1207442" cy="496996"/>
            </a:xfrm>
            <a:prstGeom prst="rect">
              <a:avLst/>
            </a:prstGeom>
          </p:spPr>
          <p:txBody>
            <a:bodyPr wrap="square">
              <a:spAutoFit/>
            </a:bodyPr>
            <a:lstStyle/>
            <a:p>
              <a:pPr algn="just" defTabSz="342900">
                <a:lnSpc>
                  <a:spcPct val="150000"/>
                </a:lnSpc>
              </a:pPr>
              <a:r>
                <a:rPr lang="en-US" sz="2000">
                  <a:cs typeface="Times New Roman" panose="02020603050405020304" pitchFamily="18" charset="0"/>
                </a:rPr>
                <a:t>Năm</a:t>
              </a:r>
              <a:endParaRPr lang="vi-VN" sz="2000">
                <a:cs typeface="Times New Roman" panose="02020603050405020304" pitchFamily="18" charset="0"/>
              </a:endParaRPr>
            </a:p>
          </p:txBody>
        </p:sp>
      </p:grpSp>
      <p:sp>
        <p:nvSpPr>
          <p:cNvPr id="13" name="Rectangle 12">
            <a:extLst>
              <a:ext uri="{FF2B5EF4-FFF2-40B4-BE49-F238E27FC236}">
                <a16:creationId xmlns:a16="http://schemas.microsoft.com/office/drawing/2014/main" xmlns="" id="{D630C9CA-36E0-4763-B6CA-AF991EC2EE90}"/>
              </a:ext>
            </a:extLst>
          </p:cNvPr>
          <p:cNvSpPr/>
          <p:nvPr/>
        </p:nvSpPr>
        <p:spPr>
          <a:xfrm>
            <a:off x="602308" y="2778945"/>
            <a:ext cx="5052524" cy="3046988"/>
          </a:xfrm>
          <a:prstGeom prst="rect">
            <a:avLst/>
          </a:prstGeom>
        </p:spPr>
        <p:txBody>
          <a:bodyPr wrap="square">
            <a:spAutoFit/>
          </a:bodyPr>
          <a:lstStyle/>
          <a:p>
            <a:pPr algn="just" defTabSz="342900"/>
            <a:r>
              <a:rPr lang="vi-VN" sz="2400">
                <a:latin typeface="UTM Avo" panose="02040603050506020204" pitchFamily="18" charset="0"/>
                <a:cs typeface="Times New Roman" panose="02020603050405020304" pitchFamily="18" charset="0"/>
              </a:rPr>
              <a:t>a)	Từ biểu đồ, em có nhận xét g</a:t>
            </a:r>
            <a:r>
              <a:rPr lang="en-US" sz="2400">
                <a:latin typeface="UTM Avo" panose="02040603050506020204" pitchFamily="18" charset="0"/>
                <a:cs typeface="Times New Roman" panose="02020603050405020304" pitchFamily="18" charset="0"/>
              </a:rPr>
              <a:t>ì</a:t>
            </a:r>
            <a:r>
              <a:rPr lang="vi-VN" sz="2400">
                <a:latin typeface="UTM Avo" panose="02040603050506020204" pitchFamily="18" charset="0"/>
                <a:cs typeface="Times New Roman" panose="02020603050405020304" pitchFamily="18" charset="0"/>
              </a:rPr>
              <a:t> về doanh thu công nghiệp phần mềm giai đoạn 2016 - 2020?</a:t>
            </a:r>
          </a:p>
          <a:p>
            <a:pPr algn="just" defTabSz="342900"/>
            <a:r>
              <a:rPr lang="vi-VN" sz="2400">
                <a:latin typeface="UTM Avo" panose="02040603050506020204" pitchFamily="18" charset="0"/>
                <a:cs typeface="Times New Roman" panose="02020603050405020304" pitchFamily="18" charset="0"/>
              </a:rPr>
              <a:t>b)	Em hãy tạo bảng dữ liệu trong phần mềm bảng tính từ biểu đồ trên.</a:t>
            </a:r>
          </a:p>
          <a:p>
            <a:pPr algn="just" defTabSz="342900"/>
            <a:r>
              <a:rPr lang="vi-VN" sz="2400">
                <a:latin typeface="UTM Avo" panose="02040603050506020204" pitchFamily="18" charset="0"/>
                <a:cs typeface="Times New Roman" panose="02020603050405020304" pitchFamily="18" charset="0"/>
              </a:rPr>
              <a:t>c)	Em hãy tạo biểu đ</a:t>
            </a:r>
            <a:r>
              <a:rPr lang="en-US" sz="2400">
                <a:latin typeface="UTM Avo" panose="02040603050506020204" pitchFamily="18" charset="0"/>
                <a:cs typeface="Times New Roman" panose="02020603050405020304" pitchFamily="18" charset="0"/>
              </a:rPr>
              <a:t>ồ</a:t>
            </a:r>
            <a:r>
              <a:rPr lang="vi-VN" sz="2400">
                <a:latin typeface="UTM Avo" panose="02040603050506020204" pitchFamily="18" charset="0"/>
                <a:cs typeface="Times New Roman" panose="02020603050405020304" pitchFamily="18" charset="0"/>
              </a:rPr>
              <a:t> cột từ bảng dữ liệu có được ở câu b.</a:t>
            </a:r>
          </a:p>
        </p:txBody>
      </p:sp>
    </p:spTree>
    <p:extLst>
      <p:ext uri="{BB962C8B-B14F-4D97-AF65-F5344CB8AC3E}">
        <p14:creationId xmlns:p14="http://schemas.microsoft.com/office/powerpoint/2010/main" val="4808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1000"/>
                                        <p:tgtEl>
                                          <p:spTgt spid="13">
                                            <p:txEl>
                                              <p:pRg st="0" end="0"/>
                                            </p:txEl>
                                          </p:spTgt>
                                        </p:tgtEl>
                                      </p:cBhvr>
                                    </p:animEffect>
                                    <p:anim calcmode="lin" valueType="num">
                                      <p:cBhvr>
                                        <p:cTn id="1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1000"/>
                                        <p:tgtEl>
                                          <p:spTgt spid="13">
                                            <p:txEl>
                                              <p:pRg st="1" end="1"/>
                                            </p:txEl>
                                          </p:spTgt>
                                        </p:tgtEl>
                                      </p:cBhvr>
                                    </p:animEffect>
                                    <p:anim calcmode="lin" valueType="num">
                                      <p:cBhvr>
                                        <p:cTn id="2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1000"/>
                                        <p:tgtEl>
                                          <p:spTgt spid="13">
                                            <p:txEl>
                                              <p:pRg st="2" end="2"/>
                                            </p:txEl>
                                          </p:spTgt>
                                        </p:tgtEl>
                                      </p:cBhvr>
                                    </p:animEffect>
                                    <p:anim calcmode="lin" valueType="num">
                                      <p:cBhvr>
                                        <p:cTn id="3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BDA09E34-DFEE-4830-82E0-C6C4ED1A4B3B}"/>
              </a:ext>
            </a:extLst>
          </p:cNvPr>
          <p:cNvSpPr/>
          <p:nvPr/>
        </p:nvSpPr>
        <p:spPr>
          <a:xfrm>
            <a:off x="602308" y="1433716"/>
            <a:ext cx="10605623" cy="2229841"/>
          </a:xfrm>
          <a:prstGeom prst="rect">
            <a:avLst/>
          </a:prstGeom>
        </p:spPr>
        <p:txBody>
          <a:bodyPr wrap="square">
            <a:spAutoFit/>
          </a:bodyPr>
          <a:lstStyle/>
          <a:p>
            <a:pPr algn="just" defTabSz="342900">
              <a:lnSpc>
                <a:spcPct val="150000"/>
              </a:lnSpc>
              <a:spcAft>
                <a:spcPts val="600"/>
              </a:spcAft>
            </a:pPr>
            <a:r>
              <a:rPr lang="vi-VN" sz="2400">
                <a:latin typeface="UTM Avo" panose="02040603050506020204" pitchFamily="18" charset="0"/>
                <a:cs typeface="Times New Roman" panose="02020603050405020304" pitchFamily="18" charset="0"/>
              </a:rPr>
              <a:t>Từ bảng dữ liệu về doanh thu công nghiệp phần mềm giai đoạn 2016 - 2020 đã tạo ra trên phần mềm bảng tính ở Câu 2, phần Luyện tập, em hãy tạo biểu đồ đường thẳng, từ đó nhận xét xu hướng của dữ liệu.</a:t>
            </a:r>
          </a:p>
        </p:txBody>
      </p:sp>
      <p:pic>
        <p:nvPicPr>
          <p:cNvPr id="7" name="Picture 6">
            <a:extLst>
              <a:ext uri="{FF2B5EF4-FFF2-40B4-BE49-F238E27FC236}">
                <a16:creationId xmlns:a16="http://schemas.microsoft.com/office/drawing/2014/main" xmlns="" id="{6912133D-A9F3-4A66-8E87-6DA8BCAD898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xmlns="" id="{DAD4E2F6-1F76-4474-9707-1C87608F7A9E}"/>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69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AB92BBA-1E60-4ED2-90AC-86FC54DFE297}"/>
              </a:ext>
            </a:extLst>
          </p:cNvPr>
          <p:cNvGrpSpPr/>
          <p:nvPr/>
        </p:nvGrpSpPr>
        <p:grpSpPr>
          <a:xfrm>
            <a:off x="614523" y="1115318"/>
            <a:ext cx="10567281" cy="3701672"/>
            <a:chOff x="1117599" y="3499627"/>
            <a:chExt cx="10824275" cy="1979067"/>
          </a:xfrm>
        </p:grpSpPr>
        <p:grpSp>
          <p:nvGrpSpPr>
            <p:cNvPr id="4" name="Group 3">
              <a:extLst>
                <a:ext uri="{FF2B5EF4-FFF2-40B4-BE49-F238E27FC236}">
                  <a16:creationId xmlns:a16="http://schemas.microsoft.com/office/drawing/2014/main" xmlns="" id="{1E60D107-1923-4049-861C-AAE5B1C9CB24}"/>
                </a:ext>
              </a:extLst>
            </p:cNvPr>
            <p:cNvGrpSpPr/>
            <p:nvPr/>
          </p:nvGrpSpPr>
          <p:grpSpPr>
            <a:xfrm>
              <a:off x="1117599" y="3499627"/>
              <a:ext cx="10824275" cy="1979067"/>
              <a:chOff x="1493519" y="3862639"/>
              <a:chExt cx="10824275" cy="1979067"/>
            </a:xfrm>
          </p:grpSpPr>
          <p:sp>
            <p:nvSpPr>
              <p:cNvPr id="6" name="Rectangle: Rounded Corners 5">
                <a:extLst>
                  <a:ext uri="{FF2B5EF4-FFF2-40B4-BE49-F238E27FC236}">
                    <a16:creationId xmlns:a16="http://schemas.microsoft.com/office/drawing/2014/main" xmlns="" id="{81FDF420-05B6-4A8C-A656-235D5C85E6A9}"/>
                  </a:ext>
                </a:extLst>
              </p:cNvPr>
              <p:cNvSpPr/>
              <p:nvPr/>
            </p:nvSpPr>
            <p:spPr>
              <a:xfrm>
                <a:off x="1493519" y="3891280"/>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xmlns="" id="{64979916-BB72-4821-A0AE-07219C90334E}"/>
                  </a:ext>
                </a:extLst>
              </p:cNvPr>
              <p:cNvSpPr/>
              <p:nvPr/>
            </p:nvSpPr>
            <p:spPr>
              <a:xfrm>
                <a:off x="1493519" y="4207688"/>
                <a:ext cx="10824275" cy="1634018"/>
              </a:xfrm>
              <a:prstGeom prst="roundRect">
                <a:avLst>
                  <a:gd name="adj" fmla="val 12944"/>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xmlns=""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4A4A2B79-371A-4257-98D0-DAF6EFFB04E1}"/>
                  </a:ext>
                </a:extLst>
              </p:cNvPr>
              <p:cNvSpPr/>
              <p:nvPr/>
            </p:nvSpPr>
            <p:spPr>
              <a:xfrm>
                <a:off x="4165314" y="3917266"/>
                <a:ext cx="367422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xmlns="" id="{BB31F5CE-80D7-4838-8DF8-68495E0BA596}"/>
                </a:ext>
              </a:extLst>
            </p:cNvPr>
            <p:cNvSpPr/>
            <p:nvPr/>
          </p:nvSpPr>
          <p:spPr>
            <a:xfrm>
              <a:off x="3789392" y="3504661"/>
              <a:ext cx="3674228"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Trực quan dữ liệu </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995CFEF5-65BB-46A9-93B7-66A5F04A9AB8}"/>
              </a:ext>
            </a:extLst>
          </p:cNvPr>
          <p:cNvSpPr/>
          <p:nvPr/>
        </p:nvSpPr>
        <p:spPr>
          <a:xfrm>
            <a:off x="837541" y="1797702"/>
            <a:ext cx="10121247" cy="3019288"/>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Trong hai cách trình bày dữ liệu ở Hình 7.1 và Hình 7.2, cách nào hiệu quả hơn để so sánh trực quan số học sinh quan tâm các nội dung Tin học?</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Nếu cần so sánh </a:t>
            </a:r>
            <a:r>
              <a:rPr lang="en-US" sz="2400">
                <a:solidFill>
                  <a:srgbClr val="000000"/>
                </a:solidFill>
                <a:latin typeface="UTM Avo" panose="02040603050506020204" pitchFamily="18" charset="0"/>
                <a:cs typeface="Times New Roman" panose="02020603050405020304" pitchFamily="18" charset="0"/>
              </a:rPr>
              <a:t>t</a:t>
            </a:r>
            <a:r>
              <a:rPr lang="vi-VN" sz="2400">
                <a:solidFill>
                  <a:srgbClr val="000000"/>
                </a:solidFill>
                <a:latin typeface="UTM Avo" panose="02040603050506020204" pitchFamily="18" charset="0"/>
                <a:cs typeface="Times New Roman" panose="02020603050405020304" pitchFamily="18" charset="0"/>
              </a:rPr>
              <a:t>ỉ lệ phần trăm số học sinh của mỗi nội dung Tin học trên tổng số học sinh được khảo sát, em sẽ dùng cách nào để thể hiện dữ liệu? </a:t>
            </a:r>
          </a:p>
        </p:txBody>
      </p:sp>
      <p:pic>
        <p:nvPicPr>
          <p:cNvPr id="12" name="Picture 11">
            <a:extLst>
              <a:ext uri="{FF2B5EF4-FFF2-40B4-BE49-F238E27FC236}">
                <a16:creationId xmlns:a16="http://schemas.microsoft.com/office/drawing/2014/main" xmlns=""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22620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8" name="Picture 7" descr="A picture containing doll, toy&#10;&#10;Description automatically generated">
            <a:extLst>
              <a:ext uri="{FF2B5EF4-FFF2-40B4-BE49-F238E27FC236}">
                <a16:creationId xmlns:a16="http://schemas.microsoft.com/office/drawing/2014/main" xmlns="" id="{51889EA2-8F40-4410-BFD6-986EC37F7B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842" t="839" r="-5022" b="-839"/>
          <a:stretch/>
        </p:blipFill>
        <p:spPr>
          <a:xfrm>
            <a:off x="770833" y="3333909"/>
            <a:ext cx="1575582" cy="3053587"/>
          </a:xfrm>
          <a:prstGeom prst="rect">
            <a:avLst/>
          </a:prstGeom>
        </p:spPr>
      </p:pic>
      <p:sp>
        <p:nvSpPr>
          <p:cNvPr id="10" name="Thought Bubble: Cloud 9">
            <a:extLst>
              <a:ext uri="{FF2B5EF4-FFF2-40B4-BE49-F238E27FC236}">
                <a16:creationId xmlns:a16="http://schemas.microsoft.com/office/drawing/2014/main" xmlns="" id="{08BFFC42-0A62-4783-A37C-2FA741E3763C}"/>
              </a:ext>
            </a:extLst>
          </p:cNvPr>
          <p:cNvSpPr/>
          <p:nvPr/>
        </p:nvSpPr>
        <p:spPr>
          <a:xfrm>
            <a:off x="1058850" y="187665"/>
            <a:ext cx="6039782" cy="3053587"/>
          </a:xfrm>
          <a:prstGeom prst="cloudCallout">
            <a:avLst>
              <a:gd name="adj1" fmla="val -38717"/>
              <a:gd name="adj2" fmla="val 6205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1" name="TextBox 10">
            <a:extLst>
              <a:ext uri="{FF2B5EF4-FFF2-40B4-BE49-F238E27FC236}">
                <a16:creationId xmlns:a16="http://schemas.microsoft.com/office/drawing/2014/main" xmlns="" id="{1B167B2D-DBD6-4F6B-905C-C30C4C0C8894}"/>
              </a:ext>
            </a:extLst>
          </p:cNvPr>
          <p:cNvSpPr txBox="1"/>
          <p:nvPr/>
        </p:nvSpPr>
        <p:spPr>
          <a:xfrm>
            <a:off x="1788955" y="447105"/>
            <a:ext cx="4659971" cy="2538324"/>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Biểu </a:t>
            </a:r>
            <a:r>
              <a:rPr lang="vi-VN" sz="2000">
                <a:solidFill>
                  <a:srgbClr val="000000"/>
                </a:solidFill>
                <a:latin typeface="UTM Avo" panose="02040603050506020204" pitchFamily="18" charset="0"/>
                <a:cs typeface="Times New Roman" panose="02020603050405020304" pitchFamily="18" charset="0"/>
              </a:rPr>
              <a:t>đồ được </a:t>
            </a:r>
            <a:r>
              <a:rPr lang="en-US" sz="2000">
                <a:solidFill>
                  <a:srgbClr val="000000"/>
                </a:solidFill>
                <a:latin typeface="UTM Avo" panose="02040603050506020204" pitchFamily="18" charset="0"/>
                <a:cs typeface="Times New Roman" panose="02020603050405020304" pitchFamily="18" charset="0"/>
              </a:rPr>
              <a:t>sử</a:t>
            </a:r>
            <a:r>
              <a:rPr lang="vi-VN" sz="2000">
                <a:solidFill>
                  <a:srgbClr val="000000"/>
                </a:solidFill>
                <a:latin typeface="UTM Avo" panose="02040603050506020204" pitchFamily="18" charset="0"/>
                <a:cs typeface="Times New Roman" panose="02020603050405020304" pitchFamily="18" charset="0"/>
              </a:rPr>
              <a:t> dụng để minh hoạ dữ liệu một cách trực quan, giúp </a:t>
            </a:r>
            <a:r>
              <a:rPr lang="en-US" sz="2000">
                <a:solidFill>
                  <a:srgbClr val="000000"/>
                </a:solidFill>
                <a:latin typeface="UTM Avo" panose="02040603050506020204" pitchFamily="18" charset="0"/>
                <a:cs typeface="Times New Roman" panose="02020603050405020304" pitchFamily="18" charset="0"/>
              </a:rPr>
              <a:t>chúng ta</a:t>
            </a:r>
            <a:r>
              <a:rPr lang="vi-VN" sz="2000">
                <a:solidFill>
                  <a:srgbClr val="000000"/>
                </a:solidFill>
                <a:latin typeface="UTM Avo" panose="02040603050506020204" pitchFamily="18" charset="0"/>
                <a:cs typeface="Times New Roman" panose="02020603050405020304" pitchFamily="18" charset="0"/>
              </a:rPr>
              <a:t> dễ so sánh hoặc dự đoán xu hướng tăng hay giảm của dữ liệu. Có nhiều loại biểu đồ, mỗi loại có một ý nghĩa riêng.</a:t>
            </a:r>
            <a:endParaRPr kumimoji="0" lang="en-US" sz="2000" i="0" u="none" strike="noStrike" kern="1200" cap="none" spc="0" normalizeH="0" baseline="0" noProof="0">
              <a:ln>
                <a:noFill/>
              </a:ln>
              <a:solidFill>
                <a:prstClr val="white"/>
              </a:solidFill>
              <a:effectLst/>
              <a:uLnTx/>
              <a:uFillTx/>
              <a:latin typeface="Arial"/>
            </a:endParaRPr>
          </a:p>
        </p:txBody>
      </p:sp>
      <p:pic>
        <p:nvPicPr>
          <p:cNvPr id="9" name="图片 4">
            <a:extLst>
              <a:ext uri="{FF2B5EF4-FFF2-40B4-BE49-F238E27FC236}">
                <a16:creationId xmlns:a16="http://schemas.microsoft.com/office/drawing/2014/main" xmlns="" id="{45D70851-6D2D-4C48-B0E1-A4ECE6CC9CC0}"/>
              </a:ext>
            </a:extLst>
          </p:cNvPr>
          <p:cNvPicPr>
            <a:picLocks noChangeAspect="1"/>
          </p:cNvPicPr>
          <p:nvPr/>
        </p:nvPicPr>
        <p:blipFill>
          <a:blip r:embed="rId4"/>
          <a:stretch>
            <a:fillRect/>
          </a:stretch>
        </p:blipFill>
        <p:spPr>
          <a:xfrm>
            <a:off x="5769455" y="1714458"/>
            <a:ext cx="5651712" cy="4571321"/>
          </a:xfrm>
          <a:prstGeom prst="rect">
            <a:avLst/>
          </a:prstGeom>
        </p:spPr>
      </p:pic>
      <p:sp>
        <p:nvSpPr>
          <p:cNvPr id="12" name="TextBox 11">
            <a:extLst>
              <a:ext uri="{FF2B5EF4-FFF2-40B4-BE49-F238E27FC236}">
                <a16:creationId xmlns:a16="http://schemas.microsoft.com/office/drawing/2014/main" xmlns="" id="{CFE6D29D-0F65-4788-9608-0E28765FD077}"/>
              </a:ext>
            </a:extLst>
          </p:cNvPr>
          <p:cNvSpPr txBox="1"/>
          <p:nvPr/>
        </p:nvSpPr>
        <p:spPr>
          <a:xfrm>
            <a:off x="7248265" y="2238801"/>
            <a:ext cx="3903485" cy="2190215"/>
          </a:xfrm>
          <a:prstGeom prst="rect">
            <a:avLst/>
          </a:prstGeom>
          <a:noFill/>
        </p:spPr>
        <p:txBody>
          <a:bodyPr wrap="square">
            <a:spAutoFit/>
          </a:bodyPr>
          <a:lstStyle/>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cột</a:t>
            </a:r>
          </a:p>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đoạn thẳng</a:t>
            </a:r>
          </a:p>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hình quạt tròn</a:t>
            </a:r>
            <a:r>
              <a:rPr lang="en-US" sz="2000">
                <a:solidFill>
                  <a:srgbClr val="000000"/>
                </a:solidFill>
                <a:latin typeface="UTM Avo" panose="02040603050506020204" pitchFamily="18" charset="0"/>
                <a:cs typeface="Times New Roman" panose="02020603050405020304" pitchFamily="18" charset="0"/>
              </a:rPr>
              <a:t>   </a:t>
            </a: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191508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fade">
                                      <p:cBhvr>
                                        <p:cTn id="25" dur="500"/>
                                        <p:tgtEl>
                                          <p:spTgt spid="12">
                                            <p:txEl>
                                              <p:pRg st="1" end="1"/>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xmlns="" id="{722DB0D7-F2B4-485C-9463-340D18869D5B}"/>
              </a:ext>
            </a:extLst>
          </p:cNvPr>
          <p:cNvSpPr/>
          <p:nvPr/>
        </p:nvSpPr>
        <p:spPr>
          <a:xfrm>
            <a:off x="614527" y="3369600"/>
            <a:ext cx="5481474" cy="306567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xmlns="" id="{1B167B2D-DBD6-4F6B-905C-C30C4C0C8894}"/>
              </a:ext>
            </a:extLst>
          </p:cNvPr>
          <p:cNvSpPr txBox="1"/>
          <p:nvPr/>
        </p:nvSpPr>
        <p:spPr>
          <a:xfrm>
            <a:off x="735860" y="3390905"/>
            <a:ext cx="5069004" cy="3000821"/>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T</a:t>
            </a:r>
            <a:r>
              <a:rPr lang="vi-VN" sz="2000">
                <a:solidFill>
                  <a:srgbClr val="000000"/>
                </a:solidFill>
                <a:latin typeface="UTM Avo" panose="02040603050506020204" pitchFamily="18" charset="0"/>
                <a:cs typeface="Times New Roman" panose="02020603050405020304" pitchFamily="18" charset="0"/>
              </a:rPr>
              <a:t>hường được sử dụng để so sánh dữ liệu. Ví dụ, từ biểu đồ hình cột ở Hình 7.2, dễ dàng thấy r</a:t>
            </a:r>
            <a:r>
              <a:rPr lang="en-US" sz="2000">
                <a:solidFill>
                  <a:srgbClr val="000000"/>
                </a:solidFill>
                <a:latin typeface="UTM Avo" panose="02040603050506020204" pitchFamily="18" charset="0"/>
                <a:cs typeface="Times New Roman" panose="02020603050405020304" pitchFamily="18" charset="0"/>
              </a:rPr>
              <a:t>ằ</a:t>
            </a:r>
            <a:r>
              <a:rPr lang="vi-VN" sz="2000">
                <a:solidFill>
                  <a:srgbClr val="000000"/>
                </a:solidFill>
                <a:latin typeface="UTM Avo" panose="02040603050506020204" pitchFamily="18" charset="0"/>
                <a:cs typeface="Times New Roman" panose="02020603050405020304" pitchFamily="18" charset="0"/>
              </a:rPr>
              <a:t>ng nội dung Đồ hoạ máy tính thu hút sự quan tâm nhiều nhất, sau đó là nội dung Ngôn ngữ </a:t>
            </a:r>
            <a:r>
              <a:rPr lang="en-US" sz="2000">
                <a:solidFill>
                  <a:srgbClr val="000000"/>
                </a:solidFill>
                <a:latin typeface="UTM Avo" panose="02040603050506020204" pitchFamily="18" charset="0"/>
                <a:cs typeface="Times New Roman" panose="02020603050405020304" pitchFamily="18" charset="0"/>
              </a:rPr>
              <a:t> </a:t>
            </a:r>
            <a:r>
              <a:rPr lang="vi-VN" sz="2000">
                <a:solidFill>
                  <a:srgbClr val="000000"/>
                </a:solidFill>
                <a:latin typeface="UTM Avo" panose="02040603050506020204" pitchFamily="18" charset="0"/>
                <a:cs typeface="Times New Roman" panose="02020603050405020304" pitchFamily="18" charset="0"/>
              </a:rPr>
              <a:t>lập trình. Nội dung Soạn thảo văn bản ít học sinh quan tâm nhất.</a:t>
            </a:r>
          </a:p>
        </p:txBody>
      </p:sp>
      <p:grpSp>
        <p:nvGrpSpPr>
          <p:cNvPr id="14" name="组合 30">
            <a:extLst>
              <a:ext uri="{FF2B5EF4-FFF2-40B4-BE49-F238E27FC236}">
                <a16:creationId xmlns:a16="http://schemas.microsoft.com/office/drawing/2014/main" xmlns=""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xmlns=""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xmlns=""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xmlns=""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xmlns=""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xmlns=""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xmlns=""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xmlns=""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xmlns=""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xmlns=""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xmlns=""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xmlns=""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xmlns=""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xmlns=""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xmlns=""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xmlns=""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xmlns=""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xmlns=""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xmlns=""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xmlns=""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cột</a:t>
              </a:r>
            </a:p>
          </p:txBody>
        </p:sp>
      </p:grpSp>
      <p:graphicFrame>
        <p:nvGraphicFramePr>
          <p:cNvPr id="36" name="Chart 35">
            <a:extLst>
              <a:ext uri="{FF2B5EF4-FFF2-40B4-BE49-F238E27FC236}">
                <a16:creationId xmlns:a16="http://schemas.microsoft.com/office/drawing/2014/main" xmlns="" id="{2EE16E3E-650B-4756-B0F6-2C9BA8391EAE}"/>
              </a:ext>
            </a:extLst>
          </p:cNvPr>
          <p:cNvGraphicFramePr>
            <a:graphicFrameLocks/>
          </p:cNvGraphicFramePr>
          <p:nvPr>
            <p:extLst>
              <p:ext uri="{D42A27DB-BD31-4B8C-83A1-F6EECF244321}">
                <p14:modId xmlns:p14="http://schemas.microsoft.com/office/powerpoint/2010/main" val="2728794144"/>
              </p:ext>
            </p:extLst>
          </p:nvPr>
        </p:nvGraphicFramePr>
        <p:xfrm>
          <a:off x="6376683" y="2655027"/>
          <a:ext cx="4656083" cy="3578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77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Graphic spid="3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xmlns="" id="{722DB0D7-F2B4-485C-9463-340D18869D5B}"/>
              </a:ext>
            </a:extLst>
          </p:cNvPr>
          <p:cNvSpPr/>
          <p:nvPr/>
        </p:nvSpPr>
        <p:spPr>
          <a:xfrm>
            <a:off x="614527" y="3369600"/>
            <a:ext cx="5481474" cy="306567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xmlns="" id="{1B167B2D-DBD6-4F6B-905C-C30C4C0C8894}"/>
              </a:ext>
            </a:extLst>
          </p:cNvPr>
          <p:cNvSpPr txBox="1"/>
          <p:nvPr/>
        </p:nvSpPr>
        <p:spPr>
          <a:xfrm>
            <a:off x="735860" y="3390905"/>
            <a:ext cx="5069004" cy="2947025"/>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T</a:t>
            </a:r>
            <a:r>
              <a:rPr lang="vi-VN" sz="2000">
                <a:solidFill>
                  <a:srgbClr val="000000"/>
                </a:solidFill>
                <a:latin typeface="UTM Avo" panose="02040603050506020204" pitchFamily="18" charset="0"/>
                <a:cs typeface="Times New Roman" panose="02020603050405020304" pitchFamily="18" charset="0"/>
              </a:rPr>
              <a:t>hường được sử dụng để quan sát xu hướng tăng giảm của dữ liệu theo thời gian hay quá trình nào đó. Ví dụ, biểu đồ đoạn thẳng ở Hình 7.3 cho thấy số lượng ứng dụng được tải về từ các chợ ứng dụng từ năm 2017 đến 2020 có xu hướng tăng dần.</a:t>
            </a:r>
          </a:p>
        </p:txBody>
      </p:sp>
      <p:grpSp>
        <p:nvGrpSpPr>
          <p:cNvPr id="14" name="组合 30">
            <a:extLst>
              <a:ext uri="{FF2B5EF4-FFF2-40B4-BE49-F238E27FC236}">
                <a16:creationId xmlns:a16="http://schemas.microsoft.com/office/drawing/2014/main" xmlns=""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xmlns=""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xmlns=""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xmlns=""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xmlns=""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xmlns=""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xmlns=""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xmlns=""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xmlns=""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xmlns=""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xmlns=""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xmlns=""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xmlns=""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xmlns=""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xmlns=""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xmlns=""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xmlns=""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xmlns=""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xmlns=""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xmlns=""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đoạn thẳng </a:t>
              </a:r>
            </a:p>
          </p:txBody>
        </p:sp>
      </p:grpSp>
      <p:pic>
        <p:nvPicPr>
          <p:cNvPr id="36" name="Shape 236">
            <a:extLst>
              <a:ext uri="{FF2B5EF4-FFF2-40B4-BE49-F238E27FC236}">
                <a16:creationId xmlns:a16="http://schemas.microsoft.com/office/drawing/2014/main" xmlns="" id="{EAF5CDD0-9509-421F-8E41-7E66B47844BE}"/>
              </a:ext>
            </a:extLst>
          </p:cNvPr>
          <p:cNvPicPr/>
          <p:nvPr/>
        </p:nvPicPr>
        <p:blipFill>
          <a:blip r:embed="rId3"/>
          <a:stretch/>
        </p:blipFill>
        <p:spPr>
          <a:xfrm>
            <a:off x="6319320" y="2413616"/>
            <a:ext cx="4826896" cy="3806297"/>
          </a:xfrm>
          <a:prstGeom prst="rect">
            <a:avLst/>
          </a:prstGeom>
        </p:spPr>
      </p:pic>
    </p:spTree>
    <p:extLst>
      <p:ext uri="{BB962C8B-B14F-4D97-AF65-F5344CB8AC3E}">
        <p14:creationId xmlns:p14="http://schemas.microsoft.com/office/powerpoint/2010/main" val="8349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xmlns="" id="{722DB0D7-F2B4-485C-9463-340D18869D5B}"/>
              </a:ext>
            </a:extLst>
          </p:cNvPr>
          <p:cNvSpPr/>
          <p:nvPr/>
        </p:nvSpPr>
        <p:spPr>
          <a:xfrm>
            <a:off x="614527" y="3369600"/>
            <a:ext cx="5481474" cy="255283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xmlns="" id="{1B167B2D-DBD6-4F6B-905C-C30C4C0C8894}"/>
              </a:ext>
            </a:extLst>
          </p:cNvPr>
          <p:cNvSpPr txBox="1"/>
          <p:nvPr/>
        </p:nvSpPr>
        <p:spPr>
          <a:xfrm>
            <a:off x="735860" y="3390905"/>
            <a:ext cx="5069004" cy="2531527"/>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R</a:t>
            </a:r>
            <a:r>
              <a:rPr lang="vi-VN" sz="2000">
                <a:solidFill>
                  <a:srgbClr val="000000"/>
                </a:solidFill>
                <a:latin typeface="UTM Avo" panose="02040603050506020204" pitchFamily="18" charset="0"/>
                <a:cs typeface="Times New Roman" panose="02020603050405020304" pitchFamily="18" charset="0"/>
              </a:rPr>
              <a:t>ất hữu ích trong trường hợp cần so sánh các phần với tổng thể. Ví dụ, biểu đồ ở Hình 7.4 so sánh </a:t>
            </a:r>
            <a:r>
              <a:rPr lang="en-US" sz="2000">
                <a:solidFill>
                  <a:srgbClr val="000000"/>
                </a:solidFill>
                <a:latin typeface="UTM Avo" panose="02040603050506020204" pitchFamily="18" charset="0"/>
                <a:cs typeface="Times New Roman" panose="02020603050405020304" pitchFamily="18" charset="0"/>
              </a:rPr>
              <a:t>tỉ</a:t>
            </a:r>
            <a:r>
              <a:rPr lang="vi-VN" sz="2000">
                <a:solidFill>
                  <a:srgbClr val="000000"/>
                </a:solidFill>
                <a:latin typeface="UTM Avo" panose="02040603050506020204" pitchFamily="18" charset="0"/>
                <a:cs typeface="Times New Roman" panose="02020603050405020304" pitchFamily="18" charset="0"/>
              </a:rPr>
              <a:t> lệ phần trăm số học sinh muốn tìm hiểu thêm mỗi nội dung Tin học trên tổng số học sinh khảo sát.</a:t>
            </a:r>
          </a:p>
        </p:txBody>
      </p:sp>
      <p:grpSp>
        <p:nvGrpSpPr>
          <p:cNvPr id="14" name="组合 30">
            <a:extLst>
              <a:ext uri="{FF2B5EF4-FFF2-40B4-BE49-F238E27FC236}">
                <a16:creationId xmlns:a16="http://schemas.microsoft.com/office/drawing/2014/main" xmlns=""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xmlns=""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xmlns=""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xmlns=""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xmlns=""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xmlns=""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xmlns=""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xmlns=""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xmlns=""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xmlns=""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xmlns=""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xmlns=""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xmlns=""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xmlns=""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xmlns=""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xmlns=""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xmlns=""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xmlns=""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xmlns=""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xmlns=""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hình quạt tròn </a:t>
              </a:r>
            </a:p>
          </p:txBody>
        </p:sp>
      </p:grpSp>
      <p:graphicFrame>
        <p:nvGraphicFramePr>
          <p:cNvPr id="37" name="Chart 36">
            <a:extLst>
              <a:ext uri="{FF2B5EF4-FFF2-40B4-BE49-F238E27FC236}">
                <a16:creationId xmlns:a16="http://schemas.microsoft.com/office/drawing/2014/main" xmlns="" id="{DD00F8C7-9172-4A97-90A1-235771E6F678}"/>
              </a:ext>
            </a:extLst>
          </p:cNvPr>
          <p:cNvGraphicFramePr>
            <a:graphicFrameLocks/>
          </p:cNvGraphicFramePr>
          <p:nvPr>
            <p:extLst>
              <p:ext uri="{D42A27DB-BD31-4B8C-83A1-F6EECF244321}">
                <p14:modId xmlns:p14="http://schemas.microsoft.com/office/powerpoint/2010/main" val="4125438090"/>
              </p:ext>
            </p:extLst>
          </p:nvPr>
        </p:nvGraphicFramePr>
        <p:xfrm>
          <a:off x="6376683" y="317923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41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Graphic spid="3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39841502-50BA-4B15-8B4C-A4FE48821C2A}"/>
              </a:ext>
            </a:extLst>
          </p:cNvPr>
          <p:cNvSpPr/>
          <p:nvPr/>
        </p:nvSpPr>
        <p:spPr>
          <a:xfrm>
            <a:off x="3008671" y="678426"/>
            <a:ext cx="8085803" cy="4013875"/>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xmlns="" id="{A5350B1E-8072-4C4B-BD9E-D36B90F3D519}"/>
              </a:ext>
            </a:extLst>
          </p:cNvPr>
          <p:cNvSpPr txBox="1"/>
          <p:nvPr/>
        </p:nvSpPr>
        <p:spPr>
          <a:xfrm>
            <a:off x="3218836" y="927990"/>
            <a:ext cx="7875638" cy="3514745"/>
          </a:xfrm>
          <a:prstGeom prst="rect">
            <a:avLst/>
          </a:prstGeom>
          <a:noFill/>
        </p:spPr>
        <p:txBody>
          <a:bodyPr wrap="square">
            <a:spAutoFit/>
          </a:bodyPr>
          <a:lstStyle/>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	Biểu đồ là cách minh hoạ dữ liệu </a:t>
            </a:r>
            <a:r>
              <a:rPr lang="vi-VN" sz="2800" b="1">
                <a:solidFill>
                  <a:srgbClr val="000000"/>
                </a:solidFill>
                <a:latin typeface="UTM Avo" panose="02040603050506020204" pitchFamily="18" charset="0"/>
                <a:cs typeface="Times New Roman" panose="02020603050405020304" pitchFamily="18" charset="0"/>
              </a:rPr>
              <a:t>trực quan</a:t>
            </a:r>
            <a:r>
              <a:rPr lang="vi-VN" sz="2800">
                <a:solidFill>
                  <a:srgbClr val="000000"/>
                </a:solidFill>
                <a:latin typeface="UTM Avo" panose="02040603050506020204" pitchFamily="18" charset="0"/>
                <a:cs typeface="Times New Roman" panose="02020603050405020304" pitchFamily="18" charset="0"/>
              </a:rPr>
              <a:t>. Nhờ biểu đồ, em </a:t>
            </a:r>
            <a:r>
              <a:rPr lang="vi-VN" sz="2800" b="1">
                <a:solidFill>
                  <a:srgbClr val="000000"/>
                </a:solidFill>
                <a:latin typeface="UTM Avo" panose="02040603050506020204" pitchFamily="18" charset="0"/>
                <a:cs typeface="Times New Roman" panose="02020603050405020304" pitchFamily="18" charset="0"/>
              </a:rPr>
              <a:t>dễ dàng </a:t>
            </a:r>
            <a:r>
              <a:rPr lang="vi-VN" sz="2800">
                <a:solidFill>
                  <a:srgbClr val="000000"/>
                </a:solidFill>
                <a:latin typeface="UTM Avo" panose="02040603050506020204" pitchFamily="18" charset="0"/>
                <a:cs typeface="Times New Roman" panose="02020603050405020304" pitchFamily="18" charset="0"/>
              </a:rPr>
              <a:t>so sánh, nhận định xu hướng thay đổi của dữ liệu.</a:t>
            </a: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	Cần sử dụng loại </a:t>
            </a:r>
            <a:r>
              <a:rPr lang="vi-VN" sz="2800" b="1">
                <a:solidFill>
                  <a:srgbClr val="000000"/>
                </a:solidFill>
                <a:latin typeface="UTM Avo" panose="02040603050506020204" pitchFamily="18" charset="0"/>
                <a:cs typeface="Times New Roman" panose="02020603050405020304" pitchFamily="18" charset="0"/>
              </a:rPr>
              <a:t>biểu đồ phù hợp </a:t>
            </a:r>
            <a:r>
              <a:rPr lang="vi-VN" sz="2800">
                <a:solidFill>
                  <a:srgbClr val="000000"/>
                </a:solidFill>
                <a:latin typeface="UTM Avo" panose="02040603050506020204" pitchFamily="18" charset="0"/>
                <a:cs typeface="Times New Roman" panose="02020603050405020304" pitchFamily="18" charset="0"/>
              </a:rPr>
              <a:t>với mục đích c</a:t>
            </a:r>
            <a:r>
              <a:rPr lang="en-US" sz="2800">
                <a:solidFill>
                  <a:srgbClr val="000000"/>
                </a:solidFill>
                <a:latin typeface="UTM Avo" panose="02040603050506020204" pitchFamily="18" charset="0"/>
                <a:cs typeface="Times New Roman" panose="02020603050405020304" pitchFamily="18" charset="0"/>
              </a:rPr>
              <a:t>ủ</a:t>
            </a:r>
            <a:r>
              <a:rPr lang="vi-VN" sz="2800">
                <a:solidFill>
                  <a:srgbClr val="000000"/>
                </a:solidFill>
                <a:latin typeface="UTM Avo" panose="02040603050506020204" pitchFamily="18" charset="0"/>
                <a:cs typeface="Times New Roman" panose="02020603050405020304" pitchFamily="18" charset="0"/>
              </a:rPr>
              <a:t>a việc biểu diễn và thể hiện dữ liệu.</a:t>
            </a:r>
          </a:p>
        </p:txBody>
      </p:sp>
      <p:pic>
        <p:nvPicPr>
          <p:cNvPr id="4" name="Picture 3">
            <a:extLst>
              <a:ext uri="{FF2B5EF4-FFF2-40B4-BE49-F238E27FC236}">
                <a16:creationId xmlns:a16="http://schemas.microsoft.com/office/drawing/2014/main" xmlns=""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12232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xmlns="" id="{8296FCAC-829E-4126-BBEA-1208121C08E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xmlns="" id="{E10F1E61-30C4-4862-A21D-8DB8DE29A15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xmlns="" id="{F5A36C6C-CF2B-4F83-9E86-1A7D6DEF5BB0}"/>
              </a:ext>
            </a:extLst>
          </p:cNvPr>
          <p:cNvGrpSpPr/>
          <p:nvPr/>
        </p:nvGrpSpPr>
        <p:grpSpPr>
          <a:xfrm>
            <a:off x="569146" y="1166004"/>
            <a:ext cx="10554724" cy="1152524"/>
            <a:chOff x="601971" y="-1293296"/>
            <a:chExt cx="10554724" cy="1152524"/>
          </a:xfrm>
        </p:grpSpPr>
        <p:grpSp>
          <p:nvGrpSpPr>
            <p:cNvPr id="15" name="Group 14">
              <a:extLst>
                <a:ext uri="{FF2B5EF4-FFF2-40B4-BE49-F238E27FC236}">
                  <a16:creationId xmlns:a16="http://schemas.microsoft.com/office/drawing/2014/main" xmlns="" id="{E4BB802A-EF55-4F94-8474-FC07505EF596}"/>
                </a:ext>
              </a:extLst>
            </p:cNvPr>
            <p:cNvGrpSpPr/>
            <p:nvPr/>
          </p:nvGrpSpPr>
          <p:grpSpPr>
            <a:xfrm>
              <a:off x="1255762" y="-1026499"/>
              <a:ext cx="9900933" cy="885727"/>
              <a:chOff x="1264394" y="2799740"/>
              <a:chExt cx="9900933" cy="885727"/>
            </a:xfrm>
          </p:grpSpPr>
          <p:sp>
            <p:nvSpPr>
              <p:cNvPr id="18" name="Rectangle: Rounded Corners 17">
                <a:extLst>
                  <a:ext uri="{FF2B5EF4-FFF2-40B4-BE49-F238E27FC236}">
                    <a16:creationId xmlns:a16="http://schemas.microsoft.com/office/drawing/2014/main" xmlns="" id="{B718DEA7-E51D-4BB3-95E3-AE9F4E9382E3}"/>
                  </a:ext>
                </a:extLst>
              </p:cNvPr>
              <p:cNvSpPr/>
              <p:nvPr/>
            </p:nvSpPr>
            <p:spPr>
              <a:xfrm>
                <a:off x="1264394" y="2799740"/>
                <a:ext cx="9900933" cy="885727"/>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0FA7C17E-BAA9-4312-992E-9CCE3CEE2CF9}"/>
                  </a:ext>
                </a:extLst>
              </p:cNvPr>
              <p:cNvSpPr/>
              <p:nvPr/>
            </p:nvSpPr>
            <p:spPr>
              <a:xfrm>
                <a:off x="1456323" y="2913140"/>
                <a:ext cx="9598058"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Em hãy nêu một số tỉnh huống thực tế cần tạo biểu đồ.</a:t>
                </a:r>
                <a:endParaRPr lang="vi-VN" sz="2400">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xmlns="" id="{B3A6C10B-9B0E-472E-B8BF-DE8B6D6D99A3}"/>
                </a:ext>
              </a:extLst>
            </p:cNvPr>
            <p:cNvPicPr>
              <a:picLocks noChangeAspect="1"/>
            </p:cNvPicPr>
            <p:nvPr/>
          </p:nvPicPr>
          <p:blipFill>
            <a:blip r:embed="rId2"/>
            <a:stretch>
              <a:fillRect/>
            </a:stretch>
          </p:blipFill>
          <p:spPr>
            <a:xfrm>
              <a:off x="601971" y="-1293296"/>
              <a:ext cx="903656" cy="885726"/>
            </a:xfrm>
            <a:prstGeom prst="rect">
              <a:avLst/>
            </a:prstGeom>
          </p:spPr>
        </p:pic>
      </p:grpSp>
    </p:spTree>
    <p:extLst>
      <p:ext uri="{BB962C8B-B14F-4D97-AF65-F5344CB8AC3E}">
        <p14:creationId xmlns:p14="http://schemas.microsoft.com/office/powerpoint/2010/main" val="17749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54551"/>
      </a:dk2>
      <a:lt2>
        <a:srgbClr val="D8D9DC"/>
      </a:lt2>
      <a:accent1>
        <a:srgbClr val="EE81BD"/>
      </a:accent1>
      <a:accent2>
        <a:srgbClr val="F4D5F5"/>
      </a:accent2>
      <a:accent3>
        <a:srgbClr val="4EA6DC"/>
      </a:accent3>
      <a:accent4>
        <a:srgbClr val="4775E7"/>
      </a:accent4>
      <a:accent5>
        <a:srgbClr val="8971E1"/>
      </a:accent5>
      <a:accent6>
        <a:srgbClr val="D54773"/>
      </a:accent6>
      <a:hlink>
        <a:srgbClr val="6B9F25"/>
      </a:hlink>
      <a:folHlink>
        <a:srgbClr val="8C8C8C"/>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3005</TotalTime>
  <Words>1034</Words>
  <Application>Microsoft Office PowerPoint</Application>
  <PresentationFormat>Custom</PresentationFormat>
  <Paragraphs>90</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方正静蕾简体</vt:lpstr>
      <vt:lpstr>Segoe Print</vt:lpstr>
      <vt:lpstr>汉仪小麦体简</vt:lpstr>
      <vt:lpstr>字魂59号-创粗黑</vt:lpstr>
      <vt:lpstr>UTM Avo</vt:lpstr>
      <vt:lpstr>UTM Cookies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285</cp:revision>
  <dcterms:created xsi:type="dcterms:W3CDTF">2021-06-02T01:34:28Z</dcterms:created>
  <dcterms:modified xsi:type="dcterms:W3CDTF">2023-12-19T04:03:52Z</dcterms:modified>
</cp:coreProperties>
</file>