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33" r:id="rId2"/>
    <p:sldId id="335" r:id="rId3"/>
    <p:sldId id="357" r:id="rId4"/>
    <p:sldId id="334" r:id="rId5"/>
    <p:sldId id="362" r:id="rId6"/>
    <p:sldId id="363" r:id="rId7"/>
    <p:sldId id="364" r:id="rId8"/>
    <p:sldId id="365" r:id="rId9"/>
    <p:sldId id="366" r:id="rId10"/>
    <p:sldId id="367" r:id="rId11"/>
    <p:sldId id="368" r:id="rId12"/>
    <p:sldId id="369" r:id="rId13"/>
    <p:sldId id="370" r:id="rId14"/>
    <p:sldId id="371" r:id="rId15"/>
    <p:sldId id="372" r:id="rId16"/>
    <p:sldId id="373" r:id="rId17"/>
    <p:sldId id="388" r:id="rId18"/>
    <p:sldId id="374" r:id="rId19"/>
    <p:sldId id="376" r:id="rId20"/>
    <p:sldId id="389" r:id="rId21"/>
    <p:sldId id="390" r:id="rId22"/>
    <p:sldId id="377" r:id="rId23"/>
    <p:sldId id="378" r:id="rId24"/>
    <p:sldId id="379" r:id="rId25"/>
    <p:sldId id="391" r:id="rId26"/>
    <p:sldId id="396" r:id="rId27"/>
    <p:sldId id="382" r:id="rId28"/>
    <p:sldId id="392" r:id="rId29"/>
    <p:sldId id="393" r:id="rId30"/>
    <p:sldId id="380" r:id="rId31"/>
    <p:sldId id="381" r:id="rId32"/>
    <p:sldId id="384" r:id="rId33"/>
    <p:sldId id="394" r:id="rId34"/>
    <p:sldId id="395" r:id="rId35"/>
    <p:sldId id="383" r:id="rId36"/>
    <p:sldId id="385" r:id="rId37"/>
    <p:sldId id="386" r:id="rId38"/>
    <p:sldId id="3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66"/>
    <a:srgbClr val="0000FF"/>
    <a:srgbClr val="FF6600"/>
    <a:srgbClr val="FF33CC"/>
    <a:srgbClr val="FF00FF"/>
    <a:srgbClr val="9C0C24"/>
    <a:srgbClr val="A80000"/>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80" d="100"/>
          <a:sy n="80" d="100"/>
        </p:scale>
        <p:origin x="48"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9/24/2024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9/24/2024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8</a:t>
            </a: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5" y="3594557"/>
            <a:ext cx="7737053" cy="1600434"/>
          </a:xfrm>
          <a:prstGeom prst="rect">
            <a:avLst/>
          </a:prstGeom>
          <a:noFill/>
        </p:spPr>
        <p:txBody>
          <a:bodyPr wrap="square" lIns="121917" tIns="60958" rIns="121917" bIns="60958" rtlCol="0">
            <a:spAutoFit/>
          </a:bodyPr>
          <a:lstStyle/>
          <a:p>
            <a:pPr algn="just"/>
            <a:r>
              <a:rPr lang="vi-VN" sz="3200" dirty="0">
                <a:solidFill>
                  <a:srgbClr val="FF00FF"/>
                </a:solidFill>
                <a:latin typeface="+mj-lt"/>
              </a:rPr>
              <a:t>Cân </a:t>
            </a:r>
            <a:r>
              <a:rPr lang="vi-VN" sz="3200" b="1" i="1" dirty="0">
                <a:solidFill>
                  <a:srgbClr val="0000FF"/>
                </a:solidFill>
                <a:latin typeface="+mj-lt"/>
              </a:rPr>
              <a:t>không còn </a:t>
            </a:r>
            <a:r>
              <a:rPr lang="vi-VN" sz="3200" dirty="0">
                <a:solidFill>
                  <a:srgbClr val="FF00FF"/>
                </a:solidFill>
                <a:latin typeface="+mj-lt"/>
              </a:rPr>
              <a:t>giữ ở trạng thái cân bằng. Do nến cháy sinh ra khí carbon dioxide và hơi nước làm cây nến ngắn dần so với ban đầu.</a:t>
            </a:r>
            <a:endParaRPr lang="en-US" sz="3200" b="1" dirty="0">
              <a:solidFill>
                <a:srgbClr val="FF00FF"/>
              </a:solidFill>
              <a:latin typeface="+mj-l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426647" y="2818179"/>
            <a:ext cx="3573947" cy="30541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0590" y="374901"/>
            <a:ext cx="10524756" cy="2326524"/>
          </a:xfrm>
          <a:prstGeom prst="rect">
            <a:avLst/>
          </a:prstGeom>
        </p:spPr>
      </p:pic>
    </p:spTree>
    <p:extLst>
      <p:ext uri="{BB962C8B-B14F-4D97-AF65-F5344CB8AC3E}">
        <p14:creationId xmlns:p14="http://schemas.microsoft.com/office/powerpoint/2010/main" val="356842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528" y="-439526"/>
            <a:ext cx="2388985" cy="2239673"/>
          </a:xfrm>
          <a:prstGeom prst="rect">
            <a:avLst/>
          </a:prstGeom>
        </p:spPr>
      </p:pic>
      <p:sp>
        <p:nvSpPr>
          <p:cNvPr id="10" name="TextBox 9"/>
          <p:cNvSpPr txBox="1"/>
          <p:nvPr/>
        </p:nvSpPr>
        <p:spPr>
          <a:xfrm>
            <a:off x="213064" y="3225394"/>
            <a:ext cx="11978936" cy="1600434"/>
          </a:xfrm>
          <a:prstGeom prst="rect">
            <a:avLst/>
          </a:prstGeom>
          <a:noFill/>
        </p:spPr>
        <p:txBody>
          <a:bodyPr wrap="square" lIns="121917" tIns="60958" rIns="121917" bIns="60958" rtlCol="0">
            <a:spAutoFit/>
          </a:bodyPr>
          <a:lstStyle/>
          <a:p>
            <a:pPr algn="just"/>
            <a:r>
              <a:rPr lang="en-US" sz="3200" dirty="0" err="1">
                <a:solidFill>
                  <a:srgbClr val="FF00FF"/>
                </a:solidFill>
                <a:latin typeface="Times New Roman" panose="02020603050405020304" pitchFamily="18" charset="0"/>
                <a:cs typeface="Times New Roman" panose="02020603050405020304" pitchFamily="18" charset="0"/>
              </a:rPr>
              <a:t>Áp</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dụng</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ĐLBTKL</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ta</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có</a:t>
            </a:r>
            <a:r>
              <a:rPr lang="en-US" sz="3200" dirty="0">
                <a:solidFill>
                  <a:srgbClr val="FF00FF"/>
                </a:solidFill>
                <a:latin typeface="Times New Roman" panose="02020603050405020304" pitchFamily="18" charset="0"/>
                <a:cs typeface="Times New Roman" panose="02020603050405020304" pitchFamily="18" charset="0"/>
              </a:rPr>
              <a:t>:</a:t>
            </a:r>
          </a:p>
          <a:p>
            <a:pPr algn="just"/>
            <a:r>
              <a:rPr lang="en-US" sz="3200" dirty="0" err="1">
                <a:solidFill>
                  <a:srgbClr val="FF00FF"/>
                </a:solidFill>
                <a:latin typeface="Times New Roman" panose="02020603050405020304" pitchFamily="18" charset="0"/>
                <a:cs typeface="Times New Roman" panose="02020603050405020304" pitchFamily="18" charset="0"/>
              </a:rPr>
              <a:t>Khối</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lượng</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FeS</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tạo</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thành</a:t>
            </a:r>
            <a:r>
              <a:rPr lang="en-US" sz="3200" dirty="0">
                <a:solidFill>
                  <a:srgbClr val="FF00FF"/>
                </a:solidFill>
                <a:latin typeface="Times New Roman" panose="02020603050405020304" pitchFamily="18" charset="0"/>
                <a:cs typeface="Times New Roman" panose="02020603050405020304" pitchFamily="18" charset="0"/>
              </a:rPr>
              <a:t> = </a:t>
            </a:r>
            <a:r>
              <a:rPr lang="en-US" sz="3200" dirty="0" err="1">
                <a:solidFill>
                  <a:srgbClr val="FF00FF"/>
                </a:solidFill>
                <a:latin typeface="Times New Roman" panose="02020603050405020304" pitchFamily="18" charset="0"/>
                <a:cs typeface="Times New Roman" panose="02020603050405020304" pitchFamily="18" charset="0"/>
              </a:rPr>
              <a:t>khối</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lượng</a:t>
            </a:r>
            <a:r>
              <a:rPr lang="en-US" sz="3200" dirty="0">
                <a:solidFill>
                  <a:srgbClr val="FF00FF"/>
                </a:solidFill>
                <a:latin typeface="Times New Roman" panose="02020603050405020304" pitchFamily="18" charset="0"/>
                <a:cs typeface="Times New Roman" panose="02020603050405020304" pitchFamily="18" charset="0"/>
              </a:rPr>
              <a:t> Fe </a:t>
            </a:r>
            <a:r>
              <a:rPr lang="en-US" sz="3200" dirty="0" err="1">
                <a:solidFill>
                  <a:srgbClr val="FF00FF"/>
                </a:solidFill>
                <a:latin typeface="Times New Roman" panose="02020603050405020304" pitchFamily="18" charset="0"/>
                <a:cs typeface="Times New Roman" panose="02020603050405020304" pitchFamily="18" charset="0"/>
              </a:rPr>
              <a:t>phản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ứng</a:t>
            </a:r>
            <a:r>
              <a:rPr lang="en-US" sz="3200" dirty="0">
                <a:solidFill>
                  <a:srgbClr val="FF00FF"/>
                </a:solidFill>
                <a:latin typeface="Times New Roman" panose="02020603050405020304" pitchFamily="18" charset="0"/>
                <a:cs typeface="Times New Roman" panose="02020603050405020304" pitchFamily="18" charset="0"/>
              </a:rPr>
              <a:t> + </a:t>
            </a:r>
            <a:r>
              <a:rPr lang="en-US" sz="3200" dirty="0" err="1">
                <a:solidFill>
                  <a:srgbClr val="FF00FF"/>
                </a:solidFill>
                <a:latin typeface="Times New Roman" panose="02020603050405020304" pitchFamily="18" charset="0"/>
                <a:cs typeface="Times New Roman" panose="02020603050405020304" pitchFamily="18" charset="0"/>
              </a:rPr>
              <a:t>khối</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lượng</a:t>
            </a:r>
            <a:r>
              <a:rPr lang="en-US" sz="3200" dirty="0">
                <a:solidFill>
                  <a:srgbClr val="FF00FF"/>
                </a:solidFill>
                <a:latin typeface="Times New Roman" panose="02020603050405020304" pitchFamily="18" charset="0"/>
                <a:cs typeface="Times New Roman" panose="02020603050405020304" pitchFamily="18" charset="0"/>
              </a:rPr>
              <a:t> S </a:t>
            </a:r>
            <a:r>
              <a:rPr lang="en-US" sz="3200" dirty="0" err="1">
                <a:solidFill>
                  <a:srgbClr val="FF00FF"/>
                </a:solidFill>
                <a:latin typeface="Times New Roman" panose="02020603050405020304" pitchFamily="18" charset="0"/>
                <a:cs typeface="Times New Roman" panose="02020603050405020304" pitchFamily="18" charset="0"/>
              </a:rPr>
              <a:t>phản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ứng</a:t>
            </a:r>
            <a:r>
              <a:rPr lang="en-US" sz="3200" dirty="0">
                <a:solidFill>
                  <a:srgbClr val="FF00FF"/>
                </a:solidFill>
                <a:latin typeface="Times New Roman" panose="02020603050405020304" pitchFamily="18" charset="0"/>
                <a:cs typeface="Times New Roman" panose="02020603050405020304" pitchFamily="18" charset="0"/>
              </a:rPr>
              <a:t> = 7 + 4 = 11 </a:t>
            </a:r>
            <a:r>
              <a:rPr lang="en-US" sz="3200" dirty="0" err="1">
                <a:solidFill>
                  <a:srgbClr val="FF00FF"/>
                </a:solidFill>
                <a:latin typeface="Times New Roman" panose="02020603050405020304" pitchFamily="18" charset="0"/>
                <a:cs typeface="Times New Roman" panose="02020603050405020304" pitchFamily="18" charset="0"/>
              </a:rPr>
              <a:t>gam</a:t>
            </a:r>
            <a:endParaRPr lang="en-US" sz="3200" dirty="0">
              <a:solidFill>
                <a:srgbClr val="FF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1005834" y="225957"/>
            <a:ext cx="8958693" cy="2432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1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70516" y="85725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endParaRPr lang="en-US" sz="2800" b="1" dirty="0">
              <a:solidFill>
                <a:srgbClr val="0000FF"/>
              </a:solidFill>
              <a:latin typeface="Times New Roman" pitchFamily="18" charset="0"/>
              <a:cs typeface="Times New Roman" pitchFamily="18" charset="0"/>
            </a:endParaRPr>
          </a:p>
        </p:txBody>
      </p:sp>
      <p:sp>
        <p:nvSpPr>
          <p:cNvPr id="10" name="TextBox 9"/>
          <p:cNvSpPr txBox="1"/>
          <p:nvPr/>
        </p:nvSpPr>
        <p:spPr>
          <a:xfrm>
            <a:off x="101894" y="1380470"/>
            <a:ext cx="12187760" cy="2554545"/>
          </a:xfrm>
          <a:prstGeom prst="rect">
            <a:avLst/>
          </a:prstGeom>
          <a:noFill/>
        </p:spPr>
        <p:txBody>
          <a:bodyPr wrap="square" rtlCol="0">
            <a:spAutoFit/>
          </a:bodyPr>
          <a:lstStyle/>
          <a:p>
            <a:pPr indent="396875" algn="just"/>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toàn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lượng</a:t>
            </a:r>
            <a:endParaRPr lang="en-US" sz="3200" b="1" dirty="0">
              <a:solidFill>
                <a:srgbClr val="0000FF"/>
              </a:solidFill>
              <a:latin typeface="Times New Roman" panose="02020603050405020304" pitchFamily="18" charset="0"/>
              <a:cs typeface="Times New Roman" panose="02020603050405020304" pitchFamily="18" charset="0"/>
            </a:endParaRPr>
          </a:p>
          <a:p>
            <a:pPr algn="just"/>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Giả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đồ</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hóa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học</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A + B → C + D</a:t>
            </a:r>
          </a:p>
          <a:p>
            <a:pPr algn="just"/>
            <a:r>
              <a:rPr lang="en-US" sz="3200" dirty="0" err="1">
                <a:solidFill>
                  <a:srgbClr val="0000FF"/>
                </a:solidFill>
                <a:latin typeface="Times New Roman" panose="02020603050405020304" pitchFamily="18" charset="0"/>
                <a:cs typeface="Times New Roman" panose="02020603050405020304" pitchFamily="18" charset="0"/>
              </a:rPr>
              <a:t>Kí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hiệu</a:t>
            </a:r>
            <a:r>
              <a:rPr lang="en-US" sz="3200" dirty="0">
                <a:solidFill>
                  <a:srgbClr val="0000FF"/>
                </a:solidFill>
                <a:latin typeface="Times New Roman" panose="02020603050405020304" pitchFamily="18" charset="0"/>
                <a:cs typeface="Times New Roman" panose="02020603050405020304" pitchFamily="18" charset="0"/>
              </a:rPr>
              <a:t>: m</a:t>
            </a:r>
            <a:r>
              <a:rPr lang="en-US" sz="3200" baseline="-25000" dirty="0">
                <a:solidFill>
                  <a:srgbClr val="0000FF"/>
                </a:solidFill>
                <a:latin typeface="Times New Roman" panose="02020603050405020304" pitchFamily="18" charset="0"/>
                <a:cs typeface="Times New Roman" panose="02020603050405020304" pitchFamily="18" charset="0"/>
              </a:rPr>
              <a:t>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a:t>
            </a:r>
            <a:r>
              <a:rPr lang="en-US" sz="3200" baseline="-25000" dirty="0" err="1">
                <a:solidFill>
                  <a:srgbClr val="0000FF"/>
                </a:solidFill>
                <a:latin typeface="Times New Roman" panose="02020603050405020304" pitchFamily="18" charset="0"/>
                <a:cs typeface="Times New Roman" panose="02020603050405020304" pitchFamily="18" charset="0"/>
              </a:rPr>
              <a:t>B</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a:t>
            </a:r>
            <a:r>
              <a:rPr lang="en-US" sz="3200" baseline="-25000" dirty="0" err="1">
                <a:solidFill>
                  <a:srgbClr val="0000FF"/>
                </a:solidFill>
                <a:latin typeface="Times New Roman" panose="02020603050405020304" pitchFamily="18" charset="0"/>
                <a:cs typeface="Times New Roman" panose="02020603050405020304" pitchFamily="18" charset="0"/>
              </a:rPr>
              <a:t>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a:t>
            </a:r>
            <a:r>
              <a:rPr lang="en-US" sz="3200" baseline="-25000" dirty="0" err="1">
                <a:solidFill>
                  <a:srgbClr val="0000FF"/>
                </a:solidFill>
                <a:latin typeface="Times New Roman" panose="02020603050405020304" pitchFamily="18" charset="0"/>
                <a:cs typeface="Times New Roman" panose="02020603050405020304" pitchFamily="18" charset="0"/>
              </a:rPr>
              <a:t>D</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lượt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phẩm</a:t>
            </a:r>
            <a:endParaRPr lang="en-US" sz="3200" dirty="0">
              <a:solidFill>
                <a:srgbClr val="0000FF"/>
              </a:solidFill>
              <a:latin typeface="Times New Roman" panose="02020603050405020304" pitchFamily="18" charset="0"/>
              <a:cs typeface="Times New Roman" panose="02020603050405020304" pitchFamily="18" charset="0"/>
            </a:endParaRPr>
          </a:p>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Phương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bảo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toàn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khối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a:t>
            </a:r>
            <a:r>
              <a:rPr lang="en-US" sz="3200" b="1" baseline="-25000" dirty="0" err="1">
                <a:solidFill>
                  <a:srgbClr val="0000FF"/>
                </a:solidFill>
                <a:latin typeface="Times New Roman" panose="02020603050405020304" pitchFamily="18" charset="0"/>
                <a:cs typeface="Times New Roman" panose="02020603050405020304" pitchFamily="18" charset="0"/>
              </a:rPr>
              <a:t>A</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m</a:t>
            </a:r>
            <a:r>
              <a:rPr lang="en-US" sz="3200" b="1" baseline="-25000" dirty="0" err="1">
                <a:solidFill>
                  <a:srgbClr val="0000FF"/>
                </a:solidFill>
                <a:latin typeface="Times New Roman" panose="02020603050405020304" pitchFamily="18" charset="0"/>
                <a:cs typeface="Times New Roman" panose="02020603050405020304" pitchFamily="18" charset="0"/>
              </a:rPr>
              <a:t>B</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m</a:t>
            </a:r>
            <a:r>
              <a:rPr lang="en-US" sz="3200" b="1" baseline="-25000" dirty="0" err="1">
                <a:solidFill>
                  <a:srgbClr val="0000FF"/>
                </a:solidFill>
                <a:latin typeface="Times New Roman" panose="02020603050405020304" pitchFamily="18" charset="0"/>
                <a:cs typeface="Times New Roman" panose="02020603050405020304" pitchFamily="18" charset="0"/>
              </a:rPr>
              <a:t>C</a:t>
            </a:r>
            <a:r>
              <a:rPr lang="en-US" sz="3200" b="1" dirty="0">
                <a:solidFill>
                  <a:srgbClr val="0000FF"/>
                </a:solidFill>
                <a:latin typeface="Times New Roman" panose="02020603050405020304" pitchFamily="18" charset="0"/>
                <a:cs typeface="Times New Roman" panose="02020603050405020304" pitchFamily="18" charset="0"/>
              </a:rPr>
              <a:t> + </a:t>
            </a:r>
            <a:r>
              <a:rPr lang="en-US" sz="3200" b="1" dirty="0" err="1">
                <a:solidFill>
                  <a:srgbClr val="0000FF"/>
                </a:solidFill>
                <a:latin typeface="Times New Roman" panose="02020603050405020304" pitchFamily="18" charset="0"/>
                <a:cs typeface="Times New Roman" panose="02020603050405020304" pitchFamily="18" charset="0"/>
              </a:rPr>
              <a:t>m</a:t>
            </a:r>
            <a:r>
              <a:rPr lang="en-US" sz="3200" b="1" baseline="-25000" dirty="0" err="1">
                <a:solidFill>
                  <a:srgbClr val="0000FF"/>
                </a:solidFill>
                <a:latin typeface="Times New Roman" panose="02020603050405020304" pitchFamily="18" charset="0"/>
                <a:cs typeface="Times New Roman" panose="02020603050405020304" pitchFamily="18" charset="0"/>
              </a:rPr>
              <a:t>D</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D9C09BB-C4CC-B727-1757-DDDB9CD7F869}"/>
              </a:ext>
            </a:extLst>
          </p:cNvPr>
          <p:cNvSpPr/>
          <p:nvPr/>
        </p:nvSpPr>
        <p:spPr>
          <a:xfrm>
            <a:off x="6155185" y="3429000"/>
            <a:ext cx="3444536" cy="66582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p:cTn id="40"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4" y="374900"/>
            <a:ext cx="7737053" cy="2092877"/>
          </a:xfrm>
          <a:prstGeom prst="rect">
            <a:avLst/>
          </a:prstGeom>
          <a:noFill/>
        </p:spPr>
        <p:txBody>
          <a:bodyPr wrap="square" lIns="121917" tIns="60958" rIns="121917" bIns="60958" rtlCol="0">
            <a:spAutoFit/>
          </a:bodyPr>
          <a:lstStyle/>
          <a:p>
            <a:pPr algn="just"/>
            <a:r>
              <a:rPr lang="vi-VN" sz="3200" dirty="0">
                <a:solidFill>
                  <a:srgbClr val="FF00FF"/>
                </a:solidFill>
                <a:latin typeface="+mj-lt"/>
              </a:rPr>
              <a:t>a) Sự thay đổi khối lượng này </a:t>
            </a:r>
            <a:r>
              <a:rPr lang="vi-VN" sz="3200" b="1" i="1" dirty="0">
                <a:solidFill>
                  <a:srgbClr val="FF0000"/>
                </a:solidFill>
                <a:latin typeface="+mj-lt"/>
              </a:rPr>
              <a:t>không</a:t>
            </a:r>
            <a:r>
              <a:rPr lang="vi-VN" sz="3200" dirty="0">
                <a:solidFill>
                  <a:srgbClr val="FF00FF"/>
                </a:solidFill>
                <a:latin typeface="+mj-lt"/>
              </a:rPr>
              <a:t> có mâu thuẫn với định luật bảo toàn khối lượng.</a:t>
            </a:r>
          </a:p>
          <a:p>
            <a:pPr algn="just"/>
            <a:r>
              <a:rPr lang="vi-VN" sz="3200" dirty="0">
                <a:solidFill>
                  <a:srgbClr val="FF00FF"/>
                </a:solidFill>
                <a:latin typeface="+mj-lt"/>
              </a:rPr>
              <a:t>Do sản phẩm thu được khi đốt cháy mẩu gỗ ngoài tro còn có </a:t>
            </a:r>
            <a:r>
              <a:rPr lang="vi-VN" sz="3200" dirty="0">
                <a:solidFill>
                  <a:srgbClr val="FF0000"/>
                </a:solidFill>
                <a:latin typeface="+mj-lt"/>
              </a:rPr>
              <a:t>carbon dioxide, hơi nước</a:t>
            </a:r>
            <a:r>
              <a:rPr lang="vi-VN" sz="3200" dirty="0">
                <a:solidFill>
                  <a:srgbClr val="FF00FF"/>
                </a:solidFill>
                <a:latin typeface="+mj-lt"/>
              </a:rPr>
              <a:t>.</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6124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407" y="45275"/>
            <a:ext cx="8259788" cy="6817247"/>
          </a:xfrm>
          <a:prstGeom prst="rect">
            <a:avLst/>
          </a:prstGeom>
          <a:noFill/>
        </p:spPr>
        <p:txBody>
          <a:bodyPr wrap="square" lIns="121917" tIns="60958" rIns="121917" bIns="60958" rtlCol="0">
            <a:spAutoFit/>
          </a:bodyPr>
          <a:lstStyle/>
          <a:p>
            <a:pPr algn="just"/>
            <a:r>
              <a:rPr lang="vi-VN" sz="2900" dirty="0">
                <a:solidFill>
                  <a:srgbClr val="FF00FF"/>
                </a:solidFill>
                <a:latin typeface="+mj-lt"/>
              </a:rPr>
              <a:t>b) Đề xuất các bước tiến hành thí nghiệm để kiểm chứng:</a:t>
            </a:r>
          </a:p>
          <a:p>
            <a:pPr algn="just"/>
            <a:r>
              <a:rPr lang="vi-VN" sz="2900" i="1" u="sng" dirty="0">
                <a:solidFill>
                  <a:srgbClr val="FF00FF"/>
                </a:solidFill>
                <a:latin typeface="+mj-lt"/>
              </a:rPr>
              <a:t>Chuẩn bị:</a:t>
            </a:r>
            <a:endParaRPr lang="vi-VN" sz="2900" u="sng" dirty="0">
              <a:solidFill>
                <a:srgbClr val="FF00FF"/>
              </a:solidFill>
              <a:latin typeface="+mj-lt"/>
            </a:endParaRPr>
          </a:p>
          <a:p>
            <a:pPr algn="just"/>
            <a:r>
              <a:rPr lang="vi-VN" sz="2900" dirty="0">
                <a:solidFill>
                  <a:srgbClr val="FF00FF"/>
                </a:solidFill>
                <a:latin typeface="+mj-lt"/>
              </a:rPr>
              <a:t>- Dụng cụ: Cân điện tử, bật lửa.</a:t>
            </a:r>
          </a:p>
          <a:p>
            <a:pPr algn="just"/>
            <a:r>
              <a:rPr lang="vi-VN" sz="2900" dirty="0">
                <a:solidFill>
                  <a:srgbClr val="FF00FF"/>
                </a:solidFill>
                <a:latin typeface="+mj-lt"/>
              </a:rPr>
              <a:t>- Hoá chất: Bình chứa khí oxygen, 1 que đóm có độ dài ngắn hơn chiều cao của bình chứa khí oxygen.</a:t>
            </a:r>
          </a:p>
          <a:p>
            <a:pPr algn="just"/>
            <a:r>
              <a:rPr lang="vi-VN" sz="2900" i="1" u="sng" dirty="0">
                <a:solidFill>
                  <a:srgbClr val="FF00FF"/>
                </a:solidFill>
                <a:latin typeface="+mj-lt"/>
              </a:rPr>
              <a:t>Tiến hành:</a:t>
            </a:r>
            <a:endParaRPr lang="vi-VN" sz="2900" u="sng" dirty="0">
              <a:solidFill>
                <a:srgbClr val="FF00FF"/>
              </a:solidFill>
              <a:latin typeface="+mj-lt"/>
            </a:endParaRPr>
          </a:p>
          <a:p>
            <a:pPr algn="just"/>
            <a:r>
              <a:rPr lang="vi-VN" sz="2900" dirty="0">
                <a:solidFill>
                  <a:srgbClr val="FF00FF"/>
                </a:solidFill>
                <a:latin typeface="+mj-lt"/>
              </a:rPr>
              <a:t>- Bước 1: Đặt bình tam giác có chứa khí oxygen và que đóm trên đĩa cân điện tử. Ghi chỉ số khối lượng hiện lên mặt cân (kí hiệu là m</a:t>
            </a:r>
            <a:r>
              <a:rPr lang="vi-VN" sz="2900" baseline="-25000" dirty="0">
                <a:solidFill>
                  <a:srgbClr val="FF00FF"/>
                </a:solidFill>
                <a:latin typeface="+mj-lt"/>
              </a:rPr>
              <a:t>A</a:t>
            </a:r>
            <a:r>
              <a:rPr lang="vi-VN" sz="2900" dirty="0">
                <a:solidFill>
                  <a:srgbClr val="FF00FF"/>
                </a:solidFill>
                <a:latin typeface="+mj-lt"/>
              </a:rPr>
              <a:t>).</a:t>
            </a:r>
          </a:p>
          <a:p>
            <a:pPr algn="just"/>
            <a:r>
              <a:rPr lang="vi-VN" sz="2900" dirty="0">
                <a:solidFill>
                  <a:srgbClr val="FF00FF"/>
                </a:solidFill>
                <a:latin typeface="+mj-lt"/>
              </a:rPr>
              <a:t>- Bước 2: Đốt một đầu que đóm và cho nhanh vào bình chứa khí oxygen, sau đó đậy nút lại. Sau khi que đóm cháy hết hoặc dừng cháy, ghi chỉ số khối lượng hiện trên mặt cân (kí hiệu là m</a:t>
            </a:r>
            <a:r>
              <a:rPr lang="vi-VN" sz="2900" baseline="-25000" dirty="0">
                <a:solidFill>
                  <a:srgbClr val="FF00FF"/>
                </a:solidFill>
                <a:latin typeface="+mj-lt"/>
              </a:rPr>
              <a:t>B</a:t>
            </a:r>
            <a:r>
              <a:rPr lang="vi-VN" sz="2900" dirty="0">
                <a:solidFill>
                  <a:srgbClr val="FF00FF"/>
                </a:solidFill>
                <a:latin typeface="+mj-lt"/>
              </a:rPr>
              <a:t>).</a:t>
            </a:r>
          </a:p>
          <a:p>
            <a:pPr algn="just"/>
            <a:r>
              <a:rPr lang="vi-VN" sz="2900" dirty="0">
                <a:solidFill>
                  <a:srgbClr val="FF00FF"/>
                </a:solidFill>
                <a:latin typeface="+mj-lt"/>
              </a:rPr>
              <a:t>- Bước 3: So sánh m</a:t>
            </a:r>
            <a:r>
              <a:rPr lang="vi-VN" sz="2900" baseline="-25000" dirty="0">
                <a:solidFill>
                  <a:srgbClr val="FF00FF"/>
                </a:solidFill>
                <a:latin typeface="+mj-lt"/>
              </a:rPr>
              <a:t>A</a:t>
            </a:r>
            <a:r>
              <a:rPr lang="vi-VN" sz="2900" dirty="0">
                <a:solidFill>
                  <a:srgbClr val="FF00FF"/>
                </a:solidFill>
                <a:latin typeface="+mj-lt"/>
              </a:rPr>
              <a:t> và m</a:t>
            </a:r>
            <a:r>
              <a:rPr lang="vi-VN" sz="2900" baseline="-25000" dirty="0">
                <a:solidFill>
                  <a:srgbClr val="FF00FF"/>
                </a:solidFill>
                <a:latin typeface="+mj-lt"/>
              </a:rPr>
              <a:t>B</a:t>
            </a:r>
            <a:r>
              <a:rPr lang="vi-VN" sz="2900" dirty="0">
                <a:solidFill>
                  <a:srgbClr val="FF00FF"/>
                </a:solidFill>
                <a:latin typeface="+mj-lt"/>
              </a:rPr>
              <a:t>, rút ra kết luận.</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4452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a:solidFill>
                  <a:srgbClr val="FF0000"/>
                </a:solidFill>
                <a:latin typeface="Times New Roman" pitchFamily="18" charset="0"/>
                <a:cs typeface="Times New Roman" pitchFamily="18" charset="0"/>
              </a:rPr>
              <a:t>BÀI 3: ĐỊNH LUẬT BẢO TOÀN KHỐI LƯỢNG. PHƯƠNG TRÌNH HÓA HỌC</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Box 8"/>
          <p:cNvSpPr txBox="1"/>
          <p:nvPr/>
        </p:nvSpPr>
        <p:spPr>
          <a:xfrm>
            <a:off x="177554" y="617636"/>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ÁP DỤNG ĐỊNH LUẬT BẢO TOÀN KHỐI LƯỢNG</a:t>
            </a:r>
          </a:p>
        </p:txBody>
      </p:sp>
      <p:sp>
        <p:nvSpPr>
          <p:cNvPr id="11" name="TextBox 10"/>
          <p:cNvSpPr txBox="1"/>
          <p:nvPr/>
        </p:nvSpPr>
        <p:spPr>
          <a:xfrm>
            <a:off x="301841" y="1221022"/>
            <a:ext cx="11185863" cy="2000548"/>
          </a:xfrm>
          <a:prstGeom prst="rect">
            <a:avLst/>
          </a:prstGeom>
          <a:noFill/>
        </p:spPr>
        <p:txBody>
          <a:bodyPr wrap="square" rtlCol="0">
            <a:spAutoFit/>
          </a:bodyPr>
          <a:lstStyle/>
          <a:p>
            <a:pPr indent="396875" algn="just"/>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định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toàn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khối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lượng</a:t>
            </a:r>
            <a:endParaRPr lang="en-US" sz="2800" b="1" dirty="0">
              <a:solidFill>
                <a:srgbClr val="0000FF"/>
              </a:solidFill>
              <a:latin typeface="Times New Roman" panose="02020603050405020304" pitchFamily="18" charset="0"/>
              <a:cs typeface="Times New Roman" panose="02020603050405020304" pitchFamily="18" charset="0"/>
            </a:endParaRPr>
          </a:p>
          <a:p>
            <a:pPr indent="396875" algn="just"/>
            <a:r>
              <a:rPr lang="en-US" sz="3200" dirty="0" err="1">
                <a:solidFill>
                  <a:schemeClr val="tx2">
                    <a:lumMod val="75000"/>
                  </a:schemeClr>
                </a:solidFill>
                <a:latin typeface="Times New Roman" panose="02020603050405020304" pitchFamily="18" charset="0"/>
                <a:cs typeface="Times New Roman" panose="02020603050405020304" pitchFamily="18" charset="0"/>
              </a:rPr>
              <a:t>Trong</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một</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phản</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ứng</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có</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b="1" i="1" dirty="0">
                <a:solidFill>
                  <a:srgbClr val="00B050"/>
                </a:solidFill>
                <a:latin typeface="Times New Roman" panose="02020603050405020304" pitchFamily="18" charset="0"/>
                <a:cs typeface="Times New Roman" panose="02020603050405020304" pitchFamily="18" charset="0"/>
              </a:rPr>
              <a:t>n </a:t>
            </a:r>
            <a:r>
              <a:rPr lang="en-US" sz="3200" b="1" i="1" dirty="0" err="1">
                <a:solidFill>
                  <a:srgbClr val="00B050"/>
                </a:solidFill>
                <a:latin typeface="Times New Roman" panose="02020603050405020304" pitchFamily="18" charset="0"/>
                <a:cs typeface="Times New Roman" panose="02020603050405020304" pitchFamily="18" charset="0"/>
              </a:rPr>
              <a:t>chất</a:t>
            </a:r>
            <a:r>
              <a:rPr lang="en-US" sz="3200" b="1" dirty="0">
                <a:solidFill>
                  <a:srgbClr val="00B050"/>
                </a:solidFill>
                <a:latin typeface="Times New Roman" panose="02020603050405020304" pitchFamily="18" charset="0"/>
                <a:cs typeface="Times New Roman" panose="02020603050405020304" pitchFamily="18" charset="0"/>
              </a:rPr>
              <a:t> </a:t>
            </a:r>
            <a:r>
              <a:rPr lang="en-US" sz="3200" dirty="0">
                <a:solidFill>
                  <a:schemeClr val="tx2">
                    <a:lumMod val="75000"/>
                  </a:schemeClr>
                </a:solidFill>
                <a:latin typeface="Times New Roman" panose="02020603050405020304" pitchFamily="18" charset="0"/>
                <a:cs typeface="Times New Roman" panose="02020603050405020304" pitchFamily="18" charset="0"/>
              </a:rPr>
              <a:t>(</a:t>
            </a:r>
            <a:r>
              <a:rPr lang="en-US" sz="3200" dirty="0" err="1">
                <a:solidFill>
                  <a:schemeClr val="tx2">
                    <a:lumMod val="75000"/>
                  </a:schemeClr>
                </a:solidFill>
                <a:latin typeface="Times New Roman" panose="02020603050405020304" pitchFamily="18" charset="0"/>
                <a:cs typeface="Times New Roman" panose="02020603050405020304" pitchFamily="18" charset="0"/>
              </a:rPr>
              <a:t>bao</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gồm</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cả</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chất</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tham</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gia</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phản</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ứng</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và</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chất</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sản</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phẩm</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nếu</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biết</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khối</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lượng</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của</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b="1" i="1" dirty="0">
                <a:solidFill>
                  <a:srgbClr val="00B050"/>
                </a:solidFill>
                <a:latin typeface="Times New Roman" panose="02020603050405020304" pitchFamily="18" charset="0"/>
                <a:cs typeface="Times New Roman" panose="02020603050405020304" pitchFamily="18" charset="0"/>
              </a:rPr>
              <a:t>(n – 1) </a:t>
            </a:r>
            <a:r>
              <a:rPr lang="en-US" sz="3200" b="1" i="1" dirty="0" err="1">
                <a:solidFill>
                  <a:srgbClr val="00B050"/>
                </a:solidFill>
                <a:latin typeface="Times New Roman" panose="02020603050405020304" pitchFamily="18" charset="0"/>
                <a:cs typeface="Times New Roman" panose="02020603050405020304" pitchFamily="18" charset="0"/>
              </a:rPr>
              <a:t>chất</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thì</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có</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thể</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tính</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được</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khối</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lượng</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của</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chất</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còn</a:t>
            </a:r>
            <a:r>
              <a:rPr lang="en-US" sz="3200" dirty="0">
                <a:solidFill>
                  <a:schemeClr val="tx2">
                    <a:lumMod val="75000"/>
                  </a:schemeClr>
                </a:solidFill>
                <a:latin typeface="Times New Roman" panose="02020603050405020304" pitchFamily="18" charset="0"/>
                <a:cs typeface="Times New Roman" panose="02020603050405020304" pitchFamily="18" charset="0"/>
              </a:rPr>
              <a:t> </a:t>
            </a:r>
            <a:r>
              <a:rPr lang="en-US" sz="3200" dirty="0" err="1">
                <a:solidFill>
                  <a:schemeClr val="tx2">
                    <a:lumMod val="75000"/>
                  </a:schemeClr>
                </a:solidFill>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2236424" y="96029"/>
            <a:ext cx="8347873" cy="2533359"/>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srcRect/>
          <a:stretch>
            <a:fillRect/>
          </a:stretch>
        </p:blipFill>
        <p:spPr bwMode="auto">
          <a:xfrm>
            <a:off x="1766434" y="2771095"/>
            <a:ext cx="9379304" cy="10457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771195" y="3792311"/>
            <a:ext cx="9363216" cy="112616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770743" y="4912624"/>
            <a:ext cx="9298864" cy="675696"/>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1770743" y="5575066"/>
            <a:ext cx="9282776" cy="5952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1761446" y="6174688"/>
            <a:ext cx="9347128" cy="530904"/>
          </a:xfrm>
          <a:prstGeom prst="rect">
            <a:avLst/>
          </a:prstGeom>
          <a:noFill/>
          <a:ln w="9525">
            <a:noFill/>
            <a:miter lim="800000"/>
            <a:headEnd/>
            <a:tailEnd/>
          </a:ln>
          <a:effectLst/>
        </p:spPr>
      </p:pic>
    </p:spTree>
    <p:extLst>
      <p:ext uri="{BB962C8B-B14F-4D97-AF65-F5344CB8AC3E}">
        <p14:creationId xmlns:p14="http://schemas.microsoft.com/office/powerpoint/2010/main" val="317256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1000" fill="hold"/>
                                        <p:tgtEl>
                                          <p:spTgt spid="2051"/>
                                        </p:tgtEl>
                                        <p:attrNameLst>
                                          <p:attrName>ppt_w</p:attrName>
                                        </p:attrNameLst>
                                      </p:cBhvr>
                                      <p:tavLst>
                                        <p:tav tm="0">
                                          <p:val>
                                            <p:fltVal val="0"/>
                                          </p:val>
                                        </p:tav>
                                        <p:tav tm="100000">
                                          <p:val>
                                            <p:strVal val="#ppt_w"/>
                                          </p:val>
                                        </p:tav>
                                      </p:tavLst>
                                    </p:anim>
                                    <p:anim calcmode="lin" valueType="num">
                                      <p:cBhvr>
                                        <p:cTn id="23" dur="1000" fill="hold"/>
                                        <p:tgtEl>
                                          <p:spTgt spid="2051"/>
                                        </p:tgtEl>
                                        <p:attrNameLst>
                                          <p:attrName>ppt_h</p:attrName>
                                        </p:attrNameLst>
                                      </p:cBhvr>
                                      <p:tavLst>
                                        <p:tav tm="0">
                                          <p:val>
                                            <p:fltVal val="0"/>
                                          </p:val>
                                        </p:tav>
                                        <p:tav tm="100000">
                                          <p:val>
                                            <p:strVal val="#ppt_h"/>
                                          </p:val>
                                        </p:tav>
                                      </p:tavLst>
                                    </p:anim>
                                    <p:anim calcmode="lin" valueType="num">
                                      <p:cBhvr>
                                        <p:cTn id="24"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385" decel="100000"/>
                                        <p:tgtEl>
                                          <p:spTgt spid="2052"/>
                                        </p:tgtEl>
                                      </p:cBhvr>
                                    </p:animEffect>
                                    <p:animScale>
                                      <p:cBhvr>
                                        <p:cTn id="31" dur="385" decel="100000"/>
                                        <p:tgtEl>
                                          <p:spTgt spid="2052"/>
                                        </p:tgtEl>
                                      </p:cBhvr>
                                      <p:from x="10000" y="10000"/>
                                      <p:to x="200000" y="450000"/>
                                    </p:animScale>
                                    <p:animScale>
                                      <p:cBhvr>
                                        <p:cTn id="32" dur="615" accel="100000" fill="hold">
                                          <p:stCondLst>
                                            <p:cond delay="385"/>
                                          </p:stCondLst>
                                        </p:cTn>
                                        <p:tgtEl>
                                          <p:spTgt spid="2052"/>
                                        </p:tgtEl>
                                      </p:cBhvr>
                                      <p:from x="200000" y="450000"/>
                                      <p:to x="100000" y="100000"/>
                                    </p:animScale>
                                    <p:set>
                                      <p:cBhvr>
                                        <p:cTn id="33" dur="385" fill="hold"/>
                                        <p:tgtEl>
                                          <p:spTgt spid="2052"/>
                                        </p:tgtEl>
                                        <p:attrNameLst>
                                          <p:attrName>ppt_x</p:attrName>
                                        </p:attrNameLst>
                                      </p:cBhvr>
                                      <p:to>
                                        <p:strVal val="(0.5)"/>
                                      </p:to>
                                    </p:set>
                                    <p:anim from="(0.5)" to="(#ppt_x)" calcmode="lin" valueType="num">
                                      <p:cBhvr>
                                        <p:cTn id="34" dur="615" accel="100000" fill="hold">
                                          <p:stCondLst>
                                            <p:cond delay="385"/>
                                          </p:stCondLst>
                                        </p:cTn>
                                        <p:tgtEl>
                                          <p:spTgt spid="2052"/>
                                        </p:tgtEl>
                                        <p:attrNameLst>
                                          <p:attrName>ppt_x</p:attrName>
                                        </p:attrNameLst>
                                      </p:cBhvr>
                                    </p:anim>
                                    <p:set>
                                      <p:cBhvr>
                                        <p:cTn id="35" dur="385" fill="hold"/>
                                        <p:tgtEl>
                                          <p:spTgt spid="2052"/>
                                        </p:tgtEl>
                                        <p:attrNameLst>
                                          <p:attrName>ppt_y</p:attrName>
                                        </p:attrNameLst>
                                      </p:cBhvr>
                                      <p:to>
                                        <p:strVal val="(#ppt_y+0.4)"/>
                                      </p:to>
                                    </p:set>
                                    <p:anim from="(#ppt_y+0.4)" to="(#ppt_y)" calcmode="lin" valueType="num">
                                      <p:cBhvr>
                                        <p:cTn id="36" dur="615" accel="100000" fill="hold">
                                          <p:stCondLst>
                                            <p:cond delay="385"/>
                                          </p:stCondLst>
                                        </p:cTn>
                                        <p:tgtEl>
                                          <p:spTgt spid="2052"/>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1000" fill="hold"/>
                                        <p:tgtEl>
                                          <p:spTgt spid="2053"/>
                                        </p:tgtEl>
                                        <p:attrNameLst>
                                          <p:attrName>ppt_w</p:attrName>
                                        </p:attrNameLst>
                                      </p:cBhvr>
                                      <p:tavLst>
                                        <p:tav tm="0">
                                          <p:val>
                                            <p:fltVal val="0"/>
                                          </p:val>
                                        </p:tav>
                                        <p:tav tm="100000">
                                          <p:val>
                                            <p:strVal val="#ppt_w"/>
                                          </p:val>
                                        </p:tav>
                                      </p:tavLst>
                                    </p:anim>
                                    <p:anim calcmode="lin" valueType="num">
                                      <p:cBhvr>
                                        <p:cTn id="42" dur="1000" fill="hold"/>
                                        <p:tgtEl>
                                          <p:spTgt spid="2053"/>
                                        </p:tgtEl>
                                        <p:attrNameLst>
                                          <p:attrName>ppt_h</p:attrName>
                                        </p:attrNameLst>
                                      </p:cBhvr>
                                      <p:tavLst>
                                        <p:tav tm="0">
                                          <p:val>
                                            <p:fltVal val="0"/>
                                          </p:val>
                                        </p:tav>
                                        <p:tav tm="100000">
                                          <p:val>
                                            <p:strVal val="#ppt_h"/>
                                          </p:val>
                                        </p:tav>
                                      </p:tavLst>
                                    </p:anim>
                                    <p:anim calcmode="lin" valueType="num">
                                      <p:cBhvr>
                                        <p:cTn id="43"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p:cTn id="49" dur="1000" fill="hold"/>
                                        <p:tgtEl>
                                          <p:spTgt spid="2054"/>
                                        </p:tgtEl>
                                        <p:attrNameLst>
                                          <p:attrName>ppt_w</p:attrName>
                                        </p:attrNameLst>
                                      </p:cBhvr>
                                      <p:tavLst>
                                        <p:tav tm="0">
                                          <p:val>
                                            <p:fltVal val="0"/>
                                          </p:val>
                                        </p:tav>
                                        <p:tav tm="100000">
                                          <p:val>
                                            <p:strVal val="#ppt_w"/>
                                          </p:val>
                                        </p:tav>
                                      </p:tavLst>
                                    </p:anim>
                                    <p:anim calcmode="lin" valueType="num">
                                      <p:cBhvr>
                                        <p:cTn id="50" dur="1000" fill="hold"/>
                                        <p:tgtEl>
                                          <p:spTgt spid="2054"/>
                                        </p:tgtEl>
                                        <p:attrNameLst>
                                          <p:attrName>ppt_h</p:attrName>
                                        </p:attrNameLst>
                                      </p:cBhvr>
                                      <p:tavLst>
                                        <p:tav tm="0">
                                          <p:val>
                                            <p:fltVal val="0"/>
                                          </p:val>
                                        </p:tav>
                                        <p:tav tm="100000">
                                          <p:val>
                                            <p:strVal val="#ppt_h"/>
                                          </p:val>
                                        </p:tav>
                                      </p:tavLst>
                                    </p:anim>
                                    <p:anim calcmode="lin" valueType="num">
                                      <p:cBhvr>
                                        <p:cTn id="51"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C93C3A5-837E-331A-7E30-3D3BE8DCE1B7}"/>
              </a:ext>
            </a:extLst>
          </p:cNvPr>
          <p:cNvSpPr txBox="1"/>
          <p:nvPr/>
        </p:nvSpPr>
        <p:spPr>
          <a:xfrm>
            <a:off x="372862" y="408751"/>
            <a:ext cx="11611991" cy="6169638"/>
          </a:xfrm>
          <a:prstGeom prst="rect">
            <a:avLst/>
          </a:prstGeom>
          <a:noFill/>
        </p:spPr>
        <p:txBody>
          <a:bodyPr wrap="square">
            <a:spAutoFit/>
          </a:bodyPr>
          <a:lstStyle/>
          <a:p>
            <a:pPr algn="just">
              <a:lnSpc>
                <a:spcPct val="150000"/>
              </a:lnSpc>
              <a:spcAft>
                <a:spcPts val="1000"/>
              </a:spcAft>
            </a:pPr>
            <a:r>
              <a:rPr lang="fr-FR" sz="3200" b="1" dirty="0" err="1">
                <a:solidFill>
                  <a:srgbClr val="000000"/>
                </a:solidFill>
                <a:effectLst/>
                <a:latin typeface="Times New Roman" panose="02020603050405020304" pitchFamily="18" charset="0"/>
                <a:ea typeface="Calibri" panose="020F0502020204030204" pitchFamily="34" charset="0"/>
              </a:rPr>
              <a:t>Áp</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dụng</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định</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luật</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bảo</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toàn</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khối</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lượng</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hoàn</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thành</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các</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bài</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tập</a:t>
            </a:r>
            <a:r>
              <a:rPr lang="fr-FR" sz="3200" b="1" dirty="0">
                <a:solidFill>
                  <a:srgbClr val="000000"/>
                </a:solidFill>
                <a:effectLst/>
                <a:latin typeface="Times New Roman" panose="02020603050405020304" pitchFamily="18" charset="0"/>
                <a:ea typeface="Calibri" panose="020F0502020204030204" pitchFamily="34" charset="0"/>
              </a:rPr>
              <a:t> </a:t>
            </a:r>
            <a:r>
              <a:rPr lang="fr-FR" sz="3200" b="1" dirty="0" err="1">
                <a:solidFill>
                  <a:srgbClr val="000000"/>
                </a:solidFill>
                <a:effectLst/>
                <a:latin typeface="Times New Roman" panose="02020603050405020304" pitchFamily="18" charset="0"/>
                <a:ea typeface="Calibri" panose="020F0502020204030204" pitchFamily="34" charset="0"/>
              </a:rPr>
              <a:t>sau</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fr-FR" sz="3200" dirty="0">
                <a:solidFill>
                  <a:srgbClr val="000000"/>
                </a:solidFill>
                <a:effectLst/>
                <a:latin typeface="Times New Roman" panose="02020603050405020304" pitchFamily="18" charset="0"/>
                <a:ea typeface="Calibri" panose="020F0502020204030204" pitchFamily="34" charset="0"/>
              </a:rPr>
              <a:t>1. Cho 5,6 g </a:t>
            </a:r>
            <a:r>
              <a:rPr lang="fr-FR" sz="3200" dirty="0" err="1">
                <a:solidFill>
                  <a:srgbClr val="000000"/>
                </a:solidFill>
                <a:effectLst/>
                <a:latin typeface="Times New Roman" panose="02020603050405020304" pitchFamily="18" charset="0"/>
                <a:ea typeface="Calibri" panose="020F0502020204030204" pitchFamily="34" charset="0"/>
              </a:rPr>
              <a:t>sắt</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iron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tác</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dụng</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vừa</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đủ</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với</a:t>
            </a:r>
            <a:r>
              <a:rPr lang="fr-FR" sz="3200" dirty="0">
                <a:solidFill>
                  <a:srgbClr val="000000"/>
                </a:solidFill>
                <a:effectLst/>
                <a:latin typeface="Times New Roman" panose="02020603050405020304" pitchFamily="18" charset="0"/>
                <a:ea typeface="Calibri" panose="020F0502020204030204" pitchFamily="34" charset="0"/>
              </a:rPr>
              <a:t> 7,3 g </a:t>
            </a:r>
            <a:r>
              <a:rPr lang="fr-FR" sz="3200" dirty="0" err="1">
                <a:solidFill>
                  <a:srgbClr val="000000"/>
                </a:solidFill>
                <a:effectLst/>
                <a:latin typeface="Times New Roman" panose="02020603050405020304" pitchFamily="18" charset="0"/>
                <a:ea typeface="Calibri" panose="020F0502020204030204" pitchFamily="34" charset="0"/>
              </a:rPr>
              <a:t>hydrochloric</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acid</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thu</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được</a:t>
            </a:r>
            <a:r>
              <a:rPr lang="fr-FR" sz="3200" dirty="0">
                <a:solidFill>
                  <a:srgbClr val="000000"/>
                </a:solidFill>
                <a:effectLst/>
                <a:latin typeface="Times New Roman" panose="02020603050405020304" pitchFamily="18" charset="0"/>
                <a:ea typeface="Calibri" panose="020F0502020204030204" pitchFamily="34" charset="0"/>
              </a:rPr>
              <a:t> 12,7 g </a:t>
            </a:r>
            <a:r>
              <a:rPr lang="fr-FR" sz="3200" dirty="0" err="1">
                <a:solidFill>
                  <a:srgbClr val="000000"/>
                </a:solidFill>
                <a:effectLst/>
                <a:latin typeface="Times New Roman" panose="02020603050405020304" pitchFamily="18" charset="0"/>
                <a:ea typeface="Calibri" panose="020F0502020204030204" pitchFamily="34" charset="0"/>
              </a:rPr>
              <a:t>iron</a:t>
            </a:r>
            <a:r>
              <a:rPr lang="fr-FR" sz="3200" dirty="0">
                <a:solidFill>
                  <a:srgbClr val="000000"/>
                </a:solidFill>
                <a:effectLst/>
                <a:latin typeface="Times New Roman" panose="02020603050405020304" pitchFamily="18" charset="0"/>
                <a:ea typeface="Calibri" panose="020F0502020204030204" pitchFamily="34" charset="0"/>
              </a:rPr>
              <a:t>(II) </a:t>
            </a:r>
            <a:r>
              <a:rPr lang="fr-FR" sz="3200" dirty="0" err="1">
                <a:solidFill>
                  <a:srgbClr val="000000"/>
                </a:solidFill>
                <a:effectLst/>
                <a:latin typeface="Times New Roman" panose="02020603050405020304" pitchFamily="18" charset="0"/>
                <a:ea typeface="Calibri" panose="020F0502020204030204" pitchFamily="34" charset="0"/>
              </a:rPr>
              <a:t>chloride</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và</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khí</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hydrogen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Tính</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khối</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lượng</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khí</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hydrogen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tạo</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thành</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fr-FR" sz="3200" dirty="0">
                <a:solidFill>
                  <a:srgbClr val="000000"/>
                </a:solidFill>
                <a:effectLst/>
                <a:latin typeface="Times New Roman" panose="02020603050405020304" pitchFamily="18" charset="0"/>
                <a:ea typeface="Calibri" panose="020F0502020204030204" pitchFamily="34" charset="0"/>
              </a:rPr>
              <a:t>2. </a:t>
            </a:r>
            <a:r>
              <a:rPr lang="fr-FR" sz="3200" dirty="0" err="1">
                <a:solidFill>
                  <a:srgbClr val="000000"/>
                </a:solidFill>
                <a:effectLst/>
                <a:latin typeface="Times New Roman" panose="02020603050405020304" pitchFamily="18" charset="0"/>
                <a:ea typeface="Calibri" panose="020F0502020204030204" pitchFamily="34" charset="0"/>
              </a:rPr>
              <a:t>Đốt</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cháy</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hoàn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toàn</a:t>
            </a:r>
            <a:r>
              <a:rPr lang="fr-FR" sz="3200" dirty="0">
                <a:solidFill>
                  <a:srgbClr val="000000"/>
                </a:solidFill>
                <a:effectLst/>
                <a:latin typeface="Times New Roman" panose="02020603050405020304" pitchFamily="18" charset="0"/>
                <a:ea typeface="Calibri" panose="020F0502020204030204" pitchFamily="34" charset="0"/>
              </a:rPr>
              <a:t> 12 g </a:t>
            </a:r>
            <a:r>
              <a:rPr lang="fr-FR" sz="3200" dirty="0" err="1">
                <a:solidFill>
                  <a:srgbClr val="000000"/>
                </a:solidFill>
                <a:effectLst/>
                <a:latin typeface="Times New Roman" panose="02020603050405020304" pitchFamily="18" charset="0"/>
                <a:ea typeface="Calibri" panose="020F0502020204030204" pitchFamily="34" charset="0"/>
              </a:rPr>
              <a:t>carbon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trong</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khí</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oxygen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thu</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được</a:t>
            </a:r>
            <a:r>
              <a:rPr lang="fr-FR" sz="3200" dirty="0">
                <a:solidFill>
                  <a:srgbClr val="000000"/>
                </a:solidFill>
                <a:effectLst/>
                <a:latin typeface="Times New Roman" panose="02020603050405020304" pitchFamily="18" charset="0"/>
                <a:ea typeface="Calibri" panose="020F0502020204030204" pitchFamily="34" charset="0"/>
              </a:rPr>
              <a:t> 44 g </a:t>
            </a:r>
            <a:r>
              <a:rPr lang="fr-FR" sz="3200" dirty="0" err="1">
                <a:solidFill>
                  <a:srgbClr val="000000"/>
                </a:solidFill>
                <a:effectLst/>
                <a:latin typeface="Times New Roman" panose="02020603050405020304" pitchFamily="18" charset="0"/>
                <a:ea typeface="Calibri" panose="020F0502020204030204" pitchFamily="34" charset="0"/>
              </a:rPr>
              <a:t>khí</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carbon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dioxide</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Tính</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khối</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lượng</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khí</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oxygen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đã</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tham</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gia</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phản</a:t>
            </a:r>
            <a:r>
              <a:rPr lang="fr-FR" sz="3200" dirty="0">
                <a:solidFill>
                  <a:srgbClr val="000000"/>
                </a:solidFill>
                <a:effectLst/>
                <a:latin typeface="Times New Roman" panose="02020603050405020304" pitchFamily="18" charset="0"/>
                <a:ea typeface="Calibri" panose="020F0502020204030204" pitchFamily="34" charset="0"/>
              </a:rPr>
              <a:t> </a:t>
            </a:r>
            <a:r>
              <a:rPr lang="fr-FR" sz="3200" dirty="0" err="1">
                <a:solidFill>
                  <a:srgbClr val="000000"/>
                </a:solidFill>
                <a:effectLst/>
                <a:latin typeface="Times New Roman" panose="02020603050405020304" pitchFamily="18" charset="0"/>
                <a:ea typeface="Calibri" panose="020F0502020204030204" pitchFamily="34" charset="0"/>
              </a:rPr>
              <a:t>ứng</a:t>
            </a:r>
            <a:r>
              <a:rPr lang="fr-FR" sz="3200" dirty="0">
                <a:solidFill>
                  <a:srgbClr val="000000"/>
                </a:solidFill>
                <a:effectLst/>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9350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328474" y="374900"/>
            <a:ext cx="11514338" cy="2092877"/>
          </a:xfrm>
          <a:prstGeom prst="rect">
            <a:avLst/>
          </a:prstGeom>
        </p:spPr>
        <p:txBody>
          <a:bodyPr wrap="square" lIns="121917" tIns="60958" rIns="121917" bIns="60958">
            <a:spAutoFit/>
          </a:bodyPr>
          <a:lstStyle/>
          <a:p>
            <a:pPr algn="just"/>
            <a:r>
              <a:rPr lang="en-US" sz="3200" b="1" dirty="0">
                <a:latin typeface="Times New Roman" panose="02020603050405020304" pitchFamily="18" charset="0"/>
                <a:ea typeface="Times New Roman" panose="02020603050405020304" pitchFamily="18" charset="0"/>
              </a:rPr>
              <a:t>3.</a:t>
            </a:r>
            <a:r>
              <a:rPr lang="en-US" sz="3200" dirty="0">
                <a:latin typeface="Times New Roman" panose="02020603050405020304" pitchFamily="18" charset="0"/>
                <a:ea typeface="Times New Roman" panose="02020603050405020304" pitchFamily="18" charset="0"/>
              </a:rPr>
              <a:t> Than </a:t>
            </a:r>
            <a:r>
              <a:rPr lang="en-US" sz="3200" dirty="0" err="1">
                <a:latin typeface="Times New Roman" panose="02020603050405020304" pitchFamily="18" charset="0"/>
                <a:ea typeface="Times New Roman" panose="02020603050405020304" pitchFamily="18" charset="0"/>
              </a:rPr>
              <a:t>cháy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hóa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a:t>
            </a:r>
          </a:p>
          <a:p>
            <a:pPr algn="just"/>
            <a:r>
              <a:rPr lang="en-US" sz="3200" dirty="0">
                <a:latin typeface="Times New Roman" panose="02020603050405020304" pitchFamily="18" charset="0"/>
                <a:ea typeface="Times New Roman" panose="02020603050405020304" pitchFamily="18" charset="0"/>
              </a:rPr>
              <a:t> Carbon +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Oxygen →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Carbon dioxide</a:t>
            </a:r>
          </a:p>
          <a:p>
            <a:pPr algn="just"/>
            <a:r>
              <a:rPr lang="en-US" sz="3200" dirty="0">
                <a:latin typeface="Times New Roman" panose="02020603050405020304" pitchFamily="18" charset="0"/>
                <a:ea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carbon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4,5 kg,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oxygen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12,5 kg.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Carbon dioxide </a:t>
            </a:r>
            <a:r>
              <a:rPr lang="en-US" sz="3200" dirty="0" err="1">
                <a:latin typeface="Times New Roman" panose="02020603050405020304" pitchFamily="18" charset="0"/>
                <a:ea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rPr>
              <a:t>?</a:t>
            </a:r>
            <a:endParaRPr lang="en-US" sz="3200" dirty="0"/>
          </a:p>
        </p:txBody>
      </p:sp>
      <p:sp>
        <p:nvSpPr>
          <p:cNvPr id="21" name="Rectangle 20"/>
          <p:cNvSpPr/>
          <p:nvPr/>
        </p:nvSpPr>
        <p:spPr>
          <a:xfrm>
            <a:off x="257452" y="3036464"/>
            <a:ext cx="10928715" cy="653573"/>
          </a:xfrm>
          <a:prstGeom prst="rect">
            <a:avLst/>
          </a:prstGeom>
        </p:spPr>
        <p:txBody>
          <a:bodyPr wrap="square" lIns="121917" tIns="60958" rIns="121917" bIns="60958">
            <a:spAutoFit/>
          </a:bodyPr>
          <a:lstStyle/>
          <a:p>
            <a:pPr algn="just">
              <a:lnSpc>
                <a:spcPct val="115000"/>
              </a:lnSpc>
              <a:spcAft>
                <a:spcPts val="8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4.</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nung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hủy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PTHH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31"/>
          <p:cNvGrpSpPr/>
          <p:nvPr/>
        </p:nvGrpSpPr>
        <p:grpSpPr>
          <a:xfrm>
            <a:off x="1413047" y="4094867"/>
            <a:ext cx="9913244" cy="661016"/>
            <a:chOff x="1083277" y="3089862"/>
            <a:chExt cx="7434933" cy="495762"/>
          </a:xfrm>
        </p:grpSpPr>
        <p:graphicFrame>
          <p:nvGraphicFramePr>
            <p:cNvPr id="12" name="Object 11"/>
            <p:cNvGraphicFramePr>
              <a:graphicFrameLocks noChangeAspect="1"/>
            </p:cNvGraphicFramePr>
            <p:nvPr>
              <p:extLst>
                <p:ext uri="{D42A27DB-BD31-4B8C-83A1-F6EECF244321}">
                  <p14:modId xmlns:p14="http://schemas.microsoft.com/office/powerpoint/2010/main" val="2207591455"/>
                </p:ext>
              </p:extLst>
            </p:nvPr>
          </p:nvGraphicFramePr>
          <p:xfrm>
            <a:off x="3656417" y="3089862"/>
            <a:ext cx="769139" cy="430718"/>
          </p:xfrm>
          <a:graphic>
            <a:graphicData uri="http://schemas.openxmlformats.org/presentationml/2006/ole">
              <mc:AlternateContent xmlns:mc="http://schemas.openxmlformats.org/markup-compatibility/2006">
                <mc:Choice xmlns:v="urn:schemas-microsoft-com:vml" Requires="v">
                  <p:oleObj name="Equation" r:id="rId3" imgW="482400" imgH="266400" progId="Equation.DSMT4">
                    <p:embed/>
                  </p:oleObj>
                </mc:Choice>
                <mc:Fallback>
                  <p:oleObj name="Equation" r:id="rId3" imgW="482400" imgH="266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417" y="3089862"/>
                          <a:ext cx="769139" cy="430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1083277" y="3147043"/>
              <a:ext cx="2533386" cy="438581"/>
            </a:xfrm>
            <a:prstGeom prst="rect">
              <a:avLst/>
            </a:prstGeom>
          </p:spPr>
          <p:txBody>
            <a:bodyPr wrap="none">
              <a:spAutoFit/>
            </a:bodyPr>
            <a:lstStyle/>
            <a:p>
              <a:r>
                <a:rPr lang="en-US" sz="3200" dirty="0">
                  <a:latin typeface="Times New Roman" panose="02020603050405020304" pitchFamily="18" charset="0"/>
                  <a:ea typeface="Times New Roman" panose="02020603050405020304" pitchFamily="18" charset="0"/>
                </a:rPr>
                <a:t>Calcium carbonate </a:t>
              </a:r>
              <a:endParaRPr lang="en-US" sz="3200" dirty="0"/>
            </a:p>
          </p:txBody>
        </p:sp>
        <p:sp>
          <p:nvSpPr>
            <p:cNvPr id="29" name="Rectangle 28"/>
            <p:cNvSpPr/>
            <p:nvPr/>
          </p:nvSpPr>
          <p:spPr>
            <a:xfrm>
              <a:off x="4555346" y="3147043"/>
              <a:ext cx="3962864" cy="438581"/>
            </a:xfrm>
            <a:prstGeom prst="rect">
              <a:avLst/>
            </a:prstGeom>
          </p:spPr>
          <p:txBody>
            <a:bodyPr wrap="none">
              <a:spAutoFit/>
            </a:bodyPr>
            <a:lstStyle/>
            <a:p>
              <a:r>
                <a:rPr lang="en-US" sz="3200" dirty="0" err="1">
                  <a:latin typeface="Times New Roman" panose="02020603050405020304" pitchFamily="18" charset="0"/>
                  <a:ea typeface="Times New Roman" panose="02020603050405020304" pitchFamily="18" charset="0"/>
                </a:rPr>
                <a:t>Vôi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rPr>
                <a:t> +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Carbon dioxide</a:t>
              </a:r>
              <a:endParaRPr lang="en-US" sz="3200" dirty="0"/>
            </a:p>
          </p:txBody>
        </p:sp>
      </p:grpSp>
      <p:sp>
        <p:nvSpPr>
          <p:cNvPr id="31" name="Rectangle 30"/>
          <p:cNvSpPr/>
          <p:nvPr/>
        </p:nvSpPr>
        <p:spPr>
          <a:xfrm>
            <a:off x="1209440" y="4706075"/>
            <a:ext cx="10633372" cy="1255724"/>
          </a:xfrm>
          <a:prstGeom prst="rect">
            <a:avLst/>
          </a:prstGeom>
        </p:spPr>
        <p:txBody>
          <a:bodyPr wrap="square" lIns="121917" tIns="60958" rIns="121917" bIns="60958">
            <a:spAutoFit/>
          </a:bodyPr>
          <a:lstStyle/>
          <a:p>
            <a:pPr algn="just">
              <a:lnSpc>
                <a:spcPct val="115000"/>
              </a:lnSpc>
              <a:spcAft>
                <a:spcPts val="8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100 kg,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44 kg.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7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656948" y="780369"/>
            <a:ext cx="1100831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5" y="2228671"/>
            <a:ext cx="121920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BÀI 3: ĐỊNH LUẬT BẢO TOÀN KHỐI LƯỢNG</a:t>
            </a:r>
          </a:p>
          <a:p>
            <a:pPr algn="ctr"/>
            <a:r>
              <a:rPr lang="en-US" sz="3600" b="1" dirty="0">
                <a:solidFill>
                  <a:srgbClr val="FF0000"/>
                </a:solidFill>
                <a:latin typeface="Times New Roman" pitchFamily="18" charset="0"/>
                <a:cs typeface="Times New Roman" pitchFamily="18" charset="0"/>
              </a:rPr>
              <a:t>PHƯƠNG TRÌNH HÓA HỌC</a:t>
            </a:r>
            <a:endParaRPr lang="en-US" sz="4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09744DB-2E27-B58C-44AE-BCEC13D7EB43}"/>
              </a:ext>
            </a:extLst>
          </p:cNvPr>
          <p:cNvGraphicFramePr>
            <a:graphicFrameLocks noGrp="1"/>
          </p:cNvGraphicFramePr>
          <p:nvPr>
            <p:extLst>
              <p:ext uri="{D42A27DB-BD31-4B8C-83A1-F6EECF244321}">
                <p14:modId xmlns:p14="http://schemas.microsoft.com/office/powerpoint/2010/main" val="2240711938"/>
              </p:ext>
            </p:extLst>
          </p:nvPr>
        </p:nvGraphicFramePr>
        <p:xfrm>
          <a:off x="292963" y="44388"/>
          <a:ext cx="11469950" cy="6738152"/>
        </p:xfrm>
        <a:graphic>
          <a:graphicData uri="http://schemas.openxmlformats.org/drawingml/2006/table">
            <a:tbl>
              <a:tblPr firstRow="1" bandRow="1">
                <a:tableStyleId>{22838BEF-8BB2-4498-84A7-C5851F593DF1}</a:tableStyleId>
              </a:tblPr>
              <a:tblGrid>
                <a:gridCol w="11469950">
                  <a:extLst>
                    <a:ext uri="{9D8B030D-6E8A-4147-A177-3AD203B41FA5}">
                      <a16:colId xmlns:a16="http://schemas.microsoft.com/office/drawing/2014/main" val="2011688294"/>
                    </a:ext>
                  </a:extLst>
                </a:gridCol>
              </a:tblGrid>
              <a:tr h="6052387">
                <a:tc>
                  <a:txBody>
                    <a:bodyPr/>
                    <a:lstStyle/>
                    <a:p>
                      <a:pPr algn="ctr">
                        <a:lnSpc>
                          <a:spcPct val="100000"/>
                        </a:lnSpc>
                        <a:spcAft>
                          <a:spcPts val="0"/>
                        </a:spcAft>
                      </a:pPr>
                      <a:r>
                        <a:rPr lang="fr-FR" sz="2800" b="1" dirty="0">
                          <a:solidFill>
                            <a:srgbClr val="00B050"/>
                          </a:solidFill>
                          <a:effectLst/>
                          <a:latin typeface="Times New Roman" panose="02020603050405020304" pitchFamily="18" charset="0"/>
                          <a:cs typeface="Times New Roman" panose="02020603050405020304" pitchFamily="18" charset="0"/>
                        </a:rPr>
                        <a:t>PHIẾU HỌC TẬP SỐ 2</a:t>
                      </a:r>
                      <a:endParaRPr lang="en-US" sz="2800" b="1" dirty="0">
                        <a:solidFill>
                          <a:srgbClr val="00B050"/>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fr-FR" sz="2800" b="0" dirty="0">
                          <a:solidFill>
                            <a:srgbClr val="A80000"/>
                          </a:solidFill>
                          <a:effectLst/>
                          <a:latin typeface="Times New Roman" panose="02020603050405020304" pitchFamily="18" charset="0"/>
                          <a:cs typeface="Times New Roman" panose="02020603050405020304" pitchFamily="18" charset="0"/>
                        </a:rPr>
                        <a:t>1. </a:t>
                      </a:r>
                      <a:r>
                        <a:rPr lang="fr-FR" sz="2800" b="0" dirty="0" err="1">
                          <a:solidFill>
                            <a:srgbClr val="A80000"/>
                          </a:solidFill>
                          <a:effectLst/>
                          <a:latin typeface="Times New Roman" panose="02020603050405020304" pitchFamily="18" charset="0"/>
                          <a:cs typeface="Times New Roman" panose="02020603050405020304" pitchFamily="18" charset="0"/>
                        </a:rPr>
                        <a:t>Phương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trình</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hóa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học</a:t>
                      </a:r>
                      <a:r>
                        <a:rPr lang="fr-FR" sz="2800" b="0" dirty="0">
                          <a:solidFill>
                            <a:srgbClr val="A80000"/>
                          </a:solidFill>
                          <a:effectLst/>
                          <a:latin typeface="Times New Roman" panose="02020603050405020304" pitchFamily="18" charset="0"/>
                          <a:cs typeface="Times New Roman" panose="02020603050405020304" pitchFamily="18" charset="0"/>
                        </a:rPr>
                        <a:t> là </a:t>
                      </a:r>
                      <a:r>
                        <a:rPr lang="fr-FR" sz="2800" b="0" dirty="0" err="1">
                          <a:solidFill>
                            <a:srgbClr val="A80000"/>
                          </a:solidFill>
                          <a:effectLst/>
                          <a:latin typeface="Times New Roman" panose="02020603050405020304" pitchFamily="18" charset="0"/>
                          <a:cs typeface="Times New Roman" panose="02020603050405020304" pitchFamily="18" charset="0"/>
                        </a:rPr>
                        <a:t>gì</a:t>
                      </a:r>
                      <a:r>
                        <a:rPr lang="fr-FR" sz="2800" b="0" dirty="0">
                          <a:solidFill>
                            <a:srgbClr val="A80000"/>
                          </a:solidFill>
                          <a:effectLst/>
                          <a:latin typeface="Times New Roman" panose="02020603050405020304" pitchFamily="18" charset="0"/>
                          <a:cs typeface="Times New Roman" panose="02020603050405020304" pitchFamily="18" charset="0"/>
                        </a:rPr>
                        <a:t>?</a:t>
                      </a:r>
                      <a:endParaRPr lang="en-US" sz="2800" b="0" dirty="0">
                        <a:solidFill>
                          <a:srgbClr val="A80000"/>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fr-FR" sz="2800" b="0" dirty="0">
                          <a:solidFill>
                            <a:srgbClr val="A80000"/>
                          </a:solidFill>
                          <a:effectLst/>
                          <a:latin typeface="Times New Roman" panose="02020603050405020304" pitchFamily="18" charset="0"/>
                          <a:cs typeface="Times New Roman" panose="02020603050405020304" pitchFamily="18" charset="0"/>
                        </a:rPr>
                        <a:t>2. </a:t>
                      </a:r>
                      <a:r>
                        <a:rPr lang="fr-FR" sz="2800" b="0" dirty="0" err="1">
                          <a:solidFill>
                            <a:srgbClr val="A80000"/>
                          </a:solidFill>
                          <a:effectLst/>
                          <a:latin typeface="Times New Roman" panose="02020603050405020304" pitchFamily="18" charset="0"/>
                          <a:cs typeface="Times New Roman" panose="02020603050405020304" pitchFamily="18" charset="0"/>
                        </a:rPr>
                        <a:t>Nêu</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bước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biểu</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diễn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phương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trình</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hóa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học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minh</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họa</a:t>
                      </a:r>
                      <a:r>
                        <a:rPr lang="fr-FR" sz="2800" b="0" dirty="0">
                          <a:solidFill>
                            <a:srgbClr val="A80000"/>
                          </a:solidFill>
                          <a:effectLst/>
                          <a:latin typeface="Times New Roman" panose="02020603050405020304" pitchFamily="18" charset="0"/>
                          <a:cs typeface="Times New Roman" panose="02020603050405020304" pitchFamily="18" charset="0"/>
                        </a:rPr>
                        <a:t> qua </a:t>
                      </a:r>
                      <a:r>
                        <a:rPr lang="fr-FR" sz="2800" b="0" dirty="0" err="1">
                          <a:solidFill>
                            <a:srgbClr val="A80000"/>
                          </a:solidFill>
                          <a:effectLst/>
                          <a:latin typeface="Times New Roman" panose="02020603050405020304" pitchFamily="18" charset="0"/>
                          <a:cs typeface="Times New Roman" panose="02020603050405020304" pitchFamily="18" charset="0"/>
                        </a:rPr>
                        <a:t>ví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dụ</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phản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ứng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hóa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học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diễn</a:t>
                      </a:r>
                      <a:r>
                        <a:rPr lang="fr-FR" sz="2800" b="0" dirty="0">
                          <a:solidFill>
                            <a:srgbClr val="A80000"/>
                          </a:solidFill>
                          <a:effectLst/>
                          <a:latin typeface="Times New Roman" panose="02020603050405020304" pitchFamily="18" charset="0"/>
                          <a:cs typeface="Times New Roman" panose="02020603050405020304" pitchFamily="18" charset="0"/>
                        </a:rPr>
                        <a:t> ra khi </a:t>
                      </a:r>
                      <a:r>
                        <a:rPr lang="fr-FR" sz="2800" b="0" dirty="0" err="1">
                          <a:solidFill>
                            <a:srgbClr val="A80000"/>
                          </a:solidFill>
                          <a:effectLst/>
                          <a:latin typeface="Times New Roman" panose="02020603050405020304" pitchFamily="18" charset="0"/>
                          <a:cs typeface="Times New Roman" panose="02020603050405020304" pitchFamily="18" charset="0"/>
                        </a:rPr>
                        <a:t>cho</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khí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hydrogen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dụng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với</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khí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oxygen</a:t>
                      </a:r>
                      <a:endParaRPr lang="en-US" sz="2800" b="0" dirty="0">
                        <a:solidFill>
                          <a:srgbClr val="A80000"/>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fr-FR" sz="2800" b="0" dirty="0">
                          <a:solidFill>
                            <a:srgbClr val="A80000"/>
                          </a:solidFill>
                          <a:effectLst/>
                          <a:latin typeface="Times New Roman" panose="02020603050405020304" pitchFamily="18" charset="0"/>
                          <a:cs typeface="Times New Roman" panose="02020603050405020304" pitchFamily="18" charset="0"/>
                        </a:rPr>
                        <a:t>3. </a:t>
                      </a:r>
                      <a:r>
                        <a:rPr lang="fr-FR" sz="2800" b="0" dirty="0" err="1">
                          <a:solidFill>
                            <a:srgbClr val="A80000"/>
                          </a:solidFill>
                          <a:effectLst/>
                          <a:latin typeface="Times New Roman" panose="02020603050405020304" pitchFamily="18" charset="0"/>
                          <a:cs typeface="Times New Roman" panose="02020603050405020304" pitchFamily="18" charset="0"/>
                        </a:rPr>
                        <a:t>Hoàn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thành</a:t>
                      </a:r>
                      <a:r>
                        <a:rPr lang="fr-FR" sz="2800" b="0" dirty="0">
                          <a:solidFill>
                            <a:srgbClr val="A80000"/>
                          </a:solidFill>
                          <a:effectLst/>
                          <a:latin typeface="Times New Roman" panose="02020603050405020304" pitchFamily="18" charset="0"/>
                          <a:cs typeface="Times New Roman" panose="02020603050405020304" pitchFamily="18" charset="0"/>
                        </a:rPr>
                        <a:t> CH1/24 SGK: </a:t>
                      </a:r>
                      <a:r>
                        <a:rPr lang="fr-FR" sz="2800" b="0" dirty="0" err="1">
                          <a:solidFill>
                            <a:srgbClr val="A80000"/>
                          </a:solidFill>
                          <a:effectLst/>
                          <a:latin typeface="Times New Roman" panose="02020603050405020304" pitchFamily="18" charset="0"/>
                          <a:cs typeface="Times New Roman" panose="02020603050405020304" pitchFamily="18" charset="0"/>
                        </a:rPr>
                        <a:t>Dựa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vào</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kiến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thức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đã</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học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cho</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biết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tổng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số</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nguyên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của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mỗi</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nguyên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tố</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trong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chất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phản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ứng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và</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trong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chất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sản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phẩm</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của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ví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dụ</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bên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cần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phải</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tuân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theo</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nguyên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tắc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như</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thế</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nào</a:t>
                      </a:r>
                      <a:r>
                        <a:rPr lang="fr-FR" sz="2800" b="0" dirty="0">
                          <a:solidFill>
                            <a:srgbClr val="A80000"/>
                          </a:solidFill>
                          <a:effectLst/>
                          <a:latin typeface="Times New Roman" panose="02020603050405020304" pitchFamily="18" charset="0"/>
                          <a:cs typeface="Times New Roman" panose="02020603050405020304" pitchFamily="18" charset="0"/>
                        </a:rPr>
                        <a:t>.</a:t>
                      </a:r>
                      <a:endParaRPr lang="en-US" sz="2800" b="0" dirty="0">
                        <a:solidFill>
                          <a:srgbClr val="A80000"/>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fr-FR" sz="2800" b="0" dirty="0">
                          <a:solidFill>
                            <a:srgbClr val="A80000"/>
                          </a:solidFill>
                          <a:effectLst/>
                          <a:latin typeface="Times New Roman" panose="02020603050405020304" pitchFamily="18" charset="0"/>
                          <a:cs typeface="Times New Roman" panose="02020603050405020304" pitchFamily="18" charset="0"/>
                        </a:rPr>
                        <a:t>4. </a:t>
                      </a:r>
                      <a:r>
                        <a:rPr lang="fr-FR" sz="2800" b="0" dirty="0" err="1">
                          <a:solidFill>
                            <a:srgbClr val="A80000"/>
                          </a:solidFill>
                          <a:effectLst/>
                          <a:latin typeface="Times New Roman" panose="02020603050405020304" pitchFamily="18" charset="0"/>
                          <a:cs typeface="Times New Roman" panose="02020603050405020304" pitchFamily="18" charset="0"/>
                        </a:rPr>
                        <a:t>Hoàn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thành</a:t>
                      </a:r>
                      <a:r>
                        <a:rPr lang="fr-FR" sz="2800" b="0" dirty="0">
                          <a:solidFill>
                            <a:srgbClr val="A80000"/>
                          </a:solidFill>
                          <a:effectLst/>
                          <a:latin typeface="Times New Roman" panose="02020603050405020304" pitchFamily="18" charset="0"/>
                          <a:cs typeface="Times New Roman" panose="02020603050405020304" pitchFamily="18" charset="0"/>
                        </a:rPr>
                        <a:t> CH2 /24 SGK: Cho </a:t>
                      </a:r>
                      <a:r>
                        <a:rPr lang="fr-FR" sz="2800" b="0" dirty="0" err="1">
                          <a:solidFill>
                            <a:srgbClr val="A80000"/>
                          </a:solidFill>
                          <a:effectLst/>
                          <a:latin typeface="Times New Roman" panose="02020603050405020304" pitchFamily="18" charset="0"/>
                          <a:cs typeface="Times New Roman" panose="02020603050405020304" pitchFamily="18" charset="0"/>
                        </a:rPr>
                        <a:t>biết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số</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nguyên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tử</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của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mỗi</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nguyên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tố</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trong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chất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tham</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gia</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phản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ứng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và</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chất</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sản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phẩm</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trong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các</a:t>
                      </a:r>
                      <a:r>
                        <a:rPr lang="fr-FR" sz="2800" b="0" dirty="0">
                          <a:solidFill>
                            <a:srgbClr val="A80000"/>
                          </a:solidFill>
                          <a:effectLst/>
                          <a:latin typeface="Times New Roman" panose="02020603050405020304" pitchFamily="18" charset="0"/>
                          <a:cs typeface="Times New Roman" panose="02020603050405020304" pitchFamily="18" charset="0"/>
                        </a:rPr>
                        <a:t> ô </a:t>
                      </a:r>
                      <a:r>
                        <a:rPr lang="fr-FR" sz="2800" b="0" dirty="0" err="1">
                          <a:solidFill>
                            <a:srgbClr val="A80000"/>
                          </a:solidFill>
                          <a:effectLst/>
                          <a:latin typeface="Times New Roman" panose="02020603050405020304" pitchFamily="18" charset="0"/>
                          <a:cs typeface="Times New Roman" panose="02020603050405020304" pitchFamily="18" charset="0"/>
                        </a:rPr>
                        <a:t>trống</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trên</a:t>
                      </a:r>
                      <a:r>
                        <a:rPr lang="fr-FR" sz="2800" b="0" dirty="0">
                          <a:solidFill>
                            <a:srgbClr val="A80000"/>
                          </a:solidFill>
                          <a:effectLst/>
                          <a:latin typeface="Times New Roman" panose="02020603050405020304" pitchFamily="18" charset="0"/>
                          <a:cs typeface="Times New Roman" panose="02020603050405020304" pitchFamily="18" charset="0"/>
                        </a:rPr>
                        <a:t> </a:t>
                      </a:r>
                      <a:r>
                        <a:rPr lang="fr-FR" sz="2800" b="0" dirty="0" err="1">
                          <a:solidFill>
                            <a:srgbClr val="A80000"/>
                          </a:solidFill>
                          <a:effectLst/>
                          <a:latin typeface="Times New Roman" panose="02020603050405020304" pitchFamily="18" charset="0"/>
                          <a:cs typeface="Times New Roman" panose="02020603050405020304" pitchFamily="18" charset="0"/>
                        </a:rPr>
                        <a:t>hình</a:t>
                      </a:r>
                      <a:r>
                        <a:rPr lang="fr-FR" sz="2800" b="0" dirty="0">
                          <a:solidFill>
                            <a:srgbClr val="A80000"/>
                          </a:solidFill>
                          <a:effectLst/>
                          <a:latin typeface="Times New Roman" panose="02020603050405020304" pitchFamily="18" charset="0"/>
                          <a:cs typeface="Times New Roman" panose="02020603050405020304" pitchFamily="18" charset="0"/>
                        </a:rPr>
                        <a:t> 3.3</a:t>
                      </a:r>
                      <a:endParaRPr lang="en-US" sz="2800" b="0" dirty="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6885866"/>
                  </a:ext>
                </a:extLst>
              </a:tr>
              <a:tr h="685765">
                <a:tc>
                  <a:txBody>
                    <a:bodyPr/>
                    <a:lstStyle/>
                    <a:p>
                      <a:pPr algn="just">
                        <a:lnSpc>
                          <a:spcPct val="10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289138"/>
                  </a:ext>
                </a:extLst>
              </a:tr>
            </a:tbl>
          </a:graphicData>
        </a:graphic>
      </p:graphicFrame>
      <p:pic>
        <p:nvPicPr>
          <p:cNvPr id="6" name="Picture 5">
            <a:extLst>
              <a:ext uri="{FF2B5EF4-FFF2-40B4-BE49-F238E27FC236}">
                <a16:creationId xmlns:a16="http://schemas.microsoft.com/office/drawing/2014/main" id="{B9EE154B-A34B-367B-1A54-1B18DC381C46}"/>
              </a:ext>
            </a:extLst>
          </p:cNvPr>
          <p:cNvPicPr>
            <a:picLocks noChangeAspect="1"/>
          </p:cNvPicPr>
          <p:nvPr/>
        </p:nvPicPr>
        <p:blipFill>
          <a:blip r:embed="rId2"/>
          <a:stretch>
            <a:fillRect/>
          </a:stretch>
        </p:blipFill>
        <p:spPr>
          <a:xfrm>
            <a:off x="2518950" y="3959441"/>
            <a:ext cx="6000000" cy="2823099"/>
          </a:xfrm>
          <a:prstGeom prst="rect">
            <a:avLst/>
          </a:prstGeom>
        </p:spPr>
      </p:pic>
    </p:spTree>
    <p:extLst>
      <p:ext uri="{BB962C8B-B14F-4D97-AF65-F5344CB8AC3E}">
        <p14:creationId xmlns:p14="http://schemas.microsoft.com/office/powerpoint/2010/main" val="49556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363985" y="102894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363985" y="172385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p:txBody>
      </p:sp>
      <p:sp>
        <p:nvSpPr>
          <p:cNvPr id="14" name="TextBox 13"/>
          <p:cNvSpPr txBox="1"/>
          <p:nvPr/>
        </p:nvSpPr>
        <p:spPr>
          <a:xfrm>
            <a:off x="266330" y="2326661"/>
            <a:ext cx="11567604" cy="954107"/>
          </a:xfrm>
          <a:prstGeom prst="rect">
            <a:avLst/>
          </a:prstGeom>
          <a:noFill/>
        </p:spPr>
        <p:txBody>
          <a:bodyPr wrap="square" rtlCol="0">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p>
          <a:p>
            <a:pPr algn="just"/>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phẩm</a:t>
            </a:r>
            <a:r>
              <a:rPr lang="en-US" sz="28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416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p:cTn id="29" dur="500" fill="hold"/>
                                        <p:tgtEl>
                                          <p:spTgt spid="1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1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056" y="72570"/>
            <a:ext cx="11953431" cy="4555089"/>
          </a:xfrm>
          <a:prstGeom prst="rect">
            <a:avLst/>
          </a:prstGeom>
        </p:spPr>
        <p:txBody>
          <a:bodyPr wrap="square" lIns="121917" tIns="60958" rIns="121917" bIns="60958">
            <a:spAutoFit/>
          </a:bodyPr>
          <a:lstStyle/>
          <a:p>
            <a:pPr algn="just"/>
            <a:r>
              <a:rPr lang="en-US" sz="3200" dirty="0">
                <a:latin typeface="Times New Roman" panose="02020603050405020304" pitchFamily="18" charset="0"/>
                <a:ea typeface="Times New Roman" panose="02020603050405020304" pitchFamily="18" charset="0"/>
              </a:rPr>
              <a:t>2.Ví </a:t>
            </a:r>
            <a:r>
              <a:rPr lang="en-US" sz="3200" dirty="0" err="1">
                <a:latin typeface="Times New Roman" panose="02020603050405020304" pitchFamily="18" charset="0"/>
                <a:ea typeface="Times New Roman" panose="02020603050405020304" pitchFamily="18" charset="0"/>
              </a:rPr>
              <a:t>dụ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hóa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diễn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hydrogen </a:t>
            </a:r>
            <a:r>
              <a:rPr lang="en-US" sz="3200" dirty="0" err="1">
                <a:latin typeface="Times New Roman" panose="02020603050405020304" pitchFamily="18" charset="0"/>
                <a:ea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rPr>
              <a:t> oxygen </a:t>
            </a:r>
            <a:r>
              <a:rPr lang="en-US" sz="3200" dirty="0" err="1">
                <a:latin typeface="Times New Roman" panose="02020603050405020304" pitchFamily="18" charset="0"/>
                <a:ea typeface="Times New Roman" panose="02020603050405020304" pitchFamily="18" charset="0"/>
              </a:rPr>
              <a:t>tạo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biểu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diễn</a:t>
            </a:r>
            <a:r>
              <a:rPr lang="en-US" sz="3200" dirty="0">
                <a:latin typeface="Times New Roman" panose="02020603050405020304" pitchFamily="18" charset="0"/>
                <a:ea typeface="Times New Roman" panose="02020603050405020304" pitchFamily="18" charset="0"/>
              </a:rPr>
              <a:t>:</a:t>
            </a:r>
          </a:p>
          <a:p>
            <a:pPr marL="457189" indent="-457189" algn="just">
              <a:buFontTx/>
              <a:buChar char="-"/>
            </a:pPr>
            <a:r>
              <a:rPr lang="en-US" sz="3200" dirty="0" err="1">
                <a:latin typeface="Times New Roman" panose="02020603050405020304" pitchFamily="18" charset="0"/>
              </a:rPr>
              <a:t>Bước</a:t>
            </a:r>
            <a:r>
              <a:rPr lang="en-US" sz="3200" dirty="0">
                <a:latin typeface="Times New Roman" panose="02020603050405020304" pitchFamily="18" charset="0"/>
              </a:rPr>
              <a:t> 1: </a:t>
            </a:r>
            <a:r>
              <a:rPr lang="en-US" sz="3200" dirty="0" err="1">
                <a:latin typeface="Times New Roman" panose="02020603050405020304" pitchFamily="18" charset="0"/>
              </a:rPr>
              <a:t>Sơ</a:t>
            </a:r>
            <a:r>
              <a:rPr lang="en-US" sz="3200" dirty="0">
                <a:latin typeface="Times New Roman" panose="02020603050405020304" pitchFamily="18" charset="0"/>
              </a:rPr>
              <a:t> </a:t>
            </a:r>
            <a:r>
              <a:rPr lang="en-US" sz="3200" dirty="0" err="1">
                <a:latin typeface="Times New Roman" panose="02020603050405020304" pitchFamily="18" charset="0"/>
              </a:rPr>
              <a:t>đồ</a:t>
            </a:r>
            <a:r>
              <a:rPr lang="en-US" sz="3200" dirty="0">
                <a:latin typeface="Times New Roman" panose="02020603050405020304" pitchFamily="18" charset="0"/>
              </a:rPr>
              <a:t> </a:t>
            </a:r>
            <a:r>
              <a:rPr lang="en-US" sz="3200" dirty="0" err="1">
                <a:latin typeface="Times New Roman" panose="02020603050405020304" pitchFamily="18" charset="0"/>
              </a:rPr>
              <a:t>chữ</a:t>
            </a:r>
            <a:r>
              <a:rPr lang="en-US" sz="3200" dirty="0">
                <a:latin typeface="Times New Roman" panose="02020603050405020304" pitchFamily="18" charset="0"/>
              </a:rPr>
              <a:t>:</a:t>
            </a:r>
          </a:p>
          <a:p>
            <a:pPr algn="ctr"/>
            <a:r>
              <a:rPr lang="en-US" sz="3200" dirty="0">
                <a:latin typeface="Times New Roman" panose="02020603050405020304" pitchFamily="18" charset="0"/>
              </a:rPr>
              <a:t>Hydrogen + Oxygen → </a:t>
            </a:r>
            <a:r>
              <a:rPr lang="en-US" sz="3200" dirty="0" err="1">
                <a:latin typeface="Times New Roman" panose="02020603050405020304" pitchFamily="18" charset="0"/>
              </a:rPr>
              <a:t>Nước</a:t>
            </a:r>
            <a:endParaRPr lang="en-US" sz="3200" dirty="0">
              <a:latin typeface="Times New Roman" panose="02020603050405020304" pitchFamily="18" charset="0"/>
            </a:endParaRPr>
          </a:p>
          <a:p>
            <a:pPr marL="457189" indent="-457189" algn="just">
              <a:buFontTx/>
              <a:buChar char="-"/>
            </a:pPr>
            <a:r>
              <a:rPr lang="en-US" sz="3200" dirty="0" err="1">
                <a:latin typeface="Times New Roman" panose="02020603050405020304" pitchFamily="18" charset="0"/>
              </a:rPr>
              <a:t>Bước</a:t>
            </a:r>
            <a:r>
              <a:rPr lang="en-US" sz="3200" dirty="0">
                <a:latin typeface="Times New Roman" panose="02020603050405020304" pitchFamily="18" charset="0"/>
              </a:rPr>
              <a:t> 2: </a:t>
            </a:r>
            <a:r>
              <a:rPr lang="en-US" sz="3200" dirty="0" err="1">
                <a:latin typeface="Times New Roman" panose="02020603050405020304" pitchFamily="18" charset="0"/>
              </a:rPr>
              <a:t>Thay</a:t>
            </a:r>
            <a:r>
              <a:rPr lang="en-US" sz="3200" dirty="0">
                <a:latin typeface="Times New Roman" panose="02020603050405020304" pitchFamily="18" charset="0"/>
              </a:rPr>
              <a:t> </a:t>
            </a:r>
            <a:r>
              <a:rPr lang="en-US" sz="3200" dirty="0" err="1">
                <a:latin typeface="Times New Roman" panose="02020603050405020304" pitchFamily="18" charset="0"/>
              </a:rPr>
              <a:t>tên</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chất</a:t>
            </a:r>
            <a:r>
              <a:rPr lang="en-US" sz="3200" dirty="0">
                <a:latin typeface="Times New Roman" panose="02020603050405020304" pitchFamily="18" charset="0"/>
              </a:rPr>
              <a:t> </a:t>
            </a:r>
            <a:r>
              <a:rPr lang="en-US" sz="3200" dirty="0" err="1">
                <a:latin typeface="Times New Roman" panose="02020603050405020304" pitchFamily="18" charset="0"/>
              </a:rPr>
              <a:t>bằng</a:t>
            </a:r>
            <a:r>
              <a:rPr lang="en-US" sz="3200" dirty="0">
                <a:latin typeface="Times New Roman" panose="02020603050405020304" pitchFamily="18" charset="0"/>
              </a:rPr>
              <a:t> </a:t>
            </a:r>
            <a:r>
              <a:rPr lang="en-US" sz="3200" dirty="0" err="1">
                <a:latin typeface="Times New Roman" panose="02020603050405020304" pitchFamily="18" charset="0"/>
              </a:rPr>
              <a:t>công</a:t>
            </a:r>
            <a:r>
              <a:rPr lang="en-US" sz="3200" dirty="0">
                <a:latin typeface="Times New Roman" panose="02020603050405020304" pitchFamily="18" charset="0"/>
              </a:rPr>
              <a:t> </a:t>
            </a:r>
            <a:r>
              <a:rPr lang="en-US" sz="3200" dirty="0" err="1">
                <a:latin typeface="Times New Roman" panose="02020603050405020304" pitchFamily="18" charset="0"/>
              </a:rPr>
              <a:t>thức</a:t>
            </a:r>
            <a:r>
              <a:rPr lang="en-US" sz="3200" dirty="0">
                <a:latin typeface="Times New Roman" panose="02020603050405020304" pitchFamily="18" charset="0"/>
              </a:rPr>
              <a:t> </a:t>
            </a:r>
            <a:r>
              <a:rPr lang="en-US" sz="3200" dirty="0" err="1">
                <a:latin typeface="Times New Roman" panose="02020603050405020304" pitchFamily="18" charset="0"/>
              </a:rPr>
              <a:t>hoá</a:t>
            </a:r>
            <a:r>
              <a:rPr lang="en-US" sz="3200" dirty="0">
                <a:latin typeface="Times New Roman" panose="02020603050405020304" pitchFamily="18" charset="0"/>
              </a:rPr>
              <a:t> </a:t>
            </a:r>
            <a:r>
              <a:rPr lang="en-US" sz="3200" dirty="0" err="1">
                <a:latin typeface="Times New Roman" panose="02020603050405020304" pitchFamily="18" charset="0"/>
              </a:rPr>
              <a:t>học</a:t>
            </a:r>
            <a:r>
              <a:rPr lang="en-US" sz="3200" dirty="0">
                <a:latin typeface="Times New Roman" panose="02020603050405020304" pitchFamily="18" charset="0"/>
              </a:rPr>
              <a:t>:</a:t>
            </a:r>
            <a:endParaRPr lang="en-US" sz="3200" dirty="0"/>
          </a:p>
          <a:p>
            <a:pPr algn="ctr"/>
            <a:r>
              <a:rPr lang="en-US" sz="3200" dirty="0">
                <a:latin typeface="Times New Roman" panose="02020603050405020304" pitchFamily="18" charset="0"/>
              </a:rPr>
              <a:t>H</a:t>
            </a:r>
            <a:r>
              <a:rPr lang="en-US" sz="3200" baseline="-25000" dirty="0">
                <a:latin typeface="Times New Roman" panose="02020603050405020304" pitchFamily="18" charset="0"/>
              </a:rPr>
              <a:t>2</a:t>
            </a:r>
            <a:r>
              <a:rPr lang="en-US" sz="3200" dirty="0">
                <a:latin typeface="Times New Roman" panose="02020603050405020304" pitchFamily="18" charset="0"/>
              </a:rPr>
              <a:t> + O</a:t>
            </a:r>
            <a:r>
              <a:rPr lang="en-US" sz="3200" baseline="-25000" dirty="0">
                <a:latin typeface="Times New Roman" panose="02020603050405020304" pitchFamily="18" charset="0"/>
              </a:rPr>
              <a:t>2</a:t>
            </a:r>
            <a:r>
              <a:rPr lang="en-US" sz="3200" dirty="0">
                <a:latin typeface="Times New Roman" panose="02020603050405020304" pitchFamily="18" charset="0"/>
              </a:rPr>
              <a:t> -</a:t>
            </a:r>
            <a:r>
              <a:rPr lang="en-US" sz="3200" dirty="0">
                <a:latin typeface="Times New Roman" panose="02020603050405020304" pitchFamily="18" charset="0"/>
                <a:sym typeface="Wingdings" panose="05000000000000000000" pitchFamily="2" charset="2"/>
              </a:rPr>
              <a:t>---&gt;</a:t>
            </a:r>
            <a:r>
              <a:rPr lang="en-US" sz="3200" dirty="0">
                <a:latin typeface="Times New Roman" panose="02020603050405020304" pitchFamily="18" charset="0"/>
              </a:rPr>
              <a:t>   H</a:t>
            </a:r>
            <a:r>
              <a:rPr lang="en-US" sz="3200" baseline="-25000" dirty="0">
                <a:latin typeface="Times New Roman" panose="02020603050405020304" pitchFamily="18" charset="0"/>
              </a:rPr>
              <a:t>2</a:t>
            </a:r>
            <a:r>
              <a:rPr lang="en-US" sz="3200" dirty="0">
                <a:latin typeface="Times New Roman" panose="02020603050405020304" pitchFamily="18" charset="0"/>
              </a:rPr>
              <a:t>O</a:t>
            </a:r>
          </a:p>
          <a:p>
            <a:r>
              <a:rPr lang="en-US" sz="3200" dirty="0">
                <a:latin typeface="Times New Roman" panose="02020603050405020304" pitchFamily="18" charset="0"/>
              </a:rPr>
              <a:t>-</a:t>
            </a:r>
            <a:r>
              <a:rPr lang="en-US" sz="3200" dirty="0" err="1">
                <a:latin typeface="Times New Roman" panose="02020603050405020304" pitchFamily="18" charset="0"/>
              </a:rPr>
              <a:t>bước</a:t>
            </a:r>
            <a:r>
              <a:rPr lang="en-US" sz="3200" dirty="0">
                <a:latin typeface="Times New Roman" panose="02020603050405020304" pitchFamily="18" charset="0"/>
              </a:rPr>
              <a:t> 3: </a:t>
            </a:r>
            <a:r>
              <a:rPr lang="en-US" sz="3200" dirty="0" err="1">
                <a:latin typeface="Times New Roman" panose="02020603050405020304" pitchFamily="18" charset="0"/>
              </a:rPr>
              <a:t>Tìm</a:t>
            </a:r>
            <a:r>
              <a:rPr lang="en-US" sz="3200" dirty="0">
                <a:latin typeface="Times New Roman" panose="02020603050405020304" pitchFamily="18" charset="0"/>
              </a:rPr>
              <a:t> </a:t>
            </a:r>
            <a:r>
              <a:rPr lang="en-US" sz="3200" dirty="0" err="1">
                <a:latin typeface="Times New Roman" panose="02020603050405020304" pitchFamily="18" charset="0"/>
              </a:rPr>
              <a:t>hệ</a:t>
            </a:r>
            <a:r>
              <a:rPr lang="en-US" sz="3200" dirty="0">
                <a:latin typeface="Times New Roman" panose="02020603050405020304" pitchFamily="18" charset="0"/>
              </a:rPr>
              <a:t> </a:t>
            </a:r>
            <a:r>
              <a:rPr lang="en-US" sz="3200" dirty="0" err="1">
                <a:latin typeface="Times New Roman" panose="02020603050405020304" pitchFamily="18" charset="0"/>
              </a:rPr>
              <a:t>số</a:t>
            </a:r>
            <a:r>
              <a:rPr lang="en-US" sz="3200" dirty="0">
                <a:latin typeface="Times New Roman" panose="02020603050405020304" pitchFamily="18" charset="0"/>
              </a:rPr>
              <a:t> </a:t>
            </a:r>
            <a:r>
              <a:rPr lang="en-US" sz="3200" dirty="0" err="1">
                <a:latin typeface="Times New Roman" panose="02020603050405020304" pitchFamily="18" charset="0"/>
              </a:rPr>
              <a:t>thích</a:t>
            </a:r>
            <a:r>
              <a:rPr lang="en-US" sz="3200" dirty="0">
                <a:latin typeface="Times New Roman" panose="02020603050405020304" pitchFamily="18" charset="0"/>
              </a:rPr>
              <a:t> </a:t>
            </a:r>
            <a:r>
              <a:rPr lang="en-US" sz="3200" dirty="0" err="1">
                <a:latin typeface="Times New Roman" panose="02020603050405020304" pitchFamily="18" charset="0"/>
              </a:rPr>
              <a:t>hợp</a:t>
            </a:r>
            <a:r>
              <a:rPr lang="en-US" sz="3200" dirty="0">
                <a:latin typeface="Times New Roman" panose="02020603050405020304" pitchFamily="18" charset="0"/>
              </a:rPr>
              <a:t> </a:t>
            </a:r>
            <a:r>
              <a:rPr lang="en-US" sz="3200" dirty="0" err="1">
                <a:latin typeface="Times New Roman" panose="02020603050405020304" pitchFamily="18" charset="0"/>
              </a:rPr>
              <a:t>sao</a:t>
            </a:r>
            <a:r>
              <a:rPr lang="en-US" sz="3200" dirty="0">
                <a:latin typeface="Times New Roman" panose="02020603050405020304" pitchFamily="18" charset="0"/>
              </a:rPr>
              <a:t> </a:t>
            </a:r>
            <a:r>
              <a:rPr lang="en-US" sz="3200" dirty="0" err="1">
                <a:latin typeface="Times New Roman" panose="02020603050405020304" pitchFamily="18" charset="0"/>
              </a:rPr>
              <a:t>cho</a:t>
            </a:r>
            <a:r>
              <a:rPr lang="en-US" sz="3200" dirty="0">
                <a:latin typeface="Times New Roman" panose="02020603050405020304" pitchFamily="18" charset="0"/>
              </a:rPr>
              <a:t> </a:t>
            </a:r>
            <a:r>
              <a:rPr lang="en-US" sz="3200" dirty="0" err="1">
                <a:latin typeface="Times New Roman" panose="02020603050405020304" pitchFamily="18" charset="0"/>
              </a:rPr>
              <a:t>số</a:t>
            </a:r>
            <a:r>
              <a:rPr lang="en-US" sz="3200" dirty="0">
                <a:latin typeface="Times New Roman" panose="02020603050405020304" pitchFamily="18" charset="0"/>
              </a:rPr>
              <a:t> </a:t>
            </a:r>
            <a:r>
              <a:rPr lang="en-US" sz="3200" dirty="0" err="1">
                <a:latin typeface="Times New Roman" panose="02020603050405020304" pitchFamily="18" charset="0"/>
              </a:rPr>
              <a:t>nguyên</a:t>
            </a:r>
            <a:r>
              <a:rPr lang="en-US" sz="3200" dirty="0">
                <a:latin typeface="Times New Roman" panose="02020603050405020304" pitchFamily="18" charset="0"/>
              </a:rPr>
              <a:t> </a:t>
            </a:r>
            <a:r>
              <a:rPr lang="en-US" sz="3200" dirty="0" err="1">
                <a:latin typeface="Times New Roman" panose="02020603050405020304" pitchFamily="18" charset="0"/>
              </a:rPr>
              <a:t>tử</a:t>
            </a:r>
            <a:r>
              <a:rPr lang="en-US" sz="3200" dirty="0">
                <a:latin typeface="Times New Roman" panose="02020603050405020304" pitchFamily="18" charset="0"/>
              </a:rPr>
              <a:t> </a:t>
            </a:r>
            <a:r>
              <a:rPr lang="en-US" sz="3200" dirty="0" err="1">
                <a:latin typeface="Times New Roman" panose="02020603050405020304" pitchFamily="18" charset="0"/>
              </a:rPr>
              <a:t>mỗi</a:t>
            </a:r>
            <a:r>
              <a:rPr lang="en-US" sz="3200" dirty="0">
                <a:latin typeface="Times New Roman" panose="02020603050405020304" pitchFamily="18" charset="0"/>
              </a:rPr>
              <a:t> </a:t>
            </a:r>
            <a:r>
              <a:rPr lang="en-US" sz="3200" dirty="0" err="1">
                <a:latin typeface="Times New Roman" panose="02020603050405020304" pitchFamily="18" charset="0"/>
              </a:rPr>
              <a:t>nguyên</a:t>
            </a:r>
            <a:r>
              <a:rPr lang="en-US" sz="3200" dirty="0">
                <a:latin typeface="Times New Roman" panose="02020603050405020304" pitchFamily="18" charset="0"/>
              </a:rPr>
              <a:t> </a:t>
            </a:r>
            <a:r>
              <a:rPr lang="en-US" sz="3200" dirty="0" err="1">
                <a:latin typeface="Times New Roman" panose="02020603050405020304" pitchFamily="18" charset="0"/>
              </a:rPr>
              <a:t>tố</a:t>
            </a:r>
            <a:r>
              <a:rPr lang="en-US" sz="3200" dirty="0">
                <a:latin typeface="Times New Roman" panose="02020603050405020304" pitchFamily="18" charset="0"/>
              </a:rPr>
              <a:t> ở </a:t>
            </a:r>
            <a:r>
              <a:rPr lang="en-US" sz="3200" dirty="0" err="1">
                <a:latin typeface="Times New Roman" panose="02020603050405020304" pitchFamily="18" charset="0"/>
              </a:rPr>
              <a:t>hau</a:t>
            </a:r>
            <a:r>
              <a:rPr lang="en-US" sz="3200" dirty="0">
                <a:latin typeface="Times New Roman" panose="02020603050405020304" pitchFamily="18" charset="0"/>
              </a:rPr>
              <a:t> </a:t>
            </a:r>
            <a:r>
              <a:rPr lang="en-US" sz="3200" dirty="0" err="1">
                <a:latin typeface="Times New Roman" panose="02020603050405020304" pitchFamily="18" charset="0"/>
              </a:rPr>
              <a:t>vế</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phương</a:t>
            </a:r>
            <a:r>
              <a:rPr lang="en-US" sz="3200" dirty="0">
                <a:latin typeface="Times New Roman" panose="02020603050405020304" pitchFamily="18" charset="0"/>
              </a:rPr>
              <a:t> </a:t>
            </a:r>
            <a:r>
              <a:rPr lang="en-US" sz="3200" dirty="0" err="1">
                <a:latin typeface="Times New Roman" panose="02020603050405020304" pitchFamily="18" charset="0"/>
              </a:rPr>
              <a:t>trình</a:t>
            </a:r>
            <a:r>
              <a:rPr lang="en-US" sz="3200" dirty="0">
                <a:latin typeface="Times New Roman" panose="02020603050405020304" pitchFamily="18" charset="0"/>
              </a:rPr>
              <a:t> </a:t>
            </a:r>
            <a:r>
              <a:rPr lang="en-US" sz="3200" dirty="0" err="1">
                <a:latin typeface="Times New Roman" panose="02020603050405020304" pitchFamily="18" charset="0"/>
              </a:rPr>
              <a:t>đều</a:t>
            </a:r>
            <a:r>
              <a:rPr lang="en-US" sz="3200" dirty="0">
                <a:latin typeface="Times New Roman" panose="02020603050405020304" pitchFamily="18" charset="0"/>
              </a:rPr>
              <a:t> </a:t>
            </a:r>
            <a:r>
              <a:rPr lang="en-US" sz="3200" dirty="0" err="1">
                <a:latin typeface="Times New Roman" panose="02020603050405020304" pitchFamily="18" charset="0"/>
              </a:rPr>
              <a:t>bằng</a:t>
            </a:r>
            <a:r>
              <a:rPr lang="en-US" sz="3200" dirty="0">
                <a:latin typeface="Times New Roman" panose="02020603050405020304" pitchFamily="18" charset="0"/>
              </a:rPr>
              <a:t> </a:t>
            </a:r>
            <a:r>
              <a:rPr lang="en-US" sz="3200" dirty="0" err="1">
                <a:latin typeface="Times New Roman" panose="02020603050405020304" pitchFamily="18" charset="0"/>
              </a:rPr>
              <a:t>nhau</a:t>
            </a:r>
            <a:r>
              <a:rPr lang="en-US" sz="3200" dirty="0">
                <a:latin typeface="Times New Roman" panose="02020603050405020304" pitchFamily="18" charset="0"/>
              </a:rPr>
              <a:t>, ta </a:t>
            </a:r>
            <a:r>
              <a:rPr lang="en-US" sz="3200" dirty="0" err="1">
                <a:latin typeface="Times New Roman" panose="02020603050405020304" pitchFamily="18" charset="0"/>
              </a:rPr>
              <a:t>được</a:t>
            </a:r>
            <a:r>
              <a:rPr lang="en-US" sz="3200" dirty="0">
                <a:latin typeface="Times New Roman" panose="02020603050405020304" pitchFamily="18" charset="0"/>
              </a:rPr>
              <a:t> </a:t>
            </a:r>
            <a:r>
              <a:rPr lang="en-US" sz="3200" dirty="0" err="1">
                <a:latin typeface="Times New Roman" panose="02020603050405020304" pitchFamily="18" charset="0"/>
              </a:rPr>
              <a:t>phương</a:t>
            </a:r>
            <a:r>
              <a:rPr lang="en-US" sz="3200" dirty="0">
                <a:latin typeface="Times New Roman" panose="02020603050405020304" pitchFamily="18" charset="0"/>
              </a:rPr>
              <a:t> </a:t>
            </a:r>
            <a:r>
              <a:rPr lang="en-US" sz="3200" dirty="0" err="1">
                <a:latin typeface="Times New Roman" panose="02020603050405020304" pitchFamily="18" charset="0"/>
              </a:rPr>
              <a:t>trình</a:t>
            </a:r>
            <a:r>
              <a:rPr lang="en-US" sz="3200" dirty="0">
                <a:latin typeface="Times New Roman" panose="02020603050405020304" pitchFamily="18" charset="0"/>
              </a:rPr>
              <a:t> </a:t>
            </a:r>
            <a:r>
              <a:rPr lang="en-US" sz="3200" dirty="0" err="1">
                <a:latin typeface="Times New Roman" panose="02020603050405020304" pitchFamily="18" charset="0"/>
              </a:rPr>
              <a:t>phản</a:t>
            </a:r>
            <a:r>
              <a:rPr lang="en-US" sz="3200" dirty="0">
                <a:latin typeface="Times New Roman" panose="02020603050405020304" pitchFamily="18" charset="0"/>
              </a:rPr>
              <a:t> </a:t>
            </a:r>
            <a:r>
              <a:rPr lang="en-US" sz="3200" dirty="0" err="1">
                <a:latin typeface="Times New Roman" panose="02020603050405020304" pitchFamily="18" charset="0"/>
              </a:rPr>
              <a:t>ứng</a:t>
            </a:r>
            <a:endParaRPr lang="en-US" sz="3200" dirty="0">
              <a:latin typeface="Times New Roman" panose="02020603050405020304" pitchFamily="18" charset="0"/>
            </a:endParaRPr>
          </a:p>
          <a:p>
            <a:pPr algn="ctr"/>
            <a:r>
              <a:rPr lang="en-US" sz="3200" dirty="0">
                <a:solidFill>
                  <a:srgbClr val="FF0000"/>
                </a:solidFill>
                <a:latin typeface="Times New Roman" panose="02020603050405020304" pitchFamily="18" charset="0"/>
              </a:rPr>
              <a:t>2</a:t>
            </a:r>
            <a:r>
              <a:rPr lang="en-US" sz="3200" dirty="0">
                <a:latin typeface="Times New Roman" panose="02020603050405020304" pitchFamily="18" charset="0"/>
              </a:rPr>
              <a:t>H</a:t>
            </a:r>
            <a:r>
              <a:rPr lang="en-US" dirty="0">
                <a:latin typeface="Times New Roman" panose="02020603050405020304" pitchFamily="18" charset="0"/>
              </a:rPr>
              <a:t>2  </a:t>
            </a:r>
            <a:r>
              <a:rPr lang="en-US" sz="3200" dirty="0">
                <a:latin typeface="Times New Roman" panose="02020603050405020304" pitchFamily="18" charset="0"/>
              </a:rPr>
              <a:t>+</a:t>
            </a:r>
            <a:r>
              <a:rPr lang="en-US" dirty="0">
                <a:latin typeface="Times New Roman" panose="02020603050405020304" pitchFamily="18" charset="0"/>
              </a:rPr>
              <a:t> </a:t>
            </a:r>
            <a:r>
              <a:rPr lang="en-US" sz="3200" dirty="0">
                <a:latin typeface="Times New Roman" panose="02020603050405020304" pitchFamily="18" charset="0"/>
              </a:rPr>
              <a:t>O</a:t>
            </a:r>
            <a:r>
              <a:rPr lang="en-US" sz="3200" baseline="-25000" dirty="0">
                <a:latin typeface="Times New Roman" panose="02020603050405020304" pitchFamily="18" charset="0"/>
              </a:rPr>
              <a:t>2 </a:t>
            </a:r>
            <a:r>
              <a:rPr lang="en-US" sz="3200" dirty="0">
                <a:latin typeface="Times New Roman" panose="02020603050405020304" pitchFamily="18" charset="0"/>
              </a:rPr>
              <a:t>→</a:t>
            </a:r>
            <a:r>
              <a:rPr lang="en-US" sz="3200" dirty="0">
                <a:solidFill>
                  <a:srgbClr val="FF0000"/>
                </a:solidFill>
                <a:latin typeface="Times New Roman" panose="02020603050405020304" pitchFamily="18" charset="0"/>
              </a:rPr>
              <a:t>2</a:t>
            </a:r>
            <a:r>
              <a:rPr lang="en-US" sz="3200" dirty="0">
                <a:latin typeface="Times New Roman" panose="02020603050405020304" pitchFamily="18" charset="0"/>
              </a:rPr>
              <a:t>H</a:t>
            </a:r>
            <a:r>
              <a:rPr lang="en-US" sz="3200" baseline="-25000" dirty="0">
                <a:latin typeface="Times New Roman" panose="02020603050405020304" pitchFamily="18" charset="0"/>
              </a:rPr>
              <a:t>2</a:t>
            </a:r>
            <a:r>
              <a:rPr lang="en-US" sz="3200" dirty="0">
                <a:latin typeface="Times New Roman" panose="02020603050405020304" pitchFamily="18" charset="0"/>
              </a:rPr>
              <a:t>O</a:t>
            </a:r>
          </a:p>
        </p:txBody>
      </p:sp>
      <p:sp>
        <p:nvSpPr>
          <p:cNvPr id="31" name="Rectangle 30"/>
          <p:cNvSpPr/>
          <p:nvPr/>
        </p:nvSpPr>
        <p:spPr>
          <a:xfrm>
            <a:off x="593240" y="4567776"/>
            <a:ext cx="10379559" cy="2217654"/>
          </a:xfrm>
          <a:prstGeom prst="rect">
            <a:avLst/>
          </a:prstGeom>
          <a:noFill/>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pPr algn="just">
              <a:lnSpc>
                <a:spcPct val="115000"/>
              </a:lnSpc>
              <a:spcAft>
                <a:spcPts val="800"/>
              </a:spcAft>
            </a:pP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tổng</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số</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nguyên</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tử</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của</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các</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nguyên</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tố</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đó</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trong</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các</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chất</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sản</a:t>
            </a:r>
            <a:r>
              <a:rPr lang="fr-FR" sz="3200" dirty="0">
                <a:solidFill>
                  <a:srgbClr val="FF00FF"/>
                </a:solidFill>
                <a:latin typeface="Times New Roman" panose="02020603050405020304" pitchFamily="18" charset="0"/>
                <a:cs typeface="Times New Roman" panose="02020603050405020304" pitchFamily="18" charset="0"/>
              </a:rPr>
              <a:t> </a:t>
            </a:r>
            <a:r>
              <a:rPr lang="fr-FR" sz="3200" dirty="0" err="1">
                <a:solidFill>
                  <a:srgbClr val="FF00FF"/>
                </a:solidFill>
                <a:latin typeface="Times New Roman" panose="02020603050405020304" pitchFamily="18" charset="0"/>
                <a:cs typeface="Times New Roman" panose="02020603050405020304" pitchFamily="18" charset="0"/>
              </a:rPr>
              <a:t>phẩm</a:t>
            </a:r>
            <a:r>
              <a:rPr lang="fr-FR" sz="3200" dirty="0">
                <a:solidFill>
                  <a:srgbClr val="FF00FF"/>
                </a:solidFill>
                <a:latin typeface="Times New Roman" panose="02020603050405020304" pitchFamily="18" charset="0"/>
                <a:cs typeface="Times New Roman" panose="02020603050405020304" pitchFamily="18" charset="0"/>
              </a:rPr>
              <a:t> </a:t>
            </a:r>
            <a:endParaRPr lang="en-US" sz="3200" dirty="0">
              <a:solidFill>
                <a:srgbClr val="FF00FF"/>
              </a:solidFill>
              <a:latin typeface="Times New Roman" panose="02020603050405020304" pitchFamily="18" charset="0"/>
              <a:cs typeface="Times New Roman" panose="02020603050405020304" pitchFamily="18" charset="0"/>
            </a:endParaRPr>
          </a:p>
          <a:p>
            <a:pPr algn="just">
              <a:lnSpc>
                <a:spcPct val="115000"/>
              </a:lnSpc>
              <a:spcAft>
                <a:spcPts val="800"/>
              </a:spcAft>
            </a:pPr>
            <a:endParaRPr lang="en-US"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A7EF08B-3BF5-7A41-CE52-74558E76CCD1}"/>
              </a:ext>
            </a:extLst>
          </p:cNvPr>
          <p:cNvSpPr txBox="1"/>
          <p:nvPr/>
        </p:nvSpPr>
        <p:spPr>
          <a:xfrm>
            <a:off x="58056" y="4627659"/>
            <a:ext cx="361764" cy="584775"/>
          </a:xfrm>
          <a:prstGeom prst="rect">
            <a:avLst/>
          </a:prstGeom>
          <a:noFill/>
        </p:spPr>
        <p:txBody>
          <a:bodyPr wrap="square">
            <a:spAutoFit/>
          </a:bodyPr>
          <a:lstStyle/>
          <a:p>
            <a:r>
              <a:rPr lang="en-US" sz="3200" dirty="0">
                <a:latin typeface="Times New Roman" panose="02020603050405020304" pitchFamily="18" charset="0"/>
              </a:rPr>
              <a:t>3</a:t>
            </a:r>
            <a:endParaRPr lang="en-US" sz="3200" dirty="0"/>
          </a:p>
        </p:txBody>
      </p:sp>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wipe(left)">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wipe(left)">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0-#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5554435" y="1"/>
            <a:ext cx="6637565" cy="6858000"/>
          </a:xfrm>
          <a:prstGeom prst="rect">
            <a:avLst/>
          </a:prstGeom>
        </p:spPr>
      </p:pic>
      <p:sp>
        <p:nvSpPr>
          <p:cNvPr id="5" name="Rounded Rectangle 4"/>
          <p:cNvSpPr/>
          <p:nvPr/>
        </p:nvSpPr>
        <p:spPr>
          <a:xfrm>
            <a:off x="7928460"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8" name="Rounded Rectangle 7"/>
          <p:cNvSpPr/>
          <p:nvPr/>
        </p:nvSpPr>
        <p:spPr>
          <a:xfrm>
            <a:off x="9453443"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9" name="Rounded Rectangle 8"/>
          <p:cNvSpPr/>
          <p:nvPr/>
        </p:nvSpPr>
        <p:spPr>
          <a:xfrm>
            <a:off x="6548934" y="273344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0" name="Rounded Rectangle 9"/>
          <p:cNvSpPr/>
          <p:nvPr/>
        </p:nvSpPr>
        <p:spPr>
          <a:xfrm>
            <a:off x="7928460" y="27261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1" name="Rounded Rectangle 10"/>
          <p:cNvSpPr/>
          <p:nvPr/>
        </p:nvSpPr>
        <p:spPr>
          <a:xfrm>
            <a:off x="10679219" y="27450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2" name="Rounded Rectangle 11"/>
          <p:cNvSpPr/>
          <p:nvPr/>
        </p:nvSpPr>
        <p:spPr>
          <a:xfrm>
            <a:off x="7928460" y="484388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3" name="Rounded Rectangle 12"/>
          <p:cNvSpPr/>
          <p:nvPr/>
        </p:nvSpPr>
        <p:spPr>
          <a:xfrm>
            <a:off x="9506238" y="49121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4</a:t>
            </a:r>
          </a:p>
        </p:txBody>
      </p:sp>
      <p:sp>
        <p:nvSpPr>
          <p:cNvPr id="14" name="Rounded Rectangle 13"/>
          <p:cNvSpPr/>
          <p:nvPr/>
        </p:nvSpPr>
        <p:spPr>
          <a:xfrm>
            <a:off x="10676802" y="49054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6" name="Rectangle 15"/>
          <p:cNvSpPr/>
          <p:nvPr/>
        </p:nvSpPr>
        <p:spPr>
          <a:xfrm>
            <a:off x="395014" y="3366584"/>
            <a:ext cx="5109677" cy="3077762"/>
          </a:xfrm>
          <a:prstGeom prst="rect">
            <a:avLst/>
          </a:prstGeom>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algn="just"/>
            <a:r>
              <a:rPr lang="en-US" sz="3200" dirty="0" err="1">
                <a:solidFill>
                  <a:schemeClr val="tx1"/>
                </a:solidFill>
                <a:latin typeface="Times New Roman" panose="02020603050405020304" pitchFamily="18" charset="0"/>
                <a:ea typeface="Times New Roman" panose="02020603050405020304" pitchFamily="18" charset="0"/>
              </a:rPr>
              <a:t>Như</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vậy</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số</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nguyên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tử</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của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mỗi</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nguyên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tố</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đều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đã</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bằng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nhau</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Phương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trình</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hoá</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học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của</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phản</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ứng</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được</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viết</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như</a:t>
            </a:r>
            <a:r>
              <a:rPr lang="en-US" sz="3200" dirty="0">
                <a:solidFill>
                  <a:schemeClr val="tx1"/>
                </a:solidFill>
                <a:latin typeface="Times New Roman" panose="02020603050405020304" pitchFamily="18" charset="0"/>
                <a:ea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rPr>
              <a:t>sau</a:t>
            </a:r>
            <a:r>
              <a:rPr lang="en-US" sz="3200" dirty="0">
                <a:solidFill>
                  <a:schemeClr val="tx1"/>
                </a:solidFill>
                <a:latin typeface="Times New Roman" panose="02020603050405020304" pitchFamily="18" charset="0"/>
                <a:ea typeface="Times New Roman" panose="02020603050405020304" pitchFamily="18" charset="0"/>
              </a:rPr>
              <a:t>:</a:t>
            </a:r>
          </a:p>
          <a:p>
            <a:pPr algn="ctr"/>
            <a:r>
              <a:rPr lang="en-US" sz="3200" dirty="0" err="1">
                <a:solidFill>
                  <a:schemeClr val="tx1"/>
                </a:solidFill>
                <a:latin typeface="Times New Roman" panose="02020603050405020304" pitchFamily="18" charset="0"/>
              </a:rPr>
              <a:t>2H</a:t>
            </a:r>
            <a:r>
              <a:rPr lang="en-US" sz="3200" baseline="-25000" dirty="0" err="1">
                <a:solidFill>
                  <a:schemeClr val="tx1"/>
                </a:solidFill>
                <a:latin typeface="Times New Roman" panose="02020603050405020304" pitchFamily="18" charset="0"/>
              </a:rPr>
              <a:t>2</a:t>
            </a:r>
            <a:r>
              <a:rPr lang="en-US" sz="3200" dirty="0">
                <a:solidFill>
                  <a:schemeClr val="tx1"/>
                </a:solidFill>
                <a:latin typeface="Times New Roman" panose="02020603050405020304" pitchFamily="18" charset="0"/>
              </a:rPr>
              <a:t> + </a:t>
            </a:r>
            <a:r>
              <a:rPr lang="en-US" sz="3200" dirty="0" err="1">
                <a:solidFill>
                  <a:schemeClr val="tx1"/>
                </a:solidFill>
                <a:latin typeface="Times New Roman" panose="02020603050405020304" pitchFamily="18" charset="0"/>
              </a:rPr>
              <a:t>O</a:t>
            </a:r>
            <a:r>
              <a:rPr lang="en-US" sz="3200" baseline="-25000" dirty="0" err="1">
                <a:solidFill>
                  <a:schemeClr val="tx1"/>
                </a:solidFill>
                <a:latin typeface="Times New Roman" panose="02020603050405020304" pitchFamily="18" charset="0"/>
              </a:rPr>
              <a:t>2</a:t>
            </a:r>
            <a:r>
              <a:rPr lang="en-US" sz="3200" dirty="0">
                <a:solidFill>
                  <a:schemeClr val="tx1"/>
                </a:solidFill>
                <a:latin typeface="Times New Roman" panose="02020603050405020304" pitchFamily="18" charset="0"/>
              </a:rPr>
              <a:t> → </a:t>
            </a:r>
            <a:r>
              <a:rPr lang="en-US" sz="3200" dirty="0" err="1">
                <a:solidFill>
                  <a:schemeClr val="tx1"/>
                </a:solidFill>
                <a:latin typeface="Times New Roman" panose="02020603050405020304" pitchFamily="18" charset="0"/>
              </a:rPr>
              <a:t>2H</a:t>
            </a:r>
            <a:r>
              <a:rPr lang="en-US" sz="3200" baseline="-25000" dirty="0" err="1">
                <a:solidFill>
                  <a:schemeClr val="tx1"/>
                </a:solidFill>
                <a:latin typeface="Times New Roman" panose="02020603050405020304" pitchFamily="18" charset="0"/>
              </a:rPr>
              <a:t>2</a:t>
            </a:r>
            <a:r>
              <a:rPr lang="en-US" sz="3200" dirty="0" err="1">
                <a:solidFill>
                  <a:schemeClr val="tx1"/>
                </a:solidFill>
                <a:latin typeface="Times New Roman" panose="02020603050405020304" pitchFamily="18" charset="0"/>
              </a:rPr>
              <a:t>O</a:t>
            </a:r>
            <a:endParaRPr lang="en-US" sz="3200" dirty="0">
              <a:solidFill>
                <a:schemeClr val="tx1"/>
              </a:solidFill>
              <a:latin typeface="Times New Roman" panose="02020603050405020304" pitchFamily="18" charset="0"/>
            </a:endParaRPr>
          </a:p>
        </p:txBody>
      </p:sp>
      <p:sp>
        <p:nvSpPr>
          <p:cNvPr id="6" name="TextBox 5">
            <a:extLst>
              <a:ext uri="{FF2B5EF4-FFF2-40B4-BE49-F238E27FC236}">
                <a16:creationId xmlns:a16="http://schemas.microsoft.com/office/drawing/2014/main" id="{D1B866C6-377A-E202-AC0B-FA4F9761DC5A}"/>
              </a:ext>
            </a:extLst>
          </p:cNvPr>
          <p:cNvSpPr txBox="1"/>
          <p:nvPr/>
        </p:nvSpPr>
        <p:spPr>
          <a:xfrm>
            <a:off x="239073" y="195581"/>
            <a:ext cx="5109677" cy="2554545"/>
          </a:xfrm>
          <a:prstGeom prst="rect">
            <a:avLst/>
          </a:prstGeom>
          <a:noFill/>
        </p:spPr>
        <p:txBody>
          <a:bodyPr wrap="square">
            <a:spAutoFit/>
          </a:bodyPr>
          <a:lstStyle/>
          <a:p>
            <a:r>
              <a:rPr lang="fr-FR" sz="3200" b="0" dirty="0">
                <a:solidFill>
                  <a:srgbClr val="A80000"/>
                </a:solidFill>
                <a:effectLst/>
                <a:latin typeface="Times New Roman" panose="02020603050405020304" pitchFamily="18" charset="0"/>
                <a:cs typeface="Times New Roman" panose="02020603050405020304" pitchFamily="18" charset="0"/>
              </a:rPr>
              <a:t>4. Cho </a:t>
            </a:r>
            <a:r>
              <a:rPr lang="fr-FR" sz="3200" b="0" dirty="0" err="1">
                <a:solidFill>
                  <a:srgbClr val="A80000"/>
                </a:solidFill>
                <a:effectLst/>
                <a:latin typeface="Times New Roman" panose="02020603050405020304" pitchFamily="18" charset="0"/>
                <a:cs typeface="Times New Roman" panose="02020603050405020304" pitchFamily="18" charset="0"/>
              </a:rPr>
              <a:t>biết</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số</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nguyên</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tử</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của</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mỗi</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nguyên</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tố</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trong</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các</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chất</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tham</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gia</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phản</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ứng</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và</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các</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chất</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sản</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phẩm</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trong</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các</a:t>
            </a:r>
            <a:r>
              <a:rPr lang="fr-FR" sz="3200" b="0" dirty="0">
                <a:solidFill>
                  <a:srgbClr val="A80000"/>
                </a:solidFill>
                <a:effectLst/>
                <a:latin typeface="Times New Roman" panose="02020603050405020304" pitchFamily="18" charset="0"/>
                <a:cs typeface="Times New Roman" panose="02020603050405020304" pitchFamily="18" charset="0"/>
              </a:rPr>
              <a:t> ô </a:t>
            </a:r>
            <a:r>
              <a:rPr lang="fr-FR" sz="3200" b="0" dirty="0" err="1">
                <a:solidFill>
                  <a:srgbClr val="A80000"/>
                </a:solidFill>
                <a:effectLst/>
                <a:latin typeface="Times New Roman" panose="02020603050405020304" pitchFamily="18" charset="0"/>
                <a:cs typeface="Times New Roman" panose="02020603050405020304" pitchFamily="18" charset="0"/>
              </a:rPr>
              <a:t>trống</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trên</a:t>
            </a:r>
            <a:r>
              <a:rPr lang="fr-FR" sz="3200" b="0" dirty="0">
                <a:solidFill>
                  <a:srgbClr val="A80000"/>
                </a:solidFill>
                <a:effectLst/>
                <a:latin typeface="Times New Roman" panose="02020603050405020304" pitchFamily="18" charset="0"/>
                <a:cs typeface="Times New Roman" panose="02020603050405020304" pitchFamily="18" charset="0"/>
              </a:rPr>
              <a:t> </a:t>
            </a:r>
            <a:r>
              <a:rPr lang="fr-FR" sz="3200" b="0" dirty="0" err="1">
                <a:solidFill>
                  <a:srgbClr val="A80000"/>
                </a:solidFill>
                <a:effectLst/>
                <a:latin typeface="Times New Roman" panose="02020603050405020304" pitchFamily="18" charset="0"/>
                <a:cs typeface="Times New Roman" panose="02020603050405020304" pitchFamily="18" charset="0"/>
              </a:rPr>
              <a:t>hình</a:t>
            </a:r>
            <a:r>
              <a:rPr lang="fr-FR" sz="3200" b="0" dirty="0">
                <a:solidFill>
                  <a:srgbClr val="A80000"/>
                </a:solidFill>
                <a:effectLst/>
                <a:latin typeface="Times New Roman" panose="02020603050405020304" pitchFamily="18" charset="0"/>
                <a:cs typeface="Times New Roman" panose="02020603050405020304" pitchFamily="18" charset="0"/>
              </a:rPr>
              <a:t> 3.3</a:t>
            </a:r>
            <a:endParaRPr lang="en-US" sz="3200" dirty="0"/>
          </a:p>
        </p:txBody>
      </p:sp>
    </p:spTree>
    <p:extLst>
      <p:ext uri="{BB962C8B-B14F-4D97-AF65-F5344CB8AC3E}">
        <p14:creationId xmlns:p14="http://schemas.microsoft.com/office/powerpoint/2010/main" val="3609091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bg/>
                                          </p:spTgt>
                                        </p:tgtEl>
                                        <p:attrNameLst>
                                          <p:attrName>style.visibility</p:attrName>
                                        </p:attrNameLst>
                                      </p:cBhvr>
                                      <p:to>
                                        <p:strVal val="visible"/>
                                      </p:to>
                                    </p:set>
                                    <p:animEffect transition="in" filter="wipe(left)">
                                      <p:cBhvr>
                                        <p:cTn id="47" dur="500"/>
                                        <p:tgtEl>
                                          <p:spTgt spid="16">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wipe(left)">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wipe(left)">
                                      <p:cBhvr>
                                        <p:cTn id="55"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TextBox 12"/>
          <p:cNvSpPr txBox="1"/>
          <p:nvPr/>
        </p:nvSpPr>
        <p:spPr>
          <a:xfrm>
            <a:off x="0" y="42091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a:t>
            </a:r>
          </a:p>
        </p:txBody>
      </p:sp>
      <p:sp>
        <p:nvSpPr>
          <p:cNvPr id="14" name="TextBox 13"/>
          <p:cNvSpPr txBox="1"/>
          <p:nvPr/>
        </p:nvSpPr>
        <p:spPr>
          <a:xfrm>
            <a:off x="0" y="856631"/>
            <a:ext cx="12192000" cy="1015663"/>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phẩm</a:t>
            </a:r>
            <a:r>
              <a:rPr lang="en-US" sz="3000" dirty="0">
                <a:latin typeface="Times New Roman" panose="02020603050405020304" pitchFamily="18" charset="0"/>
                <a:cs typeface="Times New Roman" panose="02020603050405020304" pitchFamily="18" charset="0"/>
              </a:rPr>
              <a:t>.</a:t>
            </a:r>
          </a:p>
        </p:txBody>
      </p:sp>
      <p:sp>
        <p:nvSpPr>
          <p:cNvPr id="16" name="Rectangle 15"/>
          <p:cNvSpPr/>
          <p:nvPr/>
        </p:nvSpPr>
        <p:spPr>
          <a:xfrm>
            <a:off x="390617" y="1913316"/>
            <a:ext cx="12192000" cy="523220"/>
          </a:xfrm>
          <a:prstGeom prst="rect">
            <a:avLst/>
          </a:prstGeom>
        </p:spPr>
        <p:txBody>
          <a:bodyPr wrap="square">
            <a:spAutoFit/>
          </a:bodyPr>
          <a:lstStyle/>
          <a:p>
            <a:pPr algn="just"/>
            <a:r>
              <a:rPr lang="en-US" sz="2800" dirty="0">
                <a:latin typeface="Times New Roman" panose="02020603050405020304" pitchFamily="18" charset="0"/>
              </a:rPr>
              <a:t>- </a:t>
            </a:r>
            <a:r>
              <a:rPr lang="en-US" sz="2800" dirty="0" err="1">
                <a:latin typeface="Times New Roman" panose="02020603050405020304" pitchFamily="18" charset="0"/>
              </a:rPr>
              <a:t>Ví</a:t>
            </a:r>
            <a:r>
              <a:rPr lang="en-US" sz="2800" dirty="0">
                <a:latin typeface="Times New Roman" panose="02020603050405020304" pitchFamily="18" charset="0"/>
              </a:rPr>
              <a:t> </a:t>
            </a:r>
            <a:r>
              <a:rPr lang="en-US" sz="2800" dirty="0" err="1">
                <a:latin typeface="Times New Roman" panose="02020603050405020304" pitchFamily="18" charset="0"/>
              </a:rPr>
              <a:t>dụ</a:t>
            </a:r>
            <a:r>
              <a:rPr lang="en-US" sz="2800" dirty="0">
                <a:latin typeface="Times New Roman" panose="02020603050405020304" pitchFamily="18" charset="0"/>
              </a:rPr>
              <a:t>: </a:t>
            </a:r>
            <a:r>
              <a:rPr lang="en-US" sz="2800" dirty="0" err="1">
                <a:latin typeface="Times New Roman" panose="02020603050405020304" pitchFamily="18" charset="0"/>
              </a:rPr>
              <a:t>2H</a:t>
            </a:r>
            <a:r>
              <a:rPr lang="en-US" sz="2800" baseline="-25000" dirty="0" err="1">
                <a:latin typeface="Times New Roman" panose="02020603050405020304" pitchFamily="18" charset="0"/>
              </a:rPr>
              <a:t>2</a:t>
            </a:r>
            <a:r>
              <a:rPr lang="en-US" sz="2800" dirty="0">
                <a:latin typeface="Times New Roman" panose="02020603050405020304" pitchFamily="18" charset="0"/>
              </a:rPr>
              <a:t> + </a:t>
            </a:r>
            <a:r>
              <a:rPr lang="en-US" sz="2800" dirty="0" err="1">
                <a:latin typeface="Times New Roman" panose="02020603050405020304" pitchFamily="18" charset="0"/>
              </a:rPr>
              <a:t>O</a:t>
            </a:r>
            <a:r>
              <a:rPr lang="en-US" sz="2800" baseline="-25000" dirty="0" err="1">
                <a:latin typeface="Times New Roman" panose="02020603050405020304" pitchFamily="18" charset="0"/>
              </a:rPr>
              <a:t>2</a:t>
            </a:r>
            <a:r>
              <a:rPr lang="en-US" sz="2800" dirty="0">
                <a:latin typeface="Times New Roman" panose="02020603050405020304" pitchFamily="18" charset="0"/>
              </a:rPr>
              <a:t> → </a:t>
            </a:r>
            <a:r>
              <a:rPr lang="en-US" sz="2800" dirty="0" err="1">
                <a:latin typeface="Times New Roman" panose="02020603050405020304" pitchFamily="18" charset="0"/>
              </a:rPr>
              <a:t>2H</a:t>
            </a:r>
            <a:r>
              <a:rPr lang="en-US" sz="2800" baseline="-25000" dirty="0" err="1">
                <a:latin typeface="Times New Roman" panose="02020603050405020304" pitchFamily="18" charset="0"/>
              </a:rPr>
              <a:t>2</a:t>
            </a:r>
            <a:r>
              <a:rPr lang="en-US" sz="2800" dirty="0" err="1">
                <a:latin typeface="Times New Roman" panose="02020603050405020304" pitchFamily="18" charset="0"/>
              </a:rPr>
              <a:t>O</a:t>
            </a:r>
            <a:endParaRPr lang="en-US" sz="2800" dirty="0">
              <a:latin typeface="Times New Roman" panose="02020603050405020304" pitchFamily="18" charset="0"/>
            </a:endParaRPr>
          </a:p>
        </p:txBody>
      </p:sp>
      <p:sp>
        <p:nvSpPr>
          <p:cNvPr id="17" name="TextBox 16"/>
          <p:cNvSpPr txBox="1"/>
          <p:nvPr/>
        </p:nvSpPr>
        <p:spPr>
          <a:xfrm>
            <a:off x="150920" y="2627518"/>
            <a:ext cx="12192000" cy="954107"/>
          </a:xfrm>
          <a:prstGeom prst="rect">
            <a:avLst/>
          </a:prstGeom>
          <a:noFill/>
        </p:spPr>
        <p:txBody>
          <a:bodyPr wrap="square"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lập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endParaRPr lang="en-US" sz="2800" b="1" dirty="0">
              <a:solidFill>
                <a:srgbClr val="0000FF"/>
              </a:solidFill>
              <a:latin typeface="Times New Roman" panose="02020603050405020304" pitchFamily="18" charset="0"/>
              <a:cs typeface="Times New Roman" panose="02020603050405020304" pitchFamily="18" charset="0"/>
            </a:endParaRPr>
          </a:p>
          <a:p>
            <a:pPr algn="ctr"/>
            <a:r>
              <a:rPr lang="en-US" sz="2800" dirty="0">
                <a:solidFill>
                  <a:srgbClr val="339966"/>
                </a:solidFill>
                <a:latin typeface="Times New Roman" panose="02020603050405020304" pitchFamily="18" charset="0"/>
                <a:cs typeface="Times New Roman" panose="02020603050405020304" pitchFamily="18" charset="0"/>
              </a:rPr>
              <a:t>Hoàn </a:t>
            </a:r>
            <a:r>
              <a:rPr lang="en-US" sz="2800" dirty="0" err="1">
                <a:solidFill>
                  <a:srgbClr val="339966"/>
                </a:solidFill>
                <a:latin typeface="Times New Roman" panose="02020603050405020304" pitchFamily="18" charset="0"/>
                <a:cs typeface="Times New Roman" panose="02020603050405020304" pitchFamily="18" charset="0"/>
              </a:rPr>
              <a:t>thành</a:t>
            </a:r>
            <a:r>
              <a:rPr lang="en-US" sz="2800" dirty="0">
                <a:solidFill>
                  <a:srgbClr val="339966"/>
                </a:solidFill>
                <a:latin typeface="Times New Roman" panose="02020603050405020304" pitchFamily="18" charset="0"/>
                <a:cs typeface="Times New Roman" panose="02020603050405020304" pitchFamily="18" charset="0"/>
              </a:rPr>
              <a:t> </a:t>
            </a:r>
            <a:r>
              <a:rPr lang="en-US" sz="2800" dirty="0" err="1">
                <a:solidFill>
                  <a:srgbClr val="339966"/>
                </a:solidFill>
                <a:latin typeface="Times New Roman" panose="02020603050405020304" pitchFamily="18" charset="0"/>
                <a:cs typeface="Times New Roman" panose="02020603050405020304" pitchFamily="18" charset="0"/>
              </a:rPr>
              <a:t>phiếu</a:t>
            </a:r>
            <a:r>
              <a:rPr lang="en-US" sz="2800" dirty="0">
                <a:solidFill>
                  <a:srgbClr val="339966"/>
                </a:solidFill>
                <a:latin typeface="Times New Roman" panose="02020603050405020304" pitchFamily="18" charset="0"/>
                <a:cs typeface="Times New Roman" panose="02020603050405020304" pitchFamily="18" charset="0"/>
              </a:rPr>
              <a:t> </a:t>
            </a:r>
            <a:r>
              <a:rPr lang="en-US" sz="2800" dirty="0" err="1">
                <a:solidFill>
                  <a:srgbClr val="339966"/>
                </a:solidFill>
                <a:latin typeface="Times New Roman" panose="02020603050405020304" pitchFamily="18" charset="0"/>
                <a:cs typeface="Times New Roman" panose="02020603050405020304" pitchFamily="18" charset="0"/>
              </a:rPr>
              <a:t>học</a:t>
            </a:r>
            <a:r>
              <a:rPr lang="en-US" sz="2800" dirty="0">
                <a:solidFill>
                  <a:srgbClr val="339966"/>
                </a:solidFill>
                <a:latin typeface="Times New Roman" panose="02020603050405020304" pitchFamily="18" charset="0"/>
                <a:cs typeface="Times New Roman" panose="02020603050405020304" pitchFamily="18" charset="0"/>
              </a:rPr>
              <a:t> </a:t>
            </a:r>
            <a:r>
              <a:rPr lang="en-US" sz="2800" dirty="0" err="1">
                <a:solidFill>
                  <a:srgbClr val="339966"/>
                </a:solidFill>
                <a:latin typeface="Times New Roman" panose="02020603050405020304" pitchFamily="18" charset="0"/>
                <a:cs typeface="Times New Roman" panose="02020603050405020304" pitchFamily="18" charset="0"/>
              </a:rPr>
              <a:t>tập</a:t>
            </a:r>
            <a:r>
              <a:rPr lang="en-US" sz="2800" dirty="0">
                <a:solidFill>
                  <a:srgbClr val="339966"/>
                </a:solidFill>
                <a:latin typeface="Times New Roman" panose="02020603050405020304" pitchFamily="18" charset="0"/>
                <a:cs typeface="Times New Roman" panose="02020603050405020304" pitchFamily="18" charset="0"/>
              </a:rPr>
              <a:t> </a:t>
            </a:r>
            <a:r>
              <a:rPr lang="en-US" sz="2800" dirty="0" err="1">
                <a:solidFill>
                  <a:srgbClr val="339966"/>
                </a:solidFill>
                <a:latin typeface="Times New Roman" panose="02020603050405020304" pitchFamily="18" charset="0"/>
                <a:cs typeface="Times New Roman" panose="02020603050405020304" pitchFamily="18" charset="0"/>
              </a:rPr>
              <a:t>số</a:t>
            </a:r>
            <a:r>
              <a:rPr lang="en-US" sz="2800" dirty="0">
                <a:solidFill>
                  <a:srgbClr val="339966"/>
                </a:solidFill>
                <a:latin typeface="Times New Roman" panose="02020603050405020304" pitchFamily="18" charset="0"/>
                <a:cs typeface="Times New Roman" panose="02020603050405020304" pitchFamily="18" charset="0"/>
              </a:rPr>
              <a:t> 3</a:t>
            </a:r>
          </a:p>
        </p:txBody>
      </p:sp>
      <p:graphicFrame>
        <p:nvGraphicFramePr>
          <p:cNvPr id="2" name="Table 2">
            <a:extLst>
              <a:ext uri="{FF2B5EF4-FFF2-40B4-BE49-F238E27FC236}">
                <a16:creationId xmlns:a16="http://schemas.microsoft.com/office/drawing/2014/main" id="{A572BB67-AE2C-41FF-FEE4-71D2B5615F57}"/>
              </a:ext>
            </a:extLst>
          </p:cNvPr>
          <p:cNvGraphicFramePr>
            <a:graphicFrameLocks noGrp="1"/>
          </p:cNvGraphicFramePr>
          <p:nvPr>
            <p:extLst>
              <p:ext uri="{D42A27DB-BD31-4B8C-83A1-F6EECF244321}">
                <p14:modId xmlns:p14="http://schemas.microsoft.com/office/powerpoint/2010/main" val="370255383"/>
              </p:ext>
            </p:extLst>
          </p:nvPr>
        </p:nvGraphicFramePr>
        <p:xfrm>
          <a:off x="323850" y="3492601"/>
          <a:ext cx="11601450" cy="3487166"/>
        </p:xfrm>
        <a:graphic>
          <a:graphicData uri="http://schemas.openxmlformats.org/drawingml/2006/table">
            <a:tbl>
              <a:tblPr firstRow="1" bandRow="1">
                <a:tableStyleId>{00A15C55-8517-42AA-B614-E9B94910E393}</a:tableStyleId>
              </a:tblPr>
              <a:tblGrid>
                <a:gridCol w="11601450">
                  <a:extLst>
                    <a:ext uri="{9D8B030D-6E8A-4147-A177-3AD203B41FA5}">
                      <a16:colId xmlns:a16="http://schemas.microsoft.com/office/drawing/2014/main" val="3690431518"/>
                    </a:ext>
                  </a:extLst>
                </a:gridCol>
              </a:tblGrid>
              <a:tr h="3147649">
                <a:tc>
                  <a:txBody>
                    <a:bodyPr/>
                    <a:lstStyle/>
                    <a:p>
                      <a:pPr>
                        <a:lnSpc>
                          <a:spcPct val="135000"/>
                        </a:lnSpc>
                      </a:pP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1.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Trình</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bày</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các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bước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lập</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phương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trình</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hóa</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học</a:t>
                      </a:r>
                      <a:endParaRPr lang="en-US" sz="2800" b="0" kern="1200" dirty="0">
                        <a:solidFill>
                          <a:srgbClr val="9C0C24"/>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2.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Với</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các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phản</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ứng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hóa</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học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trong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đó</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có</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nhóm</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nguyên</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tử</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không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thay</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đổi</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trước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và</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sau</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phản</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ứng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cần</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lưu</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ý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những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điểm</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gì</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endParaRPr lang="en-US" sz="2800" b="0" kern="1200" dirty="0">
                        <a:solidFill>
                          <a:srgbClr val="9C0C24"/>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3.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Lập</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phương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trình</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hóa</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học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cho</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các</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phản</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ứng</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sau</a:t>
                      </a:r>
                      <a:endParaRPr lang="en-US" sz="2800" b="0" kern="1200" dirty="0">
                        <a:solidFill>
                          <a:srgbClr val="9C0C24"/>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a) Fe + O</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2</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---&gt; Fe</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3</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O</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4</a:t>
                      </a:r>
                      <a:endParaRPr lang="en-US" sz="2800" b="0" kern="1200" dirty="0">
                        <a:solidFill>
                          <a:srgbClr val="9C0C24"/>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b) Al</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2</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(SO</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4</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3</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 </a:t>
                      </a:r>
                      <a:r>
                        <a:rPr lang="fr-FR" sz="2800" b="0" kern="1200" dirty="0" err="1">
                          <a:solidFill>
                            <a:srgbClr val="9C0C24"/>
                          </a:solidFill>
                          <a:effectLst/>
                          <a:latin typeface="Times New Roman" panose="02020603050405020304" pitchFamily="18" charset="0"/>
                          <a:ea typeface="+mn-ea"/>
                          <a:cs typeface="Times New Roman" panose="02020603050405020304" pitchFamily="18" charset="0"/>
                        </a:rPr>
                        <a:t>NaOH</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----&gt; Al(OH)</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3</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 + Na</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2</a:t>
                      </a:r>
                      <a:r>
                        <a:rPr lang="fr-FR" sz="2800" b="0" kern="1200" dirty="0">
                          <a:solidFill>
                            <a:srgbClr val="9C0C24"/>
                          </a:solidFill>
                          <a:effectLst/>
                          <a:latin typeface="Times New Roman" panose="02020603050405020304" pitchFamily="18" charset="0"/>
                          <a:ea typeface="+mn-ea"/>
                          <a:cs typeface="Times New Roman" panose="02020603050405020304" pitchFamily="18" charset="0"/>
                        </a:rPr>
                        <a:t>SO</a:t>
                      </a:r>
                      <a:r>
                        <a:rPr lang="fr-FR" sz="2800" b="0" kern="1200" baseline="-25000" dirty="0">
                          <a:solidFill>
                            <a:srgbClr val="9C0C24"/>
                          </a:solidFill>
                          <a:effectLst/>
                          <a:latin typeface="Times New Roman" panose="02020603050405020304" pitchFamily="18" charset="0"/>
                          <a:ea typeface="+mn-ea"/>
                          <a:cs typeface="Times New Roman" panose="02020603050405020304" pitchFamily="18" charset="0"/>
                        </a:rPr>
                        <a:t>4</a:t>
                      </a:r>
                      <a:endParaRPr lang="en-US" sz="2800" b="0" dirty="0">
                        <a:solidFill>
                          <a:srgbClr val="9C0C24"/>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1777158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wheel(1)">
                                      <p:cBhvr>
                                        <p:cTn id="13" dur="2000"/>
                                        <p:tgtEl>
                                          <p:spTgt spid="1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305532-DF5B-EF3E-7187-1E6AE9274F6A}"/>
              </a:ext>
            </a:extLst>
          </p:cNvPr>
          <p:cNvSpPr txBox="1"/>
          <p:nvPr/>
        </p:nvSpPr>
        <p:spPr>
          <a:xfrm>
            <a:off x="266699" y="309758"/>
            <a:ext cx="11458574" cy="3539430"/>
          </a:xfrm>
          <a:prstGeom prst="rect">
            <a:avLst/>
          </a:prstGeom>
          <a:noFill/>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1.</a:t>
            </a:r>
            <a:r>
              <a:rPr lang="en-US" sz="2800" i="1" dirty="0">
                <a:solidFill>
                  <a:srgbClr val="0000FF"/>
                </a:solidFill>
                <a:latin typeface="Times New Roman" panose="02020603050405020304" pitchFamily="18" charset="0"/>
                <a:cs typeface="Times New Roman" panose="02020603050405020304" pitchFamily="18" charset="0"/>
              </a:rPr>
              <a:t>Các </a:t>
            </a:r>
            <a:r>
              <a:rPr lang="en-US" sz="2800" i="1" dirty="0" err="1">
                <a:solidFill>
                  <a:srgbClr val="0000FF"/>
                </a:solidFill>
                <a:latin typeface="Times New Roman" panose="02020603050405020304" pitchFamily="18" charset="0"/>
                <a:cs typeface="Times New Roman" panose="02020603050405020304" pitchFamily="18" charset="0"/>
              </a:rPr>
              <a:t>bước</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lập</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phương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trình</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hoá</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học</a:t>
            </a:r>
            <a:endParaRPr lang="en-US" sz="2800" i="1" dirty="0">
              <a:solidFill>
                <a:srgbClr val="0000FF"/>
              </a:solidFill>
              <a:latin typeface="Times New Roman" panose="02020603050405020304" pitchFamily="18" charset="0"/>
              <a:cs typeface="Times New Roman" panose="02020603050405020304" pitchFamily="18" charset="0"/>
            </a:endParaRPr>
          </a:p>
          <a:p>
            <a:pPr algn="just"/>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pPr algn="just"/>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a:t>
            </a:r>
          </a:p>
          <a:p>
            <a:pPr algn="just"/>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a:t>
            </a:r>
          </a:p>
          <a:p>
            <a:pPr algn="just"/>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en-US" sz="2800" dirty="0"/>
          </a:p>
        </p:txBody>
      </p:sp>
      <p:sp>
        <p:nvSpPr>
          <p:cNvPr id="7" name="TextBox 6">
            <a:extLst>
              <a:ext uri="{FF2B5EF4-FFF2-40B4-BE49-F238E27FC236}">
                <a16:creationId xmlns:a16="http://schemas.microsoft.com/office/drawing/2014/main" id="{52350305-8183-B4A7-6139-1F357EB52A75}"/>
              </a:ext>
            </a:extLst>
          </p:cNvPr>
          <p:cNvSpPr txBox="1"/>
          <p:nvPr/>
        </p:nvSpPr>
        <p:spPr>
          <a:xfrm>
            <a:off x="152398" y="3763463"/>
            <a:ext cx="11572875" cy="1384995"/>
          </a:xfrm>
          <a:prstGeom prst="rect">
            <a:avLst/>
          </a:prstGeom>
          <a:noFill/>
        </p:spPr>
        <p:txBody>
          <a:bodyPr wrap="square">
            <a:spAutoFit/>
          </a:bodyPr>
          <a:lstStyle/>
          <a:p>
            <a:pPr algn="just"/>
            <a:r>
              <a:rPr lang="fr-FR" sz="2800" dirty="0">
                <a:solidFill>
                  <a:srgbClr val="FF6600"/>
                </a:solidFill>
                <a:effectLst/>
                <a:latin typeface="Times New Roman" panose="02020603050405020304" pitchFamily="18" charset="0"/>
                <a:ea typeface="Calibri" panose="020F0502020204030204" pitchFamily="34" charset="0"/>
              </a:rPr>
              <a:t>2. </a:t>
            </a:r>
            <a:r>
              <a:rPr lang="fr-FR" sz="2800" dirty="0" err="1">
                <a:solidFill>
                  <a:srgbClr val="FF6600"/>
                </a:solidFill>
                <a:effectLst/>
                <a:latin typeface="Times New Roman" panose="02020603050405020304" pitchFamily="18" charset="0"/>
                <a:ea typeface="Calibri" panose="020F0502020204030204" pitchFamily="34" charset="0"/>
              </a:rPr>
              <a:t>Nếu</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trong</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các</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chất</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phản</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ứng</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và</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các</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chất</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sản</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phẩm</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có</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nhóm</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nguyên</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tử</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không</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thay</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đổi</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trước</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và</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sau</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phản</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ứng</a:t>
            </a:r>
            <a:r>
              <a:rPr lang="fr-FR" sz="2800" dirty="0">
                <a:solidFill>
                  <a:srgbClr val="FF6600"/>
                </a:solidFill>
                <a:effectLst/>
                <a:latin typeface="Times New Roman" panose="02020603050405020304" pitchFamily="18" charset="0"/>
                <a:ea typeface="Calibri" panose="020F0502020204030204" pitchFamily="34" charset="0"/>
              </a:rPr>
              <a:t> </a:t>
            </a:r>
            <a:r>
              <a:rPr lang="fr-FR" sz="2800" dirty="0" err="1">
                <a:solidFill>
                  <a:srgbClr val="FF6600"/>
                </a:solidFill>
                <a:effectLst/>
                <a:latin typeface="Times New Roman" panose="02020603050405020304" pitchFamily="18" charset="0"/>
                <a:ea typeface="Calibri" panose="020F0502020204030204" pitchFamily="34" charset="0"/>
              </a:rPr>
              <a:t>thì</a:t>
            </a:r>
            <a:r>
              <a:rPr lang="fr-FR" sz="2800" dirty="0">
                <a:solidFill>
                  <a:srgbClr val="FF6600"/>
                </a:solidFill>
                <a:effectLst/>
                <a:latin typeface="Times New Roman" panose="02020603050405020304" pitchFamily="18" charset="0"/>
                <a:ea typeface="Calibri" panose="020F0502020204030204" pitchFamily="34" charset="0"/>
              </a:rPr>
              <a:t> </a:t>
            </a:r>
            <a:r>
              <a:rPr lang="fr-FR" sz="2800" b="1" dirty="0">
                <a:solidFill>
                  <a:srgbClr val="339966"/>
                </a:solidFill>
                <a:effectLst/>
                <a:latin typeface="Times New Roman" panose="02020603050405020304" pitchFamily="18" charset="0"/>
                <a:ea typeface="Calibri" panose="020F0502020204030204" pitchFamily="34" charset="0"/>
              </a:rPr>
              <a:t>coi </a:t>
            </a:r>
            <a:r>
              <a:rPr lang="fr-FR" sz="2800" b="1" dirty="0" err="1">
                <a:solidFill>
                  <a:srgbClr val="339966"/>
                </a:solidFill>
                <a:effectLst/>
                <a:latin typeface="Times New Roman" panose="02020603050405020304" pitchFamily="18" charset="0"/>
                <a:ea typeface="Calibri" panose="020F0502020204030204" pitchFamily="34" charset="0"/>
              </a:rPr>
              <a:t>cả</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nhóm</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nguyên</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tử</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đó</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như</a:t>
            </a:r>
            <a:r>
              <a:rPr lang="fr-FR" sz="2800" b="1" dirty="0">
                <a:solidFill>
                  <a:srgbClr val="339966"/>
                </a:solidFill>
                <a:effectLst/>
                <a:latin typeface="Times New Roman" panose="02020603050405020304" pitchFamily="18" charset="0"/>
                <a:ea typeface="Calibri" panose="020F0502020204030204" pitchFamily="34" charset="0"/>
              </a:rPr>
              <a:t> là </a:t>
            </a:r>
            <a:r>
              <a:rPr lang="fr-FR" sz="2800" b="1" dirty="0" err="1">
                <a:solidFill>
                  <a:srgbClr val="339966"/>
                </a:solidFill>
                <a:effectLst/>
                <a:latin typeface="Times New Roman" panose="02020603050405020304" pitchFamily="18" charset="0"/>
                <a:ea typeface="Calibri" panose="020F0502020204030204" pitchFamily="34" charset="0"/>
              </a:rPr>
              <a:t>một</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đơn</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vị</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để</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cân</a:t>
            </a:r>
            <a:r>
              <a:rPr lang="fr-FR" sz="2800" b="1" dirty="0">
                <a:solidFill>
                  <a:srgbClr val="339966"/>
                </a:solidFill>
                <a:effectLst/>
                <a:latin typeface="Times New Roman" panose="02020603050405020304" pitchFamily="18" charset="0"/>
                <a:ea typeface="Calibri" panose="020F0502020204030204" pitchFamily="34" charset="0"/>
              </a:rPr>
              <a:t> </a:t>
            </a:r>
            <a:r>
              <a:rPr lang="fr-FR" sz="2800" b="1" dirty="0" err="1">
                <a:solidFill>
                  <a:srgbClr val="339966"/>
                </a:solidFill>
                <a:effectLst/>
                <a:latin typeface="Times New Roman" panose="02020603050405020304" pitchFamily="18" charset="0"/>
                <a:ea typeface="Calibri" panose="020F0502020204030204" pitchFamily="34" charset="0"/>
              </a:rPr>
              <a:t>bằng</a:t>
            </a:r>
            <a:endParaRPr lang="en-US" sz="2800" b="1" dirty="0">
              <a:solidFill>
                <a:srgbClr val="339966"/>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5110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B10FC60-7A63-4B3F-AC3F-B13E6F32B060}"/>
              </a:ext>
            </a:extLst>
          </p:cNvPr>
          <p:cNvSpPr>
            <a:spLocks noChangeArrowheads="1"/>
          </p:cNvSpPr>
          <p:nvPr/>
        </p:nvSpPr>
        <p:spPr bwMode="auto">
          <a:xfrm>
            <a:off x="295275" y="-2232"/>
            <a:ext cx="6191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dirty="0">
              <a:solidFill>
                <a:srgbClr val="FF0000"/>
              </a:solidFill>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Fe + O</a:t>
            </a:r>
            <a:r>
              <a:rPr kumimoji="0" lang="fr-FR"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dirty="0">
              <a:ln>
                <a:noFill/>
              </a:ln>
              <a:solidFill>
                <a:schemeClr val="tx1"/>
              </a:solidFill>
              <a:effectLst/>
              <a:latin typeface="Arial" panose="020B0604020202020204" pitchFamily="34" charset="0"/>
            </a:endParaRPr>
          </a:p>
        </p:txBody>
      </p:sp>
      <p:pic>
        <p:nvPicPr>
          <p:cNvPr id="2049" name="Picture 87">
            <a:extLst>
              <a:ext uri="{FF2B5EF4-FFF2-40B4-BE49-F238E27FC236}">
                <a16:creationId xmlns:a16="http://schemas.microsoft.com/office/drawing/2014/main" id="{46714148-01B3-A24D-E173-B679CA707AE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607" y="654917"/>
            <a:ext cx="600075" cy="99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778B18D-E084-EC71-0F98-96326E9BDAB1}"/>
              </a:ext>
            </a:extLst>
          </p:cNvPr>
          <p:cNvSpPr>
            <a:spLocks noChangeArrowheads="1"/>
          </p:cNvSpPr>
          <p:nvPr/>
        </p:nvSpPr>
        <p:spPr bwMode="auto">
          <a:xfrm>
            <a:off x="1878607" y="456080"/>
            <a:ext cx="16129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Fe</a:t>
            </a:r>
            <a:r>
              <a:rPr kumimoji="0" lang="fr-FR" altLang="en-US" sz="24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3</a:t>
            </a:r>
            <a:r>
              <a:rPr kumimoji="0" lang="fr-FR" altLang="en-US" sz="24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a:t>
            </a:r>
            <a:r>
              <a:rPr kumimoji="0" lang="fr-FR" altLang="en-US" sz="24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4</a:t>
            </a:r>
            <a:endParaRPr kumimoji="0" lang="fr-FR"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5E2F41D-CC14-F58C-8089-7AB361601759}"/>
              </a:ext>
            </a:extLst>
          </p:cNvPr>
          <p:cNvGraphicFramePr>
            <a:graphicFrameLocks noGrp="1"/>
          </p:cNvGraphicFramePr>
          <p:nvPr/>
        </p:nvGraphicFramePr>
        <p:xfrm>
          <a:off x="295275" y="1572283"/>
          <a:ext cx="8858250" cy="1472887"/>
        </p:xfrm>
        <a:graphic>
          <a:graphicData uri="http://schemas.openxmlformats.org/drawingml/2006/table">
            <a:tbl>
              <a:tblPr>
                <a:tableStyleId>{5C22544A-7EE6-4342-B048-85BDC9FD1C3A}</a:tableStyleId>
              </a:tblPr>
              <a:tblGrid>
                <a:gridCol w="2873884">
                  <a:extLst>
                    <a:ext uri="{9D8B030D-6E8A-4147-A177-3AD203B41FA5}">
                      <a16:colId xmlns:a16="http://schemas.microsoft.com/office/drawing/2014/main" val="2374621770"/>
                    </a:ext>
                  </a:extLst>
                </a:gridCol>
                <a:gridCol w="780897">
                  <a:extLst>
                    <a:ext uri="{9D8B030D-6E8A-4147-A177-3AD203B41FA5}">
                      <a16:colId xmlns:a16="http://schemas.microsoft.com/office/drawing/2014/main" val="1306965555"/>
                    </a:ext>
                  </a:extLst>
                </a:gridCol>
                <a:gridCol w="1070182">
                  <a:extLst>
                    <a:ext uri="{9D8B030D-6E8A-4147-A177-3AD203B41FA5}">
                      <a16:colId xmlns:a16="http://schemas.microsoft.com/office/drawing/2014/main" val="1523088724"/>
                    </a:ext>
                  </a:extLst>
                </a:gridCol>
                <a:gridCol w="780897">
                  <a:extLst>
                    <a:ext uri="{9D8B030D-6E8A-4147-A177-3AD203B41FA5}">
                      <a16:colId xmlns:a16="http://schemas.microsoft.com/office/drawing/2014/main" val="4220406416"/>
                    </a:ext>
                  </a:extLst>
                </a:gridCol>
                <a:gridCol w="3352390">
                  <a:extLst>
                    <a:ext uri="{9D8B030D-6E8A-4147-A177-3AD203B41FA5}">
                      <a16:colId xmlns:a16="http://schemas.microsoft.com/office/drawing/2014/main" val="478941467"/>
                    </a:ext>
                  </a:extLst>
                </a:gridCol>
              </a:tblGrid>
              <a:tr h="759079">
                <a:tc gridSpan="5">
                  <a:txBody>
                    <a:bodyPr/>
                    <a:lstStyle/>
                    <a:p>
                      <a:pPr algn="ctr">
                        <a:lnSpc>
                          <a:spcPct val="150000"/>
                        </a:lnSpc>
                        <a:spcAft>
                          <a:spcPts val="1000"/>
                        </a:spcAft>
                      </a:pPr>
                      <a:r>
                        <a:rPr lang="fr-FR" sz="2800" dirty="0">
                          <a:effectLst/>
                          <a:latin typeface="Times New Roman" panose="02020603050405020304" pitchFamily="18" charset="0"/>
                          <a:cs typeface="Times New Roman" panose="02020603050405020304" pitchFamily="18" charset="0"/>
                        </a:rPr>
                        <a:t>                  Fe + O</a:t>
                      </a:r>
                      <a:r>
                        <a:rPr lang="fr-FR" sz="2800" baseline="-25000" dirty="0">
                          <a:effectLst/>
                          <a:latin typeface="Times New Roman" panose="02020603050405020304" pitchFamily="18" charset="0"/>
                          <a:cs typeface="Times New Roman" panose="02020603050405020304" pitchFamily="18" charset="0"/>
                        </a:rPr>
                        <a:t>2</a:t>
                      </a:r>
                      <a:r>
                        <a:rPr lang="fr-FR" sz="2800" dirty="0">
                          <a:effectLst/>
                          <a:latin typeface="Times New Roman" panose="02020603050405020304" pitchFamily="18" charset="0"/>
                          <a:cs typeface="Times New Roman" panose="02020603050405020304" pitchFamily="18" charset="0"/>
                        </a:rPr>
                        <a:t>                      Fe</a:t>
                      </a:r>
                      <a:r>
                        <a:rPr lang="fr-FR" sz="2800" baseline="-25000" dirty="0">
                          <a:effectLst/>
                          <a:latin typeface="Times New Roman" panose="02020603050405020304" pitchFamily="18" charset="0"/>
                          <a:cs typeface="Times New Roman" panose="02020603050405020304" pitchFamily="18" charset="0"/>
                        </a:rPr>
                        <a:t>3</a:t>
                      </a:r>
                      <a:r>
                        <a:rPr lang="fr-FR" sz="2800" dirty="0">
                          <a:effectLst/>
                          <a:latin typeface="Times New Roman" panose="02020603050405020304" pitchFamily="18" charset="0"/>
                          <a:cs typeface="Times New Roman" panose="02020603050405020304" pitchFamily="18" charset="0"/>
                        </a:rPr>
                        <a:t>O</a:t>
                      </a:r>
                      <a:r>
                        <a:rPr lang="fr-FR" sz="2800" baseline="-250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5147075"/>
                  </a:ext>
                </a:extLst>
              </a:tr>
              <a:tr h="713808">
                <a:tc>
                  <a:txBody>
                    <a:bodyPr/>
                    <a:lstStyle/>
                    <a:p>
                      <a:pPr algn="just">
                        <a:lnSpc>
                          <a:spcPct val="150000"/>
                        </a:lnSpc>
                        <a:spcAft>
                          <a:spcPts val="1000"/>
                        </a:spcAft>
                      </a:pPr>
                      <a:r>
                        <a:rPr lang="fr-FR" sz="2800">
                          <a:effectLst/>
                          <a:latin typeface="Times New Roman" panose="02020603050405020304" pitchFamily="18" charset="0"/>
                          <a:cs typeface="Times New Roman" panose="02020603050405020304" pitchFamily="18" charset="0"/>
                        </a:rPr>
                        <a:t>Số nguyên tử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3     4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164055"/>
                  </a:ext>
                </a:extLst>
              </a:tr>
            </a:tbl>
          </a:graphicData>
        </a:graphic>
      </p:graphicFrame>
      <p:sp>
        <p:nvSpPr>
          <p:cNvPr id="10" name="Rectangle 7">
            <a:extLst>
              <a:ext uri="{FF2B5EF4-FFF2-40B4-BE49-F238E27FC236}">
                <a16:creationId xmlns:a16="http://schemas.microsoft.com/office/drawing/2014/main" id="{B3548750-8598-E6E2-1324-7A0B9468CBE9}"/>
              </a:ext>
            </a:extLst>
          </p:cNvPr>
          <p:cNvSpPr>
            <a:spLocks noChangeArrowheads="1"/>
          </p:cNvSpPr>
          <p:nvPr/>
        </p:nvSpPr>
        <p:spPr bwMode="auto">
          <a:xfrm>
            <a:off x="0" y="1000469"/>
            <a:ext cx="11896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endParaRPr kumimoji="0" lang="fr-FR" altLang="en-US" sz="2800" b="0" i="0" u="none" strike="noStrike" cap="none" normalizeH="0" baseline="0" dirty="0">
              <a:ln>
                <a:noFill/>
              </a:ln>
              <a:solidFill>
                <a:srgbClr val="FF0000"/>
              </a:solidFill>
              <a:effectLst/>
              <a:latin typeface="Arial" panose="020B0604020202020204" pitchFamily="34" charset="0"/>
            </a:endParaRPr>
          </a:p>
        </p:txBody>
      </p:sp>
      <p:pic>
        <p:nvPicPr>
          <p:cNvPr id="2054" name="Picture 88">
            <a:extLst>
              <a:ext uri="{FF2B5EF4-FFF2-40B4-BE49-F238E27FC236}">
                <a16:creationId xmlns:a16="http://schemas.microsoft.com/office/drawing/2014/main" id="{62D1CED5-68AC-C0DA-571E-663EB69E443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302" y="1900226"/>
            <a:ext cx="998732" cy="1719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5B291299-7FE9-EFC2-1AD2-3616E6F42CAD}"/>
              </a:ext>
            </a:extLst>
          </p:cNvPr>
          <p:cNvGraphicFramePr>
            <a:graphicFrameLocks noGrp="1"/>
          </p:cNvGraphicFramePr>
          <p:nvPr/>
        </p:nvGraphicFramePr>
        <p:xfrm>
          <a:off x="295275" y="3730424"/>
          <a:ext cx="8582024" cy="1422258"/>
        </p:xfrm>
        <a:graphic>
          <a:graphicData uri="http://schemas.openxmlformats.org/drawingml/2006/table">
            <a:tbl>
              <a:tblPr>
                <a:tableStyleId>{5C22544A-7EE6-4342-B048-85BDC9FD1C3A}</a:tableStyleId>
              </a:tblPr>
              <a:tblGrid>
                <a:gridCol w="2867823">
                  <a:extLst>
                    <a:ext uri="{9D8B030D-6E8A-4147-A177-3AD203B41FA5}">
                      <a16:colId xmlns:a16="http://schemas.microsoft.com/office/drawing/2014/main" val="53374314"/>
                    </a:ext>
                  </a:extLst>
                </a:gridCol>
                <a:gridCol w="837758">
                  <a:extLst>
                    <a:ext uri="{9D8B030D-6E8A-4147-A177-3AD203B41FA5}">
                      <a16:colId xmlns:a16="http://schemas.microsoft.com/office/drawing/2014/main" val="2425548448"/>
                    </a:ext>
                  </a:extLst>
                </a:gridCol>
                <a:gridCol w="1029329">
                  <a:extLst>
                    <a:ext uri="{9D8B030D-6E8A-4147-A177-3AD203B41FA5}">
                      <a16:colId xmlns:a16="http://schemas.microsoft.com/office/drawing/2014/main" val="2822710145"/>
                    </a:ext>
                  </a:extLst>
                </a:gridCol>
                <a:gridCol w="643331">
                  <a:extLst>
                    <a:ext uri="{9D8B030D-6E8A-4147-A177-3AD203B41FA5}">
                      <a16:colId xmlns:a16="http://schemas.microsoft.com/office/drawing/2014/main" val="1510996387"/>
                    </a:ext>
                  </a:extLst>
                </a:gridCol>
                <a:gridCol w="3203783">
                  <a:extLst>
                    <a:ext uri="{9D8B030D-6E8A-4147-A177-3AD203B41FA5}">
                      <a16:colId xmlns:a16="http://schemas.microsoft.com/office/drawing/2014/main" val="2783935962"/>
                    </a:ext>
                  </a:extLst>
                </a:gridCol>
              </a:tblGrid>
              <a:tr h="363690">
                <a:tc gridSpan="5">
                  <a:txBody>
                    <a:bodyPr/>
                    <a:lstStyle/>
                    <a:p>
                      <a:pPr algn="ctr">
                        <a:lnSpc>
                          <a:spcPct val="150000"/>
                        </a:lnSpc>
                        <a:spcAft>
                          <a:spcPts val="1000"/>
                        </a:spcAft>
                      </a:pPr>
                      <a:r>
                        <a:rPr lang="fr-FR" sz="2800" dirty="0">
                          <a:effectLst/>
                          <a:latin typeface="Times New Roman" panose="02020603050405020304" pitchFamily="18" charset="0"/>
                          <a:cs typeface="Times New Roman" panose="02020603050405020304" pitchFamily="18" charset="0"/>
                        </a:rPr>
                        <a:t>     3Fe +        2O</a:t>
                      </a:r>
                      <a:r>
                        <a:rPr lang="fr-FR" sz="2800" baseline="-25000" dirty="0">
                          <a:effectLst/>
                          <a:latin typeface="Times New Roman" panose="02020603050405020304" pitchFamily="18" charset="0"/>
                          <a:cs typeface="Times New Roman" panose="02020603050405020304" pitchFamily="18" charset="0"/>
                        </a:rPr>
                        <a:t>2</a:t>
                      </a:r>
                      <a:r>
                        <a:rPr lang="fr-FR" sz="2800" dirty="0">
                          <a:effectLst/>
                          <a:latin typeface="Times New Roman" panose="02020603050405020304" pitchFamily="18" charset="0"/>
                          <a:cs typeface="Times New Roman" panose="02020603050405020304" pitchFamily="18" charset="0"/>
                        </a:rPr>
                        <a:t>              Fe</a:t>
                      </a:r>
                      <a:r>
                        <a:rPr lang="fr-FR" sz="2800" baseline="-25000" dirty="0">
                          <a:effectLst/>
                          <a:latin typeface="Times New Roman" panose="02020603050405020304" pitchFamily="18" charset="0"/>
                          <a:cs typeface="Times New Roman" panose="02020603050405020304" pitchFamily="18" charset="0"/>
                        </a:rPr>
                        <a:t>3</a:t>
                      </a:r>
                      <a:r>
                        <a:rPr lang="fr-FR" sz="2800" dirty="0">
                          <a:effectLst/>
                          <a:latin typeface="Times New Roman" panose="02020603050405020304" pitchFamily="18" charset="0"/>
                          <a:cs typeface="Times New Roman" panose="02020603050405020304" pitchFamily="18" charset="0"/>
                        </a:rPr>
                        <a:t>O</a:t>
                      </a:r>
                      <a:r>
                        <a:rPr lang="fr-FR" sz="2800" baseline="-250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7827042"/>
                  </a:ext>
                </a:extLst>
              </a:tr>
              <a:tr h="858886">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lang="fr-FR" sz="2800" dirty="0" err="1">
                          <a:effectLst/>
                          <a:latin typeface="Times New Roman" panose="02020603050405020304" pitchFamily="18" charset="0"/>
                          <a:cs typeface="Times New Roman" panose="02020603050405020304" pitchFamily="18" charset="0"/>
                        </a:rPr>
                        <a:t>Số</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nguyêntử</a:t>
                      </a:r>
                      <a:r>
                        <a:rPr lang="fr-FR" sz="2800" dirty="0">
                          <a:effectLst/>
                          <a:latin typeface="Times New Roman" panose="02020603050405020304" pitchFamily="18" charset="0"/>
                          <a:cs typeface="Times New Roman" panose="02020603050405020304" pitchFamily="18" charset="0"/>
                        </a:rPr>
                        <a:t>        </a:t>
                      </a:r>
                      <a:r>
                        <a:rPr lang="fr-FR" sz="2800" dirty="0">
                          <a:effectLst/>
                        </a:rPr>
                        <a:t>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3   4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5267427"/>
                  </a:ext>
                </a:extLst>
              </a:tr>
            </a:tbl>
          </a:graphicData>
        </a:graphic>
      </p:graphicFrame>
      <p:sp>
        <p:nvSpPr>
          <p:cNvPr id="12" name="Rectangle 9">
            <a:extLst>
              <a:ext uri="{FF2B5EF4-FFF2-40B4-BE49-F238E27FC236}">
                <a16:creationId xmlns:a16="http://schemas.microsoft.com/office/drawing/2014/main" id="{B1CB14B6-9C00-A7CB-00B6-A349C906785C}"/>
              </a:ext>
            </a:extLst>
          </p:cNvPr>
          <p:cNvSpPr>
            <a:spLocks noChangeArrowheads="1"/>
          </p:cNvSpPr>
          <p:nvPr/>
        </p:nvSpPr>
        <p:spPr bwMode="auto">
          <a:xfrm>
            <a:off x="218440" y="3126187"/>
            <a:ext cx="7888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a:t>
            </a:r>
            <a:endParaRPr kumimoji="0" lang="fr-FR" altLang="en-US" sz="2800" b="0" i="0" u="none" strike="noStrike" cap="none" normalizeH="0" baseline="0" dirty="0">
              <a:ln>
                <a:noFill/>
              </a:ln>
              <a:solidFill>
                <a:srgbClr val="FF0000"/>
              </a:solidFill>
              <a:effectLst/>
              <a:latin typeface="Arial" panose="020B0604020202020204" pitchFamily="34" charset="0"/>
            </a:endParaRPr>
          </a:p>
        </p:txBody>
      </p:sp>
      <p:pic>
        <p:nvPicPr>
          <p:cNvPr id="2056" name="Picture 89">
            <a:extLst>
              <a:ext uri="{FF2B5EF4-FFF2-40B4-BE49-F238E27FC236}">
                <a16:creationId xmlns:a16="http://schemas.microsoft.com/office/drawing/2014/main" id="{554C103A-5872-654C-0F84-EFA9EA417E4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302" y="3943063"/>
            <a:ext cx="406902" cy="136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a:extLst>
              <a:ext uri="{FF2B5EF4-FFF2-40B4-BE49-F238E27FC236}">
                <a16:creationId xmlns:a16="http://schemas.microsoft.com/office/drawing/2014/main" id="{87A6602B-252D-9BF3-23EC-C88C89BDC58E}"/>
              </a:ext>
            </a:extLst>
          </p:cNvPr>
          <p:cNvSpPr>
            <a:spLocks noChangeArrowheads="1"/>
          </p:cNvSpPr>
          <p:nvPr/>
        </p:nvSpPr>
        <p:spPr bwMode="auto">
          <a:xfrm>
            <a:off x="-1756477" y="5285717"/>
            <a:ext cx="106337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3Fe + 2O</a:t>
            </a:r>
            <a:r>
              <a:rPr kumimoji="0" lang="fr-FR" altLang="en-US" sz="2800" b="0" i="0" u="none"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2800" b="0" i="0" u="none" strike="noStrike" cap="none" normalizeH="0" baseline="0" dirty="0">
              <a:ln>
                <a:noFill/>
              </a:ln>
              <a:solidFill>
                <a:schemeClr val="tx1"/>
              </a:solidFill>
              <a:effectLst/>
              <a:latin typeface="Arial" panose="020B0604020202020204" pitchFamily="34" charset="0"/>
            </a:endParaRPr>
          </a:p>
        </p:txBody>
      </p:sp>
      <p:pic>
        <p:nvPicPr>
          <p:cNvPr id="2058" name="Picture 90">
            <a:extLst>
              <a:ext uri="{FF2B5EF4-FFF2-40B4-BE49-F238E27FC236}">
                <a16:creationId xmlns:a16="http://schemas.microsoft.com/office/drawing/2014/main" id="{CB4F424E-7C64-2093-EC4D-2D8C9DAEC24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773" y="5974597"/>
            <a:ext cx="596685" cy="582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5D474558-3E6A-7494-94C1-285A9509F38F}"/>
              </a:ext>
            </a:extLst>
          </p:cNvPr>
          <p:cNvSpPr>
            <a:spLocks noChangeArrowheads="1"/>
          </p:cNvSpPr>
          <p:nvPr/>
        </p:nvSpPr>
        <p:spPr bwMode="auto">
          <a:xfrm>
            <a:off x="4901326" y="5799895"/>
            <a:ext cx="10855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3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kumimoji="0" lang="fr-FR" altLang="en-US" sz="28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Fe</a:t>
            </a:r>
            <a:r>
              <a:rPr kumimoji="0" lang="fr-FR" altLang="en-US" sz="28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3</a:t>
            </a:r>
            <a:r>
              <a:rPr kumimoji="0" lang="fr-FR" altLang="en-US" sz="28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a:t>
            </a:r>
            <a:r>
              <a:rPr kumimoji="0" lang="fr-FR" altLang="en-US" sz="28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4</a:t>
            </a:r>
            <a:endParaRPr kumimoji="0" lang="fr-FR"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75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 calcmode="lin" valueType="num">
                                      <p:cBhvr additive="base">
                                        <p:cTn id="17" dur="500" fill="hold"/>
                                        <p:tgtEl>
                                          <p:spTgt spid="2049"/>
                                        </p:tgtEl>
                                        <p:attrNameLst>
                                          <p:attrName>ppt_x</p:attrName>
                                        </p:attrNameLst>
                                      </p:cBhvr>
                                      <p:tavLst>
                                        <p:tav tm="0">
                                          <p:val>
                                            <p:strVal val="#ppt_x"/>
                                          </p:val>
                                        </p:tav>
                                        <p:tav tm="100000">
                                          <p:val>
                                            <p:strVal val="#ppt_x"/>
                                          </p:val>
                                        </p:tav>
                                      </p:tavLst>
                                    </p:anim>
                                    <p:anim calcmode="lin" valueType="num">
                                      <p:cBhvr additive="base">
                                        <p:cTn id="18" dur="500" fill="hold"/>
                                        <p:tgtEl>
                                          <p:spTgt spid="204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additive="base">
                                        <p:cTn id="35" dur="500" fill="hold"/>
                                        <p:tgtEl>
                                          <p:spTgt spid="2054"/>
                                        </p:tgtEl>
                                        <p:attrNameLst>
                                          <p:attrName>ppt_x</p:attrName>
                                        </p:attrNameLst>
                                      </p:cBhvr>
                                      <p:tavLst>
                                        <p:tav tm="0">
                                          <p:val>
                                            <p:strVal val="#ppt_x"/>
                                          </p:val>
                                        </p:tav>
                                        <p:tav tm="100000">
                                          <p:val>
                                            <p:strVal val="#ppt_x"/>
                                          </p:val>
                                        </p:tav>
                                      </p:tavLst>
                                    </p:anim>
                                    <p:anim calcmode="lin" valueType="num">
                                      <p:cBhvr additive="base">
                                        <p:cTn id="3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par>
                                <p:cTn id="47" presetID="6" presetClass="entr" presetSubtype="16" fill="hold" nodeType="withEffect">
                                  <p:stCondLst>
                                    <p:cond delay="0"/>
                                  </p:stCondLst>
                                  <p:childTnLst>
                                    <p:set>
                                      <p:cBhvr>
                                        <p:cTn id="48" dur="1" fill="hold">
                                          <p:stCondLst>
                                            <p:cond delay="0"/>
                                          </p:stCondLst>
                                        </p:cTn>
                                        <p:tgtEl>
                                          <p:spTgt spid="2056"/>
                                        </p:tgtEl>
                                        <p:attrNameLst>
                                          <p:attrName>style.visibility</p:attrName>
                                        </p:attrNameLst>
                                      </p:cBhvr>
                                      <p:to>
                                        <p:strVal val="visible"/>
                                      </p:to>
                                    </p:set>
                                    <p:animEffect transition="in" filter="circle(in)">
                                      <p:cBhvr>
                                        <p:cTn id="49" dur="2000"/>
                                        <p:tgtEl>
                                          <p:spTgt spid="205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058"/>
                                        </p:tgtEl>
                                        <p:attrNameLst>
                                          <p:attrName>style.visibility</p:attrName>
                                        </p:attrNameLst>
                                      </p:cBhvr>
                                      <p:to>
                                        <p:strVal val="visible"/>
                                      </p:to>
                                    </p:set>
                                    <p:anim calcmode="lin" valueType="num">
                                      <p:cBhvr additive="base">
                                        <p:cTn id="58" dur="500" fill="hold"/>
                                        <p:tgtEl>
                                          <p:spTgt spid="2058"/>
                                        </p:tgtEl>
                                        <p:attrNameLst>
                                          <p:attrName>ppt_x</p:attrName>
                                        </p:attrNameLst>
                                      </p:cBhvr>
                                      <p:tavLst>
                                        <p:tav tm="0">
                                          <p:val>
                                            <p:strVal val="#ppt_x"/>
                                          </p:val>
                                        </p:tav>
                                        <p:tav tm="100000">
                                          <p:val>
                                            <p:strVal val="#ppt_x"/>
                                          </p:val>
                                        </p:tav>
                                      </p:tavLst>
                                    </p:anim>
                                    <p:anim calcmode="lin" valueType="num">
                                      <p:cBhvr additive="base">
                                        <p:cTn id="59" dur="500" fill="hold"/>
                                        <p:tgtEl>
                                          <p:spTgt spid="205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71938" y="58055"/>
            <a:ext cx="8204045" cy="155302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06543" y="1506994"/>
            <a:ext cx="9581631" cy="5126033"/>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770" decel="100000"/>
                                        <p:tgtEl>
                                          <p:spTgt spid="6147"/>
                                        </p:tgtEl>
                                      </p:cBhvr>
                                    </p:animEffect>
                                    <p:animScale>
                                      <p:cBhvr>
                                        <p:cTn id="19" dur="770" decel="100000"/>
                                        <p:tgtEl>
                                          <p:spTgt spid="6147"/>
                                        </p:tgtEl>
                                      </p:cBhvr>
                                      <p:from x="10000" y="10000"/>
                                      <p:to x="200000" y="450000"/>
                                    </p:animScale>
                                    <p:animScale>
                                      <p:cBhvr>
                                        <p:cTn id="20" dur="1230" accel="100000" fill="hold">
                                          <p:stCondLst>
                                            <p:cond delay="770"/>
                                          </p:stCondLst>
                                        </p:cTn>
                                        <p:tgtEl>
                                          <p:spTgt spid="6147"/>
                                        </p:tgtEl>
                                      </p:cBhvr>
                                      <p:from x="200000" y="450000"/>
                                      <p:to x="100000" y="100000"/>
                                    </p:animScale>
                                    <p:set>
                                      <p:cBhvr>
                                        <p:cTn id="21" dur="770" fill="hold"/>
                                        <p:tgtEl>
                                          <p:spTgt spid="6147"/>
                                        </p:tgtEl>
                                        <p:attrNameLst>
                                          <p:attrName>ppt_x</p:attrName>
                                        </p:attrNameLst>
                                      </p:cBhvr>
                                      <p:to>
                                        <p:strVal val="(0.5)"/>
                                      </p:to>
                                    </p:set>
                                    <p:anim from="(0.5)" to="(#ppt_x)" calcmode="lin" valueType="num">
                                      <p:cBhvr>
                                        <p:cTn id="22" dur="1230" accel="100000" fill="hold">
                                          <p:stCondLst>
                                            <p:cond delay="770"/>
                                          </p:stCondLst>
                                        </p:cTn>
                                        <p:tgtEl>
                                          <p:spTgt spid="6147"/>
                                        </p:tgtEl>
                                        <p:attrNameLst>
                                          <p:attrName>ppt_x</p:attrName>
                                        </p:attrNameLst>
                                      </p:cBhvr>
                                    </p:anim>
                                    <p:set>
                                      <p:cBhvr>
                                        <p:cTn id="23" dur="770" fill="hold"/>
                                        <p:tgtEl>
                                          <p:spTgt spid="6147"/>
                                        </p:tgtEl>
                                        <p:attrNameLst>
                                          <p:attrName>ppt_y</p:attrName>
                                        </p:attrNameLst>
                                      </p:cBhvr>
                                      <p:to>
                                        <p:strVal val="(#ppt_y+0.4)"/>
                                      </p:to>
                                    </p:set>
                                    <p:anim from="(#ppt_y+0.4)" to="(#ppt_y)" calcmode="lin" valueType="num">
                                      <p:cBhvr>
                                        <p:cTn id="24"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B10FC60-7A63-4B3F-AC3F-B13E6F32B060}"/>
              </a:ext>
            </a:extLst>
          </p:cNvPr>
          <p:cNvSpPr>
            <a:spLocks noChangeArrowheads="1"/>
          </p:cNvSpPr>
          <p:nvPr/>
        </p:nvSpPr>
        <p:spPr bwMode="auto">
          <a:xfrm>
            <a:off x="295275" y="-2232"/>
            <a:ext cx="61912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sơ</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800" dirty="0">
              <a:solidFill>
                <a:srgbClr val="FF0000"/>
              </a:solidFill>
            </a:endParaRPr>
          </a:p>
          <a:p>
            <a:pPr lvl="0" eaLnBrk="0" fontAlgn="base" hangingPunct="0">
              <a:spcBef>
                <a:spcPct val="0"/>
              </a:spcBef>
              <a:spcAft>
                <a:spcPct val="0"/>
              </a:spcAft>
            </a:pP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a:t>
            </a:r>
            <a:r>
              <a:rPr lang="fr-FR" alt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NaOH</a:t>
            </a:r>
            <a:endParaRPr kumimoji="0" lang="fr-FR" altLang="en-US" sz="2800" b="0" i="0" u="none" strike="noStrike" cap="none" normalizeH="0" baseline="0" dirty="0">
              <a:ln>
                <a:noFill/>
              </a:ln>
              <a:solidFill>
                <a:schemeClr val="tx1"/>
              </a:solidFill>
              <a:effectLst/>
              <a:latin typeface="Arial" panose="020B0604020202020204" pitchFamily="34" charset="0"/>
            </a:endParaRPr>
          </a:p>
        </p:txBody>
      </p:sp>
      <p:pic>
        <p:nvPicPr>
          <p:cNvPr id="2049" name="Picture 87">
            <a:extLst>
              <a:ext uri="{FF2B5EF4-FFF2-40B4-BE49-F238E27FC236}">
                <a16:creationId xmlns:a16="http://schemas.microsoft.com/office/drawing/2014/main" id="{46714148-01B3-A24D-E173-B679CA707AE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040" y="702251"/>
            <a:ext cx="600075" cy="99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778B18D-E084-EC71-0F98-96326E9BDAB1}"/>
              </a:ext>
            </a:extLst>
          </p:cNvPr>
          <p:cNvSpPr>
            <a:spLocks noChangeArrowheads="1"/>
          </p:cNvSpPr>
          <p:nvPr/>
        </p:nvSpPr>
        <p:spPr bwMode="auto">
          <a:xfrm>
            <a:off x="6136857" y="500397"/>
            <a:ext cx="2085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    Na</a:t>
            </a:r>
            <a:r>
              <a:rPr kumimoji="0" lang="fr-FR" altLang="en-US" sz="24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2</a:t>
            </a:r>
            <a:r>
              <a:rPr kumimoji="0" lang="fr-FR" altLang="en-US" sz="2400" b="0" i="0" u="none" strike="noStrike" cap="none" normalizeH="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S</a:t>
            </a:r>
            <a:r>
              <a:rPr kumimoji="0" lang="fr-FR" altLang="en-US" sz="24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O</a:t>
            </a:r>
            <a:r>
              <a:rPr kumimoji="0" lang="fr-FR" altLang="en-US" sz="2400" b="0" i="0" u="none" strike="noStrike" cap="none" normalizeH="0" baseline="-3000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4</a:t>
            </a:r>
            <a:endParaRPr kumimoji="0" lang="fr-FR"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5E2F41D-CC14-F58C-8089-7AB361601759}"/>
              </a:ext>
            </a:extLst>
          </p:cNvPr>
          <p:cNvGraphicFramePr>
            <a:graphicFrameLocks noGrp="1"/>
          </p:cNvGraphicFramePr>
          <p:nvPr>
            <p:extLst>
              <p:ext uri="{D42A27DB-BD31-4B8C-83A1-F6EECF244321}">
                <p14:modId xmlns:p14="http://schemas.microsoft.com/office/powerpoint/2010/main" val="166429588"/>
              </p:ext>
            </p:extLst>
          </p:nvPr>
        </p:nvGraphicFramePr>
        <p:xfrm>
          <a:off x="0" y="1881371"/>
          <a:ext cx="12015596" cy="1163799"/>
        </p:xfrm>
        <a:graphic>
          <a:graphicData uri="http://schemas.openxmlformats.org/drawingml/2006/table">
            <a:tbl>
              <a:tblPr>
                <a:tableStyleId>{5C22544A-7EE6-4342-B048-85BDC9FD1C3A}</a:tableStyleId>
              </a:tblPr>
              <a:tblGrid>
                <a:gridCol w="3668282">
                  <a:extLst>
                    <a:ext uri="{9D8B030D-6E8A-4147-A177-3AD203B41FA5}">
                      <a16:colId xmlns:a16="http://schemas.microsoft.com/office/drawing/2014/main" val="2374621770"/>
                    </a:ext>
                  </a:extLst>
                </a:gridCol>
                <a:gridCol w="1028575">
                  <a:extLst>
                    <a:ext uri="{9D8B030D-6E8A-4147-A177-3AD203B41FA5}">
                      <a16:colId xmlns:a16="http://schemas.microsoft.com/office/drawing/2014/main" val="1306965555"/>
                    </a:ext>
                  </a:extLst>
                </a:gridCol>
                <a:gridCol w="707247">
                  <a:extLst>
                    <a:ext uri="{9D8B030D-6E8A-4147-A177-3AD203B41FA5}">
                      <a16:colId xmlns:a16="http://schemas.microsoft.com/office/drawing/2014/main" val="1523088724"/>
                    </a:ext>
                  </a:extLst>
                </a:gridCol>
                <a:gridCol w="676324">
                  <a:extLst>
                    <a:ext uri="{9D8B030D-6E8A-4147-A177-3AD203B41FA5}">
                      <a16:colId xmlns:a16="http://schemas.microsoft.com/office/drawing/2014/main" val="4220406416"/>
                    </a:ext>
                  </a:extLst>
                </a:gridCol>
                <a:gridCol w="5935168">
                  <a:extLst>
                    <a:ext uri="{9D8B030D-6E8A-4147-A177-3AD203B41FA5}">
                      <a16:colId xmlns:a16="http://schemas.microsoft.com/office/drawing/2014/main" val="478941467"/>
                    </a:ext>
                  </a:extLst>
                </a:gridCol>
              </a:tblGrid>
              <a:tr h="599785">
                <a:tc gridSpan="5">
                  <a:txBody>
                    <a:bodyPr/>
                    <a:lstStyle/>
                    <a:p>
                      <a:pPr algn="ctr">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t>
                      </a:r>
                      <a:r>
                        <a:rPr lang="fr-FR" alt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a:effectLst/>
                          <a:latin typeface="Times New Roman" panose="02020603050405020304" pitchFamily="18" charset="0"/>
                          <a:cs typeface="Times New Roman" panose="02020603050405020304" pitchFamily="18" charset="0"/>
                        </a:rPr>
                        <a:t> +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NaOH</a:t>
                      </a:r>
                      <a:r>
                        <a:rPr lang="fr-FR" sz="2800" dirty="0">
                          <a:effectLst/>
                          <a:latin typeface="Times New Roman" panose="02020603050405020304" pitchFamily="18" charset="0"/>
                          <a:cs typeface="Times New Roman" panose="02020603050405020304" pitchFamily="18" charset="0"/>
                        </a:rPr>
                        <a:t>               </a:t>
                      </a:r>
                      <a:r>
                        <a:rPr kumimoji="0" lang="fr-FR" altLang="en-US" sz="28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Al(OH)</a:t>
                      </a:r>
                      <a:r>
                        <a:rPr lang="fr-FR" altLang="en-US" sz="2800" baseline="-30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3 </a:t>
                      </a:r>
                      <a:r>
                        <a:rPr lang="fr-FR" sz="2800" dirty="0">
                          <a:effectLst/>
                          <a:latin typeface="Times New Roman" panose="02020603050405020304" pitchFamily="18" charset="0"/>
                          <a:cs typeface="Times New Roman" panose="02020603050405020304" pitchFamily="18" charset="0"/>
                        </a:rPr>
                        <a:t>  +     Na</a:t>
                      </a:r>
                      <a:r>
                        <a:rPr lang="fr-FR"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800" dirty="0">
                          <a:effectLst/>
                          <a:latin typeface="Times New Roman" panose="02020603050405020304" pitchFamily="18" charset="0"/>
                          <a:cs typeface="Times New Roman" panose="02020603050405020304" pitchFamily="18" charset="0"/>
                        </a:rPr>
                        <a:t>SO</a:t>
                      </a:r>
                      <a:r>
                        <a:rPr lang="fr-FR" sz="2800" baseline="-250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5147075"/>
                  </a:ext>
                </a:extLst>
              </a:tr>
              <a:tr h="564014">
                <a:tc>
                  <a:txBody>
                    <a:bodyPr/>
                    <a:lstStyle/>
                    <a:p>
                      <a:pPr algn="just">
                        <a:lnSpc>
                          <a:spcPct val="150000"/>
                        </a:lnSpc>
                        <a:spcAft>
                          <a:spcPts val="1000"/>
                        </a:spcAft>
                      </a:pPr>
                      <a:r>
                        <a:rPr lang="fr-FR" sz="2400" i="1" dirty="0" err="1">
                          <a:effectLst/>
                          <a:latin typeface="Times New Roman" panose="02020603050405020304" pitchFamily="18" charset="0"/>
                          <a:cs typeface="Times New Roman" panose="02020603050405020304" pitchFamily="18" charset="0"/>
                        </a:rPr>
                        <a:t>Số</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nguyên</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tử</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nhóm</a:t>
                      </a:r>
                      <a:r>
                        <a:rPr lang="fr-FR" sz="2400" i="1" dirty="0">
                          <a:effectLst/>
                          <a:latin typeface="Times New Roman" panose="02020603050405020304" pitchFamily="18" charset="0"/>
                          <a:cs typeface="Times New Roman" panose="02020603050405020304" pitchFamily="18" charset="0"/>
                        </a:rPr>
                        <a:t>        </a:t>
                      </a:r>
                      <a:r>
                        <a:rPr lang="fr-FR" sz="2400" dirty="0">
                          <a:solidFill>
                            <a:srgbClr val="FF0000"/>
                          </a:solidFill>
                          <a:effectLst/>
                          <a:latin typeface="Times New Roman" panose="02020603050405020304" pitchFamily="18" charset="0"/>
                          <a:cs typeface="Times New Roman" panose="02020603050405020304" pitchFamily="18" charset="0"/>
                        </a:rPr>
                        <a:t>2</a:t>
                      </a:r>
                      <a:r>
                        <a:rPr lang="fr-FR"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r>
                        <a:rPr lang="fr-FR" sz="2800" dirty="0">
                          <a:solidFill>
                            <a:srgbClr val="FF00FF"/>
                          </a:solidFill>
                          <a:effectLst/>
                          <a:latin typeface="Times New Roman" panose="02020603050405020304" pitchFamily="18" charset="0"/>
                          <a:cs typeface="Times New Roman" panose="02020603050405020304" pitchFamily="18" charset="0"/>
                        </a:rPr>
                        <a:t>3</a:t>
                      </a:r>
                      <a:endParaRPr lang="en-US" sz="2800"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r>
                        <a:rPr lang="fr-FR" sz="2800" dirty="0">
                          <a:solidFill>
                            <a:srgbClr val="0000FF"/>
                          </a:solidFill>
                          <a:effectLst/>
                          <a:latin typeface="Times New Roman" panose="02020603050405020304" pitchFamily="18" charset="0"/>
                          <a:cs typeface="Times New Roman" panose="02020603050405020304" pitchFamily="18" charset="0"/>
                        </a:rPr>
                        <a:t>1</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1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r>
                        <a:rPr lang="fr-FR" sz="2800" dirty="0">
                          <a:solidFill>
                            <a:srgbClr val="FF0000"/>
                          </a:solidFill>
                          <a:effectLst/>
                          <a:latin typeface="Times New Roman" panose="02020603050405020304" pitchFamily="18" charset="0"/>
                          <a:cs typeface="Times New Roman" panose="02020603050405020304" pitchFamily="18" charset="0"/>
                        </a:rPr>
                        <a:t>1</a:t>
                      </a:r>
                      <a:r>
                        <a:rPr lang="fr-FR" sz="2800" dirty="0">
                          <a:effectLst/>
                          <a:latin typeface="Times New Roman" panose="02020603050405020304" pitchFamily="18" charset="0"/>
                          <a:cs typeface="Times New Roman" panose="02020603050405020304" pitchFamily="18" charset="0"/>
                        </a:rPr>
                        <a:t>     3              </a:t>
                      </a:r>
                      <a:r>
                        <a:rPr lang="fr-FR" sz="2800" dirty="0">
                          <a:solidFill>
                            <a:srgbClr val="0000FF"/>
                          </a:solidFill>
                          <a:effectLst/>
                          <a:latin typeface="Times New Roman" panose="02020603050405020304" pitchFamily="18" charset="0"/>
                          <a:cs typeface="Times New Roman" panose="02020603050405020304" pitchFamily="18" charset="0"/>
                        </a:rPr>
                        <a:t>2</a:t>
                      </a:r>
                      <a:r>
                        <a:rPr lang="fr-FR" sz="2800" dirty="0">
                          <a:effectLst/>
                          <a:latin typeface="Times New Roman" panose="02020603050405020304" pitchFamily="18" charset="0"/>
                          <a:cs typeface="Times New Roman" panose="02020603050405020304" pitchFamily="18" charset="0"/>
                        </a:rPr>
                        <a:t>    </a:t>
                      </a:r>
                      <a:r>
                        <a:rPr lang="fr-FR" sz="2800" dirty="0">
                          <a:solidFill>
                            <a:srgbClr val="FF33CC"/>
                          </a:solidFill>
                          <a:effectLst/>
                          <a:latin typeface="Times New Roman" panose="02020603050405020304" pitchFamily="18" charset="0"/>
                          <a:cs typeface="Times New Roman" panose="02020603050405020304" pitchFamily="18" charset="0"/>
                        </a:rPr>
                        <a:t>1</a:t>
                      </a:r>
                      <a:endParaRPr lang="en-US" sz="2800" dirty="0">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164055"/>
                  </a:ext>
                </a:extLst>
              </a:tr>
            </a:tbl>
          </a:graphicData>
        </a:graphic>
      </p:graphicFrame>
      <p:sp>
        <p:nvSpPr>
          <p:cNvPr id="10" name="Rectangle 7">
            <a:extLst>
              <a:ext uri="{FF2B5EF4-FFF2-40B4-BE49-F238E27FC236}">
                <a16:creationId xmlns:a16="http://schemas.microsoft.com/office/drawing/2014/main" id="{B3548750-8598-E6E2-1324-7A0B9468CBE9}"/>
              </a:ext>
            </a:extLst>
          </p:cNvPr>
          <p:cNvSpPr>
            <a:spLocks noChangeArrowheads="1"/>
          </p:cNvSpPr>
          <p:nvPr/>
        </p:nvSpPr>
        <p:spPr bwMode="auto">
          <a:xfrm>
            <a:off x="-73152" y="997877"/>
            <a:ext cx="118967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So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kumimoji="0" lang="fr-FR" altLang="en-US" sz="2800" b="0"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ứng</a:t>
            </a:r>
            <a:endParaRPr kumimoji="0" lang="fr-FR" altLang="en-US" sz="2800" b="0" i="0" u="none" strike="noStrike" cap="none" normalizeH="0" baseline="0" dirty="0">
              <a:ln>
                <a:noFill/>
              </a:ln>
              <a:solidFill>
                <a:srgbClr val="FF0000"/>
              </a:solidFill>
              <a:effectLst/>
              <a:latin typeface="Arial" panose="020B0604020202020204" pitchFamily="34" charset="0"/>
            </a:endParaRPr>
          </a:p>
        </p:txBody>
      </p:sp>
      <p:pic>
        <p:nvPicPr>
          <p:cNvPr id="2054" name="Picture 88">
            <a:extLst>
              <a:ext uri="{FF2B5EF4-FFF2-40B4-BE49-F238E27FC236}">
                <a16:creationId xmlns:a16="http://schemas.microsoft.com/office/drawing/2014/main" id="{62D1CED5-68AC-C0DA-571E-663EB69E443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038" y="2222071"/>
            <a:ext cx="998732" cy="1719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5B291299-7FE9-EFC2-1AD2-3616E6F42CAD}"/>
              </a:ext>
            </a:extLst>
          </p:cNvPr>
          <p:cNvGraphicFramePr>
            <a:graphicFrameLocks noGrp="1"/>
          </p:cNvGraphicFramePr>
          <p:nvPr>
            <p:extLst>
              <p:ext uri="{D42A27DB-BD31-4B8C-83A1-F6EECF244321}">
                <p14:modId xmlns:p14="http://schemas.microsoft.com/office/powerpoint/2010/main" val="851889349"/>
              </p:ext>
            </p:extLst>
          </p:nvPr>
        </p:nvGraphicFramePr>
        <p:xfrm>
          <a:off x="295274" y="3730424"/>
          <a:ext cx="11720322" cy="1422258"/>
        </p:xfrm>
        <a:graphic>
          <a:graphicData uri="http://schemas.openxmlformats.org/drawingml/2006/table">
            <a:tbl>
              <a:tblPr>
                <a:tableStyleId>{5C22544A-7EE6-4342-B048-85BDC9FD1C3A}</a:tableStyleId>
              </a:tblPr>
              <a:tblGrid>
                <a:gridCol w="2950846">
                  <a:extLst>
                    <a:ext uri="{9D8B030D-6E8A-4147-A177-3AD203B41FA5}">
                      <a16:colId xmlns:a16="http://schemas.microsoft.com/office/drawing/2014/main" val="53374314"/>
                    </a:ext>
                  </a:extLst>
                </a:gridCol>
                <a:gridCol w="1335024">
                  <a:extLst>
                    <a:ext uri="{9D8B030D-6E8A-4147-A177-3AD203B41FA5}">
                      <a16:colId xmlns:a16="http://schemas.microsoft.com/office/drawing/2014/main" val="2425548448"/>
                    </a:ext>
                  </a:extLst>
                </a:gridCol>
                <a:gridCol w="829056">
                  <a:extLst>
                    <a:ext uri="{9D8B030D-6E8A-4147-A177-3AD203B41FA5}">
                      <a16:colId xmlns:a16="http://schemas.microsoft.com/office/drawing/2014/main" val="2822710145"/>
                    </a:ext>
                  </a:extLst>
                </a:gridCol>
                <a:gridCol w="1392936">
                  <a:extLst>
                    <a:ext uri="{9D8B030D-6E8A-4147-A177-3AD203B41FA5}">
                      <a16:colId xmlns:a16="http://schemas.microsoft.com/office/drawing/2014/main" val="1510996387"/>
                    </a:ext>
                  </a:extLst>
                </a:gridCol>
                <a:gridCol w="5212460">
                  <a:extLst>
                    <a:ext uri="{9D8B030D-6E8A-4147-A177-3AD203B41FA5}">
                      <a16:colId xmlns:a16="http://schemas.microsoft.com/office/drawing/2014/main" val="2783935962"/>
                    </a:ext>
                  </a:extLst>
                </a:gridCol>
              </a:tblGrid>
              <a:tr h="363690">
                <a:tc gridSpan="5">
                  <a:txBody>
                    <a:bodyPr/>
                    <a:lstStyle/>
                    <a:p>
                      <a:pPr algn="ctr">
                        <a:lnSpc>
                          <a:spcPct val="150000"/>
                        </a:lnSpc>
                        <a:spcAft>
                          <a:spcPts val="1000"/>
                        </a:spcAft>
                      </a:pPr>
                      <a:r>
                        <a:rPr kumimoji="0" lang="fr-FR" altLang="en-US"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Al</a:t>
                      </a:r>
                      <a:r>
                        <a:rPr lang="fr-FR" alt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fr-FR" sz="2800" dirty="0">
                          <a:effectLst/>
                          <a:latin typeface="Times New Roman" panose="02020603050405020304" pitchFamily="18" charset="0"/>
                          <a:cs typeface="Times New Roman" panose="02020603050405020304" pitchFamily="18" charset="0"/>
                        </a:rPr>
                        <a:t> +     </a:t>
                      </a:r>
                      <a:r>
                        <a:rPr kumimoji="0" lang="fr-FR" altLang="en-US" sz="28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NaOH</a:t>
                      </a:r>
                      <a:r>
                        <a:rPr lang="fr-FR" sz="2800" dirty="0">
                          <a:effectLst/>
                          <a:latin typeface="Times New Roman" panose="02020603050405020304" pitchFamily="18" charset="0"/>
                          <a:cs typeface="Times New Roman" panose="02020603050405020304" pitchFamily="18" charset="0"/>
                        </a:rPr>
                        <a:t>                    </a:t>
                      </a:r>
                      <a:r>
                        <a:rPr kumimoji="0" lang="fr-FR" altLang="en-US" sz="28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Al(OH)</a:t>
                      </a:r>
                      <a:r>
                        <a:rPr lang="fr-FR" altLang="en-US" sz="2800" baseline="-30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3 </a:t>
                      </a:r>
                      <a:r>
                        <a:rPr lang="fr-FR" sz="2800" dirty="0">
                          <a:effectLst/>
                          <a:latin typeface="Times New Roman" panose="02020603050405020304" pitchFamily="18" charset="0"/>
                          <a:cs typeface="Times New Roman" panose="02020603050405020304" pitchFamily="18" charset="0"/>
                        </a:rPr>
                        <a:t>  +     Na</a:t>
                      </a:r>
                      <a:r>
                        <a:rPr lang="fr-FR"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800" dirty="0">
                          <a:effectLst/>
                          <a:latin typeface="Times New Roman" panose="02020603050405020304" pitchFamily="18" charset="0"/>
                          <a:cs typeface="Times New Roman" panose="02020603050405020304" pitchFamily="18" charset="0"/>
                        </a:rPr>
                        <a:t>SO</a:t>
                      </a:r>
                      <a:r>
                        <a:rPr lang="fr-FR" sz="2800" baseline="-25000" dirty="0">
                          <a:effectLst/>
                          <a:latin typeface="Times New Roman" panose="02020603050405020304" pitchFamily="18" charset="0"/>
                          <a:cs typeface="Times New Roman" panose="02020603050405020304" pitchFamily="18" charset="0"/>
                        </a:rPr>
                        <a:t>4</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7827042"/>
                  </a:ext>
                </a:extLst>
              </a:tr>
              <a:tr h="858886">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lang="fr-FR" sz="2400" i="1" dirty="0" err="1">
                          <a:effectLst/>
                          <a:latin typeface="Times New Roman" panose="02020603050405020304" pitchFamily="18" charset="0"/>
                          <a:cs typeface="Times New Roman" panose="02020603050405020304" pitchFamily="18" charset="0"/>
                        </a:rPr>
                        <a:t>Số</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nguyên</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tử</a:t>
                      </a:r>
                      <a:r>
                        <a:rPr lang="fr-FR" sz="2400" i="1" dirty="0">
                          <a:effectLst/>
                          <a:latin typeface="Times New Roman" panose="02020603050405020304" pitchFamily="18" charset="0"/>
                          <a:cs typeface="Times New Roman" panose="02020603050405020304" pitchFamily="18" charset="0"/>
                        </a:rPr>
                        <a:t>/ </a:t>
                      </a:r>
                      <a:r>
                        <a:rPr lang="fr-FR" sz="2400" i="1" dirty="0" err="1">
                          <a:effectLst/>
                          <a:latin typeface="Times New Roman" panose="02020603050405020304" pitchFamily="18" charset="0"/>
                          <a:cs typeface="Times New Roman" panose="02020603050405020304" pitchFamily="18" charset="0"/>
                        </a:rPr>
                        <a:t>nhóm</a:t>
                      </a:r>
                      <a:r>
                        <a:rPr lang="fr-FR" sz="2400" i="1" dirty="0">
                          <a:effectLst/>
                          <a:latin typeface="Times New Roman" panose="02020603050405020304" pitchFamily="18" charset="0"/>
                          <a:cs typeface="Times New Roman" panose="02020603050405020304" pitchFamily="18" charset="0"/>
                        </a:rPr>
                        <a:t>  </a:t>
                      </a:r>
                      <a:r>
                        <a:rPr lang="fr-FR" sz="2800" dirty="0">
                          <a:solidFill>
                            <a:srgbClr val="FF0000"/>
                          </a:solidFill>
                          <a:effectLst/>
                          <a:latin typeface="Times New Roman" panose="02020603050405020304" pitchFamily="18" charset="0"/>
                          <a:cs typeface="Times New Roman" panose="02020603050405020304" pitchFamily="18" charset="0"/>
                        </a:rPr>
                        <a:t>2</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en-US" sz="2800" dirty="0">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3</a:t>
                      </a: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pPr>
                      <a:r>
                        <a:rPr lang="fr-FR" sz="2800" dirty="0">
                          <a:effectLst/>
                          <a:latin typeface="Times New Roman" panose="02020603050405020304" pitchFamily="18" charset="0"/>
                          <a:cs typeface="Times New Roman" panose="02020603050405020304" pitchFamily="18" charset="0"/>
                        </a:rPr>
                        <a:t>             </a:t>
                      </a:r>
                      <a:r>
                        <a:rPr lang="fr-FR" sz="2800" dirty="0">
                          <a:solidFill>
                            <a:srgbClr val="0000FF"/>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5267427"/>
                  </a:ext>
                </a:extLst>
              </a:tr>
            </a:tbl>
          </a:graphicData>
        </a:graphic>
      </p:graphicFrame>
      <p:sp>
        <p:nvSpPr>
          <p:cNvPr id="12" name="Rectangle 9">
            <a:extLst>
              <a:ext uri="{FF2B5EF4-FFF2-40B4-BE49-F238E27FC236}">
                <a16:creationId xmlns:a16="http://schemas.microsoft.com/office/drawing/2014/main" id="{B1CB14B6-9C00-A7CB-00B6-A349C906785C}"/>
              </a:ext>
            </a:extLst>
          </p:cNvPr>
          <p:cNvSpPr>
            <a:spLocks noChangeArrowheads="1"/>
          </p:cNvSpPr>
          <p:nvPr/>
        </p:nvSpPr>
        <p:spPr bwMode="auto">
          <a:xfrm>
            <a:off x="218440" y="3126187"/>
            <a:ext cx="78882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a:t>
            </a:r>
            <a:endParaRPr kumimoji="0" lang="fr-FR" altLang="en-US" sz="2800" b="0" i="0" u="none" strike="noStrike" cap="none" normalizeH="0" baseline="0" dirty="0">
              <a:ln>
                <a:noFill/>
              </a:ln>
              <a:solidFill>
                <a:srgbClr val="FF0000"/>
              </a:solidFill>
              <a:effectLst/>
              <a:latin typeface="Arial" panose="020B0604020202020204" pitchFamily="34" charset="0"/>
            </a:endParaRPr>
          </a:p>
        </p:txBody>
      </p:sp>
      <p:pic>
        <p:nvPicPr>
          <p:cNvPr id="2056" name="Picture 89">
            <a:extLst>
              <a:ext uri="{FF2B5EF4-FFF2-40B4-BE49-F238E27FC236}">
                <a16:creationId xmlns:a16="http://schemas.microsoft.com/office/drawing/2014/main" id="{554C103A-5872-654C-0F84-EFA9EA417E4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505" y="4064684"/>
            <a:ext cx="623772" cy="1367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a:extLst>
              <a:ext uri="{FF2B5EF4-FFF2-40B4-BE49-F238E27FC236}">
                <a16:creationId xmlns:a16="http://schemas.microsoft.com/office/drawing/2014/main" id="{87A6602B-252D-9BF3-23EC-C88C89BDC58E}"/>
              </a:ext>
            </a:extLst>
          </p:cNvPr>
          <p:cNvSpPr>
            <a:spLocks noChangeArrowheads="1"/>
          </p:cNvSpPr>
          <p:nvPr/>
        </p:nvSpPr>
        <p:spPr bwMode="auto">
          <a:xfrm>
            <a:off x="470517" y="5360882"/>
            <a:ext cx="113530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2800" b="0" i="1"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kumimoji="0" lang="fr-FR" altLang="en-US" sz="2800" b="0" i="1"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kumimoji="0" lang="fr-FR"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a:ln>
                <a:noFill/>
              </a:ln>
              <a:solidFill>
                <a:srgbClr val="FF0000"/>
              </a:solidFill>
              <a:effectLst/>
            </a:endParaRPr>
          </a:p>
          <a:p>
            <a:pPr lvl="0" eaLnBrk="0" fontAlgn="base" hangingPunct="0">
              <a:spcBef>
                <a:spcPct val="0"/>
              </a:spcBef>
              <a:spcAft>
                <a:spcPct val="0"/>
              </a:spcAft>
            </a:pP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a:t>
            </a:r>
            <a:r>
              <a:rPr lang="fr-FR" altLang="en-US" sz="20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altLang="en-US" sz="28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 + </a:t>
            </a:r>
            <a:r>
              <a:rPr lang="fr-FR" sz="2800" b="1" dirty="0">
                <a:solidFill>
                  <a:srgbClr val="0000FF"/>
                </a:solidFill>
                <a:latin typeface="Times New Roman" panose="02020603050405020304" pitchFamily="18" charset="0"/>
                <a:cs typeface="Times New Roman" panose="02020603050405020304" pitchFamily="18" charset="0"/>
              </a:rPr>
              <a:t>6</a:t>
            </a:r>
            <a:r>
              <a:rPr lang="fr-FR" alt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NaOH</a:t>
            </a:r>
            <a:r>
              <a:rPr lang="fr-FR" sz="2800"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sym typeface="Symbol" panose="05050102010706020507" pitchFamily="18" charset="2"/>
              </a:rPr>
              <a:t></a:t>
            </a:r>
            <a:r>
              <a:rPr lang="fr-FR" sz="2800" dirty="0">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2</a:t>
            </a:r>
            <a:r>
              <a:rPr lang="fr-FR" altLang="en-US" sz="28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Al(OH)</a:t>
            </a:r>
            <a:r>
              <a:rPr lang="fr-FR" altLang="en-US" sz="2800" baseline="-30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3 </a:t>
            </a:r>
            <a:r>
              <a:rPr lang="fr-FR" sz="2800" dirty="0">
                <a:latin typeface="Times New Roman" panose="02020603050405020304" pitchFamily="18" charset="0"/>
                <a:cs typeface="Times New Roman" panose="02020603050405020304" pitchFamily="18" charset="0"/>
              </a:rPr>
              <a:t>  +    </a:t>
            </a:r>
            <a:r>
              <a:rPr lang="fr-FR" sz="2800" b="1" dirty="0">
                <a:latin typeface="Times New Roman" panose="02020603050405020304" pitchFamily="18" charset="0"/>
                <a:cs typeface="Times New Roman" panose="02020603050405020304" pitchFamily="18" charset="0"/>
              </a:rPr>
              <a:t>3</a:t>
            </a:r>
            <a:r>
              <a:rPr lang="fr-FR" sz="2800" dirty="0">
                <a:latin typeface="Times New Roman" panose="02020603050405020304" pitchFamily="18" charset="0"/>
                <a:cs typeface="Times New Roman" panose="02020603050405020304" pitchFamily="18" charset="0"/>
              </a:rPr>
              <a:t> Na</a:t>
            </a:r>
            <a:r>
              <a:rPr lang="fr-FR" altLang="en-US"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800" dirty="0">
                <a:latin typeface="Times New Roman" panose="02020603050405020304" pitchFamily="18" charset="0"/>
                <a:cs typeface="Times New Roman" panose="02020603050405020304" pitchFamily="18" charset="0"/>
              </a:rPr>
              <a:t>SO</a:t>
            </a:r>
            <a:r>
              <a:rPr lang="fr-FR" sz="2800" baseline="-25000" dirty="0">
                <a:latin typeface="Times New Roman" panose="02020603050405020304" pitchFamily="18" charset="0"/>
                <a:cs typeface="Times New Roman" panose="02020603050405020304" pitchFamily="18" charset="0"/>
              </a:rPr>
              <a:t>4</a:t>
            </a:r>
            <a:endParaRPr kumimoji="0" lang="fr-FR" altLang="en-US" sz="2800" b="0" i="0" u="none" strike="noStrike" cap="none" normalizeH="0" baseline="0" dirty="0">
              <a:ln>
                <a:noFill/>
              </a:ln>
              <a:solidFill>
                <a:schemeClr val="tx1"/>
              </a:solidFill>
              <a:effectLst/>
              <a:latin typeface="Arial" panose="020B0604020202020204" pitchFamily="34" charset="0"/>
            </a:endParaRPr>
          </a:p>
        </p:txBody>
      </p:sp>
      <p:sp>
        <p:nvSpPr>
          <p:cNvPr id="2" name="Rectangle 3">
            <a:extLst>
              <a:ext uri="{FF2B5EF4-FFF2-40B4-BE49-F238E27FC236}">
                <a16:creationId xmlns:a16="http://schemas.microsoft.com/office/drawing/2014/main" id="{D16F331D-7FA8-EDF0-93D7-A3EA4B765673}"/>
              </a:ext>
            </a:extLst>
          </p:cNvPr>
          <p:cNvSpPr>
            <a:spLocks noChangeArrowheads="1"/>
          </p:cNvSpPr>
          <p:nvPr/>
        </p:nvSpPr>
        <p:spPr bwMode="auto">
          <a:xfrm>
            <a:off x="4277554" y="512548"/>
            <a:ext cx="2023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2400" b="0" i="0" u="none" strike="noStrike" cap="none" normalizeH="0" baseline="0" dirty="0">
                <a:ln>
                  <a:noFill/>
                </a:ln>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Al(OH)</a:t>
            </a:r>
            <a:r>
              <a:rPr lang="fr-FR" altLang="en-US" sz="2400" baseline="-30000" dirty="0">
                <a:solidFill>
                  <a:srgbClr val="000000"/>
                </a:solidFill>
                <a:latin typeface="Times New Roman" panose="02020603050405020304" pitchFamily="18" charset="0"/>
                <a:ea typeface="DengXian" panose="02010600030101010101" pitchFamily="2" charset="-122"/>
                <a:cs typeface="Times New Roman" panose="02020603050405020304" pitchFamily="18" charset="0"/>
              </a:rPr>
              <a:t> 3 </a:t>
            </a:r>
            <a:endParaRPr kumimoji="0" lang="fr-FR" altLang="en-US" sz="2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BC47605F-5605-D485-C60A-30D5FC010B12}"/>
              </a:ext>
            </a:extLst>
          </p:cNvPr>
          <p:cNvSpPr txBox="1"/>
          <p:nvPr/>
        </p:nvSpPr>
        <p:spPr>
          <a:xfrm>
            <a:off x="7316152" y="3824499"/>
            <a:ext cx="322898" cy="553994"/>
          </a:xfrm>
          <a:prstGeom prst="rect">
            <a:avLst/>
          </a:prstGeom>
          <a:noFill/>
        </p:spPr>
        <p:txBody>
          <a:bodyPr wrap="square" lIns="121917" tIns="60958" rIns="121917" bIns="60958"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E398F9BC-F9F9-D8C2-516A-54302F229221}"/>
              </a:ext>
            </a:extLst>
          </p:cNvPr>
          <p:cNvSpPr txBox="1"/>
          <p:nvPr/>
        </p:nvSpPr>
        <p:spPr>
          <a:xfrm>
            <a:off x="7592377" y="4211593"/>
            <a:ext cx="322898" cy="553994"/>
          </a:xfrm>
          <a:prstGeom prst="rect">
            <a:avLst/>
          </a:prstGeom>
          <a:noFill/>
        </p:spPr>
        <p:txBody>
          <a:bodyPr wrap="square" lIns="121917" tIns="60958" rIns="121917" bIns="60958"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5" name="TextBox 14">
            <a:extLst>
              <a:ext uri="{FF2B5EF4-FFF2-40B4-BE49-F238E27FC236}">
                <a16:creationId xmlns:a16="http://schemas.microsoft.com/office/drawing/2014/main" id="{2CE67B83-4B0F-F230-BDB0-4A3D2F82AAF3}"/>
              </a:ext>
            </a:extLst>
          </p:cNvPr>
          <p:cNvSpPr txBox="1"/>
          <p:nvPr/>
        </p:nvSpPr>
        <p:spPr>
          <a:xfrm>
            <a:off x="8222684" y="4211593"/>
            <a:ext cx="322898" cy="553994"/>
          </a:xfrm>
          <a:prstGeom prst="rect">
            <a:avLst/>
          </a:prstGeom>
          <a:noFill/>
        </p:spPr>
        <p:txBody>
          <a:bodyPr wrap="square" lIns="121917" tIns="60958" rIns="121917" bIns="60958"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6</a:t>
            </a:r>
          </a:p>
        </p:txBody>
      </p:sp>
      <p:sp>
        <p:nvSpPr>
          <p:cNvPr id="16" name="TextBox 15">
            <a:extLst>
              <a:ext uri="{FF2B5EF4-FFF2-40B4-BE49-F238E27FC236}">
                <a16:creationId xmlns:a16="http://schemas.microsoft.com/office/drawing/2014/main" id="{731DADB5-B1A8-3057-8A18-83AE2F325FD3}"/>
              </a:ext>
            </a:extLst>
          </p:cNvPr>
          <p:cNvSpPr txBox="1"/>
          <p:nvPr/>
        </p:nvSpPr>
        <p:spPr>
          <a:xfrm>
            <a:off x="5007632" y="4364088"/>
            <a:ext cx="322898" cy="553994"/>
          </a:xfrm>
          <a:prstGeom prst="rect">
            <a:avLst/>
          </a:prstGeom>
          <a:noFill/>
        </p:spPr>
        <p:txBody>
          <a:bodyPr wrap="square" lIns="121917" tIns="60958" rIns="121917" bIns="60958"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6</a:t>
            </a:r>
          </a:p>
        </p:txBody>
      </p:sp>
      <p:sp>
        <p:nvSpPr>
          <p:cNvPr id="17" name="TextBox 16">
            <a:extLst>
              <a:ext uri="{FF2B5EF4-FFF2-40B4-BE49-F238E27FC236}">
                <a16:creationId xmlns:a16="http://schemas.microsoft.com/office/drawing/2014/main" id="{AAB55BE5-51C9-C34C-2B3A-26A9131FF279}"/>
              </a:ext>
            </a:extLst>
          </p:cNvPr>
          <p:cNvSpPr txBox="1"/>
          <p:nvPr/>
        </p:nvSpPr>
        <p:spPr>
          <a:xfrm>
            <a:off x="5432707" y="4378493"/>
            <a:ext cx="419530" cy="553994"/>
          </a:xfrm>
          <a:prstGeom prst="rect">
            <a:avLst/>
          </a:prstGeom>
          <a:noFill/>
        </p:spPr>
        <p:txBody>
          <a:bodyPr wrap="square" lIns="121917" tIns="60958" rIns="121917" bIns="60958" rtlCol="0">
            <a:spAutoFit/>
          </a:bodyPr>
          <a:lstStyle/>
          <a:p>
            <a:pPr algn="just"/>
            <a:r>
              <a:rPr lang="en-US" sz="2800" b="1" dirty="0">
                <a:latin typeface="Times New Roman" panose="02020603050405020304" pitchFamily="18" charset="0"/>
                <a:cs typeface="Times New Roman" panose="02020603050405020304" pitchFamily="18" charset="0"/>
              </a:rPr>
              <a:t>6</a:t>
            </a:r>
          </a:p>
        </p:txBody>
      </p:sp>
      <p:sp>
        <p:nvSpPr>
          <p:cNvPr id="18" name="TextBox 17">
            <a:extLst>
              <a:ext uri="{FF2B5EF4-FFF2-40B4-BE49-F238E27FC236}">
                <a16:creationId xmlns:a16="http://schemas.microsoft.com/office/drawing/2014/main" id="{BB497848-8F6E-861D-236D-FDABD7274985}"/>
              </a:ext>
            </a:extLst>
          </p:cNvPr>
          <p:cNvSpPr txBox="1"/>
          <p:nvPr/>
        </p:nvSpPr>
        <p:spPr>
          <a:xfrm>
            <a:off x="4591221" y="3828632"/>
            <a:ext cx="322898" cy="553994"/>
          </a:xfrm>
          <a:prstGeom prst="rect">
            <a:avLst/>
          </a:prstGeom>
          <a:noFill/>
        </p:spPr>
        <p:txBody>
          <a:bodyPr wrap="square" lIns="121917" tIns="60958" rIns="121917" bIns="60958"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6</a:t>
            </a:r>
            <a:r>
              <a:rPr lang="en-US" sz="2800" b="1" dirty="0">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8C0DBB9E-9D91-191C-DAC6-C9209B652AC8}"/>
              </a:ext>
            </a:extLst>
          </p:cNvPr>
          <p:cNvSpPr txBox="1"/>
          <p:nvPr/>
        </p:nvSpPr>
        <p:spPr>
          <a:xfrm>
            <a:off x="9964302" y="4378493"/>
            <a:ext cx="322898" cy="553994"/>
          </a:xfrm>
          <a:prstGeom prst="rect">
            <a:avLst/>
          </a:prstGeom>
          <a:noFill/>
        </p:spPr>
        <p:txBody>
          <a:bodyPr wrap="square" lIns="121917" tIns="60958" rIns="121917" bIns="60958" rtlCol="0">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6</a:t>
            </a:r>
          </a:p>
        </p:txBody>
      </p:sp>
      <p:sp>
        <p:nvSpPr>
          <p:cNvPr id="20" name="TextBox 19">
            <a:extLst>
              <a:ext uri="{FF2B5EF4-FFF2-40B4-BE49-F238E27FC236}">
                <a16:creationId xmlns:a16="http://schemas.microsoft.com/office/drawing/2014/main" id="{D6934A61-CE11-A1BD-9599-27F0EEB7218F}"/>
              </a:ext>
            </a:extLst>
          </p:cNvPr>
          <p:cNvSpPr txBox="1"/>
          <p:nvPr/>
        </p:nvSpPr>
        <p:spPr>
          <a:xfrm>
            <a:off x="10624136" y="4281699"/>
            <a:ext cx="462964" cy="553994"/>
          </a:xfrm>
          <a:prstGeom prst="rect">
            <a:avLst/>
          </a:prstGeom>
          <a:noFill/>
        </p:spPr>
        <p:txBody>
          <a:bodyPr wrap="square" lIns="121917" tIns="60958" rIns="121917" bIns="60958" rtlCol="0">
            <a:spAutoFit/>
          </a:bodyPr>
          <a:lstStyle/>
          <a:p>
            <a:pPr algn="just"/>
            <a:r>
              <a:rPr lang="en-US" sz="2800" b="1" dirty="0">
                <a:solidFill>
                  <a:srgbClr val="FF33CC"/>
                </a:solidFill>
                <a:latin typeface="Times New Roman" panose="02020603050405020304" pitchFamily="18" charset="0"/>
                <a:cs typeface="Times New Roman" panose="02020603050405020304" pitchFamily="18" charset="0"/>
              </a:rPr>
              <a:t>3</a:t>
            </a:r>
          </a:p>
        </p:txBody>
      </p:sp>
      <p:sp>
        <p:nvSpPr>
          <p:cNvPr id="21" name="TextBox 20">
            <a:extLst>
              <a:ext uri="{FF2B5EF4-FFF2-40B4-BE49-F238E27FC236}">
                <a16:creationId xmlns:a16="http://schemas.microsoft.com/office/drawing/2014/main" id="{69EEB4E8-0B49-9DA2-A460-9005866990A1}"/>
              </a:ext>
            </a:extLst>
          </p:cNvPr>
          <p:cNvSpPr txBox="1"/>
          <p:nvPr/>
        </p:nvSpPr>
        <p:spPr>
          <a:xfrm>
            <a:off x="9556155" y="3824499"/>
            <a:ext cx="322898" cy="553994"/>
          </a:xfrm>
          <a:prstGeom prst="rect">
            <a:avLst/>
          </a:prstGeom>
          <a:noFill/>
        </p:spPr>
        <p:txBody>
          <a:bodyPr wrap="square" lIns="121917" tIns="60958" rIns="121917" bIns="60958" rtlCol="0">
            <a:spAutoFit/>
          </a:bodyPr>
          <a:lstStyle/>
          <a:p>
            <a:pPr algn="just"/>
            <a:r>
              <a:rPr lang="en-US" sz="28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8674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
                                        </p:tgtEl>
                                        <p:attrNameLst>
                                          <p:attrName>style.visibility</p:attrName>
                                        </p:attrNameLst>
                                      </p:cBhvr>
                                      <p:to>
                                        <p:strVal val="visible"/>
                                      </p:to>
                                    </p:set>
                                    <p:anim calcmode="lin" valueType="num">
                                      <p:cBhvr additive="base">
                                        <p:cTn id="11" dur="500" fill="hold"/>
                                        <p:tgtEl>
                                          <p:spTgt spid="2049"/>
                                        </p:tgtEl>
                                        <p:attrNameLst>
                                          <p:attrName>ppt_x</p:attrName>
                                        </p:attrNameLst>
                                      </p:cBhvr>
                                      <p:tavLst>
                                        <p:tav tm="0">
                                          <p:val>
                                            <p:strVal val="#ppt_x"/>
                                          </p:val>
                                        </p:tav>
                                        <p:tav tm="100000">
                                          <p:val>
                                            <p:strVal val="#ppt_x"/>
                                          </p:val>
                                        </p:tav>
                                      </p:tavLst>
                                    </p:anim>
                                    <p:anim calcmode="lin" valueType="num">
                                      <p:cBhvr additive="base">
                                        <p:cTn id="12" dur="500" fill="hold"/>
                                        <p:tgtEl>
                                          <p:spTgt spid="20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2054"/>
                                        </p:tgtEl>
                                        <p:attrNameLst>
                                          <p:attrName>style.visibility</p:attrName>
                                        </p:attrNameLst>
                                      </p:cBhvr>
                                      <p:to>
                                        <p:strVal val="visible"/>
                                      </p:to>
                                    </p:set>
                                    <p:anim calcmode="lin" valueType="num">
                                      <p:cBhvr>
                                        <p:cTn id="38" dur="500" fill="hold"/>
                                        <p:tgtEl>
                                          <p:spTgt spid="2054"/>
                                        </p:tgtEl>
                                        <p:attrNameLst>
                                          <p:attrName>ppt_w</p:attrName>
                                        </p:attrNameLst>
                                      </p:cBhvr>
                                      <p:tavLst>
                                        <p:tav tm="0">
                                          <p:val>
                                            <p:fltVal val="0"/>
                                          </p:val>
                                        </p:tav>
                                        <p:tav tm="100000">
                                          <p:val>
                                            <p:strVal val="#ppt_w"/>
                                          </p:val>
                                        </p:tav>
                                      </p:tavLst>
                                    </p:anim>
                                    <p:anim calcmode="lin" valueType="num">
                                      <p:cBhvr>
                                        <p:cTn id="39" dur="500" fill="hold"/>
                                        <p:tgtEl>
                                          <p:spTgt spid="2054"/>
                                        </p:tgtEl>
                                        <p:attrNameLst>
                                          <p:attrName>ppt_h</p:attrName>
                                        </p:attrNameLst>
                                      </p:cBhvr>
                                      <p:tavLst>
                                        <p:tav tm="0">
                                          <p:val>
                                            <p:fltVal val="0"/>
                                          </p:val>
                                        </p:tav>
                                        <p:tav tm="100000">
                                          <p:val>
                                            <p:strVal val="#ppt_h"/>
                                          </p:val>
                                        </p:tav>
                                      </p:tavLst>
                                    </p:anim>
                                    <p:animEffect transition="in" filter="fade">
                                      <p:cBhvr>
                                        <p:cTn id="40" dur="500"/>
                                        <p:tgtEl>
                                          <p:spTgt spid="205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56"/>
                                        </p:tgtEl>
                                        <p:attrNameLst>
                                          <p:attrName>style.visibility</p:attrName>
                                        </p:attrNameLst>
                                      </p:cBhvr>
                                      <p:to>
                                        <p:strVal val="visible"/>
                                      </p:to>
                                    </p:set>
                                    <p:anim calcmode="lin" valueType="num">
                                      <p:cBhvr additive="base">
                                        <p:cTn id="55" dur="500" fill="hold"/>
                                        <p:tgtEl>
                                          <p:spTgt spid="2056"/>
                                        </p:tgtEl>
                                        <p:attrNameLst>
                                          <p:attrName>ppt_x</p:attrName>
                                        </p:attrNameLst>
                                      </p:cBhvr>
                                      <p:tavLst>
                                        <p:tav tm="0">
                                          <p:val>
                                            <p:strVal val="#ppt_x"/>
                                          </p:val>
                                        </p:tav>
                                        <p:tav tm="100000">
                                          <p:val>
                                            <p:strVal val="#ppt_x"/>
                                          </p:val>
                                        </p:tav>
                                      </p:tavLst>
                                    </p:anim>
                                    <p:anim calcmode="lin" valueType="num">
                                      <p:cBhvr additive="base">
                                        <p:cTn id="5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80">
                                          <p:stCondLst>
                                            <p:cond delay="0"/>
                                          </p:stCondLst>
                                        </p:cTn>
                                        <p:tgtEl>
                                          <p:spTgt spid="15"/>
                                        </p:tgtEl>
                                      </p:cBhvr>
                                    </p:animEffect>
                                    <p:anim calcmode="lin" valueType="num">
                                      <p:cBhvr>
                                        <p:cTn id="7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0" dur="26">
                                          <p:stCondLst>
                                            <p:cond delay="650"/>
                                          </p:stCondLst>
                                        </p:cTn>
                                        <p:tgtEl>
                                          <p:spTgt spid="15"/>
                                        </p:tgtEl>
                                      </p:cBhvr>
                                      <p:to x="100000" y="60000"/>
                                    </p:animScale>
                                    <p:animScale>
                                      <p:cBhvr>
                                        <p:cTn id="81" dur="166" decel="50000">
                                          <p:stCondLst>
                                            <p:cond delay="676"/>
                                          </p:stCondLst>
                                        </p:cTn>
                                        <p:tgtEl>
                                          <p:spTgt spid="15"/>
                                        </p:tgtEl>
                                      </p:cBhvr>
                                      <p:to x="100000" y="100000"/>
                                    </p:animScale>
                                    <p:animScale>
                                      <p:cBhvr>
                                        <p:cTn id="82" dur="26">
                                          <p:stCondLst>
                                            <p:cond delay="1312"/>
                                          </p:stCondLst>
                                        </p:cTn>
                                        <p:tgtEl>
                                          <p:spTgt spid="15"/>
                                        </p:tgtEl>
                                      </p:cBhvr>
                                      <p:to x="100000" y="80000"/>
                                    </p:animScale>
                                    <p:animScale>
                                      <p:cBhvr>
                                        <p:cTn id="83" dur="166" decel="50000">
                                          <p:stCondLst>
                                            <p:cond delay="1338"/>
                                          </p:stCondLst>
                                        </p:cTn>
                                        <p:tgtEl>
                                          <p:spTgt spid="15"/>
                                        </p:tgtEl>
                                      </p:cBhvr>
                                      <p:to x="100000" y="100000"/>
                                    </p:animScale>
                                    <p:animScale>
                                      <p:cBhvr>
                                        <p:cTn id="84" dur="26">
                                          <p:stCondLst>
                                            <p:cond delay="1642"/>
                                          </p:stCondLst>
                                        </p:cTn>
                                        <p:tgtEl>
                                          <p:spTgt spid="15"/>
                                        </p:tgtEl>
                                      </p:cBhvr>
                                      <p:to x="100000" y="90000"/>
                                    </p:animScale>
                                    <p:animScale>
                                      <p:cBhvr>
                                        <p:cTn id="85" dur="166" decel="50000">
                                          <p:stCondLst>
                                            <p:cond delay="1668"/>
                                          </p:stCondLst>
                                        </p:cTn>
                                        <p:tgtEl>
                                          <p:spTgt spid="15"/>
                                        </p:tgtEl>
                                      </p:cBhvr>
                                      <p:to x="100000" y="100000"/>
                                    </p:animScale>
                                    <p:animScale>
                                      <p:cBhvr>
                                        <p:cTn id="86" dur="26">
                                          <p:stCondLst>
                                            <p:cond delay="1808"/>
                                          </p:stCondLst>
                                        </p:cTn>
                                        <p:tgtEl>
                                          <p:spTgt spid="15"/>
                                        </p:tgtEl>
                                      </p:cBhvr>
                                      <p:to x="100000" y="95000"/>
                                    </p:animScale>
                                    <p:animScale>
                                      <p:cBhvr>
                                        <p:cTn id="87" dur="166" decel="50000">
                                          <p:stCondLst>
                                            <p:cond delay="1834"/>
                                          </p:stCondLst>
                                        </p:cTn>
                                        <p:tgtEl>
                                          <p:spTgt spid="15"/>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900" decel="100000" fill="hold"/>
                                        <p:tgtEl>
                                          <p:spTgt spid="17"/>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barn(inVertical)">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circle(in)">
                                      <p:cBhvr>
                                        <p:cTn id="105" dur="20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circle(in)">
                                      <p:cBhvr>
                                        <p:cTn id="110" dur="2000"/>
                                        <p:tgtEl>
                                          <p:spTgt spid="19"/>
                                        </p:tgtEl>
                                      </p:cBhvr>
                                    </p:animEffect>
                                  </p:childTnLst>
                                </p:cTn>
                              </p:par>
                            </p:childTnLst>
                          </p:cTn>
                        </p:par>
                      </p:childTnLst>
                    </p:cTn>
                  </p:par>
                  <p:par>
                    <p:cTn id="111" fill="hold">
                      <p:stCondLst>
                        <p:cond delay="indefinite"/>
                      </p:stCondLst>
                      <p:childTnLst>
                        <p:par>
                          <p:cTn id="112" fill="hold">
                            <p:stCondLst>
                              <p:cond delay="0"/>
                            </p:stCondLst>
                            <p:childTnLst>
                              <p:par>
                                <p:cTn id="113" presetID="41" presetClass="entr" presetSubtype="0" fill="hold" grpId="0" nodeType="clickEffect">
                                  <p:stCondLst>
                                    <p:cond delay="0"/>
                                  </p:stCondLst>
                                  <p:iterate type="lt">
                                    <p:tmPct val="10000"/>
                                  </p:iterate>
                                  <p:childTnLst>
                                    <p:set>
                                      <p:cBhvr>
                                        <p:cTn id="114" dur="1" fill="hold">
                                          <p:stCondLst>
                                            <p:cond delay="0"/>
                                          </p:stCondLst>
                                        </p:cTn>
                                        <p:tgtEl>
                                          <p:spTgt spid="21">
                                            <p:txEl>
                                              <p:pRg st="0" end="0"/>
                                            </p:txEl>
                                          </p:spTgt>
                                        </p:tgtEl>
                                        <p:attrNameLst>
                                          <p:attrName>style.visibility</p:attrName>
                                        </p:attrNameLst>
                                      </p:cBhvr>
                                      <p:to>
                                        <p:strVal val="visible"/>
                                      </p:to>
                                    </p:set>
                                    <p:anim calcmode="lin" valueType="num">
                                      <p:cBhvr>
                                        <p:cTn id="115"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6"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117"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8"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500" tmFilter="0,0; .5, 1; 1, 1"/>
                                        <p:tgtEl>
                                          <p:spTgt spid="21">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circle(in)">
                                      <p:cBhvr>
                                        <p:cTn id="124" dur="2000"/>
                                        <p:tgtEl>
                                          <p:spTgt spid="20"/>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additive="base">
                                        <p:cTn id="129" dur="500" fill="hold"/>
                                        <p:tgtEl>
                                          <p:spTgt spid="13"/>
                                        </p:tgtEl>
                                        <p:attrNameLst>
                                          <p:attrName>ppt_x</p:attrName>
                                        </p:attrNameLst>
                                      </p:cBhvr>
                                      <p:tavLst>
                                        <p:tav tm="0">
                                          <p:val>
                                            <p:strVal val="#ppt_x"/>
                                          </p:val>
                                        </p:tav>
                                        <p:tav tm="100000">
                                          <p:val>
                                            <p:strVal val="#ppt_x"/>
                                          </p:val>
                                        </p:tav>
                                      </p:tavLst>
                                    </p:anim>
                                    <p:anim calcmode="lin" valueType="num">
                                      <p:cBhvr additive="base">
                                        <p:cTn id="1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2" grpId="0"/>
      <p:bldP spid="13" grpId="0"/>
      <p:bldP spid="2" grpId="0"/>
      <p:bldP spid="7" grpId="0"/>
      <p:bldP spid="8" grpId="0"/>
      <p:bldP spid="15" grpId="0"/>
      <p:bldP spid="16" grpId="0"/>
      <p:bldP spid="17" grpId="0"/>
      <p:bldP spid="18" grpId="0"/>
      <p:bldP spid="19" grpId="0"/>
      <p:bldP spid="20" grpId="0"/>
      <p:bldP spid="2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D3C077C-197A-97C1-C7E9-913CD7E1BF64}"/>
              </a:ext>
            </a:extLst>
          </p:cNvPr>
          <p:cNvSpPr txBox="1"/>
          <p:nvPr/>
        </p:nvSpPr>
        <p:spPr>
          <a:xfrm>
            <a:off x="422329" y="107057"/>
            <a:ext cx="6094708" cy="523220"/>
          </a:xfrm>
          <a:prstGeom prst="rect">
            <a:avLst/>
          </a:prstGeom>
          <a:noFill/>
        </p:spPr>
        <p:txBody>
          <a:bodyPr wrap="square">
            <a:spAutoFit/>
          </a:bodyPr>
          <a:lstStyle/>
          <a:p>
            <a:pPr algn="just"/>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Các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bước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lập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học</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70BFC42-8B5D-19D0-5630-9A0C1D23EE3E}"/>
              </a:ext>
            </a:extLst>
          </p:cNvPr>
          <p:cNvSpPr txBox="1"/>
          <p:nvPr/>
        </p:nvSpPr>
        <p:spPr>
          <a:xfrm>
            <a:off x="304800" y="630277"/>
            <a:ext cx="11455346" cy="4111254"/>
          </a:xfrm>
          <a:prstGeom prst="rect">
            <a:avLst/>
          </a:prstGeom>
          <a:noFill/>
        </p:spPr>
        <p:txBody>
          <a:bodyPr wrap="square">
            <a:spAutoFit/>
          </a:bodyPr>
          <a:lstStyle/>
          <a:p>
            <a:pPr algn="just">
              <a:lnSpc>
                <a:spcPct val="135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pPr algn="just">
              <a:lnSpc>
                <a:spcPct val="135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a:t>
            </a:r>
          </a:p>
          <a:p>
            <a:pPr algn="just">
              <a:lnSpc>
                <a:spcPct val="135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a:t>
            </a:r>
          </a:p>
          <a:p>
            <a:pPr algn="just">
              <a:lnSpc>
                <a:spcPct val="135000"/>
              </a:lnSpc>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Bước</a:t>
            </a:r>
            <a:r>
              <a:rPr lang="en-US" sz="2800" b="1" i="1" dirty="0">
                <a:latin typeface="Times New Roman" panose="02020603050405020304" pitchFamily="18" charset="0"/>
                <a:cs typeface="Times New Roman" panose="02020603050405020304" pitchFamily="18" charset="0"/>
              </a:rPr>
              <a:t> 4:</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en-US" sz="1800" dirty="0"/>
          </a:p>
        </p:txBody>
      </p:sp>
      <p:sp>
        <p:nvSpPr>
          <p:cNvPr id="3" name="TextBox 2">
            <a:extLst>
              <a:ext uri="{FF2B5EF4-FFF2-40B4-BE49-F238E27FC236}">
                <a16:creationId xmlns:a16="http://schemas.microsoft.com/office/drawing/2014/main" id="{6C3B7996-C697-0E6D-9648-67B0B364B747}"/>
              </a:ext>
            </a:extLst>
          </p:cNvPr>
          <p:cNvSpPr txBox="1"/>
          <p:nvPr/>
        </p:nvSpPr>
        <p:spPr>
          <a:xfrm>
            <a:off x="441379" y="4741531"/>
            <a:ext cx="11455346" cy="1784463"/>
          </a:xfrm>
          <a:prstGeom prst="rect">
            <a:avLst/>
          </a:prstGeom>
          <a:noFill/>
        </p:spPr>
        <p:txBody>
          <a:bodyPr wrap="square">
            <a:spAutoFit/>
          </a:bodyPr>
          <a:lstStyle/>
          <a:p>
            <a:pPr>
              <a:lnSpc>
                <a:spcPct val="135000"/>
              </a:lnSpc>
            </a:pPr>
            <a:r>
              <a:rPr lang="fr-FR" sz="2800" dirty="0">
                <a:solidFill>
                  <a:srgbClr val="FF6600"/>
                </a:solidFill>
                <a:effectLst/>
                <a:latin typeface="Times New Roman" panose="02020603050405020304" pitchFamily="18" charset="0"/>
                <a:ea typeface="Calibri" panose="020F0502020204030204" pitchFamily="34" charset="0"/>
              </a:rPr>
              <a:t>***</a:t>
            </a:r>
            <a:r>
              <a:rPr lang="fr-FR" sz="2800" dirty="0" err="1">
                <a:effectLst/>
                <a:latin typeface="Times New Roman" panose="02020603050405020304" pitchFamily="18" charset="0"/>
                <a:ea typeface="Calibri" panose="020F0502020204030204" pitchFamily="34" charset="0"/>
              </a:rPr>
              <a:t>Nếu</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trong</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các</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chất</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phản</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ứng</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và</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các</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chất</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sản</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phẩm</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có</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nhóm</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nguyên</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tử</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không</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thay</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đổi</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trước</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và</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sau</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phản</a:t>
            </a:r>
            <a:r>
              <a:rPr lang="fr-FR" sz="2800" dirty="0">
                <a:effectLst/>
                <a:latin typeface="Times New Roman" panose="02020603050405020304" pitchFamily="18" charset="0"/>
                <a:ea typeface="Calibri" panose="020F0502020204030204" pitchFamily="34" charset="0"/>
              </a:rPr>
              <a:t> </a:t>
            </a:r>
            <a:r>
              <a:rPr lang="fr-FR" sz="2800" dirty="0" err="1">
                <a:effectLst/>
                <a:latin typeface="Times New Roman" panose="02020603050405020304" pitchFamily="18" charset="0"/>
                <a:ea typeface="Calibri" panose="020F0502020204030204" pitchFamily="34" charset="0"/>
              </a:rPr>
              <a:t>ứng</a:t>
            </a:r>
            <a:r>
              <a:rPr lang="fr-FR" sz="2800" dirty="0">
                <a:effectLst/>
                <a:latin typeface="Times New Roman" panose="02020603050405020304" pitchFamily="18" charset="0"/>
                <a:ea typeface="Calibri" panose="020F0502020204030204" pitchFamily="34" charset="0"/>
              </a:rPr>
              <a:t> ( OH; SO</a:t>
            </a:r>
            <a:r>
              <a:rPr lang="fr-FR" dirty="0">
                <a:effectLst/>
                <a:latin typeface="Times New Roman" panose="02020603050405020304" pitchFamily="18" charset="0"/>
                <a:ea typeface="Calibri" panose="020F0502020204030204" pitchFamily="34" charset="0"/>
              </a:rPr>
              <a:t>4…..</a:t>
            </a:r>
            <a:r>
              <a:rPr lang="fr-FR" sz="2800" dirty="0">
                <a:effectLst/>
                <a:latin typeface="Times New Roman" panose="02020603050405020304" pitchFamily="18" charset="0"/>
                <a:ea typeface="Calibri" panose="020F0502020204030204" pitchFamily="34" charset="0"/>
              </a:rPr>
              <a:t>)</a:t>
            </a:r>
            <a:r>
              <a:rPr lang="fr-FR" sz="2800" dirty="0" err="1">
                <a:effectLst/>
                <a:latin typeface="Times New Roman" panose="02020603050405020304" pitchFamily="18" charset="0"/>
                <a:ea typeface="Calibri" panose="020F0502020204030204" pitchFamily="34" charset="0"/>
              </a:rPr>
              <a:t>thì</a:t>
            </a:r>
            <a:r>
              <a:rPr lang="fr-FR" sz="2800" dirty="0">
                <a:effectLst/>
                <a:latin typeface="Times New Roman" panose="02020603050405020304" pitchFamily="18" charset="0"/>
                <a:ea typeface="Calibri" panose="020F0502020204030204" pitchFamily="34" charset="0"/>
              </a:rPr>
              <a:t> </a:t>
            </a:r>
            <a:r>
              <a:rPr lang="fr-FR" sz="2800" b="1" dirty="0">
                <a:solidFill>
                  <a:srgbClr val="FF0000"/>
                </a:solidFill>
                <a:effectLst/>
                <a:latin typeface="Times New Roman" panose="02020603050405020304" pitchFamily="18" charset="0"/>
                <a:ea typeface="Calibri" panose="020F0502020204030204" pitchFamily="34" charset="0"/>
              </a:rPr>
              <a:t>coi </a:t>
            </a:r>
            <a:r>
              <a:rPr lang="fr-FR" sz="2800" b="1" dirty="0" err="1">
                <a:solidFill>
                  <a:srgbClr val="FF0000"/>
                </a:solidFill>
                <a:effectLst/>
                <a:latin typeface="Times New Roman" panose="02020603050405020304" pitchFamily="18" charset="0"/>
                <a:ea typeface="Calibri" panose="020F0502020204030204" pitchFamily="34" charset="0"/>
              </a:rPr>
              <a:t>cả</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nhóm</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nguyên</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tử</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đó</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như</a:t>
            </a:r>
            <a:r>
              <a:rPr lang="fr-FR" sz="2800" b="1" dirty="0">
                <a:solidFill>
                  <a:srgbClr val="FF0000"/>
                </a:solidFill>
                <a:effectLst/>
                <a:latin typeface="Times New Roman" panose="02020603050405020304" pitchFamily="18" charset="0"/>
                <a:ea typeface="Calibri" panose="020F0502020204030204" pitchFamily="34" charset="0"/>
              </a:rPr>
              <a:t> là </a:t>
            </a:r>
            <a:r>
              <a:rPr lang="fr-FR" sz="2800" b="1" dirty="0" err="1">
                <a:solidFill>
                  <a:srgbClr val="FF0000"/>
                </a:solidFill>
                <a:effectLst/>
                <a:latin typeface="Times New Roman" panose="02020603050405020304" pitchFamily="18" charset="0"/>
                <a:ea typeface="Calibri" panose="020F0502020204030204" pitchFamily="34" charset="0"/>
              </a:rPr>
              <a:t>một</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đơn</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vị</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để</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cân</a:t>
            </a:r>
            <a:r>
              <a:rPr lang="fr-FR" sz="2800" b="1" dirty="0">
                <a:solidFill>
                  <a:srgbClr val="FF0000"/>
                </a:solidFill>
                <a:effectLst/>
                <a:latin typeface="Times New Roman" panose="02020603050405020304" pitchFamily="18" charset="0"/>
                <a:ea typeface="Calibri" panose="020F0502020204030204" pitchFamily="34" charset="0"/>
              </a:rPr>
              <a:t> </a:t>
            </a:r>
            <a:r>
              <a:rPr lang="fr-FR" sz="2800" b="1" dirty="0" err="1">
                <a:solidFill>
                  <a:srgbClr val="FF0000"/>
                </a:solidFill>
                <a:effectLst/>
                <a:latin typeface="Times New Roman" panose="02020603050405020304" pitchFamily="18" charset="0"/>
                <a:ea typeface="Calibri" panose="020F0502020204030204" pitchFamily="34" charset="0"/>
              </a:rPr>
              <a:t>bằng</a:t>
            </a:r>
            <a:endParaRPr lang="en-US" sz="2800" dirty="0">
              <a:solidFill>
                <a:srgbClr val="FF0000"/>
              </a:solidFill>
            </a:endParaRPr>
          </a:p>
        </p:txBody>
      </p:sp>
    </p:spTree>
    <p:extLst>
      <p:ext uri="{BB962C8B-B14F-4D97-AF65-F5344CB8AC3E}">
        <p14:creationId xmlns:p14="http://schemas.microsoft.com/office/powerpoint/2010/main" val="428404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Capture.PNG"/>
          <p:cNvPicPr>
            <a:picLocks noChangeAspect="1" noChangeArrowheads="1"/>
          </p:cNvPicPr>
          <p:nvPr/>
        </p:nvPicPr>
        <p:blipFill>
          <a:blip r:embed="rId2"/>
          <a:srcRect/>
          <a:stretch>
            <a:fillRect/>
          </a:stretch>
        </p:blipFill>
        <p:spPr bwMode="auto">
          <a:xfrm>
            <a:off x="0" y="1906570"/>
            <a:ext cx="12183114" cy="2737985"/>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7710" y="391885"/>
            <a:ext cx="5544457" cy="5687356"/>
          </a:xfrm>
          <a:prstGeom prst="rect">
            <a:avLst/>
          </a:prstGeom>
          <a:noFill/>
          <a:ln w="9525">
            <a:noFill/>
            <a:miter lim="800000"/>
            <a:headEnd/>
            <a:tailEnd/>
          </a:ln>
          <a:effectLst/>
        </p:spPr>
      </p:pic>
      <p:sp>
        <p:nvSpPr>
          <p:cNvPr id="7" name="TextBox 6"/>
          <p:cNvSpPr txBox="1"/>
          <p:nvPr/>
        </p:nvSpPr>
        <p:spPr>
          <a:xfrm>
            <a:off x="5675085" y="1785258"/>
            <a:ext cx="6241143" cy="523220"/>
          </a:xfrm>
          <a:prstGeom prst="rect">
            <a:avLst/>
          </a:prstGeom>
          <a:noFill/>
        </p:spPr>
        <p:txBody>
          <a:bodyPr wrap="square" rtlCol="0">
            <a:spAutoFit/>
          </a:bodyPr>
          <a:lstStyle/>
          <a:p>
            <a:r>
              <a:rPr lang="en-US" dirty="0">
                <a:solidFill>
                  <a:srgbClr val="FF00FF"/>
                </a:solidFill>
                <a:latin typeface="Times New Roman" panose="02020603050405020304" pitchFamily="18" charset="0"/>
              </a:rPr>
              <a:t>     </a:t>
            </a:r>
            <a:r>
              <a:rPr lang="en-US" sz="2800" dirty="0">
                <a:solidFill>
                  <a:srgbClr val="FF00FF"/>
                </a:solidFill>
                <a:latin typeface="Times New Roman" panose="02020603050405020304" pitchFamily="18" charset="0"/>
              </a:rPr>
              <a:t>Mg      +      </a:t>
            </a:r>
            <a:r>
              <a:rPr lang="en-US" sz="2800" dirty="0" err="1">
                <a:solidFill>
                  <a:srgbClr val="FF00FF"/>
                </a:solidFill>
                <a:latin typeface="Times New Roman" panose="02020603050405020304" pitchFamily="18" charset="0"/>
              </a:rPr>
              <a:t>O</a:t>
            </a:r>
            <a:r>
              <a:rPr lang="en-US" sz="2800" baseline="-25000" dirty="0" err="1">
                <a:solidFill>
                  <a:srgbClr val="FF00FF"/>
                </a:solidFill>
                <a:latin typeface="Times New Roman" panose="02020603050405020304" pitchFamily="18" charset="0"/>
              </a:rPr>
              <a:t>2</a:t>
            </a:r>
            <a:r>
              <a:rPr lang="en-US" sz="2800" dirty="0">
                <a:solidFill>
                  <a:srgbClr val="FF00FF"/>
                </a:solidFill>
                <a:latin typeface="Times New Roman" panose="02020603050405020304" pitchFamily="18" charset="0"/>
              </a:rPr>
              <a:t>      -</a:t>
            </a:r>
            <a:r>
              <a:rPr lang="en-US" sz="2800" dirty="0">
                <a:solidFill>
                  <a:srgbClr val="FF00FF"/>
                </a:solidFill>
                <a:latin typeface="Times New Roman" panose="02020603050405020304" pitchFamily="18" charset="0"/>
                <a:sym typeface="Wingdings" panose="05000000000000000000" pitchFamily="2" charset="2"/>
              </a:rPr>
              <a:t>---&gt;</a:t>
            </a:r>
            <a:r>
              <a:rPr lang="en-US" sz="2800" dirty="0">
                <a:solidFill>
                  <a:srgbClr val="FF00FF"/>
                </a:solidFill>
                <a:latin typeface="Times New Roman" panose="02020603050405020304" pitchFamily="18" charset="0"/>
              </a:rPr>
              <a:t>        </a:t>
            </a:r>
            <a:r>
              <a:rPr lang="en-US" sz="2800" dirty="0" err="1">
                <a:solidFill>
                  <a:srgbClr val="FF00FF"/>
                </a:solidFill>
                <a:latin typeface="Times New Roman" panose="02020603050405020304" pitchFamily="18" charset="0"/>
              </a:rPr>
              <a:t>MgO</a:t>
            </a:r>
            <a:endParaRPr lang="en-US" sz="2800" dirty="0">
              <a:solidFill>
                <a:srgbClr val="FF00FF"/>
              </a:solidFill>
              <a:latin typeface="Times New Roman" panose="02020603050405020304" pitchFamily="18" charset="0"/>
            </a:endParaRPr>
          </a:p>
        </p:txBody>
      </p:sp>
      <p:sp>
        <p:nvSpPr>
          <p:cNvPr id="8" name="TextBox 7"/>
          <p:cNvSpPr txBox="1"/>
          <p:nvPr/>
        </p:nvSpPr>
        <p:spPr>
          <a:xfrm>
            <a:off x="9739083" y="1799772"/>
            <a:ext cx="522514"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2</a:t>
            </a:r>
          </a:p>
        </p:txBody>
      </p:sp>
      <p:sp>
        <p:nvSpPr>
          <p:cNvPr id="9" name="TextBox 8"/>
          <p:cNvSpPr txBox="1"/>
          <p:nvPr/>
        </p:nvSpPr>
        <p:spPr>
          <a:xfrm>
            <a:off x="5696853" y="1778000"/>
            <a:ext cx="522514"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2</a:t>
            </a:r>
          </a:p>
        </p:txBody>
      </p:sp>
      <p:cxnSp>
        <p:nvCxnSpPr>
          <p:cNvPr id="13" name="Straight Arrow Connector 12"/>
          <p:cNvCxnSpPr/>
          <p:nvPr/>
        </p:nvCxnSpPr>
        <p:spPr>
          <a:xfrm>
            <a:off x="8606972" y="2075543"/>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Righ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6571" y="1785258"/>
            <a:ext cx="7779658" cy="523220"/>
          </a:xfrm>
          <a:prstGeom prst="rect">
            <a:avLst/>
          </a:prstGeom>
          <a:noFill/>
        </p:spPr>
        <p:txBody>
          <a:bodyPr wrap="square" rtlCol="0">
            <a:spAutoFit/>
          </a:bodyPr>
          <a:lstStyle/>
          <a:p>
            <a:r>
              <a:rPr lang="en-US" dirty="0">
                <a:solidFill>
                  <a:srgbClr val="FF00FF"/>
                </a:solidFill>
                <a:latin typeface="Times New Roman" panose="02020603050405020304" pitchFamily="18" charset="0"/>
              </a:rPr>
              <a:t>     </a:t>
            </a:r>
            <a:r>
              <a:rPr lang="en-US" sz="2800" dirty="0" err="1">
                <a:solidFill>
                  <a:srgbClr val="FF00FF"/>
                </a:solidFill>
                <a:latin typeface="Times New Roman" panose="02020603050405020304" pitchFamily="18" charset="0"/>
              </a:rPr>
              <a:t>Na</a:t>
            </a:r>
            <a:r>
              <a:rPr lang="en-US" sz="2800" baseline="-25000" dirty="0" err="1">
                <a:solidFill>
                  <a:srgbClr val="FF00FF"/>
                </a:solidFill>
                <a:latin typeface="Times New Roman" panose="02020603050405020304" pitchFamily="18" charset="0"/>
              </a:rPr>
              <a:t>2</a:t>
            </a:r>
            <a:r>
              <a:rPr lang="en-US" sz="2800" dirty="0" err="1">
                <a:solidFill>
                  <a:srgbClr val="FF00FF"/>
                </a:solidFill>
                <a:latin typeface="Times New Roman" panose="02020603050405020304" pitchFamily="18" charset="0"/>
              </a:rPr>
              <a:t>CO</a:t>
            </a:r>
            <a:r>
              <a:rPr lang="en-US" sz="2800" baseline="-25000" dirty="0" err="1">
                <a:solidFill>
                  <a:srgbClr val="FF00FF"/>
                </a:solidFill>
                <a:latin typeface="Times New Roman" panose="02020603050405020304" pitchFamily="18" charset="0"/>
              </a:rPr>
              <a:t>3</a:t>
            </a:r>
            <a:r>
              <a:rPr lang="en-US" sz="2800" dirty="0">
                <a:solidFill>
                  <a:srgbClr val="FF00FF"/>
                </a:solidFill>
                <a:latin typeface="Times New Roman" panose="02020603050405020304" pitchFamily="18" charset="0"/>
              </a:rPr>
              <a:t>  +  Ca(OH)</a:t>
            </a:r>
            <a:r>
              <a:rPr lang="en-US" sz="2800" baseline="-25000" dirty="0">
                <a:solidFill>
                  <a:srgbClr val="FF00FF"/>
                </a:solidFill>
                <a:latin typeface="Times New Roman" panose="02020603050405020304" pitchFamily="18" charset="0"/>
              </a:rPr>
              <a:t>2</a:t>
            </a:r>
            <a:r>
              <a:rPr lang="en-US" sz="2800" dirty="0">
                <a:solidFill>
                  <a:srgbClr val="FF00FF"/>
                </a:solidFill>
                <a:latin typeface="Times New Roman" panose="02020603050405020304" pitchFamily="18" charset="0"/>
              </a:rPr>
              <a:t>  -</a:t>
            </a:r>
            <a:r>
              <a:rPr lang="en-US" sz="2800" dirty="0">
                <a:solidFill>
                  <a:srgbClr val="FF00FF"/>
                </a:solidFill>
                <a:latin typeface="Times New Roman" panose="02020603050405020304" pitchFamily="18" charset="0"/>
                <a:sym typeface="Wingdings" panose="05000000000000000000" pitchFamily="2" charset="2"/>
              </a:rPr>
              <a:t>---&gt;</a:t>
            </a:r>
            <a:r>
              <a:rPr lang="en-US" sz="2800" dirty="0">
                <a:solidFill>
                  <a:srgbClr val="FF00FF"/>
                </a:solidFill>
                <a:latin typeface="Times New Roman" panose="02020603050405020304" pitchFamily="18" charset="0"/>
              </a:rPr>
              <a:t>    </a:t>
            </a:r>
            <a:r>
              <a:rPr lang="en-US" sz="2800" dirty="0" err="1">
                <a:solidFill>
                  <a:srgbClr val="FF00FF"/>
                </a:solidFill>
                <a:latin typeface="Times New Roman" panose="02020603050405020304" pitchFamily="18" charset="0"/>
              </a:rPr>
              <a:t>CaCO</a:t>
            </a:r>
            <a:r>
              <a:rPr lang="en-US" sz="2800" baseline="-25000" dirty="0" err="1">
                <a:solidFill>
                  <a:srgbClr val="FF00FF"/>
                </a:solidFill>
                <a:latin typeface="Times New Roman" panose="02020603050405020304" pitchFamily="18" charset="0"/>
              </a:rPr>
              <a:t>3</a:t>
            </a:r>
            <a:r>
              <a:rPr lang="en-US" sz="2800" dirty="0">
                <a:solidFill>
                  <a:srgbClr val="FF00FF"/>
                </a:solidFill>
                <a:latin typeface="Times New Roman" panose="02020603050405020304" pitchFamily="18" charset="0"/>
              </a:rPr>
              <a:t> +    </a:t>
            </a:r>
            <a:r>
              <a:rPr lang="en-US" sz="2800" dirty="0" err="1">
                <a:solidFill>
                  <a:srgbClr val="FF00FF"/>
                </a:solidFill>
                <a:latin typeface="Times New Roman" panose="02020603050405020304" pitchFamily="18" charset="0"/>
              </a:rPr>
              <a:t>NaOH</a:t>
            </a:r>
            <a:endParaRPr lang="en-US" sz="2800" dirty="0">
              <a:solidFill>
                <a:srgbClr val="FF00FF"/>
              </a:solidFill>
              <a:latin typeface="Times New Roman" panose="02020603050405020304" pitchFamily="18" charset="0"/>
            </a:endParaRPr>
          </a:p>
        </p:txBody>
      </p:sp>
      <p:sp>
        <p:nvSpPr>
          <p:cNvPr id="8" name="TextBox 7"/>
          <p:cNvSpPr txBox="1"/>
          <p:nvPr/>
        </p:nvSpPr>
        <p:spPr>
          <a:xfrm>
            <a:off x="9985827" y="1785259"/>
            <a:ext cx="522514"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2</a:t>
            </a:r>
          </a:p>
        </p:txBody>
      </p:sp>
      <p:cxnSp>
        <p:nvCxnSpPr>
          <p:cNvPr id="13" name="Straight Arrow Connector 12"/>
          <p:cNvCxnSpPr/>
          <p:nvPr/>
        </p:nvCxnSpPr>
        <p:spPr>
          <a:xfrm>
            <a:off x="7532917" y="2090058"/>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srcRect/>
          <a:stretch>
            <a:fillRect/>
          </a:stretch>
        </p:blipFill>
        <p:spPr bwMode="auto">
          <a:xfrm>
            <a:off x="0" y="-1"/>
            <a:ext cx="4415118" cy="6858001"/>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501" y="391277"/>
            <a:ext cx="10826052" cy="1600434"/>
          </a:xfrm>
          <a:prstGeom prst="rect">
            <a:avLst/>
          </a:prstGeom>
          <a:noFill/>
        </p:spPr>
        <p:txBody>
          <a:bodyPr wrap="square" lIns="121917" tIns="60958" rIns="121917" bIns="60958"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VD:</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Xét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PTHH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2H</a:t>
            </a:r>
            <a:r>
              <a:rPr lang="en-US" sz="3200" baseline="-25000" dirty="0" err="1">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O</a:t>
            </a:r>
            <a:r>
              <a:rPr lang="en-US" sz="3200" baseline="-25000" dirty="0" err="1">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2H</a:t>
            </a:r>
            <a:r>
              <a:rPr lang="en-US" sz="3200" baseline="-25000" dirty="0" err="1">
                <a:solidFill>
                  <a:srgbClr val="FF0000"/>
                </a:solidFill>
                <a:latin typeface="Times New Roman" panose="02020603050405020304" pitchFamily="18" charset="0"/>
                <a:cs typeface="Times New Roman" panose="02020603050405020304" pitchFamily="18" charset="0"/>
              </a:rPr>
              <a:t>2</a:t>
            </a:r>
            <a:r>
              <a:rPr lang="en-US" sz="3200" dirty="0" err="1">
                <a:solidFill>
                  <a:srgbClr val="FF0000"/>
                </a:solidFill>
                <a:latin typeface="Times New Roman" panose="02020603050405020304" pitchFamily="18" charset="0"/>
                <a:cs typeface="Times New Roman" panose="02020603050405020304" pitchFamily="18" charset="0"/>
              </a:rPr>
              <a:t>O</a:t>
            </a:r>
            <a:endParaRPr lang="en-US" sz="3200" dirty="0">
              <a:solidFill>
                <a:srgbClr val="FF0000"/>
              </a:solidFill>
              <a:latin typeface="Times New Roman" panose="02020603050405020304" pitchFamily="18" charset="0"/>
              <a:cs typeface="Times New Roman" panose="02020603050405020304" pitchFamily="18" charset="0"/>
            </a:endParaRPr>
          </a:p>
          <a:p>
            <a:pPr algn="just"/>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Chất</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tham</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gia</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phản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ứng</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a:t>
            </a:r>
          </a:p>
          <a:p>
            <a:pPr algn="just"/>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Sản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phẩm</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err="1">
                <a:solidFill>
                  <a:srgbClr val="0000FF"/>
                </a:solidFill>
                <a:latin typeface="Times New Roman" panose="02020603050405020304" pitchFamily="18" charset="0"/>
                <a:cs typeface="Times New Roman" panose="02020603050405020304" pitchFamily="18" charset="0"/>
              </a:rPr>
              <a:t>O</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358" y="1995106"/>
            <a:ext cx="10826052" cy="1107992"/>
          </a:xfrm>
          <a:prstGeom prst="rect">
            <a:avLst/>
          </a:prstGeom>
          <a:noFill/>
        </p:spPr>
        <p:txBody>
          <a:bodyPr wrap="square" lIns="121917" tIns="60958" rIns="121917" bIns="60958" rtlCol="0">
            <a:spAutoFit/>
          </a:bodyPr>
          <a:lstStyle/>
          <a:p>
            <a:pPr algn="just"/>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Tỉ</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lệ</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số</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nguyên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phân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giữa</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các</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chất</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trong</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phản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ứng</a:t>
            </a:r>
            <a:r>
              <a:rPr lang="en-US" sz="3200" dirty="0">
                <a:solidFill>
                  <a:srgbClr val="FF00FF"/>
                </a:solidFill>
                <a:latin typeface="Times New Roman" panose="02020603050405020304" pitchFamily="18" charset="0"/>
                <a:cs typeface="Times New Roman" panose="02020603050405020304" pitchFamily="18" charset="0"/>
              </a:rPr>
              <a:t>:</a:t>
            </a:r>
          </a:p>
          <a:p>
            <a:pPr algn="just"/>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a:t>
            </a:r>
            <a:r>
              <a:rPr lang="en-US" sz="3200" baseline="-25000" dirty="0" err="1">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B0F0"/>
                </a:solidFill>
                <a:latin typeface="Times New Roman" panose="02020603050405020304" pitchFamily="18" charset="0"/>
                <a:cs typeface="Times New Roman" panose="02020603050405020304" pitchFamily="18" charset="0"/>
              </a:rPr>
              <a:t>số</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phân</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tử</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err="1">
                <a:solidFill>
                  <a:srgbClr val="00B0F0"/>
                </a:solidFill>
                <a:latin typeface="Times New Roman" panose="02020603050405020304" pitchFamily="18" charset="0"/>
                <a:cs typeface="Times New Roman" panose="02020603050405020304" pitchFamily="18" charset="0"/>
              </a:rPr>
              <a:t>nước</a:t>
            </a:r>
            <a:r>
              <a:rPr lang="en-US" sz="3200" dirty="0">
                <a:solidFill>
                  <a:srgbClr val="00B0F0"/>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 2:1:2</a:t>
            </a:r>
          </a:p>
        </p:txBody>
      </p:sp>
      <p:sp>
        <p:nvSpPr>
          <p:cNvPr id="9" name="TextBox 8"/>
          <p:cNvSpPr txBox="1"/>
          <p:nvPr/>
        </p:nvSpPr>
        <p:spPr>
          <a:xfrm>
            <a:off x="1020245" y="3105448"/>
            <a:ext cx="10826052" cy="1107992"/>
          </a:xfrm>
          <a:prstGeom prst="rect">
            <a:avLst/>
          </a:prstGeom>
          <a:noFill/>
        </p:spPr>
        <p:txBody>
          <a:bodyPr wrap="square" lIns="121917" tIns="60958" rIns="121917" bIns="60958" rtlCol="0">
            <a:spAutoFit/>
          </a:bodyPr>
          <a:lstStyle/>
          <a:p>
            <a:pPr algn="just"/>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Tỉ</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lệ</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số</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nguyên</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tử</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phân</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tử</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theo</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từng</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cặp</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chất</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trong</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phản</a:t>
            </a:r>
            <a:r>
              <a:rPr lang="en-US" sz="3200" dirty="0">
                <a:solidFill>
                  <a:srgbClr val="339966"/>
                </a:solidFill>
                <a:latin typeface="Times New Roman" panose="02020603050405020304" pitchFamily="18" charset="0"/>
                <a:cs typeface="Times New Roman" panose="02020603050405020304" pitchFamily="18" charset="0"/>
              </a:rPr>
              <a:t> </a:t>
            </a:r>
            <a:r>
              <a:rPr lang="en-US" sz="3200" dirty="0" err="1">
                <a:solidFill>
                  <a:srgbClr val="339966"/>
                </a:solidFill>
                <a:latin typeface="Times New Roman" panose="02020603050405020304" pitchFamily="18" charset="0"/>
                <a:cs typeface="Times New Roman" panose="02020603050405020304" pitchFamily="18" charset="0"/>
              </a:rPr>
              <a:t>ứng</a:t>
            </a:r>
            <a:r>
              <a:rPr lang="en-US" sz="3200" dirty="0">
                <a:solidFill>
                  <a:srgbClr val="339966"/>
                </a:solidFill>
                <a:latin typeface="Times New Roman" panose="02020603050405020304" pitchFamily="18" charset="0"/>
                <a:cs typeface="Times New Roman" panose="02020603050405020304" pitchFamily="18" charset="0"/>
              </a:rPr>
              <a:t>:</a:t>
            </a:r>
          </a:p>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2:1</a:t>
            </a:r>
          </a:p>
        </p:txBody>
      </p:sp>
      <p:sp>
        <p:nvSpPr>
          <p:cNvPr id="10" name="TextBox 9"/>
          <p:cNvSpPr txBox="1"/>
          <p:nvPr/>
        </p:nvSpPr>
        <p:spPr>
          <a:xfrm>
            <a:off x="1005731" y="4135963"/>
            <a:ext cx="10826052" cy="615549"/>
          </a:xfrm>
          <a:prstGeom prst="rect">
            <a:avLst/>
          </a:prstGeom>
          <a:noFill/>
        </p:spPr>
        <p:txBody>
          <a:bodyPr wrap="square" lIns="121917" tIns="60958" rIns="121917" bIns="60958"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nước</a:t>
            </a:r>
            <a:r>
              <a:rPr lang="en-US" sz="3200" dirty="0">
                <a:solidFill>
                  <a:srgbClr val="0000FF"/>
                </a:solidFill>
                <a:latin typeface="Times New Roman" panose="02020603050405020304" pitchFamily="18" charset="0"/>
                <a:cs typeface="Times New Roman" panose="02020603050405020304" pitchFamily="18" charset="0"/>
              </a:rPr>
              <a:t> = 2:2 = 1 : 1</a:t>
            </a:r>
          </a:p>
        </p:txBody>
      </p:sp>
      <p:sp>
        <p:nvSpPr>
          <p:cNvPr id="11" name="TextBox 10"/>
          <p:cNvSpPr txBox="1"/>
          <p:nvPr/>
        </p:nvSpPr>
        <p:spPr>
          <a:xfrm>
            <a:off x="991217" y="4702020"/>
            <a:ext cx="10826052" cy="615549"/>
          </a:xfrm>
          <a:prstGeom prst="rect">
            <a:avLst/>
          </a:prstGeom>
          <a:noFill/>
        </p:spPr>
        <p:txBody>
          <a:bodyPr wrap="square" lIns="121917" tIns="60958" rIns="121917" bIns="60958" rtlCol="0">
            <a:spAutoFit/>
          </a:bodyPr>
          <a:lstStyle/>
          <a:p>
            <a:pPr algn="just"/>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nước</a:t>
            </a:r>
            <a:r>
              <a:rPr lang="en-US" sz="3200" dirty="0">
                <a:solidFill>
                  <a:srgbClr val="0000FF"/>
                </a:solidFill>
                <a:latin typeface="Times New Roman" panose="02020603050405020304" pitchFamily="18" charset="0"/>
                <a:cs typeface="Times New Roman" panose="02020603050405020304" pitchFamily="18" charset="0"/>
              </a:rPr>
              <a:t> = 1:2</a:t>
            </a:r>
          </a:p>
        </p:txBody>
      </p:sp>
    </p:spTree>
    <p:extLst>
      <p:ext uri="{BB962C8B-B14F-4D97-AF65-F5344CB8AC3E}">
        <p14:creationId xmlns:p14="http://schemas.microsoft.com/office/powerpoint/2010/main" val="360119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p:cTn id="43"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9">
                                            <p:txEl>
                                              <p:pRg st="1" end="1"/>
                                            </p:txEl>
                                          </p:spTgt>
                                        </p:tgtEl>
                                        <p:attrNameLst>
                                          <p:attrName>style.visibility</p:attrName>
                                        </p:attrNameLst>
                                      </p:cBhvr>
                                      <p:to>
                                        <p:strVal val="visible"/>
                                      </p:to>
                                    </p:set>
                                    <p:anim calcmode="lin" valueType="num">
                                      <p:cBhvr>
                                        <p:cTn id="61"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63"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0">
                                            <p:txEl>
                                              <p:pRg st="0" end="0"/>
                                            </p:txEl>
                                          </p:spTgt>
                                        </p:tgtEl>
                                        <p:attrNameLst>
                                          <p:attrName>style.visibility</p:attrName>
                                        </p:attrNameLst>
                                      </p:cBhvr>
                                      <p:to>
                                        <p:strVal val="visible"/>
                                      </p:to>
                                    </p:set>
                                    <p:anim calcmode="lin" valueType="num">
                                      <p:cBhvr>
                                        <p:cTn id="7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1">
                                            <p:txEl>
                                              <p:pRg st="0" end="0"/>
                                            </p:txEl>
                                          </p:spTgt>
                                        </p:tgtEl>
                                        <p:attrNameLst>
                                          <p:attrName>style.visibility</p:attrName>
                                        </p:attrNameLst>
                                      </p:cBhvr>
                                      <p:to>
                                        <p:strVal val="visible"/>
                                      </p:to>
                                    </p:set>
                                    <p:anim calcmode="lin" valueType="num">
                                      <p:cBhvr>
                                        <p:cTn id="79"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P spid="9" grpId="0" build="p"/>
      <p:bldP spid="10"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E3A2053-5FC8-5CDA-C27B-872AADCFB8A9}"/>
              </a:ext>
            </a:extLst>
          </p:cNvPr>
          <p:cNvSpPr txBox="1"/>
          <p:nvPr/>
        </p:nvSpPr>
        <p:spPr>
          <a:xfrm>
            <a:off x="1993470" y="68167"/>
            <a:ext cx="10198530" cy="369332"/>
          </a:xfrm>
          <a:prstGeom prst="rect">
            <a:avLst/>
          </a:prstGeom>
          <a:noFill/>
        </p:spPr>
        <p:txBody>
          <a:bodyPr wrap="square">
            <a:spAutoFit/>
          </a:bodyPr>
          <a:lstStyle/>
          <a:p>
            <a:pPr algn="ctr"/>
            <a:r>
              <a:rPr lang="en-US" sz="1800" b="1" dirty="0">
                <a:solidFill>
                  <a:srgbClr val="FF0000"/>
                </a:solidFill>
                <a:latin typeface="Times New Roman" pitchFamily="18" charset="0"/>
                <a:cs typeface="Times New Roman" pitchFamily="18" charset="0"/>
              </a:rPr>
              <a:t>BÀI 3: ĐỊNH LUẬT BẢO TOÀN KHỐI LƯỢNG. PHƯƠNG TRÌNH HÓA HỌC</a:t>
            </a:r>
          </a:p>
        </p:txBody>
      </p:sp>
      <p:graphicFrame>
        <p:nvGraphicFramePr>
          <p:cNvPr id="9" name="Table 9">
            <a:extLst>
              <a:ext uri="{FF2B5EF4-FFF2-40B4-BE49-F238E27FC236}">
                <a16:creationId xmlns:a16="http://schemas.microsoft.com/office/drawing/2014/main" id="{0B009D38-A54A-4E18-5392-F3AFFE239829}"/>
              </a:ext>
            </a:extLst>
          </p:cNvPr>
          <p:cNvGraphicFramePr>
            <a:graphicFrameLocks noGrp="1"/>
          </p:cNvGraphicFramePr>
          <p:nvPr>
            <p:extLst>
              <p:ext uri="{D42A27DB-BD31-4B8C-83A1-F6EECF244321}">
                <p14:modId xmlns:p14="http://schemas.microsoft.com/office/powerpoint/2010/main" val="3306487455"/>
              </p:ext>
            </p:extLst>
          </p:nvPr>
        </p:nvGraphicFramePr>
        <p:xfrm>
          <a:off x="533714" y="1068405"/>
          <a:ext cx="11282466" cy="4721190"/>
        </p:xfrm>
        <a:graphic>
          <a:graphicData uri="http://schemas.openxmlformats.org/drawingml/2006/table">
            <a:tbl>
              <a:tblPr firstRow="1" bandRow="1">
                <a:tableStyleId>{16D9F66E-5EB9-4882-86FB-DCBF35E3C3E4}</a:tableStyleId>
              </a:tblPr>
              <a:tblGrid>
                <a:gridCol w="11282466">
                  <a:extLst>
                    <a:ext uri="{9D8B030D-6E8A-4147-A177-3AD203B41FA5}">
                      <a16:colId xmlns:a16="http://schemas.microsoft.com/office/drawing/2014/main" val="3530349064"/>
                    </a:ext>
                  </a:extLst>
                </a:gridCol>
              </a:tblGrid>
              <a:tr h="4721190">
                <a:tc>
                  <a:txBody>
                    <a:bodyPr/>
                    <a:lstStyle/>
                    <a:p>
                      <a:pPr algn="ctr"/>
                      <a:r>
                        <a:rPr lang="fr-FR" sz="2800" b="1" kern="1200" dirty="0">
                          <a:solidFill>
                            <a:srgbClr val="0070C0"/>
                          </a:solidFill>
                          <a:effectLst/>
                          <a:latin typeface="Times New Roman" panose="02020603050405020304" pitchFamily="18" charset="0"/>
                          <a:ea typeface="+mn-ea"/>
                          <a:cs typeface="Times New Roman" panose="02020603050405020304" pitchFamily="18" charset="0"/>
                        </a:rPr>
                        <a:t>PHIẾU HỌC TẬP SỐ 4</a:t>
                      </a:r>
                      <a:endParaRPr lang="en-US" sz="2800" b="1" kern="1200" dirty="0">
                        <a:solidFill>
                          <a:srgbClr val="0070C0"/>
                        </a:solidFill>
                        <a:effectLst/>
                        <a:latin typeface="Times New Roman" panose="02020603050405020304" pitchFamily="18" charset="0"/>
                        <a:ea typeface="+mn-ea"/>
                        <a:cs typeface="Times New Roman" panose="02020603050405020304" pitchFamily="18" charset="0"/>
                      </a:endParaRPr>
                    </a:p>
                    <a:p>
                      <a:pPr>
                        <a:lnSpc>
                          <a:spcPct val="135000"/>
                        </a:lnSpc>
                      </a:pPr>
                      <a:r>
                        <a:rPr lang="fr-FR" sz="3200" b="0" kern="1200" dirty="0">
                          <a:solidFill>
                            <a:schemeClr val="dk1"/>
                          </a:solidFill>
                          <a:effectLst/>
                          <a:latin typeface="Times New Roman" panose="02020603050405020304" pitchFamily="18" charset="0"/>
                          <a:ea typeface="+mn-ea"/>
                          <a:cs typeface="Times New Roman" panose="02020603050405020304" pitchFamily="18" charset="0"/>
                        </a:rPr>
                        <a:t>1.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xét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ý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học</a:t>
                      </a:r>
                      <a:endParaRPr lang="en-US" sz="32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3200" b="0" kern="1200" dirty="0">
                          <a:solidFill>
                            <a:schemeClr val="dk1"/>
                          </a:solidFill>
                          <a:effectLst/>
                          <a:latin typeface="Times New Roman" panose="02020603050405020304" pitchFamily="18" charset="0"/>
                          <a:ea typeface="+mn-ea"/>
                          <a:cs typeface="Times New Roman" panose="02020603050405020304" pitchFamily="18" charset="0"/>
                        </a:rPr>
                        <a:t>2.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Xét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phản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sau</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32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Na</a:t>
                      </a:r>
                      <a:r>
                        <a:rPr lang="fr-FR" sz="1800" b="0" kern="1200" dirty="0">
                          <a:solidFill>
                            <a:schemeClr val="dk1"/>
                          </a:solidFill>
                          <a:effectLst/>
                          <a:latin typeface="Times New Roman" panose="02020603050405020304" pitchFamily="18" charset="0"/>
                          <a:ea typeface="+mn-ea"/>
                          <a:cs typeface="Times New Roman" panose="02020603050405020304" pitchFamily="18" charset="0"/>
                        </a:rPr>
                        <a:t>2</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CO</a:t>
                      </a:r>
                      <a:r>
                        <a:rPr lang="fr-FR" sz="2000" b="0" kern="1200" dirty="0">
                          <a:solidFill>
                            <a:schemeClr val="dk1"/>
                          </a:solidFill>
                          <a:effectLst/>
                          <a:latin typeface="Times New Roman" panose="02020603050405020304" pitchFamily="18" charset="0"/>
                          <a:ea typeface="+mn-ea"/>
                          <a:cs typeface="Times New Roman" panose="02020603050405020304" pitchFamily="18" charset="0"/>
                        </a:rPr>
                        <a:t>3</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 Ba(OH)</a:t>
                      </a:r>
                      <a:r>
                        <a:rPr lang="fr-FR" sz="2000" b="0" kern="1200" dirty="0">
                          <a:solidFill>
                            <a:schemeClr val="dk1"/>
                          </a:solidFill>
                          <a:effectLst/>
                          <a:latin typeface="Times New Roman" panose="02020603050405020304" pitchFamily="18" charset="0"/>
                          <a:ea typeface="+mn-ea"/>
                          <a:cs typeface="Times New Roman" panose="02020603050405020304" pitchFamily="18" charset="0"/>
                        </a:rPr>
                        <a:t>2</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a:solidFill>
                            <a:schemeClr val="dk1"/>
                          </a:solidFill>
                          <a:effectLst/>
                          <a:latin typeface="Times New Roman" panose="02020603050405020304" pitchFamily="18" charset="0"/>
                          <a:ea typeface="+mn-ea"/>
                          <a:cs typeface="Times New Roman" panose="02020603050405020304" pitchFamily="18" charset="0"/>
                          <a:sym typeface="Symbol" panose="05050102010706020507" pitchFamily="18" charset="2"/>
                        </a:rPr>
                        <a: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BaCO</a:t>
                      </a:r>
                      <a:r>
                        <a:rPr lang="fr-FR" sz="2000" b="0" kern="1200" dirty="0">
                          <a:solidFill>
                            <a:schemeClr val="dk1"/>
                          </a:solidFill>
                          <a:effectLst/>
                          <a:latin typeface="Times New Roman" panose="02020603050405020304" pitchFamily="18" charset="0"/>
                          <a:ea typeface="+mn-ea"/>
                          <a:cs typeface="Times New Roman" panose="02020603050405020304" pitchFamily="18" charset="0"/>
                        </a:rPr>
                        <a:t>3</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+ 2NaOH</a:t>
                      </a:r>
                      <a:endParaRPr lang="en-US" sz="32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3200" b="0" kern="1200" dirty="0">
                          <a:solidFill>
                            <a:schemeClr val="dk1"/>
                          </a:solidFill>
                          <a:effectLst/>
                          <a:latin typeface="Times New Roman" panose="02020603050405020304" pitchFamily="18" charset="0"/>
                          <a:ea typeface="+mn-ea"/>
                          <a:cs typeface="Times New Roman" panose="02020603050405020304" pitchFamily="18" charset="0"/>
                        </a:rPr>
                        <a:t>a) Cho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phản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phẩm</a:t>
                      </a:r>
                      <a:endParaRPr lang="en-US" sz="32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3200" b="0" kern="1200" dirty="0">
                          <a:solidFill>
                            <a:schemeClr val="dk1"/>
                          </a:solidFill>
                          <a:effectLst/>
                          <a:latin typeface="Times New Roman" panose="02020603050405020304" pitchFamily="18" charset="0"/>
                          <a:ea typeface="+mn-ea"/>
                          <a:cs typeface="Times New Roman" panose="02020603050405020304" pitchFamily="18" charset="0"/>
                        </a:rPr>
                        <a:t>b) Cho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tỉ</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lệ</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hệ</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32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fr-FR" sz="32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3200" b="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724573083"/>
                  </a:ext>
                </a:extLst>
              </a:tr>
            </a:tbl>
          </a:graphicData>
        </a:graphic>
      </p:graphicFrame>
      <p:sp>
        <p:nvSpPr>
          <p:cNvPr id="3" name="TextBox 2">
            <a:extLst>
              <a:ext uri="{FF2B5EF4-FFF2-40B4-BE49-F238E27FC236}">
                <a16:creationId xmlns:a16="http://schemas.microsoft.com/office/drawing/2014/main" id="{7C0B980C-8953-BF32-244F-01E71146AAE9}"/>
              </a:ext>
            </a:extLst>
          </p:cNvPr>
          <p:cNvSpPr txBox="1"/>
          <p:nvPr/>
        </p:nvSpPr>
        <p:spPr>
          <a:xfrm>
            <a:off x="312936" y="437499"/>
            <a:ext cx="7872275" cy="584775"/>
          </a:xfrm>
          <a:prstGeom prst="rect">
            <a:avLst/>
          </a:prstGeom>
          <a:noFill/>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3.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hoá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2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B1C323A-3696-A7D1-7D77-265E3D5A41DC}"/>
              </a:ext>
            </a:extLst>
          </p:cNvPr>
          <p:cNvGraphicFramePr>
            <a:graphicFrameLocks noGrp="1"/>
          </p:cNvGraphicFramePr>
          <p:nvPr>
            <p:extLst>
              <p:ext uri="{D42A27DB-BD31-4B8C-83A1-F6EECF244321}">
                <p14:modId xmlns:p14="http://schemas.microsoft.com/office/powerpoint/2010/main" val="207374449"/>
              </p:ext>
            </p:extLst>
          </p:nvPr>
        </p:nvGraphicFramePr>
        <p:xfrm>
          <a:off x="643178" y="417250"/>
          <a:ext cx="11224972" cy="5457698"/>
        </p:xfrm>
        <a:graphic>
          <a:graphicData uri="http://schemas.openxmlformats.org/drawingml/2006/table">
            <a:tbl>
              <a:tblPr firstRow="1" bandRow="1">
                <a:tableStyleId>{16D9F66E-5EB9-4882-86FB-DCBF35E3C3E4}</a:tableStyleId>
              </a:tblPr>
              <a:tblGrid>
                <a:gridCol w="11224972">
                  <a:extLst>
                    <a:ext uri="{9D8B030D-6E8A-4147-A177-3AD203B41FA5}">
                      <a16:colId xmlns:a16="http://schemas.microsoft.com/office/drawing/2014/main" val="3530349064"/>
                    </a:ext>
                  </a:extLst>
                </a:gridCol>
              </a:tblGrid>
              <a:tr h="5424257">
                <a:tc>
                  <a:txBody>
                    <a:bodyPr/>
                    <a:lstStyle/>
                    <a:p>
                      <a:pPr algn="ctr"/>
                      <a:r>
                        <a:rPr lang="fr-FR" sz="2400" b="1" kern="1200" dirty="0">
                          <a:solidFill>
                            <a:srgbClr val="0070C0"/>
                          </a:solidFill>
                          <a:effectLst/>
                          <a:latin typeface="Times New Roman" panose="02020603050405020304" pitchFamily="18" charset="0"/>
                          <a:ea typeface="+mn-ea"/>
                          <a:cs typeface="Times New Roman" panose="02020603050405020304" pitchFamily="18" charset="0"/>
                        </a:rPr>
                        <a:t>PHIẾU HỌC TẬP SỐ 4</a:t>
                      </a:r>
                      <a:endParaRPr lang="en-US" sz="2400" b="1" kern="1200" dirty="0">
                        <a:solidFill>
                          <a:srgbClr val="0070C0"/>
                        </a:solidFill>
                        <a:effectLst/>
                        <a:latin typeface="Times New Roman" panose="02020603050405020304" pitchFamily="18" charset="0"/>
                        <a:ea typeface="+mn-ea"/>
                        <a:cs typeface="Times New Roman" panose="02020603050405020304" pitchFamily="18" charset="0"/>
                      </a:endParaRPr>
                    </a:p>
                    <a:p>
                      <a:pPr>
                        <a:lnSpc>
                          <a:spcPct val="135000"/>
                        </a:lnSpc>
                      </a:pP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1</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Phương</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trình</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hóa</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học</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cho</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 </a:t>
                      </a:r>
                      <a:r>
                        <a:rPr lang="fr-FR" sz="2600" b="0" kern="1200" dirty="0" err="1">
                          <a:solidFill>
                            <a:srgbClr val="FF0000"/>
                          </a:solidFill>
                          <a:effectLst/>
                          <a:latin typeface="Times New Roman" panose="02020603050405020304" pitchFamily="18" charset="0"/>
                          <a:ea typeface="+mn-ea"/>
                          <a:cs typeface="Times New Roman" panose="02020603050405020304" pitchFamily="18" charset="0"/>
                        </a:rPr>
                        <a:t>biết</a:t>
                      </a:r>
                      <a:r>
                        <a:rPr lang="fr-FR" sz="2600" b="0"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600" b="0" kern="1200" dirty="0">
                        <a:solidFill>
                          <a:srgbClr val="FF0000"/>
                        </a:solidFill>
                        <a:effectLst/>
                        <a:latin typeface="Times New Roman" panose="02020603050405020304" pitchFamily="18" charset="0"/>
                        <a:ea typeface="+mn-ea"/>
                        <a:cs typeface="Times New Roman" panose="02020603050405020304" pitchFamily="18" charset="0"/>
                      </a:endParaRPr>
                    </a:p>
                    <a:p>
                      <a:pPr>
                        <a:lnSpc>
                          <a:spcPct val="135000"/>
                        </a:lnSpc>
                      </a:pP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phản</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phẩm</a:t>
                      </a:r>
                      <a:endParaRPr lang="en-US" sz="26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Tỉ</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lệ</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hoặc</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giữa</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phản</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Tỉ</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lệ</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này</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đúng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tỉ</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lệ</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hệ</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mỗi</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6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fr-FR" sz="26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6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chemeClr val="dk1"/>
                          </a:solidFill>
                          <a:effectLst/>
                          <a:latin typeface="Times New Roman" panose="02020603050405020304" pitchFamily="18" charset="0"/>
                          <a:ea typeface="+mn-ea"/>
                          <a:cs typeface="Times New Roman" panose="02020603050405020304" pitchFamily="18" charset="0"/>
                        </a:rPr>
                        <a:t>2. </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Na</a:t>
                      </a:r>
                      <a:r>
                        <a:rPr lang="fr-FR" sz="2800" b="0" kern="1200" baseline="-25000" dirty="0">
                          <a:solidFill>
                            <a:srgbClr val="FF0000"/>
                          </a:solidFill>
                          <a:effectLst/>
                          <a:latin typeface="Times New Roman" panose="02020603050405020304" pitchFamily="18" charset="0"/>
                          <a:ea typeface="+mn-ea"/>
                          <a:cs typeface="Times New Roman" panose="02020603050405020304" pitchFamily="18" charset="0"/>
                        </a:rPr>
                        <a:t>2</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CO</a:t>
                      </a:r>
                      <a:r>
                        <a:rPr lang="fr-FR" sz="2800" b="0" kern="1200" baseline="-25000" dirty="0">
                          <a:solidFill>
                            <a:srgbClr val="FF0000"/>
                          </a:solidFill>
                          <a:effectLst/>
                          <a:latin typeface="Times New Roman" panose="02020603050405020304" pitchFamily="18" charset="0"/>
                          <a:ea typeface="+mn-ea"/>
                          <a:cs typeface="Times New Roman" panose="02020603050405020304" pitchFamily="18" charset="0"/>
                        </a:rPr>
                        <a:t>3</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 + Ba(OH)</a:t>
                      </a:r>
                      <a:r>
                        <a:rPr lang="fr-FR" sz="2800" b="0" kern="1200" baseline="-25000" dirty="0">
                          <a:solidFill>
                            <a:srgbClr val="FF0000"/>
                          </a:solidFill>
                          <a:effectLst/>
                          <a:latin typeface="Times New Roman" panose="02020603050405020304" pitchFamily="18" charset="0"/>
                          <a:ea typeface="+mn-ea"/>
                          <a:cs typeface="Times New Roman" panose="02020603050405020304" pitchFamily="18" charset="0"/>
                        </a:rPr>
                        <a:t>2</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               BaCO</a:t>
                      </a:r>
                      <a:r>
                        <a:rPr lang="fr-FR" sz="2800" b="0" kern="1200" baseline="-25000" dirty="0">
                          <a:solidFill>
                            <a:srgbClr val="FF0000"/>
                          </a:solidFill>
                          <a:effectLst/>
                          <a:latin typeface="Times New Roman" panose="02020603050405020304" pitchFamily="18" charset="0"/>
                          <a:ea typeface="+mn-ea"/>
                          <a:cs typeface="Times New Roman" panose="02020603050405020304" pitchFamily="18" charset="0"/>
                        </a:rPr>
                        <a:t>3</a:t>
                      </a:r>
                      <a:r>
                        <a:rPr lang="fr-FR" sz="2800" b="0" kern="1200" dirty="0">
                          <a:solidFill>
                            <a:srgbClr val="FF0000"/>
                          </a:solidFill>
                          <a:effectLst/>
                          <a:latin typeface="Times New Roman" panose="02020603050405020304" pitchFamily="18" charset="0"/>
                          <a:ea typeface="+mn-ea"/>
                          <a:cs typeface="Times New Roman" panose="02020603050405020304" pitchFamily="18" charset="0"/>
                        </a:rPr>
                        <a:t> + 2NaOH</a:t>
                      </a:r>
                    </a:p>
                    <a:p>
                      <a:pPr>
                        <a:lnSpc>
                          <a:spcPct val="135000"/>
                        </a:lnSpc>
                      </a:pPr>
                      <a:r>
                        <a:rPr lang="fr-FR" sz="2800" b="0" kern="1200" dirty="0">
                          <a:solidFill>
                            <a:schemeClr val="dk1"/>
                          </a:solidFill>
                          <a:effectLst/>
                          <a:latin typeface="Times New Roman" panose="02020603050405020304" pitchFamily="18" charset="0"/>
                          <a:ea typeface="+mn-ea"/>
                          <a:cs typeface="Times New Roman" panose="02020603050405020304" pitchFamily="18" charset="0"/>
                        </a:rPr>
                        <a:t>a) 1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Na</a:t>
                      </a:r>
                      <a:r>
                        <a:rPr lang="fr-FR" sz="28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CO</a:t>
                      </a:r>
                      <a:r>
                        <a:rPr lang="fr-FR" sz="2800" b="0" kern="1200" baseline="-25000" dirty="0">
                          <a:solidFill>
                            <a:schemeClr val="dk1"/>
                          </a:solidFill>
                          <a:effectLst/>
                          <a:latin typeface="Times New Roman" panose="02020603050405020304" pitchFamily="18" charset="0"/>
                          <a:ea typeface="+mn-ea"/>
                          <a:cs typeface="Times New Roman" panose="02020603050405020304" pitchFamily="18" charset="0"/>
                        </a:rPr>
                        <a:t>3</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phản</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ứng</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1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Ba(OH)</a:t>
                      </a:r>
                      <a:r>
                        <a:rPr lang="fr-FR" sz="2800" b="0" kern="1200" baseline="-25000" dirty="0">
                          <a:solidFill>
                            <a:schemeClr val="dk1"/>
                          </a:solidFill>
                          <a:effectLst/>
                          <a:latin typeface="Times New Roman" panose="02020603050405020304" pitchFamily="18" charset="0"/>
                          <a:ea typeface="+mn-ea"/>
                          <a:cs typeface="Times New Roman" panose="02020603050405020304" pitchFamily="18" charset="0"/>
                        </a:rPr>
                        <a:t>2</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ra 1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BaCO</a:t>
                      </a:r>
                      <a:r>
                        <a:rPr lang="fr-FR" sz="2800" b="0" kern="1200" baseline="-25000" dirty="0">
                          <a:solidFill>
                            <a:schemeClr val="dk1"/>
                          </a:solidFill>
                          <a:effectLst/>
                          <a:latin typeface="Times New Roman" panose="02020603050405020304" pitchFamily="18" charset="0"/>
                          <a:ea typeface="+mn-ea"/>
                          <a:cs typeface="Times New Roman" panose="02020603050405020304" pitchFamily="18" charset="0"/>
                        </a:rPr>
                        <a:t>3</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2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phân</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tử</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NaOH</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p>
                      <a:pPr>
                        <a:lnSpc>
                          <a:spcPct val="135000"/>
                        </a:lnSpc>
                      </a:pPr>
                      <a:r>
                        <a:rPr lang="fr-FR" sz="2800" b="0" kern="1200" dirty="0">
                          <a:solidFill>
                            <a:schemeClr val="dk1"/>
                          </a:solidFill>
                          <a:effectLst/>
                          <a:latin typeface="Times New Roman" panose="02020603050405020304" pitchFamily="18" charset="0"/>
                          <a:ea typeface="+mn-ea"/>
                          <a:cs typeface="Times New Roman" panose="02020603050405020304" pitchFamily="18" charset="0"/>
                        </a:rPr>
                        <a:t>b)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Tỉ</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lệ</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hệ</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phương</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trình</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hóa</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a:t>
                      </a:r>
                      <a:r>
                        <a:rPr lang="fr-FR" sz="28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fr-FR" sz="2800" b="0" kern="1200" dirty="0">
                          <a:solidFill>
                            <a:schemeClr val="dk1"/>
                          </a:solidFill>
                          <a:effectLst/>
                          <a:latin typeface="Times New Roman" panose="02020603050405020304" pitchFamily="18" charset="0"/>
                          <a:ea typeface="+mn-ea"/>
                          <a:cs typeface="Times New Roman" panose="02020603050405020304" pitchFamily="18" charset="0"/>
                        </a:rPr>
                        <a:t> = 1 : 1 : 1 : 2</a:t>
                      </a:r>
                      <a:endParaRPr lang="en-US" sz="2800" b="0" kern="1200" dirty="0">
                        <a:solidFill>
                          <a:schemeClr val="dk1"/>
                        </a:solidFill>
                        <a:effectLst/>
                        <a:latin typeface="Times New Roman" panose="02020603050405020304" pitchFamily="18" charset="0"/>
                        <a:ea typeface="+mn-ea"/>
                        <a:cs typeface="Times New Roman" panose="02020603050405020304" pitchFamily="18" charset="0"/>
                      </a:endParaRPr>
                    </a:p>
                  </a:txBody>
                  <a:tcPr>
                    <a:noFill/>
                  </a:tcPr>
                </a:tc>
                <a:extLst>
                  <a:ext uri="{0D108BD9-81ED-4DB2-BD59-A6C34878D82A}">
                    <a16:rowId xmlns:a16="http://schemas.microsoft.com/office/drawing/2014/main" val="724573083"/>
                  </a:ext>
                </a:extLst>
              </a:tr>
            </a:tbl>
          </a:graphicData>
        </a:graphic>
      </p:graphicFrame>
      <p:pic>
        <p:nvPicPr>
          <p:cNvPr id="12" name="Picture 11">
            <a:extLst>
              <a:ext uri="{FF2B5EF4-FFF2-40B4-BE49-F238E27FC236}">
                <a16:creationId xmlns:a16="http://schemas.microsoft.com/office/drawing/2014/main" id="{9F440F2B-A45A-2F1D-59BA-E10983F9D72E}"/>
              </a:ext>
            </a:extLst>
          </p:cNvPr>
          <p:cNvPicPr>
            <a:picLocks noChangeAspect="1"/>
          </p:cNvPicPr>
          <p:nvPr/>
        </p:nvPicPr>
        <p:blipFill>
          <a:blip r:embed="rId2"/>
          <a:stretch>
            <a:fillRect/>
          </a:stretch>
        </p:blipFill>
        <p:spPr>
          <a:xfrm>
            <a:off x="4303088" y="2813982"/>
            <a:ext cx="514286" cy="342857"/>
          </a:xfrm>
          <a:prstGeom prst="rect">
            <a:avLst/>
          </a:prstGeom>
        </p:spPr>
      </p:pic>
    </p:spTree>
    <p:extLst>
      <p:ext uri="{BB962C8B-B14F-4D97-AF65-F5344CB8AC3E}">
        <p14:creationId xmlns:p14="http://schemas.microsoft.com/office/powerpoint/2010/main" val="38945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0" y="685057"/>
            <a:ext cx="12192000" cy="2788712"/>
          </a:xfrm>
          <a:prstGeom prst="rect">
            <a:avLst/>
          </a:prstGeom>
          <a:noFill/>
        </p:spPr>
        <p:txBody>
          <a:bodyPr wrap="square" rtlCol="0">
            <a:spAutoFit/>
          </a:bodyPr>
          <a:lstStyle/>
          <a:p>
            <a:pPr algn="just"/>
            <a:r>
              <a:rPr lang="en-US" sz="2800" b="1" dirty="0">
                <a:solidFill>
                  <a:srgbClr val="339966"/>
                </a:solidFill>
                <a:latin typeface="Times New Roman" panose="02020603050405020304" pitchFamily="18" charset="0"/>
                <a:cs typeface="Times New Roman" panose="02020603050405020304" pitchFamily="18" charset="0"/>
              </a:rPr>
              <a:t>3. Ý </a:t>
            </a:r>
            <a:r>
              <a:rPr lang="en-US" sz="2800" b="1" dirty="0" err="1">
                <a:solidFill>
                  <a:srgbClr val="339966"/>
                </a:solidFill>
                <a:latin typeface="Times New Roman" panose="02020603050405020304" pitchFamily="18" charset="0"/>
                <a:cs typeface="Times New Roman" panose="02020603050405020304" pitchFamily="18" charset="0"/>
              </a:rPr>
              <a:t>nghĩa</a:t>
            </a:r>
            <a:r>
              <a:rPr lang="en-US" sz="2800" b="1" dirty="0">
                <a:solidFill>
                  <a:srgbClr val="339966"/>
                </a:solidFill>
                <a:latin typeface="Times New Roman" panose="02020603050405020304" pitchFamily="18" charset="0"/>
                <a:cs typeface="Times New Roman" panose="02020603050405020304" pitchFamily="18" charset="0"/>
              </a:rPr>
              <a:t> </a:t>
            </a:r>
            <a:r>
              <a:rPr lang="en-US" sz="2800" b="1" dirty="0" err="1">
                <a:solidFill>
                  <a:srgbClr val="339966"/>
                </a:solidFill>
                <a:latin typeface="Times New Roman" panose="02020603050405020304" pitchFamily="18" charset="0"/>
                <a:cs typeface="Times New Roman" panose="02020603050405020304" pitchFamily="18" charset="0"/>
              </a:rPr>
              <a:t>của</a:t>
            </a:r>
            <a:r>
              <a:rPr lang="en-US" sz="2800" b="1" dirty="0">
                <a:solidFill>
                  <a:srgbClr val="339966"/>
                </a:solidFill>
                <a:latin typeface="Times New Roman" panose="02020603050405020304" pitchFamily="18" charset="0"/>
                <a:cs typeface="Times New Roman" panose="02020603050405020304" pitchFamily="18" charset="0"/>
              </a:rPr>
              <a:t> </a:t>
            </a:r>
            <a:r>
              <a:rPr lang="en-US" sz="2800" b="1" dirty="0" err="1">
                <a:solidFill>
                  <a:srgbClr val="339966"/>
                </a:solidFill>
                <a:latin typeface="Times New Roman" panose="02020603050405020304" pitchFamily="18" charset="0"/>
                <a:cs typeface="Times New Roman" panose="02020603050405020304" pitchFamily="18" charset="0"/>
              </a:rPr>
              <a:t>phương</a:t>
            </a:r>
            <a:r>
              <a:rPr lang="en-US" sz="2800" b="1" dirty="0">
                <a:solidFill>
                  <a:srgbClr val="339966"/>
                </a:solidFill>
                <a:latin typeface="Times New Roman" panose="02020603050405020304" pitchFamily="18" charset="0"/>
                <a:cs typeface="Times New Roman" panose="02020603050405020304" pitchFamily="18" charset="0"/>
              </a:rPr>
              <a:t> </a:t>
            </a:r>
            <a:r>
              <a:rPr lang="en-US" sz="2800" b="1" dirty="0" err="1">
                <a:solidFill>
                  <a:srgbClr val="339966"/>
                </a:solidFill>
                <a:latin typeface="Times New Roman" panose="02020603050405020304" pitchFamily="18" charset="0"/>
                <a:cs typeface="Times New Roman" panose="02020603050405020304" pitchFamily="18" charset="0"/>
              </a:rPr>
              <a:t>trình</a:t>
            </a:r>
            <a:r>
              <a:rPr lang="en-US" sz="2800" b="1" dirty="0">
                <a:solidFill>
                  <a:srgbClr val="339966"/>
                </a:solidFill>
                <a:latin typeface="Times New Roman" panose="02020603050405020304" pitchFamily="18" charset="0"/>
                <a:cs typeface="Times New Roman" panose="02020603050405020304" pitchFamily="18" charset="0"/>
              </a:rPr>
              <a:t> </a:t>
            </a:r>
            <a:r>
              <a:rPr lang="en-US" sz="2800" b="1" dirty="0" err="1">
                <a:solidFill>
                  <a:srgbClr val="339966"/>
                </a:solidFill>
                <a:latin typeface="Times New Roman" panose="02020603050405020304" pitchFamily="18" charset="0"/>
                <a:cs typeface="Times New Roman" panose="02020603050405020304" pitchFamily="18" charset="0"/>
              </a:rPr>
              <a:t>hoá</a:t>
            </a:r>
            <a:r>
              <a:rPr lang="en-US" sz="2800" b="1" dirty="0">
                <a:solidFill>
                  <a:srgbClr val="339966"/>
                </a:solidFill>
                <a:latin typeface="Times New Roman" panose="02020603050405020304" pitchFamily="18" charset="0"/>
                <a:cs typeface="Times New Roman" panose="02020603050405020304" pitchFamily="18" charset="0"/>
              </a:rPr>
              <a:t> </a:t>
            </a:r>
            <a:r>
              <a:rPr lang="en-US" sz="2800" b="1" dirty="0" err="1">
                <a:solidFill>
                  <a:srgbClr val="339966"/>
                </a:solidFill>
                <a:latin typeface="Times New Roman" panose="02020603050405020304" pitchFamily="18" charset="0"/>
                <a:cs typeface="Times New Roman" panose="02020603050405020304" pitchFamily="18" charset="0"/>
              </a:rPr>
              <a:t>học</a:t>
            </a:r>
            <a:endParaRPr lang="en-US" sz="2800" b="1" dirty="0">
              <a:solidFill>
                <a:srgbClr val="339966"/>
              </a:solidFill>
              <a:latin typeface="Times New Roman" panose="02020603050405020304" pitchFamily="18" charset="0"/>
              <a:cs typeface="Times New Roman" panose="02020603050405020304" pitchFamily="18" charset="0"/>
            </a:endParaRPr>
          </a:p>
          <a:p>
            <a:pPr algn="just">
              <a:lnSpc>
                <a:spcPct val="135000"/>
              </a:lnSpc>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biết</a:t>
            </a:r>
            <a:r>
              <a:rPr lang="en-US" sz="2800" dirty="0">
                <a:solidFill>
                  <a:srgbClr val="0000FF"/>
                </a:solidFill>
                <a:latin typeface="Times New Roman" panose="02020603050405020304" pitchFamily="18" charset="0"/>
                <a:cs typeface="Times New Roman" panose="02020603050405020304" pitchFamily="18" charset="0"/>
              </a:rPr>
              <a:t>:</a:t>
            </a:r>
          </a:p>
          <a:p>
            <a:pPr marL="342900" indent="-342900" algn="just">
              <a:lnSpc>
                <a:spcPct val="135000"/>
              </a:lnSpc>
              <a:buFont typeface="Wingdings" panose="05000000000000000000" pitchFamily="2" charset="2"/>
              <a:buChar char="Ø"/>
            </a:pP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phẩm</a:t>
            </a:r>
            <a:r>
              <a:rPr lang="en-US" sz="2800" dirty="0">
                <a:solidFill>
                  <a:srgbClr val="0000FF"/>
                </a:solidFill>
                <a:latin typeface="Times New Roman" panose="02020603050405020304" pitchFamily="18" charset="0"/>
                <a:cs typeface="Times New Roman" panose="02020603050405020304" pitchFamily="18" charset="0"/>
              </a:rPr>
              <a:t>.</a:t>
            </a:r>
          </a:p>
          <a:p>
            <a:pPr marL="342900" indent="-342900" algn="just">
              <a:lnSpc>
                <a:spcPct val="135000"/>
              </a:lnSpc>
              <a:buFont typeface="Wingdings" panose="05000000000000000000" pitchFamily="2" charset="2"/>
              <a:buChar char="Ø"/>
            </a:pPr>
            <a:r>
              <a:rPr lang="en-US" sz="2800" dirty="0" err="1">
                <a:solidFill>
                  <a:srgbClr val="0000FF"/>
                </a:solidFill>
                <a:latin typeface="Times New Roman" panose="02020603050405020304" pitchFamily="18" charset="0"/>
                <a:cs typeface="Times New Roman" panose="02020603050405020304" pitchFamily="18" charset="0"/>
              </a:rPr>
              <a:t>Tỉ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phân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cặp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236671" y="734242"/>
            <a:ext cx="8354879" cy="2712277"/>
          </a:xfrm>
          <a:prstGeom prst="rect">
            <a:avLst/>
          </a:prstGeom>
        </p:spPr>
        <p:txBody>
          <a:bodyPr wrap="square" lIns="121917" tIns="60958" rIns="121917" bIns="60958">
            <a:spAutoFit/>
          </a:bodyPr>
          <a:lstStyle/>
          <a:p>
            <a:pPr algn="just">
              <a:lnSpc>
                <a:spcPct val="135000"/>
              </a:lnSpc>
            </a:pPr>
            <a:r>
              <a:rPr lang="en-US" sz="3200" dirty="0">
                <a:solidFill>
                  <a:srgbClr val="0000FF"/>
                </a:solidFill>
                <a:latin typeface="Times New Roman" panose="02020603050405020304" pitchFamily="18" charset="0"/>
                <a:cs typeface="Times New Roman" panose="02020603050405020304" pitchFamily="18" charset="0"/>
              </a:rPr>
              <a:t>a. -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cs typeface="Times New Roman" panose="02020603050405020304" pitchFamily="18" charset="0"/>
              </a:rPr>
              <a:t>: 4 </a:t>
            </a:r>
            <a:r>
              <a:rPr lang="en-US" sz="3200" dirty="0" err="1">
                <a:solidFill>
                  <a:srgbClr val="0000FF"/>
                </a:solidFill>
                <a:latin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Al, 3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a:t>
            </a:r>
          </a:p>
          <a:p>
            <a:pPr algn="just">
              <a:lnSpc>
                <a:spcPct val="135000"/>
              </a:lnSpc>
            </a:pPr>
            <a:r>
              <a:rPr lang="en-US" sz="3200" dirty="0">
                <a:solidFill>
                  <a:srgbClr val="0000FF"/>
                </a:solidFill>
                <a:latin typeface="Times New Roman" panose="02020603050405020304" pitchFamily="18" charset="0"/>
                <a:cs typeface="Times New Roman" panose="02020603050405020304" pitchFamily="18" charset="0"/>
              </a:rPr>
              <a:t>    - </a:t>
            </a:r>
            <a:r>
              <a:rPr lang="en-US" sz="3200" dirty="0" err="1">
                <a:solidFill>
                  <a:srgbClr val="0000FF"/>
                </a:solidFill>
                <a:latin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cs typeface="Times New Roman" panose="02020603050405020304" pitchFamily="18" charset="0"/>
              </a:rPr>
              <a:t>: 2 </a:t>
            </a:r>
            <a:r>
              <a:rPr lang="en-US" sz="3200" dirty="0" err="1">
                <a:solidFill>
                  <a:srgbClr val="0000FF"/>
                </a:solidFill>
                <a:latin typeface="Times New Roman" panose="02020603050405020304" pitchFamily="18" charset="0"/>
                <a:cs typeface="Times New Roman" panose="02020603050405020304" pitchFamily="18" charset="0"/>
              </a:rPr>
              <a:t>phân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Al</a:t>
            </a:r>
            <a:r>
              <a:rPr lang="en-US" sz="3200" baseline="-25000" dirty="0" err="1">
                <a:solidFill>
                  <a:srgbClr val="0000FF"/>
                </a:solidFill>
                <a:latin typeface="Times New Roman" panose="02020603050405020304" pitchFamily="18" charset="0"/>
                <a:cs typeface="Times New Roman" panose="02020603050405020304" pitchFamily="18" charset="0"/>
              </a:rPr>
              <a:t>2</a:t>
            </a:r>
            <a:r>
              <a:rPr lang="en-US" sz="3200" dirty="0" err="1">
                <a:solidFill>
                  <a:srgbClr val="0000FF"/>
                </a:solidFill>
                <a:latin typeface="Times New Roman" panose="02020603050405020304" pitchFamily="18" charset="0"/>
                <a:cs typeface="Times New Roman" panose="02020603050405020304" pitchFamily="18" charset="0"/>
              </a:rPr>
              <a:t>O</a:t>
            </a:r>
            <a:r>
              <a:rPr lang="en-US" sz="3200" baseline="-25000" dirty="0" err="1">
                <a:solidFill>
                  <a:srgbClr val="0000FF"/>
                </a:solidFill>
                <a:latin typeface="Times New Roman" panose="02020603050405020304" pitchFamily="18" charset="0"/>
                <a:cs typeface="Times New Roman" panose="02020603050405020304" pitchFamily="18" charset="0"/>
              </a:rPr>
              <a:t>3</a:t>
            </a:r>
            <a:r>
              <a:rPr lang="en-US" sz="3200" dirty="0">
                <a:solidFill>
                  <a:srgbClr val="0000FF"/>
                </a:solidFill>
                <a:latin typeface="Times New Roman" panose="02020603050405020304" pitchFamily="18" charset="0"/>
                <a:cs typeface="Times New Roman" panose="02020603050405020304" pitchFamily="18" charset="0"/>
              </a:rPr>
              <a:t>.</a:t>
            </a:r>
          </a:p>
          <a:p>
            <a:pPr algn="just">
              <a:lnSpc>
                <a:spcPct val="135000"/>
              </a:lnSpc>
            </a:pPr>
            <a:r>
              <a:rPr lang="en-US" sz="3200" dirty="0">
                <a:solidFill>
                  <a:srgbClr val="FF00FF"/>
                </a:solidFill>
                <a:latin typeface="Times New Roman" panose="02020603050405020304" pitchFamily="18" charset="0"/>
                <a:cs typeface="Times New Roman" panose="02020603050405020304" pitchFamily="18" charset="0"/>
              </a:rPr>
              <a:t>b. </a:t>
            </a:r>
            <a:r>
              <a:rPr lang="en-US" sz="3200" dirty="0" err="1">
                <a:solidFill>
                  <a:srgbClr val="FF00FF"/>
                </a:solidFill>
                <a:latin typeface="Times New Roman" panose="02020603050405020304" pitchFamily="18" charset="0"/>
                <a:cs typeface="Times New Roman" panose="02020603050405020304" pitchFamily="18" charset="0"/>
              </a:rPr>
              <a:t>Số</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nguyên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cs typeface="Times New Roman" panose="02020603050405020304" pitchFamily="18" charset="0"/>
              </a:rPr>
              <a:t> Al : </a:t>
            </a:r>
            <a:r>
              <a:rPr lang="en-US" sz="3200" dirty="0" err="1">
                <a:solidFill>
                  <a:srgbClr val="FF00FF"/>
                </a:solidFill>
                <a:latin typeface="Times New Roman" panose="02020603050405020304" pitchFamily="18" charset="0"/>
                <a:cs typeface="Times New Roman" panose="02020603050405020304" pitchFamily="18" charset="0"/>
              </a:rPr>
              <a:t>số</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phân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O</a:t>
            </a:r>
            <a:r>
              <a:rPr lang="en-US" sz="3200" baseline="-25000" dirty="0" err="1">
                <a:solidFill>
                  <a:srgbClr val="FF00FF"/>
                </a:solidFill>
                <a:latin typeface="Times New Roman" panose="02020603050405020304" pitchFamily="18" charset="0"/>
                <a:cs typeface="Times New Roman" panose="02020603050405020304" pitchFamily="18" charset="0"/>
              </a:rPr>
              <a:t>2</a:t>
            </a:r>
            <a:r>
              <a:rPr lang="en-US" sz="3200" dirty="0">
                <a:solidFill>
                  <a:srgbClr val="FF00FF"/>
                </a:solidFill>
                <a:latin typeface="Times New Roman" panose="02020603050405020304" pitchFamily="18" charset="0"/>
                <a:cs typeface="Times New Roman" panose="02020603050405020304" pitchFamily="18" charset="0"/>
              </a:rPr>
              <a:t> : </a:t>
            </a:r>
            <a:r>
              <a:rPr lang="en-US" sz="3200" dirty="0" err="1">
                <a:solidFill>
                  <a:srgbClr val="FF00FF"/>
                </a:solidFill>
                <a:latin typeface="Times New Roman" panose="02020603050405020304" pitchFamily="18" charset="0"/>
                <a:cs typeface="Times New Roman" panose="02020603050405020304" pitchFamily="18" charset="0"/>
              </a:rPr>
              <a:t>số</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phân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tử</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err="1">
                <a:solidFill>
                  <a:srgbClr val="FF00FF"/>
                </a:solidFill>
                <a:latin typeface="Times New Roman" panose="02020603050405020304" pitchFamily="18" charset="0"/>
                <a:cs typeface="Times New Roman" panose="02020603050405020304" pitchFamily="18" charset="0"/>
              </a:rPr>
              <a:t>Al</a:t>
            </a:r>
            <a:r>
              <a:rPr lang="en-US" sz="3200" baseline="-25000" dirty="0" err="1">
                <a:solidFill>
                  <a:srgbClr val="FF00FF"/>
                </a:solidFill>
                <a:latin typeface="Times New Roman" panose="02020603050405020304" pitchFamily="18" charset="0"/>
                <a:cs typeface="Times New Roman" panose="02020603050405020304" pitchFamily="18" charset="0"/>
              </a:rPr>
              <a:t>2</a:t>
            </a:r>
            <a:r>
              <a:rPr lang="en-US" sz="3200" dirty="0" err="1">
                <a:solidFill>
                  <a:srgbClr val="FF00FF"/>
                </a:solidFill>
                <a:latin typeface="Times New Roman" panose="02020603050405020304" pitchFamily="18" charset="0"/>
                <a:cs typeface="Times New Roman" panose="02020603050405020304" pitchFamily="18" charset="0"/>
              </a:rPr>
              <a:t>O</a:t>
            </a:r>
            <a:r>
              <a:rPr lang="en-US" sz="3200" baseline="-25000" dirty="0" err="1">
                <a:solidFill>
                  <a:srgbClr val="FF00FF"/>
                </a:solidFill>
                <a:latin typeface="Times New Roman" panose="02020603050405020304" pitchFamily="18" charset="0"/>
                <a:cs typeface="Times New Roman" panose="02020603050405020304" pitchFamily="18" charset="0"/>
              </a:rPr>
              <a:t>3</a:t>
            </a:r>
            <a:r>
              <a:rPr lang="en-US" sz="3200" dirty="0">
                <a:solidFill>
                  <a:srgbClr val="FF00FF"/>
                </a:solidFill>
                <a:latin typeface="Times New Roman" panose="02020603050405020304" pitchFamily="18" charset="0"/>
                <a:cs typeface="Times New Roman" panose="02020603050405020304" pitchFamily="18" charset="0"/>
              </a:rPr>
              <a:t> = 4:3:2.</a:t>
            </a:r>
          </a:p>
        </p:txBody>
      </p:sp>
      <p:pic>
        <p:nvPicPr>
          <p:cNvPr id="2" name="Picture 1"/>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8737872" y="-78909"/>
            <a:ext cx="3454128" cy="5539640"/>
          </a:xfrm>
          <a:prstGeom prst="rect">
            <a:avLst/>
          </a:prstGeom>
        </p:spPr>
      </p:pic>
    </p:spTree>
    <p:extLst>
      <p:ext uri="{BB962C8B-B14F-4D97-AF65-F5344CB8AC3E}">
        <p14:creationId xmlns:p14="http://schemas.microsoft.com/office/powerpoint/2010/main" val="217676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640081"/>
            <a:ext cx="12175908" cy="3309257"/>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15410" y="74107"/>
            <a:ext cx="12076590" cy="67097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Bài</a:t>
            </a:r>
            <a:r>
              <a:rPr kumimoji="0" lang="en-US" sz="28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tập</a:t>
            </a:r>
            <a:r>
              <a:rPr kumimoji="0" lang="en-US" sz="2800" b="1"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phương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FF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biết</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phân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ứng</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a:p>
            <a:pPr marL="514350" lvl="0" indent="-514350" eaLnBrk="0" fontAlgn="base" hangingPunct="0">
              <a:lnSpc>
                <a:spcPct val="135000"/>
              </a:lnSpc>
              <a:spcBef>
                <a:spcPct val="0"/>
              </a:spcBef>
              <a:spcAft>
                <a:spcPct val="0"/>
              </a:spcAft>
              <a:buAutoNum type="arabicPeriod"/>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P + 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P</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5        </a:t>
            </a: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2.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N</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 </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NO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lvl="0" eaLnBrk="0" fontAlgn="base" hangingPunct="0">
              <a:lnSpc>
                <a:spcPct val="135000"/>
              </a:lnSpc>
              <a:spcBef>
                <a:spcPct val="0"/>
              </a:spcBef>
              <a:spcAft>
                <a:spcPct val="0"/>
              </a:spcAf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3. NO + 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NO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lvl="0" eaLnBrk="0" fontAlgn="base" hangingPunct="0">
              <a:lnSpc>
                <a:spcPct val="135000"/>
              </a:lnSpc>
              <a:spcBef>
                <a:spcPct val="0"/>
              </a:spcBef>
              <a:spcAft>
                <a:spcPct val="0"/>
              </a:spcAf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4. NO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H</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HNO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3</a:t>
            </a:r>
            <a:endPar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endParaRPr>
          </a:p>
          <a:p>
            <a:pPr lvl="0" algn="just"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5. MgCl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KOH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 Mg(OH)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err="1">
                <a:solidFill>
                  <a:srgbClr val="0000FF"/>
                </a:solidFill>
                <a:latin typeface="Times New Roman" pitchFamily="18" charset="0"/>
                <a:ea typeface="Times New Roman" pitchFamily="18" charset="0"/>
                <a:cs typeface="Times New Roman" pitchFamily="18" charset="0"/>
              </a:rPr>
              <a:t>KCl</a:t>
            </a:r>
            <a:r>
              <a:rPr lang="en-US" sz="2800" dirty="0">
                <a:solidFill>
                  <a:srgbClr val="0000FF"/>
                </a:solidFill>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6. Cu(OH)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HCl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 CuCl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7. Cu(OH)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 CuSO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8. </a:t>
            </a:r>
            <a:r>
              <a:rPr lang="en-US" sz="2800" dirty="0" err="1">
                <a:solidFill>
                  <a:srgbClr val="0000FF"/>
                </a:solidFill>
                <a:latin typeface="Times New Roman" pitchFamily="18" charset="0"/>
                <a:ea typeface="Times New Roman" pitchFamily="18" charset="0"/>
                <a:cs typeface="Times New Roman" pitchFamily="18" charset="0"/>
              </a:rPr>
              <a:t>FeO</a:t>
            </a:r>
            <a:r>
              <a:rPr lang="en-US" sz="2800" dirty="0">
                <a:solidFill>
                  <a:srgbClr val="0000FF"/>
                </a:solidFill>
                <a:latin typeface="Times New Roman" pitchFamily="18" charset="0"/>
                <a:ea typeface="Times New Roman" pitchFamily="18" charset="0"/>
                <a:cs typeface="Times New Roman" pitchFamily="18" charset="0"/>
              </a:rPr>
              <a:t> + HCl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 FeCl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9. Fe</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r>
              <a:rPr lang="en-US" sz="2800" baseline="-30000" dirty="0">
                <a:solidFill>
                  <a:srgbClr val="0000FF"/>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 Fe</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a:t>
            </a:r>
            <a:r>
              <a:rPr lang="en-US" sz="2800" baseline="-30000" dirty="0">
                <a:solidFill>
                  <a:srgbClr val="0000FF"/>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10. Cu(NO</a:t>
            </a:r>
            <a:r>
              <a:rPr lang="en-US" sz="2800" baseline="-30000" dirty="0">
                <a:solidFill>
                  <a:srgbClr val="0000FF"/>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NaOH </a:t>
            </a:r>
            <a:r>
              <a:rPr lang="en-US" sz="2800" dirty="0">
                <a:solidFill>
                  <a:srgbClr val="0000FF"/>
                </a:solidFill>
                <a:latin typeface="Times New Roman" panose="02020603050405020304" pitchFamily="18" charset="0"/>
              </a:rPr>
              <a:t>-</a:t>
            </a:r>
            <a:r>
              <a:rPr lang="en-US" sz="2800" dirty="0">
                <a:solidFill>
                  <a:srgbClr val="0000FF"/>
                </a:solidFill>
                <a:latin typeface="Times New Roman" panose="02020603050405020304" pitchFamily="18" charset="0"/>
                <a:sym typeface="Wingdings" panose="05000000000000000000" pitchFamily="2" charset="2"/>
              </a:rPr>
              <a:t>---&gt;</a:t>
            </a:r>
            <a:r>
              <a:rPr lang="en-US" sz="2800" dirty="0">
                <a:solidFill>
                  <a:srgbClr val="0000FF"/>
                </a:solidFill>
                <a:latin typeface="Times New Roman" pitchFamily="18" charset="0"/>
                <a:ea typeface="Times New Roman" pitchFamily="18" charset="0"/>
                <a:cs typeface="Times New Roman" pitchFamily="18" charset="0"/>
              </a:rPr>
              <a:t>Cu(OH)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NaNO</a:t>
            </a:r>
            <a:r>
              <a:rPr lang="en-US" sz="2800" baseline="-30000" dirty="0">
                <a:solidFill>
                  <a:srgbClr val="0000FF"/>
                </a:solidFill>
                <a:latin typeface="Times New Roman" pitchFamily="18" charset="0"/>
                <a:ea typeface="Times New Roman" pitchFamily="18" charset="0"/>
                <a:cs typeface="Times New Roman" pitchFamily="18" charset="0"/>
              </a:rPr>
              <a:t>3</a:t>
            </a:r>
            <a:endParaRPr kumimoji="0" lang="en-US" sz="24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AF2C8F57-F7C1-4742-241E-5472E1245A5F}"/>
              </a:ext>
            </a:extLst>
          </p:cNvPr>
          <p:cNvSpPr/>
          <p:nvPr/>
        </p:nvSpPr>
        <p:spPr>
          <a:xfrm>
            <a:off x="3728621" y="1056250"/>
            <a:ext cx="4101484"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4</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P +</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5</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sym typeface="Symbol" panose="05050102010706020507" pitchFamily="18" charset="2"/>
              </a:rPr>
              <a: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P</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rPr>
              <a:t>5        </a:t>
            </a:r>
          </a:p>
        </p:txBody>
      </p:sp>
      <p:sp>
        <p:nvSpPr>
          <p:cNvPr id="6" name="Rectangle 5">
            <a:extLst>
              <a:ext uri="{FF2B5EF4-FFF2-40B4-BE49-F238E27FC236}">
                <a16:creationId xmlns:a16="http://schemas.microsoft.com/office/drawing/2014/main" id="{C48AE42D-A8E0-BBA9-BA6D-4F9D9336AA6E}"/>
              </a:ext>
            </a:extLst>
          </p:cNvPr>
          <p:cNvSpPr/>
          <p:nvPr/>
        </p:nvSpPr>
        <p:spPr>
          <a:xfrm>
            <a:off x="4261282" y="1890944"/>
            <a:ext cx="2139518" cy="27520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Rectangle 6">
            <a:extLst>
              <a:ext uri="{FF2B5EF4-FFF2-40B4-BE49-F238E27FC236}">
                <a16:creationId xmlns:a16="http://schemas.microsoft.com/office/drawing/2014/main" id="{9CCC8ED1-5C60-025D-732F-8F6757DE70E0}"/>
              </a:ext>
            </a:extLst>
          </p:cNvPr>
          <p:cNvSpPr/>
          <p:nvPr/>
        </p:nvSpPr>
        <p:spPr>
          <a:xfrm>
            <a:off x="3761542" y="1539033"/>
            <a:ext cx="4101484"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N</a:t>
            </a:r>
            <a:r>
              <a:rPr lang="en-US" sz="2800" baseline="-30000" dirty="0">
                <a:solidFill>
                  <a:srgbClr val="0000FF"/>
                </a:solidFill>
                <a:latin typeface="Times New Roman" pitchFamily="18" charset="0"/>
                <a:ea typeface="Times New Roman" pitchFamily="18" charset="0"/>
                <a:cs typeface="Times New Roman" pitchFamily="18" charset="0"/>
              </a:rPr>
              <a:t>2 </a:t>
            </a:r>
            <a:r>
              <a:rPr lang="en-US" sz="2800" dirty="0">
                <a:solidFill>
                  <a:srgbClr val="0000FF"/>
                </a:solidFill>
                <a:latin typeface="Times New Roman" pitchFamily="18" charset="0"/>
                <a:ea typeface="Times New Roman" pitchFamily="18" charset="0"/>
                <a:cs typeface="Times New Roman" pitchFamily="18" charset="0"/>
              </a:rPr>
              <a:t>+ O</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NO</a:t>
            </a:r>
            <a:endParaRPr kumimoji="0" lang="en-US" sz="2800" b="0" i="0" u="none" strike="noStrike" cap="none" normalizeH="0" baseline="-30000" dirty="0">
              <a:ln>
                <a:noFill/>
              </a:ln>
              <a:solidFill>
                <a:srgbClr val="0000FF"/>
              </a:solidFill>
              <a:effectLst/>
              <a:latin typeface="Times New Roman" pitchFamily="18" charset="0"/>
              <a:ea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AB6D6B34-9B50-5A9F-074B-3C36D8BF3A11}"/>
              </a:ext>
            </a:extLst>
          </p:cNvPr>
          <p:cNvSpPr/>
          <p:nvPr/>
        </p:nvSpPr>
        <p:spPr>
          <a:xfrm>
            <a:off x="3861971" y="2161203"/>
            <a:ext cx="4101484"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NO + O</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NO</a:t>
            </a:r>
            <a:r>
              <a:rPr lang="en-US" sz="2800" baseline="-30000" dirty="0">
                <a:solidFill>
                  <a:srgbClr val="0000FF"/>
                </a:solidFill>
                <a:latin typeface="Times New Roman" pitchFamily="18" charset="0"/>
                <a:ea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424954A6-F135-BD1D-DFBE-D532500E4445}"/>
              </a:ext>
            </a:extLst>
          </p:cNvPr>
          <p:cNvSpPr/>
          <p:nvPr/>
        </p:nvSpPr>
        <p:spPr>
          <a:xfrm>
            <a:off x="4690646" y="2711938"/>
            <a:ext cx="5463004"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FF0000"/>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NO</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O</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FF0000"/>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HNO</a:t>
            </a:r>
            <a:r>
              <a:rPr lang="en-US" sz="2800" baseline="-30000" dirty="0">
                <a:solidFill>
                  <a:srgbClr val="0000FF"/>
                </a:solidFill>
                <a:latin typeface="Times New Roman" pitchFamily="18" charset="0"/>
                <a:ea typeface="Times New Roman" pitchFamily="18" charset="0"/>
                <a:cs typeface="Times New Roman" pitchFamily="18" charset="0"/>
              </a:rPr>
              <a:t>3</a:t>
            </a:r>
            <a:endParaRPr lang="en-US" sz="2800" dirty="0">
              <a:solidFill>
                <a:srgbClr val="0000FF"/>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51E53D16-68B3-BE6B-F033-37D7EF166264}"/>
              </a:ext>
            </a:extLst>
          </p:cNvPr>
          <p:cNvSpPr/>
          <p:nvPr/>
        </p:nvSpPr>
        <p:spPr>
          <a:xfrm>
            <a:off x="5980590" y="3358557"/>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MgCl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KOH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Mg(OH)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KCl</a:t>
            </a:r>
            <a:endParaRPr lang="en-US" sz="2800" dirty="0">
              <a:solidFill>
                <a:srgbClr val="0000FF"/>
              </a:solidFill>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7F3D90F9-B50C-722C-E787-94D86D0611EF}"/>
              </a:ext>
            </a:extLst>
          </p:cNvPr>
          <p:cNvSpPr/>
          <p:nvPr/>
        </p:nvSpPr>
        <p:spPr>
          <a:xfrm>
            <a:off x="6238320" y="3942322"/>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Cu(OH)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HCl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CuCl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0C29182A-2F13-BE29-A91E-AE8B8EC649A5}"/>
              </a:ext>
            </a:extLst>
          </p:cNvPr>
          <p:cNvSpPr/>
          <p:nvPr/>
        </p:nvSpPr>
        <p:spPr>
          <a:xfrm>
            <a:off x="6167160" y="4540288"/>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Cu(OH)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CuSO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5ADEC841-199E-AC95-27E4-6C4F294FBD78}"/>
              </a:ext>
            </a:extLst>
          </p:cNvPr>
          <p:cNvSpPr/>
          <p:nvPr/>
        </p:nvSpPr>
        <p:spPr>
          <a:xfrm>
            <a:off x="6131580" y="5057994"/>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err="1">
                <a:solidFill>
                  <a:srgbClr val="0000FF"/>
                </a:solidFill>
                <a:latin typeface="Times New Roman" pitchFamily="18" charset="0"/>
                <a:ea typeface="Times New Roman" pitchFamily="18" charset="0"/>
                <a:cs typeface="Times New Roman" pitchFamily="18" charset="0"/>
              </a:rPr>
              <a:t>FeO</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HCl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FeCl</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 + 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2CA98996-134F-FF75-0052-0C5F51CF405A}"/>
              </a:ext>
            </a:extLst>
          </p:cNvPr>
          <p:cNvSpPr/>
          <p:nvPr/>
        </p:nvSpPr>
        <p:spPr>
          <a:xfrm>
            <a:off x="6167160" y="5641759"/>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800" dirty="0">
                <a:solidFill>
                  <a:srgbClr val="0000FF"/>
                </a:solidFill>
                <a:latin typeface="Times New Roman" pitchFamily="18" charset="0"/>
                <a:ea typeface="Times New Roman" pitchFamily="18" charset="0"/>
                <a:cs typeface="Times New Roman" pitchFamily="18" charset="0"/>
              </a:rPr>
              <a:t>Fe</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r>
              <a:rPr lang="en-US" sz="2800" baseline="-30000" dirty="0">
                <a:solidFill>
                  <a:srgbClr val="0000FF"/>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 </a:t>
            </a:r>
            <a:r>
              <a:rPr lang="en-US" sz="2800" dirty="0">
                <a:solidFill>
                  <a:srgbClr val="0000FF"/>
                </a:solidFill>
                <a:latin typeface="Times New Roman" panose="02020603050405020304" pitchFamily="18" charset="0"/>
                <a:sym typeface="Symbol" panose="05050102010706020507" pitchFamily="18" charset="2"/>
              </a:rPr>
              <a:t></a:t>
            </a:r>
            <a:r>
              <a:rPr lang="en-US" sz="2800" dirty="0">
                <a:solidFill>
                  <a:srgbClr val="0000FF"/>
                </a:solidFill>
                <a:latin typeface="Times New Roman" pitchFamily="18" charset="0"/>
                <a:ea typeface="Times New Roman" pitchFamily="18" charset="0"/>
                <a:cs typeface="Times New Roman" pitchFamily="18" charset="0"/>
              </a:rPr>
              <a:t> Fe</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(SO</a:t>
            </a:r>
            <a:r>
              <a:rPr lang="en-US" sz="2800" baseline="-30000" dirty="0">
                <a:solidFill>
                  <a:srgbClr val="0000FF"/>
                </a:solidFill>
                <a:latin typeface="Times New Roman" pitchFamily="18" charset="0"/>
                <a:ea typeface="Times New Roman" pitchFamily="18" charset="0"/>
                <a:cs typeface="Times New Roman" pitchFamily="18" charset="0"/>
              </a:rPr>
              <a:t>4</a:t>
            </a:r>
            <a:r>
              <a:rPr lang="en-US" sz="2800" dirty="0">
                <a:solidFill>
                  <a:srgbClr val="0000FF"/>
                </a:solidFill>
                <a:latin typeface="Times New Roman" pitchFamily="18" charset="0"/>
                <a:ea typeface="Times New Roman" pitchFamily="18" charset="0"/>
                <a:cs typeface="Times New Roman" pitchFamily="18" charset="0"/>
              </a:rPr>
              <a:t>)</a:t>
            </a:r>
            <a:r>
              <a:rPr lang="en-US" sz="2800" baseline="-30000" dirty="0">
                <a:solidFill>
                  <a:srgbClr val="0000FF"/>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 + </a:t>
            </a:r>
            <a:r>
              <a:rPr lang="en-US" sz="2800" dirty="0">
                <a:solidFill>
                  <a:srgbClr val="FF0000"/>
                </a:solidFill>
                <a:latin typeface="Times New Roman" pitchFamily="18" charset="0"/>
                <a:ea typeface="Times New Roman" pitchFamily="18" charset="0"/>
                <a:cs typeface="Times New Roman" pitchFamily="18" charset="0"/>
              </a:rPr>
              <a:t>3</a:t>
            </a:r>
            <a:r>
              <a:rPr lang="en-US" sz="2800" dirty="0">
                <a:solidFill>
                  <a:srgbClr val="0000FF"/>
                </a:solidFill>
                <a:latin typeface="Times New Roman" pitchFamily="18" charset="0"/>
                <a:ea typeface="Times New Roman" pitchFamily="18" charset="0"/>
                <a:cs typeface="Times New Roman" pitchFamily="18" charset="0"/>
              </a:rPr>
              <a:t>H</a:t>
            </a:r>
            <a:r>
              <a:rPr lang="en-US" sz="2800" baseline="-30000" dirty="0">
                <a:solidFill>
                  <a:srgbClr val="0000FF"/>
                </a:solidFill>
                <a:latin typeface="Times New Roman" pitchFamily="18" charset="0"/>
                <a:ea typeface="Times New Roman" pitchFamily="18" charset="0"/>
                <a:cs typeface="Times New Roman" pitchFamily="18" charset="0"/>
              </a:rPr>
              <a:t>2</a:t>
            </a:r>
            <a:r>
              <a:rPr lang="en-US" sz="2800" dirty="0">
                <a:solidFill>
                  <a:srgbClr val="0000FF"/>
                </a:solidFill>
                <a:latin typeface="Times New Roman" pitchFamily="18" charset="0"/>
                <a:ea typeface="Times New Roman" pitchFamily="18" charset="0"/>
                <a:cs typeface="Times New Roman" pitchFamily="18" charset="0"/>
              </a:rPr>
              <a:t>O</a:t>
            </a:r>
            <a:endParaRPr lang="en-US" sz="2800" dirty="0">
              <a:solidFill>
                <a:srgbClr val="0000FF"/>
              </a:solidFill>
              <a:latin typeface="Times New Roman" pitchFamily="18" charset="0"/>
              <a:cs typeface="Times New Roman" pitchFamily="18" charset="0"/>
            </a:endParaRPr>
          </a:p>
        </p:txBody>
      </p:sp>
      <p:sp>
        <p:nvSpPr>
          <p:cNvPr id="16" name="Rectangle 15">
            <a:extLst>
              <a:ext uri="{FF2B5EF4-FFF2-40B4-BE49-F238E27FC236}">
                <a16:creationId xmlns:a16="http://schemas.microsoft.com/office/drawing/2014/main" id="{D2CA2913-35EF-3428-6B7E-D5719F22977B}"/>
              </a:ext>
            </a:extLst>
          </p:cNvPr>
          <p:cNvSpPr/>
          <p:nvPr/>
        </p:nvSpPr>
        <p:spPr>
          <a:xfrm>
            <a:off x="6895545" y="6256629"/>
            <a:ext cx="6096000" cy="390617"/>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lvl="0" eaLnBrk="0" fontAlgn="base" hangingPunct="0">
              <a:lnSpc>
                <a:spcPct val="135000"/>
              </a:lnSpc>
              <a:spcBef>
                <a:spcPct val="0"/>
              </a:spcBef>
              <a:spcAft>
                <a:spcPct val="0"/>
              </a:spcAft>
            </a:pPr>
            <a:r>
              <a:rPr lang="en-US" sz="2400" dirty="0">
                <a:solidFill>
                  <a:srgbClr val="0000FF"/>
                </a:solidFill>
                <a:latin typeface="Times New Roman" pitchFamily="18" charset="0"/>
                <a:ea typeface="Times New Roman" pitchFamily="18" charset="0"/>
                <a:cs typeface="Times New Roman" pitchFamily="18" charset="0"/>
              </a:rPr>
              <a:t>Cu(NO</a:t>
            </a:r>
            <a:r>
              <a:rPr lang="en-US" sz="2400" baseline="-30000" dirty="0">
                <a:solidFill>
                  <a:srgbClr val="0000FF"/>
                </a:solidFill>
                <a:latin typeface="Times New Roman" pitchFamily="18" charset="0"/>
                <a:ea typeface="Times New Roman" pitchFamily="18" charset="0"/>
                <a:cs typeface="Times New Roman" pitchFamily="18" charset="0"/>
              </a:rPr>
              <a:t>3</a:t>
            </a:r>
            <a:r>
              <a:rPr lang="en-US" sz="2400" dirty="0">
                <a:solidFill>
                  <a:srgbClr val="0000FF"/>
                </a:solidFill>
                <a:latin typeface="Times New Roman" pitchFamily="18" charset="0"/>
                <a:ea typeface="Times New Roman" pitchFamily="18" charset="0"/>
                <a:cs typeface="Times New Roman" pitchFamily="18" charset="0"/>
              </a:rPr>
              <a:t>)</a:t>
            </a:r>
            <a:r>
              <a:rPr lang="en-US" sz="2400" baseline="-30000" dirty="0">
                <a:solidFill>
                  <a:srgbClr val="0000FF"/>
                </a:solidFill>
                <a:latin typeface="Times New Roman" pitchFamily="18" charset="0"/>
                <a:ea typeface="Times New Roman" pitchFamily="18" charset="0"/>
                <a:cs typeface="Times New Roman" pitchFamily="18" charset="0"/>
              </a:rPr>
              <a:t>2</a:t>
            </a:r>
            <a:r>
              <a:rPr lang="en-US" sz="2400" dirty="0">
                <a:solidFill>
                  <a:srgbClr val="0000FF"/>
                </a:solidFill>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2</a:t>
            </a:r>
            <a:r>
              <a:rPr lang="en-US" sz="2400" dirty="0">
                <a:solidFill>
                  <a:srgbClr val="0000FF"/>
                </a:solidFill>
                <a:latin typeface="Times New Roman" pitchFamily="18" charset="0"/>
                <a:ea typeface="Times New Roman" pitchFamily="18" charset="0"/>
                <a:cs typeface="Times New Roman" pitchFamily="18" charset="0"/>
              </a:rPr>
              <a:t>NaOH </a:t>
            </a:r>
            <a:r>
              <a:rPr lang="en-US" sz="2400" dirty="0">
                <a:solidFill>
                  <a:srgbClr val="0000FF"/>
                </a:solidFill>
                <a:latin typeface="Times New Roman" panose="02020603050405020304" pitchFamily="18" charset="0"/>
                <a:sym typeface="Symbol" panose="05050102010706020507" pitchFamily="18" charset="2"/>
              </a:rPr>
              <a:t></a:t>
            </a:r>
            <a:r>
              <a:rPr lang="en-US" sz="2400" dirty="0">
                <a:solidFill>
                  <a:srgbClr val="0000FF"/>
                </a:solidFill>
                <a:latin typeface="Times New Roman" pitchFamily="18" charset="0"/>
                <a:ea typeface="Times New Roman" pitchFamily="18" charset="0"/>
                <a:cs typeface="Times New Roman" pitchFamily="18" charset="0"/>
              </a:rPr>
              <a:t>Cu(OH)</a:t>
            </a:r>
            <a:r>
              <a:rPr lang="en-US" sz="2400" baseline="-30000" dirty="0">
                <a:solidFill>
                  <a:srgbClr val="0000FF"/>
                </a:solidFill>
                <a:latin typeface="Times New Roman" pitchFamily="18" charset="0"/>
                <a:ea typeface="Times New Roman" pitchFamily="18" charset="0"/>
                <a:cs typeface="Times New Roman" pitchFamily="18" charset="0"/>
              </a:rPr>
              <a:t>2</a:t>
            </a:r>
            <a:r>
              <a:rPr lang="en-US" sz="2400" dirty="0">
                <a:solidFill>
                  <a:srgbClr val="0000FF"/>
                </a:solidFill>
                <a:latin typeface="Times New Roman" pitchFamily="18" charset="0"/>
                <a:ea typeface="Times New Roman" pitchFamily="18" charset="0"/>
                <a:cs typeface="Times New Roman" pitchFamily="18" charset="0"/>
              </a:rPr>
              <a:t> + </a:t>
            </a:r>
            <a:r>
              <a:rPr lang="en-US" sz="2400" dirty="0">
                <a:solidFill>
                  <a:srgbClr val="FF0000"/>
                </a:solidFill>
                <a:latin typeface="Times New Roman" pitchFamily="18" charset="0"/>
                <a:ea typeface="Times New Roman" pitchFamily="18" charset="0"/>
                <a:cs typeface="Times New Roman" pitchFamily="18" charset="0"/>
              </a:rPr>
              <a:t>2</a:t>
            </a:r>
            <a:r>
              <a:rPr lang="en-US" sz="2400" dirty="0">
                <a:solidFill>
                  <a:srgbClr val="0000FF"/>
                </a:solidFill>
                <a:latin typeface="Times New Roman" pitchFamily="18" charset="0"/>
                <a:ea typeface="Times New Roman" pitchFamily="18" charset="0"/>
                <a:cs typeface="Times New Roman" pitchFamily="18" charset="0"/>
              </a:rPr>
              <a:t>NaNO</a:t>
            </a:r>
            <a:r>
              <a:rPr lang="en-US" sz="2400" baseline="-30000" dirty="0">
                <a:solidFill>
                  <a:srgbClr val="0000FF"/>
                </a:solidFill>
                <a:latin typeface="Times New Roman" pitchFamily="18" charset="0"/>
                <a:ea typeface="Times New Roman" pitchFamily="18" charset="0"/>
                <a:cs typeface="Times New Roman" pitchFamily="18" charset="0"/>
              </a:rPr>
              <a:t>3</a:t>
            </a:r>
            <a:endParaRPr lang="en-US" sz="2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down)">
                                      <p:cBhvr>
                                        <p:cTn id="25" dur="580">
                                          <p:stCondLst>
                                            <p:cond delay="0"/>
                                          </p:stCondLst>
                                        </p:cTn>
                                        <p:tgtEl>
                                          <p:spTgt spid="10">
                                            <p:txEl>
                                              <p:pRg st="0" end="0"/>
                                            </p:txEl>
                                          </p:spTgt>
                                        </p:tgtEl>
                                      </p:cBhvr>
                                    </p:animEffect>
                                    <p:anim calcmode="lin" valueType="num">
                                      <p:cBhvr>
                                        <p:cTn id="26"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0" end="0"/>
                                            </p:txEl>
                                          </p:spTgt>
                                        </p:tgtEl>
                                      </p:cBhvr>
                                      <p:to x="100000" y="60000"/>
                                    </p:animScale>
                                    <p:animScale>
                                      <p:cBhvr>
                                        <p:cTn id="32" dur="166" decel="50000">
                                          <p:stCondLst>
                                            <p:cond delay="676"/>
                                          </p:stCondLst>
                                        </p:cTn>
                                        <p:tgtEl>
                                          <p:spTgt spid="10">
                                            <p:txEl>
                                              <p:pRg st="0" end="0"/>
                                            </p:txEl>
                                          </p:spTgt>
                                        </p:tgtEl>
                                      </p:cBhvr>
                                      <p:to x="100000" y="100000"/>
                                    </p:animScale>
                                    <p:animScale>
                                      <p:cBhvr>
                                        <p:cTn id="33" dur="26">
                                          <p:stCondLst>
                                            <p:cond delay="1312"/>
                                          </p:stCondLst>
                                        </p:cTn>
                                        <p:tgtEl>
                                          <p:spTgt spid="10">
                                            <p:txEl>
                                              <p:pRg st="0" end="0"/>
                                            </p:txEl>
                                          </p:spTgt>
                                        </p:tgtEl>
                                      </p:cBhvr>
                                      <p:to x="100000" y="80000"/>
                                    </p:animScale>
                                    <p:animScale>
                                      <p:cBhvr>
                                        <p:cTn id="34" dur="166" decel="50000">
                                          <p:stCondLst>
                                            <p:cond delay="1338"/>
                                          </p:stCondLst>
                                        </p:cTn>
                                        <p:tgtEl>
                                          <p:spTgt spid="10">
                                            <p:txEl>
                                              <p:pRg st="0" end="0"/>
                                            </p:txEl>
                                          </p:spTgt>
                                        </p:tgtEl>
                                      </p:cBhvr>
                                      <p:to x="100000" y="100000"/>
                                    </p:animScale>
                                    <p:animScale>
                                      <p:cBhvr>
                                        <p:cTn id="35" dur="26">
                                          <p:stCondLst>
                                            <p:cond delay="1642"/>
                                          </p:stCondLst>
                                        </p:cTn>
                                        <p:tgtEl>
                                          <p:spTgt spid="10">
                                            <p:txEl>
                                              <p:pRg st="0" end="0"/>
                                            </p:txEl>
                                          </p:spTgt>
                                        </p:tgtEl>
                                      </p:cBhvr>
                                      <p:to x="100000" y="90000"/>
                                    </p:animScale>
                                    <p:animScale>
                                      <p:cBhvr>
                                        <p:cTn id="36" dur="166" decel="50000">
                                          <p:stCondLst>
                                            <p:cond delay="1668"/>
                                          </p:stCondLst>
                                        </p:cTn>
                                        <p:tgtEl>
                                          <p:spTgt spid="10">
                                            <p:txEl>
                                              <p:pRg st="0" end="0"/>
                                            </p:txEl>
                                          </p:spTgt>
                                        </p:tgtEl>
                                      </p:cBhvr>
                                      <p:to x="100000" y="100000"/>
                                    </p:animScale>
                                    <p:animScale>
                                      <p:cBhvr>
                                        <p:cTn id="37" dur="26">
                                          <p:stCondLst>
                                            <p:cond delay="1808"/>
                                          </p:stCondLst>
                                        </p:cTn>
                                        <p:tgtEl>
                                          <p:spTgt spid="10">
                                            <p:txEl>
                                              <p:pRg st="0" end="0"/>
                                            </p:txEl>
                                          </p:spTgt>
                                        </p:tgtEl>
                                      </p:cBhvr>
                                      <p:to x="100000" y="95000"/>
                                    </p:animScale>
                                    <p:animScale>
                                      <p:cBhvr>
                                        <p:cTn id="38" dur="166" decel="50000">
                                          <p:stCondLst>
                                            <p:cond delay="1834"/>
                                          </p:stCondLst>
                                        </p:cTn>
                                        <p:tgtEl>
                                          <p:spTgt spid="1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wipe(down)">
                                      <p:cBhvr>
                                        <p:cTn id="43" dur="580">
                                          <p:stCondLst>
                                            <p:cond delay="0"/>
                                          </p:stCondLst>
                                        </p:cTn>
                                        <p:tgtEl>
                                          <p:spTgt spid="11">
                                            <p:txEl>
                                              <p:pRg st="0" end="0"/>
                                            </p:txEl>
                                          </p:spTgt>
                                        </p:tgtEl>
                                      </p:cBhvr>
                                    </p:animEffect>
                                    <p:anim calcmode="lin" valueType="num">
                                      <p:cBhvr>
                                        <p:cTn id="44"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xEl>
                                              <p:pRg st="0" end="0"/>
                                            </p:txEl>
                                          </p:spTgt>
                                        </p:tgtEl>
                                      </p:cBhvr>
                                      <p:to x="100000" y="60000"/>
                                    </p:animScale>
                                    <p:animScale>
                                      <p:cBhvr>
                                        <p:cTn id="50" dur="166" decel="50000">
                                          <p:stCondLst>
                                            <p:cond delay="676"/>
                                          </p:stCondLst>
                                        </p:cTn>
                                        <p:tgtEl>
                                          <p:spTgt spid="11">
                                            <p:txEl>
                                              <p:pRg st="0" end="0"/>
                                            </p:txEl>
                                          </p:spTgt>
                                        </p:tgtEl>
                                      </p:cBhvr>
                                      <p:to x="100000" y="100000"/>
                                    </p:animScale>
                                    <p:animScale>
                                      <p:cBhvr>
                                        <p:cTn id="51" dur="26">
                                          <p:stCondLst>
                                            <p:cond delay="1312"/>
                                          </p:stCondLst>
                                        </p:cTn>
                                        <p:tgtEl>
                                          <p:spTgt spid="11">
                                            <p:txEl>
                                              <p:pRg st="0" end="0"/>
                                            </p:txEl>
                                          </p:spTgt>
                                        </p:tgtEl>
                                      </p:cBhvr>
                                      <p:to x="100000" y="80000"/>
                                    </p:animScale>
                                    <p:animScale>
                                      <p:cBhvr>
                                        <p:cTn id="52" dur="166" decel="50000">
                                          <p:stCondLst>
                                            <p:cond delay="1338"/>
                                          </p:stCondLst>
                                        </p:cTn>
                                        <p:tgtEl>
                                          <p:spTgt spid="11">
                                            <p:txEl>
                                              <p:pRg st="0" end="0"/>
                                            </p:txEl>
                                          </p:spTgt>
                                        </p:tgtEl>
                                      </p:cBhvr>
                                      <p:to x="100000" y="100000"/>
                                    </p:animScale>
                                    <p:animScale>
                                      <p:cBhvr>
                                        <p:cTn id="53" dur="26">
                                          <p:stCondLst>
                                            <p:cond delay="1642"/>
                                          </p:stCondLst>
                                        </p:cTn>
                                        <p:tgtEl>
                                          <p:spTgt spid="11">
                                            <p:txEl>
                                              <p:pRg st="0" end="0"/>
                                            </p:txEl>
                                          </p:spTgt>
                                        </p:tgtEl>
                                      </p:cBhvr>
                                      <p:to x="100000" y="90000"/>
                                    </p:animScale>
                                    <p:animScale>
                                      <p:cBhvr>
                                        <p:cTn id="54" dur="166" decel="50000">
                                          <p:stCondLst>
                                            <p:cond delay="1668"/>
                                          </p:stCondLst>
                                        </p:cTn>
                                        <p:tgtEl>
                                          <p:spTgt spid="11">
                                            <p:txEl>
                                              <p:pRg st="0" end="0"/>
                                            </p:txEl>
                                          </p:spTgt>
                                        </p:tgtEl>
                                      </p:cBhvr>
                                      <p:to x="100000" y="100000"/>
                                    </p:animScale>
                                    <p:animScale>
                                      <p:cBhvr>
                                        <p:cTn id="55" dur="26">
                                          <p:stCondLst>
                                            <p:cond delay="1808"/>
                                          </p:stCondLst>
                                        </p:cTn>
                                        <p:tgtEl>
                                          <p:spTgt spid="11">
                                            <p:txEl>
                                              <p:pRg st="0" end="0"/>
                                            </p:txEl>
                                          </p:spTgt>
                                        </p:tgtEl>
                                      </p:cBhvr>
                                      <p:to x="100000" y="95000"/>
                                    </p:animScale>
                                    <p:animScale>
                                      <p:cBhvr>
                                        <p:cTn id="56" dur="166" decel="50000">
                                          <p:stCondLst>
                                            <p:cond delay="1834"/>
                                          </p:stCondLst>
                                        </p:cTn>
                                        <p:tgtEl>
                                          <p:spTgt spid="11">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80">
                                          <p:stCondLst>
                                            <p:cond delay="0"/>
                                          </p:stCondLst>
                                        </p:cTn>
                                        <p:tgtEl>
                                          <p:spTgt spid="12">
                                            <p:txEl>
                                              <p:pRg st="0" end="0"/>
                                            </p:txEl>
                                          </p:spTgt>
                                        </p:tgtEl>
                                      </p:cBhvr>
                                    </p:animEffect>
                                    <p:anim calcmode="lin" valueType="num">
                                      <p:cBhvr>
                                        <p:cTn id="62"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0" end="0"/>
                                            </p:txEl>
                                          </p:spTgt>
                                        </p:tgtEl>
                                      </p:cBhvr>
                                      <p:to x="100000" y="60000"/>
                                    </p:animScale>
                                    <p:animScale>
                                      <p:cBhvr>
                                        <p:cTn id="68" dur="166" decel="50000">
                                          <p:stCondLst>
                                            <p:cond delay="676"/>
                                          </p:stCondLst>
                                        </p:cTn>
                                        <p:tgtEl>
                                          <p:spTgt spid="12">
                                            <p:txEl>
                                              <p:pRg st="0" end="0"/>
                                            </p:txEl>
                                          </p:spTgt>
                                        </p:tgtEl>
                                      </p:cBhvr>
                                      <p:to x="100000" y="100000"/>
                                    </p:animScale>
                                    <p:animScale>
                                      <p:cBhvr>
                                        <p:cTn id="69" dur="26">
                                          <p:stCondLst>
                                            <p:cond delay="1312"/>
                                          </p:stCondLst>
                                        </p:cTn>
                                        <p:tgtEl>
                                          <p:spTgt spid="12">
                                            <p:txEl>
                                              <p:pRg st="0" end="0"/>
                                            </p:txEl>
                                          </p:spTgt>
                                        </p:tgtEl>
                                      </p:cBhvr>
                                      <p:to x="100000" y="80000"/>
                                    </p:animScale>
                                    <p:animScale>
                                      <p:cBhvr>
                                        <p:cTn id="70" dur="166" decel="50000">
                                          <p:stCondLst>
                                            <p:cond delay="1338"/>
                                          </p:stCondLst>
                                        </p:cTn>
                                        <p:tgtEl>
                                          <p:spTgt spid="12">
                                            <p:txEl>
                                              <p:pRg st="0" end="0"/>
                                            </p:txEl>
                                          </p:spTgt>
                                        </p:tgtEl>
                                      </p:cBhvr>
                                      <p:to x="100000" y="100000"/>
                                    </p:animScale>
                                    <p:animScale>
                                      <p:cBhvr>
                                        <p:cTn id="71" dur="26">
                                          <p:stCondLst>
                                            <p:cond delay="1642"/>
                                          </p:stCondLst>
                                        </p:cTn>
                                        <p:tgtEl>
                                          <p:spTgt spid="12">
                                            <p:txEl>
                                              <p:pRg st="0" end="0"/>
                                            </p:txEl>
                                          </p:spTgt>
                                        </p:tgtEl>
                                      </p:cBhvr>
                                      <p:to x="100000" y="90000"/>
                                    </p:animScale>
                                    <p:animScale>
                                      <p:cBhvr>
                                        <p:cTn id="72" dur="166" decel="50000">
                                          <p:stCondLst>
                                            <p:cond delay="1668"/>
                                          </p:stCondLst>
                                        </p:cTn>
                                        <p:tgtEl>
                                          <p:spTgt spid="12">
                                            <p:txEl>
                                              <p:pRg st="0" end="0"/>
                                            </p:txEl>
                                          </p:spTgt>
                                        </p:tgtEl>
                                      </p:cBhvr>
                                      <p:to x="100000" y="100000"/>
                                    </p:animScale>
                                    <p:animScale>
                                      <p:cBhvr>
                                        <p:cTn id="73" dur="26">
                                          <p:stCondLst>
                                            <p:cond delay="1808"/>
                                          </p:stCondLst>
                                        </p:cTn>
                                        <p:tgtEl>
                                          <p:spTgt spid="12">
                                            <p:txEl>
                                              <p:pRg st="0" end="0"/>
                                            </p:txEl>
                                          </p:spTgt>
                                        </p:tgtEl>
                                      </p:cBhvr>
                                      <p:to x="100000" y="95000"/>
                                    </p:animScale>
                                    <p:animScale>
                                      <p:cBhvr>
                                        <p:cTn id="74" dur="166" decel="50000">
                                          <p:stCondLst>
                                            <p:cond delay="1834"/>
                                          </p:stCondLst>
                                        </p:cTn>
                                        <p:tgtEl>
                                          <p:spTgt spid="12">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Effect transition="in" filter="wipe(down)">
                                      <p:cBhvr>
                                        <p:cTn id="79" dur="580">
                                          <p:stCondLst>
                                            <p:cond delay="0"/>
                                          </p:stCondLst>
                                        </p:cTn>
                                        <p:tgtEl>
                                          <p:spTgt spid="13">
                                            <p:txEl>
                                              <p:pRg st="0" end="0"/>
                                            </p:txEl>
                                          </p:spTgt>
                                        </p:tgtEl>
                                      </p:cBhvr>
                                    </p:animEffect>
                                    <p:anim calcmode="lin" valueType="num">
                                      <p:cBhvr>
                                        <p:cTn id="80"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xEl>
                                              <p:pRg st="0" end="0"/>
                                            </p:txEl>
                                          </p:spTgt>
                                        </p:tgtEl>
                                      </p:cBhvr>
                                      <p:to x="100000" y="60000"/>
                                    </p:animScale>
                                    <p:animScale>
                                      <p:cBhvr>
                                        <p:cTn id="86" dur="166" decel="50000">
                                          <p:stCondLst>
                                            <p:cond delay="676"/>
                                          </p:stCondLst>
                                        </p:cTn>
                                        <p:tgtEl>
                                          <p:spTgt spid="13">
                                            <p:txEl>
                                              <p:pRg st="0" end="0"/>
                                            </p:txEl>
                                          </p:spTgt>
                                        </p:tgtEl>
                                      </p:cBhvr>
                                      <p:to x="100000" y="100000"/>
                                    </p:animScale>
                                    <p:animScale>
                                      <p:cBhvr>
                                        <p:cTn id="87" dur="26">
                                          <p:stCondLst>
                                            <p:cond delay="1312"/>
                                          </p:stCondLst>
                                        </p:cTn>
                                        <p:tgtEl>
                                          <p:spTgt spid="13">
                                            <p:txEl>
                                              <p:pRg st="0" end="0"/>
                                            </p:txEl>
                                          </p:spTgt>
                                        </p:tgtEl>
                                      </p:cBhvr>
                                      <p:to x="100000" y="80000"/>
                                    </p:animScale>
                                    <p:animScale>
                                      <p:cBhvr>
                                        <p:cTn id="88" dur="166" decel="50000">
                                          <p:stCondLst>
                                            <p:cond delay="1338"/>
                                          </p:stCondLst>
                                        </p:cTn>
                                        <p:tgtEl>
                                          <p:spTgt spid="13">
                                            <p:txEl>
                                              <p:pRg st="0" end="0"/>
                                            </p:txEl>
                                          </p:spTgt>
                                        </p:tgtEl>
                                      </p:cBhvr>
                                      <p:to x="100000" y="100000"/>
                                    </p:animScale>
                                    <p:animScale>
                                      <p:cBhvr>
                                        <p:cTn id="89" dur="26">
                                          <p:stCondLst>
                                            <p:cond delay="1642"/>
                                          </p:stCondLst>
                                        </p:cTn>
                                        <p:tgtEl>
                                          <p:spTgt spid="13">
                                            <p:txEl>
                                              <p:pRg st="0" end="0"/>
                                            </p:txEl>
                                          </p:spTgt>
                                        </p:tgtEl>
                                      </p:cBhvr>
                                      <p:to x="100000" y="90000"/>
                                    </p:animScale>
                                    <p:animScale>
                                      <p:cBhvr>
                                        <p:cTn id="90" dur="166" decel="50000">
                                          <p:stCondLst>
                                            <p:cond delay="1668"/>
                                          </p:stCondLst>
                                        </p:cTn>
                                        <p:tgtEl>
                                          <p:spTgt spid="13">
                                            <p:txEl>
                                              <p:pRg st="0" end="0"/>
                                            </p:txEl>
                                          </p:spTgt>
                                        </p:tgtEl>
                                      </p:cBhvr>
                                      <p:to x="100000" y="100000"/>
                                    </p:animScale>
                                    <p:animScale>
                                      <p:cBhvr>
                                        <p:cTn id="91" dur="26">
                                          <p:stCondLst>
                                            <p:cond delay="1808"/>
                                          </p:stCondLst>
                                        </p:cTn>
                                        <p:tgtEl>
                                          <p:spTgt spid="13">
                                            <p:txEl>
                                              <p:pRg st="0" end="0"/>
                                            </p:txEl>
                                          </p:spTgt>
                                        </p:tgtEl>
                                      </p:cBhvr>
                                      <p:to x="100000" y="95000"/>
                                    </p:animScale>
                                    <p:animScale>
                                      <p:cBhvr>
                                        <p:cTn id="92" dur="166" decel="50000">
                                          <p:stCondLst>
                                            <p:cond delay="1834"/>
                                          </p:stCondLst>
                                        </p:cTn>
                                        <p:tgtEl>
                                          <p:spTgt spid="13">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4">
                                            <p:txEl>
                                              <p:pRg st="0" end="0"/>
                                            </p:txEl>
                                          </p:spTgt>
                                        </p:tgtEl>
                                        <p:attrNameLst>
                                          <p:attrName>style.visibility</p:attrName>
                                        </p:attrNameLst>
                                      </p:cBhvr>
                                      <p:to>
                                        <p:strVal val="visible"/>
                                      </p:to>
                                    </p:set>
                                    <p:animEffect transition="in" filter="wipe(down)">
                                      <p:cBhvr>
                                        <p:cTn id="97" dur="580">
                                          <p:stCondLst>
                                            <p:cond delay="0"/>
                                          </p:stCondLst>
                                        </p:cTn>
                                        <p:tgtEl>
                                          <p:spTgt spid="14">
                                            <p:txEl>
                                              <p:pRg st="0" end="0"/>
                                            </p:txEl>
                                          </p:spTgt>
                                        </p:tgtEl>
                                      </p:cBhvr>
                                    </p:animEffect>
                                    <p:anim calcmode="lin" valueType="num">
                                      <p:cBhvr>
                                        <p:cTn id="98" dur="1822" tmFilter="0,0; 0.14,0.36; 0.43,0.73; 0.71,0.91; 1.0,1.0">
                                          <p:stCondLst>
                                            <p:cond delay="0"/>
                                          </p:stCondLst>
                                        </p:cTn>
                                        <p:tgtEl>
                                          <p:spTgt spid="14">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xEl>
                                              <p:pRg st="0" end="0"/>
                                            </p:txEl>
                                          </p:spTgt>
                                        </p:tgtEl>
                                      </p:cBhvr>
                                      <p:to x="100000" y="60000"/>
                                    </p:animScale>
                                    <p:animScale>
                                      <p:cBhvr>
                                        <p:cTn id="104" dur="166" decel="50000">
                                          <p:stCondLst>
                                            <p:cond delay="676"/>
                                          </p:stCondLst>
                                        </p:cTn>
                                        <p:tgtEl>
                                          <p:spTgt spid="14">
                                            <p:txEl>
                                              <p:pRg st="0" end="0"/>
                                            </p:txEl>
                                          </p:spTgt>
                                        </p:tgtEl>
                                      </p:cBhvr>
                                      <p:to x="100000" y="100000"/>
                                    </p:animScale>
                                    <p:animScale>
                                      <p:cBhvr>
                                        <p:cTn id="105" dur="26">
                                          <p:stCondLst>
                                            <p:cond delay="1312"/>
                                          </p:stCondLst>
                                        </p:cTn>
                                        <p:tgtEl>
                                          <p:spTgt spid="14">
                                            <p:txEl>
                                              <p:pRg st="0" end="0"/>
                                            </p:txEl>
                                          </p:spTgt>
                                        </p:tgtEl>
                                      </p:cBhvr>
                                      <p:to x="100000" y="80000"/>
                                    </p:animScale>
                                    <p:animScale>
                                      <p:cBhvr>
                                        <p:cTn id="106" dur="166" decel="50000">
                                          <p:stCondLst>
                                            <p:cond delay="1338"/>
                                          </p:stCondLst>
                                        </p:cTn>
                                        <p:tgtEl>
                                          <p:spTgt spid="14">
                                            <p:txEl>
                                              <p:pRg st="0" end="0"/>
                                            </p:txEl>
                                          </p:spTgt>
                                        </p:tgtEl>
                                      </p:cBhvr>
                                      <p:to x="100000" y="100000"/>
                                    </p:animScale>
                                    <p:animScale>
                                      <p:cBhvr>
                                        <p:cTn id="107" dur="26">
                                          <p:stCondLst>
                                            <p:cond delay="1642"/>
                                          </p:stCondLst>
                                        </p:cTn>
                                        <p:tgtEl>
                                          <p:spTgt spid="14">
                                            <p:txEl>
                                              <p:pRg st="0" end="0"/>
                                            </p:txEl>
                                          </p:spTgt>
                                        </p:tgtEl>
                                      </p:cBhvr>
                                      <p:to x="100000" y="90000"/>
                                    </p:animScale>
                                    <p:animScale>
                                      <p:cBhvr>
                                        <p:cTn id="108" dur="166" decel="50000">
                                          <p:stCondLst>
                                            <p:cond delay="1668"/>
                                          </p:stCondLst>
                                        </p:cTn>
                                        <p:tgtEl>
                                          <p:spTgt spid="14">
                                            <p:txEl>
                                              <p:pRg st="0" end="0"/>
                                            </p:txEl>
                                          </p:spTgt>
                                        </p:tgtEl>
                                      </p:cBhvr>
                                      <p:to x="100000" y="100000"/>
                                    </p:animScale>
                                    <p:animScale>
                                      <p:cBhvr>
                                        <p:cTn id="109" dur="26">
                                          <p:stCondLst>
                                            <p:cond delay="1808"/>
                                          </p:stCondLst>
                                        </p:cTn>
                                        <p:tgtEl>
                                          <p:spTgt spid="14">
                                            <p:txEl>
                                              <p:pRg st="0" end="0"/>
                                            </p:txEl>
                                          </p:spTgt>
                                        </p:tgtEl>
                                      </p:cBhvr>
                                      <p:to x="100000" y="95000"/>
                                    </p:animScale>
                                    <p:animScale>
                                      <p:cBhvr>
                                        <p:cTn id="110" dur="166" decel="50000">
                                          <p:stCondLst>
                                            <p:cond delay="1834"/>
                                          </p:stCondLst>
                                        </p:cTn>
                                        <p:tgtEl>
                                          <p:spTgt spid="14">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wipe(down)">
                                      <p:cBhvr>
                                        <p:cTn id="115" dur="580">
                                          <p:stCondLst>
                                            <p:cond delay="0"/>
                                          </p:stCondLst>
                                        </p:cTn>
                                        <p:tgtEl>
                                          <p:spTgt spid="15">
                                            <p:txEl>
                                              <p:pRg st="0" end="0"/>
                                            </p:txEl>
                                          </p:spTgt>
                                        </p:tgtEl>
                                      </p:cBhvr>
                                    </p:animEffect>
                                    <p:anim calcmode="lin" valueType="num">
                                      <p:cBhvr>
                                        <p:cTn id="116" dur="1822" tmFilter="0,0; 0.14,0.36; 0.43,0.73; 0.71,0.91; 1.0,1.0">
                                          <p:stCondLst>
                                            <p:cond delay="0"/>
                                          </p:stCondLst>
                                        </p:cTn>
                                        <p:tgtEl>
                                          <p:spTgt spid="15">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5">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5">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5">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5">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5">
                                            <p:txEl>
                                              <p:pRg st="0" end="0"/>
                                            </p:txEl>
                                          </p:spTgt>
                                        </p:tgtEl>
                                      </p:cBhvr>
                                      <p:to x="100000" y="60000"/>
                                    </p:animScale>
                                    <p:animScale>
                                      <p:cBhvr>
                                        <p:cTn id="122" dur="166" decel="50000">
                                          <p:stCondLst>
                                            <p:cond delay="676"/>
                                          </p:stCondLst>
                                        </p:cTn>
                                        <p:tgtEl>
                                          <p:spTgt spid="15">
                                            <p:txEl>
                                              <p:pRg st="0" end="0"/>
                                            </p:txEl>
                                          </p:spTgt>
                                        </p:tgtEl>
                                      </p:cBhvr>
                                      <p:to x="100000" y="100000"/>
                                    </p:animScale>
                                    <p:animScale>
                                      <p:cBhvr>
                                        <p:cTn id="123" dur="26">
                                          <p:stCondLst>
                                            <p:cond delay="1312"/>
                                          </p:stCondLst>
                                        </p:cTn>
                                        <p:tgtEl>
                                          <p:spTgt spid="15">
                                            <p:txEl>
                                              <p:pRg st="0" end="0"/>
                                            </p:txEl>
                                          </p:spTgt>
                                        </p:tgtEl>
                                      </p:cBhvr>
                                      <p:to x="100000" y="80000"/>
                                    </p:animScale>
                                    <p:animScale>
                                      <p:cBhvr>
                                        <p:cTn id="124" dur="166" decel="50000">
                                          <p:stCondLst>
                                            <p:cond delay="1338"/>
                                          </p:stCondLst>
                                        </p:cTn>
                                        <p:tgtEl>
                                          <p:spTgt spid="15">
                                            <p:txEl>
                                              <p:pRg st="0" end="0"/>
                                            </p:txEl>
                                          </p:spTgt>
                                        </p:tgtEl>
                                      </p:cBhvr>
                                      <p:to x="100000" y="100000"/>
                                    </p:animScale>
                                    <p:animScale>
                                      <p:cBhvr>
                                        <p:cTn id="125" dur="26">
                                          <p:stCondLst>
                                            <p:cond delay="1642"/>
                                          </p:stCondLst>
                                        </p:cTn>
                                        <p:tgtEl>
                                          <p:spTgt spid="15">
                                            <p:txEl>
                                              <p:pRg st="0" end="0"/>
                                            </p:txEl>
                                          </p:spTgt>
                                        </p:tgtEl>
                                      </p:cBhvr>
                                      <p:to x="100000" y="90000"/>
                                    </p:animScale>
                                    <p:animScale>
                                      <p:cBhvr>
                                        <p:cTn id="126" dur="166" decel="50000">
                                          <p:stCondLst>
                                            <p:cond delay="1668"/>
                                          </p:stCondLst>
                                        </p:cTn>
                                        <p:tgtEl>
                                          <p:spTgt spid="15">
                                            <p:txEl>
                                              <p:pRg st="0" end="0"/>
                                            </p:txEl>
                                          </p:spTgt>
                                        </p:tgtEl>
                                      </p:cBhvr>
                                      <p:to x="100000" y="100000"/>
                                    </p:animScale>
                                    <p:animScale>
                                      <p:cBhvr>
                                        <p:cTn id="127" dur="26">
                                          <p:stCondLst>
                                            <p:cond delay="1808"/>
                                          </p:stCondLst>
                                        </p:cTn>
                                        <p:tgtEl>
                                          <p:spTgt spid="15">
                                            <p:txEl>
                                              <p:pRg st="0" end="0"/>
                                            </p:txEl>
                                          </p:spTgt>
                                        </p:tgtEl>
                                      </p:cBhvr>
                                      <p:to x="100000" y="95000"/>
                                    </p:animScale>
                                    <p:animScale>
                                      <p:cBhvr>
                                        <p:cTn id="128" dur="166" decel="50000">
                                          <p:stCondLst>
                                            <p:cond delay="1834"/>
                                          </p:stCondLst>
                                        </p:cTn>
                                        <p:tgtEl>
                                          <p:spTgt spid="15">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6">
                                            <p:txEl>
                                              <p:pRg st="0" end="0"/>
                                            </p:txEl>
                                          </p:spTgt>
                                        </p:tgtEl>
                                        <p:attrNameLst>
                                          <p:attrName>style.visibility</p:attrName>
                                        </p:attrNameLst>
                                      </p:cBhvr>
                                      <p:to>
                                        <p:strVal val="visible"/>
                                      </p:to>
                                    </p:set>
                                    <p:animEffect transition="in" filter="wipe(down)">
                                      <p:cBhvr>
                                        <p:cTn id="133" dur="580">
                                          <p:stCondLst>
                                            <p:cond delay="0"/>
                                          </p:stCondLst>
                                        </p:cTn>
                                        <p:tgtEl>
                                          <p:spTgt spid="16">
                                            <p:txEl>
                                              <p:pRg st="0" end="0"/>
                                            </p:txEl>
                                          </p:spTgt>
                                        </p:tgtEl>
                                      </p:cBhvr>
                                    </p:animEffect>
                                    <p:anim calcmode="lin" valueType="num">
                                      <p:cBhvr>
                                        <p:cTn id="134" dur="1822" tmFilter="0,0; 0.14,0.36; 0.43,0.73; 0.71,0.91; 1.0,1.0">
                                          <p:stCondLst>
                                            <p:cond delay="0"/>
                                          </p:stCondLst>
                                        </p:cTn>
                                        <p:tgtEl>
                                          <p:spTgt spid="16">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6">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6">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6">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6">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6">
                                            <p:txEl>
                                              <p:pRg st="0" end="0"/>
                                            </p:txEl>
                                          </p:spTgt>
                                        </p:tgtEl>
                                      </p:cBhvr>
                                      <p:to x="100000" y="60000"/>
                                    </p:animScale>
                                    <p:animScale>
                                      <p:cBhvr>
                                        <p:cTn id="140" dur="166" decel="50000">
                                          <p:stCondLst>
                                            <p:cond delay="676"/>
                                          </p:stCondLst>
                                        </p:cTn>
                                        <p:tgtEl>
                                          <p:spTgt spid="16">
                                            <p:txEl>
                                              <p:pRg st="0" end="0"/>
                                            </p:txEl>
                                          </p:spTgt>
                                        </p:tgtEl>
                                      </p:cBhvr>
                                      <p:to x="100000" y="100000"/>
                                    </p:animScale>
                                    <p:animScale>
                                      <p:cBhvr>
                                        <p:cTn id="141" dur="26">
                                          <p:stCondLst>
                                            <p:cond delay="1312"/>
                                          </p:stCondLst>
                                        </p:cTn>
                                        <p:tgtEl>
                                          <p:spTgt spid="16">
                                            <p:txEl>
                                              <p:pRg st="0" end="0"/>
                                            </p:txEl>
                                          </p:spTgt>
                                        </p:tgtEl>
                                      </p:cBhvr>
                                      <p:to x="100000" y="80000"/>
                                    </p:animScale>
                                    <p:animScale>
                                      <p:cBhvr>
                                        <p:cTn id="142" dur="166" decel="50000">
                                          <p:stCondLst>
                                            <p:cond delay="1338"/>
                                          </p:stCondLst>
                                        </p:cTn>
                                        <p:tgtEl>
                                          <p:spTgt spid="16">
                                            <p:txEl>
                                              <p:pRg st="0" end="0"/>
                                            </p:txEl>
                                          </p:spTgt>
                                        </p:tgtEl>
                                      </p:cBhvr>
                                      <p:to x="100000" y="100000"/>
                                    </p:animScale>
                                    <p:animScale>
                                      <p:cBhvr>
                                        <p:cTn id="143" dur="26">
                                          <p:stCondLst>
                                            <p:cond delay="1642"/>
                                          </p:stCondLst>
                                        </p:cTn>
                                        <p:tgtEl>
                                          <p:spTgt spid="16">
                                            <p:txEl>
                                              <p:pRg st="0" end="0"/>
                                            </p:txEl>
                                          </p:spTgt>
                                        </p:tgtEl>
                                      </p:cBhvr>
                                      <p:to x="100000" y="90000"/>
                                    </p:animScale>
                                    <p:animScale>
                                      <p:cBhvr>
                                        <p:cTn id="144" dur="166" decel="50000">
                                          <p:stCondLst>
                                            <p:cond delay="1668"/>
                                          </p:stCondLst>
                                        </p:cTn>
                                        <p:tgtEl>
                                          <p:spTgt spid="16">
                                            <p:txEl>
                                              <p:pRg st="0" end="0"/>
                                            </p:txEl>
                                          </p:spTgt>
                                        </p:tgtEl>
                                      </p:cBhvr>
                                      <p:to x="100000" y="100000"/>
                                    </p:animScale>
                                    <p:animScale>
                                      <p:cBhvr>
                                        <p:cTn id="145" dur="26">
                                          <p:stCondLst>
                                            <p:cond delay="1808"/>
                                          </p:stCondLst>
                                        </p:cTn>
                                        <p:tgtEl>
                                          <p:spTgt spid="16">
                                            <p:txEl>
                                              <p:pRg st="0" end="0"/>
                                            </p:txEl>
                                          </p:spTgt>
                                        </p:tgtEl>
                                      </p:cBhvr>
                                      <p:to x="100000" y="95000"/>
                                    </p:animScale>
                                    <p:animScale>
                                      <p:cBhvr>
                                        <p:cTn id="146" dur="166" decel="50000">
                                          <p:stCondLst>
                                            <p:cond delay="1834"/>
                                          </p:stCondLst>
                                        </p:cTn>
                                        <p:tgtEl>
                                          <p:spTgt spid="1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a:solidFill>
                  <a:srgbClr val="FF0000"/>
                </a:solidFill>
                <a:latin typeface="Times New Roman" pitchFamily="18" charset="0"/>
                <a:cs typeface="Times New Roman" pitchFamily="18" charset="0"/>
              </a:rPr>
              <a:t>BÀI 3: ĐỊNH LUẬT BẢO TOÀN KHỐI LƯỢNG. PHƯƠNG TRÌNH HÓA HỌC</a:t>
            </a: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ĐỊNH LUẬT BẢO TOÀN KHỐI LƯỢNG</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Tiến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239664" y="539861"/>
            <a:ext cx="8868759" cy="6279467"/>
          </a:xfrm>
          <a:prstGeom prst="rect">
            <a:avLst/>
          </a:prstGeom>
          <a:noFill/>
          <a:ln w="9525">
            <a:noFill/>
            <a:miter lim="800000"/>
            <a:headEnd/>
            <a:tailEnd/>
          </a:ln>
          <a:effectLst/>
        </p:spPr>
      </p:pic>
      <p:cxnSp>
        <p:nvCxnSpPr>
          <p:cNvPr id="6" name="Straight Connector 5"/>
          <p:cNvCxnSpPr>
            <a:cxnSpLocks/>
          </p:cNvCxnSpPr>
          <p:nvPr/>
        </p:nvCxnSpPr>
        <p:spPr>
          <a:xfrm flipV="1">
            <a:off x="62144" y="5970677"/>
            <a:ext cx="2444319"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675313" y="5970677"/>
            <a:ext cx="2578963" cy="175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6436" y="6316551"/>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1919407" y="6311007"/>
            <a:ext cx="40907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62144" y="6529414"/>
            <a:ext cx="5007006" cy="273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629095" y="326971"/>
            <a:ext cx="3562905" cy="4339650"/>
          </a:xfrm>
          <a:prstGeom prst="rect">
            <a:avLst/>
          </a:prstGeom>
        </p:spPr>
        <p:txBody>
          <a:bodyPr wrap="square">
            <a:spAutoFit/>
          </a:bodyPr>
          <a:lstStyle/>
          <a:p>
            <a:pPr algn="just"/>
            <a:r>
              <a:rPr lang="fr-FR" sz="2400" dirty="0">
                <a:solidFill>
                  <a:srgbClr val="FF00FF"/>
                </a:solidFill>
                <a:latin typeface="Times New Roman" panose="02020603050405020304" pitchFamily="18" charset="0"/>
                <a:cs typeface="Times New Roman" panose="02020603050405020304" pitchFamily="18" charset="0"/>
              </a:rPr>
              <a:t>- Ở </a:t>
            </a:r>
            <a:r>
              <a:rPr lang="fr-FR" sz="2400" dirty="0" err="1">
                <a:solidFill>
                  <a:srgbClr val="FF00FF"/>
                </a:solidFill>
                <a:latin typeface="Times New Roman" panose="02020603050405020304" pitchFamily="18" charset="0"/>
                <a:cs typeface="Times New Roman" panose="02020603050405020304" pitchFamily="18" charset="0"/>
              </a:rPr>
              <a:t>bước</a:t>
            </a:r>
            <a:r>
              <a:rPr lang="fr-FR" sz="2400" dirty="0">
                <a:solidFill>
                  <a:srgbClr val="FF00FF"/>
                </a:solidFill>
                <a:latin typeface="Times New Roman" panose="02020603050405020304" pitchFamily="18" charset="0"/>
                <a:cs typeface="Times New Roman" panose="02020603050405020304" pitchFamily="18" charset="0"/>
              </a:rPr>
              <a:t> 1, </a:t>
            </a:r>
            <a:r>
              <a:rPr lang="fr-FR" sz="2400" dirty="0" err="1">
                <a:solidFill>
                  <a:srgbClr val="FF00FF"/>
                </a:solidFill>
                <a:latin typeface="Times New Roman" panose="02020603050405020304" pitchFamily="18" charset="0"/>
                <a:cs typeface="Times New Roman" panose="02020603050405020304" pitchFamily="18" charset="0"/>
              </a:rPr>
              <a:t>chưa</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có</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hiện</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tượng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gì</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ghi</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chỉ</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số</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khối</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lượng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cụ</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thể</a:t>
            </a:r>
            <a:r>
              <a:rPr lang="fr-FR" sz="2400" dirty="0">
                <a:solidFill>
                  <a:srgbClr val="FF00FF"/>
                </a:solidFill>
                <a:latin typeface="Times New Roman" panose="02020603050405020304" pitchFamily="18" charset="0"/>
                <a:cs typeface="Times New Roman" panose="02020603050405020304" pitchFamily="18" charset="0"/>
              </a:rPr>
              <a:t> m</a:t>
            </a:r>
            <a:r>
              <a:rPr lang="fr-FR" sz="2400" baseline="-25000" dirty="0">
                <a:solidFill>
                  <a:srgbClr val="FF00FF"/>
                </a:solidFill>
                <a:latin typeface="Times New Roman" panose="02020603050405020304" pitchFamily="18" charset="0"/>
                <a:cs typeface="Times New Roman" panose="02020603050405020304" pitchFamily="18" charset="0"/>
              </a:rPr>
              <a:t>A</a:t>
            </a:r>
            <a:endParaRPr lang="en-US" sz="2400" dirty="0">
              <a:solidFill>
                <a:srgbClr val="FF00FF"/>
              </a:solidFill>
              <a:latin typeface="Times New Roman" panose="02020603050405020304" pitchFamily="18" charset="0"/>
              <a:cs typeface="Times New Roman" panose="02020603050405020304" pitchFamily="18" charset="0"/>
            </a:endParaRPr>
          </a:p>
          <a:p>
            <a:pPr algn="just"/>
            <a:r>
              <a:rPr lang="fr-FR" sz="2400" dirty="0">
                <a:solidFill>
                  <a:srgbClr val="FF00FF"/>
                </a:solidFill>
                <a:latin typeface="Times New Roman" panose="02020603050405020304" pitchFamily="18" charset="0"/>
                <a:cs typeface="Times New Roman" panose="02020603050405020304" pitchFamily="18" charset="0"/>
              </a:rPr>
              <a:t>- Ở </a:t>
            </a:r>
            <a:r>
              <a:rPr lang="fr-FR" sz="2400" dirty="0" err="1">
                <a:solidFill>
                  <a:srgbClr val="FF00FF"/>
                </a:solidFill>
                <a:latin typeface="Times New Roman" panose="02020603050405020304" pitchFamily="18" charset="0"/>
                <a:cs typeface="Times New Roman" panose="02020603050405020304" pitchFamily="18" charset="0"/>
              </a:rPr>
              <a:t>bước</a:t>
            </a:r>
            <a:r>
              <a:rPr lang="fr-FR" sz="2400" dirty="0">
                <a:solidFill>
                  <a:srgbClr val="FF00FF"/>
                </a:solidFill>
                <a:latin typeface="Times New Roman" panose="02020603050405020304" pitchFamily="18" charset="0"/>
                <a:cs typeface="Times New Roman" panose="02020603050405020304" pitchFamily="18" charset="0"/>
              </a:rPr>
              <a:t> 2, </a:t>
            </a:r>
            <a:r>
              <a:rPr lang="fr-FR" sz="2400" dirty="0" err="1">
                <a:solidFill>
                  <a:srgbClr val="FF00FF"/>
                </a:solidFill>
                <a:latin typeface="Times New Roman" panose="02020603050405020304" pitchFamily="18" charset="0"/>
                <a:cs typeface="Times New Roman" panose="02020603050405020304" pitchFamily="18" charset="0"/>
              </a:rPr>
              <a:t>xuất</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hiện</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kết</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tủa</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màu</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trắng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chứng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tỏ</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có</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phản</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ứng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hóa</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học</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xảy</a:t>
            </a:r>
            <a:r>
              <a:rPr lang="fr-FR" sz="2400" dirty="0">
                <a:solidFill>
                  <a:srgbClr val="FF00FF"/>
                </a:solidFill>
                <a:latin typeface="Times New Roman" panose="02020603050405020304" pitchFamily="18" charset="0"/>
                <a:cs typeface="Times New Roman" panose="02020603050405020304" pitchFamily="18" charset="0"/>
              </a:rPr>
              <a:t> ra), </a:t>
            </a:r>
            <a:r>
              <a:rPr lang="fr-FR" sz="2400" dirty="0" err="1">
                <a:solidFill>
                  <a:srgbClr val="FF00FF"/>
                </a:solidFill>
                <a:latin typeface="Times New Roman" panose="02020603050405020304" pitchFamily="18" charset="0"/>
                <a:cs typeface="Times New Roman" panose="02020603050405020304" pitchFamily="18" charset="0"/>
              </a:rPr>
              <a:t>ghi</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chỉ</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số</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khối</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lượng</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cụ</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thể</a:t>
            </a:r>
            <a:r>
              <a:rPr lang="fr-FR" sz="2400" dirty="0">
                <a:solidFill>
                  <a:srgbClr val="FF00FF"/>
                </a:solidFill>
                <a:latin typeface="Times New Roman" panose="02020603050405020304" pitchFamily="18" charset="0"/>
                <a:cs typeface="Times New Roman" panose="02020603050405020304" pitchFamily="18" charset="0"/>
              </a:rPr>
              <a:t> </a:t>
            </a:r>
            <a:r>
              <a:rPr lang="fr-FR" sz="2400" dirty="0" err="1">
                <a:solidFill>
                  <a:srgbClr val="FF00FF"/>
                </a:solidFill>
                <a:latin typeface="Times New Roman" panose="02020603050405020304" pitchFamily="18" charset="0"/>
                <a:cs typeface="Times New Roman" panose="02020603050405020304" pitchFamily="18" charset="0"/>
              </a:rPr>
              <a:t>m</a:t>
            </a:r>
            <a:r>
              <a:rPr lang="fr-FR" sz="2400" baseline="-25000" dirty="0" err="1">
                <a:solidFill>
                  <a:srgbClr val="FF00FF"/>
                </a:solidFill>
                <a:latin typeface="Times New Roman" panose="02020603050405020304" pitchFamily="18" charset="0"/>
                <a:cs typeface="Times New Roman" panose="02020603050405020304" pitchFamily="18" charset="0"/>
              </a:rPr>
              <a:t>B</a:t>
            </a:r>
            <a:r>
              <a:rPr lang="fr-FR" sz="2400" dirty="0">
                <a:solidFill>
                  <a:srgbClr val="FF00FF"/>
                </a:solidFill>
                <a:latin typeface="Times New Roman" panose="02020603050405020304" pitchFamily="18" charset="0"/>
                <a:cs typeface="Times New Roman" panose="02020603050405020304" pitchFamily="18" charset="0"/>
              </a:rPr>
              <a:t>.</a:t>
            </a:r>
            <a:endParaRPr lang="en-US" sz="2400" dirty="0">
              <a:solidFill>
                <a:srgbClr val="FF00FF"/>
              </a:solidFill>
              <a:latin typeface="Times New Roman" panose="02020603050405020304" pitchFamily="18" charset="0"/>
              <a:cs typeface="Times New Roman" panose="02020603050405020304" pitchFamily="18" charset="0"/>
            </a:endParaRPr>
          </a:p>
          <a:p>
            <a:pPr algn="just"/>
            <a:endParaRPr lang="en-US" sz="2800" dirty="0">
              <a:solidFill>
                <a:srgbClr val="FF00FF"/>
              </a:solidFill>
              <a:latin typeface="+mj-lt"/>
            </a:endParaRPr>
          </a:p>
          <a:p>
            <a:pPr algn="just"/>
            <a:endParaRPr lang="en-US" sz="2800" dirty="0">
              <a:solidFill>
                <a:srgbClr val="FF00FF"/>
              </a:solidFill>
              <a:latin typeface="+mj-lt"/>
            </a:endParaRPr>
          </a:p>
          <a:p>
            <a:pPr algn="just"/>
            <a:r>
              <a:rPr lang="vi-VN" sz="2800" dirty="0">
                <a:solidFill>
                  <a:srgbClr val="FF00FF"/>
                </a:solidFill>
                <a:latin typeface="+mj-lt"/>
              </a:rPr>
              <a:t>.</a:t>
            </a:r>
            <a:endParaRPr lang="en-US" sz="2800" dirty="0">
              <a:solidFill>
                <a:srgbClr val="FF00FF"/>
              </a:solidFill>
              <a:latin typeface="+mj-lt"/>
            </a:endParaRPr>
          </a:p>
        </p:txBody>
      </p:sp>
      <p:sp>
        <p:nvSpPr>
          <p:cNvPr id="18" name="Rectangle 17"/>
          <p:cNvSpPr/>
          <p:nvPr/>
        </p:nvSpPr>
        <p:spPr>
          <a:xfrm>
            <a:off x="8412386" y="3425116"/>
            <a:ext cx="3139093" cy="523220"/>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So </a:t>
            </a:r>
            <a:r>
              <a:rPr lang="en-US" sz="2800" dirty="0" err="1">
                <a:solidFill>
                  <a:srgbClr val="FF00FF"/>
                </a:solidFill>
                <a:latin typeface="Times New Roman" pitchFamily="18" charset="0"/>
                <a:cs typeface="Times New Roman" pitchFamily="18" charset="0"/>
              </a:rPr>
              <a:t>sánh:m</a:t>
            </a:r>
            <a:r>
              <a:rPr lang="en-US" sz="2800" baseline="-25000" dirty="0" err="1">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8412386" y="3982985"/>
            <a:ext cx="3583178" cy="2677656"/>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Nhận xét: tổng khối lượng của các chất trước</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phản ứng </a:t>
            </a:r>
            <a:r>
              <a:rPr lang="en-US" sz="2800" dirty="0">
                <a:solidFill>
                  <a:srgbClr val="FF00FF"/>
                </a:solidFill>
                <a:latin typeface="Times New Roman" pitchFamily="18" charset="0"/>
                <a:cs typeface="Times New Roman" pitchFamily="18" charset="0"/>
              </a:rPr>
              <a:t>(m</a:t>
            </a:r>
            <a:r>
              <a:rPr lang="en-US" sz="2800" baseline="-25000" dirty="0">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a:t>
            </a:r>
            <a:r>
              <a:rPr lang="vi-VN" sz="2800" b="1" i="1" dirty="0">
                <a:latin typeface="Times New Roman" pitchFamily="18" charset="0"/>
                <a:cs typeface="Times New Roman" pitchFamily="18" charset="0"/>
              </a:rPr>
              <a:t>bằng</a:t>
            </a:r>
            <a:r>
              <a:rPr lang="vi-VN" sz="2800" dirty="0">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tổng khối lượng của các chất sau phản 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900" decel="100000" fill="hold"/>
                                        <p:tgtEl>
                                          <p:spTgt spid="1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Right)">
                                      <p:cBhvr>
                                        <p:cTn id="53" dur="1000"/>
                                        <p:tgtEl>
                                          <p:spTgt spid="14"/>
                                        </p:tgtEl>
                                      </p:cBhvr>
                                    </p:animEffect>
                                  </p:childTnLst>
                                </p:cTn>
                              </p:par>
                            </p:childTnLst>
                          </p:cTn>
                        </p:par>
                        <p:par>
                          <p:cTn id="54" fill="hold">
                            <p:stCondLst>
                              <p:cond delay="1000"/>
                            </p:stCondLst>
                            <p:childTnLst>
                              <p:par>
                                <p:cTn id="55" presetID="18" presetClass="entr" presetSubtype="6"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trips(downRigh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900" decel="100000" fill="hold"/>
                                        <p:tgtEl>
                                          <p:spTgt spid="1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79772"/>
            <a:ext cx="12192000" cy="954107"/>
          </a:xfrm>
          <a:prstGeom prst="rect">
            <a:avLst/>
          </a:prstGeom>
        </p:spPr>
        <p:txBody>
          <a:bodyPr wrap="square">
            <a:spAutoFit/>
          </a:bodyPr>
          <a:lstStyle/>
          <a:p>
            <a:pPr algn="just">
              <a:buFontTx/>
              <a:buChar char="-"/>
            </a:pPr>
            <a:r>
              <a:rPr lang="en-US" sz="2800" dirty="0">
                <a:solidFill>
                  <a:srgbClr val="FF00FF"/>
                </a:solidFill>
                <a:latin typeface="+mj-lt"/>
              </a:rPr>
              <a:t> </a:t>
            </a:r>
            <a:r>
              <a:rPr lang="en-US" sz="2800" dirty="0" err="1">
                <a:solidFill>
                  <a:srgbClr val="FF00FF"/>
                </a:solidFill>
                <a:latin typeface="Times New Roman" pitchFamily="18" charset="0"/>
                <a:cs typeface="Times New Roman" pitchFamily="18" charset="0"/>
              </a:rPr>
              <a:t>Sơ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đồ</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chữ</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Barium chloride + Sodium sulfate </a:t>
            </a:r>
            <a:r>
              <a:rPr lang="en-US" sz="2800" dirty="0">
                <a:solidFill>
                  <a:srgbClr val="FF00FF"/>
                </a:solidFill>
                <a:latin typeface="Times New Roman" pitchFamily="18" charset="0"/>
                <a:cs typeface="Times New Roman" pitchFamily="18" charset="0"/>
                <a:sym typeface="Wingdings 3"/>
              </a:rPr>
              <a:t></a:t>
            </a:r>
            <a:r>
              <a:rPr lang="en-US" sz="2800" dirty="0">
                <a:solidFill>
                  <a:srgbClr val="FF00FF"/>
                </a:solidFill>
                <a:latin typeface="Times New Roman" pitchFamily="18" charset="0"/>
                <a:cs typeface="Times New Roman" pitchFamily="18" charset="0"/>
              </a:rPr>
              <a:t> Barium sulfate  + Sodium chloride </a:t>
            </a:r>
          </a:p>
        </p:txBody>
      </p:sp>
      <p:sp>
        <p:nvSpPr>
          <p:cNvPr id="19" name="Rectangle 18"/>
          <p:cNvSpPr/>
          <p:nvPr/>
        </p:nvSpPr>
        <p:spPr>
          <a:xfrm>
            <a:off x="0" y="4673996"/>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Nhận xét: tổng khối lượng của </a:t>
            </a:r>
            <a:r>
              <a:rPr lang="en-US" sz="2800" dirty="0">
                <a:solidFill>
                  <a:srgbClr val="FF00FF"/>
                </a:solidFill>
                <a:latin typeface="Times New Roman" pitchFamily="18" charset="0"/>
                <a:cs typeface="Times New Roman" pitchFamily="18" charset="0"/>
              </a:rPr>
              <a:t>Barium chloride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Sodium sulfate (</a:t>
            </a:r>
            <a:r>
              <a:rPr lang="vi-VN" sz="2800" dirty="0">
                <a:solidFill>
                  <a:srgbClr val="FF00FF"/>
                </a:solidFill>
                <a:latin typeface="Times New Roman" pitchFamily="18" charset="0"/>
                <a:cs typeface="Times New Roman" pitchFamily="18" charset="0"/>
              </a:rPr>
              <a:t>các chất trước phản ứng</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a:t>
            </a:r>
            <a:r>
              <a:rPr lang="vi-VN" sz="2800" b="1" i="1" dirty="0">
                <a:solidFill>
                  <a:srgbClr val="FF00FF"/>
                </a:solidFill>
                <a:latin typeface="Times New Roman" pitchFamily="18" charset="0"/>
                <a:cs typeface="Times New Roman" pitchFamily="18" charset="0"/>
              </a:rPr>
              <a:t>bằng</a:t>
            </a:r>
            <a:r>
              <a:rPr lang="vi-VN" sz="2800" dirty="0">
                <a:solidFill>
                  <a:srgbClr val="FF00FF"/>
                </a:solidFill>
                <a:latin typeface="Times New Roman" pitchFamily="18" charset="0"/>
                <a:cs typeface="Times New Roman" pitchFamily="18" charset="0"/>
              </a:rPr>
              <a:t> tổng khối lượng của</a:t>
            </a:r>
            <a:r>
              <a:rPr lang="en-US" sz="2800" dirty="0">
                <a:solidFill>
                  <a:srgbClr val="FF00FF"/>
                </a:solidFill>
                <a:latin typeface="Times New Roman" pitchFamily="18" charset="0"/>
                <a:cs typeface="Times New Roman" pitchFamily="18" charset="0"/>
              </a:rPr>
              <a:t> Barium sulfate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Sodium chloride</a:t>
            </a:r>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các chất sau phản ứng</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grpSp>
        <p:nvGrpSpPr>
          <p:cNvPr id="15" name="Group 14"/>
          <p:cNvGrpSpPr/>
          <p:nvPr/>
        </p:nvGrpSpPr>
        <p:grpSpPr>
          <a:xfrm>
            <a:off x="2438351" y="0"/>
            <a:ext cx="5863772" cy="3517873"/>
            <a:chOff x="-1" y="0"/>
            <a:chExt cx="5863772" cy="3517873"/>
          </a:xfrm>
        </p:grpSpPr>
        <p:pic>
          <p:nvPicPr>
            <p:cNvPr id="3074" name="Picture 2"/>
            <p:cNvPicPr>
              <a:picLocks noChangeAspect="1" noChangeArrowheads="1"/>
            </p:cNvPicPr>
            <p:nvPr/>
          </p:nvPicPr>
          <p:blipFill>
            <a:blip r:embed="rId2"/>
            <a:srcRect/>
            <a:stretch>
              <a:fillRect/>
            </a:stretch>
          </p:blipFill>
          <p:spPr bwMode="auto">
            <a:xfrm>
              <a:off x="-1" y="0"/>
              <a:ext cx="2873829" cy="349280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35729" y="0"/>
              <a:ext cx="3028042" cy="3517873"/>
            </a:xfrm>
            <a:prstGeom prst="rect">
              <a:avLst/>
            </a:prstGeom>
            <a:noFill/>
            <a:ln w="9525">
              <a:noFill/>
              <a:miter lim="800000"/>
              <a:headEnd/>
              <a:tailEnd/>
            </a:ln>
            <a:effectLst/>
          </p:spPr>
        </p:pic>
      </p:gr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t="5466" b="-472"/>
          <a:stretch/>
        </p:blipFill>
        <p:spPr>
          <a:xfrm>
            <a:off x="2254413" y="886666"/>
            <a:ext cx="7774957" cy="5089278"/>
          </a:xfrm>
          <a:prstGeom prst="rect">
            <a:avLst/>
          </a:prstGeom>
        </p:spPr>
      </p:pic>
      <p:sp>
        <p:nvSpPr>
          <p:cNvPr id="21" name="TextBox 20"/>
          <p:cNvSpPr txBox="1"/>
          <p:nvPr/>
        </p:nvSpPr>
        <p:spPr>
          <a:xfrm>
            <a:off x="3069116" y="1851151"/>
            <a:ext cx="6059291" cy="2308324"/>
          </a:xfrm>
          <a:prstGeom prst="rect">
            <a:avLst/>
          </a:prstGeom>
          <a:noFill/>
        </p:spPr>
        <p:txBody>
          <a:bodyPr wrap="square" rtlCol="0">
            <a:spAutoFit/>
          </a:bodyPr>
          <a:lstStyle/>
          <a:p>
            <a:pPr algn="just"/>
            <a:r>
              <a:rPr lang="en-US" sz="2400" b="1" dirty="0" err="1">
                <a:latin typeface="iCiel Nabila" pitchFamily="2" charset="0"/>
              </a:rPr>
              <a:t>Định</a:t>
            </a:r>
            <a:r>
              <a:rPr lang="en-US" sz="2400" b="1" dirty="0">
                <a:latin typeface="iCiel Nabila" pitchFamily="2" charset="0"/>
              </a:rPr>
              <a:t> </a:t>
            </a:r>
            <a:r>
              <a:rPr lang="en-US" sz="2400" b="1" dirty="0" err="1">
                <a:latin typeface="iCiel Nabila" pitchFamily="2" charset="0"/>
              </a:rPr>
              <a:t>luật</a:t>
            </a:r>
            <a:r>
              <a:rPr lang="en-US" sz="2400" b="1" dirty="0">
                <a:latin typeface="iCiel Nabila" pitchFamily="2" charset="0"/>
              </a:rPr>
              <a:t> </a:t>
            </a:r>
            <a:r>
              <a:rPr lang="en-US" sz="2400" b="1" dirty="0" err="1">
                <a:latin typeface="iCiel Nabila" pitchFamily="2" charset="0"/>
              </a:rPr>
              <a:t>bảo</a:t>
            </a:r>
            <a:r>
              <a:rPr lang="en-US" sz="2400" b="1" dirty="0">
                <a:latin typeface="iCiel Nabila" pitchFamily="2" charset="0"/>
              </a:rPr>
              <a:t> </a:t>
            </a:r>
            <a:r>
              <a:rPr lang="en-US" sz="2400" b="1" dirty="0" err="1">
                <a:latin typeface="iCiel Nabila" pitchFamily="2" charset="0"/>
              </a:rPr>
              <a:t>toàn</a:t>
            </a:r>
            <a:r>
              <a:rPr lang="en-US" sz="2400" b="1" dirty="0">
                <a:latin typeface="iCiel Nabila" pitchFamily="2" charset="0"/>
              </a:rPr>
              <a:t> </a:t>
            </a:r>
            <a:r>
              <a:rPr lang="en-US" sz="2400" b="1" dirty="0" err="1">
                <a:latin typeface="iCiel Nabila" pitchFamily="2" charset="0"/>
              </a:rPr>
              <a:t>khối</a:t>
            </a:r>
            <a:r>
              <a:rPr lang="en-US" sz="2400" b="1" dirty="0">
                <a:latin typeface="iCiel Nabila" pitchFamily="2" charset="0"/>
              </a:rPr>
              <a:t> </a:t>
            </a:r>
            <a:r>
              <a:rPr lang="en-US" sz="2400" b="1" dirty="0" err="1">
                <a:latin typeface="iCiel Nabila" pitchFamily="2" charset="0"/>
              </a:rPr>
              <a:t>lượng</a:t>
            </a:r>
            <a:r>
              <a:rPr lang="en-US" sz="2400" b="1" dirty="0">
                <a:latin typeface="iCiel Nabila" pitchFamily="2" charset="0"/>
              </a:rPr>
              <a:t> </a:t>
            </a:r>
            <a:r>
              <a:rPr lang="en-US" sz="2400" b="1" dirty="0" err="1">
                <a:latin typeface="iCiel Nabila" pitchFamily="2" charset="0"/>
              </a:rPr>
              <a:t>được</a:t>
            </a:r>
            <a:r>
              <a:rPr lang="en-US" sz="2400" b="1" dirty="0">
                <a:latin typeface="iCiel Nabila" pitchFamily="2" charset="0"/>
              </a:rPr>
              <a:t> </a:t>
            </a:r>
            <a:r>
              <a:rPr lang="en-US" sz="2400" b="1" dirty="0" err="1">
                <a:latin typeface="iCiel Nabila" pitchFamily="2" charset="0"/>
              </a:rPr>
              <a:t>hai</a:t>
            </a:r>
            <a:r>
              <a:rPr lang="en-US" sz="2400" b="1" dirty="0">
                <a:latin typeface="iCiel Nabila" pitchFamily="2" charset="0"/>
              </a:rPr>
              <a:t> </a:t>
            </a:r>
            <a:r>
              <a:rPr lang="en-US" sz="2400" b="1" dirty="0" err="1">
                <a:latin typeface="iCiel Nabila" pitchFamily="2" charset="0"/>
              </a:rPr>
              <a:t>nhà</a:t>
            </a:r>
            <a:r>
              <a:rPr lang="en-US" sz="2400" b="1" dirty="0">
                <a:latin typeface="iCiel Nabila" pitchFamily="2" charset="0"/>
              </a:rPr>
              <a:t> </a:t>
            </a:r>
            <a:r>
              <a:rPr lang="en-US" sz="2400" b="1" dirty="0" err="1">
                <a:latin typeface="iCiel Nabila" pitchFamily="2" charset="0"/>
              </a:rPr>
              <a:t>khoa</a:t>
            </a:r>
            <a:r>
              <a:rPr lang="en-US" sz="2400" b="1" dirty="0">
                <a:latin typeface="iCiel Nabila" pitchFamily="2" charset="0"/>
              </a:rPr>
              <a:t> </a:t>
            </a:r>
            <a:r>
              <a:rPr lang="en-US" sz="2400" b="1" dirty="0" err="1">
                <a:latin typeface="iCiel Nabila" pitchFamily="2" charset="0"/>
              </a:rPr>
              <a:t>học</a:t>
            </a:r>
            <a:r>
              <a:rPr lang="en-US" sz="2400" b="1" dirty="0">
                <a:latin typeface="iCiel Nabila" pitchFamily="2" charset="0"/>
              </a:rPr>
              <a:t> Mikhail </a:t>
            </a:r>
            <a:r>
              <a:rPr lang="en-US" sz="2400" b="1" dirty="0" err="1">
                <a:latin typeface="iCiel Nabila" pitchFamily="2" charset="0"/>
              </a:rPr>
              <a:t>Vasilyevich</a:t>
            </a:r>
            <a:r>
              <a:rPr lang="en-US" sz="2400" b="1" dirty="0">
                <a:latin typeface="iCiel Nabila" pitchFamily="2" charset="0"/>
              </a:rPr>
              <a:t> </a:t>
            </a:r>
            <a:r>
              <a:rPr lang="en-US" sz="2400" b="1" dirty="0" err="1">
                <a:latin typeface="iCiel Nabila" pitchFamily="2" charset="0"/>
              </a:rPr>
              <a:t>Lomonosov</a:t>
            </a:r>
            <a:r>
              <a:rPr lang="en-US" sz="2400" b="1" dirty="0">
                <a:latin typeface="iCiel Nabila" pitchFamily="2" charset="0"/>
              </a:rPr>
              <a:t> (</a:t>
            </a:r>
            <a:r>
              <a:rPr lang="en-US" sz="2400" b="1" dirty="0" err="1">
                <a:latin typeface="iCiel Nabila" pitchFamily="2" charset="0"/>
              </a:rPr>
              <a:t>người</a:t>
            </a:r>
            <a:r>
              <a:rPr lang="en-US" sz="2400" b="1" dirty="0">
                <a:latin typeface="iCiel Nabila" pitchFamily="2" charset="0"/>
              </a:rPr>
              <a:t> </a:t>
            </a:r>
            <a:r>
              <a:rPr lang="en-US" sz="2400" b="1" dirty="0" err="1">
                <a:latin typeface="iCiel Nabila" pitchFamily="2" charset="0"/>
              </a:rPr>
              <a:t>Nga</a:t>
            </a:r>
            <a:r>
              <a:rPr lang="en-US" sz="2400" b="1" dirty="0">
                <a:latin typeface="iCiel Nabila" pitchFamily="2" charset="0"/>
              </a:rPr>
              <a:t>, 1711-1765) </a:t>
            </a:r>
            <a:r>
              <a:rPr lang="en-US" sz="2400" b="1" dirty="0" err="1">
                <a:latin typeface="iCiel Nabila" pitchFamily="2" charset="0"/>
              </a:rPr>
              <a:t>và</a:t>
            </a:r>
            <a:r>
              <a:rPr lang="en-US" sz="2400" b="1" dirty="0">
                <a:latin typeface="iCiel Nabila" pitchFamily="2" charset="0"/>
              </a:rPr>
              <a:t> Antoine Lavoisier (</a:t>
            </a:r>
            <a:r>
              <a:rPr lang="en-US" sz="2400" b="1" dirty="0" err="1">
                <a:latin typeface="iCiel Nabila" pitchFamily="2" charset="0"/>
              </a:rPr>
              <a:t>người</a:t>
            </a:r>
            <a:r>
              <a:rPr lang="en-US" sz="2400" b="1" dirty="0">
                <a:latin typeface="iCiel Nabila" pitchFamily="2" charset="0"/>
              </a:rPr>
              <a:t> </a:t>
            </a:r>
            <a:r>
              <a:rPr lang="en-US" sz="2400" b="1" dirty="0" err="1">
                <a:latin typeface="iCiel Nabila" pitchFamily="2" charset="0"/>
              </a:rPr>
              <a:t>Pháp</a:t>
            </a:r>
            <a:r>
              <a:rPr lang="en-US" sz="2400" b="1" dirty="0">
                <a:latin typeface="iCiel Nabila" pitchFamily="2" charset="0"/>
              </a:rPr>
              <a:t>, 1743-1794) </a:t>
            </a:r>
            <a:r>
              <a:rPr lang="en-US" sz="2400" b="1" dirty="0" err="1">
                <a:latin typeface="iCiel Nabila" pitchFamily="2" charset="0"/>
              </a:rPr>
              <a:t>khám</a:t>
            </a:r>
            <a:r>
              <a:rPr lang="en-US" sz="2400" b="1" dirty="0">
                <a:latin typeface="iCiel Nabila" pitchFamily="2" charset="0"/>
              </a:rPr>
              <a:t> </a:t>
            </a:r>
            <a:r>
              <a:rPr lang="en-US" sz="2400" b="1" dirty="0" err="1">
                <a:latin typeface="iCiel Nabila" pitchFamily="2" charset="0"/>
              </a:rPr>
              <a:t>phá</a:t>
            </a:r>
            <a:r>
              <a:rPr lang="en-US" sz="2400" b="1" dirty="0">
                <a:latin typeface="iCiel Nabila" pitchFamily="2" charset="0"/>
              </a:rPr>
              <a:t> </a:t>
            </a:r>
            <a:r>
              <a:rPr lang="en-US" sz="2400" b="1" dirty="0" err="1">
                <a:latin typeface="iCiel Nabila" pitchFamily="2" charset="0"/>
              </a:rPr>
              <a:t>độc</a:t>
            </a:r>
            <a:r>
              <a:rPr lang="en-US" sz="2400" b="1" dirty="0">
                <a:latin typeface="iCiel Nabila" pitchFamily="2" charset="0"/>
              </a:rPr>
              <a:t> </a:t>
            </a:r>
            <a:r>
              <a:rPr lang="en-US" sz="2400" b="1" dirty="0" err="1">
                <a:latin typeface="iCiel Nabila" pitchFamily="2" charset="0"/>
              </a:rPr>
              <a:t>lập</a:t>
            </a:r>
            <a:r>
              <a:rPr lang="en-US" sz="2400" b="1" dirty="0">
                <a:latin typeface="iCiel Nabila" pitchFamily="2" charset="0"/>
              </a:rPr>
              <a:t> </a:t>
            </a:r>
            <a:r>
              <a:rPr lang="en-US" sz="2400" b="1" dirty="0" err="1">
                <a:latin typeface="iCiel Nabila" pitchFamily="2" charset="0"/>
              </a:rPr>
              <a:t>với</a:t>
            </a:r>
            <a:r>
              <a:rPr lang="en-US" sz="2400" b="1" dirty="0">
                <a:latin typeface="iCiel Nabila" pitchFamily="2" charset="0"/>
              </a:rPr>
              <a:t> </a:t>
            </a:r>
            <a:r>
              <a:rPr lang="en-US" sz="2400" b="1" dirty="0" err="1">
                <a:latin typeface="iCiel Nabila" pitchFamily="2" charset="0"/>
              </a:rPr>
              <a:t>nhau</a:t>
            </a:r>
            <a:r>
              <a:rPr lang="en-US" sz="2400" b="1" dirty="0">
                <a:latin typeface="iCiel Nabila" pitchFamily="2" charset="0"/>
              </a:rPr>
              <a:t>. </a:t>
            </a:r>
            <a:r>
              <a:rPr lang="en-US" sz="2400" b="1" dirty="0" err="1">
                <a:latin typeface="iCiel Nabila" pitchFamily="2" charset="0"/>
              </a:rPr>
              <a:t>Bằng</a:t>
            </a:r>
            <a:r>
              <a:rPr lang="en-US" sz="2400" b="1" dirty="0">
                <a:latin typeface="iCiel Nabila" pitchFamily="2" charset="0"/>
              </a:rPr>
              <a:t> </a:t>
            </a:r>
            <a:r>
              <a:rPr lang="en-US" sz="2400" b="1" dirty="0" err="1">
                <a:latin typeface="iCiel Nabila" pitchFamily="2" charset="0"/>
              </a:rPr>
              <a:t>thực</a:t>
            </a:r>
            <a:r>
              <a:rPr lang="en-US" sz="2400" b="1" dirty="0">
                <a:latin typeface="iCiel Nabila" pitchFamily="2" charset="0"/>
              </a:rPr>
              <a:t> </a:t>
            </a:r>
            <a:r>
              <a:rPr lang="en-US" sz="2400" b="1" dirty="0" err="1">
                <a:latin typeface="iCiel Nabila" pitchFamily="2" charset="0"/>
              </a:rPr>
              <a:t>nghiệm</a:t>
            </a:r>
            <a:r>
              <a:rPr lang="en-US" sz="2400" b="1" dirty="0">
                <a:latin typeface="iCiel Nabila" pitchFamily="2" charset="0"/>
              </a:rPr>
              <a:t> </a:t>
            </a:r>
            <a:r>
              <a:rPr lang="en-US" sz="2400" b="1" dirty="0" err="1">
                <a:latin typeface="iCiel Nabila" pitchFamily="2" charset="0"/>
              </a:rPr>
              <a:t>khác</a:t>
            </a:r>
            <a:r>
              <a:rPr lang="en-US" sz="2400" b="1" dirty="0">
                <a:latin typeface="iCiel Nabila" pitchFamily="2" charset="0"/>
              </a:rPr>
              <a:t> </a:t>
            </a:r>
            <a:r>
              <a:rPr lang="en-US" sz="2400" b="1" dirty="0" err="1">
                <a:latin typeface="iCiel Nabila" pitchFamily="2" charset="0"/>
              </a:rPr>
              <a:t>nhau</a:t>
            </a:r>
            <a:r>
              <a:rPr lang="en-US" sz="2400" b="1" dirty="0">
                <a:latin typeface="iCiel Nabila" pitchFamily="2" charset="0"/>
              </a:rPr>
              <a:t> </a:t>
            </a:r>
            <a:r>
              <a:rPr lang="en-US" sz="2400" b="1" dirty="0" err="1">
                <a:latin typeface="iCiel Nabila" pitchFamily="2" charset="0"/>
              </a:rPr>
              <a:t>nhưng</a:t>
            </a:r>
            <a:r>
              <a:rPr lang="en-US" sz="2400" b="1" dirty="0">
                <a:latin typeface="iCiel Nabila" pitchFamily="2" charset="0"/>
              </a:rPr>
              <a:t> </a:t>
            </a:r>
            <a:r>
              <a:rPr lang="en-US" sz="2400" b="1" dirty="0" err="1">
                <a:latin typeface="iCiel Nabila" pitchFamily="2" charset="0"/>
              </a:rPr>
              <a:t>hai</a:t>
            </a:r>
            <a:r>
              <a:rPr lang="en-US" sz="2400" b="1" dirty="0">
                <a:latin typeface="iCiel Nabila" pitchFamily="2" charset="0"/>
              </a:rPr>
              <a:t> </a:t>
            </a:r>
            <a:r>
              <a:rPr lang="en-US" sz="2400" b="1" dirty="0" err="1">
                <a:latin typeface="iCiel Nabila" pitchFamily="2" charset="0"/>
              </a:rPr>
              <a:t>ông</a:t>
            </a:r>
            <a:r>
              <a:rPr lang="en-US" sz="2400" b="1" dirty="0">
                <a:latin typeface="iCiel Nabila" pitchFamily="2" charset="0"/>
              </a:rPr>
              <a:t> </a:t>
            </a:r>
            <a:r>
              <a:rPr lang="en-US" sz="2400" b="1" dirty="0" err="1">
                <a:latin typeface="iCiel Nabila" pitchFamily="2" charset="0"/>
              </a:rPr>
              <a:t>đã</a:t>
            </a:r>
            <a:r>
              <a:rPr lang="en-US" sz="2400" b="1" dirty="0">
                <a:latin typeface="iCiel Nabila" pitchFamily="2" charset="0"/>
              </a:rPr>
              <a:t> </a:t>
            </a:r>
            <a:r>
              <a:rPr lang="en-US" sz="2400" b="1" dirty="0" err="1">
                <a:latin typeface="iCiel Nabila" pitchFamily="2" charset="0"/>
              </a:rPr>
              <a:t>rút</a:t>
            </a:r>
            <a:r>
              <a:rPr lang="en-US" sz="2400" b="1" dirty="0">
                <a:latin typeface="iCiel Nabila" pitchFamily="2" charset="0"/>
              </a:rPr>
              <a:t> </a:t>
            </a:r>
            <a:r>
              <a:rPr lang="en-US" sz="2400" b="1" dirty="0" err="1">
                <a:latin typeface="iCiel Nabila" pitchFamily="2" charset="0"/>
              </a:rPr>
              <a:t>ra</a:t>
            </a:r>
            <a:r>
              <a:rPr lang="en-US" sz="2400" b="1" dirty="0">
                <a:latin typeface="iCiel Nabila" pitchFamily="2" charset="0"/>
              </a:rPr>
              <a:t> </a:t>
            </a:r>
            <a:r>
              <a:rPr lang="en-US" sz="2400" b="1" dirty="0" err="1">
                <a:latin typeface="iCiel Nabila" pitchFamily="2" charset="0"/>
              </a:rPr>
              <a:t>một</a:t>
            </a:r>
            <a:r>
              <a:rPr lang="en-US" sz="2400" b="1" dirty="0">
                <a:latin typeface="iCiel Nabila" pitchFamily="2" charset="0"/>
              </a:rPr>
              <a:t> </a:t>
            </a:r>
            <a:r>
              <a:rPr lang="en-US" sz="2400" b="1" dirty="0" err="1">
                <a:latin typeface="iCiel Nabila" pitchFamily="2" charset="0"/>
              </a:rPr>
              <a:t>kết</a:t>
            </a:r>
            <a:r>
              <a:rPr lang="en-US" sz="2400" b="1" dirty="0">
                <a:latin typeface="iCiel Nabila" pitchFamily="2" charset="0"/>
              </a:rPr>
              <a:t> </a:t>
            </a:r>
            <a:r>
              <a:rPr lang="en-US" sz="2400" b="1" dirty="0" err="1">
                <a:latin typeface="iCiel Nabila" pitchFamily="2" charset="0"/>
              </a:rPr>
              <a:t>luận</a:t>
            </a:r>
            <a:r>
              <a:rPr lang="en-US" sz="2400" b="1" dirty="0">
                <a:latin typeface="iCiel Nabila" pitchFamily="2" charset="0"/>
              </a:rPr>
              <a:t> </a:t>
            </a:r>
            <a:r>
              <a:rPr lang="en-US" sz="2400" b="1" dirty="0" err="1">
                <a:latin typeface="iCiel Nabila" pitchFamily="2" charset="0"/>
              </a:rPr>
              <a:t>như</a:t>
            </a:r>
            <a:r>
              <a:rPr lang="en-US" sz="2400" b="1" dirty="0">
                <a:latin typeface="iCiel Nabila" pitchFamily="2" charset="0"/>
              </a:rPr>
              <a:t> </a:t>
            </a:r>
            <a:r>
              <a:rPr lang="en-US" sz="2400" b="1" dirty="0" err="1">
                <a:latin typeface="iCiel Nabila" pitchFamily="2" charset="0"/>
              </a:rPr>
              <a:t>nhau</a:t>
            </a:r>
            <a:r>
              <a:rPr lang="en-US" sz="2400" b="1" dirty="0">
                <a:latin typeface="iCiel Nabila" pitchFamily="2" charset="0"/>
              </a:rPr>
              <a:t>.</a:t>
            </a: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900" decel="100000" fill="hold"/>
                                        <p:tgtEl>
                                          <p:spTgt spid="1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900" decel="100000" fill="hold"/>
                                        <p:tgtEl>
                                          <p:spTgt spid="1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nodeType="clickEffect">
                                  <p:stCondLst>
                                    <p:cond delay="0"/>
                                  </p:stCondLst>
                                  <p:childTnLst>
                                    <p:anim calcmode="lin" valueType="num">
                                      <p:cBhvr>
                                        <p:cTn id="29" dur="500"/>
                                        <p:tgtEl>
                                          <p:spTgt spid="15"/>
                                        </p:tgtEl>
                                        <p:attrNameLst>
                                          <p:attrName>ppt_w</p:attrName>
                                        </p:attrNameLst>
                                      </p:cBhvr>
                                      <p:tavLst>
                                        <p:tav tm="0">
                                          <p:val>
                                            <p:strVal val="ppt_w"/>
                                          </p:val>
                                        </p:tav>
                                        <p:tav tm="100000">
                                          <p:val>
                                            <p:fltVal val="0"/>
                                          </p:val>
                                        </p:tav>
                                      </p:tavLst>
                                    </p:anim>
                                    <p:anim calcmode="lin" valueType="num">
                                      <p:cBhvr>
                                        <p:cTn id="30" dur="500"/>
                                        <p:tgtEl>
                                          <p:spTgt spid="15"/>
                                        </p:tgtEl>
                                        <p:attrNameLst>
                                          <p:attrName>ppt_h</p:attrName>
                                        </p:attrNameLst>
                                      </p:cBhvr>
                                      <p:tavLst>
                                        <p:tav tm="0">
                                          <p:val>
                                            <p:strVal val="ppt_h"/>
                                          </p:val>
                                        </p:tav>
                                        <p:tav tm="100000">
                                          <p:val>
                                            <p:fltVal val="0"/>
                                          </p:val>
                                        </p:tav>
                                      </p:tavLst>
                                    </p:anim>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7"/>
                                        </p:tgtEl>
                                        <p:attrNameLst>
                                          <p:attrName>ppt_w</p:attrName>
                                        </p:attrNameLst>
                                      </p:cBhvr>
                                      <p:tavLst>
                                        <p:tav tm="0">
                                          <p:val>
                                            <p:strVal val="ppt_w"/>
                                          </p:val>
                                        </p:tav>
                                        <p:tav tm="100000">
                                          <p:val>
                                            <p:fltVal val="0"/>
                                          </p:val>
                                        </p:tav>
                                      </p:tavLst>
                                    </p:anim>
                                    <p:anim calcmode="lin" valueType="num">
                                      <p:cBhvr>
                                        <p:cTn id="35" dur="500"/>
                                        <p:tgtEl>
                                          <p:spTgt spid="17"/>
                                        </p:tgtEl>
                                        <p:attrNameLst>
                                          <p:attrName>ppt_h</p:attrName>
                                        </p:attrNameLst>
                                      </p:cBhvr>
                                      <p:tavLst>
                                        <p:tav tm="0">
                                          <p:val>
                                            <p:strVal val="ppt_h"/>
                                          </p:val>
                                        </p:tav>
                                        <p:tav tm="100000">
                                          <p:val>
                                            <p:fltVal val="0"/>
                                          </p:val>
                                        </p:tav>
                                      </p:tavLst>
                                    </p:anim>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19"/>
                                        </p:tgtEl>
                                        <p:attrNameLst>
                                          <p:attrName>ppt_w</p:attrName>
                                        </p:attrNameLst>
                                      </p:cBhvr>
                                      <p:tavLst>
                                        <p:tav tm="0">
                                          <p:val>
                                            <p:strVal val="ppt_w"/>
                                          </p:val>
                                        </p:tav>
                                        <p:tav tm="100000">
                                          <p:val>
                                            <p:fltVal val="0"/>
                                          </p:val>
                                        </p:tav>
                                      </p:tavLst>
                                    </p:anim>
                                    <p:anim calcmode="lin" valueType="num">
                                      <p:cBhvr>
                                        <p:cTn id="40" dur="500"/>
                                        <p:tgtEl>
                                          <p:spTgt spid="19"/>
                                        </p:tgtEl>
                                        <p:attrNameLst>
                                          <p:attrName>ppt_h</p:attrName>
                                        </p:attrNameLst>
                                      </p:cBhvr>
                                      <p:tavLst>
                                        <p:tav tm="0">
                                          <p:val>
                                            <p:strVal val="ppt_h"/>
                                          </p:val>
                                        </p:tav>
                                        <p:tav tm="100000">
                                          <p:val>
                                            <p:fltVal val="0"/>
                                          </p:val>
                                        </p:tav>
                                      </p:tavLst>
                                    </p:anim>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by="(-#ppt_w*2)" calcmode="lin" valueType="num">
                                      <p:cBhvr rctx="PPT">
                                        <p:cTn id="49" dur="500" autoRev="1" fill="hold">
                                          <p:stCondLst>
                                            <p:cond delay="0"/>
                                          </p:stCondLst>
                                        </p:cTn>
                                        <p:tgtEl>
                                          <p:spTgt spid="21"/>
                                        </p:tgtEl>
                                        <p:attrNameLst>
                                          <p:attrName>ppt_w</p:attrName>
                                        </p:attrNameLst>
                                      </p:cBhvr>
                                    </p:anim>
                                    <p:anim by="(#ppt_w*0.50)" calcmode="lin" valueType="num">
                                      <p:cBhvr>
                                        <p:cTn id="50" dur="500" decel="50000" autoRev="1" fill="hold">
                                          <p:stCondLst>
                                            <p:cond delay="0"/>
                                          </p:stCondLst>
                                        </p:cTn>
                                        <p:tgtEl>
                                          <p:spTgt spid="21"/>
                                        </p:tgtEl>
                                        <p:attrNameLst>
                                          <p:attrName>ppt_x</p:attrName>
                                        </p:attrNameLst>
                                      </p:cBhvr>
                                    </p:anim>
                                    <p:anim from="(-#ppt_h/2)" to="(#ppt_y)" calcmode="lin" valueType="num">
                                      <p:cBhvr>
                                        <p:cTn id="51" dur="1000" fill="hold">
                                          <p:stCondLst>
                                            <p:cond delay="0"/>
                                          </p:stCondLst>
                                        </p:cTn>
                                        <p:tgtEl>
                                          <p:spTgt spid="21"/>
                                        </p:tgtEl>
                                        <p:attrNameLst>
                                          <p:attrName>ppt_y</p:attrName>
                                        </p:attrNameLst>
                                      </p:cBhvr>
                                    </p:anim>
                                    <p:animRot by="21600000">
                                      <p:cBhvr>
                                        <p:cTn id="52"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 </a:t>
            </a:r>
            <a:r>
              <a:rPr lang="en-US" sz="2600" b="1" dirty="0" err="1">
                <a:solidFill>
                  <a:srgbClr val="FF0000"/>
                </a:solidFill>
                <a:latin typeface="Times New Roman" pitchFamily="18" charset="0"/>
                <a:cs typeface="Times New Roman" pitchFamily="18" charset="0"/>
              </a:rPr>
              <a:t>ĐỊNH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LUẬT</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BẢO</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TOÀN</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KHỐI</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LƯỢNG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PHƯƠNG</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TRÌNH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HÓA</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HỌC</a:t>
            </a:r>
            <a:endParaRPr lang="en-US" sz="2600" b="1" dirty="0">
              <a:solidFill>
                <a:srgbClr val="FF0000"/>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0" y="977682"/>
            <a:ext cx="12192000" cy="2677656"/>
          </a:xfrm>
          <a:prstGeom prst="rect">
            <a:avLst/>
          </a:prstGeom>
          <a:noFill/>
        </p:spPr>
        <p:txBody>
          <a:bodyPr wrap="square" rtlCol="0">
            <a:spAutoFit/>
          </a:bodyPr>
          <a:lstStyle/>
          <a:p>
            <a:pPr indent="396875"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Định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luật</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bảo</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toàn</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khối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lượng</a:t>
            </a:r>
            <a:r>
              <a:rPr lang="en-US" sz="2800" b="1" i="1" dirty="0">
                <a:solidFill>
                  <a:srgbClr val="0000FF"/>
                </a:solidFill>
                <a:latin typeface="Times New Roman" panose="02020603050405020304" pitchFamily="18" charset="0"/>
                <a:cs typeface="Times New Roman" panose="02020603050405020304" pitchFamily="18" charset="0"/>
              </a:rPr>
              <a:t>:</a:t>
            </a:r>
            <a:r>
              <a:rPr lang="en-US" sz="2800" b="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phẩm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a:t>
            </a:r>
          </a:p>
          <a:p>
            <a:pPr indent="396875" algn="just">
              <a:buFontTx/>
              <a:buChar char="-"/>
            </a:pPr>
            <a:r>
              <a:rPr lang="en-US" sz="2800" b="1" i="1" dirty="0" err="1">
                <a:solidFill>
                  <a:srgbClr val="0000FF"/>
                </a:solidFill>
                <a:latin typeface="Times New Roman" panose="02020603050405020304" pitchFamily="18" charset="0"/>
                <a:cs typeface="Times New Roman" panose="02020603050405020304" pitchFamily="18" charset="0"/>
              </a:rPr>
              <a:t>Giải</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0000FF"/>
                </a:solidFill>
                <a:latin typeface="Times New Roman" panose="02020603050405020304" pitchFamily="18" charset="0"/>
                <a:cs typeface="Times New Roman" panose="02020603050405020304" pitchFamily="18" charset="0"/>
              </a:rPr>
              <a:t>thích</a:t>
            </a:r>
            <a:r>
              <a:rPr lang="en-US" sz="2800" b="1" i="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diễn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mỗi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tố</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tổng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lượng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toàn</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79896"/>
            <a:ext cx="9709760" cy="4717818"/>
          </a:xfrm>
          <a:prstGeom prst="rect">
            <a:avLst/>
          </a:prstGeom>
          <a:noFill/>
          <a:ln w="9525">
            <a:noFill/>
            <a:miter lim="800000"/>
            <a:headEnd/>
            <a:tailEnd/>
          </a:ln>
          <a:effectLst/>
        </p:spPr>
      </p:pic>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Tiến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FF"/>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66056" y="4760685"/>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47087" y="4782460"/>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512" y="5123542"/>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22286" y="5138058"/>
            <a:ext cx="85634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0057" y="326971"/>
            <a:ext cx="2481943" cy="3785652"/>
          </a:xfrm>
          <a:prstGeom prst="rect">
            <a:avLst/>
          </a:prstGeom>
        </p:spPr>
        <p:txBody>
          <a:bodyPr wrap="square">
            <a:spAutoFit/>
          </a:bodyPr>
          <a:lstStyle/>
          <a:p>
            <a:r>
              <a:rPr lang="fr-FR" sz="2400" dirty="0">
                <a:latin typeface="Times New Roman" panose="02020603050405020304" pitchFamily="18" charset="0"/>
                <a:cs typeface="Times New Roman" panose="02020603050405020304" pitchFamily="18" charset="0"/>
              </a:rPr>
              <a:t>- Ở </a:t>
            </a:r>
            <a:r>
              <a:rPr lang="fr-FR" sz="2400" dirty="0" err="1">
                <a:latin typeface="Times New Roman" panose="02020603050405020304" pitchFamily="18" charset="0"/>
                <a:cs typeface="Times New Roman" panose="02020603050405020304" pitchFamily="18" charset="0"/>
              </a:rPr>
              <a:t>bước</a:t>
            </a:r>
            <a:r>
              <a:rPr lang="fr-FR" sz="2400" dirty="0">
                <a:latin typeface="Times New Roman" panose="02020603050405020304" pitchFamily="18" charset="0"/>
                <a:cs typeface="Times New Roman" panose="02020603050405020304" pitchFamily="18" charset="0"/>
              </a:rPr>
              <a:t> 1, </a:t>
            </a:r>
            <a:r>
              <a:rPr lang="fr-FR" sz="2400" dirty="0" err="1">
                <a:latin typeface="Times New Roman" panose="02020603050405020304" pitchFamily="18" charset="0"/>
                <a:cs typeface="Times New Roman" panose="02020603050405020304" pitchFamily="18" charset="0"/>
              </a:rPr>
              <a:t>chưa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hiện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tượng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gì</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ghi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chỉ</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số</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lượng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cụ</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thể</a:t>
            </a:r>
            <a:r>
              <a:rPr lang="fr-FR" sz="2400" dirty="0">
                <a:latin typeface="Times New Roman" panose="02020603050405020304" pitchFamily="18" charset="0"/>
                <a:cs typeface="Times New Roman" panose="02020603050405020304" pitchFamily="18" charset="0"/>
              </a:rPr>
              <a:t> m</a:t>
            </a:r>
            <a:r>
              <a:rPr lang="fr-FR" sz="2400" baseline="-25000" dirty="0">
                <a:latin typeface="Times New Roman" panose="02020603050405020304" pitchFamily="18" charset="0"/>
                <a:cs typeface="Times New Roman" panose="02020603050405020304" pitchFamily="18" charset="0"/>
              </a:rPr>
              <a:t>A</a:t>
            </a:r>
            <a:r>
              <a:rPr 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 Ở </a:t>
            </a:r>
            <a:r>
              <a:rPr lang="fr-FR" sz="2400" dirty="0" err="1">
                <a:latin typeface="Times New Roman" panose="02020603050405020304" pitchFamily="18" charset="0"/>
                <a:cs typeface="Times New Roman" panose="02020603050405020304" pitchFamily="18" charset="0"/>
              </a:rPr>
              <a:t>bước</a:t>
            </a:r>
            <a:r>
              <a:rPr lang="fr-FR" sz="2400" dirty="0">
                <a:latin typeface="Times New Roman" panose="02020603050405020304" pitchFamily="18" charset="0"/>
                <a:cs typeface="Times New Roman" panose="02020603050405020304" pitchFamily="18" charset="0"/>
              </a:rPr>
              <a:t> 2,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u="sng" dirty="0" err="1">
                <a:solidFill>
                  <a:srgbClr val="FF0000"/>
                </a:solidFill>
                <a:latin typeface="Times New Roman" panose="02020603050405020304" pitchFamily="18" charset="0"/>
                <a:cs typeface="Times New Roman" panose="02020603050405020304" pitchFamily="18" charset="0"/>
              </a:rPr>
              <a:t>bọt</a:t>
            </a:r>
            <a:r>
              <a:rPr lang="fr-FR" sz="2400" u="sng" dirty="0">
                <a:solidFill>
                  <a:srgbClr val="FF0000"/>
                </a:solidFill>
                <a:latin typeface="Times New Roman" panose="02020603050405020304" pitchFamily="18" charset="0"/>
                <a:cs typeface="Times New Roman" panose="02020603050405020304" pitchFamily="18" charset="0"/>
              </a:rPr>
              <a:t> </a:t>
            </a:r>
            <a:r>
              <a:rPr lang="fr-FR" sz="2400" u="sng" dirty="0" err="1">
                <a:solidFill>
                  <a:srgbClr val="FF0000"/>
                </a:solidFill>
                <a:latin typeface="Times New Roman" panose="02020603050405020304" pitchFamily="18" charset="0"/>
                <a:cs typeface="Times New Roman" panose="02020603050405020304" pitchFamily="18" charset="0"/>
              </a:rPr>
              <a:t>khí</a:t>
            </a:r>
            <a:r>
              <a:rPr lang="fr-FR" sz="2400" u="sng" dirty="0">
                <a:solidFill>
                  <a:srgbClr val="FF0000"/>
                </a:solidFill>
                <a:latin typeface="Times New Roman" panose="02020603050405020304" pitchFamily="18" charset="0"/>
                <a:cs typeface="Times New Roman" panose="02020603050405020304" pitchFamily="18" charset="0"/>
              </a:rPr>
              <a:t> bay </a:t>
            </a:r>
            <a:r>
              <a:rPr lang="fr-FR" sz="2400" u="sng" dirty="0" err="1">
                <a:solidFill>
                  <a:srgbClr val="FF0000"/>
                </a:solidFill>
                <a:latin typeface="Times New Roman" panose="02020603050405020304" pitchFamily="18" charset="0"/>
                <a:cs typeface="Times New Roman" panose="02020603050405020304" pitchFamily="18" charset="0"/>
              </a:rPr>
              <a:t>lên</a:t>
            </a:r>
            <a:r>
              <a:rPr lang="fr-FR" sz="2400" u="sng"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a:t>
            </a:r>
            <a:r>
              <a:rPr lang="fr-FR" sz="2400" dirty="0" err="1">
                <a:latin typeface="Times New Roman" panose="02020603050405020304" pitchFamily="18" charset="0"/>
                <a:cs typeface="Times New Roman" panose="02020603050405020304" pitchFamily="18" charset="0"/>
              </a:rPr>
              <a:t>chứng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tỏ</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có</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phản</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ứng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hóa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học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xảy</a:t>
            </a:r>
            <a:r>
              <a:rPr lang="fr-FR" sz="2400" dirty="0">
                <a:latin typeface="Times New Roman" panose="02020603050405020304" pitchFamily="18" charset="0"/>
                <a:cs typeface="Times New Roman" panose="02020603050405020304" pitchFamily="18" charset="0"/>
              </a:rPr>
              <a:t> ra), </a:t>
            </a:r>
            <a:r>
              <a:rPr lang="fr-FR" sz="2400" dirty="0" err="1">
                <a:latin typeface="Times New Roman" panose="02020603050405020304" pitchFamily="18" charset="0"/>
                <a:cs typeface="Times New Roman" panose="02020603050405020304" pitchFamily="18" charset="0"/>
              </a:rPr>
              <a:t>ghi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chỉ</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số</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khối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lượng</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cụ</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thể</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m</a:t>
            </a:r>
            <a:r>
              <a:rPr lang="fr-FR" sz="2400" baseline="-25000" dirty="0" err="1">
                <a:latin typeface="Times New Roman" panose="02020603050405020304" pitchFamily="18" charset="0"/>
                <a:cs typeface="Times New Roman" panose="02020603050405020304" pitchFamily="18" charset="0"/>
              </a:rPr>
              <a:t>B</a:t>
            </a:r>
            <a:r>
              <a:rPr lang="fr-F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9709760" y="4353162"/>
            <a:ext cx="2481943" cy="954107"/>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So </a:t>
            </a:r>
            <a:r>
              <a:rPr lang="en-US" sz="2800" dirty="0" err="1">
                <a:solidFill>
                  <a:srgbClr val="FF00FF"/>
                </a:solidFill>
                <a:latin typeface="Times New Roman" pitchFamily="18" charset="0"/>
                <a:cs typeface="Times New Roman" pitchFamily="18" charset="0"/>
              </a:rPr>
              <a:t>sánh</a:t>
            </a:r>
            <a:r>
              <a:rPr lang="en-US" sz="2800" dirty="0">
                <a:solidFill>
                  <a:srgbClr val="FF00FF"/>
                </a:solidFill>
                <a:latin typeface="Times New Roman" pitchFamily="18" charset="0"/>
                <a:cs typeface="Times New Roman" pitchFamily="18" charset="0"/>
              </a:rPr>
              <a:t>:</a:t>
            </a: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0" y="5274348"/>
            <a:ext cx="12192000" cy="892552"/>
          </a:xfrm>
          <a:prstGeom prst="rect">
            <a:avLst/>
          </a:prstGeom>
        </p:spPr>
        <p:txBody>
          <a:bodyPr wrap="square">
            <a:spAutoFit/>
          </a:bodyPr>
          <a:lstStyle/>
          <a:p>
            <a:pPr algn="just"/>
            <a:r>
              <a:rPr lang="en-US" sz="2600" dirty="0">
                <a:solidFill>
                  <a:srgbClr val="FF00FF"/>
                </a:solidFill>
                <a:latin typeface="Times New Roman" pitchFamily="18" charset="0"/>
                <a:cs typeface="Times New Roman" pitchFamily="18" charset="0"/>
              </a:rPr>
              <a:t>- S</a:t>
            </a:r>
            <a:r>
              <a:rPr lang="vi-VN" sz="2600" dirty="0">
                <a:solidFill>
                  <a:srgbClr val="FF00FF"/>
                </a:solidFill>
                <a:latin typeface="Times New Roman" pitchFamily="18" charset="0"/>
                <a:cs typeface="Times New Roman" pitchFamily="18" charset="0"/>
              </a:rPr>
              <a:t>ơ đồ dạng chữ:</a:t>
            </a:r>
          </a:p>
          <a:p>
            <a:pPr algn="just"/>
            <a:r>
              <a:rPr lang="vi-VN" sz="2600" dirty="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6211669"/>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carbon dioxide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khỏi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bình</a:t>
            </a:r>
            <a:r>
              <a:rPr lang="en-US" sz="2800"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770" decel="100000"/>
                                        <p:tgtEl>
                                          <p:spTgt spid="4098"/>
                                        </p:tgtEl>
                                      </p:cBhvr>
                                    </p:animEffect>
                                    <p:animScale>
                                      <p:cBhvr>
                                        <p:cTn id="15" dur="770" decel="100000"/>
                                        <p:tgtEl>
                                          <p:spTgt spid="4098"/>
                                        </p:tgtEl>
                                      </p:cBhvr>
                                      <p:from x="10000" y="10000"/>
                                      <p:to x="200000" y="450000"/>
                                    </p:animScale>
                                    <p:animScale>
                                      <p:cBhvr>
                                        <p:cTn id="16" dur="1230" accel="100000" fill="hold">
                                          <p:stCondLst>
                                            <p:cond delay="770"/>
                                          </p:stCondLst>
                                        </p:cTn>
                                        <p:tgtEl>
                                          <p:spTgt spid="4098"/>
                                        </p:tgtEl>
                                      </p:cBhvr>
                                      <p:from x="200000" y="450000"/>
                                      <p:to x="100000" y="100000"/>
                                    </p:animScale>
                                    <p:set>
                                      <p:cBhvr>
                                        <p:cTn id="17" dur="770" fill="hold"/>
                                        <p:tgtEl>
                                          <p:spTgt spid="4098"/>
                                        </p:tgtEl>
                                        <p:attrNameLst>
                                          <p:attrName>ppt_x</p:attrName>
                                        </p:attrNameLst>
                                      </p:cBhvr>
                                      <p:to>
                                        <p:strVal val="(0.5)"/>
                                      </p:to>
                                    </p:set>
                                    <p:anim from="(0.5)" to="(#ppt_x)" calcmode="lin" valueType="num">
                                      <p:cBhvr>
                                        <p:cTn id="18" dur="1230" accel="100000" fill="hold">
                                          <p:stCondLst>
                                            <p:cond delay="770"/>
                                          </p:stCondLst>
                                        </p:cTn>
                                        <p:tgtEl>
                                          <p:spTgt spid="4098"/>
                                        </p:tgtEl>
                                        <p:attrNameLst>
                                          <p:attrName>ppt_x</p:attrName>
                                        </p:attrNameLst>
                                      </p:cBhvr>
                                    </p:anim>
                                    <p:set>
                                      <p:cBhvr>
                                        <p:cTn id="19" dur="770" fill="hold"/>
                                        <p:tgtEl>
                                          <p:spTgt spid="4098"/>
                                        </p:tgtEl>
                                        <p:attrNameLst>
                                          <p:attrName>ppt_y</p:attrName>
                                        </p:attrNameLst>
                                      </p:cBhvr>
                                      <p:to>
                                        <p:strVal val="(#ppt_y+0.4)"/>
                                      </p:to>
                                    </p:set>
                                    <p:anim from="(#ppt_y+0.4)" to="(#ppt_y)" calcmode="lin" valueType="num">
                                      <p:cBhvr>
                                        <p:cTn id="20" dur="1230" accel="100000" fill="hold">
                                          <p:stCondLst>
                                            <p:cond delay="770"/>
                                          </p:stCondLst>
                                        </p:cTn>
                                        <p:tgtEl>
                                          <p:spTgt spid="409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900" decel="100000" fill="hold"/>
                                        <p:tgtEl>
                                          <p:spTgt spid="1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Right)">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Righ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900" decel="100000" fill="hold"/>
                                        <p:tgtEl>
                                          <p:spTgt spid="1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trips(downRight)">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900" decel="100000" fill="hold"/>
                                        <p:tgtEl>
                                          <p:spTgt spid="1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4348"/>
            <a:ext cx="12192000" cy="892552"/>
          </a:xfrm>
          <a:prstGeom prst="rect">
            <a:avLst/>
          </a:prstGeom>
        </p:spPr>
        <p:txBody>
          <a:bodyPr wrap="square">
            <a:spAutoFit/>
          </a:bodyPr>
          <a:lstStyle/>
          <a:p>
            <a:pPr algn="just"/>
            <a:r>
              <a:rPr lang="en-US" sz="2600" dirty="0">
                <a:solidFill>
                  <a:srgbClr val="FF00FF"/>
                </a:solidFill>
                <a:latin typeface="Times New Roman" pitchFamily="18" charset="0"/>
                <a:cs typeface="Times New Roman" pitchFamily="18" charset="0"/>
              </a:rPr>
              <a:t>- S</a:t>
            </a:r>
            <a:r>
              <a:rPr lang="vi-VN" sz="2600" dirty="0">
                <a:solidFill>
                  <a:srgbClr val="FF00FF"/>
                </a:solidFill>
                <a:latin typeface="Times New Roman" pitchFamily="18" charset="0"/>
                <a:cs typeface="Times New Roman" pitchFamily="18" charset="0"/>
              </a:rPr>
              <a:t>ơ đồ dạng chữ:</a:t>
            </a:r>
          </a:p>
          <a:p>
            <a:pPr algn="just"/>
            <a:r>
              <a:rPr lang="vi-VN" sz="2600" dirty="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1131669"/>
            <a:ext cx="12192000" cy="954107"/>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thích</a:t>
            </a:r>
            <a:r>
              <a:rPr lang="en-US" sz="2800" dirty="0">
                <a:solidFill>
                  <a:srgbClr val="FF00FF"/>
                </a:solidFill>
                <a:latin typeface="Times New Roman" pitchFamily="18" charset="0"/>
                <a:cs typeface="Times New Roman" pitchFamily="18" charset="0"/>
              </a:rPr>
              <a:t>:  </a:t>
            </a:r>
          </a:p>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tổng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khối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Acetic acid </a:t>
            </a:r>
            <a:r>
              <a:rPr lang="en-US" sz="2800" dirty="0" err="1">
                <a:solidFill>
                  <a:srgbClr val="FF00FF"/>
                </a:solidFill>
                <a:latin typeface="Times New Roman" pitchFamily="18" charset="0"/>
                <a:cs typeface="Times New Roman" pitchFamily="18" charset="0"/>
              </a:rPr>
              <a:t>và</a:t>
            </a:r>
            <a:r>
              <a:rPr lang="vi-VN" sz="2800" dirty="0">
                <a:solidFill>
                  <a:srgbClr val="FF00FF"/>
                </a:solidFill>
                <a:latin typeface="Times New Roman" pitchFamily="18" charset="0"/>
                <a:cs typeface="Times New Roman" pitchFamily="18" charset="0"/>
              </a:rPr>
              <a:t> Sodium hydrogencarbonate</a:t>
            </a:r>
            <a:r>
              <a:rPr lang="en-US" sz="2800" dirty="0">
                <a:solidFill>
                  <a:srgbClr val="FF00FF"/>
                </a:solidFill>
                <a:latin typeface="Times New Roman" pitchFamily="18" charset="0"/>
                <a:cs typeface="Times New Roman" pitchFamily="18" charset="0"/>
              </a:rPr>
              <a:t> </a:t>
            </a:r>
          </a:p>
        </p:txBody>
      </p:sp>
      <p:sp>
        <p:nvSpPr>
          <p:cNvPr id="13" name="Rectangle 12"/>
          <p:cNvSpPr/>
          <p:nvPr/>
        </p:nvSpPr>
        <p:spPr>
          <a:xfrm>
            <a:off x="0" y="2140413"/>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tổng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khối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lượng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vi-VN" sz="2800" dirty="0">
                <a:solidFill>
                  <a:srgbClr val="FF00FF"/>
                </a:solidFill>
                <a:latin typeface="Times New Roman" pitchFamily="18" charset="0"/>
                <a:cs typeface="Times New Roman" pitchFamily="18" charset="0"/>
              </a:rPr>
              <a:t> Sodium acetate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Nước</a:t>
            </a:r>
            <a:endParaRPr lang="en-US" sz="2800" dirty="0">
              <a:solidFill>
                <a:srgbClr val="FF00FF"/>
              </a:solidFill>
              <a:latin typeface="Times New Roman" pitchFamily="18" charset="0"/>
              <a:cs typeface="Times New Roman" pitchFamily="18" charset="0"/>
            </a:endParaRPr>
          </a:p>
        </p:txBody>
      </p:sp>
      <p:sp>
        <p:nvSpPr>
          <p:cNvPr id="16" name="Rectangle 15"/>
          <p:cNvSpPr/>
          <p:nvPr/>
        </p:nvSpPr>
        <p:spPr>
          <a:xfrm>
            <a:off x="0" y="2670185"/>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A</a:t>
            </a:r>
            <a:r>
              <a:rPr lang="en-US" sz="2800" dirty="0">
                <a:solidFill>
                  <a:srgbClr val="FF00FF"/>
                </a:solidFill>
                <a:latin typeface="Times New Roman" pitchFamily="18" charset="0"/>
                <a:cs typeface="Times New Roman" pitchFamily="18" charset="0"/>
              </a:rPr>
              <a:t> &gt; </a:t>
            </a:r>
            <a:r>
              <a:rPr lang="en-US" sz="2800" dirty="0" err="1">
                <a:solidFill>
                  <a:srgbClr val="FF00FF"/>
                </a:solidFill>
                <a:latin typeface="Times New Roman" pitchFamily="18" charset="0"/>
                <a:cs typeface="Times New Roman" pitchFamily="18" charset="0"/>
              </a:rPr>
              <a:t>m</a:t>
            </a:r>
            <a:r>
              <a:rPr lang="en-US" sz="2800" baseline="-25000" dirty="0" err="1">
                <a:solidFill>
                  <a:srgbClr val="FF00FF"/>
                </a:solidFill>
                <a:latin typeface="Times New Roman" pitchFamily="18" charset="0"/>
                <a:cs typeface="Times New Roman" pitchFamily="18" charset="0"/>
              </a:rPr>
              <a:t>B</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do </a:t>
            </a:r>
            <a:r>
              <a:rPr lang="en-US" sz="2800" dirty="0" err="1">
                <a:solidFill>
                  <a:srgbClr val="FF00FF"/>
                </a:solidFill>
                <a:latin typeface="Times New Roman" pitchFamily="18" charset="0"/>
                <a:cs typeface="Times New Roman" pitchFamily="18" charset="0"/>
              </a:rPr>
              <a:t>sau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phản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ứng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carbon dioxide </a:t>
            </a:r>
            <a:r>
              <a:rPr lang="en-US" sz="2800" dirty="0" err="1">
                <a:solidFill>
                  <a:srgbClr val="FF00FF"/>
                </a:solidFill>
                <a:latin typeface="Times New Roman" pitchFamily="18" charset="0"/>
                <a:cs typeface="Times New Roman" pitchFamily="18" charset="0"/>
              </a:rPr>
              <a:t>thoát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khỏi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bình</a:t>
            </a:r>
            <a:r>
              <a:rPr lang="en-US" sz="2800" dirty="0">
                <a:solidFill>
                  <a:srgbClr val="FF00FF"/>
                </a:solidFill>
                <a:latin typeface="Times New Roman" pitchFamily="18" charset="0"/>
                <a:cs typeface="Times New Roman" pitchFamily="18" charset="0"/>
              </a:rPr>
              <a:t>.</a:t>
            </a:r>
          </a:p>
        </p:txBody>
      </p:sp>
      <p:sp>
        <p:nvSpPr>
          <p:cNvPr id="20" name="Rectangle 19"/>
          <p:cNvSpPr/>
          <p:nvPr/>
        </p:nvSpPr>
        <p:spPr>
          <a:xfrm>
            <a:off x="0" y="3359617"/>
            <a:ext cx="12192000" cy="954107"/>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Lưu</a:t>
            </a:r>
            <a:r>
              <a:rPr lang="en-US" sz="2800" b="1" dirty="0">
                <a:solidFill>
                  <a:srgbClr val="FF0000"/>
                </a:solidFill>
                <a:latin typeface="Times New Roman" pitchFamily="18" charset="0"/>
                <a:cs typeface="Times New Roman" pitchFamily="18" charset="0"/>
              </a:rPr>
              <a:t> 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lưu</a:t>
            </a:r>
            <a:r>
              <a:rPr lang="en-US" sz="2800" dirty="0">
                <a:solidFill>
                  <a:srgbClr val="FF0000"/>
                </a:solidFill>
                <a:latin typeface="Times New Roman" pitchFamily="18" charset="0"/>
                <a:cs typeface="Times New Roman" pitchFamily="18" charset="0"/>
              </a:rPr>
              <a:t> ý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 bay </a:t>
            </a:r>
            <a:r>
              <a:rPr lang="en-US" sz="2800" dirty="0" err="1">
                <a:solidFill>
                  <a:srgbClr val="FF0000"/>
                </a:solidFill>
                <a:latin typeface="Times New Roman" pitchFamily="18" charset="0"/>
                <a:cs typeface="Times New Roman" pitchFamily="18" charset="0"/>
              </a:rPr>
              <a:t>ra</a:t>
            </a:r>
            <a:r>
              <a:rPr lang="en-US" sz="2800" dirty="0">
                <a:solidFill>
                  <a:srgbClr val="FF0000"/>
                </a:solidFill>
                <a:latin typeface="Times New Roman" pitchFamily="18" charset="0"/>
                <a:cs typeface="Times New Roman" pitchFamily="18" charset="0"/>
              </a:rPr>
              <a:t>.</a:t>
            </a:r>
          </a:p>
        </p:txBody>
      </p:sp>
      <p:sp>
        <p:nvSpPr>
          <p:cNvPr id="21" name="Rectangle 20"/>
          <p:cNvSpPr/>
          <p:nvPr/>
        </p:nvSpPr>
        <p:spPr>
          <a:xfrm>
            <a:off x="0" y="4396234"/>
            <a:ext cx="12192000" cy="1292662"/>
          </a:xfrm>
          <a:prstGeom prst="rect">
            <a:avLst/>
          </a:prstGeom>
        </p:spPr>
        <p:txBody>
          <a:bodyPr wrap="square">
            <a:spAutoFit/>
          </a:bodyPr>
          <a:lstStyle/>
          <a:p>
            <a:pPr algn="just"/>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Như</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vậy</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trong</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thí</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nghiệm</a:t>
            </a:r>
            <a:r>
              <a:rPr lang="en-US" sz="2600" dirty="0">
                <a:solidFill>
                  <a:srgbClr val="FF00FF"/>
                </a:solidFill>
                <a:latin typeface="Times New Roman" pitchFamily="18" charset="0"/>
                <a:cs typeface="Times New Roman" pitchFamily="18" charset="0"/>
              </a:rPr>
              <a:t> 2:</a:t>
            </a:r>
            <a:endParaRPr lang="vi-VN" sz="2600" dirty="0">
              <a:solidFill>
                <a:srgbClr val="FF00FF"/>
              </a:solidFill>
              <a:latin typeface="Times New Roman" pitchFamily="18" charset="0"/>
              <a:cs typeface="Times New Roman" pitchFamily="18" charset="0"/>
            </a:endParaRPr>
          </a:p>
          <a:p>
            <a:pPr algn="just"/>
            <a:r>
              <a:rPr lang="en-US" sz="2600" dirty="0" err="1">
                <a:solidFill>
                  <a:srgbClr val="FF00FF"/>
                </a:solidFill>
                <a:latin typeface="Times New Roman" pitchFamily="18" charset="0"/>
                <a:cs typeface="Times New Roman" pitchFamily="18" charset="0"/>
              </a:rPr>
              <a:t>Tổng</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khối</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lượng</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của</a:t>
            </a:r>
            <a:r>
              <a:rPr lang="en-US" sz="2600" dirty="0">
                <a:solidFill>
                  <a:srgbClr val="FF00FF"/>
                </a:solidFill>
                <a:latin typeface="Times New Roman" pitchFamily="18" charset="0"/>
                <a:cs typeface="Times New Roman" pitchFamily="18" charset="0"/>
              </a:rPr>
              <a:t> </a:t>
            </a:r>
            <a:r>
              <a:rPr lang="vi-VN" sz="2600" u="sng" dirty="0">
                <a:solidFill>
                  <a:srgbClr val="0000FF"/>
                </a:solidFill>
                <a:latin typeface="Times New Roman" pitchFamily="18" charset="0"/>
                <a:cs typeface="Times New Roman" pitchFamily="18" charset="0"/>
              </a:rPr>
              <a:t>Acetic acid </a:t>
            </a:r>
            <a:r>
              <a:rPr lang="en-US" sz="2600" dirty="0" err="1">
                <a:solidFill>
                  <a:srgbClr val="FF00FF"/>
                </a:solidFill>
                <a:latin typeface="Times New Roman" pitchFamily="18" charset="0"/>
                <a:cs typeface="Times New Roman" pitchFamily="18" charset="0"/>
              </a:rPr>
              <a:t>và</a:t>
            </a:r>
            <a:r>
              <a:rPr lang="en-US" sz="2600" dirty="0">
                <a:solidFill>
                  <a:srgbClr val="FF00FF"/>
                </a:solidFill>
                <a:latin typeface="Times New Roman" pitchFamily="18" charset="0"/>
                <a:cs typeface="Times New Roman" pitchFamily="18" charset="0"/>
              </a:rPr>
              <a:t> </a:t>
            </a:r>
            <a:r>
              <a:rPr lang="vi-VN" sz="2600" dirty="0">
                <a:solidFill>
                  <a:srgbClr val="0000FF"/>
                </a:solidFill>
                <a:latin typeface="Times New Roman" pitchFamily="18" charset="0"/>
                <a:cs typeface="Times New Roman" pitchFamily="18" charset="0"/>
              </a:rPr>
              <a:t>Sodium hydrogencarbonate </a:t>
            </a:r>
            <a:r>
              <a:rPr lang="en-US" sz="2600" dirty="0" err="1">
                <a:solidFill>
                  <a:srgbClr val="FF00FF"/>
                </a:solidFill>
                <a:latin typeface="Times New Roman" pitchFamily="18" charset="0"/>
                <a:cs typeface="Times New Roman" pitchFamily="18" charset="0"/>
              </a:rPr>
              <a:t>bằng</a:t>
            </a:r>
            <a:r>
              <a:rPr lang="vi-VN"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tổng</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khối</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lượng</a:t>
            </a:r>
            <a:r>
              <a:rPr lang="en-US" sz="2600" dirty="0">
                <a:solidFill>
                  <a:srgbClr val="FF00FF"/>
                </a:solidFill>
                <a:latin typeface="Times New Roman" pitchFamily="18" charset="0"/>
                <a:cs typeface="Times New Roman" pitchFamily="18" charset="0"/>
              </a:rPr>
              <a:t> </a:t>
            </a:r>
            <a:r>
              <a:rPr lang="en-US" sz="2600" dirty="0" err="1">
                <a:solidFill>
                  <a:srgbClr val="FF00FF"/>
                </a:solidFill>
                <a:latin typeface="Times New Roman" pitchFamily="18" charset="0"/>
                <a:cs typeface="Times New Roman" pitchFamily="18" charset="0"/>
              </a:rPr>
              <a:t>của</a:t>
            </a:r>
            <a:r>
              <a:rPr lang="en-US" sz="2600" dirty="0">
                <a:solidFill>
                  <a:srgbClr val="FF00FF"/>
                </a:solidFill>
                <a:latin typeface="Times New Roman" pitchFamily="18" charset="0"/>
                <a:cs typeface="Times New Roman" pitchFamily="18" charset="0"/>
              </a:rPr>
              <a:t> </a:t>
            </a:r>
            <a:r>
              <a:rPr lang="vi-VN" sz="2600" dirty="0">
                <a:solidFill>
                  <a:srgbClr val="0000FF"/>
                </a:solidFill>
                <a:latin typeface="Times New Roman" pitchFamily="18" charset="0"/>
                <a:cs typeface="Times New Roman" pitchFamily="18" charset="0"/>
              </a:rPr>
              <a:t>Sodium acetate</a:t>
            </a:r>
            <a:r>
              <a:rPr lang="en-US" sz="2600" dirty="0">
                <a:solidFill>
                  <a:srgbClr val="0000FF"/>
                </a:solidFill>
                <a:latin typeface="Times New Roman" pitchFamily="18" charset="0"/>
                <a:cs typeface="Times New Roman" pitchFamily="18" charset="0"/>
              </a:rPr>
              <a:t>,</a:t>
            </a:r>
            <a:r>
              <a:rPr lang="vi-VN" sz="2600" dirty="0">
                <a:solidFill>
                  <a:srgbClr val="0000FF"/>
                </a:solidFill>
                <a:latin typeface="Times New Roman" pitchFamily="18" charset="0"/>
                <a:cs typeface="Times New Roman" pitchFamily="18" charset="0"/>
              </a:rPr>
              <a:t> Carbon dioxide </a:t>
            </a:r>
            <a:r>
              <a:rPr lang="en-US" sz="2600" dirty="0" err="1">
                <a:solidFill>
                  <a:srgbClr val="0000FF"/>
                </a:solidFill>
                <a:latin typeface="Times New Roman" pitchFamily="18" charset="0"/>
                <a:cs typeface="Times New Roman" pitchFamily="18" charset="0"/>
              </a:rPr>
              <a:t>và</a:t>
            </a:r>
            <a:r>
              <a:rPr lang="vi-VN" sz="2600" dirty="0">
                <a:solidFill>
                  <a:srgbClr val="0000FF"/>
                </a:solidFill>
                <a:latin typeface="Times New Roman" pitchFamily="18" charset="0"/>
                <a:cs typeface="Times New Roman" pitchFamily="18" charset="0"/>
              </a:rPr>
              <a:t> Nước</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900" decel="100000" fill="hold"/>
                                        <p:tgtEl>
                                          <p:spTgt spid="2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3" grpId="0"/>
      <p:bldP spid="16" grpId="0"/>
      <p:bldP spid="20" grpId="0"/>
      <p:bldP spid="2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2201</TotalTime>
  <Words>3026</Words>
  <Application>Microsoft Office PowerPoint</Application>
  <PresentationFormat>Widescreen</PresentationFormat>
  <Paragraphs>236</Paragraphs>
  <Slides>38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Calibri Light</vt:lpstr>
      <vt:lpstr>iCiel Nabila</vt:lpstr>
      <vt:lpstr>Times New Roman</vt:lpstr>
      <vt:lpstr>Wingdings</vt: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Harper Waston</cp:lastModifiedBy>
  <cp:revision>324</cp:revision>
  <dcterms:created xsi:type="dcterms:W3CDTF">2022-07-11T10:05:56Z</dcterms:created>
  <dcterms:modified xsi:type="dcterms:W3CDTF">2024-09-24T14:20:51Z</dcterms:modified>
</cp:coreProperties>
</file>