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33" r:id="rId2"/>
    <p:sldId id="357" r:id="rId3"/>
    <p:sldId id="335" r:id="rId4"/>
    <p:sldId id="379" r:id="rId5"/>
    <p:sldId id="380" r:id="rId6"/>
    <p:sldId id="334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1" r:id="rId20"/>
    <p:sldId id="370" r:id="rId21"/>
    <p:sldId id="372" r:id="rId22"/>
    <p:sldId id="382" r:id="rId23"/>
    <p:sldId id="383" r:id="rId24"/>
    <p:sldId id="373" r:id="rId25"/>
    <p:sldId id="384" r:id="rId26"/>
    <p:sldId id="385" r:id="rId27"/>
    <p:sldId id="374" r:id="rId28"/>
    <p:sldId id="375" r:id="rId29"/>
    <p:sldId id="376" r:id="rId30"/>
    <p:sldId id="377" r:id="rId31"/>
    <p:sldId id="386" r:id="rId32"/>
    <p:sldId id="387" r:id="rId33"/>
    <p:sldId id="388" r:id="rId34"/>
    <p:sldId id="378" r:id="rId35"/>
    <p:sldId id="38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6600"/>
    <a:srgbClr val="0000CC"/>
    <a:srgbClr val="339933"/>
    <a:srgbClr val="9C0C24"/>
    <a:srgbClr val="CC3300"/>
    <a:srgbClr val="A8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86" d="100"/>
          <a:sy n="86" d="100"/>
        </p:scale>
        <p:origin x="36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ckLQI8cfkDA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</a:t>
            </a:r>
            <a:r>
              <a:rPr lang="en-US" sz="36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7850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37714" y="5950857"/>
            <a:ext cx="435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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5575E-F0E2-D04D-1A80-DF8E639F003A}"/>
              </a:ext>
            </a:extLst>
          </p:cNvPr>
          <p:cNvSpPr txBox="1"/>
          <p:nvPr/>
        </p:nvSpPr>
        <p:spPr>
          <a:xfrm>
            <a:off x="153140" y="103858"/>
            <a:ext cx="6165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DIỄN BIẾN CỦA PHẢN ỨNG HÓA HỌC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8050" y="784578"/>
            <a:ext cx="5182542" cy="406264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189" indent="-457189" algn="just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3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91791"/>
            <a:ext cx="69342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7640" y="1292567"/>
            <a:ext cx="4682952" cy="258531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5073" algn="just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48249"/>
            <a:ext cx="69342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63178" y="-26607"/>
            <a:ext cx="4994999" cy="307776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29153"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1022" y="42392"/>
            <a:ext cx="6934200" cy="2789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255" y="3287360"/>
            <a:ext cx="113573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848D6-5155-16F2-CED6-011B029354F3}"/>
              </a:ext>
            </a:extLst>
          </p:cNvPr>
          <p:cNvSpPr txBox="1"/>
          <p:nvPr/>
        </p:nvSpPr>
        <p:spPr>
          <a:xfrm>
            <a:off x="456472" y="2843155"/>
            <a:ext cx="112790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fr-FR" sz="30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30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0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fr-FR" sz="30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0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fr-FR" sz="30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0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fr-FR" sz="30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0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fr-FR" sz="30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0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fr-FR" sz="30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fr-FR" sz="30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30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0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fr-FR" sz="30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0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fr-FR" sz="30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0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30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0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fr-FR" sz="30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0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fr-FR" sz="30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0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fr-FR" sz="30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0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fr-FR" sz="30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000" dirty="0">
              <a:solidFill>
                <a:srgbClr val="0066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DEA45-FBC3-91CF-8AA9-3E95EC00222C}"/>
              </a:ext>
            </a:extLst>
          </p:cNvPr>
          <p:cNvSpPr txBox="1"/>
          <p:nvPr/>
        </p:nvSpPr>
        <p:spPr>
          <a:xfrm>
            <a:off x="90255" y="4659873"/>
            <a:ext cx="120114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fr-FR" sz="28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fr-FR" sz="28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fr-FR" sz="28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fr-FR" sz="28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fr-FR" sz="28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fr-FR" sz="28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fr-FR" sz="28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fr-FR" sz="28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</a:t>
            </a:r>
            <a:r>
              <a:rPr lang="fr-FR" sz="2800" i="1" baseline="-250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28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cháy</a:t>
            </a:r>
            <a:r>
              <a:rPr lang="fr-FR" sz="28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28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fr-FR" sz="2800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</a:t>
            </a:r>
            <a:r>
              <a:rPr lang="fr-FR" sz="2800" i="1" baseline="-250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</a:p>
          <a:p>
            <a:pPr algn="just"/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</a:t>
            </a:r>
            <a:r>
              <a:rPr lang="fr-FR" sz="2800" baseline="-250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</a:t>
            </a:r>
            <a:r>
              <a:rPr lang="fr-FR" sz="2800" baseline="-250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vỡ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2800" dirty="0">
                <a:solidFill>
                  <a:srgbClr val="9C0C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9C0C2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25" y="7080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4198" y="1596045"/>
            <a:ext cx="96145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324F4C-0477-4630-096C-09828BD73367}"/>
              </a:ext>
            </a:extLst>
          </p:cNvPr>
          <p:cNvSpPr txBox="1"/>
          <p:nvPr/>
        </p:nvSpPr>
        <p:spPr>
          <a:xfrm>
            <a:off x="1535837" y="4084642"/>
            <a:ext cx="93748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653" y="0"/>
            <a:ext cx="7692572" cy="40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151316"/>
            <a:ext cx="12192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H, 2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72563"/>
            <a:ext cx="12192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1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191002"/>
            <a:ext cx="121919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H, O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  <p:bldP spid="7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7939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631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739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294" y="1562451"/>
            <a:ext cx="8924809" cy="2009061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hay oxygen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 animBg="1"/>
      <p:bldP spid="11" grpI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8042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352" y="88042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0630" y="1611257"/>
            <a:ext cx="8398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62634"/>
            <a:ext cx="12192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6600"/>
                </a:solidFill>
                <a:latin typeface="+mj-lt"/>
              </a:rPr>
              <a:t>- </a:t>
            </a:r>
            <a:r>
              <a:rPr lang="vi-VN" sz="2800" dirty="0">
                <a:solidFill>
                  <a:srgbClr val="006600"/>
                </a:solidFill>
                <a:latin typeface="+mj-lt"/>
              </a:rPr>
              <a:t>Trước khi đun: Đường là chất rắn, màu trắng, vị ngọt, không mùi, tan trong nước.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  <a:latin typeface="+mj-lt"/>
              </a:rPr>
              <a:t>- Sau khi đun: Thu được chất rắn, màu đen, vị đắng, mùi khét, không tan trong nước.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24931"/>
            <a:ext cx="12192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Dấu hiệu chứng tỏ có phản ứng hoá học xảy ra: có sự thay đổi màu sắc (từ trắng sang đen); vị (từ ngọt sang đắng); mùi (từ không mùi sang khét); độ tan (từ tan trong nước sang chất mới không tan trong nước).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970" y="0"/>
            <a:ext cx="9855201" cy="394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870849"/>
            <a:ext cx="1480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6857" y="3439886"/>
            <a:ext cx="61105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1371" y="3773714"/>
            <a:ext cx="497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build="p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19293" y="2171692"/>
            <a:ext cx="6240901" cy="3371136"/>
          </a:xfrm>
          <a:prstGeom prst="round2Diag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8230" y="251737"/>
            <a:ext cx="4891314" cy="383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39242" y="4588721"/>
            <a:ext cx="9811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15" grpId="1" uiExpand="1" build="allAtOnce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9349"/>
            <a:ext cx="12192000" cy="373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lowchart: Sequential Access Storage 1">
            <a:extLst>
              <a:ext uri="{FF2B5EF4-FFF2-40B4-BE49-F238E27FC236}">
                <a16:creationId xmlns:a16="http://schemas.microsoft.com/office/drawing/2014/main" id="{7787B79F-EC40-D026-0542-01CE808810F5}"/>
              </a:ext>
            </a:extLst>
          </p:cNvPr>
          <p:cNvSpPr/>
          <p:nvPr/>
        </p:nvSpPr>
        <p:spPr>
          <a:xfrm>
            <a:off x="991339" y="4403324"/>
            <a:ext cx="10209321" cy="2286000"/>
          </a:xfrm>
          <a:prstGeom prst="flowChartMagnetic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 được tạo thành từ nguyên tử của các nguyên tố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hydrogen và oxygen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Nước có thể được tạo thành từ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phản ứng đốt cháy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hydrogen trong oxygen.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8042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208" y="7360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361659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);…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554" y="380097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606"/>
            <a:ext cx="12109142" cy="633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55E240-EC94-EBAF-36CA-CD05426C4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740585"/>
              </p:ext>
            </p:extLst>
          </p:nvPr>
        </p:nvGraphicFramePr>
        <p:xfrm>
          <a:off x="399495" y="1097280"/>
          <a:ext cx="11523216" cy="5760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23216">
                  <a:extLst>
                    <a:ext uri="{9D8B030D-6E8A-4147-A177-3AD203B41FA5}">
                      <a16:colId xmlns:a16="http://schemas.microsoft.com/office/drawing/2014/main" val="3287252706"/>
                    </a:ext>
                  </a:extLst>
                </a:gridCol>
              </a:tblGrid>
              <a:tr h="41725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ở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3. 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2.7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 SGK,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fr-FR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fr-FR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fr-FR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fr-FR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fr-FR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fr-FR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fr-FR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fr-FR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3,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619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5B98E56-1ED7-F770-AE71-F5F160B47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952" y="3146690"/>
            <a:ext cx="3685714" cy="2066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B60725-8036-3FEA-B263-431A7C9DC764}"/>
              </a:ext>
            </a:extLst>
          </p:cNvPr>
          <p:cNvSpPr txBox="1"/>
          <p:nvPr/>
        </p:nvSpPr>
        <p:spPr>
          <a:xfrm>
            <a:off x="2390313" y="396822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fr-F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fr-F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fr-F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fr-F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fr-F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fr-F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6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AD0761-FDDE-900B-0832-66DB62E4F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61961"/>
              </p:ext>
            </p:extLst>
          </p:nvPr>
        </p:nvGraphicFramePr>
        <p:xfrm>
          <a:off x="372862" y="221942"/>
          <a:ext cx="10830757" cy="5760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830757">
                  <a:extLst>
                    <a:ext uri="{9D8B030D-6E8A-4147-A177-3AD203B41FA5}">
                      <a16:colId xmlns:a16="http://schemas.microsoft.com/office/drawing/2014/main" val="2824978674"/>
                    </a:ext>
                  </a:extLst>
                </a:gridCol>
              </a:tblGrid>
              <a:tr h="186932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fr-FR" sz="2400" b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fr-FR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fr-FR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fr-FR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fr-FR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Mẩu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bùng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</a:t>
                      </a:r>
                      <a:r>
                        <a:rPr lang="fr-FR" sz="2400" b="0" kern="1200" baseline="-25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chạm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nóng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fr-FR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fr-FR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fr-FR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fr-FR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sủi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bọt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chạm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xăng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CaCO</a:t>
                      </a:r>
                      <a:r>
                        <a:rPr lang="fr-FR" sz="2400" b="0" kern="1200" baseline="-25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</a:t>
                      </a:r>
                      <a:r>
                        <a:rPr lang="fr-FR" sz="2400" b="0" kern="1200" baseline="-25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nung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nung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gốm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oxygen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;.....</a:t>
                      </a:r>
                    </a:p>
                    <a:p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3. 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01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736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186" y="73160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287" y="3338329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686034-9C53-9C14-CACE-63C2B6787C4F}"/>
              </a:ext>
            </a:extLst>
          </p:cNvPr>
          <p:cNvSpPr txBox="1"/>
          <p:nvPr/>
        </p:nvSpPr>
        <p:spPr>
          <a:xfrm>
            <a:off x="204186" y="1261046"/>
            <a:ext cx="10452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32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8C62CF-921A-8F07-622C-0DB03488897D}"/>
              </a:ext>
            </a:extLst>
          </p:cNvPr>
          <p:cNvSpPr txBox="1"/>
          <p:nvPr/>
        </p:nvSpPr>
        <p:spPr>
          <a:xfrm>
            <a:off x="346229" y="308044"/>
            <a:ext cx="6727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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1680EF5-E8F7-94BA-0B4F-B776A98B1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71" y="769709"/>
            <a:ext cx="10733102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tỏa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5" name="Picture 26">
            <a:extLst>
              <a:ext uri="{FF2B5EF4-FFF2-40B4-BE49-F238E27FC236}">
                <a16:creationId xmlns:a16="http://schemas.microsoft.com/office/drawing/2014/main" id="{45C71E54-920D-6244-1780-8A3BB410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2403" r="1794"/>
          <a:stretch>
            <a:fillRect/>
          </a:stretch>
        </p:blipFill>
        <p:spPr bwMode="auto">
          <a:xfrm>
            <a:off x="1606859" y="1430916"/>
            <a:ext cx="6790177" cy="308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087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077636-A4DC-E631-61B5-8FC57F5075EF}"/>
              </a:ext>
            </a:extLst>
          </p:cNvPr>
          <p:cNvSpPr txBox="1"/>
          <p:nvPr/>
        </p:nvSpPr>
        <p:spPr>
          <a:xfrm>
            <a:off x="987640" y="139385"/>
            <a:ext cx="6094520" cy="660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</a:t>
            </a:r>
            <a:r>
              <a:rPr lang="fr-FR" sz="2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fr-FR" sz="2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fr-FR" sz="2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fr-FR" sz="2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fr-FR" sz="2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tỏa</a:t>
            </a:r>
            <a:r>
              <a:rPr lang="fr-FR" sz="2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endParaRPr lang="en-US" sz="28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C3764-82DB-3214-7402-036D91922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2" y="1210075"/>
            <a:ext cx="10599576" cy="55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70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41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81600" y="2618993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Phân huỷ đường tạo thành than và nước là phản ứng thu nhiệt.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596" y="4128478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Đốt cháy cồn trong không khí là phản ứng toả nhiệt.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70402" y="569872"/>
            <a:ext cx="4738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hản ứng toả 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10" y="6014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064" y="1233619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88777" y="3158479"/>
            <a:ext cx="1219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1142"/>
            <a:ext cx="4920343" cy="457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920343" y="1146893"/>
            <a:ext cx="70839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6532" y="41365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EEEE7-D084-18E9-FCE1-D37CF8897DB0}"/>
              </a:ext>
            </a:extLst>
          </p:cNvPr>
          <p:cNvSpPr txBox="1"/>
          <p:nvPr/>
        </p:nvSpPr>
        <p:spPr>
          <a:xfrm>
            <a:off x="470516" y="2149266"/>
            <a:ext cx="8182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PHẢN ỨNG HÓA HỌC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72570"/>
            <a:ext cx="12192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vôi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(calcium carbonate)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vôi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(calcium oxide)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carbon dioxide.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			B. calcium oxide.	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carbon dioxide.			D. calcium carbonate.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 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ammonia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nitrogen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hydrogen,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(iron).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ammonia.	B. nitrogen.		C. hydrogen.	D. iron.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 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bất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kì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						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hỗn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 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hydrogen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			B. Oxygen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hydrogen.</a:t>
            </a:r>
          </a:p>
          <a:p>
            <a:pPr algn="just"/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Oxygen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		D. Hydrogen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4528458" y="1306288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2583544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3860803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5979888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D411A3-BF67-6CCC-A0E3-5D1E9ED73E58}"/>
              </a:ext>
            </a:extLst>
          </p:cNvPr>
          <p:cNvSpPr txBox="1"/>
          <p:nvPr/>
        </p:nvSpPr>
        <p:spPr>
          <a:xfrm>
            <a:off x="177553" y="102055"/>
            <a:ext cx="11638626" cy="213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Cho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1.                                </a:t>
            </a:r>
            <a:r>
              <a:rPr lang="en-US" sz="3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2.                           </a:t>
            </a:r>
            <a:r>
              <a:rPr lang="en-US" sz="3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3.                       </a:t>
            </a:r>
            <a:r>
              <a:rPr lang="en-US" sz="3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4.</a:t>
            </a:r>
            <a:endParaRPr lang="en-US" sz="3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1A1644-94C5-4CCF-BD53-C738EAF2477C}"/>
              </a:ext>
            </a:extLst>
          </p:cNvPr>
          <p:cNvSpPr/>
          <p:nvPr/>
        </p:nvSpPr>
        <p:spPr>
          <a:xfrm>
            <a:off x="7261934" y="1748902"/>
            <a:ext cx="577049" cy="490662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525D1-1B2D-043D-2CC2-05BE5E462EE6}"/>
              </a:ext>
            </a:extLst>
          </p:cNvPr>
          <p:cNvSpPr txBox="1"/>
          <p:nvPr/>
        </p:nvSpPr>
        <p:spPr>
          <a:xfrm>
            <a:off x="257451" y="2454638"/>
            <a:ext cx="11807301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A70A19-FF55-D01E-2F1B-807DBD3A9D82}"/>
              </a:ext>
            </a:extLst>
          </p:cNvPr>
          <p:cNvSpPr txBox="1"/>
          <p:nvPr/>
        </p:nvSpPr>
        <p:spPr>
          <a:xfrm>
            <a:off x="223421" y="98708"/>
            <a:ext cx="11745157" cy="6464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than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Cho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4.                                </a:t>
            </a:r>
            <a:r>
              <a:rPr lang="en-US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1.                           </a:t>
            </a:r>
            <a:r>
              <a:rPr lang="en-US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2.                       </a:t>
            </a:r>
            <a:r>
              <a:rPr lang="en-US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Khi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carbon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carbon dioxide.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carbon monoxide.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Theo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20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72EE11-CA21-13C5-F3EF-95C34A564656}"/>
              </a:ext>
            </a:extLst>
          </p:cNvPr>
          <p:cNvSpPr txBox="1"/>
          <p:nvPr/>
        </p:nvSpPr>
        <p:spPr>
          <a:xfrm>
            <a:off x="568169" y="102474"/>
            <a:ext cx="11372295" cy="590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 </a:t>
            </a:r>
            <a:r>
              <a:rPr lang="en-US" sz="3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</a:t>
            </a:r>
            <a:endParaRPr lang="en-US" sz="3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  <a:endParaRPr lang="en-US" sz="30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30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  <a:endParaRPr lang="en-US" sz="3000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Carbon dioxide </a:t>
            </a:r>
            <a:r>
              <a:rPr lang="en-US" sz="30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carbon monoxide.</a:t>
            </a:r>
            <a:endParaRPr lang="en-US" sz="3000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Trong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carbon dioxide (CO</a:t>
            </a:r>
            <a:r>
              <a:rPr lang="en-US" sz="3000" kern="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0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0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30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carbon monoxide (CO)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hemoglobin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4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219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Ammonia (NH</a:t>
            </a:r>
            <a:r>
              <a:rPr lang="en-US" sz="2800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Ammonia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hydrogen (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nitrogen (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40" y="2715747"/>
            <a:ext cx="10176103" cy="364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81859B-30F7-64DF-529B-B6E62DEF42A4}"/>
              </a:ext>
            </a:extLst>
          </p:cNvPr>
          <p:cNvSpPr txBox="1"/>
          <p:nvPr/>
        </p:nvSpPr>
        <p:spPr>
          <a:xfrm>
            <a:off x="142042" y="449049"/>
            <a:ext cx="1171852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/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nitrogen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/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/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nitrogen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/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/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Sau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hydrogen (H)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2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/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nitrogen (N)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ammonia (NH</a:t>
            </a:r>
            <a:r>
              <a:rPr lang="en-US" sz="3200" kern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D0ECB9-E1EB-1914-E952-DA51DD1FE3FB}"/>
              </a:ext>
            </a:extLst>
          </p:cNvPr>
          <p:cNvSpPr txBox="1"/>
          <p:nvPr/>
        </p:nvSpPr>
        <p:spPr>
          <a:xfrm>
            <a:off x="79900" y="0"/>
            <a:ext cx="1176291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7620" algn="just">
              <a:lnSpc>
                <a:spcPct val="150000"/>
              </a:lnSpc>
              <a:spcAft>
                <a:spcPts val="1000"/>
              </a:spcAft>
            </a:pPr>
            <a:r>
              <a:rPr lang="fr-F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fr-FR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fr-F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fr-F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fr-FR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fr-F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fr-F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2.1 </a:t>
            </a:r>
            <a:r>
              <a:rPr lang="fr-FR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fr-F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16 SGK, </a:t>
            </a:r>
            <a:r>
              <a:rPr lang="fr-FR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fr-F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fr-F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fr-F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fr-F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fr-F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fr-F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58412DD-5DEB-D84C-2245-66872EE7D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326553"/>
              </p:ext>
            </p:extLst>
          </p:nvPr>
        </p:nvGraphicFramePr>
        <p:xfrm>
          <a:off x="167197" y="473179"/>
          <a:ext cx="11588318" cy="6583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588318">
                  <a:extLst>
                    <a:ext uri="{9D8B030D-6E8A-4147-A177-3AD203B41FA5}">
                      <a16:colId xmlns:a16="http://schemas.microsoft.com/office/drawing/2014/main" val="3913401437"/>
                    </a:ext>
                  </a:extLst>
                </a:gridCol>
              </a:tblGrid>
              <a:tr h="6384821"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4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2.1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16 SGK,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khi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fr-FR" sz="2400" b="0" kern="1200" baseline="-25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khi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</a:t>
                      </a:r>
                      <a:r>
                        <a:rPr lang="fr-FR" sz="2400" b="0" kern="1200" baseline="-25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?............................................................................................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39423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48A1BDA-656D-DA25-B8D2-789DA9343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562" y="1455687"/>
            <a:ext cx="517568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4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788C22-041C-9F27-D7E6-7DA49E4DC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89045"/>
              </p:ext>
            </p:extLst>
          </p:nvPr>
        </p:nvGraphicFramePr>
        <p:xfrm>
          <a:off x="461639" y="719666"/>
          <a:ext cx="10537793" cy="3657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37793">
                  <a:extLst>
                    <a:ext uri="{9D8B030D-6E8A-4147-A177-3AD203B41FA5}">
                      <a16:colId xmlns:a16="http://schemas.microsoft.com/office/drawing/2014/main" val="377492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4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khi: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hydrogen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ngọn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</a:t>
                      </a:r>
                      <a:r>
                        <a:rPr lang="fr-FR" sz="2400" b="0" kern="1200" baseline="-25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hydrogen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giọt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hydrogen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oxygen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fr-FR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79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39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9601" y="566949"/>
            <a:ext cx="3962400" cy="4723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8579" y="2272072"/>
            <a:ext cx="59755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Zn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5244" y="4618330"/>
            <a:ext cx="435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iCiel Koni" pitchFamily="50" charset="0"/>
              </a:rPr>
              <a:t>Xảy</a:t>
            </a:r>
            <a:r>
              <a:rPr lang="en-US" sz="2800" dirty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iCiel Koni" pitchFamily="50" charset="0"/>
              </a:rPr>
              <a:t>ra</a:t>
            </a:r>
            <a:r>
              <a:rPr lang="en-US" sz="2800" dirty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iCiel Koni" pitchFamily="50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iCiel Koni" pitchFamily="50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iCiel Koni" pitchFamily="50" charset="0"/>
              </a:rPr>
              <a:t>hoá</a:t>
            </a:r>
            <a:r>
              <a:rPr lang="en-US" sz="2800" dirty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iCiel Koni" pitchFamily="50" charset="0"/>
              </a:rPr>
              <a:t>học</a:t>
            </a:r>
            <a:endParaRPr lang="en-US" sz="2800" dirty="0">
              <a:solidFill>
                <a:srgbClr val="FF00FF"/>
              </a:solidFill>
              <a:latin typeface="iCiel Koni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hay </a:t>
            </a:r>
            <a:r>
              <a:rPr lang="en-US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092" y="2726603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DAF57-BB72-1BE2-4E0D-7B28D3948D0A}"/>
              </a:ext>
            </a:extLst>
          </p:cNvPr>
          <p:cNvSpPr txBox="1"/>
          <p:nvPr/>
        </p:nvSpPr>
        <p:spPr>
          <a:xfrm>
            <a:off x="42054" y="3808587"/>
            <a:ext cx="11010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800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Tên</a:t>
            </a:r>
            <a:r>
              <a:rPr lang="en-US" sz="28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các</a:t>
            </a:r>
            <a:r>
              <a:rPr lang="en-US" sz="28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chất</a:t>
            </a:r>
            <a:r>
              <a:rPr lang="en-US" sz="28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sản</a:t>
            </a:r>
            <a:r>
              <a:rPr lang="en-US" sz="28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phẩm</a:t>
            </a:r>
            <a:r>
              <a:rPr lang="en-US" sz="28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"/>
                            </p:stCondLst>
                            <p:childTnLst>
                              <p:par>
                                <p:cTn id="1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  <p:bldP spid="10" grpId="1" uiExpand="1" build="allAtOnce"/>
      <p:bldP spid="11" grpId="0"/>
      <p:bldP spid="11" grpId="1"/>
      <p:bldP spid="12" grpId="0" uiExpand="1" build="p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647772" y="1051867"/>
            <a:ext cx="1679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391550" y="1065123"/>
            <a:ext cx="1374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263852" y="1065123"/>
            <a:ext cx="607746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 rot="16200000">
            <a:off x="5316013" y="-76850"/>
            <a:ext cx="344850" cy="275970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68984" y="1473355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iCiel Grandma" panose="02000503000000020003" pitchFamily="50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iCiel Grandma" panose="02000503000000020003" pitchFamily="50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iCiel Grandma" panose="02000503000000020003" pitchFamily="50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iCiel Grandma" panose="02000503000000020003" pitchFamily="50" charset="0"/>
              </a:rPr>
              <a:t>pứ</a:t>
            </a:r>
            <a:endParaRPr lang="en-US" sz="2800" b="1" dirty="0">
              <a:solidFill>
                <a:srgbClr val="FF0000"/>
              </a:solidFill>
              <a:latin typeface="iCiel Grandma" panose="020005030000000200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6703" y="1139421"/>
            <a:ext cx="2297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FF"/>
                </a:solidFill>
                <a:latin typeface="iCiel Grandma" panose="02000503000000020003" pitchFamily="50" charset="0"/>
              </a:rPr>
              <a:t>Chất</a:t>
            </a:r>
            <a:r>
              <a:rPr lang="en-US" sz="2800" b="1" dirty="0">
                <a:solidFill>
                  <a:srgbClr val="FF00FF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iCiel Grandma" panose="02000503000000020003" pitchFamily="50" charset="0"/>
              </a:rPr>
              <a:t>sản</a:t>
            </a:r>
            <a:r>
              <a:rPr lang="en-US" sz="2800" b="1" dirty="0">
                <a:solidFill>
                  <a:srgbClr val="FF00FF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iCiel Grandma" panose="02000503000000020003" pitchFamily="50" charset="0"/>
              </a:rPr>
              <a:t>phẩm</a:t>
            </a:r>
            <a:endParaRPr lang="en-US" sz="2800" b="1" dirty="0">
              <a:solidFill>
                <a:srgbClr val="FF00FF"/>
              </a:solidFill>
              <a:latin typeface="iCiel Grandma" panose="02000503000000020003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510" y="592745"/>
            <a:ext cx="9491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950" y="2374438"/>
            <a:ext cx="8093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1313" algn="just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iron (II) sulfide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35402" y="2774920"/>
            <a:ext cx="492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5525" y="2786602"/>
            <a:ext cx="1374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5367" y="3173734"/>
            <a:ext cx="2538708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16200000">
            <a:off x="4997516" y="2072197"/>
            <a:ext cx="344850" cy="185822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3699" y="3058828"/>
            <a:ext cx="2172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iCiel Grandma" panose="02000503000000020003" pitchFamily="50" charset="0"/>
              </a:rPr>
              <a:t>Chất tham gia pứ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9590" y="3227823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FF"/>
                </a:solidFill>
                <a:latin typeface="iCiel Grandma" panose="02000503000000020003" pitchFamily="50" charset="0"/>
              </a:rPr>
              <a:t>Chất sản phẩm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1" y="17615"/>
            <a:ext cx="4267200" cy="684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33599" y="3041908"/>
            <a:ext cx="7418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methane, oxygen.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carbon dioxide, </a:t>
            </a: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885" y="4684306"/>
            <a:ext cx="7055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carbon, oxygen.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carbon dioxide.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1880</TotalTime>
  <Words>3043</Words>
  <Application>Microsoft Office PowerPoint</Application>
  <PresentationFormat>Widescreen</PresentationFormat>
  <Paragraphs>206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iCiel Grandma</vt:lpstr>
      <vt:lpstr>iCiel Koni</vt:lpstr>
      <vt:lpstr>Open Sans</vt:lpstr>
      <vt:lpstr>Times New Roman</vt:lpstr>
      <vt:lpstr>Wingdings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Harper Waston</cp:lastModifiedBy>
  <cp:revision>281</cp:revision>
  <dcterms:created xsi:type="dcterms:W3CDTF">2022-07-11T10:05:56Z</dcterms:created>
  <dcterms:modified xsi:type="dcterms:W3CDTF">2024-09-16T03:30:21Z</dcterms:modified>
</cp:coreProperties>
</file>