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333" r:id="rId2"/>
    <p:sldId id="484" r:id="rId3"/>
    <p:sldId id="408" r:id="rId4"/>
    <p:sldId id="335" r:id="rId5"/>
    <p:sldId id="334" r:id="rId6"/>
    <p:sldId id="485" r:id="rId7"/>
    <p:sldId id="486" r:id="rId8"/>
    <p:sldId id="487" r:id="rId9"/>
    <p:sldId id="488" r:id="rId10"/>
    <p:sldId id="489" r:id="rId11"/>
    <p:sldId id="490" r:id="rId12"/>
    <p:sldId id="491" r:id="rId13"/>
    <p:sldId id="492" r:id="rId14"/>
    <p:sldId id="493" r:id="rId15"/>
    <p:sldId id="494" r:id="rId16"/>
    <p:sldId id="496" r:id="rId17"/>
    <p:sldId id="499" r:id="rId18"/>
    <p:sldId id="498" r:id="rId19"/>
    <p:sldId id="497" r:id="rId20"/>
    <p:sldId id="500" r:id="rId21"/>
    <p:sldId id="501" r:id="rId22"/>
    <p:sldId id="502" r:id="rId23"/>
    <p:sldId id="503" r:id="rId24"/>
    <p:sldId id="505" r:id="rId25"/>
    <p:sldId id="504" r:id="rId26"/>
    <p:sldId id="271" r:id="rId27"/>
    <p:sldId id="507" r:id="rId28"/>
    <p:sldId id="508" r:id="rId29"/>
    <p:sldId id="512" r:id="rId30"/>
    <p:sldId id="509" r:id="rId31"/>
    <p:sldId id="510" r:id="rId32"/>
    <p:sldId id="511" r:id="rId33"/>
    <p:sldId id="513" r:id="rId34"/>
    <p:sldId id="514" r:id="rId35"/>
    <p:sldId id="515" r:id="rId36"/>
    <p:sldId id="516" r:id="rId37"/>
    <p:sldId id="517" r:id="rId38"/>
    <p:sldId id="519" r:id="rId39"/>
    <p:sldId id="520" r:id="rId40"/>
    <p:sldId id="521" r:id="rId41"/>
    <p:sldId id="523" r:id="rId42"/>
    <p:sldId id="524" r:id="rId43"/>
    <p:sldId id="52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a:srgbClr val="0000FF"/>
    <a:srgbClr val="FF00FF"/>
    <a:srgbClr val="A3DBFF"/>
    <a:srgbClr val="FFFF66"/>
    <a:srgbClr val="FFCC66"/>
    <a:srgbClr val="FFFF00"/>
    <a:srgbClr val="C5D3FF"/>
    <a:srgbClr val="FFE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98566" autoAdjust="0"/>
  </p:normalViewPr>
  <p:slideViewPr>
    <p:cSldViewPr snapToGrid="0">
      <p:cViewPr varScale="1">
        <p:scale>
          <a:sx n="84" d="100"/>
          <a:sy n="84" d="100"/>
        </p:scale>
        <p:origin x="418"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A308FB-1498-7B9A-946F-62E1B0251D58}"/>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5" name="Footer Placeholder 4">
            <a:extLst>
              <a:ext uri="{FF2B5EF4-FFF2-40B4-BE49-F238E27FC236}">
                <a16:creationId xmlns:a16="http://schemas.microsoft.com/office/drawing/2014/main"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831E-DA43-063D-18A1-DB90E8D6AD9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353-18A1-E62E-F0E7-0D1DB37C746D}"/>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5" name="Footer Placeholder 4">
            <a:extLst>
              <a:ext uri="{FF2B5EF4-FFF2-40B4-BE49-F238E27FC236}">
                <a16:creationId xmlns:a16="http://schemas.microsoft.com/office/drawing/2014/main"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51114-B29E-9DB5-1161-02C36CE1D3E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8DFEF-F563-6ADA-AE7D-EA7B9CBD9BA3}"/>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5" name="Footer Placeholder 4">
            <a:extLst>
              <a:ext uri="{FF2B5EF4-FFF2-40B4-BE49-F238E27FC236}">
                <a16:creationId xmlns:a16="http://schemas.microsoft.com/office/drawing/2014/main"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8AD1F-F136-ABB3-FCE9-BBCDA401D4D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FFF51C-A686-C9EF-6705-2D21B90A814C}"/>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5" name="Footer Placeholder 4">
            <a:extLst>
              <a:ext uri="{FF2B5EF4-FFF2-40B4-BE49-F238E27FC236}">
                <a16:creationId xmlns:a16="http://schemas.microsoft.com/office/drawing/2014/main"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3D1F9-89D8-9F64-B07C-D123DEE88145}"/>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A1E298-89A3-8D15-25E9-03DFDEE533DC}"/>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5" name="Footer Placeholder 4">
            <a:extLst>
              <a:ext uri="{FF2B5EF4-FFF2-40B4-BE49-F238E27FC236}">
                <a16:creationId xmlns:a16="http://schemas.microsoft.com/office/drawing/2014/main"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8A3CF-BCE3-2EA9-2FDD-D98673788DB2}"/>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06D9F4-C35F-E5D4-C980-AF9C8B965E7C}"/>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6" name="Footer Placeholder 5">
            <a:extLst>
              <a:ext uri="{FF2B5EF4-FFF2-40B4-BE49-F238E27FC236}">
                <a16:creationId xmlns:a16="http://schemas.microsoft.com/office/drawing/2014/main"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29EFD7-C7BF-5164-3CF1-8FB389B52F2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046D3-876D-4C5B-45C3-7A78EAF1461A}"/>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8" name="Footer Placeholder 7">
            <a:extLst>
              <a:ext uri="{FF2B5EF4-FFF2-40B4-BE49-F238E27FC236}">
                <a16:creationId xmlns:a16="http://schemas.microsoft.com/office/drawing/2014/main"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5E86F-4264-6A88-EF6C-EF2EE1D61724}"/>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7C2031-2CC5-7BA1-98FD-2403904DC528}"/>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4" name="Footer Placeholder 3">
            <a:extLst>
              <a:ext uri="{FF2B5EF4-FFF2-40B4-BE49-F238E27FC236}">
                <a16:creationId xmlns:a16="http://schemas.microsoft.com/office/drawing/2014/main"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D2D4EB-9FBC-B70F-8618-4A37A97BF3B7}"/>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F85CE8-8581-2F50-4DAF-FC03F1FDF7FE}"/>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3" name="Footer Placeholder 2">
            <a:extLst>
              <a:ext uri="{FF2B5EF4-FFF2-40B4-BE49-F238E27FC236}">
                <a16:creationId xmlns:a16="http://schemas.microsoft.com/office/drawing/2014/main"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ED599-BE0F-70D7-28EE-1D8ED4885CFA}"/>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2C796-6882-D4E3-AA7F-532004367F89}"/>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6" name="Footer Placeholder 5">
            <a:extLst>
              <a:ext uri="{FF2B5EF4-FFF2-40B4-BE49-F238E27FC236}">
                <a16:creationId xmlns:a16="http://schemas.microsoft.com/office/drawing/2014/main"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DD2FE6-4227-FD82-4937-8D59EA69BE13}"/>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2E887-1386-15D9-5ECB-2E2384DFF0F1}"/>
              </a:ext>
            </a:extLst>
          </p:cNvPr>
          <p:cNvSpPr>
            <a:spLocks noGrp="1"/>
          </p:cNvSpPr>
          <p:nvPr>
            <p:ph type="dt" sz="half" idx="10"/>
          </p:nvPr>
        </p:nvSpPr>
        <p:spPr/>
        <p:txBody>
          <a:bodyPr/>
          <a:lstStyle/>
          <a:p>
            <a:fld id="{5C547B41-D574-4D99-8733-CDF2B4333776}" type="datetimeFigureOut">
              <a:rPr lang="en-US" smtClean="0"/>
              <a:pPr/>
              <a:t>11/24/2024</a:t>
            </a:fld>
            <a:endParaRPr lang="en-US"/>
          </a:p>
        </p:txBody>
      </p:sp>
      <p:sp>
        <p:nvSpPr>
          <p:cNvPr id="6" name="Footer Placeholder 5">
            <a:extLst>
              <a:ext uri="{FF2B5EF4-FFF2-40B4-BE49-F238E27FC236}">
                <a16:creationId xmlns:a16="http://schemas.microsoft.com/office/drawing/2014/main"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40693-F29B-CF3B-65FE-11FC48F97020}"/>
              </a:ext>
            </a:extLst>
          </p:cNvPr>
          <p:cNvSpPr>
            <a:spLocks noGrp="1"/>
          </p:cNvSpPr>
          <p:nvPr>
            <p:ph type="sldNum" sz="quarter" idx="12"/>
          </p:nvPr>
        </p:nvSpPr>
        <p:spPr/>
        <p:txBody>
          <a:bodyPr/>
          <a:lstStyle/>
          <a:p>
            <a:fld id="{1595BB2F-C9CB-4F18-9077-FBA6E68299B4}" type="slidenum">
              <a:rPr lang="en-US" smtClean="0"/>
              <a:pPr/>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pPr/>
              <a:t>11/24/2024</a:t>
            </a:fld>
            <a:endParaRPr lang="en-US"/>
          </a:p>
        </p:txBody>
      </p:sp>
      <p:sp>
        <p:nvSpPr>
          <p:cNvPr id="5" name="Footer Placeholder 4">
            <a:extLst>
              <a:ext uri="{FF2B5EF4-FFF2-40B4-BE49-F238E27FC236}">
                <a16:creationId xmlns:a16="http://schemas.microsoft.com/office/drawing/2014/main"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pPr/>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file:///H:\THT_Chuyen%20de%20Thuc%20hien%20giao%20an%20dien%20tu\GDCD\Yeu%20thuong%20con%20nguoi.ppt#-1,1,Slide 1" TargetMode="External"/><Relationship Id="rId1" Type="http://schemas.openxmlformats.org/officeDocument/2006/relationships/slideLayout" Target="../slideLayouts/slideLayout7.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T&#225;i%20b&#7843;n%20ADN.mp4"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4" descr="Asian lily">
            <a:hlinkClick r:id="rId2" action="ppaction://hlinkpres?slideindex=1&amp;slidetitle=Slide 1"/>
          </p:cNvPr>
          <p:cNvPicPr>
            <a:picLocks noChangeAspect="1" noChangeArrowheads="1"/>
          </p:cNvPicPr>
          <p:nvPr/>
        </p:nvPicPr>
        <p:blipFill>
          <a:blip r:embed="rId3"/>
          <a:srcRect/>
          <a:stretch>
            <a:fillRect/>
          </a:stretch>
        </p:blipFill>
        <p:spPr bwMode="auto">
          <a:xfrm>
            <a:off x="6191251" y="3860427"/>
            <a:ext cx="6400800" cy="2662798"/>
          </a:xfrm>
          <a:prstGeom prst="rect">
            <a:avLst/>
          </a:prstGeom>
          <a:noFill/>
          <a:ln w="9525">
            <a:noFill/>
            <a:miter lim="800000"/>
            <a:headEnd/>
            <a:tailEnd/>
          </a:ln>
        </p:spPr>
      </p:pic>
      <p:pic>
        <p:nvPicPr>
          <p:cNvPr id="2052" name="Picture 6" descr="Buombay"/>
          <p:cNvPicPr>
            <a:picLocks noChangeAspect="1" noChangeArrowheads="1" noCrop="1"/>
          </p:cNvPicPr>
          <p:nvPr/>
        </p:nvPicPr>
        <p:blipFill>
          <a:blip r:embed="rId4"/>
          <a:srcRect/>
          <a:stretch>
            <a:fillRect/>
          </a:stretch>
        </p:blipFill>
        <p:spPr bwMode="auto">
          <a:xfrm>
            <a:off x="0" y="-295556"/>
            <a:ext cx="12192000" cy="798420"/>
          </a:xfrm>
          <a:prstGeom prst="rect">
            <a:avLst/>
          </a:prstGeom>
          <a:noFill/>
          <a:ln w="9525">
            <a:noFill/>
            <a:miter lim="800000"/>
            <a:headEnd/>
            <a:tailEnd/>
          </a:ln>
        </p:spPr>
      </p:pic>
      <p:pic>
        <p:nvPicPr>
          <p:cNvPr id="2053" name="Picture 7" descr="Buombay"/>
          <p:cNvPicPr>
            <a:picLocks noChangeAspect="1" noChangeArrowheads="1" noCrop="1"/>
          </p:cNvPicPr>
          <p:nvPr/>
        </p:nvPicPr>
        <p:blipFill>
          <a:blip r:embed="rId4"/>
          <a:srcRect/>
          <a:stretch>
            <a:fillRect/>
          </a:stretch>
        </p:blipFill>
        <p:spPr bwMode="auto">
          <a:xfrm>
            <a:off x="0" y="5944723"/>
            <a:ext cx="12192000" cy="798419"/>
          </a:xfrm>
          <a:prstGeom prst="rect">
            <a:avLst/>
          </a:prstGeom>
          <a:noFill/>
          <a:ln w="9525">
            <a:noFill/>
            <a:miter lim="800000"/>
            <a:headEnd/>
            <a:tailEnd/>
          </a:ln>
        </p:spPr>
      </p:pic>
      <p:sp>
        <p:nvSpPr>
          <p:cNvPr id="2054" name="WordArt 8"/>
          <p:cNvSpPr>
            <a:spLocks noChangeArrowheads="1" noChangeShapeType="1" noTextEdit="1"/>
          </p:cNvSpPr>
          <p:nvPr/>
        </p:nvSpPr>
        <p:spPr bwMode="auto">
          <a:xfrm>
            <a:off x="406400" y="672354"/>
            <a:ext cx="11785600" cy="1657070"/>
          </a:xfrm>
          <a:prstGeom prst="rect">
            <a:avLst/>
          </a:prstGeom>
        </p:spPr>
        <p:txBody>
          <a:bodyPr wrap="none" fromWordArt="1">
            <a:prstTxWarp prst="textWave2">
              <a:avLst>
                <a:gd name="adj1" fmla="val 13005"/>
                <a:gd name="adj2" fmla="val 0"/>
              </a:avLst>
            </a:prstTxWarp>
          </a:bodyPr>
          <a:lstStyle/>
          <a:p>
            <a:pPr algn="ct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CHÀO MỪNG CÁC EM HỌC SINH </a:t>
            </a:r>
          </a:p>
          <a:p>
            <a:pPr algn="ctr"/>
            <a:r>
              <a:rPr lang="en-US"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a:cs typeface="Times New Roman"/>
              </a:rPr>
              <a:t>ĐẾN VỚI BÀI GIẢNG ĐIỆN TỬ!</a:t>
            </a:r>
          </a:p>
        </p:txBody>
      </p:sp>
      <p:pic>
        <p:nvPicPr>
          <p:cNvPr id="2055" name="Picture 8" descr="hoahong">
            <a:hlinkClick r:id="" action="ppaction://noaction"/>
          </p:cNvPr>
          <p:cNvPicPr>
            <a:picLocks noChangeAspect="1" noChangeArrowheads="1" noCrop="1"/>
          </p:cNvPicPr>
          <p:nvPr/>
        </p:nvPicPr>
        <p:blipFill>
          <a:blip r:embed="rId5"/>
          <a:srcRect/>
          <a:stretch>
            <a:fillRect/>
          </a:stretch>
        </p:blipFill>
        <p:spPr bwMode="auto">
          <a:xfrm rot="2289621">
            <a:off x="730252" y="4332477"/>
            <a:ext cx="1835149" cy="1983441"/>
          </a:xfrm>
          <a:prstGeom prst="rect">
            <a:avLst/>
          </a:prstGeom>
          <a:noFill/>
          <a:ln w="9525">
            <a:noFill/>
            <a:miter lim="800000"/>
            <a:headEnd/>
            <a:tailEnd/>
          </a:ln>
        </p:spPr>
      </p:pic>
      <p:sp>
        <p:nvSpPr>
          <p:cNvPr id="2056" name="WordArt 14"/>
          <p:cNvSpPr>
            <a:spLocks noChangeArrowheads="1" noChangeShapeType="1" noTextEdit="1"/>
          </p:cNvSpPr>
          <p:nvPr/>
        </p:nvSpPr>
        <p:spPr bwMode="auto">
          <a:xfrm>
            <a:off x="3860800" y="2506847"/>
            <a:ext cx="6197600" cy="806824"/>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a:cs typeface="Times New Roman"/>
              </a:rPr>
              <a:t>MÔN: KHOA HỌC TỰ NHIÊN 9</a:t>
            </a:r>
          </a:p>
        </p:txBody>
      </p:sp>
      <p:sp>
        <p:nvSpPr>
          <p:cNvPr id="13" name="Title 1"/>
          <p:cNvSpPr txBox="1">
            <a:spLocks/>
          </p:cNvSpPr>
          <p:nvPr/>
        </p:nvSpPr>
        <p:spPr>
          <a:xfrm>
            <a:off x="406400" y="3591486"/>
            <a:ext cx="10363200" cy="537882"/>
          </a:xfrm>
          <a:prstGeom prst="rect">
            <a:avLst/>
          </a:prstGeom>
        </p:spPr>
        <p:txBody>
          <a:bodyPr>
            <a:normAutofit fontScale="75000" lnSpcReduction="20000"/>
          </a:bodyPr>
          <a:lstStyle/>
          <a:p>
            <a:pPr algn="ctr" eaLnBrk="0" hangingPunct="0">
              <a:defRPr/>
            </a:pPr>
            <a:r>
              <a:rPr lang="en-US" sz="4400" b="1" kern="0" dirty="0">
                <a:solidFill>
                  <a:srgbClr val="0000FF"/>
                </a:solidFill>
                <a:ea typeface="+mj-ea"/>
                <a:cs typeface="Times New Roman" pitchFamily="18" charset="0"/>
              </a:rPr>
              <a:t>BỘ SÁCH CÁNH DIỀU</a:t>
            </a:r>
            <a:endParaRPr lang="en-US" sz="4400" kern="0" dirty="0">
              <a:solidFill>
                <a:srgbClr val="0000FF"/>
              </a:solidFill>
              <a:ea typeface="+mj-ea"/>
              <a:cs typeface="Times New Roman"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5423424"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91B62892-2667-ECCB-4303-1637C6B14E9B}"/>
              </a:ext>
            </a:extLst>
          </p:cNvPr>
          <p:cNvPicPr>
            <a:picLocks noChangeAspect="1"/>
          </p:cNvPicPr>
          <p:nvPr/>
        </p:nvPicPr>
        <p:blipFill>
          <a:blip r:embed="rId3"/>
          <a:stretch>
            <a:fillRect/>
          </a:stretch>
        </p:blipFill>
        <p:spPr>
          <a:xfrm>
            <a:off x="2968327" y="3362325"/>
            <a:ext cx="8376183" cy="3571876"/>
          </a:xfrm>
          <a:prstGeom prst="rect">
            <a:avLst/>
          </a:prstGeom>
        </p:spPr>
      </p:pic>
      <p:sp>
        <p:nvSpPr>
          <p:cNvPr id="10" name="TextBox 9">
            <a:extLst>
              <a:ext uri="{FF2B5EF4-FFF2-40B4-BE49-F238E27FC236}">
                <a16:creationId xmlns:a16="http://schemas.microsoft.com/office/drawing/2014/main" id="{BA0B543A-82B8-58AA-F6BF-8B62FB681688}"/>
              </a:ext>
            </a:extLst>
          </p:cNvPr>
          <p:cNvSpPr txBox="1"/>
          <p:nvPr/>
        </p:nvSpPr>
        <p:spPr>
          <a:xfrm>
            <a:off x="223157" y="1280391"/>
            <a:ext cx="11477625" cy="2519664"/>
          </a:xfrm>
          <a:prstGeom prst="rect">
            <a:avLst/>
          </a:prstGeom>
          <a:noFill/>
        </p:spPr>
        <p:txBody>
          <a:bodyPr wrap="square">
            <a:spAutoFit/>
          </a:bodyPr>
          <a:lstStyle/>
          <a:p>
            <a:pPr marR="0" lvl="0" algn="just">
              <a:lnSpc>
                <a:spcPct val="135000"/>
              </a:lnSpc>
              <a:spcBef>
                <a:spcPts val="0"/>
              </a:spcBef>
              <a:spcAft>
                <a:spcPts val="800"/>
              </a:spcAft>
              <a:buSzPts val="1000"/>
              <a:tabLst>
                <a:tab pos="457200" algn="l"/>
              </a:tabLst>
            </a:pPr>
            <a:r>
              <a:rPr lang="en-US" sz="3000" kern="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kép</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(chromatid)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chị</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Khi NST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duỗi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xoắn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sợi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086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5423424"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91B62892-2667-ECCB-4303-1637C6B14E9B}"/>
              </a:ext>
            </a:extLst>
          </p:cNvPr>
          <p:cNvPicPr>
            <a:picLocks noChangeAspect="1"/>
          </p:cNvPicPr>
          <p:nvPr/>
        </p:nvPicPr>
        <p:blipFill>
          <a:blip r:embed="rId3"/>
          <a:stretch>
            <a:fillRect/>
          </a:stretch>
        </p:blipFill>
        <p:spPr>
          <a:xfrm>
            <a:off x="321117" y="1619250"/>
            <a:ext cx="5774883" cy="3619500"/>
          </a:xfrm>
          <a:prstGeom prst="rect">
            <a:avLst/>
          </a:prstGeom>
        </p:spPr>
      </p:pic>
      <p:sp>
        <p:nvSpPr>
          <p:cNvPr id="3" name="Left Brace 2">
            <a:extLst>
              <a:ext uri="{FF2B5EF4-FFF2-40B4-BE49-F238E27FC236}">
                <a16:creationId xmlns:a16="http://schemas.microsoft.com/office/drawing/2014/main" id="{5F4C4EB5-AD5D-1FA1-54F9-AF6C32ADBC9D}"/>
              </a:ext>
            </a:extLst>
          </p:cNvPr>
          <p:cNvSpPr/>
          <p:nvPr/>
        </p:nvSpPr>
        <p:spPr>
          <a:xfrm>
            <a:off x="5760127" y="1619250"/>
            <a:ext cx="470517" cy="348821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86EBDCC2-2748-1A42-4B91-C0C3C803835D}"/>
              </a:ext>
            </a:extLst>
          </p:cNvPr>
          <p:cNvSpPr txBox="1"/>
          <p:nvPr/>
        </p:nvSpPr>
        <p:spPr>
          <a:xfrm>
            <a:off x="6230644" y="1357640"/>
            <a:ext cx="5423424" cy="1015663"/>
          </a:xfrm>
          <a:prstGeom prst="rect">
            <a:avLst/>
          </a:prstGeom>
          <a:noFill/>
        </p:spPr>
        <p:txBody>
          <a:bodyPr wrap="square" rtlCol="0">
            <a:spAutoFit/>
          </a:bodyPr>
          <a:lstStyle/>
          <a:p>
            <a:r>
              <a:rPr lang="en-US" sz="3000" dirty="0" err="1">
                <a:solidFill>
                  <a:srgbClr val="007419"/>
                </a:solidFill>
                <a:latin typeface="Times New Roman" pitchFamily="18" charset="0"/>
                <a:cs typeface="Times New Roman" pitchFamily="18" charset="0"/>
              </a:rPr>
              <a:t>Giúp</a:t>
            </a:r>
            <a:r>
              <a:rPr lang="en-US" sz="3000" dirty="0">
                <a:solidFill>
                  <a:srgbClr val="007419"/>
                </a:solidFill>
                <a:latin typeface="Times New Roman" pitchFamily="18" charset="0"/>
                <a:cs typeface="Times New Roman" pitchFamily="18" charset="0"/>
              </a:rPr>
              <a:t> NST </a:t>
            </a:r>
            <a:r>
              <a:rPr lang="en-US" sz="3000" dirty="0" err="1">
                <a:solidFill>
                  <a:srgbClr val="007419"/>
                </a:solidFill>
                <a:latin typeface="Times New Roman" pitchFamily="18" charset="0"/>
                <a:cs typeface="Times New Roman" pitchFamily="18" charset="0"/>
              </a:rPr>
              <a:t>gắn</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vào</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thoi</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phân</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bào</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khi</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tế</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bào</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phân</a:t>
            </a:r>
            <a:r>
              <a:rPr lang="en-US" sz="3000" dirty="0">
                <a:solidFill>
                  <a:srgbClr val="007419"/>
                </a:solidFill>
                <a:latin typeface="Times New Roman" pitchFamily="18" charset="0"/>
                <a:cs typeface="Times New Roman" pitchFamily="18" charset="0"/>
              </a:rPr>
              <a:t> chia</a:t>
            </a:r>
          </a:p>
        </p:txBody>
      </p:sp>
      <p:sp>
        <p:nvSpPr>
          <p:cNvPr id="5" name="TextBox 4">
            <a:extLst>
              <a:ext uri="{FF2B5EF4-FFF2-40B4-BE49-F238E27FC236}">
                <a16:creationId xmlns:a16="http://schemas.microsoft.com/office/drawing/2014/main" id="{4F439FC3-778D-7560-C81F-70F3D8C672F8}"/>
              </a:ext>
            </a:extLst>
          </p:cNvPr>
          <p:cNvSpPr txBox="1"/>
          <p:nvPr/>
        </p:nvSpPr>
        <p:spPr>
          <a:xfrm>
            <a:off x="6230644" y="4426970"/>
            <a:ext cx="5423424" cy="1477328"/>
          </a:xfrm>
          <a:prstGeom prst="rect">
            <a:avLst/>
          </a:prstGeom>
          <a:noFill/>
        </p:spPr>
        <p:txBody>
          <a:bodyPr wrap="square" rtlCol="0">
            <a:spAutoFit/>
          </a:bodyPr>
          <a:lstStyle/>
          <a:p>
            <a:r>
              <a:rPr lang="en-US" sz="3000" dirty="0" err="1">
                <a:solidFill>
                  <a:srgbClr val="007419"/>
                </a:solidFill>
                <a:latin typeface="Times New Roman" pitchFamily="18" charset="0"/>
                <a:cs typeface="Times New Roman" pitchFamily="18" charset="0"/>
              </a:rPr>
              <a:t>Có</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thể</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nằm</a:t>
            </a:r>
            <a:r>
              <a:rPr lang="en-US" sz="3000" dirty="0">
                <a:solidFill>
                  <a:srgbClr val="007419"/>
                </a:solidFill>
                <a:latin typeface="Times New Roman" pitchFamily="18" charset="0"/>
                <a:cs typeface="Times New Roman" pitchFamily="18" charset="0"/>
              </a:rPr>
              <a:t> ở </a:t>
            </a:r>
            <a:r>
              <a:rPr lang="en-US" sz="3000" dirty="0" err="1">
                <a:solidFill>
                  <a:srgbClr val="007419"/>
                </a:solidFill>
                <a:latin typeface="Times New Roman" pitchFamily="18" charset="0"/>
                <a:cs typeface="Times New Roman" pitchFamily="18" charset="0"/>
              </a:rPr>
              <a:t>vị</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trí</a:t>
            </a:r>
            <a:r>
              <a:rPr lang="en-US" sz="3000" dirty="0">
                <a:solidFill>
                  <a:srgbClr val="007419"/>
                </a:solidFill>
                <a:latin typeface="Times New Roman" pitchFamily="18" charset="0"/>
                <a:cs typeface="Times New Roman" pitchFamily="18" charset="0"/>
              </a:rPr>
              <a:t> ở </a:t>
            </a:r>
            <a:r>
              <a:rPr lang="en-US" sz="3000" dirty="0" err="1">
                <a:solidFill>
                  <a:srgbClr val="007419"/>
                </a:solidFill>
                <a:latin typeface="Times New Roman" pitchFamily="18" charset="0"/>
                <a:cs typeface="Times New Roman" pitchFamily="18" charset="0"/>
              </a:rPr>
              <a:t>giữa</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hoặc</a:t>
            </a:r>
            <a:r>
              <a:rPr lang="en-US" sz="3000" dirty="0">
                <a:solidFill>
                  <a:srgbClr val="007419"/>
                </a:solidFill>
                <a:latin typeface="Times New Roman" pitchFamily="18" charset="0"/>
                <a:cs typeface="Times New Roman" pitchFamily="18" charset="0"/>
              </a:rPr>
              <a:t> ở </a:t>
            </a:r>
            <a:r>
              <a:rPr lang="en-US" sz="3000" dirty="0" err="1">
                <a:solidFill>
                  <a:srgbClr val="007419"/>
                </a:solidFill>
                <a:latin typeface="Times New Roman" pitchFamily="18" charset="0"/>
                <a:cs typeface="Times New Roman" pitchFamily="18" charset="0"/>
              </a:rPr>
              <a:t>đầu</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mút</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hoặc</a:t>
            </a:r>
            <a:r>
              <a:rPr lang="en-US" sz="3000" dirty="0">
                <a:solidFill>
                  <a:srgbClr val="007419"/>
                </a:solidFill>
                <a:latin typeface="Times New Roman" pitchFamily="18" charset="0"/>
                <a:cs typeface="Times New Roman" pitchFamily="18" charset="0"/>
              </a:rPr>
              <a:t> ở </a:t>
            </a:r>
            <a:r>
              <a:rPr lang="en-US" sz="3000" dirty="0" err="1">
                <a:solidFill>
                  <a:srgbClr val="007419"/>
                </a:solidFill>
                <a:latin typeface="Times New Roman" pitchFamily="18" charset="0"/>
                <a:cs typeface="Times New Roman" pitchFamily="18" charset="0"/>
              </a:rPr>
              <a:t>vị</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trí</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còn</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lại</a:t>
            </a:r>
            <a:r>
              <a:rPr lang="en-US" sz="3000" dirty="0">
                <a:solidFill>
                  <a:srgbClr val="007419"/>
                </a:solidFill>
                <a:latin typeface="Times New Roman" pitchFamily="18" charset="0"/>
                <a:cs typeface="Times New Roman" pitchFamily="18" charset="0"/>
              </a:rPr>
              <a:t> </a:t>
            </a:r>
            <a:r>
              <a:rPr lang="en-US" sz="3000" dirty="0" err="1">
                <a:solidFill>
                  <a:srgbClr val="007419"/>
                </a:solidFill>
                <a:latin typeface="Times New Roman" pitchFamily="18" charset="0"/>
                <a:cs typeface="Times New Roman" pitchFamily="18" charset="0"/>
              </a:rPr>
              <a:t>của</a:t>
            </a:r>
            <a:r>
              <a:rPr lang="en-US" sz="3000" dirty="0">
                <a:solidFill>
                  <a:srgbClr val="007419"/>
                </a:solidFill>
                <a:latin typeface="Times New Roman" pitchFamily="18" charset="0"/>
                <a:cs typeface="Times New Roman" pitchFamily="18" charset="0"/>
              </a:rPr>
              <a:t> NST</a:t>
            </a:r>
          </a:p>
        </p:txBody>
      </p:sp>
    </p:spTree>
    <p:extLst>
      <p:ext uri="{BB962C8B-B14F-4D97-AF65-F5344CB8AC3E}">
        <p14:creationId xmlns:p14="http://schemas.microsoft.com/office/powerpoint/2010/main" val="214396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D76CB22E-FB44-BE69-1DB7-D3C767CD84E6}"/>
              </a:ext>
            </a:extLst>
          </p:cNvPr>
          <p:cNvPicPr>
            <a:picLocks noChangeAspect="1"/>
          </p:cNvPicPr>
          <p:nvPr/>
        </p:nvPicPr>
        <p:blipFill>
          <a:blip r:embed="rId3"/>
          <a:stretch>
            <a:fillRect/>
          </a:stretch>
        </p:blipFill>
        <p:spPr>
          <a:xfrm>
            <a:off x="691046" y="2912254"/>
            <a:ext cx="10475650" cy="2679748"/>
          </a:xfrm>
          <a:prstGeom prst="rect">
            <a:avLst/>
          </a:prstGeom>
        </p:spPr>
      </p:pic>
      <p:sp>
        <p:nvSpPr>
          <p:cNvPr id="7" name="TextBox 6">
            <a:extLst>
              <a:ext uri="{FF2B5EF4-FFF2-40B4-BE49-F238E27FC236}">
                <a16:creationId xmlns:a16="http://schemas.microsoft.com/office/drawing/2014/main" id="{E38C89BF-DA05-CE3F-09CD-541073B526D3}"/>
              </a:ext>
            </a:extLst>
          </p:cNvPr>
          <p:cNvSpPr txBox="1"/>
          <p:nvPr/>
        </p:nvSpPr>
        <p:spPr>
          <a:xfrm>
            <a:off x="761471" y="6059003"/>
            <a:ext cx="2067665" cy="523220"/>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que</a:t>
            </a:r>
          </a:p>
        </p:txBody>
      </p:sp>
      <p:sp>
        <p:nvSpPr>
          <p:cNvPr id="10" name="TextBox 9">
            <a:extLst>
              <a:ext uri="{FF2B5EF4-FFF2-40B4-BE49-F238E27FC236}">
                <a16:creationId xmlns:a16="http://schemas.microsoft.com/office/drawing/2014/main" id="{7B85AD80-5DE4-8CEA-64B8-930C866F90F0}"/>
              </a:ext>
            </a:extLst>
          </p:cNvPr>
          <p:cNvSpPr txBox="1"/>
          <p:nvPr/>
        </p:nvSpPr>
        <p:spPr>
          <a:xfrm>
            <a:off x="3225540" y="6076751"/>
            <a:ext cx="2162360" cy="523220"/>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V</a:t>
            </a:r>
          </a:p>
        </p:txBody>
      </p:sp>
      <p:sp>
        <p:nvSpPr>
          <p:cNvPr id="11" name="TextBox 10">
            <a:extLst>
              <a:ext uri="{FF2B5EF4-FFF2-40B4-BE49-F238E27FC236}">
                <a16:creationId xmlns:a16="http://schemas.microsoft.com/office/drawing/2014/main" id="{9F998FFF-287A-53B0-C70A-4EA4F33DB760}"/>
              </a:ext>
            </a:extLst>
          </p:cNvPr>
          <p:cNvSpPr txBox="1"/>
          <p:nvPr/>
        </p:nvSpPr>
        <p:spPr>
          <a:xfrm>
            <a:off x="6064099" y="6089617"/>
            <a:ext cx="1971860" cy="523220"/>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52DACED-F882-784B-B072-89BC2F16F39E}"/>
              </a:ext>
            </a:extLst>
          </p:cNvPr>
          <p:cNvSpPr txBox="1"/>
          <p:nvPr/>
        </p:nvSpPr>
        <p:spPr>
          <a:xfrm>
            <a:off x="8518578" y="6066380"/>
            <a:ext cx="2402436" cy="523220"/>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X.</a:t>
            </a:r>
          </a:p>
        </p:txBody>
      </p:sp>
      <p:sp>
        <p:nvSpPr>
          <p:cNvPr id="5" name="Rectangle 4">
            <a:extLst>
              <a:ext uri="{FF2B5EF4-FFF2-40B4-BE49-F238E27FC236}">
                <a16:creationId xmlns:a16="http://schemas.microsoft.com/office/drawing/2014/main" id="{26363007-A7CD-AD3C-C3DB-477F19CE21B3}"/>
              </a:ext>
            </a:extLst>
          </p:cNvPr>
          <p:cNvSpPr/>
          <p:nvPr/>
        </p:nvSpPr>
        <p:spPr>
          <a:xfrm>
            <a:off x="-145213" y="1701858"/>
            <a:ext cx="11066227" cy="584775"/>
          </a:xfrm>
          <a:prstGeom prst="rect">
            <a:avLst/>
          </a:prstGeom>
          <a:noFill/>
        </p:spPr>
        <p:txBody>
          <a:bodyPr wrap="square" lIns="91440" tIns="45720" rIns="91440" bIns="45720">
            <a:spAutoFit/>
          </a:bodyPr>
          <a:lstStyle/>
          <a:p>
            <a:pPr algn="ct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Xác</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định</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vị</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trí</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của</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tâm</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động</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ở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mỗi</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NST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dưới</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đây</a:t>
            </a:r>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endPar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4" name="Arrow: Down 13">
            <a:extLst>
              <a:ext uri="{FF2B5EF4-FFF2-40B4-BE49-F238E27FC236}">
                <a16:creationId xmlns:a16="http://schemas.microsoft.com/office/drawing/2014/main" id="{3100DDAA-F8F1-0B29-5325-65B01E41B9DF}"/>
              </a:ext>
            </a:extLst>
          </p:cNvPr>
          <p:cNvSpPr/>
          <p:nvPr/>
        </p:nvSpPr>
        <p:spPr>
          <a:xfrm rot="15616868" flipH="1">
            <a:off x="1928709" y="4589190"/>
            <a:ext cx="120694" cy="804925"/>
          </a:xfrm>
          <a:prstGeom prst="downArrow">
            <a:avLst>
              <a:gd name="adj1" fmla="val 50000"/>
              <a:gd name="adj2" fmla="val 32898"/>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E99C7D58-4615-C165-AC6A-352ACC05F7AF}"/>
              </a:ext>
            </a:extLst>
          </p:cNvPr>
          <p:cNvSpPr txBox="1"/>
          <p:nvPr/>
        </p:nvSpPr>
        <p:spPr>
          <a:xfrm>
            <a:off x="2100008" y="4542777"/>
            <a:ext cx="2067665" cy="523220"/>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mút</a:t>
            </a:r>
            <a:endParaRPr lang="en-US"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D5E07A96-8D33-7291-21A6-C2371FCC4A03}"/>
              </a:ext>
            </a:extLst>
          </p:cNvPr>
          <p:cNvSpPr txBox="1"/>
          <p:nvPr/>
        </p:nvSpPr>
        <p:spPr>
          <a:xfrm>
            <a:off x="3644156" y="5408943"/>
            <a:ext cx="2067665" cy="523220"/>
          </a:xfrm>
          <a:prstGeom prst="rect">
            <a:avLst/>
          </a:prstGeom>
          <a:noFill/>
        </p:spPr>
        <p:txBody>
          <a:bodyPr wrap="square" rtlCol="0">
            <a:spAutoFit/>
          </a:bodyPr>
          <a:lstStyle/>
          <a:p>
            <a:pPr lvl="0"/>
            <a:r>
              <a:rPr lang="en-US" sz="2800" dirty="0" err="1">
                <a:latin typeface="Times New Roman" panose="02020603050405020304" pitchFamily="18" charset="0"/>
                <a:cs typeface="Times New Roman" panose="02020603050405020304" pitchFamily="18" charset="0"/>
                <a:sym typeface="Wingdings 2" panose="05020102010507070707" pitchFamily="18" charset="2"/>
              </a:rPr>
              <a:t>Tâm</a:t>
            </a:r>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cân</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EDF707A-1E02-2B38-CEF7-2A752F5CE3F9}"/>
              </a:ext>
            </a:extLst>
          </p:cNvPr>
          <p:cNvSpPr txBox="1"/>
          <p:nvPr/>
        </p:nvSpPr>
        <p:spPr>
          <a:xfrm>
            <a:off x="6263130" y="5519714"/>
            <a:ext cx="2067665" cy="523220"/>
          </a:xfrm>
          <a:prstGeom prst="rect">
            <a:avLst/>
          </a:prstGeom>
          <a:noFill/>
        </p:spPr>
        <p:txBody>
          <a:bodyPr wrap="square" rtlCol="0">
            <a:spAutoFit/>
          </a:bodyPr>
          <a:lstStyle/>
          <a:p>
            <a:pPr lvl="0"/>
            <a:r>
              <a:rPr lang="en-US" sz="2800" dirty="0" err="1">
                <a:latin typeface="Times New Roman" panose="02020603050405020304" pitchFamily="18" charset="0"/>
                <a:cs typeface="Times New Roman" panose="02020603050405020304" pitchFamily="18" charset="0"/>
                <a:sym typeface="Wingdings 2" panose="05020102010507070707" pitchFamily="18" charset="2"/>
              </a:rPr>
              <a:t>Tâm</a:t>
            </a:r>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cân</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AA23CCD-70BD-D90F-A66E-39D345BEADAD}"/>
              </a:ext>
            </a:extLst>
          </p:cNvPr>
          <p:cNvSpPr txBox="1"/>
          <p:nvPr/>
        </p:nvSpPr>
        <p:spPr>
          <a:xfrm>
            <a:off x="10230202" y="3469507"/>
            <a:ext cx="2067665" cy="523220"/>
          </a:xfrm>
          <a:prstGeom prst="rect">
            <a:avLst/>
          </a:prstGeom>
          <a:noFill/>
        </p:spPr>
        <p:txBody>
          <a:bodyPr wrap="square" rtlCol="0">
            <a:spAutoFit/>
          </a:bodyPr>
          <a:lstStyle/>
          <a:p>
            <a:pPr lvl="0"/>
            <a:r>
              <a:rPr lang="en-US" sz="2800" dirty="0" err="1">
                <a:latin typeface="Times New Roman" panose="02020603050405020304" pitchFamily="18" charset="0"/>
                <a:cs typeface="Times New Roman" panose="02020603050405020304" pitchFamily="18" charset="0"/>
                <a:sym typeface="Wingdings 2" panose="05020102010507070707" pitchFamily="18" charset="2"/>
              </a:rPr>
              <a:t>Tâm</a:t>
            </a:r>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lệch</a:t>
            </a:r>
            <a:endParaRPr lang="en-US" sz="2800" dirty="0">
              <a:latin typeface="Times New Roman" panose="02020603050405020304" pitchFamily="18" charset="0"/>
              <a:cs typeface="Times New Roman" panose="02020603050405020304" pitchFamily="18" charset="0"/>
            </a:endParaRPr>
          </a:p>
        </p:txBody>
      </p:sp>
      <p:sp>
        <p:nvSpPr>
          <p:cNvPr id="20" name="Arrow: Down 19">
            <a:extLst>
              <a:ext uri="{FF2B5EF4-FFF2-40B4-BE49-F238E27FC236}">
                <a16:creationId xmlns:a16="http://schemas.microsoft.com/office/drawing/2014/main" id="{25977F42-EDA4-B27F-AED7-5A7C5DEEA783}"/>
              </a:ext>
            </a:extLst>
          </p:cNvPr>
          <p:cNvSpPr/>
          <p:nvPr/>
        </p:nvSpPr>
        <p:spPr>
          <a:xfrm>
            <a:off x="3874415" y="5059958"/>
            <a:ext cx="65989" cy="523220"/>
          </a:xfrm>
          <a:prstGeom prst="downArrow">
            <a:avLst/>
          </a:prstGeom>
          <a:solidFill>
            <a:srgbClr val="0000FF"/>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5CA8E042-420A-D365-67FA-F276F6669088}"/>
              </a:ext>
            </a:extLst>
          </p:cNvPr>
          <p:cNvSpPr/>
          <p:nvPr/>
        </p:nvSpPr>
        <p:spPr>
          <a:xfrm rot="1565803" flipH="1">
            <a:off x="7009894" y="4985513"/>
            <a:ext cx="168335" cy="578842"/>
          </a:xfrm>
          <a:prstGeom prst="downArrow">
            <a:avLst/>
          </a:prstGeom>
          <a:solidFill>
            <a:srgbClr val="0070C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8676F4B2-2136-F8D1-5A4E-8A8DFF3DA3A6}"/>
              </a:ext>
            </a:extLst>
          </p:cNvPr>
          <p:cNvSpPr/>
          <p:nvPr/>
        </p:nvSpPr>
        <p:spPr>
          <a:xfrm rot="16200000">
            <a:off x="9865778" y="3390452"/>
            <a:ext cx="119008" cy="724954"/>
          </a:xfrm>
          <a:prstGeom prst="downArrow">
            <a:avLst/>
          </a:prstGeom>
          <a:solidFill>
            <a:srgbClr val="0000FF"/>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46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 calcmode="lin" valueType="num">
                                      <p:cBhvr>
                                        <p:cTn id="48" dur="1000" fill="hold"/>
                                        <p:tgtEl>
                                          <p:spTgt spid="16"/>
                                        </p:tgtEl>
                                        <p:attrNameLst>
                                          <p:attrName>style.rotation</p:attrName>
                                        </p:attrNameLst>
                                      </p:cBhvr>
                                      <p:tavLst>
                                        <p:tav tm="0">
                                          <p:val>
                                            <p:fltVal val="90"/>
                                          </p:val>
                                        </p:tav>
                                        <p:tav tm="100000">
                                          <p:val>
                                            <p:fltVal val="0"/>
                                          </p:val>
                                        </p:tav>
                                      </p:tavLst>
                                    </p:anim>
                                    <p:animEffect transition="in" filter="fade">
                                      <p:cBhvr>
                                        <p:cTn id="49" dur="1000"/>
                                        <p:tgtEl>
                                          <p:spTgt spid="16"/>
                                        </p:tgtEl>
                                      </p:cBhvr>
                                    </p:animEffect>
                                  </p:childTnLst>
                                </p:cTn>
                              </p:par>
                              <p:par>
                                <p:cTn id="50" presetID="31"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1000" fill="hold"/>
                                        <p:tgtEl>
                                          <p:spTgt spid="20"/>
                                        </p:tgtEl>
                                        <p:attrNameLst>
                                          <p:attrName>ppt_w</p:attrName>
                                        </p:attrNameLst>
                                      </p:cBhvr>
                                      <p:tavLst>
                                        <p:tav tm="0">
                                          <p:val>
                                            <p:fltVal val="0"/>
                                          </p:val>
                                        </p:tav>
                                        <p:tav tm="100000">
                                          <p:val>
                                            <p:strVal val="#ppt_w"/>
                                          </p:val>
                                        </p:tav>
                                      </p:tavLst>
                                    </p:anim>
                                    <p:anim calcmode="lin" valueType="num">
                                      <p:cBhvr>
                                        <p:cTn id="53" dur="1000" fill="hold"/>
                                        <p:tgtEl>
                                          <p:spTgt spid="20"/>
                                        </p:tgtEl>
                                        <p:attrNameLst>
                                          <p:attrName>ppt_h</p:attrName>
                                        </p:attrNameLst>
                                      </p:cBhvr>
                                      <p:tavLst>
                                        <p:tav tm="0">
                                          <p:val>
                                            <p:fltVal val="0"/>
                                          </p:val>
                                        </p:tav>
                                        <p:tav tm="100000">
                                          <p:val>
                                            <p:strVal val="#ppt_h"/>
                                          </p:val>
                                        </p:tav>
                                      </p:tavLst>
                                    </p:anim>
                                    <p:anim calcmode="lin" valueType="num">
                                      <p:cBhvr>
                                        <p:cTn id="54" dur="1000" fill="hold"/>
                                        <p:tgtEl>
                                          <p:spTgt spid="20"/>
                                        </p:tgtEl>
                                        <p:attrNameLst>
                                          <p:attrName>style.rotation</p:attrName>
                                        </p:attrNameLst>
                                      </p:cBhvr>
                                      <p:tavLst>
                                        <p:tav tm="0">
                                          <p:val>
                                            <p:fltVal val="90"/>
                                          </p:val>
                                        </p:tav>
                                        <p:tav tm="100000">
                                          <p:val>
                                            <p:fltVal val="0"/>
                                          </p:val>
                                        </p:tav>
                                      </p:tavLst>
                                    </p:anim>
                                    <p:animEffect transition="in" filter="fade">
                                      <p:cBhvr>
                                        <p:cTn id="55" dur="10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80">
                                          <p:stCondLst>
                                            <p:cond delay="0"/>
                                          </p:stCondLst>
                                        </p:cTn>
                                        <p:tgtEl>
                                          <p:spTgt spid="19"/>
                                        </p:tgtEl>
                                      </p:cBhvr>
                                    </p:animEffect>
                                    <p:anim calcmode="lin" valueType="num">
                                      <p:cBhvr>
                                        <p:cTn id="6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4" dur="26">
                                          <p:stCondLst>
                                            <p:cond delay="650"/>
                                          </p:stCondLst>
                                        </p:cTn>
                                        <p:tgtEl>
                                          <p:spTgt spid="19"/>
                                        </p:tgtEl>
                                      </p:cBhvr>
                                      <p:to x="100000" y="60000"/>
                                    </p:animScale>
                                    <p:animScale>
                                      <p:cBhvr>
                                        <p:cTn id="75" dur="166" decel="50000">
                                          <p:stCondLst>
                                            <p:cond delay="676"/>
                                          </p:stCondLst>
                                        </p:cTn>
                                        <p:tgtEl>
                                          <p:spTgt spid="19"/>
                                        </p:tgtEl>
                                      </p:cBhvr>
                                      <p:to x="100000" y="100000"/>
                                    </p:animScale>
                                    <p:animScale>
                                      <p:cBhvr>
                                        <p:cTn id="76" dur="26">
                                          <p:stCondLst>
                                            <p:cond delay="1312"/>
                                          </p:stCondLst>
                                        </p:cTn>
                                        <p:tgtEl>
                                          <p:spTgt spid="19"/>
                                        </p:tgtEl>
                                      </p:cBhvr>
                                      <p:to x="100000" y="80000"/>
                                    </p:animScale>
                                    <p:animScale>
                                      <p:cBhvr>
                                        <p:cTn id="77" dur="166" decel="50000">
                                          <p:stCondLst>
                                            <p:cond delay="1338"/>
                                          </p:stCondLst>
                                        </p:cTn>
                                        <p:tgtEl>
                                          <p:spTgt spid="19"/>
                                        </p:tgtEl>
                                      </p:cBhvr>
                                      <p:to x="100000" y="100000"/>
                                    </p:animScale>
                                    <p:animScale>
                                      <p:cBhvr>
                                        <p:cTn id="78" dur="26">
                                          <p:stCondLst>
                                            <p:cond delay="1642"/>
                                          </p:stCondLst>
                                        </p:cTn>
                                        <p:tgtEl>
                                          <p:spTgt spid="19"/>
                                        </p:tgtEl>
                                      </p:cBhvr>
                                      <p:to x="100000" y="90000"/>
                                    </p:animScale>
                                    <p:animScale>
                                      <p:cBhvr>
                                        <p:cTn id="79" dur="166" decel="50000">
                                          <p:stCondLst>
                                            <p:cond delay="1668"/>
                                          </p:stCondLst>
                                        </p:cTn>
                                        <p:tgtEl>
                                          <p:spTgt spid="19"/>
                                        </p:tgtEl>
                                      </p:cBhvr>
                                      <p:to x="100000" y="100000"/>
                                    </p:animScale>
                                    <p:animScale>
                                      <p:cBhvr>
                                        <p:cTn id="80" dur="26">
                                          <p:stCondLst>
                                            <p:cond delay="1808"/>
                                          </p:stCondLst>
                                        </p:cTn>
                                        <p:tgtEl>
                                          <p:spTgt spid="19"/>
                                        </p:tgtEl>
                                      </p:cBhvr>
                                      <p:to x="100000" y="95000"/>
                                    </p:animScale>
                                    <p:animScale>
                                      <p:cBhvr>
                                        <p:cTn id="81" dur="166" decel="50000">
                                          <p:stCondLst>
                                            <p:cond delay="1834"/>
                                          </p:stCondLst>
                                        </p:cTn>
                                        <p:tgtEl>
                                          <p:spTgt spid="19"/>
                                        </p:tgtEl>
                                      </p:cBhvr>
                                      <p:to x="100000" y="100000"/>
                                    </p:animScale>
                                  </p:childTnLst>
                                </p:cTn>
                              </p:par>
                              <p:par>
                                <p:cTn id="82" presetID="26" presetClass="entr" presetSubtype="0"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down)">
                                      <p:cBhvr>
                                        <p:cTn id="84" dur="580">
                                          <p:stCondLst>
                                            <p:cond delay="0"/>
                                          </p:stCondLst>
                                        </p:cTn>
                                        <p:tgtEl>
                                          <p:spTgt spid="22"/>
                                        </p:tgtEl>
                                      </p:cBhvr>
                                    </p:animEffect>
                                    <p:anim calcmode="lin" valueType="num">
                                      <p:cBhvr>
                                        <p:cTn id="8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90" dur="26">
                                          <p:stCondLst>
                                            <p:cond delay="650"/>
                                          </p:stCondLst>
                                        </p:cTn>
                                        <p:tgtEl>
                                          <p:spTgt spid="22"/>
                                        </p:tgtEl>
                                      </p:cBhvr>
                                      <p:to x="100000" y="60000"/>
                                    </p:animScale>
                                    <p:animScale>
                                      <p:cBhvr>
                                        <p:cTn id="91" dur="166" decel="50000">
                                          <p:stCondLst>
                                            <p:cond delay="676"/>
                                          </p:stCondLst>
                                        </p:cTn>
                                        <p:tgtEl>
                                          <p:spTgt spid="22"/>
                                        </p:tgtEl>
                                      </p:cBhvr>
                                      <p:to x="100000" y="100000"/>
                                    </p:animScale>
                                    <p:animScale>
                                      <p:cBhvr>
                                        <p:cTn id="92" dur="26">
                                          <p:stCondLst>
                                            <p:cond delay="1312"/>
                                          </p:stCondLst>
                                        </p:cTn>
                                        <p:tgtEl>
                                          <p:spTgt spid="22"/>
                                        </p:tgtEl>
                                      </p:cBhvr>
                                      <p:to x="100000" y="80000"/>
                                    </p:animScale>
                                    <p:animScale>
                                      <p:cBhvr>
                                        <p:cTn id="93" dur="166" decel="50000">
                                          <p:stCondLst>
                                            <p:cond delay="1338"/>
                                          </p:stCondLst>
                                        </p:cTn>
                                        <p:tgtEl>
                                          <p:spTgt spid="22"/>
                                        </p:tgtEl>
                                      </p:cBhvr>
                                      <p:to x="100000" y="100000"/>
                                    </p:animScale>
                                    <p:animScale>
                                      <p:cBhvr>
                                        <p:cTn id="94" dur="26">
                                          <p:stCondLst>
                                            <p:cond delay="1642"/>
                                          </p:stCondLst>
                                        </p:cTn>
                                        <p:tgtEl>
                                          <p:spTgt spid="22"/>
                                        </p:tgtEl>
                                      </p:cBhvr>
                                      <p:to x="100000" y="90000"/>
                                    </p:animScale>
                                    <p:animScale>
                                      <p:cBhvr>
                                        <p:cTn id="95" dur="166" decel="50000">
                                          <p:stCondLst>
                                            <p:cond delay="1668"/>
                                          </p:stCondLst>
                                        </p:cTn>
                                        <p:tgtEl>
                                          <p:spTgt spid="22"/>
                                        </p:tgtEl>
                                      </p:cBhvr>
                                      <p:to x="100000" y="100000"/>
                                    </p:animScale>
                                    <p:animScale>
                                      <p:cBhvr>
                                        <p:cTn id="96" dur="26">
                                          <p:stCondLst>
                                            <p:cond delay="1808"/>
                                          </p:stCondLst>
                                        </p:cTn>
                                        <p:tgtEl>
                                          <p:spTgt spid="22"/>
                                        </p:tgtEl>
                                      </p:cBhvr>
                                      <p:to x="100000" y="95000"/>
                                    </p:animScale>
                                    <p:animScale>
                                      <p:cBhvr>
                                        <p:cTn id="97"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4" grpId="0" animBg="1"/>
      <p:bldP spid="15" grpId="0"/>
      <p:bldP spid="16" grpId="0"/>
      <p:bldP spid="18" grpId="0"/>
      <p:bldP spid="19" grpId="0"/>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26363007-A7CD-AD3C-C3DB-477F19CE21B3}"/>
              </a:ext>
            </a:extLst>
          </p:cNvPr>
          <p:cNvSpPr/>
          <p:nvPr/>
        </p:nvSpPr>
        <p:spPr>
          <a:xfrm>
            <a:off x="7585788" y="839293"/>
            <a:ext cx="4257869" cy="1569660"/>
          </a:xfrm>
          <a:prstGeom prst="rect">
            <a:avLst/>
          </a:prstGeom>
          <a:noFill/>
        </p:spPr>
        <p:txBody>
          <a:bodyPr wrap="square" lIns="91440" tIns="45720" rIns="91440" bIns="45720">
            <a:spAutoFit/>
          </a:bodyPr>
          <a:lstStyle/>
          <a:p>
            <a:pPr algn="just"/>
            <a:r>
              <a:rPr lang="en-US" sz="3200" b="1" dirty="0">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NST </a:t>
            </a:r>
            <a:r>
              <a:rPr lang="en-US" sz="3200" b="1" dirty="0" err="1">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được</a:t>
            </a:r>
            <a:r>
              <a:rPr lang="en-US" sz="3200" b="1" dirty="0">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cấu</a:t>
            </a:r>
            <a:r>
              <a:rPr lang="en-US" sz="3200" b="1" dirty="0">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tạo</a:t>
            </a:r>
            <a:r>
              <a:rPr lang="en-US" sz="3200" b="1" dirty="0">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từ</a:t>
            </a:r>
            <a:r>
              <a:rPr lang="en-US" sz="3200" b="1" dirty="0">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những</a:t>
            </a:r>
            <a:r>
              <a:rPr lang="en-US" sz="3200" b="1" dirty="0">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thành</a:t>
            </a:r>
            <a:r>
              <a:rPr lang="en-US" sz="3200" b="1" dirty="0">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phần</a:t>
            </a:r>
            <a:r>
              <a:rPr lang="en-US" sz="3200" b="1" dirty="0">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200" b="1" dirty="0" err="1">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nào</a:t>
            </a:r>
            <a:r>
              <a:rPr lang="en-US" sz="3200" b="1" dirty="0">
                <a:ln/>
                <a:solidFill>
                  <a:srgbClr val="C00000"/>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a:t>
            </a:r>
            <a:endParaRPr lang="en-US" sz="3200" b="1" dirty="0">
              <a:ln/>
              <a:solidFill>
                <a:srgbClr val="C00000"/>
              </a:solidFill>
              <a:effectLst>
                <a:outerShdw blurRad="38100" dist="19050" dir="2700000" algn="tl" rotWithShape="0">
                  <a:schemeClr val="dk1">
                    <a:lumMod val="50000"/>
                    <a:alpha val="40000"/>
                  </a:schemeClr>
                </a:outerShdw>
              </a:effectLst>
            </a:endParaRPr>
          </a:p>
        </p:txBody>
      </p:sp>
      <p:pic>
        <p:nvPicPr>
          <p:cNvPr id="9" name="Picture 8">
            <a:extLst>
              <a:ext uri="{FF2B5EF4-FFF2-40B4-BE49-F238E27FC236}">
                <a16:creationId xmlns:a16="http://schemas.microsoft.com/office/drawing/2014/main" id="{6735F2B0-9E8B-414D-1673-73D42B9F92E8}"/>
              </a:ext>
            </a:extLst>
          </p:cNvPr>
          <p:cNvPicPr>
            <a:picLocks noChangeAspect="1"/>
          </p:cNvPicPr>
          <p:nvPr/>
        </p:nvPicPr>
        <p:blipFill>
          <a:blip r:embed="rId3"/>
          <a:stretch>
            <a:fillRect/>
          </a:stretch>
        </p:blipFill>
        <p:spPr>
          <a:xfrm>
            <a:off x="0" y="1678586"/>
            <a:ext cx="7052215" cy="4460033"/>
          </a:xfrm>
          <a:prstGeom prst="rect">
            <a:avLst/>
          </a:prstGeom>
        </p:spPr>
      </p:pic>
      <p:sp>
        <p:nvSpPr>
          <p:cNvPr id="13" name="Rectangle 12">
            <a:extLst>
              <a:ext uri="{FF2B5EF4-FFF2-40B4-BE49-F238E27FC236}">
                <a16:creationId xmlns:a16="http://schemas.microsoft.com/office/drawing/2014/main" id="{1BAE4672-1E02-454C-7A6B-2AC79C0A2B3F}"/>
              </a:ext>
            </a:extLst>
          </p:cNvPr>
          <p:cNvSpPr/>
          <p:nvPr/>
        </p:nvSpPr>
        <p:spPr>
          <a:xfrm>
            <a:off x="6638384" y="765774"/>
            <a:ext cx="4856930" cy="2519664"/>
          </a:xfrm>
          <a:prstGeom prst="rect">
            <a:avLst/>
          </a:prstGeom>
          <a:noFill/>
        </p:spPr>
        <p:txBody>
          <a:bodyPr wrap="square" lIns="91440" tIns="45720" rIns="91440" bIns="45720">
            <a:spAutoFit/>
          </a:bodyPr>
          <a:lstStyle/>
          <a:p>
            <a:pPr algn="just">
              <a:lnSpc>
                <a:spcPct val="135000"/>
              </a:lnSpc>
            </a:pPr>
            <a:r>
              <a:rPr lang="en-US" sz="3000" kern="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000" kern="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DNA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quấn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protein histone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chuỗi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nucleosome.</a:t>
            </a:r>
            <a:endParaRPr lang="en-US" sz="3000" b="1" dirty="0">
              <a:ln/>
              <a:solidFill>
                <a:srgbClr val="0000FF"/>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14A220F-5DA7-A37F-5AE9-0F4D3AD94CE9}"/>
              </a:ext>
            </a:extLst>
          </p:cNvPr>
          <p:cNvSpPr/>
          <p:nvPr/>
        </p:nvSpPr>
        <p:spPr>
          <a:xfrm>
            <a:off x="6238879" y="3546355"/>
            <a:ext cx="5464571" cy="3701013"/>
          </a:xfrm>
          <a:prstGeom prst="rect">
            <a:avLst/>
          </a:prstGeom>
          <a:noFill/>
        </p:spPr>
        <p:txBody>
          <a:bodyPr wrap="square" lIns="91440" tIns="45720" rIns="91440" bIns="45720">
            <a:spAutoFit/>
          </a:bodyPr>
          <a:lstStyle/>
          <a:p>
            <a:pPr algn="just">
              <a:lnSpc>
                <a:spcPct val="135000"/>
              </a:lnSpc>
            </a:pPr>
            <a:r>
              <a:rPr lang="en-US" sz="3000" b="1" dirty="0">
                <a:ln/>
                <a:solidFill>
                  <a:srgbClr val="0000FF"/>
                </a:solidFill>
                <a:effectLst>
                  <a:outerShdw blurRad="38100" dist="19050" dir="2700000" algn="tl" rotWithShape="0">
                    <a:schemeClr val="dk1">
                      <a:lumMod val="50000"/>
                      <a:alpha val="40000"/>
                    </a:schemeClr>
                  </a:outerShdw>
                </a:effectLst>
                <a:latin typeface="Times New Roman" pitchFamily="18" charset="0"/>
                <a:cs typeface="Times New Roman"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Chuỗi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nucleosome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cuộn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co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 </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kern="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b="1" dirty="0">
              <a:ln/>
              <a:solidFill>
                <a:srgbClr val="C00000"/>
              </a:solid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5355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3">
                                            <p:txEl>
                                              <p:pRg st="0" end="0"/>
                                            </p:txEl>
                                          </p:spTgt>
                                        </p:tgtEl>
                                        <p:attrNameLst>
                                          <p:attrName>style.visibility</p:attrName>
                                        </p:attrNameLst>
                                      </p:cBhvr>
                                      <p:to>
                                        <p:strVal val="visible"/>
                                      </p:to>
                                    </p:set>
                                    <p:anim calcmode="lin" valueType="num">
                                      <p:cBhvr>
                                        <p:cTn id="41"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43"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72501" y="28796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6735F2B0-9E8B-414D-1673-73D42B9F92E8}"/>
              </a:ext>
            </a:extLst>
          </p:cNvPr>
          <p:cNvPicPr>
            <a:picLocks noChangeAspect="1"/>
          </p:cNvPicPr>
          <p:nvPr/>
        </p:nvPicPr>
        <p:blipFill>
          <a:blip r:embed="rId3"/>
          <a:stretch>
            <a:fillRect/>
          </a:stretch>
        </p:blipFill>
        <p:spPr>
          <a:xfrm>
            <a:off x="0" y="1678586"/>
            <a:ext cx="7052215" cy="4460033"/>
          </a:xfrm>
          <a:prstGeom prst="rect">
            <a:avLst/>
          </a:prstGeom>
        </p:spPr>
      </p:pic>
      <p:sp>
        <p:nvSpPr>
          <p:cNvPr id="13" name="Rectangle 12">
            <a:extLst>
              <a:ext uri="{FF2B5EF4-FFF2-40B4-BE49-F238E27FC236}">
                <a16:creationId xmlns:a16="http://schemas.microsoft.com/office/drawing/2014/main" id="{1BAE4672-1E02-454C-7A6B-2AC79C0A2B3F}"/>
              </a:ext>
            </a:extLst>
          </p:cNvPr>
          <p:cNvSpPr/>
          <p:nvPr/>
        </p:nvSpPr>
        <p:spPr>
          <a:xfrm>
            <a:off x="6591304" y="923811"/>
            <a:ext cx="4856930" cy="2357825"/>
          </a:xfrm>
          <a:prstGeom prst="rect">
            <a:avLst/>
          </a:prstGeom>
          <a:noFill/>
        </p:spPr>
        <p:txBody>
          <a:bodyPr wrap="square" lIns="91440" tIns="45720" rIns="91440" bIns="45720">
            <a:spAutoFit/>
          </a:bodyPr>
          <a:lstStyle/>
          <a:p>
            <a:pPr algn="just">
              <a:lnSpc>
                <a:spcPct val="135000"/>
              </a:lnSpc>
            </a:pP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nucleosome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0" dirty="0">
                <a:solidFill>
                  <a:srgbClr val="9933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n/>
              <a:solidFill>
                <a:srgbClr val="9933FF"/>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14A220F-5DA7-A37F-5AE9-0F4D3AD94CE9}"/>
              </a:ext>
            </a:extLst>
          </p:cNvPr>
          <p:cNvSpPr/>
          <p:nvPr/>
        </p:nvSpPr>
        <p:spPr>
          <a:xfrm>
            <a:off x="6591304" y="3281636"/>
            <a:ext cx="5464571" cy="2911566"/>
          </a:xfrm>
          <a:prstGeom prst="rect">
            <a:avLst/>
          </a:prstGeom>
          <a:noFill/>
        </p:spPr>
        <p:txBody>
          <a:bodyPr wrap="square" lIns="91440" tIns="45720" rIns="91440" bIns="45720">
            <a:spAutoFit/>
          </a:bodyPr>
          <a:lstStyle/>
          <a:p>
            <a:pPr algn="just">
              <a:lnSpc>
                <a:spcPct val="135000"/>
              </a:lnSpc>
            </a:pPr>
            <a:r>
              <a:rPr lang="en-US" sz="2800" kern="0" dirty="0" err="1">
                <a:solidFill>
                  <a:srgbClr val="007419"/>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kern="0" dirty="0">
                <a:solidFill>
                  <a:srgbClr val="00741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kern="0" dirty="0">
                <a:solidFill>
                  <a:srgbClr val="00741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2800" kern="0" dirty="0">
                <a:solidFill>
                  <a:srgbClr val="00741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kern="0" dirty="0">
                <a:solidFill>
                  <a:srgbClr val="00741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0" dirty="0">
                <a:solidFill>
                  <a:srgbClr val="00741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 nucleosome </a:t>
            </a:r>
            <a:r>
              <a:rPr lang="en-US" sz="2800" kern="0" dirty="0" err="1">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 xa </a:t>
            </a:r>
            <a:r>
              <a:rPr lang="en-US" sz="2800" kern="0" dirty="0" err="1">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kern="0" dirty="0" err="1">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kern="0" dirty="0">
                <a:solidFill>
                  <a:srgbClr val="00741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00" dirty="0">
              <a:solidFill>
                <a:srgbClr val="007419"/>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b="1" dirty="0">
              <a:ln/>
              <a:solidFill>
                <a:srgbClr val="C00000"/>
              </a:solidFill>
              <a:effectLst>
                <a:outerShdw blurRad="38100" dist="19050" dir="2700000" algn="tl" rotWithShape="0">
                  <a:schemeClr val="dk1">
                    <a:lumMod val="50000"/>
                    <a:alpha val="40000"/>
                  </a:schemeClr>
                </a:outerShdw>
              </a:effectLst>
            </a:endParaRPr>
          </a:p>
        </p:txBody>
      </p:sp>
      <p:sp>
        <p:nvSpPr>
          <p:cNvPr id="3" name="TextBox 2">
            <a:extLst>
              <a:ext uri="{FF2B5EF4-FFF2-40B4-BE49-F238E27FC236}">
                <a16:creationId xmlns:a16="http://schemas.microsoft.com/office/drawing/2014/main" id="{E144D7DE-AA96-0A59-08D6-7B43A4EC2E33}"/>
              </a:ext>
            </a:extLst>
          </p:cNvPr>
          <p:cNvSpPr txBox="1"/>
          <p:nvPr/>
        </p:nvSpPr>
        <p:spPr>
          <a:xfrm>
            <a:off x="6721932" y="2077091"/>
            <a:ext cx="5103124" cy="2016706"/>
          </a:xfrm>
          <a:prstGeom prst="rect">
            <a:avLst/>
          </a:prstGeom>
          <a:noFill/>
        </p:spPr>
        <p:txBody>
          <a:bodyPr wrap="square" rtlCol="0">
            <a:spAutoFit/>
          </a:bodyPr>
          <a:lstStyle/>
          <a:p>
            <a:pPr>
              <a:lnSpc>
                <a:spcPct val="135000"/>
              </a:lnSpc>
            </a:pPr>
            <a:r>
              <a:rPr lang="en-US" sz="3200" dirty="0" err="1">
                <a:solidFill>
                  <a:srgbClr val="C00000"/>
                </a:solidFill>
                <a:latin typeface="Times New Roman" pitchFamily="18" charset="0"/>
                <a:cs typeface="Times New Roman" pitchFamily="18" charset="0"/>
              </a:rPr>
              <a:t>Mỗi</a:t>
            </a:r>
            <a:r>
              <a:rPr lang="en-US" sz="3200" dirty="0">
                <a:solidFill>
                  <a:srgbClr val="C00000"/>
                </a:solidFill>
                <a:latin typeface="Times New Roman" pitchFamily="18" charset="0"/>
                <a:cs typeface="Times New Roman" pitchFamily="18" charset="0"/>
              </a:rPr>
              <a:t> NST </a:t>
            </a:r>
            <a:r>
              <a:rPr lang="en-US" sz="3200" dirty="0" err="1">
                <a:solidFill>
                  <a:srgbClr val="C00000"/>
                </a:solidFill>
                <a:latin typeface="Times New Roman" pitchFamily="18" charset="0"/>
                <a:cs typeface="Times New Roman" pitchFamily="18" charset="0"/>
              </a:rPr>
              <a:t>trong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tế</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bào</a:t>
            </a:r>
            <a:r>
              <a:rPr lang="en-US" sz="3200" dirty="0">
                <a:solidFill>
                  <a:srgbClr val="C00000"/>
                </a:solidFill>
                <a:latin typeface="Times New Roman" pitchFamily="18" charset="0"/>
                <a:cs typeface="Times New Roman" pitchFamily="18" charset="0"/>
              </a:rPr>
              <a:t>  ở </a:t>
            </a:r>
            <a:r>
              <a:rPr lang="en-US" sz="3200" dirty="0" err="1">
                <a:solidFill>
                  <a:srgbClr val="C00000"/>
                </a:solidFill>
                <a:latin typeface="Times New Roman" pitchFamily="18" charset="0"/>
                <a:cs typeface="Times New Roman" pitchFamily="18" charset="0"/>
              </a:rPr>
              <a:t>hình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bên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chứa</a:t>
            </a:r>
            <a:r>
              <a:rPr lang="en-US" sz="3200" dirty="0">
                <a:solidFill>
                  <a:srgbClr val="C00000"/>
                </a:solidFill>
                <a:latin typeface="Times New Roman" pitchFamily="18" charset="0"/>
                <a:cs typeface="Times New Roman" pitchFamily="18" charset="0"/>
              </a:rPr>
              <a:t> bao </a:t>
            </a:r>
            <a:r>
              <a:rPr lang="en-US" sz="3200" dirty="0" err="1">
                <a:solidFill>
                  <a:srgbClr val="C00000"/>
                </a:solidFill>
                <a:latin typeface="Times New Roman" pitchFamily="18" charset="0"/>
                <a:cs typeface="Times New Roman" pitchFamily="18" charset="0"/>
              </a:rPr>
              <a:t>nhiêu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phân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tử</a:t>
            </a:r>
            <a:r>
              <a:rPr lang="en-US" sz="3200" dirty="0">
                <a:solidFill>
                  <a:srgbClr val="C00000"/>
                </a:solidFill>
                <a:latin typeface="Times New Roman" pitchFamily="18" charset="0"/>
                <a:cs typeface="Times New Roman" pitchFamily="18" charset="0"/>
              </a:rPr>
              <a:t> DNA?</a:t>
            </a:r>
          </a:p>
        </p:txBody>
      </p:sp>
      <p:sp>
        <p:nvSpPr>
          <p:cNvPr id="4" name="TextBox 3">
            <a:extLst>
              <a:ext uri="{FF2B5EF4-FFF2-40B4-BE49-F238E27FC236}">
                <a16:creationId xmlns:a16="http://schemas.microsoft.com/office/drawing/2014/main" id="{E59E20F5-9341-BCCE-9681-83B00F5F33BE}"/>
              </a:ext>
            </a:extLst>
          </p:cNvPr>
          <p:cNvSpPr txBox="1"/>
          <p:nvPr/>
        </p:nvSpPr>
        <p:spPr>
          <a:xfrm>
            <a:off x="6719069" y="1127253"/>
            <a:ext cx="5103124" cy="2681503"/>
          </a:xfrm>
          <a:prstGeom prst="rect">
            <a:avLst/>
          </a:prstGeom>
          <a:noFill/>
        </p:spPr>
        <p:txBody>
          <a:bodyPr wrap="square" rtlCol="0">
            <a:spAutoFit/>
          </a:bodyPr>
          <a:lstStyle/>
          <a:p>
            <a:pPr>
              <a:lnSpc>
                <a:spcPct val="135000"/>
              </a:lnSpc>
            </a:pPr>
            <a:r>
              <a:rPr lang="en-US" sz="3200" dirty="0">
                <a:solidFill>
                  <a:srgbClr val="0000FF"/>
                </a:solidFill>
                <a:latin typeface="Times New Roman" pitchFamily="18" charset="0"/>
                <a:cs typeface="Times New Roman" pitchFamily="18" charset="0"/>
              </a:rPr>
              <a:t>DNA </a:t>
            </a:r>
            <a:r>
              <a:rPr lang="en-US" sz="3200" dirty="0" err="1">
                <a:solidFill>
                  <a:srgbClr val="0000FF"/>
                </a:solidFill>
                <a:latin typeface="Times New Roman" pitchFamily="18" charset="0"/>
                <a:cs typeface="Times New Roman" pitchFamily="18" charset="0"/>
              </a:rPr>
              <a:t>có</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kích</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thước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lớn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mang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nhiều</a:t>
            </a:r>
            <a:r>
              <a:rPr lang="en-US" sz="3200" dirty="0">
                <a:solidFill>
                  <a:srgbClr val="0000FF"/>
                </a:solidFill>
                <a:latin typeface="Times New Roman" pitchFamily="18" charset="0"/>
                <a:cs typeface="Times New Roman" pitchFamily="18" charset="0"/>
              </a:rPr>
              <a:t> gene </a:t>
            </a:r>
            <a:r>
              <a:rPr lang="en-US" sz="3200" dirty="0" err="1">
                <a:solidFill>
                  <a:srgbClr val="0000FF"/>
                </a:solidFill>
                <a:latin typeface="Times New Roman" pitchFamily="18" charset="0"/>
                <a:cs typeface="Times New Roman" pitchFamily="18" charset="0"/>
              </a:rPr>
              <a:t>được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đóng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gói</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trong</a:t>
            </a:r>
            <a:r>
              <a:rPr lang="en-US" sz="3200" dirty="0">
                <a:solidFill>
                  <a:srgbClr val="0000FF"/>
                </a:solidFill>
                <a:latin typeface="Times New Roman" pitchFamily="18" charset="0"/>
                <a:cs typeface="Times New Roman" pitchFamily="18" charset="0"/>
              </a:rPr>
              <a:t> NST </a:t>
            </a:r>
            <a:r>
              <a:rPr lang="en-US" sz="3200" dirty="0" err="1">
                <a:solidFill>
                  <a:srgbClr val="0000FF"/>
                </a:solidFill>
                <a:latin typeface="Times New Roman" pitchFamily="18" charset="0"/>
                <a:cs typeface="Times New Roman" pitchFamily="18" charset="0"/>
              </a:rPr>
              <a:t>và</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nằm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gọn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trong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nhân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tế</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bào</a:t>
            </a:r>
            <a:endParaRPr lang="en-US" sz="3200" dirty="0">
              <a:solidFill>
                <a:srgbClr val="0000FF"/>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87B02092-6762-C86E-2D35-2F3FB0DD46D4}"/>
              </a:ext>
            </a:extLst>
          </p:cNvPr>
          <p:cNvSpPr txBox="1"/>
          <p:nvPr/>
        </p:nvSpPr>
        <p:spPr>
          <a:xfrm>
            <a:off x="6591304" y="3908602"/>
            <a:ext cx="5103124" cy="1351909"/>
          </a:xfrm>
          <a:prstGeom prst="rect">
            <a:avLst/>
          </a:prstGeom>
          <a:noFill/>
        </p:spPr>
        <p:txBody>
          <a:bodyPr wrap="square" rtlCol="0">
            <a:spAutoFit/>
          </a:bodyPr>
          <a:lstStyle/>
          <a:p>
            <a:pPr>
              <a:lnSpc>
                <a:spcPct val="135000"/>
              </a:lnSpc>
            </a:pPr>
            <a:r>
              <a:rPr lang="en-US" sz="3200" dirty="0">
                <a:solidFill>
                  <a:srgbClr val="C00000"/>
                </a:solidFill>
                <a:latin typeface="Times New Roman" pitchFamily="18" charset="0"/>
                <a:cs typeface="Times New Roman" pitchFamily="18" charset="0"/>
                <a:sym typeface="Symbol" panose="05050102010706020507" pitchFamily="18" charset="2"/>
              </a:rPr>
              <a:t> Trong </a:t>
            </a:r>
            <a:r>
              <a:rPr lang="en-US" sz="3200" dirty="0" err="1">
                <a:solidFill>
                  <a:srgbClr val="C00000"/>
                </a:solidFill>
                <a:latin typeface="Times New Roman" pitchFamily="18" charset="0"/>
                <a:cs typeface="Times New Roman" pitchFamily="18" charset="0"/>
                <a:sym typeface="Symbol" panose="05050102010706020507" pitchFamily="18" charset="2"/>
              </a:rPr>
              <a:t>nhân</a:t>
            </a:r>
            <a:r>
              <a:rPr lang="en-US" sz="3200" dirty="0">
                <a:solidFill>
                  <a:srgbClr val="C00000"/>
                </a:solidFill>
                <a:latin typeface="Times New Roman" pitchFamily="18" charset="0"/>
                <a:cs typeface="Times New Roman" pitchFamily="18" charset="0"/>
                <a:sym typeface="Symbol" panose="05050102010706020507" pitchFamily="18" charset="2"/>
              </a:rPr>
              <a:t> </a:t>
            </a:r>
            <a:r>
              <a:rPr lang="en-US" sz="3200" dirty="0" err="1">
                <a:solidFill>
                  <a:srgbClr val="C00000"/>
                </a:solidFill>
                <a:latin typeface="Times New Roman" pitchFamily="18" charset="0"/>
                <a:cs typeface="Times New Roman" pitchFamily="18" charset="0"/>
                <a:sym typeface="Symbol" panose="05050102010706020507" pitchFamily="18" charset="2"/>
              </a:rPr>
              <a:t>tế</a:t>
            </a:r>
            <a:r>
              <a:rPr lang="en-US" sz="3200" dirty="0">
                <a:solidFill>
                  <a:srgbClr val="C00000"/>
                </a:solidFill>
                <a:latin typeface="Times New Roman" pitchFamily="18" charset="0"/>
                <a:cs typeface="Times New Roman" pitchFamily="18" charset="0"/>
                <a:sym typeface="Symbol" panose="05050102010706020507" pitchFamily="18" charset="2"/>
              </a:rPr>
              <a:t> </a:t>
            </a:r>
            <a:r>
              <a:rPr lang="en-US" sz="3200" dirty="0" err="1">
                <a:solidFill>
                  <a:srgbClr val="C00000"/>
                </a:solidFill>
                <a:latin typeface="Times New Roman" pitchFamily="18" charset="0"/>
                <a:cs typeface="Times New Roman" pitchFamily="18" charset="0"/>
                <a:sym typeface="Symbol" panose="05050102010706020507" pitchFamily="18" charset="2"/>
              </a:rPr>
              <a:t>bào</a:t>
            </a:r>
            <a:r>
              <a:rPr lang="en-US" sz="3200" dirty="0">
                <a:solidFill>
                  <a:srgbClr val="C00000"/>
                </a:solidFill>
                <a:latin typeface="Times New Roman" pitchFamily="18" charset="0"/>
                <a:cs typeface="Times New Roman" pitchFamily="18" charset="0"/>
                <a:sym typeface="Symbol" panose="05050102010706020507" pitchFamily="18" charset="2"/>
              </a:rPr>
              <a:t>, NST </a:t>
            </a:r>
            <a:r>
              <a:rPr lang="en-US" sz="3200" dirty="0" err="1">
                <a:solidFill>
                  <a:srgbClr val="C00000"/>
                </a:solidFill>
                <a:latin typeface="Times New Roman" pitchFamily="18" charset="0"/>
                <a:cs typeface="Times New Roman" pitchFamily="18" charset="0"/>
                <a:sym typeface="Symbol" panose="05050102010706020507" pitchFamily="18" charset="2"/>
              </a:rPr>
              <a:t>là</a:t>
            </a:r>
            <a:r>
              <a:rPr lang="en-US" sz="3200" dirty="0">
                <a:solidFill>
                  <a:srgbClr val="C00000"/>
                </a:solidFill>
                <a:latin typeface="Times New Roman" pitchFamily="18" charset="0"/>
                <a:cs typeface="Times New Roman" pitchFamily="18" charset="0"/>
                <a:sym typeface="Symbol" panose="05050102010706020507" pitchFamily="18" charset="2"/>
              </a:rPr>
              <a:t> </a:t>
            </a:r>
            <a:r>
              <a:rPr lang="en-US" sz="3200" dirty="0" err="1">
                <a:solidFill>
                  <a:srgbClr val="C00000"/>
                </a:solidFill>
                <a:latin typeface="Times New Roman" pitchFamily="18" charset="0"/>
                <a:cs typeface="Times New Roman" pitchFamily="18" charset="0"/>
                <a:sym typeface="Symbol" panose="05050102010706020507" pitchFamily="18" charset="2"/>
              </a:rPr>
              <a:t>cấu</a:t>
            </a:r>
            <a:r>
              <a:rPr lang="en-US" sz="3200" dirty="0">
                <a:solidFill>
                  <a:srgbClr val="C00000"/>
                </a:solidFill>
                <a:latin typeface="Times New Roman" pitchFamily="18" charset="0"/>
                <a:cs typeface="Times New Roman" pitchFamily="18" charset="0"/>
                <a:sym typeface="Symbol" panose="05050102010706020507" pitchFamily="18" charset="2"/>
              </a:rPr>
              <a:t> </a:t>
            </a:r>
            <a:r>
              <a:rPr lang="en-US" sz="3200" dirty="0" err="1">
                <a:solidFill>
                  <a:srgbClr val="C00000"/>
                </a:solidFill>
                <a:latin typeface="Times New Roman" pitchFamily="18" charset="0"/>
                <a:cs typeface="Times New Roman" pitchFamily="18" charset="0"/>
                <a:sym typeface="Symbol" panose="05050102010706020507" pitchFamily="18" charset="2"/>
              </a:rPr>
              <a:t>trúc</a:t>
            </a:r>
            <a:r>
              <a:rPr lang="en-US" sz="3200" dirty="0">
                <a:solidFill>
                  <a:srgbClr val="C00000"/>
                </a:solidFill>
                <a:latin typeface="Times New Roman" pitchFamily="18" charset="0"/>
                <a:cs typeface="Times New Roman" pitchFamily="18" charset="0"/>
                <a:sym typeface="Symbol" panose="05050102010706020507" pitchFamily="18" charset="2"/>
              </a:rPr>
              <a:t> </a:t>
            </a:r>
            <a:r>
              <a:rPr lang="en-US" sz="3200" dirty="0" err="1">
                <a:solidFill>
                  <a:srgbClr val="C00000"/>
                </a:solidFill>
                <a:latin typeface="Times New Roman" pitchFamily="18" charset="0"/>
                <a:cs typeface="Times New Roman" pitchFamily="18" charset="0"/>
                <a:sym typeface="Symbol" panose="05050102010706020507" pitchFamily="18" charset="2"/>
              </a:rPr>
              <a:t>mang</a:t>
            </a:r>
            <a:r>
              <a:rPr lang="en-US" sz="3200" dirty="0">
                <a:solidFill>
                  <a:srgbClr val="C00000"/>
                </a:solidFill>
                <a:latin typeface="Times New Roman" pitchFamily="18" charset="0"/>
                <a:cs typeface="Times New Roman" pitchFamily="18" charset="0"/>
                <a:sym typeface="Symbol" panose="05050102010706020507" pitchFamily="18" charset="2"/>
              </a:rPr>
              <a:t> gene.</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3289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 calcmode="lin" valueType="num">
                                      <p:cBhvr>
                                        <p:cTn id="31"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1+ppt_h/2"/>
                                          </p:val>
                                        </p:tav>
                                      </p:tavLst>
                                    </p:anim>
                                    <p:set>
                                      <p:cBhvr>
                                        <p:cTn id="39" dur="1" fill="hold">
                                          <p:stCondLst>
                                            <p:cond delay="499"/>
                                          </p:stCondLst>
                                        </p:cTn>
                                        <p:tgtEl>
                                          <p:spTgt spid="13"/>
                                        </p:tgtEl>
                                        <p:attrNameLst>
                                          <p:attrName>style.visibility</p:attrName>
                                        </p:attrNameLst>
                                      </p:cBhvr>
                                      <p:to>
                                        <p:strVal val="hidden"/>
                                      </p:to>
                                    </p:set>
                                  </p:childTnLst>
                                </p:cTn>
                              </p:par>
                              <p:par>
                                <p:cTn id="40" presetID="2" presetClass="exit" presetSubtype="4" fill="hold" grpId="0" nodeType="withEffect">
                                  <p:stCondLst>
                                    <p:cond delay="0"/>
                                  </p:stCondLst>
                                  <p:childTnLst>
                                    <p:anim calcmode="lin" valueType="num">
                                      <p:cBhvr additive="base">
                                        <p:cTn id="41" dur="500"/>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42" dur="500"/>
                                        <p:tgtEl>
                                          <p:spTgt spid="23">
                                            <p:txEl>
                                              <p:pRg st="0" end="0"/>
                                            </p:txEl>
                                          </p:spTgt>
                                        </p:tgtEl>
                                        <p:attrNameLst>
                                          <p:attrName>ppt_y</p:attrName>
                                        </p:attrNameLst>
                                      </p:cBhvr>
                                      <p:tavLst>
                                        <p:tav tm="0">
                                          <p:val>
                                            <p:strVal val="ppt_y"/>
                                          </p:val>
                                        </p:tav>
                                        <p:tav tm="100000">
                                          <p:val>
                                            <p:strVal val="1+ppt_h/2"/>
                                          </p:val>
                                        </p:tav>
                                      </p:tavLst>
                                    </p:anim>
                                    <p:set>
                                      <p:cBhvr>
                                        <p:cTn id="43" dur="1" fill="hold">
                                          <p:stCondLst>
                                            <p:cond delay="499"/>
                                          </p:stCondLst>
                                        </p:cTn>
                                        <p:tgtEl>
                                          <p:spTgt spid="23">
                                            <p:txEl>
                                              <p:pRg st="0" end="0"/>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 calcmode="lin" valueType="num">
                                      <p:cBhvr additive="base">
                                        <p:cTn id="4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0" nodeType="clickEffect">
                                  <p:stCondLst>
                                    <p:cond delay="0"/>
                                  </p:stCondLst>
                                  <p:childTnLst>
                                    <p:anim calcmode="lin" valueType="num">
                                      <p:cBhvr additive="base">
                                        <p:cTn id="53"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4" dur="500"/>
                                        <p:tgtEl>
                                          <p:spTgt spid="3">
                                            <p:txEl>
                                              <p:pRg st="0" end="0"/>
                                            </p:txEl>
                                          </p:spTgt>
                                        </p:tgtEl>
                                        <p:attrNameLst>
                                          <p:attrName>ppt_y</p:attrName>
                                        </p:attrNameLst>
                                      </p:cBhvr>
                                      <p:tavLst>
                                        <p:tav tm="0">
                                          <p:val>
                                            <p:strVal val="ppt_y"/>
                                          </p:val>
                                        </p:tav>
                                        <p:tav tm="100000">
                                          <p:val>
                                            <p:strVal val="1+ppt_h/2"/>
                                          </p:val>
                                        </p:tav>
                                      </p:tavLst>
                                    </p:anim>
                                    <p:set>
                                      <p:cBhvr>
                                        <p:cTn id="55"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8" presetClass="entr" presetSubtype="12"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strips(downLeft)">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3" grpId="0" build="allAtOnce"/>
      <p:bldP spid="3" grpId="0" build="allAtOnce"/>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50B2CF-7C46-2C3A-E9C6-1A824D12A1F4}"/>
              </a:ext>
            </a:extLst>
          </p:cNvPr>
          <p:cNvPicPr>
            <a:picLocks noChangeAspect="1"/>
          </p:cNvPicPr>
          <p:nvPr/>
        </p:nvPicPr>
        <p:blipFill>
          <a:blip r:embed="rId2"/>
          <a:stretch>
            <a:fillRect/>
          </a:stretch>
        </p:blipFill>
        <p:spPr>
          <a:xfrm>
            <a:off x="75259" y="0"/>
            <a:ext cx="12041481" cy="6858000"/>
          </a:xfrm>
          <a:prstGeom prst="rect">
            <a:avLst/>
          </a:prstGeom>
        </p:spPr>
      </p:pic>
    </p:spTree>
    <p:extLst>
      <p:ext uri="{BB962C8B-B14F-4D97-AF65-F5344CB8AC3E}">
        <p14:creationId xmlns:p14="http://schemas.microsoft.com/office/powerpoint/2010/main" val="3482043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4431"/>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764064"/>
            <a:ext cx="4351538"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pic>
        <p:nvPicPr>
          <p:cNvPr id="5" name="Picture 4" descr="Khoa học tự nhiên 9, nhiễm sắc thể olm">
            <a:extLst>
              <a:ext uri="{FF2B5EF4-FFF2-40B4-BE49-F238E27FC236}">
                <a16:creationId xmlns:a16="http://schemas.microsoft.com/office/drawing/2014/main" id="{53AC0D8D-8028-A4A3-290E-41BBF5C5BD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6075" y="1116414"/>
            <a:ext cx="3329940" cy="5348889"/>
          </a:xfrm>
          <a:prstGeom prst="rect">
            <a:avLst/>
          </a:prstGeom>
          <a:noFill/>
          <a:ln>
            <a:noFill/>
          </a:ln>
        </p:spPr>
      </p:pic>
      <p:sp>
        <p:nvSpPr>
          <p:cNvPr id="10" name="TextBox 9">
            <a:extLst>
              <a:ext uri="{FF2B5EF4-FFF2-40B4-BE49-F238E27FC236}">
                <a16:creationId xmlns:a16="http://schemas.microsoft.com/office/drawing/2014/main" id="{AB7B3E86-6324-FDF1-DA07-A733CC5A054C}"/>
              </a:ext>
            </a:extLst>
          </p:cNvPr>
          <p:cNvSpPr txBox="1"/>
          <p:nvPr/>
        </p:nvSpPr>
        <p:spPr>
          <a:xfrm>
            <a:off x="433270" y="1264417"/>
            <a:ext cx="5662730" cy="523220"/>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sắp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xếp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gene </a:t>
            </a:r>
            <a:r>
              <a:rPr lang="en-US" sz="2800" dirty="0" err="1">
                <a:solidFill>
                  <a:srgbClr val="0000FF"/>
                </a:solidFill>
                <a:latin typeface="Times New Roman" pitchFamily="18" charset="0"/>
                <a:cs typeface="Times New Roman" pitchFamily="18" charset="0"/>
              </a:rPr>
              <a:t>trên</a:t>
            </a:r>
            <a:r>
              <a:rPr lang="en-US" sz="2800" dirty="0">
                <a:solidFill>
                  <a:srgbClr val="0000FF"/>
                </a:solidFill>
                <a:latin typeface="Times New Roman" pitchFamily="18" charset="0"/>
                <a:cs typeface="Times New Roman" pitchFamily="18" charset="0"/>
              </a:rPr>
              <a:t> NST</a:t>
            </a:r>
          </a:p>
        </p:txBody>
      </p:sp>
      <p:sp>
        <p:nvSpPr>
          <p:cNvPr id="11" name="TextBox 10">
            <a:extLst>
              <a:ext uri="{FF2B5EF4-FFF2-40B4-BE49-F238E27FC236}">
                <a16:creationId xmlns:a16="http://schemas.microsoft.com/office/drawing/2014/main" id="{A701E0C7-BC06-AF60-1EB7-8546D6AC27A7}"/>
              </a:ext>
            </a:extLst>
          </p:cNvPr>
          <p:cNvSpPr txBox="1"/>
          <p:nvPr/>
        </p:nvSpPr>
        <p:spPr>
          <a:xfrm>
            <a:off x="90791" y="1793432"/>
            <a:ext cx="6971930" cy="1477328"/>
          </a:xfrm>
          <a:prstGeom prst="rect">
            <a:avLst/>
          </a:prstGeom>
          <a:noFill/>
        </p:spPr>
        <p:txBody>
          <a:bodyPr wrap="square" rtlCol="0">
            <a:spAutoFit/>
          </a:bodyPr>
          <a:lstStyle/>
          <a:p>
            <a:pPr algn="just"/>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gene </a:t>
            </a:r>
            <a:r>
              <a:rPr lang="en-US" sz="3000" dirty="0" err="1">
                <a:latin typeface="Times New Roman" pitchFamily="18" charset="0"/>
                <a:cs typeface="Times New Roman" pitchFamily="18" charset="0"/>
              </a:rPr>
              <a:t>được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sắp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xếp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theo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định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theo</a:t>
            </a:r>
            <a:r>
              <a:rPr lang="en-US" sz="3000" dirty="0">
                <a:latin typeface="Times New Roman" pitchFamily="18" charset="0"/>
                <a:cs typeface="Times New Roman" pitchFamily="18" charset="0"/>
              </a:rPr>
              <a:t> DNA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NST. </a:t>
            </a:r>
            <a:r>
              <a:rPr lang="en-US" sz="3000" dirty="0" err="1">
                <a:latin typeface="Times New Roman" pitchFamily="18" charset="0"/>
                <a:cs typeface="Times New Roman" pitchFamily="18" charset="0"/>
              </a:rPr>
              <a:t>Vị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gene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NST </a:t>
            </a:r>
            <a:r>
              <a:rPr lang="en-US" sz="3000" dirty="0" err="1">
                <a:latin typeface="Times New Roman" pitchFamily="18" charset="0"/>
                <a:cs typeface="Times New Roman" pitchFamily="18" charset="0"/>
              </a:rPr>
              <a:t>gọi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locus.</a:t>
            </a:r>
          </a:p>
        </p:txBody>
      </p:sp>
      <p:sp>
        <p:nvSpPr>
          <p:cNvPr id="14" name="TextBox 13">
            <a:extLst>
              <a:ext uri="{FF2B5EF4-FFF2-40B4-BE49-F238E27FC236}">
                <a16:creationId xmlns:a16="http://schemas.microsoft.com/office/drawing/2014/main" id="{623752D0-09E3-0211-6D0A-6B21C439C7CB}"/>
              </a:ext>
            </a:extLst>
          </p:cNvPr>
          <p:cNvSpPr txBox="1"/>
          <p:nvPr/>
        </p:nvSpPr>
        <p:spPr>
          <a:xfrm>
            <a:off x="90791" y="3276616"/>
            <a:ext cx="6971930" cy="1477328"/>
          </a:xfrm>
          <a:prstGeom prst="rect">
            <a:avLst/>
          </a:prstGeom>
          <a:noFill/>
        </p:spPr>
        <p:txBody>
          <a:bodyPr wrap="square" rtlCol="0">
            <a:spAutoFit/>
          </a:bodyPr>
          <a:lstStyle/>
          <a:p>
            <a:pPr algn="just"/>
            <a:r>
              <a:rPr lang="en-US" sz="3000" dirty="0">
                <a:latin typeface="Times New Roman" pitchFamily="18" charset="0"/>
                <a:cs typeface="Times New Roman" pitchFamily="18" charset="0"/>
              </a:rPr>
              <a:t>- </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lưỡng</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bội</a:t>
            </a:r>
            <a:r>
              <a:rPr lang="en-US" sz="3000" kern="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NST</a:t>
            </a:r>
            <a:r>
              <a:rPr lang="en-US" sz="3000" kern="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allele</a:t>
            </a:r>
            <a:endParaRPr lang="en-US" sz="3000" dirty="0">
              <a:latin typeface="Times New Roman" panose="02020603050405020304" pitchFamily="18" charset="0"/>
              <a:cs typeface="Times New Roman" pitchFamily="18" charset="0"/>
            </a:endParaRPr>
          </a:p>
        </p:txBody>
      </p:sp>
      <p:sp>
        <p:nvSpPr>
          <p:cNvPr id="18" name="Rectangle 17">
            <a:extLst>
              <a:ext uri="{FF2B5EF4-FFF2-40B4-BE49-F238E27FC236}">
                <a16:creationId xmlns:a16="http://schemas.microsoft.com/office/drawing/2014/main" id="{460A2A4C-0CBA-11B7-E93D-4EDDA18D87DC}"/>
              </a:ext>
            </a:extLst>
          </p:cNvPr>
          <p:cNvSpPr/>
          <p:nvPr/>
        </p:nvSpPr>
        <p:spPr>
          <a:xfrm>
            <a:off x="90791" y="4792607"/>
            <a:ext cx="7308414" cy="1077218"/>
          </a:xfrm>
          <a:prstGeom prst="rect">
            <a:avLst/>
          </a:prstGeom>
          <a:noFill/>
        </p:spPr>
        <p:txBody>
          <a:bodyPr wrap="square" lIns="91440" tIns="45720" rIns="91440" bIns="45720">
            <a:spAutoFit/>
          </a:bodyPr>
          <a:lstStyle/>
          <a:p>
            <a:pPr algn="ct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Phân</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tích</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đặc</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điểm</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trên</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hình</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thể</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hiện</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đây</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là</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cặp</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NST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tương</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200" dirty="0" err="1">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đồng</a:t>
            </a:r>
            <a:r>
              <a:rPr lang="en-US" sz="3200" dirty="0">
                <a:ln w="0"/>
                <a:solidFill>
                  <a:srgbClr val="FF0066"/>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BFF33D2C-7C9E-2993-822E-D0A7DF7503FF}"/>
              </a:ext>
            </a:extLst>
          </p:cNvPr>
          <p:cNvSpPr txBox="1"/>
          <p:nvPr/>
        </p:nvSpPr>
        <p:spPr>
          <a:xfrm>
            <a:off x="233411" y="5262086"/>
            <a:ext cx="6971930" cy="1477328"/>
          </a:xfrm>
          <a:prstGeom prst="rect">
            <a:avLst/>
          </a:prstGeom>
          <a:noFill/>
        </p:spPr>
        <p:txBody>
          <a:bodyPr wrap="square" rtlCol="0">
            <a:spAutoFit/>
          </a:bodyPr>
          <a:lstStyle/>
          <a:p>
            <a:pPr algn="just"/>
            <a:r>
              <a:rPr lang="en-US" sz="3000" dirty="0">
                <a:latin typeface="Times New Roman" pitchFamily="18" charset="0"/>
                <a:cs typeface="Times New Roman"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3000" kern="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NST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thước</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000" kern="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gốc</a:t>
            </a:r>
            <a:endParaRPr lang="en-US" sz="3000" dirty="0">
              <a:latin typeface="Times New Roman" panose="02020603050405020304" pitchFamily="18" charset="0"/>
              <a:cs typeface="Times New Roman" pitchFamily="18" charset="0"/>
            </a:endParaRPr>
          </a:p>
        </p:txBody>
      </p:sp>
      <p:pic>
        <p:nvPicPr>
          <p:cNvPr id="21" name="Picture 20">
            <a:extLst>
              <a:ext uri="{FF2B5EF4-FFF2-40B4-BE49-F238E27FC236}">
                <a16:creationId xmlns:a16="http://schemas.microsoft.com/office/drawing/2014/main" id="{AD408E58-B5E2-D1C4-BEC2-E895AEDE90AB}"/>
              </a:ext>
            </a:extLst>
          </p:cNvPr>
          <p:cNvPicPr>
            <a:picLocks noChangeAspect="1"/>
          </p:cNvPicPr>
          <p:nvPr/>
        </p:nvPicPr>
        <p:blipFill>
          <a:blip r:embed="rId4"/>
          <a:stretch>
            <a:fillRect/>
          </a:stretch>
        </p:blipFill>
        <p:spPr>
          <a:xfrm>
            <a:off x="7347961" y="1526027"/>
            <a:ext cx="4753248" cy="4474723"/>
          </a:xfrm>
          <a:prstGeom prst="rect">
            <a:avLst/>
          </a:prstGeom>
        </p:spPr>
      </p:pic>
    </p:spTree>
    <p:extLst>
      <p:ext uri="{BB962C8B-B14F-4D97-AF65-F5344CB8AC3E}">
        <p14:creationId xmlns:p14="http://schemas.microsoft.com/office/powerpoint/2010/main" val="2168677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plus(in)">
                                      <p:cBhvr>
                                        <p:cTn id="38" dur="2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1" nodeType="clickEffect">
                                  <p:stCondLst>
                                    <p:cond delay="0"/>
                                  </p:stCondLst>
                                  <p:childTnLst>
                                    <p:animEffect transition="out" filter="circle(out)">
                                      <p:cBhvr>
                                        <p:cTn id="47" dur="2000"/>
                                        <p:tgtEl>
                                          <p:spTgt spid="18"/>
                                        </p:tgtEl>
                                      </p:cBhvr>
                                    </p:animEffect>
                                    <p:set>
                                      <p:cBhvr>
                                        <p:cTn id="48" dur="1" fill="hold">
                                          <p:stCondLst>
                                            <p:cond delay="1999"/>
                                          </p:stCondLst>
                                        </p:cTn>
                                        <p:tgtEl>
                                          <p:spTgt spid="1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31" presetClass="exit" presetSubtype="0" fill="hold" nodeType="clickEffect">
                                  <p:stCondLst>
                                    <p:cond delay="0"/>
                                  </p:stCondLst>
                                  <p:childTnLst>
                                    <p:anim calcmode="lin" valueType="num">
                                      <p:cBhvr>
                                        <p:cTn id="58" dur="1000"/>
                                        <p:tgtEl>
                                          <p:spTgt spid="5"/>
                                        </p:tgtEl>
                                        <p:attrNameLst>
                                          <p:attrName>ppt_w</p:attrName>
                                        </p:attrNameLst>
                                      </p:cBhvr>
                                      <p:tavLst>
                                        <p:tav tm="0">
                                          <p:val>
                                            <p:strVal val="ppt_w"/>
                                          </p:val>
                                        </p:tav>
                                        <p:tav tm="100000">
                                          <p:val>
                                            <p:fltVal val="0"/>
                                          </p:val>
                                        </p:tav>
                                      </p:tavLst>
                                    </p:anim>
                                    <p:anim calcmode="lin" valueType="num">
                                      <p:cBhvr>
                                        <p:cTn id="59" dur="1000"/>
                                        <p:tgtEl>
                                          <p:spTgt spid="5"/>
                                        </p:tgtEl>
                                        <p:attrNameLst>
                                          <p:attrName>ppt_h</p:attrName>
                                        </p:attrNameLst>
                                      </p:cBhvr>
                                      <p:tavLst>
                                        <p:tav tm="0">
                                          <p:val>
                                            <p:strVal val="ppt_h"/>
                                          </p:val>
                                        </p:tav>
                                        <p:tav tm="100000">
                                          <p:val>
                                            <p:fltVal val="0"/>
                                          </p:val>
                                        </p:tav>
                                      </p:tavLst>
                                    </p:anim>
                                    <p:anim calcmode="lin" valueType="num">
                                      <p:cBhvr>
                                        <p:cTn id="60" dur="1000"/>
                                        <p:tgtEl>
                                          <p:spTgt spid="5"/>
                                        </p:tgtEl>
                                        <p:attrNameLst>
                                          <p:attrName>style.rotation</p:attrName>
                                        </p:attrNameLst>
                                      </p:cBhvr>
                                      <p:tavLst>
                                        <p:tav tm="0">
                                          <p:val>
                                            <p:fltVal val="0"/>
                                          </p:val>
                                        </p:tav>
                                        <p:tav tm="100000">
                                          <p:val>
                                            <p:fltVal val="90"/>
                                          </p:val>
                                        </p:tav>
                                      </p:tavLst>
                                    </p:anim>
                                    <p:animEffect transition="out" filter="fade">
                                      <p:cBhvr>
                                        <p:cTn id="61" dur="1000"/>
                                        <p:tgtEl>
                                          <p:spTgt spid="5"/>
                                        </p:tgtEl>
                                      </p:cBhvr>
                                    </p:animEffect>
                                    <p:set>
                                      <p:cBhvr>
                                        <p:cTn id="62" dur="1" fill="hold">
                                          <p:stCondLst>
                                            <p:cond delay="999"/>
                                          </p:stCondLst>
                                        </p:cTn>
                                        <p:tgtEl>
                                          <p:spTgt spid="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circle(in)">
                                      <p:cBhvr>
                                        <p:cTn id="6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8" grpId="0"/>
      <p:bldP spid="18" grpId="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800533-C393-385A-BA5A-08971DF00CE5}"/>
              </a:ext>
            </a:extLst>
          </p:cNvPr>
          <p:cNvPicPr>
            <a:picLocks noChangeAspect="1"/>
          </p:cNvPicPr>
          <p:nvPr/>
        </p:nvPicPr>
        <p:blipFill>
          <a:blip r:embed="rId2"/>
          <a:stretch>
            <a:fillRect/>
          </a:stretch>
        </p:blipFill>
        <p:spPr>
          <a:xfrm>
            <a:off x="-71021" y="0"/>
            <a:ext cx="12192000" cy="6858000"/>
          </a:xfrm>
          <a:prstGeom prst="rect">
            <a:avLst/>
          </a:prstGeom>
        </p:spPr>
      </p:pic>
    </p:spTree>
    <p:extLst>
      <p:ext uri="{BB962C8B-B14F-4D97-AF65-F5344CB8AC3E}">
        <p14:creationId xmlns:p14="http://schemas.microsoft.com/office/powerpoint/2010/main" val="3320583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6C08D4-6945-64FD-5245-0EBE188F9A4B}"/>
              </a:ext>
            </a:extLst>
          </p:cNvPr>
          <p:cNvPicPr>
            <a:picLocks noChangeAspect="1"/>
          </p:cNvPicPr>
          <p:nvPr/>
        </p:nvPicPr>
        <p:blipFill>
          <a:blip r:embed="rId2"/>
          <a:stretch>
            <a:fillRect/>
          </a:stretch>
        </p:blipFill>
        <p:spPr>
          <a:xfrm>
            <a:off x="290285" y="525294"/>
            <a:ext cx="10906251" cy="6332706"/>
          </a:xfrm>
          <a:prstGeom prst="rect">
            <a:avLst/>
          </a:prstGeom>
        </p:spPr>
      </p:pic>
    </p:spTree>
    <p:extLst>
      <p:ext uri="{BB962C8B-B14F-4D97-AF65-F5344CB8AC3E}">
        <p14:creationId xmlns:p14="http://schemas.microsoft.com/office/powerpoint/2010/main" val="400774010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0" y="783066"/>
            <a:ext cx="8963582"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thường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giới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tính</a:t>
            </a:r>
            <a:endParaRPr lang="en-US" sz="2800" dirty="0">
              <a:solidFill>
                <a:srgbClr val="FF3399"/>
              </a:solidFill>
              <a:latin typeface="Times New Roman" pitchFamily="18" charset="0"/>
              <a:cs typeface="Times New Roman" pitchFamily="18" charset="0"/>
            </a:endParaRPr>
          </a:p>
        </p:txBody>
      </p:sp>
      <p:pic>
        <p:nvPicPr>
          <p:cNvPr id="1026" name="Picture 2" descr="Đọc thông tin và quan sát hình 35.3, cho biết cặp nhiễm sắc thể nào là cặp nhiễm sắc thể giới tính">
            <a:extLst>
              <a:ext uri="{FF2B5EF4-FFF2-40B4-BE49-F238E27FC236}">
                <a16:creationId xmlns:a16="http://schemas.microsoft.com/office/drawing/2014/main" id="{C2FE6BCE-C15F-3488-F897-843FE9CA7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67" y="1793231"/>
            <a:ext cx="10895747" cy="4604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88926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82FE6-89A0-DEBF-5852-88CED92FA519}"/>
              </a:ext>
            </a:extLst>
          </p:cNvPr>
          <p:cNvPicPr>
            <a:picLocks noChangeAspect="1"/>
          </p:cNvPicPr>
          <p:nvPr/>
        </p:nvPicPr>
        <p:blipFill>
          <a:blip r:embed="rId2"/>
          <a:stretch>
            <a:fillRect/>
          </a:stretch>
        </p:blipFill>
        <p:spPr>
          <a:xfrm>
            <a:off x="288199" y="685984"/>
            <a:ext cx="11616756" cy="5910124"/>
          </a:xfrm>
          <a:prstGeom prst="rect">
            <a:avLst/>
          </a:prstGeom>
        </p:spPr>
      </p:pic>
      <p:pic>
        <p:nvPicPr>
          <p:cNvPr id="3" name="Picture 2">
            <a:extLst>
              <a:ext uri="{FF2B5EF4-FFF2-40B4-BE49-F238E27FC236}">
                <a16:creationId xmlns:a16="http://schemas.microsoft.com/office/drawing/2014/main" id="{F120C9D3-DD1D-EE6A-0F36-0211C76A43A1}"/>
              </a:ext>
            </a:extLst>
          </p:cNvPr>
          <p:cNvPicPr>
            <a:picLocks noChangeAspect="1"/>
          </p:cNvPicPr>
          <p:nvPr/>
        </p:nvPicPr>
        <p:blipFill>
          <a:blip r:embed="rId2"/>
          <a:stretch>
            <a:fillRect/>
          </a:stretch>
        </p:blipFill>
        <p:spPr>
          <a:xfrm>
            <a:off x="278653" y="685984"/>
            <a:ext cx="11616756" cy="5910124"/>
          </a:xfrm>
          <a:prstGeom prst="rect">
            <a:avLst/>
          </a:prstGeom>
        </p:spPr>
      </p:pic>
      <p:sp>
        <p:nvSpPr>
          <p:cNvPr id="5" name="Rectangle 4">
            <a:extLst>
              <a:ext uri="{FF2B5EF4-FFF2-40B4-BE49-F238E27FC236}">
                <a16:creationId xmlns:a16="http://schemas.microsoft.com/office/drawing/2014/main" id="{12C5D7C9-1EC8-B217-36C5-7820F36D841A}"/>
              </a:ext>
            </a:extLst>
          </p:cNvPr>
          <p:cNvSpPr/>
          <p:nvPr/>
        </p:nvSpPr>
        <p:spPr>
          <a:xfrm>
            <a:off x="3220583" y="953601"/>
            <a:ext cx="4490204" cy="923330"/>
          </a:xfrm>
          <a:prstGeom prst="rect">
            <a:avLst/>
          </a:prstGeom>
          <a:noFill/>
        </p:spPr>
        <p:txBody>
          <a:bodyPr wrap="none" lIns="91440" tIns="45720" rIns="91440" bIns="45720">
            <a:spAutoFit/>
          </a:bodyPr>
          <a:lstStyle/>
          <a:p>
            <a:pPr algn="ct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rPr>
              <a:t>Trò</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rPr>
              <a:t> </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rPr>
              <a:t>chơi</a:t>
            </a: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rPr>
              <a:t> ô </a:t>
            </a:r>
            <a:r>
              <a:rPr lang="en-US" sz="5400" b="1" cap="none" spc="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Times New Roman" panose="02020603050405020304" pitchFamily="18" charset="0"/>
                <a:cs typeface="Times New Roman" panose="02020603050405020304" pitchFamily="18" charset="0"/>
              </a:rPr>
              <a:t>chữ</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6" name="Oval 5">
            <a:extLst>
              <a:ext uri="{FF2B5EF4-FFF2-40B4-BE49-F238E27FC236}">
                <a16:creationId xmlns:a16="http://schemas.microsoft.com/office/drawing/2014/main" id="{E4163A3A-F5FA-D3EE-AF51-A12D2A04E68F}"/>
              </a:ext>
            </a:extLst>
          </p:cNvPr>
          <p:cNvSpPr/>
          <p:nvPr/>
        </p:nvSpPr>
        <p:spPr>
          <a:xfrm>
            <a:off x="1266825" y="2162175"/>
            <a:ext cx="457200" cy="4953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6">
            <a:extLst>
              <a:ext uri="{FF2B5EF4-FFF2-40B4-BE49-F238E27FC236}">
                <a16:creationId xmlns:a16="http://schemas.microsoft.com/office/drawing/2014/main" id="{A12355E6-07C6-2E05-1022-BF1BF8B0CB2B}"/>
              </a:ext>
            </a:extLst>
          </p:cNvPr>
          <p:cNvSpPr/>
          <p:nvPr/>
        </p:nvSpPr>
        <p:spPr>
          <a:xfrm>
            <a:off x="542925" y="2933700"/>
            <a:ext cx="457200" cy="4953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Oval 7">
            <a:extLst>
              <a:ext uri="{FF2B5EF4-FFF2-40B4-BE49-F238E27FC236}">
                <a16:creationId xmlns:a16="http://schemas.microsoft.com/office/drawing/2014/main" id="{5987F80F-9558-8D24-A745-7DDA69EABE93}"/>
              </a:ext>
            </a:extLst>
          </p:cNvPr>
          <p:cNvSpPr/>
          <p:nvPr/>
        </p:nvSpPr>
        <p:spPr>
          <a:xfrm>
            <a:off x="1266825" y="3641046"/>
            <a:ext cx="457200" cy="4953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graphicFrame>
        <p:nvGraphicFramePr>
          <p:cNvPr id="9" name="Table 8">
            <a:extLst>
              <a:ext uri="{FF2B5EF4-FFF2-40B4-BE49-F238E27FC236}">
                <a16:creationId xmlns:a16="http://schemas.microsoft.com/office/drawing/2014/main" id="{CD0B7A81-2665-3335-CA71-56172AFCBA47}"/>
              </a:ext>
            </a:extLst>
          </p:cNvPr>
          <p:cNvGraphicFramePr>
            <a:graphicFrameLocks noGrp="1"/>
          </p:cNvGraphicFramePr>
          <p:nvPr>
            <p:extLst>
              <p:ext uri="{D42A27DB-BD31-4B8C-83A1-F6EECF244321}">
                <p14:modId xmlns:p14="http://schemas.microsoft.com/office/powerpoint/2010/main" val="988485106"/>
              </p:ext>
            </p:extLst>
          </p:nvPr>
        </p:nvGraphicFramePr>
        <p:xfrm>
          <a:off x="2785163" y="1894005"/>
          <a:ext cx="8127999" cy="518160"/>
        </p:xfrm>
        <a:graphic>
          <a:graphicData uri="http://schemas.openxmlformats.org/drawingml/2006/table">
            <a:tbl>
              <a:tblPr firstRow="1" bandRow="1">
                <a:tableStyleId>{5C22544A-7EE6-4342-B048-85BDC9FD1C3A}</a:tableStyleId>
              </a:tblPr>
              <a:tblGrid>
                <a:gridCol w="738909">
                  <a:extLst>
                    <a:ext uri="{9D8B030D-6E8A-4147-A177-3AD203B41FA5}">
                      <a16:colId xmlns:a16="http://schemas.microsoft.com/office/drawing/2014/main" val="3023288319"/>
                    </a:ext>
                  </a:extLst>
                </a:gridCol>
                <a:gridCol w="738909">
                  <a:extLst>
                    <a:ext uri="{9D8B030D-6E8A-4147-A177-3AD203B41FA5}">
                      <a16:colId xmlns:a16="http://schemas.microsoft.com/office/drawing/2014/main" val="1296431074"/>
                    </a:ext>
                  </a:extLst>
                </a:gridCol>
                <a:gridCol w="738909">
                  <a:extLst>
                    <a:ext uri="{9D8B030D-6E8A-4147-A177-3AD203B41FA5}">
                      <a16:colId xmlns:a16="http://schemas.microsoft.com/office/drawing/2014/main" val="2829549384"/>
                    </a:ext>
                  </a:extLst>
                </a:gridCol>
                <a:gridCol w="738909">
                  <a:extLst>
                    <a:ext uri="{9D8B030D-6E8A-4147-A177-3AD203B41FA5}">
                      <a16:colId xmlns:a16="http://schemas.microsoft.com/office/drawing/2014/main" val="2574562280"/>
                    </a:ext>
                  </a:extLst>
                </a:gridCol>
                <a:gridCol w="738909">
                  <a:extLst>
                    <a:ext uri="{9D8B030D-6E8A-4147-A177-3AD203B41FA5}">
                      <a16:colId xmlns:a16="http://schemas.microsoft.com/office/drawing/2014/main" val="2069736800"/>
                    </a:ext>
                  </a:extLst>
                </a:gridCol>
                <a:gridCol w="738909">
                  <a:extLst>
                    <a:ext uri="{9D8B030D-6E8A-4147-A177-3AD203B41FA5}">
                      <a16:colId xmlns:a16="http://schemas.microsoft.com/office/drawing/2014/main" val="2138383585"/>
                    </a:ext>
                  </a:extLst>
                </a:gridCol>
                <a:gridCol w="738909">
                  <a:extLst>
                    <a:ext uri="{9D8B030D-6E8A-4147-A177-3AD203B41FA5}">
                      <a16:colId xmlns:a16="http://schemas.microsoft.com/office/drawing/2014/main" val="2391373815"/>
                    </a:ext>
                  </a:extLst>
                </a:gridCol>
                <a:gridCol w="738909">
                  <a:extLst>
                    <a:ext uri="{9D8B030D-6E8A-4147-A177-3AD203B41FA5}">
                      <a16:colId xmlns:a16="http://schemas.microsoft.com/office/drawing/2014/main" val="983072911"/>
                    </a:ext>
                  </a:extLst>
                </a:gridCol>
                <a:gridCol w="738909">
                  <a:extLst>
                    <a:ext uri="{9D8B030D-6E8A-4147-A177-3AD203B41FA5}">
                      <a16:colId xmlns:a16="http://schemas.microsoft.com/office/drawing/2014/main" val="711965758"/>
                    </a:ext>
                  </a:extLst>
                </a:gridCol>
                <a:gridCol w="738909">
                  <a:extLst>
                    <a:ext uri="{9D8B030D-6E8A-4147-A177-3AD203B41FA5}">
                      <a16:colId xmlns:a16="http://schemas.microsoft.com/office/drawing/2014/main" val="3146744836"/>
                    </a:ext>
                  </a:extLst>
                </a:gridCol>
                <a:gridCol w="738909">
                  <a:extLst>
                    <a:ext uri="{9D8B030D-6E8A-4147-A177-3AD203B41FA5}">
                      <a16:colId xmlns:a16="http://schemas.microsoft.com/office/drawing/2014/main" val="857970398"/>
                    </a:ext>
                  </a:extLst>
                </a:gridCol>
              </a:tblGrid>
              <a:tr h="327495">
                <a:tc>
                  <a:txBody>
                    <a:bodyPr/>
                    <a:lstStyle/>
                    <a:p>
                      <a:pPr algn="ctr"/>
                      <a:r>
                        <a:rPr lang="en-US" sz="2800" dirty="0">
                          <a:latin typeface="Times New Roman" panose="02020603050405020304" pitchFamily="18" charset="0"/>
                          <a:cs typeface="Times New Roman" panose="02020603050405020304" pitchFamily="18" charset="0"/>
                        </a:rPr>
                        <a:t>D</a:t>
                      </a:r>
                    </a:p>
                  </a:txBody>
                  <a:tcPr/>
                </a:tc>
                <a:tc>
                  <a:txBody>
                    <a:bodyPr/>
                    <a:lstStyle/>
                    <a:p>
                      <a:pPr algn="ctr"/>
                      <a:r>
                        <a:rPr lang="en-US" sz="2800" dirty="0">
                          <a:latin typeface="Times New Roman" panose="02020603050405020304" pitchFamily="18" charset="0"/>
                          <a:cs typeface="Times New Roman" panose="02020603050405020304" pitchFamily="18" charset="0"/>
                        </a:rPr>
                        <a:t>O</a:t>
                      </a:r>
                    </a:p>
                  </a:txBody>
                  <a:tcPr/>
                </a:tc>
                <a:tc>
                  <a:txBody>
                    <a:bodyPr/>
                    <a:lstStyle/>
                    <a:p>
                      <a:pPr algn="ctr"/>
                      <a:r>
                        <a:rPr lang="en-US" sz="2800" dirty="0">
                          <a:latin typeface="Times New Roman" panose="02020603050405020304" pitchFamily="18" charset="0"/>
                          <a:cs typeface="Times New Roman" panose="02020603050405020304" pitchFamily="18" charset="0"/>
                        </a:rPr>
                        <a:t>T</a:t>
                      </a:r>
                    </a:p>
                  </a:txBody>
                  <a:tcPr/>
                </a:tc>
                <a:tc>
                  <a:txBody>
                    <a:bodyPr/>
                    <a:lstStyle/>
                    <a:p>
                      <a:pPr algn="ctr"/>
                      <a:r>
                        <a:rPr lang="en-US" sz="2800" dirty="0">
                          <a:latin typeface="Times New Roman" panose="02020603050405020304" pitchFamily="18" charset="0"/>
                          <a:cs typeface="Times New Roman" panose="02020603050405020304" pitchFamily="18" charset="0"/>
                        </a:rPr>
                        <a:t>B</a:t>
                      </a:r>
                    </a:p>
                  </a:txBody>
                  <a:tcPr/>
                </a:tc>
                <a:tc>
                  <a:txBody>
                    <a:bodyPr/>
                    <a:lstStyle/>
                    <a:p>
                      <a:pPr algn="ctr"/>
                      <a:r>
                        <a:rPr lang="en-US" sz="2800" dirty="0">
                          <a:latin typeface="Times New Roman" panose="02020603050405020304" pitchFamily="18" charset="0"/>
                          <a:cs typeface="Times New Roman" panose="02020603050405020304" pitchFamily="18" charset="0"/>
                        </a:rPr>
                        <a:t>I</a:t>
                      </a:r>
                    </a:p>
                  </a:txBody>
                  <a:tcPr/>
                </a:tc>
                <a:tc>
                  <a:txBody>
                    <a:bodyPr/>
                    <a:lstStyle/>
                    <a:p>
                      <a:pPr algn="ctr"/>
                      <a:r>
                        <a:rPr lang="en-US" sz="2800" dirty="0">
                          <a:latin typeface="Times New Roman" panose="02020603050405020304" pitchFamily="18" charset="0"/>
                          <a:cs typeface="Times New Roman" panose="02020603050405020304" pitchFamily="18" charset="0"/>
                        </a:rPr>
                        <a:t>E</a:t>
                      </a:r>
                    </a:p>
                  </a:txBody>
                  <a:tcPr/>
                </a:tc>
                <a:tc>
                  <a:txBody>
                    <a:bodyPr/>
                    <a:lstStyle/>
                    <a:p>
                      <a:pPr algn="ctr"/>
                      <a:r>
                        <a:rPr lang="en-US" sz="2800" dirty="0">
                          <a:latin typeface="Times New Roman" panose="02020603050405020304" pitchFamily="18" charset="0"/>
                          <a:cs typeface="Times New Roman" panose="02020603050405020304" pitchFamily="18" charset="0"/>
                        </a:rPr>
                        <a:t>N</a:t>
                      </a:r>
                    </a:p>
                  </a:txBody>
                  <a:tcPr/>
                </a:tc>
                <a:tc>
                  <a:txBody>
                    <a:bodyPr/>
                    <a:lstStyle/>
                    <a:p>
                      <a:pPr algn="ctr"/>
                      <a:r>
                        <a:rPr lang="en-US" sz="2800" dirty="0">
                          <a:latin typeface="Times New Roman" panose="02020603050405020304" pitchFamily="18" charset="0"/>
                          <a:cs typeface="Times New Roman" panose="02020603050405020304" pitchFamily="18" charset="0"/>
                        </a:rPr>
                        <a:t>G</a:t>
                      </a:r>
                    </a:p>
                  </a:txBody>
                  <a:tcPr/>
                </a:tc>
                <a:tc>
                  <a:txBody>
                    <a:bodyPr/>
                    <a:lstStyle/>
                    <a:p>
                      <a:pPr algn="ctr"/>
                      <a:r>
                        <a:rPr lang="en-US" sz="2800" dirty="0">
                          <a:latin typeface="Times New Roman" panose="02020603050405020304" pitchFamily="18" charset="0"/>
                          <a:cs typeface="Times New Roman" panose="02020603050405020304" pitchFamily="18" charset="0"/>
                        </a:rPr>
                        <a:t>E</a:t>
                      </a:r>
                    </a:p>
                  </a:txBody>
                  <a:tcPr/>
                </a:tc>
                <a:tc>
                  <a:txBody>
                    <a:bodyPr/>
                    <a:lstStyle/>
                    <a:p>
                      <a:pPr algn="ctr"/>
                      <a:r>
                        <a:rPr lang="en-US" sz="2800" dirty="0">
                          <a:latin typeface="Times New Roman" panose="02020603050405020304" pitchFamily="18" charset="0"/>
                          <a:cs typeface="Times New Roman" panose="02020603050405020304" pitchFamily="18" charset="0"/>
                        </a:rPr>
                        <a:t>N</a:t>
                      </a:r>
                    </a:p>
                  </a:txBody>
                  <a:tcPr/>
                </a:tc>
                <a:tc>
                  <a:txBody>
                    <a:bodyPr/>
                    <a:lstStyle/>
                    <a:p>
                      <a:pPr algn="ctr"/>
                      <a:r>
                        <a:rPr lang="en-US" sz="2800" dirty="0">
                          <a:latin typeface="Times New Roman" panose="02020603050405020304" pitchFamily="18" charset="0"/>
                          <a:cs typeface="Times New Roman" panose="02020603050405020304" pitchFamily="18" charset="0"/>
                        </a:rPr>
                        <a:t>E</a:t>
                      </a:r>
                    </a:p>
                  </a:txBody>
                  <a:tcPr/>
                </a:tc>
                <a:extLst>
                  <a:ext uri="{0D108BD9-81ED-4DB2-BD59-A6C34878D82A}">
                    <a16:rowId xmlns:a16="http://schemas.microsoft.com/office/drawing/2014/main" val="3597369648"/>
                  </a:ext>
                </a:extLst>
              </a:tr>
            </a:tbl>
          </a:graphicData>
        </a:graphic>
      </p:graphicFrame>
      <p:graphicFrame>
        <p:nvGraphicFramePr>
          <p:cNvPr id="10" name="Table 9">
            <a:extLst>
              <a:ext uri="{FF2B5EF4-FFF2-40B4-BE49-F238E27FC236}">
                <a16:creationId xmlns:a16="http://schemas.microsoft.com/office/drawing/2014/main" id="{4F00DF94-DD77-A1C4-0E41-8D55834F0763}"/>
              </a:ext>
            </a:extLst>
          </p:cNvPr>
          <p:cNvGraphicFramePr>
            <a:graphicFrameLocks noGrp="1"/>
          </p:cNvGraphicFramePr>
          <p:nvPr>
            <p:extLst>
              <p:ext uri="{D42A27DB-BD31-4B8C-83A1-F6EECF244321}">
                <p14:modId xmlns:p14="http://schemas.microsoft.com/office/powerpoint/2010/main" val="662339674"/>
              </p:ext>
            </p:extLst>
          </p:nvPr>
        </p:nvGraphicFramePr>
        <p:xfrm>
          <a:off x="1347221" y="2754767"/>
          <a:ext cx="6743698" cy="518160"/>
        </p:xfrm>
        <a:graphic>
          <a:graphicData uri="http://schemas.openxmlformats.org/drawingml/2006/table">
            <a:tbl>
              <a:tblPr firstRow="1" bandRow="1">
                <a:tableStyleId>{5C22544A-7EE6-4342-B048-85BDC9FD1C3A}</a:tableStyleId>
              </a:tblPr>
              <a:tblGrid>
                <a:gridCol w="780651">
                  <a:extLst>
                    <a:ext uri="{9D8B030D-6E8A-4147-A177-3AD203B41FA5}">
                      <a16:colId xmlns:a16="http://schemas.microsoft.com/office/drawing/2014/main" val="3220783051"/>
                    </a:ext>
                  </a:extLst>
                </a:gridCol>
                <a:gridCol w="724299">
                  <a:extLst>
                    <a:ext uri="{9D8B030D-6E8A-4147-A177-3AD203B41FA5}">
                      <a16:colId xmlns:a16="http://schemas.microsoft.com/office/drawing/2014/main" val="437677791"/>
                    </a:ext>
                  </a:extLst>
                </a:gridCol>
                <a:gridCol w="893436">
                  <a:extLst>
                    <a:ext uri="{9D8B030D-6E8A-4147-A177-3AD203B41FA5}">
                      <a16:colId xmlns:a16="http://schemas.microsoft.com/office/drawing/2014/main" val="1455869312"/>
                    </a:ext>
                  </a:extLst>
                </a:gridCol>
                <a:gridCol w="667786">
                  <a:extLst>
                    <a:ext uri="{9D8B030D-6E8A-4147-A177-3AD203B41FA5}">
                      <a16:colId xmlns:a16="http://schemas.microsoft.com/office/drawing/2014/main" val="1138239755"/>
                    </a:ext>
                  </a:extLst>
                </a:gridCol>
                <a:gridCol w="771246">
                  <a:extLst>
                    <a:ext uri="{9D8B030D-6E8A-4147-A177-3AD203B41FA5}">
                      <a16:colId xmlns:a16="http://schemas.microsoft.com/office/drawing/2014/main" val="152056644"/>
                    </a:ext>
                  </a:extLst>
                </a:gridCol>
                <a:gridCol w="733624">
                  <a:extLst>
                    <a:ext uri="{9D8B030D-6E8A-4147-A177-3AD203B41FA5}">
                      <a16:colId xmlns:a16="http://schemas.microsoft.com/office/drawing/2014/main" val="3697971529"/>
                    </a:ext>
                  </a:extLst>
                </a:gridCol>
                <a:gridCol w="752435">
                  <a:extLst>
                    <a:ext uri="{9D8B030D-6E8A-4147-A177-3AD203B41FA5}">
                      <a16:colId xmlns:a16="http://schemas.microsoft.com/office/drawing/2014/main" val="325391664"/>
                    </a:ext>
                  </a:extLst>
                </a:gridCol>
                <a:gridCol w="705408">
                  <a:extLst>
                    <a:ext uri="{9D8B030D-6E8A-4147-A177-3AD203B41FA5}">
                      <a16:colId xmlns:a16="http://schemas.microsoft.com/office/drawing/2014/main" val="3890606287"/>
                    </a:ext>
                  </a:extLst>
                </a:gridCol>
                <a:gridCol w="714813">
                  <a:extLst>
                    <a:ext uri="{9D8B030D-6E8A-4147-A177-3AD203B41FA5}">
                      <a16:colId xmlns:a16="http://schemas.microsoft.com/office/drawing/2014/main" val="1765871937"/>
                    </a:ext>
                  </a:extLst>
                </a:gridCol>
              </a:tblGrid>
              <a:tr h="353355">
                <a:tc>
                  <a:txBody>
                    <a:bodyPr/>
                    <a:lstStyle/>
                    <a:p>
                      <a:pPr algn="ctr"/>
                      <a:r>
                        <a:rPr lang="en-US" sz="2800" dirty="0">
                          <a:latin typeface="Times New Roman" panose="02020603050405020304" pitchFamily="18" charset="0"/>
                          <a:cs typeface="Times New Roman" panose="02020603050405020304" pitchFamily="18" charset="0"/>
                        </a:rPr>
                        <a:t>T</a:t>
                      </a:r>
                    </a:p>
                  </a:txBody>
                  <a:tcPr/>
                </a:tc>
                <a:tc>
                  <a:txBody>
                    <a:bodyPr/>
                    <a:lstStyle/>
                    <a:p>
                      <a:pPr algn="ctr"/>
                      <a:r>
                        <a:rPr lang="en-US" sz="2800" dirty="0">
                          <a:latin typeface="Times New Roman" panose="02020603050405020304" pitchFamily="18" charset="0"/>
                          <a:cs typeface="Times New Roman" panose="02020603050405020304" pitchFamily="18" charset="0"/>
                        </a:rPr>
                        <a:t>I</a:t>
                      </a:r>
                    </a:p>
                  </a:txBody>
                  <a:tcPr/>
                </a:tc>
                <a:tc>
                  <a:txBody>
                    <a:bodyPr/>
                    <a:lstStyle/>
                    <a:p>
                      <a:pPr algn="ctr"/>
                      <a:r>
                        <a:rPr lang="en-US" sz="2800" dirty="0">
                          <a:latin typeface="Times New Roman" panose="02020603050405020304" pitchFamily="18" charset="0"/>
                          <a:cs typeface="Times New Roman" panose="02020603050405020304" pitchFamily="18" charset="0"/>
                        </a:rPr>
                        <a:t>N</a:t>
                      </a:r>
                    </a:p>
                  </a:txBody>
                  <a:tcPr/>
                </a:tc>
                <a:tc>
                  <a:txBody>
                    <a:bodyPr/>
                    <a:lstStyle/>
                    <a:p>
                      <a:pPr algn="ctr"/>
                      <a:r>
                        <a:rPr lang="en-US" sz="2800" dirty="0">
                          <a:latin typeface="Times New Roman" panose="02020603050405020304" pitchFamily="18" charset="0"/>
                          <a:cs typeface="Times New Roman" panose="02020603050405020304" pitchFamily="18" charset="0"/>
                        </a:rPr>
                        <a:t>H</a:t>
                      </a:r>
                    </a:p>
                  </a:txBody>
                  <a:tcPr/>
                </a:tc>
                <a:tc>
                  <a:txBody>
                    <a:bodyPr/>
                    <a:lstStyle/>
                    <a:p>
                      <a:pPr algn="ctr"/>
                      <a:r>
                        <a:rPr lang="en-US" sz="2800" dirty="0">
                          <a:latin typeface="Times New Roman" panose="02020603050405020304" pitchFamily="18" charset="0"/>
                          <a:cs typeface="Times New Roman" panose="02020603050405020304" pitchFamily="18" charset="0"/>
                        </a:rPr>
                        <a:t>T</a:t>
                      </a:r>
                    </a:p>
                  </a:txBody>
                  <a:tcPr/>
                </a:tc>
                <a:tc>
                  <a:txBody>
                    <a:bodyPr/>
                    <a:lstStyle/>
                    <a:p>
                      <a:pPr algn="ctr"/>
                      <a:r>
                        <a:rPr lang="en-US" sz="2800" dirty="0">
                          <a:latin typeface="Times New Roman" panose="02020603050405020304" pitchFamily="18" charset="0"/>
                          <a:cs typeface="Times New Roman" panose="02020603050405020304" pitchFamily="18" charset="0"/>
                        </a:rPr>
                        <a:t>R</a:t>
                      </a:r>
                    </a:p>
                  </a:txBody>
                  <a:tcPr/>
                </a:tc>
                <a:tc>
                  <a:txBody>
                    <a:bodyPr/>
                    <a:lstStyle/>
                    <a:p>
                      <a:pPr algn="ctr"/>
                      <a:r>
                        <a:rPr lang="en-US" sz="2800" dirty="0">
                          <a:latin typeface="Times New Roman" panose="02020603050405020304" pitchFamily="18" charset="0"/>
                          <a:cs typeface="Times New Roman" panose="02020603050405020304" pitchFamily="18" charset="0"/>
                        </a:rPr>
                        <a:t>A</a:t>
                      </a:r>
                    </a:p>
                  </a:txBody>
                  <a:tcPr/>
                </a:tc>
                <a:tc>
                  <a:txBody>
                    <a:bodyPr/>
                    <a:lstStyle/>
                    <a:p>
                      <a:pPr algn="ctr"/>
                      <a:r>
                        <a:rPr lang="en-US" sz="2800" dirty="0">
                          <a:latin typeface="Times New Roman" panose="02020603050405020304" pitchFamily="18" charset="0"/>
                          <a:cs typeface="Times New Roman" panose="02020603050405020304" pitchFamily="18" charset="0"/>
                        </a:rPr>
                        <a:t>N</a:t>
                      </a:r>
                    </a:p>
                  </a:txBody>
                  <a:tcPr/>
                </a:tc>
                <a:tc>
                  <a:txBody>
                    <a:bodyPr/>
                    <a:lstStyle/>
                    <a:p>
                      <a:pPr algn="ctr"/>
                      <a:r>
                        <a:rPr lang="en-US" sz="2800" dirty="0">
                          <a:latin typeface="Times New Roman" panose="02020603050405020304" pitchFamily="18" charset="0"/>
                          <a:cs typeface="Times New Roman" panose="02020603050405020304" pitchFamily="18" charset="0"/>
                        </a:rPr>
                        <a:t>G</a:t>
                      </a:r>
                    </a:p>
                  </a:txBody>
                  <a:tcPr/>
                </a:tc>
                <a:extLst>
                  <a:ext uri="{0D108BD9-81ED-4DB2-BD59-A6C34878D82A}">
                    <a16:rowId xmlns:a16="http://schemas.microsoft.com/office/drawing/2014/main" val="547746953"/>
                  </a:ext>
                </a:extLst>
              </a:tr>
            </a:tbl>
          </a:graphicData>
        </a:graphic>
      </p:graphicFrame>
      <p:graphicFrame>
        <p:nvGraphicFramePr>
          <p:cNvPr id="11" name="Table 10">
            <a:extLst>
              <a:ext uri="{FF2B5EF4-FFF2-40B4-BE49-F238E27FC236}">
                <a16:creationId xmlns:a16="http://schemas.microsoft.com/office/drawing/2014/main" id="{E8BD707B-4B8C-9454-BBE3-637D82CCAE60}"/>
              </a:ext>
            </a:extLst>
          </p:cNvPr>
          <p:cNvGraphicFramePr>
            <a:graphicFrameLocks noGrp="1"/>
          </p:cNvGraphicFramePr>
          <p:nvPr>
            <p:extLst>
              <p:ext uri="{D42A27DB-BD31-4B8C-83A1-F6EECF244321}">
                <p14:modId xmlns:p14="http://schemas.microsoft.com/office/powerpoint/2010/main" val="4002323576"/>
              </p:ext>
            </p:extLst>
          </p:nvPr>
        </p:nvGraphicFramePr>
        <p:xfrm>
          <a:off x="2832120" y="3563077"/>
          <a:ext cx="2657474" cy="518160"/>
        </p:xfrm>
        <a:graphic>
          <a:graphicData uri="http://schemas.openxmlformats.org/drawingml/2006/table">
            <a:tbl>
              <a:tblPr firstRow="1" bandRow="1">
                <a:tableStyleId>{5C22544A-7EE6-4342-B048-85BDC9FD1C3A}</a:tableStyleId>
              </a:tblPr>
              <a:tblGrid>
                <a:gridCol w="895350">
                  <a:extLst>
                    <a:ext uri="{9D8B030D-6E8A-4147-A177-3AD203B41FA5}">
                      <a16:colId xmlns:a16="http://schemas.microsoft.com/office/drawing/2014/main" val="2965996009"/>
                    </a:ext>
                  </a:extLst>
                </a:gridCol>
                <a:gridCol w="838199">
                  <a:extLst>
                    <a:ext uri="{9D8B030D-6E8A-4147-A177-3AD203B41FA5}">
                      <a16:colId xmlns:a16="http://schemas.microsoft.com/office/drawing/2014/main" val="414914705"/>
                    </a:ext>
                  </a:extLst>
                </a:gridCol>
                <a:gridCol w="923925">
                  <a:extLst>
                    <a:ext uri="{9D8B030D-6E8A-4147-A177-3AD203B41FA5}">
                      <a16:colId xmlns:a16="http://schemas.microsoft.com/office/drawing/2014/main" val="3929788407"/>
                    </a:ext>
                  </a:extLst>
                </a:gridCol>
              </a:tblGrid>
              <a:tr h="455922">
                <a:tc>
                  <a:txBody>
                    <a:bodyPr/>
                    <a:lstStyle/>
                    <a:p>
                      <a:pPr algn="ctr"/>
                      <a:r>
                        <a:rPr lang="en-US" sz="2800" dirty="0">
                          <a:latin typeface="Times New Roman" panose="02020603050405020304" pitchFamily="18" charset="0"/>
                          <a:cs typeface="Times New Roman" panose="02020603050405020304" pitchFamily="18" charset="0"/>
                        </a:rPr>
                        <a:t>A</a:t>
                      </a:r>
                    </a:p>
                  </a:txBody>
                  <a:tcPr/>
                </a:tc>
                <a:tc>
                  <a:txBody>
                    <a:bodyPr/>
                    <a:lstStyle/>
                    <a:p>
                      <a:pPr algn="ctr"/>
                      <a:r>
                        <a:rPr lang="en-US" sz="2800" dirty="0">
                          <a:latin typeface="Times New Roman" panose="02020603050405020304" pitchFamily="18" charset="0"/>
                          <a:cs typeface="Times New Roman" panose="02020603050405020304" pitchFamily="18" charset="0"/>
                        </a:rPr>
                        <a:t>U</a:t>
                      </a:r>
                    </a:p>
                  </a:txBody>
                  <a:tcPr/>
                </a:tc>
                <a:tc>
                  <a:txBody>
                    <a:bodyPr/>
                    <a:lstStyle/>
                    <a:p>
                      <a:pPr algn="ctr"/>
                      <a:r>
                        <a:rPr lang="en-US" sz="2800" dirty="0">
                          <a:latin typeface="Times New Roman" panose="02020603050405020304" pitchFamily="18" charset="0"/>
                          <a:cs typeface="Times New Roman" panose="02020603050405020304" pitchFamily="18" charset="0"/>
                        </a:rPr>
                        <a:t>G</a:t>
                      </a:r>
                    </a:p>
                  </a:txBody>
                  <a:tcPr/>
                </a:tc>
                <a:extLst>
                  <a:ext uri="{0D108BD9-81ED-4DB2-BD59-A6C34878D82A}">
                    <a16:rowId xmlns:a16="http://schemas.microsoft.com/office/drawing/2014/main" val="1187814695"/>
                  </a:ext>
                </a:extLst>
              </a:tr>
            </a:tbl>
          </a:graphicData>
        </a:graphic>
      </p:graphicFrame>
      <p:graphicFrame>
        <p:nvGraphicFramePr>
          <p:cNvPr id="12" name="Table 11">
            <a:extLst>
              <a:ext uri="{FF2B5EF4-FFF2-40B4-BE49-F238E27FC236}">
                <a16:creationId xmlns:a16="http://schemas.microsoft.com/office/drawing/2014/main" id="{1896D6BA-1FF2-B82C-A041-4B3F78229C66}"/>
              </a:ext>
            </a:extLst>
          </p:cNvPr>
          <p:cNvGraphicFramePr>
            <a:graphicFrameLocks noGrp="1"/>
          </p:cNvGraphicFramePr>
          <p:nvPr>
            <p:extLst>
              <p:ext uri="{D42A27DB-BD31-4B8C-83A1-F6EECF244321}">
                <p14:modId xmlns:p14="http://schemas.microsoft.com/office/powerpoint/2010/main" val="3274119322"/>
              </p:ext>
            </p:extLst>
          </p:nvPr>
        </p:nvGraphicFramePr>
        <p:xfrm>
          <a:off x="2775617" y="1885468"/>
          <a:ext cx="8127999" cy="518160"/>
        </p:xfrm>
        <a:graphic>
          <a:graphicData uri="http://schemas.openxmlformats.org/drawingml/2006/table">
            <a:tbl>
              <a:tblPr firstRow="1" bandRow="1">
                <a:tableStyleId>{5C22544A-7EE6-4342-B048-85BDC9FD1C3A}</a:tableStyleId>
              </a:tblPr>
              <a:tblGrid>
                <a:gridCol w="738909">
                  <a:extLst>
                    <a:ext uri="{9D8B030D-6E8A-4147-A177-3AD203B41FA5}">
                      <a16:colId xmlns:a16="http://schemas.microsoft.com/office/drawing/2014/main" val="3023288319"/>
                    </a:ext>
                  </a:extLst>
                </a:gridCol>
                <a:gridCol w="738909">
                  <a:extLst>
                    <a:ext uri="{9D8B030D-6E8A-4147-A177-3AD203B41FA5}">
                      <a16:colId xmlns:a16="http://schemas.microsoft.com/office/drawing/2014/main" val="1296431074"/>
                    </a:ext>
                  </a:extLst>
                </a:gridCol>
                <a:gridCol w="738909">
                  <a:extLst>
                    <a:ext uri="{9D8B030D-6E8A-4147-A177-3AD203B41FA5}">
                      <a16:colId xmlns:a16="http://schemas.microsoft.com/office/drawing/2014/main" val="2829549384"/>
                    </a:ext>
                  </a:extLst>
                </a:gridCol>
                <a:gridCol w="696790">
                  <a:extLst>
                    <a:ext uri="{9D8B030D-6E8A-4147-A177-3AD203B41FA5}">
                      <a16:colId xmlns:a16="http://schemas.microsoft.com/office/drawing/2014/main" val="2574562280"/>
                    </a:ext>
                  </a:extLst>
                </a:gridCol>
                <a:gridCol w="781028">
                  <a:extLst>
                    <a:ext uri="{9D8B030D-6E8A-4147-A177-3AD203B41FA5}">
                      <a16:colId xmlns:a16="http://schemas.microsoft.com/office/drawing/2014/main" val="2069736800"/>
                    </a:ext>
                  </a:extLst>
                </a:gridCol>
                <a:gridCol w="738909">
                  <a:extLst>
                    <a:ext uri="{9D8B030D-6E8A-4147-A177-3AD203B41FA5}">
                      <a16:colId xmlns:a16="http://schemas.microsoft.com/office/drawing/2014/main" val="2138383585"/>
                    </a:ext>
                  </a:extLst>
                </a:gridCol>
                <a:gridCol w="738909">
                  <a:extLst>
                    <a:ext uri="{9D8B030D-6E8A-4147-A177-3AD203B41FA5}">
                      <a16:colId xmlns:a16="http://schemas.microsoft.com/office/drawing/2014/main" val="2391373815"/>
                    </a:ext>
                  </a:extLst>
                </a:gridCol>
                <a:gridCol w="738909">
                  <a:extLst>
                    <a:ext uri="{9D8B030D-6E8A-4147-A177-3AD203B41FA5}">
                      <a16:colId xmlns:a16="http://schemas.microsoft.com/office/drawing/2014/main" val="983072911"/>
                    </a:ext>
                  </a:extLst>
                </a:gridCol>
                <a:gridCol w="738909">
                  <a:extLst>
                    <a:ext uri="{9D8B030D-6E8A-4147-A177-3AD203B41FA5}">
                      <a16:colId xmlns:a16="http://schemas.microsoft.com/office/drawing/2014/main" val="711965758"/>
                    </a:ext>
                  </a:extLst>
                </a:gridCol>
                <a:gridCol w="738909">
                  <a:extLst>
                    <a:ext uri="{9D8B030D-6E8A-4147-A177-3AD203B41FA5}">
                      <a16:colId xmlns:a16="http://schemas.microsoft.com/office/drawing/2014/main" val="3146744836"/>
                    </a:ext>
                  </a:extLst>
                </a:gridCol>
                <a:gridCol w="738909">
                  <a:extLst>
                    <a:ext uri="{9D8B030D-6E8A-4147-A177-3AD203B41FA5}">
                      <a16:colId xmlns:a16="http://schemas.microsoft.com/office/drawing/2014/main" val="857970398"/>
                    </a:ext>
                  </a:extLst>
                </a:gridCol>
              </a:tblGrid>
              <a:tr h="0">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97369648"/>
                  </a:ext>
                </a:extLst>
              </a:tr>
            </a:tbl>
          </a:graphicData>
        </a:graphic>
      </p:graphicFrame>
      <p:graphicFrame>
        <p:nvGraphicFramePr>
          <p:cNvPr id="13" name="Table 12">
            <a:extLst>
              <a:ext uri="{FF2B5EF4-FFF2-40B4-BE49-F238E27FC236}">
                <a16:creationId xmlns:a16="http://schemas.microsoft.com/office/drawing/2014/main" id="{61AAC3B0-DD69-3544-14CE-ACCA2E95BE67}"/>
              </a:ext>
            </a:extLst>
          </p:cNvPr>
          <p:cNvGraphicFramePr>
            <a:graphicFrameLocks noGrp="1"/>
          </p:cNvGraphicFramePr>
          <p:nvPr>
            <p:extLst>
              <p:ext uri="{D42A27DB-BD31-4B8C-83A1-F6EECF244321}">
                <p14:modId xmlns:p14="http://schemas.microsoft.com/office/powerpoint/2010/main" val="2260658282"/>
              </p:ext>
            </p:extLst>
          </p:nvPr>
        </p:nvGraphicFramePr>
        <p:xfrm>
          <a:off x="1356767" y="2776764"/>
          <a:ext cx="6743698" cy="518160"/>
        </p:xfrm>
        <a:graphic>
          <a:graphicData uri="http://schemas.openxmlformats.org/drawingml/2006/table">
            <a:tbl>
              <a:tblPr firstRow="1" bandRow="1">
                <a:tableStyleId>{5C22544A-7EE6-4342-B048-85BDC9FD1C3A}</a:tableStyleId>
              </a:tblPr>
              <a:tblGrid>
                <a:gridCol w="780651">
                  <a:extLst>
                    <a:ext uri="{9D8B030D-6E8A-4147-A177-3AD203B41FA5}">
                      <a16:colId xmlns:a16="http://schemas.microsoft.com/office/drawing/2014/main" val="3220783051"/>
                    </a:ext>
                  </a:extLst>
                </a:gridCol>
                <a:gridCol w="724299">
                  <a:extLst>
                    <a:ext uri="{9D8B030D-6E8A-4147-A177-3AD203B41FA5}">
                      <a16:colId xmlns:a16="http://schemas.microsoft.com/office/drawing/2014/main" val="437677791"/>
                    </a:ext>
                  </a:extLst>
                </a:gridCol>
                <a:gridCol w="800100">
                  <a:extLst>
                    <a:ext uri="{9D8B030D-6E8A-4147-A177-3AD203B41FA5}">
                      <a16:colId xmlns:a16="http://schemas.microsoft.com/office/drawing/2014/main" val="1455869312"/>
                    </a:ext>
                  </a:extLst>
                </a:gridCol>
                <a:gridCol w="761122">
                  <a:extLst>
                    <a:ext uri="{9D8B030D-6E8A-4147-A177-3AD203B41FA5}">
                      <a16:colId xmlns:a16="http://schemas.microsoft.com/office/drawing/2014/main" val="1138239755"/>
                    </a:ext>
                  </a:extLst>
                </a:gridCol>
                <a:gridCol w="771246">
                  <a:extLst>
                    <a:ext uri="{9D8B030D-6E8A-4147-A177-3AD203B41FA5}">
                      <a16:colId xmlns:a16="http://schemas.microsoft.com/office/drawing/2014/main" val="152056644"/>
                    </a:ext>
                  </a:extLst>
                </a:gridCol>
                <a:gridCol w="733624">
                  <a:extLst>
                    <a:ext uri="{9D8B030D-6E8A-4147-A177-3AD203B41FA5}">
                      <a16:colId xmlns:a16="http://schemas.microsoft.com/office/drawing/2014/main" val="3697971529"/>
                    </a:ext>
                  </a:extLst>
                </a:gridCol>
                <a:gridCol w="752435">
                  <a:extLst>
                    <a:ext uri="{9D8B030D-6E8A-4147-A177-3AD203B41FA5}">
                      <a16:colId xmlns:a16="http://schemas.microsoft.com/office/drawing/2014/main" val="325391664"/>
                    </a:ext>
                  </a:extLst>
                </a:gridCol>
                <a:gridCol w="705408">
                  <a:extLst>
                    <a:ext uri="{9D8B030D-6E8A-4147-A177-3AD203B41FA5}">
                      <a16:colId xmlns:a16="http://schemas.microsoft.com/office/drawing/2014/main" val="3890606287"/>
                    </a:ext>
                  </a:extLst>
                </a:gridCol>
                <a:gridCol w="714813">
                  <a:extLst>
                    <a:ext uri="{9D8B030D-6E8A-4147-A177-3AD203B41FA5}">
                      <a16:colId xmlns:a16="http://schemas.microsoft.com/office/drawing/2014/main" val="1765871937"/>
                    </a:ext>
                  </a:extLst>
                </a:gridCol>
              </a:tblGrid>
              <a:tr h="353355">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7746953"/>
                  </a:ext>
                </a:extLst>
              </a:tr>
            </a:tbl>
          </a:graphicData>
        </a:graphic>
      </p:graphicFrame>
      <p:graphicFrame>
        <p:nvGraphicFramePr>
          <p:cNvPr id="14" name="Table 13">
            <a:extLst>
              <a:ext uri="{FF2B5EF4-FFF2-40B4-BE49-F238E27FC236}">
                <a16:creationId xmlns:a16="http://schemas.microsoft.com/office/drawing/2014/main" id="{B4C497F5-F534-8FEE-AECB-1801AD578DEC}"/>
              </a:ext>
            </a:extLst>
          </p:cNvPr>
          <p:cNvGraphicFramePr>
            <a:graphicFrameLocks noGrp="1"/>
          </p:cNvGraphicFramePr>
          <p:nvPr>
            <p:extLst>
              <p:ext uri="{D42A27DB-BD31-4B8C-83A1-F6EECF244321}">
                <p14:modId xmlns:p14="http://schemas.microsoft.com/office/powerpoint/2010/main" val="1651279576"/>
              </p:ext>
            </p:extLst>
          </p:nvPr>
        </p:nvGraphicFramePr>
        <p:xfrm>
          <a:off x="2898795" y="3563077"/>
          <a:ext cx="2590799" cy="518160"/>
        </p:xfrm>
        <a:graphic>
          <a:graphicData uri="http://schemas.openxmlformats.org/drawingml/2006/table">
            <a:tbl>
              <a:tblPr firstRow="1" bandRow="1">
                <a:tableStyleId>{5C22544A-7EE6-4342-B048-85BDC9FD1C3A}</a:tableStyleId>
              </a:tblPr>
              <a:tblGrid>
                <a:gridCol w="872886">
                  <a:extLst>
                    <a:ext uri="{9D8B030D-6E8A-4147-A177-3AD203B41FA5}">
                      <a16:colId xmlns:a16="http://schemas.microsoft.com/office/drawing/2014/main" val="2965996009"/>
                    </a:ext>
                  </a:extLst>
                </a:gridCol>
                <a:gridCol w="817169">
                  <a:extLst>
                    <a:ext uri="{9D8B030D-6E8A-4147-A177-3AD203B41FA5}">
                      <a16:colId xmlns:a16="http://schemas.microsoft.com/office/drawing/2014/main" val="414914705"/>
                    </a:ext>
                  </a:extLst>
                </a:gridCol>
                <a:gridCol w="900744">
                  <a:extLst>
                    <a:ext uri="{9D8B030D-6E8A-4147-A177-3AD203B41FA5}">
                      <a16:colId xmlns:a16="http://schemas.microsoft.com/office/drawing/2014/main" val="3929788407"/>
                    </a:ext>
                  </a:extLst>
                </a:gridCol>
              </a:tblGrid>
              <a:tr h="345626">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7814695"/>
                  </a:ext>
                </a:extLst>
              </a:tr>
            </a:tbl>
          </a:graphicData>
        </a:graphic>
      </p:graphicFrame>
      <p:sp>
        <p:nvSpPr>
          <p:cNvPr id="15" name="TextBox 14">
            <a:extLst>
              <a:ext uri="{FF2B5EF4-FFF2-40B4-BE49-F238E27FC236}">
                <a16:creationId xmlns:a16="http://schemas.microsoft.com/office/drawing/2014/main" id="{72E6DE8A-4C59-F838-E966-633CFE16EA12}"/>
              </a:ext>
            </a:extLst>
          </p:cNvPr>
          <p:cNvSpPr txBox="1"/>
          <p:nvPr/>
        </p:nvSpPr>
        <p:spPr>
          <a:xfrm>
            <a:off x="780017" y="5019622"/>
            <a:ext cx="10487025"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CÂU 1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11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0DEC835B-915B-838E-C22B-DFE325ABF4CF}"/>
              </a:ext>
            </a:extLst>
          </p:cNvPr>
          <p:cNvSpPr txBox="1"/>
          <p:nvPr/>
        </p:nvSpPr>
        <p:spPr>
          <a:xfrm>
            <a:off x="648739" y="4827566"/>
            <a:ext cx="10487025"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CÂU 2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A11106BA-D3BD-EFC2-0AA2-3125261D19C5}"/>
              </a:ext>
            </a:extLst>
          </p:cNvPr>
          <p:cNvSpPr txBox="1"/>
          <p:nvPr/>
        </p:nvSpPr>
        <p:spPr>
          <a:xfrm>
            <a:off x="1028561" y="4350512"/>
            <a:ext cx="10487025"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CÂU 3 (3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methionine?</a:t>
            </a:r>
          </a:p>
        </p:txBody>
      </p:sp>
    </p:spTree>
    <p:extLst>
      <p:ext uri="{BB962C8B-B14F-4D97-AF65-F5344CB8AC3E}">
        <p14:creationId xmlns:p14="http://schemas.microsoft.com/office/powerpoint/2010/main" val="349159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par>
                                <p:cTn id="25" presetID="6"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2"/>
                                        </p:tgtEl>
                                        <p:attrNameLst>
                                          <p:attrName>ppt_x</p:attrName>
                                        </p:attrNameLst>
                                      </p:cBhvr>
                                      <p:tavLst>
                                        <p:tav tm="0">
                                          <p:val>
                                            <p:strVal val="ppt_x"/>
                                          </p:val>
                                        </p:tav>
                                        <p:tav tm="100000">
                                          <p:val>
                                            <p:strVal val="ppt_x"/>
                                          </p:val>
                                        </p:tav>
                                      </p:tavLst>
                                    </p:anim>
                                    <p:anim calcmode="lin" valueType="num">
                                      <p:cBhvr additive="base">
                                        <p:cTn id="39" dur="500"/>
                                        <p:tgtEl>
                                          <p:spTgt spid="12"/>
                                        </p:tgtEl>
                                        <p:attrNameLst>
                                          <p:attrName>ppt_y</p:attrName>
                                        </p:attrNameLst>
                                      </p:cBhvr>
                                      <p:tavLst>
                                        <p:tav tm="0">
                                          <p:val>
                                            <p:strVal val="ppt_y"/>
                                          </p:val>
                                        </p:tav>
                                        <p:tav tm="100000">
                                          <p:val>
                                            <p:strVal val="1+ppt_h/2"/>
                                          </p:val>
                                        </p:tav>
                                      </p:tavLst>
                                    </p:anim>
                                    <p:set>
                                      <p:cBhvr>
                                        <p:cTn id="40" dur="1" fill="hold">
                                          <p:stCondLst>
                                            <p:cond delay="499"/>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grpId="1" nodeType="clickEffect">
                                  <p:stCondLst>
                                    <p:cond delay="0"/>
                                  </p:stCondLst>
                                  <p:childTnLst>
                                    <p:animEffect transition="out" filter="circle(out)">
                                      <p:cBhvr>
                                        <p:cTn id="49" dur="2000"/>
                                        <p:tgtEl>
                                          <p:spTgt spid="15"/>
                                        </p:tgtEl>
                                      </p:cBhvr>
                                    </p:animEffect>
                                    <p:set>
                                      <p:cBhvr>
                                        <p:cTn id="50" dur="1" fill="hold">
                                          <p:stCondLst>
                                            <p:cond delay="19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circle(in)">
                                      <p:cBhvr>
                                        <p:cTn id="55" dur="20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1" nodeType="clickEffect">
                                  <p:stCondLst>
                                    <p:cond delay="0"/>
                                  </p:stCondLst>
                                  <p:childTnLst>
                                    <p:anim calcmode="lin" valueType="num">
                                      <p:cBhvr additive="base">
                                        <p:cTn id="59" dur="500"/>
                                        <p:tgtEl>
                                          <p:spTgt spid="4"/>
                                        </p:tgtEl>
                                        <p:attrNameLst>
                                          <p:attrName>ppt_x</p:attrName>
                                        </p:attrNameLst>
                                      </p:cBhvr>
                                      <p:tavLst>
                                        <p:tav tm="0">
                                          <p:val>
                                            <p:strVal val="ppt_x"/>
                                          </p:val>
                                        </p:tav>
                                        <p:tav tm="100000">
                                          <p:val>
                                            <p:strVal val="ppt_x"/>
                                          </p:val>
                                        </p:tav>
                                      </p:tavLst>
                                    </p:anim>
                                    <p:anim calcmode="lin" valueType="num">
                                      <p:cBhvr additive="base">
                                        <p:cTn id="60" dur="500"/>
                                        <p:tgtEl>
                                          <p:spTgt spid="4"/>
                                        </p:tgtEl>
                                        <p:attrNameLst>
                                          <p:attrName>ppt_y</p:attrName>
                                        </p:attrNameLst>
                                      </p:cBhvr>
                                      <p:tavLst>
                                        <p:tav tm="0">
                                          <p:val>
                                            <p:strVal val="ppt_y"/>
                                          </p:val>
                                        </p:tav>
                                        <p:tav tm="100000">
                                          <p:val>
                                            <p:strVal val="1+ppt_h/2"/>
                                          </p:val>
                                        </p:tav>
                                      </p:tavLst>
                                    </p:anim>
                                    <p:set>
                                      <p:cBhvr>
                                        <p:cTn id="61" dur="1" fill="hold">
                                          <p:stCondLst>
                                            <p:cond delay="4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13"/>
                                        </p:tgtEl>
                                        <p:attrNameLst>
                                          <p:attrName>ppt_x</p:attrName>
                                        </p:attrNameLst>
                                      </p:cBhvr>
                                      <p:tavLst>
                                        <p:tav tm="0">
                                          <p:val>
                                            <p:strVal val="ppt_x"/>
                                          </p:val>
                                        </p:tav>
                                        <p:tav tm="100000">
                                          <p:val>
                                            <p:strVal val="ppt_x"/>
                                          </p:val>
                                        </p:tav>
                                      </p:tavLst>
                                    </p:anim>
                                    <p:anim calcmode="lin" valueType="num">
                                      <p:cBhvr additive="base">
                                        <p:cTn id="66" dur="500"/>
                                        <p:tgtEl>
                                          <p:spTgt spid="13"/>
                                        </p:tgtEl>
                                        <p:attrNameLst>
                                          <p:attrName>ppt_y</p:attrName>
                                        </p:attrNameLst>
                                      </p:cBhvr>
                                      <p:tavLst>
                                        <p:tav tm="0">
                                          <p:val>
                                            <p:strVal val="ppt_y"/>
                                          </p:val>
                                        </p:tav>
                                        <p:tav tm="100000">
                                          <p:val>
                                            <p:strVal val="1+ppt_h/2"/>
                                          </p:val>
                                        </p:tav>
                                      </p:tavLst>
                                    </p:anim>
                                    <p:set>
                                      <p:cBhvr>
                                        <p:cTn id="67" dur="1" fill="hold">
                                          <p:stCondLst>
                                            <p:cond delay="499"/>
                                          </p:stCondLst>
                                        </p:cTn>
                                        <p:tgtEl>
                                          <p:spTgt spid="1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xit" presetSubtype="21" fill="hold" nodeType="clickEffect">
                                  <p:stCondLst>
                                    <p:cond delay="0"/>
                                  </p:stCondLst>
                                  <p:childTnLst>
                                    <p:animEffect transition="out" filter="barn(inVertical)">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circle(in)">
                                      <p:cBhvr>
                                        <p:cTn id="89" dur="2000"/>
                                        <p:tgtEl>
                                          <p:spTgt spid="11"/>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xit" presetSubtype="10" fill="hold" grpId="1" nodeType="clickEffect">
                                  <p:stCondLst>
                                    <p:cond delay="0"/>
                                  </p:stCondLst>
                                  <p:childTnLst>
                                    <p:animEffect transition="out" filter="randombar(horizontal)">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5" grpId="0"/>
      <p:bldP spid="15" grpId="1"/>
      <p:bldP spid="4" grpId="0"/>
      <p:bldP spid="4" grpId="1"/>
      <p:bldP spid="16" grpId="0"/>
      <p:bldP spid="1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6366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764064"/>
            <a:ext cx="8963582"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thường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giới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tính</a:t>
            </a:r>
            <a:endParaRPr lang="en-US" sz="2800" dirty="0">
              <a:solidFill>
                <a:srgbClr val="FF3399"/>
              </a:solidFill>
              <a:latin typeface="Times New Roman" pitchFamily="18" charset="0"/>
              <a:cs typeface="Times New Roman" pitchFamily="18" charset="0"/>
            </a:endParaRPr>
          </a:p>
        </p:txBody>
      </p:sp>
      <p:pic>
        <p:nvPicPr>
          <p:cNvPr id="2050" name="Picture 2" descr="Quan sát bảng 35.1 và nhận xét về số lượng nhiễm sắc thể giới tính">
            <a:extLst>
              <a:ext uri="{FF2B5EF4-FFF2-40B4-BE49-F238E27FC236}">
                <a16:creationId xmlns:a16="http://schemas.microsoft.com/office/drawing/2014/main" id="{7BD1B3C7-384B-F284-1438-8DD7DDF0D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09" y="3638406"/>
            <a:ext cx="7559891" cy="31052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4F45BA-A8D6-FFF9-E121-CB7EEE17382D}"/>
              </a:ext>
            </a:extLst>
          </p:cNvPr>
          <p:cNvSpPr txBox="1"/>
          <p:nvPr/>
        </p:nvSpPr>
        <p:spPr>
          <a:xfrm>
            <a:off x="48550" y="1306929"/>
            <a:ext cx="7874493" cy="2800767"/>
          </a:xfrm>
          <a:prstGeom prst="rect">
            <a:avLst/>
          </a:prstGeom>
          <a:noFill/>
        </p:spPr>
        <p:txBody>
          <a:bodyPr wrap="square">
            <a:spAutoFit/>
          </a:bodyPr>
          <a:lstStyle/>
          <a:p>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về</a:t>
            </a:r>
            <a:r>
              <a:rPr lang="en-US" sz="2800" b="1" dirty="0">
                <a:solidFill>
                  <a:srgbClr val="0000FF"/>
                </a:solidFill>
                <a:latin typeface="Times New Roman" panose="02020603050405020304" pitchFamily="18" charset="0"/>
                <a:cs typeface="Times New Roman" panose="02020603050405020304" pitchFamily="18" charset="0"/>
              </a:rPr>
              <a:t> NST </a:t>
            </a:r>
            <a:r>
              <a:rPr lang="en-US" sz="2800" b="1" dirty="0" err="1">
                <a:solidFill>
                  <a:srgbClr val="0000FF"/>
                </a:solidFill>
                <a:latin typeface="Times New Roman" panose="02020603050405020304" pitchFamily="18" charset="0"/>
                <a:cs typeface="Times New Roman" panose="02020603050405020304" pitchFamily="18" charset="0"/>
              </a:rPr>
              <a:t>thường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và</a:t>
            </a:r>
            <a:r>
              <a:rPr lang="en-US" sz="2800" b="1" dirty="0">
                <a:solidFill>
                  <a:srgbClr val="0000FF"/>
                </a:solidFill>
                <a:latin typeface="Times New Roman" panose="02020603050405020304" pitchFamily="18" charset="0"/>
                <a:cs typeface="Times New Roman" panose="02020603050405020304" pitchFamily="18" charset="0"/>
              </a:rPr>
              <a:t> NST </a:t>
            </a:r>
            <a:r>
              <a:rPr lang="en-US" sz="2800" b="1" dirty="0" err="1">
                <a:solidFill>
                  <a:srgbClr val="0000FF"/>
                </a:solidFill>
                <a:latin typeface="Times New Roman" panose="02020603050405020304" pitchFamily="18" charset="0"/>
                <a:cs typeface="Times New Roman" panose="02020603050405020304" pitchFamily="18" charset="0"/>
              </a:rPr>
              <a:t>giới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tính</a:t>
            </a:r>
            <a:endParaRPr lang="en-US" sz="2800" b="1" dirty="0">
              <a:solidFill>
                <a:srgbClr val="0000FF"/>
              </a:solidFill>
              <a:latin typeface="Times New Roman" panose="02020603050405020304" pitchFamily="18" charset="0"/>
              <a:cs typeface="Times New Roman" panose="02020603050405020304" pitchFamily="18" charset="0"/>
            </a:endParaRPr>
          </a:p>
          <a:p>
            <a:pPr marL="342900" indent="-342900">
              <a:buAutoNum type="arabicPeriod"/>
            </a:pPr>
            <a:r>
              <a:rPr lang="en-US" sz="2800" b="0" dirty="0" err="1">
                <a:latin typeface="Times New Roman" panose="02020603050405020304" pitchFamily="18" charset="0"/>
                <a:cs typeface="Times New Roman" panose="02020603050405020304" pitchFamily="18" charset="0"/>
              </a:rPr>
              <a:t>Đọc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thông</a:t>
            </a:r>
            <a:r>
              <a:rPr lang="en-US" sz="2800" b="0" dirty="0">
                <a:latin typeface="Times New Roman" panose="02020603050405020304" pitchFamily="18" charset="0"/>
                <a:cs typeface="Times New Roman" panose="02020603050405020304" pitchFamily="18" charset="0"/>
              </a:rPr>
              <a:t> tin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quan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sát</a:t>
            </a:r>
            <a:r>
              <a:rPr lang="en-US" sz="2800" b="0" dirty="0">
                <a:latin typeface="Times New Roman" panose="02020603050405020304" pitchFamily="18" charset="0"/>
                <a:cs typeface="Times New Roman" panose="02020603050405020304" pitchFamily="18" charset="0"/>
              </a:rPr>
              <a:t> H35.3 </a:t>
            </a:r>
            <a:r>
              <a:rPr lang="en-US" sz="2800" b="0" dirty="0" err="1">
                <a:latin typeface="Times New Roman" panose="02020603050405020304" pitchFamily="18" charset="0"/>
                <a:cs typeface="Times New Roman" panose="02020603050405020304" pitchFamily="18" charset="0"/>
              </a:rPr>
              <a:t>cho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biết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cặp</a:t>
            </a:r>
            <a:r>
              <a:rPr lang="en-US" sz="2800" b="0" dirty="0">
                <a:latin typeface="Times New Roman" panose="02020603050405020304" pitchFamily="18" charset="0"/>
                <a:cs typeface="Times New Roman" panose="02020603050405020304" pitchFamily="18" charset="0"/>
              </a:rPr>
              <a:t> NST </a:t>
            </a:r>
            <a:r>
              <a:rPr lang="en-US" sz="2800" b="0" dirty="0" err="1">
                <a:latin typeface="Times New Roman" panose="02020603050405020304" pitchFamily="18" charset="0"/>
                <a:cs typeface="Times New Roman" panose="02020603050405020304" pitchFamily="18" charset="0"/>
              </a:rPr>
              <a:t>nào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cặp</a:t>
            </a:r>
            <a:r>
              <a:rPr lang="en-US" sz="2800" b="0" dirty="0">
                <a:latin typeface="Times New Roman" panose="02020603050405020304" pitchFamily="18" charset="0"/>
                <a:cs typeface="Times New Roman" panose="02020603050405020304" pitchFamily="18" charset="0"/>
              </a:rPr>
              <a:t> NST </a:t>
            </a:r>
            <a:r>
              <a:rPr lang="en-US" sz="2800" b="0" dirty="0" err="1">
                <a:latin typeface="Times New Roman" panose="02020603050405020304" pitchFamily="18" charset="0"/>
                <a:cs typeface="Times New Roman" panose="02020603050405020304" pitchFamily="18" charset="0"/>
              </a:rPr>
              <a:t>giới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tính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Vì</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sao</a:t>
            </a:r>
            <a:r>
              <a:rPr lang="en-US" sz="2800" b="0" dirty="0">
                <a:latin typeface="Times New Roman" panose="02020603050405020304" pitchFamily="18" charset="0"/>
                <a:cs typeface="Times New Roman" panose="02020603050405020304" pitchFamily="18" charset="0"/>
              </a:rPr>
              <a:t>?</a:t>
            </a:r>
          </a:p>
          <a:p>
            <a:pPr marL="0" indent="0">
              <a:buNone/>
            </a:pPr>
            <a:r>
              <a:rPr lang="en-US" sz="2800" b="0" dirty="0">
                <a:latin typeface="Times New Roman" panose="02020603050405020304" pitchFamily="18" charset="0"/>
                <a:cs typeface="Times New Roman" panose="02020603050405020304" pitchFamily="18" charset="0"/>
              </a:rPr>
              <a:t>2. Quan </a:t>
            </a:r>
            <a:r>
              <a:rPr lang="en-US" sz="2800" b="0" dirty="0" err="1">
                <a:latin typeface="Times New Roman" panose="02020603050405020304" pitchFamily="18" charset="0"/>
                <a:cs typeface="Times New Roman" panose="02020603050405020304" pitchFamily="18" charset="0"/>
              </a:rPr>
              <a:t>sát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bảng</a:t>
            </a:r>
            <a:r>
              <a:rPr lang="en-US" sz="2800" b="0" dirty="0">
                <a:latin typeface="Times New Roman" panose="02020603050405020304" pitchFamily="18" charset="0"/>
                <a:cs typeface="Times New Roman" panose="02020603050405020304" pitchFamily="18" charset="0"/>
              </a:rPr>
              <a:t> 35.1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nhận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xét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về</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số</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lượng</a:t>
            </a:r>
            <a:r>
              <a:rPr lang="en-US" sz="2800" b="0" dirty="0">
                <a:latin typeface="Times New Roman" panose="02020603050405020304" pitchFamily="18" charset="0"/>
                <a:cs typeface="Times New Roman" panose="02020603050405020304" pitchFamily="18" charset="0"/>
              </a:rPr>
              <a:t> NST </a:t>
            </a:r>
            <a:r>
              <a:rPr lang="en-US" sz="2800" b="0" dirty="0" err="1">
                <a:latin typeface="Times New Roman" panose="02020603050405020304" pitchFamily="18" charset="0"/>
                <a:cs typeface="Times New Roman" panose="02020603050405020304" pitchFamily="18" charset="0"/>
              </a:rPr>
              <a:t>giới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tính</a:t>
            </a:r>
            <a:r>
              <a:rPr lang="en-US" sz="2800" b="0" dirty="0">
                <a:latin typeface="Times New Roman" panose="02020603050405020304" pitchFamily="18" charset="0"/>
                <a:cs typeface="Times New Roman" panose="02020603050405020304" pitchFamily="18" charset="0"/>
              </a:rPr>
              <a:t> ở </a:t>
            </a:r>
            <a:r>
              <a:rPr lang="en-US" sz="2800" b="0" dirty="0" err="1">
                <a:latin typeface="Times New Roman" panose="02020603050405020304" pitchFamily="18" charset="0"/>
                <a:cs typeface="Times New Roman" panose="02020603050405020304" pitchFamily="18" charset="0"/>
              </a:rPr>
              <a:t>mỗi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giới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của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số</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loài</a:t>
            </a:r>
            <a:endParaRPr lang="en-US" sz="2800" b="0" dirty="0">
              <a:latin typeface="Times New Roman" panose="02020603050405020304" pitchFamily="18" charset="0"/>
              <a:cs typeface="Times New Roman" panose="02020603050405020304" pitchFamily="18" charset="0"/>
            </a:endParaRPr>
          </a:p>
          <a:p>
            <a:pPr marL="0" indent="0">
              <a:buNone/>
            </a:pPr>
            <a:endParaRPr lang="en-US" sz="1800" b="0" dirty="0">
              <a:latin typeface="Times New Roman" panose="02020603050405020304" pitchFamily="18" charset="0"/>
              <a:cs typeface="Times New Roman" panose="02020603050405020304" pitchFamily="18" charset="0"/>
            </a:endParaRPr>
          </a:p>
          <a:p>
            <a:pPr marL="0" indent="0">
              <a:buNone/>
            </a:pPr>
            <a:endParaRPr lang="en-US" sz="1800" b="0" dirty="0">
              <a:latin typeface="Times New Roman" panose="02020603050405020304" pitchFamily="18" charset="0"/>
              <a:cs typeface="Times New Roman" panose="02020603050405020304" pitchFamily="18" charset="0"/>
            </a:endParaRPr>
          </a:p>
        </p:txBody>
      </p:sp>
      <p:pic>
        <p:nvPicPr>
          <p:cNvPr id="3" name="Picture 2" descr="Đọc thông tin và quan sát hình 35.3, cho biết cặp nhiễm sắc thể nào là cặp nhiễm sắc thể giới tính">
            <a:extLst>
              <a:ext uri="{FF2B5EF4-FFF2-40B4-BE49-F238E27FC236}">
                <a16:creationId xmlns:a16="http://schemas.microsoft.com/office/drawing/2014/main" id="{065C95B0-B06E-9A16-2B3D-FF8BDBED0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791231"/>
            <a:ext cx="4495800" cy="3213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79181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6366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904B5DE2-55D6-8356-DF85-3A2C2E0D11B9}"/>
              </a:ext>
            </a:extLst>
          </p:cNvPr>
          <p:cNvSpPr txBox="1"/>
          <p:nvPr/>
        </p:nvSpPr>
        <p:spPr>
          <a:xfrm>
            <a:off x="-72501" y="764064"/>
            <a:ext cx="8963582"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thường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giới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tính</a:t>
            </a:r>
            <a:endParaRPr lang="en-US" sz="2800" dirty="0">
              <a:solidFill>
                <a:srgbClr val="FF3399"/>
              </a:solidFill>
              <a:latin typeface="Times New Roman" pitchFamily="18" charset="0"/>
              <a:cs typeface="Times New Roman" pitchFamily="18" charset="0"/>
            </a:endParaRPr>
          </a:p>
        </p:txBody>
      </p:sp>
      <p:pic>
        <p:nvPicPr>
          <p:cNvPr id="3" name="Picture 2" descr="Đọc thông tin và quan sát hình 35.3, cho biết cặp nhiễm sắc thể nào là cặp nhiễm sắc thể giới tính">
            <a:extLst>
              <a:ext uri="{FF2B5EF4-FFF2-40B4-BE49-F238E27FC236}">
                <a16:creationId xmlns:a16="http://schemas.microsoft.com/office/drawing/2014/main" id="{F4D88247-CE14-9DC7-4487-9C7BF50EA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74" y="1489327"/>
            <a:ext cx="5348471" cy="46046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54C6F35-3110-AE1E-CAE6-D1D67ABFF50C}"/>
              </a:ext>
            </a:extLst>
          </p:cNvPr>
          <p:cNvSpPr txBox="1"/>
          <p:nvPr/>
        </p:nvSpPr>
        <p:spPr>
          <a:xfrm>
            <a:off x="5655076" y="1238691"/>
            <a:ext cx="6254317" cy="4386585"/>
          </a:xfrm>
          <a:prstGeom prst="rect">
            <a:avLst/>
          </a:prstGeom>
          <a:noFill/>
        </p:spPr>
        <p:txBody>
          <a:bodyPr wrap="square">
            <a:spAutoFit/>
          </a:bodyPr>
          <a:lstStyle/>
          <a:p>
            <a:pPr algn="just">
              <a:lnSpc>
                <a:spcPct val="110000"/>
              </a:lnSpc>
            </a:pPr>
            <a:r>
              <a:rPr lang="en-US" sz="2800" i="0" dirty="0">
                <a:solidFill>
                  <a:srgbClr val="0000FF"/>
                </a:solidFill>
                <a:effectLst/>
                <a:latin typeface="Times New Roman" panose="02020603050405020304" pitchFamily="18" charset="0"/>
                <a:cs typeface="Times New Roman" panose="02020603050405020304" pitchFamily="18" charset="0"/>
              </a:rPr>
              <a:t>1/ -</a:t>
            </a:r>
            <a:r>
              <a:rPr lang="en-US" sz="2800" i="0" dirty="0">
                <a:solidFill>
                  <a:srgbClr val="000000"/>
                </a:solidFill>
                <a:effectLst/>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Cặp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nhiễm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sắc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thể</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giới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tính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FF0066"/>
                </a:solidFill>
                <a:latin typeface="Times New Roman" panose="02020603050405020304" pitchFamily="18" charset="0"/>
                <a:ea typeface="Times New Roman" panose="02020603050405020304" pitchFamily="18" charset="0"/>
              </a:rPr>
              <a:t>cặp</a:t>
            </a:r>
            <a:r>
              <a:rPr lang="en-US" sz="3200" dirty="0">
                <a:solidFill>
                  <a:srgbClr val="FF0066"/>
                </a:solidFill>
                <a:latin typeface="Times New Roman" panose="02020603050405020304" pitchFamily="18" charset="0"/>
                <a:ea typeface="Times New Roman" panose="02020603050405020304" pitchFamily="18" charset="0"/>
              </a:rPr>
              <a:t> </a:t>
            </a:r>
            <a:r>
              <a:rPr lang="en-US" sz="3200" dirty="0" err="1">
                <a:solidFill>
                  <a:srgbClr val="FF0066"/>
                </a:solidFill>
                <a:latin typeface="Times New Roman" panose="02020603050405020304" pitchFamily="18" charset="0"/>
                <a:ea typeface="Times New Roman" panose="02020603050405020304" pitchFamily="18" charset="0"/>
              </a:rPr>
              <a:t>số</a:t>
            </a:r>
            <a:r>
              <a:rPr lang="en-US" sz="3200" dirty="0">
                <a:solidFill>
                  <a:srgbClr val="FF0066"/>
                </a:solidFill>
                <a:latin typeface="Times New Roman" panose="02020603050405020304" pitchFamily="18" charset="0"/>
                <a:ea typeface="Times New Roman" panose="02020603050405020304" pitchFamily="18" charset="0"/>
              </a:rPr>
              <a:t> 23( </a:t>
            </a:r>
            <a:r>
              <a:rPr lang="en-US" sz="3200" dirty="0" err="1">
                <a:solidFill>
                  <a:srgbClr val="FF0066"/>
                </a:solidFill>
                <a:latin typeface="Times New Roman" panose="02020603050405020304" pitchFamily="18" charset="0"/>
                <a:ea typeface="Times New Roman" panose="02020603050405020304" pitchFamily="18" charset="0"/>
              </a:rPr>
              <a:t>màu</a:t>
            </a:r>
            <a:r>
              <a:rPr lang="en-US" sz="3200" dirty="0">
                <a:solidFill>
                  <a:srgbClr val="FF0066"/>
                </a:solidFill>
                <a:latin typeface="Times New Roman" panose="02020603050405020304" pitchFamily="18" charset="0"/>
                <a:ea typeface="Times New Roman" panose="02020603050405020304" pitchFamily="18" charset="0"/>
              </a:rPr>
              <a:t> </a:t>
            </a:r>
            <a:r>
              <a:rPr lang="en-US" sz="3200" dirty="0" err="1">
                <a:solidFill>
                  <a:srgbClr val="FF0066"/>
                </a:solidFill>
                <a:latin typeface="Times New Roman" panose="02020603050405020304" pitchFamily="18" charset="0"/>
                <a:ea typeface="Times New Roman" panose="02020603050405020304" pitchFamily="18" charset="0"/>
              </a:rPr>
              <a:t>hồng</a:t>
            </a:r>
            <a:r>
              <a:rPr lang="en-US" sz="3200" dirty="0">
                <a:solidFill>
                  <a:srgbClr val="FF0066"/>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Vì</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cặp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số</a:t>
            </a:r>
            <a:r>
              <a:rPr lang="en-US" sz="3200" dirty="0">
                <a:solidFill>
                  <a:srgbClr val="0000FF"/>
                </a:solidFill>
                <a:latin typeface="Times New Roman" panose="02020603050405020304" pitchFamily="18" charset="0"/>
                <a:ea typeface="Times New Roman" panose="02020603050405020304" pitchFamily="18" charset="0"/>
              </a:rPr>
              <a:t> 23 </a:t>
            </a:r>
            <a:r>
              <a:rPr lang="en-US" sz="3200" dirty="0" err="1">
                <a:solidFill>
                  <a:srgbClr val="0000FF"/>
                </a:solidFill>
                <a:latin typeface="Times New Roman" panose="02020603050405020304" pitchFamily="18" charset="0"/>
                <a:ea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cặp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nhiễm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sắc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thể</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duy</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nhất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có</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sự</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khác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biệt</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về</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hình</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thái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giữa</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nam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và</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nữ</a:t>
            </a:r>
            <a:r>
              <a:rPr lang="en-US" sz="3200" dirty="0">
                <a:solidFill>
                  <a:srgbClr val="0000FF"/>
                </a:solidFill>
                <a:latin typeface="Times New Roman" panose="02020603050405020304" pitchFamily="18" charset="0"/>
                <a:ea typeface="Times New Roman" panose="02020603050405020304" pitchFamily="18" charset="0"/>
              </a:rPr>
              <a:t>. Ở </a:t>
            </a:r>
            <a:r>
              <a:rPr lang="en-US" sz="3200" dirty="0" err="1">
                <a:solidFill>
                  <a:srgbClr val="0000FF"/>
                </a:solidFill>
                <a:latin typeface="Times New Roman" panose="02020603050405020304" pitchFamily="18" charset="0"/>
                <a:ea typeface="Times New Roman" panose="02020603050405020304" pitchFamily="18" charset="0"/>
              </a:rPr>
              <a:t>nam</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giới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cặp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số</a:t>
            </a:r>
            <a:r>
              <a:rPr lang="en-US" sz="3200" dirty="0">
                <a:solidFill>
                  <a:srgbClr val="0000FF"/>
                </a:solidFill>
                <a:latin typeface="Times New Roman" panose="02020603050405020304" pitchFamily="18" charset="0"/>
                <a:ea typeface="Times New Roman" panose="02020603050405020304" pitchFamily="18" charset="0"/>
              </a:rPr>
              <a:t> 23 </a:t>
            </a:r>
            <a:r>
              <a:rPr lang="en-US" sz="3200" dirty="0" err="1">
                <a:solidFill>
                  <a:srgbClr val="0000FF"/>
                </a:solidFill>
                <a:latin typeface="Times New Roman" panose="02020603050405020304" pitchFamily="18" charset="0"/>
                <a:ea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rPr>
              <a:t> XY. Ở </a:t>
            </a:r>
            <a:r>
              <a:rPr lang="en-US" sz="3200" dirty="0" err="1">
                <a:solidFill>
                  <a:srgbClr val="0000FF"/>
                </a:solidFill>
                <a:latin typeface="Times New Roman" panose="02020603050405020304" pitchFamily="18" charset="0"/>
                <a:ea typeface="Times New Roman" panose="02020603050405020304" pitchFamily="18" charset="0"/>
              </a:rPr>
              <a:t>nữ</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giới</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cặp</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số</a:t>
            </a:r>
            <a:r>
              <a:rPr lang="en-US" sz="3200" dirty="0">
                <a:solidFill>
                  <a:srgbClr val="0000FF"/>
                </a:solidFill>
                <a:latin typeface="Times New Roman" panose="02020603050405020304" pitchFamily="18" charset="0"/>
                <a:ea typeface="Times New Roman" panose="02020603050405020304" pitchFamily="18" charset="0"/>
              </a:rPr>
              <a:t> 23 </a:t>
            </a:r>
            <a:r>
              <a:rPr lang="en-US" sz="3200" dirty="0" err="1">
                <a:solidFill>
                  <a:srgbClr val="0000FF"/>
                </a:solidFill>
                <a:latin typeface="Times New Roman" panose="02020603050405020304" pitchFamily="18" charset="0"/>
                <a:ea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rPr>
              <a:t> XX.</a:t>
            </a:r>
            <a:r>
              <a:rPr lang="en-US" sz="3200" b="0" i="0" dirty="0">
                <a:solidFill>
                  <a:srgbClr val="000000"/>
                </a:solidFill>
                <a:effectLst/>
                <a:latin typeface="Open Sans" panose="020B0606030504020204" pitchFamily="34" charset="0"/>
              </a:rPr>
              <a:t> </a:t>
            </a:r>
            <a:r>
              <a:rPr lang="en-US" sz="3200" dirty="0" err="1">
                <a:solidFill>
                  <a:srgbClr val="0000FF"/>
                </a:solidFill>
                <a:latin typeface="Times New Roman" panose="02020603050405020304" pitchFamily="18" charset="0"/>
                <a:cs typeface="Times New Roman" panose="02020603050405020304" pitchFamily="18" charset="0"/>
              </a:rPr>
              <a:t>Đ</a:t>
            </a:r>
            <a:r>
              <a:rPr lang="en-US" sz="3200" b="0" i="0" dirty="0" err="1">
                <a:solidFill>
                  <a:srgbClr val="0000FF"/>
                </a:solidFill>
                <a:effectLst/>
                <a:latin typeface="Times New Roman" panose="02020603050405020304" pitchFamily="18" charset="0"/>
                <a:cs typeface="Times New Roman" panose="02020603050405020304" pitchFamily="18" charset="0"/>
              </a:rPr>
              <a:t>ồng</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thời</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cặp</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nhiễm</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sắc</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thể</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này</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tham</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gia</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vào</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việc</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quyết</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định</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giới</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tính</a:t>
            </a:r>
            <a:r>
              <a:rPr lang="en-US" sz="3200" b="0" i="0" dirty="0">
                <a:solidFill>
                  <a:srgbClr val="0000FF"/>
                </a:solidFill>
                <a:effectLst/>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012165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6366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764064"/>
            <a:ext cx="8963582"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thường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giới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tính</a:t>
            </a:r>
            <a:endParaRPr lang="en-US" sz="2800" dirty="0">
              <a:solidFill>
                <a:srgbClr val="FF3399"/>
              </a:solidFill>
              <a:latin typeface="Times New Roman" pitchFamily="18" charset="0"/>
              <a:cs typeface="Times New Roman" pitchFamily="18" charset="0"/>
            </a:endParaRPr>
          </a:p>
        </p:txBody>
      </p:sp>
      <p:pic>
        <p:nvPicPr>
          <p:cNvPr id="4" name="Picture 2" descr="Quan sát bảng 35.1 và nhận xét về số lượng nhiễm sắc thể giới tính">
            <a:extLst>
              <a:ext uri="{FF2B5EF4-FFF2-40B4-BE49-F238E27FC236}">
                <a16:creationId xmlns:a16="http://schemas.microsoft.com/office/drawing/2014/main" id="{BBF2AB34-2337-D6FA-5798-326F1116C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23" y="1380470"/>
            <a:ext cx="7786734" cy="29166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B2B967F-4C55-C4AC-3ABE-05C8BCA120DE}"/>
              </a:ext>
            </a:extLst>
          </p:cNvPr>
          <p:cNvSpPr txBox="1"/>
          <p:nvPr/>
        </p:nvSpPr>
        <p:spPr>
          <a:xfrm>
            <a:off x="515923" y="4660750"/>
            <a:ext cx="11406788" cy="2062103"/>
          </a:xfrm>
          <a:prstGeom prst="rect">
            <a:avLst/>
          </a:prstGeom>
          <a:noFill/>
        </p:spPr>
        <p:txBody>
          <a:bodyPr wrap="square">
            <a:spAutoFit/>
          </a:bodyPr>
          <a:lstStyle/>
          <a:p>
            <a:pPr algn="just"/>
            <a:r>
              <a:rPr lang="en-US" sz="3200" b="0" dirty="0" err="1">
                <a:latin typeface="Times New Roman" panose="02020603050405020304" pitchFamily="18" charset="0"/>
                <a:cs typeface="Times New Roman" panose="02020603050405020304" pitchFamily="18" charset="0"/>
              </a:rPr>
              <a:t>Nhận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xét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về</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số</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lượng</a:t>
            </a:r>
            <a:r>
              <a:rPr lang="en-US" sz="3200" b="0" dirty="0">
                <a:latin typeface="Times New Roman" panose="02020603050405020304" pitchFamily="18" charset="0"/>
                <a:cs typeface="Times New Roman" panose="02020603050405020304" pitchFamily="18" charset="0"/>
              </a:rPr>
              <a:t> NST </a:t>
            </a:r>
            <a:r>
              <a:rPr lang="en-US" sz="3200" b="0" dirty="0" err="1">
                <a:latin typeface="Times New Roman" panose="02020603050405020304" pitchFamily="18" charset="0"/>
                <a:cs typeface="Times New Roman" panose="02020603050405020304" pitchFamily="18" charset="0"/>
              </a:rPr>
              <a:t>giới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tính</a:t>
            </a:r>
            <a:r>
              <a:rPr lang="en-US" sz="3200" b="0" dirty="0">
                <a:latin typeface="Times New Roman" panose="02020603050405020304" pitchFamily="18" charset="0"/>
                <a:cs typeface="Times New Roman" panose="02020603050405020304" pitchFamily="18" charset="0"/>
              </a:rPr>
              <a:t> ở </a:t>
            </a:r>
            <a:r>
              <a:rPr lang="en-US" sz="3200" b="0" dirty="0" err="1">
                <a:latin typeface="Times New Roman" panose="02020603050405020304" pitchFamily="18" charset="0"/>
                <a:cs typeface="Times New Roman" panose="02020603050405020304" pitchFamily="18" charset="0"/>
              </a:rPr>
              <a:t>mỗi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giới</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của</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một</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số</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loài</a:t>
            </a:r>
            <a:endParaRPr lang="en-US" sz="3200" b="0" dirty="0">
              <a:latin typeface="Times New Roman" panose="02020603050405020304" pitchFamily="18" charset="0"/>
              <a:cs typeface="Times New Roman" panose="02020603050405020304" pitchFamily="18" charset="0"/>
            </a:endParaRPr>
          </a:p>
          <a:p>
            <a:pPr algn="just"/>
            <a:r>
              <a:rPr lang="vi-VN" sz="3200" b="0" i="0" dirty="0">
                <a:solidFill>
                  <a:srgbClr val="00B050"/>
                </a:solidFill>
                <a:effectLst/>
                <a:latin typeface="Times New Roman" panose="02020603050405020304" pitchFamily="18" charset="0"/>
                <a:cs typeface="Times New Roman" panose="02020603050405020304" pitchFamily="18" charset="0"/>
              </a:rPr>
              <a:t>Số lượng nhiễm sắc thể giới tính có thể giống nhau (đều gồm 1 cặp) hoặc khác nhau (một giới chứa 1 cặp</a:t>
            </a:r>
            <a:r>
              <a:rPr lang="en-US" sz="3200" b="0" i="0" dirty="0">
                <a:solidFill>
                  <a:srgbClr val="00B050"/>
                </a:solidFill>
                <a:effectLst/>
                <a:latin typeface="Times New Roman" panose="02020603050405020304" pitchFamily="18" charset="0"/>
                <a:cs typeface="Times New Roman" panose="02020603050405020304" pitchFamily="18" charset="0"/>
              </a:rPr>
              <a:t>;</a:t>
            </a:r>
            <a:r>
              <a:rPr lang="vi-VN" sz="3200" b="0" i="0" dirty="0">
                <a:solidFill>
                  <a:srgbClr val="00B050"/>
                </a:solidFill>
                <a:effectLst/>
                <a:latin typeface="Times New Roman" panose="02020603050405020304" pitchFamily="18" charset="0"/>
                <a:cs typeface="Times New Roman" panose="02020603050405020304" pitchFamily="18" charset="0"/>
              </a:rPr>
              <a:t> 1 giới chỉ có 1 chiếc) ở mỗi giới tùy thuộc từng loài.</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10" name="Arrow: Curved Right 9">
            <a:extLst>
              <a:ext uri="{FF2B5EF4-FFF2-40B4-BE49-F238E27FC236}">
                <a16:creationId xmlns:a16="http://schemas.microsoft.com/office/drawing/2014/main" id="{7946C3A2-4827-C6B2-489B-25D270EF3570}"/>
              </a:ext>
            </a:extLst>
          </p:cNvPr>
          <p:cNvSpPr/>
          <p:nvPr/>
        </p:nvSpPr>
        <p:spPr>
          <a:xfrm>
            <a:off x="180512" y="4731798"/>
            <a:ext cx="276226" cy="452761"/>
          </a:xfrm>
          <a:prstGeom prst="curved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27037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6366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764064"/>
            <a:ext cx="8963582"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thường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giới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tính</a:t>
            </a:r>
            <a:endParaRPr lang="en-US" sz="2800" dirty="0">
              <a:solidFill>
                <a:srgbClr val="FF3399"/>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6C74C55E-FA16-2B5A-941D-2F070DB68E06}"/>
              </a:ext>
            </a:extLst>
          </p:cNvPr>
          <p:cNvSpPr txBox="1"/>
          <p:nvPr/>
        </p:nvSpPr>
        <p:spPr>
          <a:xfrm>
            <a:off x="6830112" y="2058267"/>
            <a:ext cx="4870670" cy="1477328"/>
          </a:xfrm>
          <a:prstGeom prst="rect">
            <a:avLst/>
          </a:prstGeom>
          <a:noFill/>
        </p:spPr>
        <p:txBody>
          <a:bodyPr wrap="square">
            <a:spAutoFit/>
          </a:bodyPr>
          <a:lstStyle/>
          <a:p>
            <a:pPr algn="just"/>
            <a:r>
              <a:rPr lang="en-US" sz="3000" dirty="0">
                <a:solidFill>
                  <a:srgbClr val="7030A0"/>
                </a:solidFill>
                <a:latin typeface="Times New Roman" panose="02020603050405020304" pitchFamily="18" charset="0"/>
                <a:cs typeface="Times New Roman" panose="02020603050405020304" pitchFamily="18" charset="0"/>
              </a:rPr>
              <a:t>So </a:t>
            </a:r>
            <a:r>
              <a:rPr lang="en-US" sz="3000" dirty="0" err="1">
                <a:solidFill>
                  <a:srgbClr val="7030A0"/>
                </a:solidFill>
                <a:latin typeface="Times New Roman" panose="02020603050405020304" pitchFamily="18" charset="0"/>
                <a:cs typeface="Times New Roman" panose="02020603050405020304" pitchFamily="18" charset="0"/>
              </a:rPr>
              <a:t>sánh</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số</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lượng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hình</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dạng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và</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các</a:t>
            </a:r>
            <a:r>
              <a:rPr lang="en-US" sz="3000" dirty="0">
                <a:solidFill>
                  <a:srgbClr val="7030A0"/>
                </a:solidFill>
                <a:latin typeface="Times New Roman" panose="02020603050405020304" pitchFamily="18" charset="0"/>
                <a:cs typeface="Times New Roman" panose="02020603050405020304" pitchFamily="18" charset="0"/>
              </a:rPr>
              <a:t> gene </a:t>
            </a:r>
            <a:r>
              <a:rPr lang="en-US" sz="3000" dirty="0" err="1">
                <a:solidFill>
                  <a:srgbClr val="7030A0"/>
                </a:solidFill>
                <a:latin typeface="Times New Roman" panose="02020603050405020304" pitchFamily="18" charset="0"/>
                <a:cs typeface="Times New Roman" panose="02020603050405020304" pitchFamily="18" charset="0"/>
              </a:rPr>
              <a:t>trên</a:t>
            </a:r>
            <a:r>
              <a:rPr lang="en-US" sz="3000" dirty="0">
                <a:solidFill>
                  <a:srgbClr val="7030A0"/>
                </a:solidFill>
                <a:latin typeface="Times New Roman" panose="02020603050405020304" pitchFamily="18" charset="0"/>
                <a:cs typeface="Times New Roman" panose="02020603050405020304" pitchFamily="18" charset="0"/>
              </a:rPr>
              <a:t> NST </a:t>
            </a:r>
            <a:r>
              <a:rPr lang="en-US" sz="3000" dirty="0" err="1">
                <a:solidFill>
                  <a:srgbClr val="7030A0"/>
                </a:solidFill>
                <a:latin typeface="Times New Roman" panose="02020603050405020304" pitchFamily="18" charset="0"/>
                <a:cs typeface="Times New Roman" panose="02020603050405020304" pitchFamily="18" charset="0"/>
              </a:rPr>
              <a:t>thường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và</a:t>
            </a:r>
            <a:r>
              <a:rPr lang="en-US" sz="3000" dirty="0">
                <a:solidFill>
                  <a:srgbClr val="7030A0"/>
                </a:solidFill>
                <a:latin typeface="Times New Roman" panose="02020603050405020304" pitchFamily="18" charset="0"/>
                <a:cs typeface="Times New Roman" panose="02020603050405020304" pitchFamily="18" charset="0"/>
              </a:rPr>
              <a:t> NST </a:t>
            </a:r>
            <a:r>
              <a:rPr lang="en-US" sz="3000" dirty="0" err="1">
                <a:solidFill>
                  <a:srgbClr val="7030A0"/>
                </a:solidFill>
                <a:latin typeface="Times New Roman" panose="02020603050405020304" pitchFamily="18" charset="0"/>
                <a:cs typeface="Times New Roman" panose="02020603050405020304" pitchFamily="18" charset="0"/>
              </a:rPr>
              <a:t>giới</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tính</a:t>
            </a:r>
            <a:r>
              <a:rPr lang="en-US" sz="3000" dirty="0">
                <a:solidFill>
                  <a:srgbClr val="7030A0"/>
                </a:solidFill>
                <a:latin typeface="Times New Roman" panose="02020603050405020304" pitchFamily="18" charset="0"/>
                <a:cs typeface="Times New Roman" panose="02020603050405020304" pitchFamily="18" charset="0"/>
              </a:rPr>
              <a:t>?</a:t>
            </a:r>
          </a:p>
        </p:txBody>
      </p:sp>
      <p:sp>
        <p:nvSpPr>
          <p:cNvPr id="18" name="Action Button: Help 17">
            <a:hlinkClick r:id="" action="ppaction://noaction" highlightClick="1"/>
            <a:extLst>
              <a:ext uri="{FF2B5EF4-FFF2-40B4-BE49-F238E27FC236}">
                <a16:creationId xmlns:a16="http://schemas.microsoft.com/office/drawing/2014/main" id="{F4659D58-0CA1-CFE7-04DF-ECAA65E3588B}"/>
              </a:ext>
            </a:extLst>
          </p:cNvPr>
          <p:cNvSpPr/>
          <p:nvPr/>
        </p:nvSpPr>
        <p:spPr>
          <a:xfrm>
            <a:off x="8613715" y="997153"/>
            <a:ext cx="1042416" cy="1042416"/>
          </a:xfrm>
          <a:prstGeom prst="actionButtonHelp">
            <a:avLst/>
          </a:prstGeom>
          <a:solidFill>
            <a:srgbClr val="FFE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pic>
        <p:nvPicPr>
          <p:cNvPr id="3" name="Picture 2">
            <a:extLst>
              <a:ext uri="{FF2B5EF4-FFF2-40B4-BE49-F238E27FC236}">
                <a16:creationId xmlns:a16="http://schemas.microsoft.com/office/drawing/2014/main" id="{278B9C1A-47D0-1989-B5CB-0FDE9F6022FF}"/>
              </a:ext>
            </a:extLst>
          </p:cNvPr>
          <p:cNvPicPr>
            <a:picLocks noChangeAspect="1"/>
          </p:cNvPicPr>
          <p:nvPr/>
        </p:nvPicPr>
        <p:blipFill>
          <a:blip r:embed="rId3"/>
          <a:stretch>
            <a:fillRect/>
          </a:stretch>
        </p:blipFill>
        <p:spPr>
          <a:xfrm>
            <a:off x="348343" y="1325384"/>
            <a:ext cx="6347732" cy="4608975"/>
          </a:xfrm>
          <a:prstGeom prst="rect">
            <a:avLst/>
          </a:prstGeom>
        </p:spPr>
      </p:pic>
    </p:spTree>
    <p:extLst>
      <p:ext uri="{BB962C8B-B14F-4D97-AF65-F5344CB8AC3E}">
        <p14:creationId xmlns:p14="http://schemas.microsoft.com/office/powerpoint/2010/main" val="30706244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6366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764064"/>
            <a:ext cx="8963582"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thường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giới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tính</a:t>
            </a:r>
            <a:endParaRPr lang="en-US" sz="2800" dirty="0">
              <a:solidFill>
                <a:srgbClr val="FF3399"/>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FCE42739-8641-D267-2276-B7534F88D979}"/>
              </a:ext>
            </a:extLst>
          </p:cNvPr>
          <p:cNvPicPr>
            <a:picLocks noChangeAspect="1"/>
          </p:cNvPicPr>
          <p:nvPr/>
        </p:nvPicPr>
        <p:blipFill>
          <a:blip r:embed="rId3"/>
          <a:stretch>
            <a:fillRect/>
          </a:stretch>
        </p:blipFill>
        <p:spPr>
          <a:xfrm>
            <a:off x="79899" y="1287284"/>
            <a:ext cx="4645223" cy="5654812"/>
          </a:xfrm>
          <a:prstGeom prst="rect">
            <a:avLst/>
          </a:prstGeom>
        </p:spPr>
      </p:pic>
      <p:graphicFrame>
        <p:nvGraphicFramePr>
          <p:cNvPr id="5" name="Table 4">
            <a:extLst>
              <a:ext uri="{FF2B5EF4-FFF2-40B4-BE49-F238E27FC236}">
                <a16:creationId xmlns:a16="http://schemas.microsoft.com/office/drawing/2014/main" id="{6F5AE34E-2BC3-B923-65A6-069B78606A6E}"/>
              </a:ext>
            </a:extLst>
          </p:cNvPr>
          <p:cNvGraphicFramePr>
            <a:graphicFrameLocks noGrp="1"/>
          </p:cNvGraphicFramePr>
          <p:nvPr>
            <p:extLst>
              <p:ext uri="{D42A27DB-BD31-4B8C-83A1-F6EECF244321}">
                <p14:modId xmlns:p14="http://schemas.microsoft.com/office/powerpoint/2010/main" val="2297234737"/>
              </p:ext>
            </p:extLst>
          </p:nvPr>
        </p:nvGraphicFramePr>
        <p:xfrm>
          <a:off x="4725122" y="1343610"/>
          <a:ext cx="7386979" cy="5672078"/>
        </p:xfrm>
        <a:graphic>
          <a:graphicData uri="http://schemas.openxmlformats.org/drawingml/2006/table">
            <a:tbl>
              <a:tblPr firstRow="1" bandRow="1"/>
              <a:tblGrid>
                <a:gridCol w="3820852">
                  <a:extLst>
                    <a:ext uri="{9D8B030D-6E8A-4147-A177-3AD203B41FA5}">
                      <a16:colId xmlns:a16="http://schemas.microsoft.com/office/drawing/2014/main" val="3998151059"/>
                    </a:ext>
                  </a:extLst>
                </a:gridCol>
                <a:gridCol w="3566127">
                  <a:extLst>
                    <a:ext uri="{9D8B030D-6E8A-4147-A177-3AD203B41FA5}">
                      <a16:colId xmlns:a16="http://schemas.microsoft.com/office/drawing/2014/main" val="565363163"/>
                    </a:ext>
                  </a:extLst>
                </a:gridCol>
              </a:tblGrid>
              <a:tr h="862754">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NST </a:t>
                      </a:r>
                      <a:r>
                        <a:rPr lang="en-US" sz="2800" dirty="0" err="1">
                          <a:solidFill>
                            <a:schemeClr val="tx1"/>
                          </a:solidFill>
                          <a:latin typeface="Times New Roman" panose="02020603050405020304" pitchFamily="18" charset="0"/>
                          <a:cs typeface="Times New Roman" panose="02020603050405020304" pitchFamily="18" charset="0"/>
                        </a:rPr>
                        <a:t>thường</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rgbClr val="A3DBFF"/>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NST </a:t>
                      </a:r>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rgbClr val="A3DBFF"/>
                    </a:solidFill>
                  </a:tcPr>
                </a:tc>
                <a:extLst>
                  <a:ext uri="{0D108BD9-81ED-4DB2-BD59-A6C34878D82A}">
                    <a16:rowId xmlns:a16="http://schemas.microsoft.com/office/drawing/2014/main" val="1874879030"/>
                  </a:ext>
                </a:extLst>
              </a:tr>
              <a:tr h="1818177">
                <a:tc>
                  <a:txBody>
                    <a:bodyPr/>
                    <a:lstStyle/>
                    <a:p>
                      <a:endParaRPr lang="en-US" dirty="0"/>
                    </a:p>
                  </a:txBody>
                  <a:tcPr>
                    <a:solidFill>
                      <a:srgbClr val="A3DBFF"/>
                    </a:solidFill>
                  </a:tcPr>
                </a:tc>
                <a:tc>
                  <a:txBody>
                    <a:bodyPr/>
                    <a:lstStyle/>
                    <a:p>
                      <a:endParaRPr lang="en-US" dirty="0"/>
                    </a:p>
                  </a:txBody>
                  <a:tcPr>
                    <a:solidFill>
                      <a:srgbClr val="A3DBFF"/>
                    </a:solidFill>
                  </a:tcPr>
                </a:tc>
                <a:extLst>
                  <a:ext uri="{0D108BD9-81ED-4DB2-BD59-A6C34878D82A}">
                    <a16:rowId xmlns:a16="http://schemas.microsoft.com/office/drawing/2014/main" val="2430942"/>
                  </a:ext>
                </a:extLst>
              </a:tr>
              <a:tr h="1172970">
                <a:tc>
                  <a:txBody>
                    <a:bodyPr/>
                    <a:lstStyle/>
                    <a:p>
                      <a:endParaRPr lang="en-US" dirty="0"/>
                    </a:p>
                  </a:txBody>
                  <a:tcPr>
                    <a:solidFill>
                      <a:srgbClr val="A3DBFF"/>
                    </a:solidFill>
                  </a:tcPr>
                </a:tc>
                <a:tc>
                  <a:txBody>
                    <a:bodyPr/>
                    <a:lstStyle/>
                    <a:p>
                      <a:endParaRPr lang="en-US" dirty="0"/>
                    </a:p>
                  </a:txBody>
                  <a:tcPr>
                    <a:solidFill>
                      <a:srgbClr val="A3DBFF"/>
                    </a:solidFill>
                  </a:tcPr>
                </a:tc>
                <a:extLst>
                  <a:ext uri="{0D108BD9-81ED-4DB2-BD59-A6C34878D82A}">
                    <a16:rowId xmlns:a16="http://schemas.microsoft.com/office/drawing/2014/main" val="3090331877"/>
                  </a:ext>
                </a:extLst>
              </a:tr>
              <a:tr h="1818177">
                <a:tc>
                  <a:txBody>
                    <a:bodyPr/>
                    <a:lstStyle/>
                    <a:p>
                      <a:endParaRPr lang="en-US" dirty="0"/>
                    </a:p>
                  </a:txBody>
                  <a:tcPr>
                    <a:solidFill>
                      <a:srgbClr val="A3DBFF"/>
                    </a:solidFill>
                  </a:tcPr>
                </a:tc>
                <a:tc>
                  <a:txBody>
                    <a:bodyPr/>
                    <a:lstStyle/>
                    <a:p>
                      <a:endParaRPr lang="en-US" dirty="0"/>
                    </a:p>
                  </a:txBody>
                  <a:tcPr>
                    <a:solidFill>
                      <a:srgbClr val="A3DBFF"/>
                    </a:solidFill>
                  </a:tcPr>
                </a:tc>
                <a:extLst>
                  <a:ext uri="{0D108BD9-81ED-4DB2-BD59-A6C34878D82A}">
                    <a16:rowId xmlns:a16="http://schemas.microsoft.com/office/drawing/2014/main" val="2271862273"/>
                  </a:ext>
                </a:extLst>
              </a:tr>
            </a:tbl>
          </a:graphicData>
        </a:graphic>
      </p:graphicFrame>
      <p:sp>
        <p:nvSpPr>
          <p:cNvPr id="10" name="TextBox 9">
            <a:extLst>
              <a:ext uri="{FF2B5EF4-FFF2-40B4-BE49-F238E27FC236}">
                <a16:creationId xmlns:a16="http://schemas.microsoft.com/office/drawing/2014/main" id="{1E4094DD-F6D4-DE6B-425E-C01ED63B3949}"/>
              </a:ext>
            </a:extLst>
          </p:cNvPr>
          <p:cNvSpPr txBox="1"/>
          <p:nvPr/>
        </p:nvSpPr>
        <p:spPr>
          <a:xfrm>
            <a:off x="8544715" y="2193727"/>
            <a:ext cx="3420104" cy="1384995"/>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E15FD21-B27C-F148-2583-CF3167FDD003}"/>
              </a:ext>
            </a:extLst>
          </p:cNvPr>
          <p:cNvSpPr txBox="1"/>
          <p:nvPr/>
        </p:nvSpPr>
        <p:spPr>
          <a:xfrm>
            <a:off x="4957039" y="2351846"/>
            <a:ext cx="3355759" cy="954107"/>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D31F445-35E2-F50B-4583-9006E777D98D}"/>
              </a:ext>
            </a:extLst>
          </p:cNvPr>
          <p:cNvSpPr txBox="1"/>
          <p:nvPr/>
        </p:nvSpPr>
        <p:spPr>
          <a:xfrm>
            <a:off x="5163424" y="4029100"/>
            <a:ext cx="3175691" cy="954107"/>
          </a:xfrm>
          <a:prstGeom prst="rect">
            <a:avLst/>
          </a:prstGeom>
          <a:noFill/>
        </p:spPr>
        <p:txBody>
          <a:bodyPr wrap="square" rtlCol="0">
            <a:spAutoFit/>
          </a:bodyPr>
          <a:lstStyle/>
          <a:p>
            <a:pPr lvl="0"/>
            <a:r>
              <a:rPr lang="en-US" sz="2800" dirty="0" err="1">
                <a:latin typeface="Times New Roman" panose="02020603050405020304" pitchFamily="18" charset="0"/>
                <a:cs typeface="Times New Roman" panose="02020603050405020304" pitchFamily="18" charset="0"/>
                <a:sym typeface="Wingdings 2" panose="05020102010507070707" pitchFamily="18" charset="2"/>
              </a:rPr>
              <a:t>Giống</a:t>
            </a:r>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nhau</a:t>
            </a:r>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cả</a:t>
            </a:r>
            <a:r>
              <a:rPr lang="en-US" sz="2800" dirty="0">
                <a:latin typeface="Times New Roman" panose="02020603050405020304" pitchFamily="18" charset="0"/>
                <a:cs typeface="Times New Roman" panose="02020603050405020304" pitchFamily="18" charset="0"/>
                <a:sym typeface="Wingdings 2" panose="05020102010507070707" pitchFamily="18" charset="2"/>
              </a:rPr>
              <a:t> con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đực</a:t>
            </a:r>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và</a:t>
            </a:r>
            <a:r>
              <a:rPr lang="en-US" sz="2800" dirty="0">
                <a:latin typeface="Times New Roman" panose="02020603050405020304" pitchFamily="18" charset="0"/>
                <a:cs typeface="Times New Roman" panose="02020603050405020304" pitchFamily="18" charset="0"/>
                <a:sym typeface="Wingdings 2" panose="05020102010507070707" pitchFamily="18" charset="2"/>
              </a:rPr>
              <a:t> con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cái</a:t>
            </a:r>
            <a:endParaRPr lang="en-US"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1FA62DE-A346-2A4A-9A7D-5DA2D1230389}"/>
              </a:ext>
            </a:extLst>
          </p:cNvPr>
          <p:cNvSpPr txBox="1"/>
          <p:nvPr/>
        </p:nvSpPr>
        <p:spPr>
          <a:xfrm>
            <a:off x="4877522" y="5363404"/>
            <a:ext cx="3642083" cy="1384995"/>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gene qui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A1B0BF2-CD60-DE0E-36E8-7A3E9C6CBACA}"/>
              </a:ext>
            </a:extLst>
          </p:cNvPr>
          <p:cNvSpPr txBox="1"/>
          <p:nvPr/>
        </p:nvSpPr>
        <p:spPr>
          <a:xfrm>
            <a:off x="8519604" y="5185995"/>
            <a:ext cx="3672395" cy="1692771"/>
          </a:xfrm>
          <a:prstGeom prst="rect">
            <a:avLst/>
          </a:prstGeom>
          <a:noFill/>
        </p:spPr>
        <p:txBody>
          <a:bodyPr wrap="square" rtlCol="0">
            <a:spAutoFit/>
          </a:bodyPr>
          <a:lstStyle/>
          <a:p>
            <a:pPr lvl="0"/>
            <a:r>
              <a:rPr lang="en-US" sz="2600" dirty="0">
                <a:latin typeface="Times New Roman" panose="02020603050405020304" pitchFamily="18" charset="0"/>
                <a:cs typeface="Times New Roman" panose="02020603050405020304" pitchFamily="18" charset="0"/>
                <a:sym typeface="Wingdings 2" panose="05020102010507070707" pitchFamily="18" charset="2"/>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1 </a:t>
            </a:r>
            <a:r>
              <a:rPr lang="en-US" sz="2600" dirty="0" err="1">
                <a:latin typeface="Times New Roman" panose="02020603050405020304" pitchFamily="18" charset="0"/>
                <a:cs typeface="Times New Roman" panose="02020603050405020304" pitchFamily="18" charset="0"/>
              </a:rPr>
              <a:t>cặp</a:t>
            </a:r>
            <a:r>
              <a:rPr lang="en-US" sz="2600" dirty="0">
                <a:latin typeface="Times New Roman" panose="02020603050405020304" pitchFamily="18" charset="0"/>
                <a:cs typeface="Times New Roman" panose="02020603050405020304" pitchFamily="18" charset="0"/>
              </a:rPr>
              <a:t> hay 1 </a:t>
            </a:r>
            <a:r>
              <a:rPr lang="en-US" sz="2600" dirty="0" err="1">
                <a:latin typeface="Times New Roman" panose="02020603050405020304" pitchFamily="18" charset="0"/>
                <a:cs typeface="Times New Roman" panose="02020603050405020304" pitchFamily="18" charset="0"/>
              </a:rPr>
              <a:t>chiếc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mang</a:t>
            </a:r>
            <a:r>
              <a:rPr lang="en-US" sz="2600" dirty="0">
                <a:latin typeface="Times New Roman" panose="02020603050405020304" pitchFamily="18" charset="0"/>
                <a:cs typeface="Times New Roman" panose="02020603050405020304" pitchFamily="18" charset="0"/>
              </a:rPr>
              <a:t> gene qui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endParaRPr lang="en-US" sz="2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13F8CD5-D611-EC9D-A91E-0856198E1209}"/>
              </a:ext>
            </a:extLst>
          </p:cNvPr>
          <p:cNvSpPr txBox="1"/>
          <p:nvPr/>
        </p:nvSpPr>
        <p:spPr>
          <a:xfrm>
            <a:off x="8681162" y="3931458"/>
            <a:ext cx="3175691" cy="954107"/>
          </a:xfrm>
          <a:prstGeom prst="rect">
            <a:avLst/>
          </a:prstGeom>
          <a:noFill/>
        </p:spPr>
        <p:txBody>
          <a:bodyPr wrap="square" rtlCol="0">
            <a:spAutoFit/>
          </a:bodyPr>
          <a:lstStyle/>
          <a:p>
            <a:pPr lvl="0"/>
            <a:r>
              <a:rPr lang="en-US" sz="2800" dirty="0" err="1">
                <a:latin typeface="Times New Roman" panose="02020603050405020304" pitchFamily="18" charset="0"/>
                <a:cs typeface="Times New Roman" panose="02020603050405020304" pitchFamily="18" charset="0"/>
                <a:sym typeface="Wingdings 2" panose="05020102010507070707" pitchFamily="18" charset="2"/>
              </a:rPr>
              <a:t>Khác</a:t>
            </a:r>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nhau</a:t>
            </a:r>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cả</a:t>
            </a:r>
            <a:r>
              <a:rPr lang="en-US" sz="2800" dirty="0">
                <a:latin typeface="Times New Roman" panose="02020603050405020304" pitchFamily="18" charset="0"/>
                <a:cs typeface="Times New Roman" panose="02020603050405020304" pitchFamily="18" charset="0"/>
                <a:sym typeface="Wingdings 2" panose="05020102010507070707" pitchFamily="18" charset="2"/>
              </a:rPr>
              <a:t> con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đực</a:t>
            </a:r>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và</a:t>
            </a:r>
            <a:r>
              <a:rPr lang="en-US" sz="2800" dirty="0">
                <a:latin typeface="Times New Roman" panose="02020603050405020304" pitchFamily="18" charset="0"/>
                <a:cs typeface="Times New Roman" panose="02020603050405020304" pitchFamily="18" charset="0"/>
                <a:sym typeface="Wingdings 2" panose="05020102010507070707" pitchFamily="18" charset="2"/>
              </a:rPr>
              <a:t> con </a:t>
            </a:r>
            <a:r>
              <a:rPr lang="en-US" sz="2800" dirty="0" err="1">
                <a:latin typeface="Times New Roman" panose="02020603050405020304" pitchFamily="18" charset="0"/>
                <a:cs typeface="Times New Roman" panose="02020603050405020304" pitchFamily="18" charset="0"/>
                <a:sym typeface="Wingdings 2" panose="05020102010507070707" pitchFamily="18" charset="2"/>
              </a:rPr>
              <a:t>cái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985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6" grpId="0"/>
      <p:bldP spid="19"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6366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764064"/>
            <a:ext cx="8963582"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thường</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nhiễm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sắc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thể</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giới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tính</a:t>
            </a:r>
            <a:endParaRPr lang="en-US" sz="2800" dirty="0">
              <a:solidFill>
                <a:srgbClr val="FF3399"/>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6C74C55E-FA16-2B5A-941D-2F070DB68E06}"/>
              </a:ext>
            </a:extLst>
          </p:cNvPr>
          <p:cNvSpPr txBox="1"/>
          <p:nvPr/>
        </p:nvSpPr>
        <p:spPr>
          <a:xfrm>
            <a:off x="133166" y="1392587"/>
            <a:ext cx="11934548" cy="1477328"/>
          </a:xfrm>
          <a:prstGeom prst="rect">
            <a:avLst/>
          </a:prstGeom>
          <a:noFill/>
        </p:spPr>
        <p:txBody>
          <a:bodyPr wrap="square">
            <a:spAutoFit/>
          </a:bodyPr>
          <a:lstStyle/>
          <a:p>
            <a:pPr algn="just"/>
            <a:r>
              <a:rPr lang="en-US" sz="3000" b="0" i="0" dirty="0">
                <a:solidFill>
                  <a:srgbClr val="0000FF"/>
                </a:solidFill>
                <a:effectLst/>
                <a:latin typeface="Times New Roman" panose="02020603050405020304" pitchFamily="18" charset="0"/>
                <a:cs typeface="Times New Roman" panose="02020603050405020304" pitchFamily="18" charset="0"/>
              </a:rPr>
              <a:t>- NST </a:t>
            </a:r>
            <a:r>
              <a:rPr lang="en-US" sz="3000" b="0" i="0" dirty="0" err="1">
                <a:solidFill>
                  <a:srgbClr val="0000FF"/>
                </a:solidFill>
                <a:effectLst/>
                <a:latin typeface="Times New Roman" panose="02020603050405020304" pitchFamily="18" charset="0"/>
                <a:cs typeface="Times New Roman" panose="02020603050405020304" pitchFamily="18" charset="0"/>
              </a:rPr>
              <a:t>thường</a:t>
            </a:r>
            <a:r>
              <a:rPr lang="en-US" sz="3000" b="0" i="0" dirty="0">
                <a:solidFill>
                  <a:srgbClr val="0000FF"/>
                </a:solidFill>
                <a:effectLst/>
                <a:latin typeface="Times New Roman" panose="02020603050405020304" pitchFamily="18" charset="0"/>
                <a:cs typeface="Times New Roman" panose="02020603050405020304" pitchFamily="18" charset="0"/>
              </a:rPr>
              <a:t> : </a:t>
            </a:r>
            <a:r>
              <a:rPr lang="en-US" sz="3000" b="0" i="0" dirty="0" err="1">
                <a:solidFill>
                  <a:srgbClr val="0000FF"/>
                </a:solidFill>
                <a:effectLst/>
                <a:latin typeface="Times New Roman" panose="02020603050405020304" pitchFamily="18" charset="0"/>
                <a:cs typeface="Times New Roman" panose="02020603050405020304" pitchFamily="18" charset="0"/>
              </a:rPr>
              <a:t>là</a:t>
            </a:r>
            <a:r>
              <a:rPr lang="en-US" sz="3000" b="0" i="0" dirty="0">
                <a:solidFill>
                  <a:srgbClr val="0000FF"/>
                </a:solidFill>
                <a:effectLst/>
                <a:latin typeface="Times New Roman" panose="02020603050405020304" pitchFamily="18" charset="0"/>
                <a:cs typeface="Times New Roman" panose="02020603050405020304" pitchFamily="18" charset="0"/>
              </a:rPr>
              <a:t> NST </a:t>
            </a:r>
            <a:r>
              <a:rPr lang="en-US" sz="3000" b="0" i="0" dirty="0" err="1">
                <a:solidFill>
                  <a:srgbClr val="0000FF"/>
                </a:solidFill>
                <a:effectLst/>
                <a:latin typeface="Times New Roman" panose="02020603050405020304" pitchFamily="18" charset="0"/>
                <a:cs typeface="Times New Roman" panose="02020603050405020304" pitchFamily="18" charset="0"/>
              </a:rPr>
              <a:t>có</a:t>
            </a:r>
            <a:r>
              <a:rPr lang="en-US" sz="3000" b="0" i="0" dirty="0">
                <a:solidFill>
                  <a:srgbClr val="0000FF"/>
                </a:solidFill>
                <a:effectLst/>
                <a:latin typeface="Times New Roman" panose="02020603050405020304" pitchFamily="18" charset="0"/>
                <a:cs typeface="Times New Roman" panose="02020603050405020304" pitchFamily="18" charset="0"/>
              </a:rPr>
              <a:t> </a:t>
            </a:r>
            <a:r>
              <a:rPr lang="en-US" sz="3000" b="0" i="0" dirty="0" err="1">
                <a:solidFill>
                  <a:srgbClr val="0000FF"/>
                </a:solidFill>
                <a:effectLst/>
                <a:latin typeface="Times New Roman" panose="02020603050405020304" pitchFamily="18" charset="0"/>
                <a:cs typeface="Times New Roman" panose="02020603050405020304" pitchFamily="18" charset="0"/>
              </a:rPr>
              <a:t>số</a:t>
            </a:r>
            <a:r>
              <a:rPr lang="en-US" sz="3000" b="0" i="0" dirty="0">
                <a:solidFill>
                  <a:srgbClr val="0000FF"/>
                </a:solidFill>
                <a:effectLst/>
                <a:latin typeface="Times New Roman" panose="02020603050405020304" pitchFamily="18" charset="0"/>
                <a:cs typeface="Times New Roman" panose="02020603050405020304" pitchFamily="18" charset="0"/>
              </a:rPr>
              <a:t> </a:t>
            </a:r>
            <a:r>
              <a:rPr lang="en-US" sz="3000" b="0" i="0" dirty="0" err="1">
                <a:solidFill>
                  <a:srgbClr val="0000FF"/>
                </a:solidFill>
                <a:effectLst/>
                <a:latin typeface="Times New Roman" panose="02020603050405020304" pitchFamily="18" charset="0"/>
                <a:cs typeface="Times New Roman" panose="02020603050405020304" pitchFamily="18" charset="0"/>
              </a:rPr>
              <a:t>lượng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hình</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thái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giống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nhau</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cả</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giới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đực</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và</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giới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cái</a:t>
            </a:r>
            <a:r>
              <a:rPr lang="en-US" sz="3000" dirty="0">
                <a:solidFill>
                  <a:srgbClr val="0000FF"/>
                </a:solidFill>
                <a:latin typeface="Times New Roman" panose="02020603050405020304" pitchFamily="18" charset="0"/>
                <a:cs typeface="Times New Roman" panose="02020603050405020304" pitchFamily="18" charset="0"/>
              </a:rPr>
              <a:t>.</a:t>
            </a:r>
            <a:r>
              <a:rPr lang="en-US" sz="3000" b="0" i="0" dirty="0">
                <a:solidFill>
                  <a:srgbClr val="0000FF"/>
                </a:solidFill>
                <a:effectLst/>
                <a:latin typeface="Times New Roman" panose="02020603050405020304" pitchFamily="18" charset="0"/>
                <a:cs typeface="Times New Roman" panose="02020603050405020304" pitchFamily="18" charset="0"/>
              </a:rPr>
              <a:t> </a:t>
            </a:r>
          </a:p>
          <a:p>
            <a:pPr algn="just"/>
            <a:r>
              <a:rPr lang="en-US" sz="3000" dirty="0">
                <a:solidFill>
                  <a:srgbClr val="0000FF"/>
                </a:solidFill>
                <a:latin typeface="Times New Roman" panose="02020603050405020304" pitchFamily="18" charset="0"/>
                <a:cs typeface="Times New Roman" panose="02020603050405020304" pitchFamily="18" charset="0"/>
              </a:rPr>
              <a:t> *</a:t>
            </a:r>
            <a:r>
              <a:rPr lang="en-US" sz="3000" b="0" i="0" dirty="0" err="1">
                <a:solidFill>
                  <a:srgbClr val="0000FF"/>
                </a:solidFill>
                <a:effectLst/>
                <a:latin typeface="Times New Roman" panose="02020603050405020304" pitchFamily="18" charset="0"/>
                <a:cs typeface="Times New Roman" panose="02020603050405020304" pitchFamily="18" charset="0"/>
              </a:rPr>
              <a:t>Kí</a:t>
            </a:r>
            <a:r>
              <a:rPr lang="en-US" sz="3000" b="0" i="0" dirty="0">
                <a:solidFill>
                  <a:srgbClr val="0000FF"/>
                </a:solidFill>
                <a:effectLst/>
                <a:latin typeface="Times New Roman" panose="02020603050405020304" pitchFamily="18" charset="0"/>
                <a:cs typeface="Times New Roman" panose="02020603050405020304" pitchFamily="18" charset="0"/>
              </a:rPr>
              <a:t> </a:t>
            </a:r>
            <a:r>
              <a:rPr lang="en-US" sz="3000" b="0" i="0" dirty="0" err="1">
                <a:solidFill>
                  <a:srgbClr val="0000FF"/>
                </a:solidFill>
                <a:effectLst/>
                <a:latin typeface="Times New Roman" panose="02020603050405020304" pitchFamily="18" charset="0"/>
                <a:cs typeface="Times New Roman" panose="02020603050405020304" pitchFamily="18" charset="0"/>
              </a:rPr>
              <a:t>hiệu</a:t>
            </a:r>
            <a:r>
              <a:rPr lang="en-US" sz="3000" b="0" i="0" dirty="0">
                <a:solidFill>
                  <a:srgbClr val="0000FF"/>
                </a:solidFill>
                <a:effectLst/>
                <a:latin typeface="Times New Roman" panose="02020603050405020304" pitchFamily="18" charset="0"/>
                <a:cs typeface="Times New Roman" panose="02020603050405020304" pitchFamily="18" charset="0"/>
              </a:rPr>
              <a:t> </a:t>
            </a:r>
            <a:r>
              <a:rPr lang="en-US" sz="3000" dirty="0">
                <a:solidFill>
                  <a:srgbClr val="0000FF"/>
                </a:solidFill>
                <a:latin typeface="Times New Roman" panose="02020603050405020304" pitchFamily="18" charset="0"/>
                <a:cs typeface="Times New Roman" panose="02020603050405020304" pitchFamily="18" charset="0"/>
              </a:rPr>
              <a:t>: </a:t>
            </a:r>
            <a:r>
              <a:rPr lang="en-US" sz="3000" b="0" i="0" dirty="0">
                <a:solidFill>
                  <a:srgbClr val="0000FF"/>
                </a:solidFill>
                <a:effectLst/>
                <a:latin typeface="Times New Roman" panose="02020603050405020304" pitchFamily="18" charset="0"/>
                <a:cs typeface="Times New Roman" panose="02020603050405020304" pitchFamily="18" charset="0"/>
              </a:rPr>
              <a:t>A, </a:t>
            </a:r>
            <a:r>
              <a:rPr lang="en-US" sz="3000" b="0" i="0" dirty="0" err="1">
                <a:solidFill>
                  <a:srgbClr val="0000FF"/>
                </a:solidFill>
                <a:effectLst/>
                <a:latin typeface="Times New Roman" panose="02020603050405020304" pitchFamily="18" charset="0"/>
                <a:cs typeface="Times New Roman" panose="02020603050405020304" pitchFamily="18" charset="0"/>
              </a:rPr>
              <a:t>đánh</a:t>
            </a:r>
            <a:r>
              <a:rPr lang="en-US" sz="3000" b="0" i="0" dirty="0">
                <a:solidFill>
                  <a:srgbClr val="0000FF"/>
                </a:solidFill>
                <a:effectLst/>
                <a:latin typeface="Times New Roman" panose="02020603050405020304" pitchFamily="18" charset="0"/>
                <a:cs typeface="Times New Roman" panose="02020603050405020304" pitchFamily="18" charset="0"/>
              </a:rPr>
              <a:t> </a:t>
            </a:r>
            <a:r>
              <a:rPr lang="en-US" sz="3000" b="0" i="0" dirty="0" err="1">
                <a:solidFill>
                  <a:srgbClr val="0000FF"/>
                </a:solidFill>
                <a:effectLst/>
                <a:latin typeface="Times New Roman" panose="02020603050405020304" pitchFamily="18" charset="0"/>
                <a:cs typeface="Times New Roman" panose="02020603050405020304" pitchFamily="18" charset="0"/>
              </a:rPr>
              <a:t>số</a:t>
            </a:r>
            <a:r>
              <a:rPr lang="en-US" sz="3000" b="0" i="0" dirty="0">
                <a:solidFill>
                  <a:srgbClr val="0000FF"/>
                </a:solidFill>
                <a:effectLst/>
                <a:latin typeface="Times New Roman" panose="02020603050405020304" pitchFamily="18" charset="0"/>
                <a:cs typeface="Times New Roman" panose="02020603050405020304" pitchFamily="18" charset="0"/>
              </a:rPr>
              <a:t> </a:t>
            </a:r>
            <a:r>
              <a:rPr lang="en-US" sz="3000" b="0" i="0" dirty="0" err="1">
                <a:solidFill>
                  <a:srgbClr val="0000FF"/>
                </a:solidFill>
                <a:effectLst/>
                <a:latin typeface="Times New Roman" panose="02020603050405020304" pitchFamily="18" charset="0"/>
                <a:cs typeface="Times New Roman" panose="02020603050405020304" pitchFamily="18" charset="0"/>
              </a:rPr>
              <a:t>từng</a:t>
            </a:r>
            <a:r>
              <a:rPr lang="en-US" sz="3000" b="0" i="0" dirty="0">
                <a:solidFill>
                  <a:srgbClr val="0000FF"/>
                </a:solidFill>
                <a:effectLst/>
                <a:latin typeface="Times New Roman" panose="02020603050405020304" pitchFamily="18" charset="0"/>
                <a:cs typeface="Times New Roman" panose="02020603050405020304" pitchFamily="18" charset="0"/>
              </a:rPr>
              <a:t> </a:t>
            </a:r>
            <a:r>
              <a:rPr lang="en-US" sz="3000" b="0" i="0" dirty="0" err="1">
                <a:solidFill>
                  <a:srgbClr val="0000FF"/>
                </a:solidFill>
                <a:effectLst/>
                <a:latin typeface="Times New Roman" panose="02020603050405020304" pitchFamily="18" charset="0"/>
                <a:cs typeface="Times New Roman" panose="02020603050405020304" pitchFamily="18" charset="0"/>
              </a:rPr>
              <a:t>cặp</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5A550C9-7377-2314-F93D-1FB3B34D2E99}"/>
              </a:ext>
            </a:extLst>
          </p:cNvPr>
          <p:cNvSpPr txBox="1"/>
          <p:nvPr/>
        </p:nvSpPr>
        <p:spPr>
          <a:xfrm>
            <a:off x="454876" y="2598916"/>
            <a:ext cx="11612838" cy="553998"/>
          </a:xfrm>
          <a:prstGeom prst="rect">
            <a:avLst/>
          </a:prstGeom>
          <a:noFill/>
        </p:spPr>
        <p:txBody>
          <a:bodyPr wrap="square">
            <a:spAutoFit/>
          </a:bodyPr>
          <a:lstStyle/>
          <a:p>
            <a:pPr algn="just"/>
            <a:r>
              <a:rPr lang="en-US" sz="3000" b="0" i="0" dirty="0">
                <a:solidFill>
                  <a:srgbClr val="0000FF"/>
                </a:solidFill>
                <a:effectLst/>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993F5AC-A749-1E30-071A-AA61241B9204}"/>
              </a:ext>
            </a:extLst>
          </p:cNvPr>
          <p:cNvSpPr txBox="1"/>
          <p:nvPr/>
        </p:nvSpPr>
        <p:spPr>
          <a:xfrm>
            <a:off x="0" y="2797563"/>
            <a:ext cx="11612837" cy="2026260"/>
          </a:xfrm>
          <a:prstGeom prst="rect">
            <a:avLst/>
          </a:prstGeom>
          <a:noFill/>
        </p:spPr>
        <p:txBody>
          <a:bodyPr wrap="square">
            <a:spAutoFit/>
          </a:bodyPr>
          <a:lstStyle/>
          <a:p>
            <a:pPr algn="just">
              <a:lnSpc>
                <a:spcPct val="135000"/>
              </a:lnSpc>
            </a:pPr>
            <a:r>
              <a:rPr lang="en-US" sz="3000" b="0" i="0" dirty="0">
                <a:solidFill>
                  <a:srgbClr val="0000FF"/>
                </a:solidFill>
                <a:effectLst/>
                <a:latin typeface="Times New Roman" panose="02020603050405020304" pitchFamily="18" charset="0"/>
                <a:cs typeface="Times New Roman" panose="02020603050405020304" pitchFamily="18" charset="0"/>
              </a:rPr>
              <a:t>- NST </a:t>
            </a:r>
            <a:r>
              <a:rPr lang="en-US" sz="3000" b="0" i="0" dirty="0" err="1">
                <a:solidFill>
                  <a:srgbClr val="0000FF"/>
                </a:solidFill>
                <a:effectLst/>
                <a:latin typeface="Times New Roman" panose="02020603050405020304" pitchFamily="18" charset="0"/>
                <a:cs typeface="Times New Roman" panose="02020603050405020304" pitchFamily="18" charset="0"/>
              </a:rPr>
              <a:t>giới</a:t>
            </a:r>
            <a:r>
              <a:rPr lang="en-US" sz="3000" b="0" i="0" dirty="0">
                <a:solidFill>
                  <a:srgbClr val="0000FF"/>
                </a:solidFill>
                <a:effectLst/>
                <a:latin typeface="Times New Roman" panose="02020603050405020304" pitchFamily="18" charset="0"/>
                <a:cs typeface="Times New Roman" panose="02020603050405020304" pitchFamily="18" charset="0"/>
              </a:rPr>
              <a:t> </a:t>
            </a:r>
            <a:r>
              <a:rPr lang="en-US" sz="3000" b="0" i="0" dirty="0" err="1">
                <a:solidFill>
                  <a:srgbClr val="0000FF"/>
                </a:solidFill>
                <a:effectLst/>
                <a:latin typeface="Times New Roman" panose="02020603050405020304" pitchFamily="18" charset="0"/>
                <a:cs typeface="Times New Roman" panose="02020603050405020304" pitchFamily="18" charset="0"/>
              </a:rPr>
              <a:t>tính</a:t>
            </a:r>
            <a:r>
              <a:rPr lang="en-US" sz="3000" b="0" i="0" dirty="0">
                <a:solidFill>
                  <a:srgbClr val="0000FF"/>
                </a:solidFill>
                <a:effectLst/>
                <a:latin typeface="Times New Roman" panose="02020603050405020304" pitchFamily="18" charset="0"/>
                <a:cs typeface="Times New Roman" panose="02020603050405020304" pitchFamily="18" charset="0"/>
              </a:rPr>
              <a:t> : </a:t>
            </a:r>
            <a:r>
              <a:rPr lang="en-US" sz="3000" b="0" i="0" dirty="0" err="1">
                <a:solidFill>
                  <a:srgbClr val="0000FF"/>
                </a:solidFill>
                <a:effectLst/>
                <a:latin typeface="Times New Roman" panose="02020603050405020304" pitchFamily="18" charset="0"/>
                <a:cs typeface="Times New Roman" panose="02020603050405020304" pitchFamily="18" charset="0"/>
              </a:rPr>
              <a:t>là</a:t>
            </a:r>
            <a:r>
              <a:rPr lang="en-US" sz="3000" b="0" i="0" dirty="0">
                <a:solidFill>
                  <a:srgbClr val="0000FF"/>
                </a:solidFill>
                <a:effectLst/>
                <a:latin typeface="Times New Roman" panose="02020603050405020304" pitchFamily="18" charset="0"/>
                <a:cs typeface="Times New Roman" panose="02020603050405020304" pitchFamily="18" charset="0"/>
              </a:rPr>
              <a:t> </a:t>
            </a:r>
            <a:r>
              <a:rPr lang="en-US" sz="3200" dirty="0">
                <a:solidFill>
                  <a:srgbClr val="0000FF"/>
                </a:solidFill>
                <a:latin typeface="Times New Roman" panose="02020603050405020304" pitchFamily="18" charset="0"/>
                <a:cs typeface="Times New Roman" panose="02020603050405020304" pitchFamily="18" charset="0"/>
              </a:rPr>
              <a:t>NST </a:t>
            </a:r>
            <a:r>
              <a:rPr lang="en-US" sz="3200" dirty="0" err="1">
                <a:solidFill>
                  <a:srgbClr val="0000FF"/>
                </a:solidFill>
                <a:latin typeface="Times New Roman" panose="02020603050405020304" pitchFamily="18" charset="0"/>
                <a:cs typeface="Times New Roman" panose="02020603050405020304" pitchFamily="18" charset="0"/>
              </a:rPr>
              <a:t>khác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số</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lượng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hoặc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đực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tham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việc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quyết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định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giới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tính</a:t>
            </a:r>
            <a:r>
              <a:rPr lang="en-US" sz="3200" dirty="0">
                <a:solidFill>
                  <a:srgbClr val="0000FF"/>
                </a:solidFill>
                <a:latin typeface="Times New Roman" panose="02020603050405020304" pitchFamily="18" charset="0"/>
                <a:cs typeface="Times New Roman" panose="02020603050405020304" pitchFamily="18" charset="0"/>
              </a:rPr>
              <a:t>. </a:t>
            </a:r>
          </a:p>
          <a:p>
            <a:pPr algn="just">
              <a:lnSpc>
                <a:spcPct val="135000"/>
              </a:lnSpc>
            </a:pP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Kí</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hiệu</a:t>
            </a:r>
            <a:r>
              <a:rPr lang="en-US" sz="3200" dirty="0">
                <a:solidFill>
                  <a:srgbClr val="0000FF"/>
                </a:solidFill>
                <a:latin typeface="Times New Roman" panose="02020603050405020304" pitchFamily="18" charset="0"/>
                <a:cs typeface="Times New Roman" panose="02020603050405020304" pitchFamily="18" charset="0"/>
              </a:rPr>
              <a:t>: X, Y </a:t>
            </a:r>
            <a:r>
              <a:rPr lang="en-US" sz="3200" dirty="0" err="1">
                <a:solidFill>
                  <a:srgbClr val="0000FF"/>
                </a:solidFill>
                <a:latin typeface="Times New Roman" panose="02020603050405020304" pitchFamily="18" charset="0"/>
                <a:cs typeface="Times New Roman" panose="02020603050405020304" pitchFamily="18" charset="0"/>
              </a:rPr>
              <a:t>hoặc</a:t>
            </a:r>
            <a:r>
              <a:rPr lang="en-US" sz="3200" dirty="0">
                <a:solidFill>
                  <a:srgbClr val="0000FF"/>
                </a:solidFill>
                <a:latin typeface="Times New Roman" panose="02020603050405020304" pitchFamily="18" charset="0"/>
                <a:cs typeface="Times New Roman" panose="02020603050405020304" pitchFamily="18" charset="0"/>
              </a:rPr>
              <a:t> Z,W</a:t>
            </a:r>
            <a:r>
              <a:rPr lang="en-US" sz="3200" dirty="0"/>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4087AD7-5F80-BDDD-42FC-26ED7957D6B3}"/>
              </a:ext>
            </a:extLst>
          </p:cNvPr>
          <p:cNvSpPr/>
          <p:nvPr/>
        </p:nvSpPr>
        <p:spPr>
          <a:xfrm>
            <a:off x="131263" y="4786021"/>
            <a:ext cx="11929474" cy="2016706"/>
          </a:xfrm>
          <a:prstGeom prst="rect">
            <a:avLst/>
          </a:prstGeom>
          <a:solidFill>
            <a:schemeClr val="bg1"/>
          </a:solidFill>
        </p:spPr>
        <p:txBody>
          <a:bodyPr wrap="square">
            <a:spAutoFit/>
          </a:bodyPr>
          <a:lstStyle/>
          <a:p>
            <a:pPr algn="just">
              <a:lnSpc>
                <a:spcPct val="135000"/>
              </a:lnSpc>
            </a:pP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Ở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lưỡng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bội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84414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64" y="380259"/>
            <a:ext cx="10515600" cy="575403"/>
          </a:xfrm>
        </p:spPr>
        <p:txBody>
          <a:bodyPr>
            <a:normAutofit/>
          </a:bodyPr>
          <a:lstStyle/>
          <a:p>
            <a:r>
              <a:rPr lang="en-US" sz="2800" b="1" dirty="0">
                <a:latin typeface="Times New Roman" panose="02020603050405020304" pitchFamily="18" charset="0"/>
                <a:cs typeface="Times New Roman" panose="02020603050405020304" pitchFamily="18" charset="0"/>
              </a:rPr>
              <a:t>II. </a:t>
            </a:r>
            <a:r>
              <a:rPr lang="en-US" sz="2800" b="1" dirty="0" err="1">
                <a:latin typeface="Times New Roman" panose="02020603050405020304" pitchFamily="18" charset="0"/>
                <a:cs typeface="Times New Roman" panose="02020603050405020304" pitchFamily="18" charset="0"/>
              </a:rPr>
              <a:t>Bộ</a:t>
            </a:r>
            <a:r>
              <a:rPr lang="en-US" sz="2800" b="1" dirty="0">
                <a:latin typeface="Times New Roman" panose="02020603050405020304" pitchFamily="18" charset="0"/>
                <a:cs typeface="Times New Roman" panose="02020603050405020304" pitchFamily="18" charset="0"/>
              </a:rPr>
              <a:t> NST</a:t>
            </a:r>
          </a:p>
        </p:txBody>
      </p:sp>
      <p:pic>
        <p:nvPicPr>
          <p:cNvPr id="6" name="Content Placeholder 5"/>
          <p:cNvPicPr>
            <a:picLocks noGrp="1" noChangeAspect="1"/>
          </p:cNvPicPr>
          <p:nvPr>
            <p:ph idx="1"/>
          </p:nvPr>
        </p:nvPicPr>
        <p:blipFill>
          <a:blip r:embed="rId2"/>
          <a:stretch>
            <a:fillRect/>
          </a:stretch>
        </p:blipFill>
        <p:spPr>
          <a:xfrm>
            <a:off x="98264" y="1423851"/>
            <a:ext cx="4206240" cy="5329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4" name="Picture 6" descr="Con người có bao nhiêu nhiễm sắc th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720" y="2345257"/>
            <a:ext cx="7485016" cy="38274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4503483" y="306485"/>
            <a:ext cx="7584871" cy="2070974"/>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lượng</a:t>
            </a:r>
            <a:r>
              <a:rPr lang="en-US" sz="2800" dirty="0">
                <a:solidFill>
                  <a:schemeClr val="tx1"/>
                </a:solidFill>
                <a:latin typeface="Times New Roman" panose="02020603050405020304" pitchFamily="18" charset="0"/>
                <a:cs typeface="Times New Roman" panose="02020603050405020304" pitchFamily="18" charset="0"/>
              </a:rPr>
              <a:t> NST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ruồi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giấm</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Rounded Rectangle 7"/>
          <p:cNvSpPr/>
          <p:nvPr/>
        </p:nvSpPr>
        <p:spPr>
          <a:xfrm>
            <a:off x="252413" y="5922794"/>
            <a:ext cx="3836272" cy="67926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8 NST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096000" y="6178732"/>
            <a:ext cx="4399838" cy="67926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46 NST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tế</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bào</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Cloud Callout 9"/>
          <p:cNvSpPr/>
          <p:nvPr/>
        </p:nvSpPr>
        <p:spPr>
          <a:xfrm>
            <a:off x="5223551" y="408174"/>
            <a:ext cx="5412821" cy="1384661"/>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a:t>
            </a:r>
            <a:r>
              <a:rPr lang="en-US" sz="2800" dirty="0">
                <a:solidFill>
                  <a:schemeClr val="tx1"/>
                </a:solidFill>
                <a:latin typeface="Times New Roman" panose="02020603050405020304" pitchFamily="18" charset="0"/>
                <a:cs typeface="Times New Roman" panose="02020603050405020304" pitchFamily="18" charset="0"/>
              </a:rPr>
              <a:t> NST?</a:t>
            </a:r>
          </a:p>
        </p:txBody>
      </p:sp>
      <p:sp>
        <p:nvSpPr>
          <p:cNvPr id="12" name="Content Placeholder 2">
            <a:extLst>
              <a:ext uri="{FF2B5EF4-FFF2-40B4-BE49-F238E27FC236}">
                <a16:creationId xmlns:a16="http://schemas.microsoft.com/office/drawing/2014/main" id="{501784BD-63EF-47F2-85BE-2C32CE8F3979}"/>
              </a:ext>
            </a:extLst>
          </p:cNvPr>
          <p:cNvSpPr txBox="1">
            <a:spLocks/>
          </p:cNvSpPr>
          <p:nvPr/>
        </p:nvSpPr>
        <p:spPr>
          <a:xfrm>
            <a:off x="4209685" y="577065"/>
            <a:ext cx="7878669"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err="1">
                <a:solidFill>
                  <a:srgbClr val="0000FF"/>
                </a:solidFill>
                <a:latin typeface="Times New Roman" panose="02020603050405020304" pitchFamily="18" charset="0"/>
                <a:cs typeface="Times New Roman" panose="02020603050405020304" pitchFamily="18" charset="0"/>
              </a:rPr>
              <a:t>Bộ</a:t>
            </a:r>
            <a:r>
              <a:rPr lang="en-US" b="1" dirty="0">
                <a:solidFill>
                  <a:srgbClr val="0000FF"/>
                </a:solidFill>
                <a:latin typeface="Times New Roman" panose="02020603050405020304" pitchFamily="18" charset="0"/>
                <a:cs typeface="Times New Roman" panose="02020603050405020304" pitchFamily="18" charset="0"/>
              </a:rPr>
              <a:t> NST </a:t>
            </a:r>
            <a:r>
              <a:rPr lang="en-US" b="1" dirty="0" err="1">
                <a:solidFill>
                  <a:srgbClr val="0000FF"/>
                </a:solidFill>
                <a:latin typeface="Times New Roman" panose="02020603050405020304" pitchFamily="18" charset="0"/>
                <a:cs typeface="Times New Roman" panose="02020603050405020304" pitchFamily="18" charset="0"/>
              </a:rPr>
              <a:t>là</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tập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hợp</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các</a:t>
            </a:r>
            <a:r>
              <a:rPr lang="en-US" b="1" dirty="0">
                <a:solidFill>
                  <a:srgbClr val="0000FF"/>
                </a:solidFill>
                <a:latin typeface="Times New Roman" panose="02020603050405020304" pitchFamily="18" charset="0"/>
                <a:cs typeface="Times New Roman" panose="02020603050405020304" pitchFamily="18" charset="0"/>
              </a:rPr>
              <a:t> NST </a:t>
            </a:r>
            <a:r>
              <a:rPr lang="en-US" b="1" dirty="0" err="1">
                <a:solidFill>
                  <a:srgbClr val="0000FF"/>
                </a:solidFill>
                <a:latin typeface="Times New Roman" panose="02020603050405020304" pitchFamily="18" charset="0"/>
                <a:cs typeface="Times New Roman" panose="02020603050405020304" pitchFamily="18" charset="0"/>
              </a:rPr>
              <a:t>có</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trong</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nhân</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của</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tế</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bào</a:t>
            </a:r>
            <a:r>
              <a:rPr lang="en-US" b="1" dirty="0">
                <a:solidFill>
                  <a:srgbClr val="0000FF"/>
                </a:solidFill>
                <a:latin typeface="Times New Roman" panose="02020603050405020304" pitchFamily="18" charset="0"/>
                <a:cs typeface="Times New Roman" panose="02020603050405020304" pitchFamily="18" charset="0"/>
              </a:rPr>
              <a:t> ở </a:t>
            </a:r>
            <a:r>
              <a:rPr lang="en-US" b="1" dirty="0" err="1">
                <a:solidFill>
                  <a:srgbClr val="0000FF"/>
                </a:solidFill>
                <a:latin typeface="Times New Roman" panose="02020603050405020304" pitchFamily="18" charset="0"/>
                <a:cs typeface="Times New Roman" panose="02020603050405020304" pitchFamily="18" charset="0"/>
              </a:rPr>
              <a:t>một</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loài</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sinh</a:t>
            </a:r>
            <a:r>
              <a:rPr lang="en-US" b="1" dirty="0">
                <a:solidFill>
                  <a:srgbClr val="0000FF"/>
                </a:solidFill>
                <a:latin typeface="Times New Roman" panose="02020603050405020304" pitchFamily="18" charset="0"/>
                <a:cs typeface="Times New Roman" panose="02020603050405020304" pitchFamily="18" charset="0"/>
              </a:rPr>
              <a:t> </a:t>
            </a:r>
            <a:r>
              <a:rPr lang="en-US" b="1" dirty="0" err="1">
                <a:solidFill>
                  <a:srgbClr val="0000FF"/>
                </a:solidFill>
                <a:latin typeface="Times New Roman" panose="02020603050405020304" pitchFamily="18" charset="0"/>
                <a:cs typeface="Times New Roman" panose="02020603050405020304" pitchFamily="18" charset="0"/>
              </a:rPr>
              <a:t>vật</a:t>
            </a:r>
            <a:r>
              <a:rPr lang="en-US" b="1" dirty="0">
                <a:solidFill>
                  <a:srgbClr val="0000FF"/>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6DEDFACE-3EE9-FCA0-574F-36E9BDD3267D}"/>
              </a:ext>
            </a:extLst>
          </p:cNvPr>
          <p:cNvSpPr txBox="1"/>
          <p:nvPr/>
        </p:nvSpPr>
        <p:spPr>
          <a:xfrm>
            <a:off x="-103646" y="-73461"/>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72887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circle(in)">
                                      <p:cBhvr>
                                        <p:cTn id="18" dur="2000"/>
                                        <p:tgtEl>
                                          <p:spTgt spid="205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xit" presetSubtype="32" fill="hold" grpId="1" nodeType="clickEffect">
                                  <p:stCondLst>
                                    <p:cond delay="0"/>
                                  </p:stCondLst>
                                  <p:childTnLst>
                                    <p:animEffect transition="out" filter="diamond(out)">
                                      <p:cBhvr>
                                        <p:cTn id="40" dur="2000"/>
                                        <p:tgtEl>
                                          <p:spTgt spid="7"/>
                                        </p:tgtEl>
                                      </p:cBhvr>
                                    </p:animEffect>
                                    <p:set>
                                      <p:cBhvr>
                                        <p:cTn id="41" dur="1" fill="hold">
                                          <p:stCondLst>
                                            <p:cond delay="199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000"/>
                                        <p:tgtEl>
                                          <p:spTgt spid="10"/>
                                        </p:tgtEl>
                                      </p:cBhvr>
                                    </p:animEffect>
                                    <p:anim calcmode="lin" valueType="num">
                                      <p:cBhvr>
                                        <p:cTn id="47" dur="2000" fill="hold"/>
                                        <p:tgtEl>
                                          <p:spTgt spid="10"/>
                                        </p:tgtEl>
                                        <p:attrNameLst>
                                          <p:attrName>ppt_w</p:attrName>
                                        </p:attrNameLst>
                                      </p:cBhvr>
                                      <p:tavLst>
                                        <p:tav tm="0" fmla="#ppt_w*sin(2.5*pi*$)">
                                          <p:val>
                                            <p:fltVal val="0"/>
                                          </p:val>
                                        </p:tav>
                                        <p:tav tm="100000">
                                          <p:val>
                                            <p:fltVal val="1"/>
                                          </p:val>
                                        </p:tav>
                                      </p:tavLst>
                                    </p:anim>
                                    <p:anim calcmode="lin" valueType="num">
                                      <p:cBhvr>
                                        <p:cTn id="4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0" presetClass="exit" presetSubtype="0" fill="hold" grpId="1" nodeType="clickEffect">
                                  <p:stCondLst>
                                    <p:cond delay="0"/>
                                  </p:stCondLst>
                                  <p:childTnLst>
                                    <p:animEffect transition="out" filter="wedge">
                                      <p:cBhvr>
                                        <p:cTn id="52" dur="2000"/>
                                        <p:tgtEl>
                                          <p:spTgt spid="10"/>
                                        </p:tgtEl>
                                      </p:cBhvr>
                                    </p:animEffect>
                                    <p:set>
                                      <p:cBhvr>
                                        <p:cTn id="53" dur="1" fill="hold">
                                          <p:stCondLst>
                                            <p:cond delay="1999"/>
                                          </p:stCondLst>
                                        </p:cTn>
                                        <p:tgtEl>
                                          <p:spTgt spid="10"/>
                                        </p:tgtEl>
                                        <p:attrNameLst>
                                          <p:attrName>style.visibility</p:attrName>
                                        </p:attrNameLst>
                                      </p:cBhvr>
                                      <p:to>
                                        <p:strVal val="hidden"/>
                                      </p:to>
                                    </p:set>
                                  </p:childTnLst>
                                </p:cTn>
                              </p:par>
                              <p:par>
                                <p:cTn id="54" presetID="2" presetClass="entr" presetSubtype="4" fill="hold" nodeType="with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 calcmode="lin" valueType="num">
                                      <p:cBhvr additive="base">
                                        <p:cTn id="5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8" grpId="0" animBg="1"/>
      <p:bldP spid="9" grpId="0" animBg="1"/>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63664"/>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BỘ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9" name="Picture 8">
            <a:extLst>
              <a:ext uri="{FF2B5EF4-FFF2-40B4-BE49-F238E27FC236}">
                <a16:creationId xmlns:a16="http://schemas.microsoft.com/office/drawing/2014/main" id="{69E2F7D1-DB4C-4263-706A-954D2A866993}"/>
              </a:ext>
            </a:extLst>
          </p:cNvPr>
          <p:cNvPicPr>
            <a:picLocks noChangeAspect="1"/>
          </p:cNvPicPr>
          <p:nvPr/>
        </p:nvPicPr>
        <p:blipFill>
          <a:blip r:embed="rId2"/>
          <a:stretch>
            <a:fillRect/>
          </a:stretch>
        </p:blipFill>
        <p:spPr>
          <a:xfrm>
            <a:off x="1582" y="1885409"/>
            <a:ext cx="5802511" cy="4718568"/>
          </a:xfrm>
          <a:prstGeom prst="rect">
            <a:avLst/>
          </a:prstGeom>
        </p:spPr>
      </p:pic>
      <p:sp>
        <p:nvSpPr>
          <p:cNvPr id="10" name="TextBox 9">
            <a:extLst>
              <a:ext uri="{FF2B5EF4-FFF2-40B4-BE49-F238E27FC236}">
                <a16:creationId xmlns:a16="http://schemas.microsoft.com/office/drawing/2014/main" id="{95460B08-26B0-11E8-E68B-A7B3D908756C}"/>
              </a:ext>
            </a:extLst>
          </p:cNvPr>
          <p:cNvSpPr txBox="1"/>
          <p:nvPr/>
        </p:nvSpPr>
        <p:spPr>
          <a:xfrm>
            <a:off x="6835620" y="2137251"/>
            <a:ext cx="5098743" cy="1477328"/>
          </a:xfrm>
          <a:prstGeom prst="rect">
            <a:avLst/>
          </a:prstGeom>
          <a:noFill/>
        </p:spPr>
        <p:txBody>
          <a:bodyPr wrap="square">
            <a:spAutoFit/>
          </a:bodyPr>
          <a:lstStyle/>
          <a:p>
            <a:pPr algn="just"/>
            <a:r>
              <a:rPr lang="en-US" sz="3000" b="0" i="0" dirty="0">
                <a:solidFill>
                  <a:srgbClr val="FF3399"/>
                </a:solidFill>
                <a:effectLst/>
                <a:latin typeface="Times New Roman" panose="02020603050405020304" pitchFamily="18" charset="0"/>
                <a:cs typeface="Times New Roman" panose="02020603050405020304" pitchFamily="18" charset="0"/>
                <a:sym typeface="Symbol" panose="05050102010706020507" pitchFamily="18" charset="2"/>
              </a:rPr>
              <a:t> </a:t>
            </a:r>
            <a:r>
              <a:rPr lang="en-US" sz="3000" b="0" i="0" dirty="0" err="1">
                <a:solidFill>
                  <a:srgbClr val="FF3399"/>
                </a:solidFill>
                <a:effectLst/>
                <a:latin typeface="Times New Roman" panose="02020603050405020304" pitchFamily="18" charset="0"/>
                <a:cs typeface="Times New Roman" panose="02020603050405020304" pitchFamily="18" charset="0"/>
                <a:sym typeface="Symbol" panose="05050102010706020507" pitchFamily="18" charset="2"/>
              </a:rPr>
              <a:t>Nêu</a:t>
            </a:r>
            <a:r>
              <a:rPr lang="en-US" sz="3000" b="0" i="0" dirty="0">
                <a:solidFill>
                  <a:srgbClr val="FF3399"/>
                </a:solidFill>
                <a:effectLst/>
                <a:latin typeface="Times New Roman" panose="02020603050405020304" pitchFamily="18" charset="0"/>
                <a:cs typeface="Times New Roman" panose="02020603050405020304" pitchFamily="18" charset="0"/>
                <a:sym typeface="Symbol" panose="05050102010706020507" pitchFamily="18" charset="2"/>
              </a:rPr>
              <a:t> </a:t>
            </a:r>
            <a:r>
              <a:rPr lang="en-US" sz="3000" b="0" i="0" dirty="0" err="1">
                <a:solidFill>
                  <a:srgbClr val="FF3399"/>
                </a:solidFill>
                <a:effectLst/>
                <a:latin typeface="Times New Roman" panose="02020603050405020304" pitchFamily="18" charset="0"/>
                <a:cs typeface="Times New Roman" panose="02020603050405020304" pitchFamily="18" charset="0"/>
                <a:sym typeface="Symbol" panose="05050102010706020507" pitchFamily="18" charset="2"/>
              </a:rPr>
              <a:t>điểm</a:t>
            </a:r>
            <a:r>
              <a:rPr lang="en-US" sz="3000" b="0" i="0" dirty="0">
                <a:solidFill>
                  <a:srgbClr val="FF3399"/>
                </a:solidFill>
                <a:effectLst/>
                <a:latin typeface="Times New Roman" panose="02020603050405020304" pitchFamily="18" charset="0"/>
                <a:cs typeface="Times New Roman" panose="02020603050405020304" pitchFamily="18" charset="0"/>
                <a:sym typeface="Symbol" panose="05050102010706020507" pitchFamily="18" charset="2"/>
              </a:rPr>
              <a:t> </a:t>
            </a:r>
            <a:r>
              <a:rPr lang="en-US" sz="3000" b="0" i="0" dirty="0" err="1">
                <a:solidFill>
                  <a:srgbClr val="FF3399"/>
                </a:solidFill>
                <a:effectLst/>
                <a:latin typeface="Times New Roman" panose="02020603050405020304" pitchFamily="18" charset="0"/>
                <a:cs typeface="Times New Roman" panose="02020603050405020304" pitchFamily="18" charset="0"/>
                <a:sym typeface="Symbol" panose="05050102010706020507" pitchFamily="18" charset="2"/>
              </a:rPr>
              <a:t>khác</a:t>
            </a:r>
            <a:r>
              <a:rPr lang="en-US" sz="3000" b="0" i="0" dirty="0">
                <a:solidFill>
                  <a:srgbClr val="FF3399"/>
                </a:solidFill>
                <a:effectLst/>
                <a:latin typeface="Times New Roman" panose="02020603050405020304" pitchFamily="18" charset="0"/>
                <a:cs typeface="Times New Roman" panose="02020603050405020304" pitchFamily="18" charset="0"/>
                <a:sym typeface="Symbol" panose="05050102010706020507" pitchFamily="18" charset="2"/>
              </a:rPr>
              <a:t> </a:t>
            </a:r>
            <a:r>
              <a:rPr lang="en-US" sz="3000" b="0" i="0" dirty="0" err="1">
                <a:solidFill>
                  <a:srgbClr val="FF3399"/>
                </a:solidFill>
                <a:effectLst/>
                <a:latin typeface="Times New Roman" panose="02020603050405020304" pitchFamily="18" charset="0"/>
                <a:cs typeface="Times New Roman" panose="02020603050405020304" pitchFamily="18" charset="0"/>
                <a:sym typeface="Symbol" panose="05050102010706020507" pitchFamily="18" charset="2"/>
              </a:rPr>
              <a:t>nha</a:t>
            </a:r>
            <a:r>
              <a:rPr lang="en-US" sz="3000" dirty="0" err="1">
                <a:solidFill>
                  <a:srgbClr val="FF3399"/>
                </a:solidFill>
                <a:latin typeface="Times New Roman" panose="02020603050405020304" pitchFamily="18" charset="0"/>
                <a:cs typeface="Times New Roman" panose="02020603050405020304" pitchFamily="18" charset="0"/>
                <a:sym typeface="Symbol" panose="05050102010706020507" pitchFamily="18" charset="2"/>
              </a:rPr>
              <a:t>u</a:t>
            </a:r>
            <a:r>
              <a:rPr lang="en-US" sz="3000" dirty="0">
                <a:solidFill>
                  <a:srgbClr val="FF3399"/>
                </a:solidFill>
                <a:latin typeface="Times New Roman" panose="02020603050405020304" pitchFamily="18" charset="0"/>
                <a:cs typeface="Times New Roman" panose="02020603050405020304" pitchFamily="18" charset="0"/>
                <a:sym typeface="Symbol" panose="05050102010706020507" pitchFamily="18" charset="2"/>
              </a:rPr>
              <a:t> </a:t>
            </a:r>
            <a:r>
              <a:rPr lang="en-US" sz="3000" dirty="0" err="1">
                <a:solidFill>
                  <a:srgbClr val="FF3399"/>
                </a:solidFill>
                <a:latin typeface="Times New Roman" panose="02020603050405020304" pitchFamily="18" charset="0"/>
                <a:cs typeface="Times New Roman" panose="02020603050405020304" pitchFamily="18" charset="0"/>
                <a:sym typeface="Symbol" panose="05050102010706020507" pitchFamily="18" charset="2"/>
              </a:rPr>
              <a:t>giữa</a:t>
            </a:r>
            <a:r>
              <a:rPr lang="en-US" sz="3000" dirty="0">
                <a:solidFill>
                  <a:srgbClr val="FF3399"/>
                </a:solidFill>
                <a:latin typeface="Times New Roman" panose="02020603050405020304" pitchFamily="18" charset="0"/>
                <a:cs typeface="Times New Roman" panose="02020603050405020304" pitchFamily="18" charset="0"/>
                <a:sym typeface="Symbol" panose="05050102010706020507" pitchFamily="18" charset="2"/>
              </a:rPr>
              <a:t> </a:t>
            </a:r>
            <a:r>
              <a:rPr lang="en-US" sz="3000" dirty="0" err="1">
                <a:solidFill>
                  <a:srgbClr val="FF3399"/>
                </a:solidFill>
                <a:latin typeface="Times New Roman" panose="02020603050405020304" pitchFamily="18" charset="0"/>
                <a:cs typeface="Times New Roman" panose="02020603050405020304" pitchFamily="18" charset="0"/>
                <a:sym typeface="Symbol" panose="05050102010706020507" pitchFamily="18" charset="2"/>
              </a:rPr>
              <a:t>bộ</a:t>
            </a:r>
            <a:r>
              <a:rPr lang="en-US" sz="3000" dirty="0">
                <a:solidFill>
                  <a:srgbClr val="FF3399"/>
                </a:solidFill>
                <a:latin typeface="Times New Roman" panose="02020603050405020304" pitchFamily="18" charset="0"/>
                <a:cs typeface="Times New Roman" panose="02020603050405020304" pitchFamily="18" charset="0"/>
                <a:sym typeface="Symbol" panose="05050102010706020507" pitchFamily="18" charset="2"/>
              </a:rPr>
              <a:t> NST </a:t>
            </a:r>
            <a:r>
              <a:rPr lang="en-US" sz="3000" dirty="0" err="1">
                <a:solidFill>
                  <a:srgbClr val="FF3399"/>
                </a:solidFill>
                <a:latin typeface="Times New Roman" panose="02020603050405020304" pitchFamily="18" charset="0"/>
                <a:cs typeface="Times New Roman" panose="02020603050405020304" pitchFamily="18" charset="0"/>
                <a:sym typeface="Symbol" panose="05050102010706020507" pitchFamily="18" charset="2"/>
              </a:rPr>
              <a:t>lưỡng</a:t>
            </a:r>
            <a:r>
              <a:rPr lang="en-US" sz="3000" dirty="0">
                <a:solidFill>
                  <a:srgbClr val="FF3399"/>
                </a:solidFill>
                <a:latin typeface="Times New Roman" panose="02020603050405020304" pitchFamily="18" charset="0"/>
                <a:cs typeface="Times New Roman" panose="02020603050405020304" pitchFamily="18" charset="0"/>
                <a:sym typeface="Symbol" panose="05050102010706020507" pitchFamily="18" charset="2"/>
              </a:rPr>
              <a:t> </a:t>
            </a:r>
            <a:r>
              <a:rPr lang="en-US" sz="3000" dirty="0" err="1">
                <a:solidFill>
                  <a:srgbClr val="FF3399"/>
                </a:solidFill>
                <a:latin typeface="Times New Roman" panose="02020603050405020304" pitchFamily="18" charset="0"/>
                <a:cs typeface="Times New Roman" panose="02020603050405020304" pitchFamily="18" charset="0"/>
                <a:sym typeface="Symbol" panose="05050102010706020507" pitchFamily="18" charset="2"/>
              </a:rPr>
              <a:t>bộ</a:t>
            </a:r>
            <a:r>
              <a:rPr lang="en-US" sz="3000" dirty="0">
                <a:solidFill>
                  <a:srgbClr val="FF3399"/>
                </a:solidFill>
                <a:latin typeface="Times New Roman" panose="02020603050405020304" pitchFamily="18" charset="0"/>
                <a:cs typeface="Times New Roman" panose="02020603050405020304" pitchFamily="18" charset="0"/>
                <a:sym typeface="Symbol" panose="05050102010706020507" pitchFamily="18" charset="2"/>
              </a:rPr>
              <a:t> </a:t>
            </a:r>
            <a:r>
              <a:rPr lang="en-US" sz="3000" dirty="0" err="1">
                <a:solidFill>
                  <a:srgbClr val="FF3399"/>
                </a:solidFill>
                <a:latin typeface="Times New Roman" panose="02020603050405020304" pitchFamily="18" charset="0"/>
                <a:cs typeface="Times New Roman" panose="02020603050405020304" pitchFamily="18" charset="0"/>
                <a:sym typeface="Symbol" panose="05050102010706020507" pitchFamily="18" charset="2"/>
              </a:rPr>
              <a:t>và</a:t>
            </a:r>
            <a:r>
              <a:rPr lang="en-US" sz="3000" dirty="0">
                <a:solidFill>
                  <a:srgbClr val="FF3399"/>
                </a:solidFill>
                <a:latin typeface="Times New Roman" panose="02020603050405020304" pitchFamily="18" charset="0"/>
                <a:cs typeface="Times New Roman" panose="02020603050405020304" pitchFamily="18" charset="0"/>
                <a:sym typeface="Symbol" panose="05050102010706020507" pitchFamily="18" charset="2"/>
              </a:rPr>
              <a:t> </a:t>
            </a:r>
            <a:r>
              <a:rPr lang="en-US" sz="3000" dirty="0" err="1">
                <a:solidFill>
                  <a:srgbClr val="FF3399"/>
                </a:solidFill>
                <a:latin typeface="Times New Roman" panose="02020603050405020304" pitchFamily="18" charset="0"/>
                <a:cs typeface="Times New Roman" panose="02020603050405020304" pitchFamily="18" charset="0"/>
                <a:sym typeface="Symbol" panose="05050102010706020507" pitchFamily="18" charset="2"/>
              </a:rPr>
              <a:t>bộ</a:t>
            </a:r>
            <a:r>
              <a:rPr lang="en-US" sz="3000" dirty="0">
                <a:solidFill>
                  <a:srgbClr val="FF3399"/>
                </a:solidFill>
                <a:latin typeface="Times New Roman" panose="02020603050405020304" pitchFamily="18" charset="0"/>
                <a:cs typeface="Times New Roman" panose="02020603050405020304" pitchFamily="18" charset="0"/>
                <a:sym typeface="Symbol" panose="05050102010706020507" pitchFamily="18" charset="2"/>
              </a:rPr>
              <a:t> NST </a:t>
            </a:r>
            <a:r>
              <a:rPr lang="en-US" sz="3000" dirty="0" err="1">
                <a:solidFill>
                  <a:srgbClr val="FF3399"/>
                </a:solidFill>
                <a:latin typeface="Times New Roman" panose="02020603050405020304" pitchFamily="18" charset="0"/>
                <a:cs typeface="Times New Roman" panose="02020603050405020304" pitchFamily="18" charset="0"/>
                <a:sym typeface="Symbol" panose="05050102010706020507" pitchFamily="18" charset="2"/>
              </a:rPr>
              <a:t>đơn</a:t>
            </a:r>
            <a:r>
              <a:rPr lang="en-US" sz="3000" dirty="0">
                <a:solidFill>
                  <a:srgbClr val="FF3399"/>
                </a:solidFill>
                <a:latin typeface="Times New Roman" panose="02020603050405020304" pitchFamily="18" charset="0"/>
                <a:cs typeface="Times New Roman" panose="02020603050405020304" pitchFamily="18" charset="0"/>
                <a:sym typeface="Symbol" panose="05050102010706020507" pitchFamily="18" charset="2"/>
              </a:rPr>
              <a:t> </a:t>
            </a:r>
            <a:r>
              <a:rPr lang="en-US" sz="3000" dirty="0" err="1">
                <a:solidFill>
                  <a:srgbClr val="FF3399"/>
                </a:solidFill>
                <a:latin typeface="Times New Roman" panose="02020603050405020304" pitchFamily="18" charset="0"/>
                <a:cs typeface="Times New Roman" panose="02020603050405020304" pitchFamily="18" charset="0"/>
                <a:sym typeface="Symbol" panose="05050102010706020507" pitchFamily="18" charset="2"/>
              </a:rPr>
              <a:t>bội</a:t>
            </a:r>
            <a:endParaRPr lang="en-US" sz="3000" dirty="0">
              <a:solidFill>
                <a:srgbClr val="FF3399"/>
              </a:solidFill>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a16="http://schemas.microsoft.com/office/drawing/2014/main" id="{54153DFA-F260-7BAA-F647-087400642C7E}"/>
              </a:ext>
            </a:extLst>
          </p:cNvPr>
          <p:cNvSpPr/>
          <p:nvPr/>
        </p:nvSpPr>
        <p:spPr>
          <a:xfrm>
            <a:off x="5520726" y="2059036"/>
            <a:ext cx="352424" cy="1725361"/>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3" name="Left Brace 12">
            <a:extLst>
              <a:ext uri="{FF2B5EF4-FFF2-40B4-BE49-F238E27FC236}">
                <a16:creationId xmlns:a16="http://schemas.microsoft.com/office/drawing/2014/main" id="{21A16132-8778-4F05-74D2-8412CC39E7E6}"/>
              </a:ext>
            </a:extLst>
          </p:cNvPr>
          <p:cNvSpPr/>
          <p:nvPr/>
        </p:nvSpPr>
        <p:spPr>
          <a:xfrm>
            <a:off x="5487388" y="4451977"/>
            <a:ext cx="523876" cy="1628775"/>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solidFill>
                <a:srgbClr val="FF3399"/>
              </a:solidFill>
            </a:endParaRPr>
          </a:p>
        </p:txBody>
      </p:sp>
      <p:sp>
        <p:nvSpPr>
          <p:cNvPr id="15" name="Content Placeholder 2">
            <a:extLst>
              <a:ext uri="{FF2B5EF4-FFF2-40B4-BE49-F238E27FC236}">
                <a16:creationId xmlns:a16="http://schemas.microsoft.com/office/drawing/2014/main" id="{2D21D449-D73B-9941-3E14-0C16A676A345}"/>
              </a:ext>
            </a:extLst>
          </p:cNvPr>
          <p:cNvSpPr txBox="1">
            <a:spLocks/>
          </p:cNvSpPr>
          <p:nvPr/>
        </p:nvSpPr>
        <p:spPr>
          <a:xfrm>
            <a:off x="522310" y="787619"/>
            <a:ext cx="11966713" cy="512270"/>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solidFill>
                  <a:srgbClr val="0000FF"/>
                </a:solidFill>
                <a:latin typeface="Times New Roman" panose="02020603050405020304" pitchFamily="18" charset="0"/>
                <a:cs typeface="Times New Roman" panose="02020603050405020304" pitchFamily="18" charset="0"/>
              </a:rPr>
              <a:t>Bộ</a:t>
            </a:r>
            <a:r>
              <a:rPr lang="en-US" dirty="0">
                <a:solidFill>
                  <a:srgbClr val="0000FF"/>
                </a:solidFill>
                <a:latin typeface="Times New Roman" panose="02020603050405020304" pitchFamily="18" charset="0"/>
                <a:cs typeface="Times New Roman" panose="02020603050405020304" pitchFamily="18" charset="0"/>
              </a:rPr>
              <a:t> NST </a:t>
            </a:r>
            <a:r>
              <a:rPr lang="en-US" dirty="0" err="1">
                <a:solidFill>
                  <a:srgbClr val="0000FF"/>
                </a:solidFill>
                <a:latin typeface="Times New Roman" panose="02020603050405020304" pitchFamily="18" charset="0"/>
                <a:cs typeface="Times New Roman" panose="02020603050405020304" pitchFamily="18" charset="0"/>
              </a:rPr>
              <a:t>là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tập</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hợp</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các</a:t>
            </a:r>
            <a:r>
              <a:rPr lang="en-US" dirty="0">
                <a:solidFill>
                  <a:srgbClr val="0000FF"/>
                </a:solidFill>
                <a:latin typeface="Times New Roman" panose="02020603050405020304" pitchFamily="18" charset="0"/>
                <a:cs typeface="Times New Roman" panose="02020603050405020304" pitchFamily="18" charset="0"/>
              </a:rPr>
              <a:t> NST </a:t>
            </a:r>
            <a:r>
              <a:rPr lang="en-US" dirty="0" err="1">
                <a:solidFill>
                  <a:srgbClr val="0000FF"/>
                </a:solidFill>
                <a:latin typeface="Times New Roman" panose="02020603050405020304" pitchFamily="18" charset="0"/>
                <a:cs typeface="Times New Roman" panose="02020603050405020304" pitchFamily="18" charset="0"/>
              </a:rPr>
              <a:t>có</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trong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nhân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của</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một</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tế</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bào</a:t>
            </a:r>
            <a:r>
              <a:rPr lang="en-US" dirty="0">
                <a:solidFill>
                  <a:srgbClr val="0000FF"/>
                </a:solidFill>
                <a:latin typeface="Times New Roman" panose="02020603050405020304" pitchFamily="18" charset="0"/>
                <a:cs typeface="Times New Roman" panose="02020603050405020304" pitchFamily="18" charset="0"/>
              </a:rPr>
              <a:t> ở </a:t>
            </a:r>
            <a:r>
              <a:rPr lang="en-US" dirty="0" err="1">
                <a:solidFill>
                  <a:srgbClr val="0000FF"/>
                </a:solidFill>
                <a:latin typeface="Times New Roman" panose="02020603050405020304" pitchFamily="18" charset="0"/>
                <a:cs typeface="Times New Roman" panose="02020603050405020304" pitchFamily="18" charset="0"/>
              </a:rPr>
              <a:t>một</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loài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sinh</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vật</a:t>
            </a:r>
            <a:r>
              <a:rPr lang="en-US" dirty="0">
                <a:solidFill>
                  <a:srgbClr val="0000FF"/>
                </a:solidFill>
                <a:latin typeface="Times New Roman" panose="02020603050405020304" pitchFamily="18" charset="0"/>
                <a:cs typeface="Times New Roman" panose="02020603050405020304" pitchFamily="18" charset="0"/>
              </a:rPr>
              <a:t>.</a:t>
            </a:r>
          </a:p>
        </p:txBody>
      </p:sp>
      <p:sp>
        <p:nvSpPr>
          <p:cNvPr id="16" name="Content Placeholder 2">
            <a:extLst>
              <a:ext uri="{FF2B5EF4-FFF2-40B4-BE49-F238E27FC236}">
                <a16:creationId xmlns:a16="http://schemas.microsoft.com/office/drawing/2014/main" id="{A5EB230C-4B18-C83B-A4E7-2D48D3D6517F}"/>
              </a:ext>
            </a:extLst>
          </p:cNvPr>
          <p:cNvSpPr txBox="1">
            <a:spLocks/>
          </p:cNvSpPr>
          <p:nvPr/>
        </p:nvSpPr>
        <p:spPr>
          <a:xfrm>
            <a:off x="5873150" y="1833618"/>
            <a:ext cx="6298252"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id="{6D0A8620-0E23-C245-C460-71BFEAB2B89D}"/>
              </a:ext>
            </a:extLst>
          </p:cNvPr>
          <p:cNvSpPr txBox="1">
            <a:spLocks/>
          </p:cNvSpPr>
          <p:nvPr/>
        </p:nvSpPr>
        <p:spPr>
          <a:xfrm>
            <a:off x="5929314" y="4295107"/>
            <a:ext cx="6262686"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solidFill>
                  <a:srgbClr val="0000FF"/>
                </a:solidFill>
                <a:latin typeface="Times New Roman" panose="02020603050405020304" pitchFamily="18" charset="0"/>
                <a:cs typeface="Times New Roman" panose="02020603050405020304" pitchFamily="18" charset="0"/>
              </a:rPr>
              <a:t>Chứa</a:t>
            </a:r>
            <a:r>
              <a:rPr lang="en-US" dirty="0">
                <a:solidFill>
                  <a:srgbClr val="0000FF"/>
                </a:solidFill>
                <a:latin typeface="Times New Roman" panose="02020603050405020304" pitchFamily="18" charset="0"/>
                <a:cs typeface="Times New Roman" panose="02020603050405020304" pitchFamily="18" charset="0"/>
              </a:rPr>
              <a:t> 1 NST </a:t>
            </a:r>
            <a:r>
              <a:rPr lang="en-US" dirty="0" err="1">
                <a:solidFill>
                  <a:srgbClr val="0000FF"/>
                </a:solidFill>
                <a:latin typeface="Times New Roman" panose="02020603050405020304" pitchFamily="18" charset="0"/>
                <a:cs typeface="Times New Roman" panose="02020603050405020304" pitchFamily="18" charset="0"/>
              </a:rPr>
              <a:t>của</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mỗi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cặp</a:t>
            </a:r>
            <a:r>
              <a:rPr lang="en-US" dirty="0">
                <a:solidFill>
                  <a:srgbClr val="0000FF"/>
                </a:solidFill>
                <a:latin typeface="Times New Roman" panose="02020603050405020304" pitchFamily="18" charset="0"/>
                <a:cs typeface="Times New Roman" panose="02020603050405020304" pitchFamily="18" charset="0"/>
              </a:rPr>
              <a:t> NST </a:t>
            </a:r>
            <a:r>
              <a:rPr lang="en-US" dirty="0" err="1">
                <a:solidFill>
                  <a:srgbClr val="0000FF"/>
                </a:solidFill>
                <a:latin typeface="Times New Roman" panose="02020603050405020304" pitchFamily="18" charset="0"/>
                <a:cs typeface="Times New Roman" panose="02020603050405020304" pitchFamily="18" charset="0"/>
              </a:rPr>
              <a:t>tương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đồng</a:t>
            </a:r>
            <a:endParaRPr lang="en-US" dirty="0">
              <a:solidFill>
                <a:srgbClr val="0000FF"/>
              </a:solidFill>
              <a:latin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954C037F-CB4E-11BB-9329-39C1CBECB3A2}"/>
              </a:ext>
            </a:extLst>
          </p:cNvPr>
          <p:cNvSpPr txBox="1">
            <a:spLocks/>
          </p:cNvSpPr>
          <p:nvPr/>
        </p:nvSpPr>
        <p:spPr>
          <a:xfrm>
            <a:off x="6011263" y="3307602"/>
            <a:ext cx="6000749"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solidFill>
                  <a:srgbClr val="0000FF"/>
                </a:solidFill>
                <a:latin typeface="Times New Roman" panose="02020603050405020304" pitchFamily="18" charset="0"/>
                <a:cs typeface="Times New Roman" panose="02020603050405020304" pitchFamily="18" charset="0"/>
              </a:rPr>
              <a:t>Có</a:t>
            </a:r>
            <a:r>
              <a:rPr lang="en-US" dirty="0">
                <a:solidFill>
                  <a:srgbClr val="0000FF"/>
                </a:solidFill>
                <a:latin typeface="Times New Roman" panose="02020603050405020304" pitchFamily="18" charset="0"/>
                <a:cs typeface="Times New Roman" panose="02020603050405020304" pitchFamily="18" charset="0"/>
              </a:rPr>
              <a:t> ở </a:t>
            </a:r>
            <a:r>
              <a:rPr lang="en-US" dirty="0" err="1">
                <a:solidFill>
                  <a:srgbClr val="0000FF"/>
                </a:solidFill>
                <a:latin typeface="Times New Roman" panose="02020603050405020304" pitchFamily="18" charset="0"/>
                <a:cs typeface="Times New Roman" panose="02020603050405020304" pitchFamily="18" charset="0"/>
              </a:rPr>
              <a:t>tế</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bào</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sinh</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dưỡng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tế</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bào</a:t>
            </a:r>
            <a:r>
              <a:rPr lang="en-US" dirty="0">
                <a:solidFill>
                  <a:srgbClr val="0000FF"/>
                </a:solidFill>
                <a:latin typeface="Times New Roman" panose="02020603050405020304" pitchFamily="18" charset="0"/>
                <a:cs typeface="Times New Roman" panose="02020603050405020304" pitchFamily="18" charset="0"/>
              </a:rPr>
              <a:t> soma) </a:t>
            </a:r>
            <a:r>
              <a:rPr lang="en-US" dirty="0" err="1">
                <a:solidFill>
                  <a:srgbClr val="0000FF"/>
                </a:solidFill>
                <a:latin typeface="Times New Roman" panose="02020603050405020304" pitchFamily="18" charset="0"/>
                <a:cs typeface="Times New Roman" panose="02020603050405020304" pitchFamily="18" charset="0"/>
              </a:rPr>
              <a:t>và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tế</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bào</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sinh</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dục</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sơ</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khai</a:t>
            </a:r>
            <a:endParaRPr lang="en-US" dirty="0">
              <a:solidFill>
                <a:srgbClr val="0000FF"/>
              </a:solidFill>
              <a:latin typeface="Times New Roman" panose="02020603050405020304" pitchFamily="18"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B86AED9E-9D50-27A7-09C2-0052F1D394CB}"/>
              </a:ext>
            </a:extLst>
          </p:cNvPr>
          <p:cNvSpPr txBox="1">
            <a:spLocks/>
          </p:cNvSpPr>
          <p:nvPr/>
        </p:nvSpPr>
        <p:spPr>
          <a:xfrm>
            <a:off x="6046003" y="5754338"/>
            <a:ext cx="5642558"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solidFill>
                  <a:srgbClr val="0000FF"/>
                </a:solidFill>
                <a:latin typeface="Times New Roman" panose="02020603050405020304" pitchFamily="18" charset="0"/>
                <a:cs typeface="Times New Roman" panose="02020603050405020304" pitchFamily="18" charset="0"/>
              </a:rPr>
              <a:t>Có</a:t>
            </a:r>
            <a:r>
              <a:rPr lang="en-US" dirty="0">
                <a:solidFill>
                  <a:srgbClr val="0000FF"/>
                </a:solidFill>
                <a:latin typeface="Times New Roman" panose="02020603050405020304" pitchFamily="18" charset="0"/>
                <a:cs typeface="Times New Roman" panose="02020603050405020304" pitchFamily="18" charset="0"/>
              </a:rPr>
              <a:t> ở </a:t>
            </a:r>
            <a:r>
              <a:rPr lang="en-US" dirty="0" err="1">
                <a:solidFill>
                  <a:srgbClr val="0000FF"/>
                </a:solidFill>
                <a:latin typeface="Times New Roman" panose="02020603050405020304" pitchFamily="18" charset="0"/>
                <a:cs typeface="Times New Roman" panose="02020603050405020304" pitchFamily="18" charset="0"/>
              </a:rPr>
              <a:t>tế</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bào</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giao</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tử</a:t>
            </a:r>
            <a:endParaRPr lang="en-US" dirty="0">
              <a:solidFill>
                <a:srgbClr val="0000FF"/>
              </a:solidFill>
              <a:latin typeface="Times New Roman" panose="02020603050405020304"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8578E82E-C837-F06E-E35B-071788CCFDAA}"/>
              </a:ext>
            </a:extLst>
          </p:cNvPr>
          <p:cNvSpPr txBox="1">
            <a:spLocks/>
          </p:cNvSpPr>
          <p:nvPr/>
        </p:nvSpPr>
        <p:spPr>
          <a:xfrm>
            <a:off x="6011263" y="5053013"/>
            <a:ext cx="5642558"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solidFill>
                  <a:srgbClr val="0000FF"/>
                </a:solidFill>
                <a:latin typeface="Times New Roman" panose="02020603050405020304" pitchFamily="18" charset="0"/>
                <a:cs typeface="Times New Roman" panose="02020603050405020304" pitchFamily="18" charset="0"/>
              </a:rPr>
              <a:t>Kí</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hiệu</a:t>
            </a:r>
            <a:r>
              <a:rPr lang="en-US" dirty="0">
                <a:solidFill>
                  <a:srgbClr val="0000FF"/>
                </a:solidFill>
                <a:latin typeface="Times New Roman" panose="02020603050405020304" pitchFamily="18" charset="0"/>
                <a:cs typeface="Times New Roman" panose="02020603050405020304" pitchFamily="18" charset="0"/>
              </a:rPr>
              <a:t> n</a:t>
            </a:r>
          </a:p>
        </p:txBody>
      </p:sp>
      <p:sp>
        <p:nvSpPr>
          <p:cNvPr id="4" name="Content Placeholder 2">
            <a:extLst>
              <a:ext uri="{FF2B5EF4-FFF2-40B4-BE49-F238E27FC236}">
                <a16:creationId xmlns:a16="http://schemas.microsoft.com/office/drawing/2014/main" id="{58C685FE-6E72-45A0-608E-1713D4074E63}"/>
              </a:ext>
            </a:extLst>
          </p:cNvPr>
          <p:cNvSpPr txBox="1">
            <a:spLocks/>
          </p:cNvSpPr>
          <p:nvPr/>
        </p:nvSpPr>
        <p:spPr>
          <a:xfrm>
            <a:off x="5929314" y="2701303"/>
            <a:ext cx="5642558"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solidFill>
                  <a:srgbClr val="0000FF"/>
                </a:solidFill>
                <a:latin typeface="Times New Roman" panose="02020603050405020304" pitchFamily="18" charset="0"/>
                <a:cs typeface="Times New Roman" panose="02020603050405020304" pitchFamily="18" charset="0"/>
              </a:rPr>
              <a:t>Kí</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hiệu</a:t>
            </a:r>
            <a:r>
              <a:rPr lang="en-US" dirty="0">
                <a:solidFill>
                  <a:srgbClr val="0000FF"/>
                </a:solidFill>
                <a:latin typeface="Times New Roman" panose="02020603050405020304" pitchFamily="18" charset="0"/>
                <a:cs typeface="Times New Roman" panose="02020603050405020304" pitchFamily="18" charset="0"/>
              </a:rPr>
              <a:t> 2n</a:t>
            </a:r>
          </a:p>
        </p:txBody>
      </p:sp>
      <p:pic>
        <p:nvPicPr>
          <p:cNvPr id="5" name="Picture 4" descr="Bút Viết Scribble Sắc - Miễn Phí vector hình ảnh trên Pixabay">
            <a:extLst>
              <a:ext uri="{FF2B5EF4-FFF2-40B4-BE49-F238E27FC236}">
                <a16:creationId xmlns:a16="http://schemas.microsoft.com/office/drawing/2014/main" id="{9C95CE40-B21B-49D6-AB35-92FC8D5EA1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36" y="706786"/>
            <a:ext cx="582546" cy="74893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D8DF21E-E89C-8664-BF98-01AE2CC7EABC}"/>
              </a:ext>
            </a:extLst>
          </p:cNvPr>
          <p:cNvSpPr txBox="1">
            <a:spLocks/>
          </p:cNvSpPr>
          <p:nvPr/>
        </p:nvSpPr>
        <p:spPr>
          <a:xfrm>
            <a:off x="5749326" y="1838670"/>
            <a:ext cx="6262686"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solidFill>
                  <a:srgbClr val="0000FF"/>
                </a:solidFill>
                <a:latin typeface="Times New Roman" panose="02020603050405020304" pitchFamily="18" charset="0"/>
                <a:cs typeface="Times New Roman" panose="02020603050405020304" pitchFamily="18" charset="0"/>
              </a:rPr>
              <a:t>Chứa</a:t>
            </a:r>
            <a:r>
              <a:rPr lang="en-US" dirty="0">
                <a:solidFill>
                  <a:srgbClr val="0000FF"/>
                </a:solidFill>
                <a:latin typeface="Times New Roman" panose="02020603050405020304" pitchFamily="18" charset="0"/>
                <a:cs typeface="Times New Roman" panose="02020603050405020304" pitchFamily="18" charset="0"/>
              </a:rPr>
              <a:t> 2 NST </a:t>
            </a:r>
            <a:r>
              <a:rPr lang="en-US" dirty="0" err="1">
                <a:solidFill>
                  <a:srgbClr val="0000FF"/>
                </a:solidFill>
                <a:latin typeface="Times New Roman" panose="02020603050405020304" pitchFamily="18" charset="0"/>
                <a:cs typeface="Times New Roman" panose="02020603050405020304" pitchFamily="18" charset="0"/>
              </a:rPr>
              <a:t>của</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mỗi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cặp</a:t>
            </a:r>
            <a:r>
              <a:rPr lang="en-US" dirty="0">
                <a:solidFill>
                  <a:srgbClr val="0000FF"/>
                </a:solidFill>
                <a:latin typeface="Times New Roman" panose="02020603050405020304" pitchFamily="18" charset="0"/>
                <a:cs typeface="Times New Roman" panose="02020603050405020304" pitchFamily="18" charset="0"/>
              </a:rPr>
              <a:t> NST </a:t>
            </a:r>
            <a:r>
              <a:rPr lang="en-US" dirty="0" err="1">
                <a:solidFill>
                  <a:srgbClr val="0000FF"/>
                </a:solidFill>
                <a:latin typeface="Times New Roman" panose="02020603050405020304" pitchFamily="18" charset="0"/>
                <a:cs typeface="Times New Roman" panose="02020603050405020304" pitchFamily="18" charset="0"/>
              </a:rPr>
              <a:t>tương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đồng</a:t>
            </a:r>
            <a:endParaRPr lang="en-US"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37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10"/>
                                        </p:tgtEl>
                                        <p:attrNameLst>
                                          <p:attrName>ppt_x</p:attrName>
                                        </p:attrNameLst>
                                      </p:cBhvr>
                                      <p:tavLst>
                                        <p:tav tm="0">
                                          <p:val>
                                            <p:strVal val="ppt_x"/>
                                          </p:val>
                                        </p:tav>
                                        <p:tav tm="100000">
                                          <p:val>
                                            <p:strVal val="ppt_x"/>
                                          </p:val>
                                        </p:tav>
                                      </p:tavLst>
                                    </p:anim>
                                    <p:anim calcmode="lin" valueType="num">
                                      <p:cBhvr additive="base">
                                        <p:cTn id="26" dur="500"/>
                                        <p:tgtEl>
                                          <p:spTgt spid="10"/>
                                        </p:tgtEl>
                                        <p:attrNameLst>
                                          <p:attrName>ppt_y</p:attrName>
                                        </p:attrNameLst>
                                      </p:cBhvr>
                                      <p:tavLst>
                                        <p:tav tm="0">
                                          <p:val>
                                            <p:strVal val="ppt_y"/>
                                          </p:val>
                                        </p:tav>
                                        <p:tav tm="100000">
                                          <p:val>
                                            <p:strVal val="1+ppt_h/2"/>
                                          </p:val>
                                        </p:tav>
                                      </p:tavLst>
                                    </p:anim>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ircle(in)">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580">
                                          <p:stCondLst>
                                            <p:cond delay="0"/>
                                          </p:stCondLst>
                                        </p:cTn>
                                        <p:tgtEl>
                                          <p:spTgt spid="18"/>
                                        </p:tgtEl>
                                      </p:cBhvr>
                                    </p:animEffect>
                                    <p:anim calcmode="lin" valueType="num">
                                      <p:cBhvr>
                                        <p:cTn id="5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5" dur="26">
                                          <p:stCondLst>
                                            <p:cond delay="650"/>
                                          </p:stCondLst>
                                        </p:cTn>
                                        <p:tgtEl>
                                          <p:spTgt spid="18"/>
                                        </p:tgtEl>
                                      </p:cBhvr>
                                      <p:to x="100000" y="60000"/>
                                    </p:animScale>
                                    <p:animScale>
                                      <p:cBhvr>
                                        <p:cTn id="56" dur="166" decel="50000">
                                          <p:stCondLst>
                                            <p:cond delay="676"/>
                                          </p:stCondLst>
                                        </p:cTn>
                                        <p:tgtEl>
                                          <p:spTgt spid="18"/>
                                        </p:tgtEl>
                                      </p:cBhvr>
                                      <p:to x="100000" y="100000"/>
                                    </p:animScale>
                                    <p:animScale>
                                      <p:cBhvr>
                                        <p:cTn id="57" dur="26">
                                          <p:stCondLst>
                                            <p:cond delay="1312"/>
                                          </p:stCondLst>
                                        </p:cTn>
                                        <p:tgtEl>
                                          <p:spTgt spid="18"/>
                                        </p:tgtEl>
                                      </p:cBhvr>
                                      <p:to x="100000" y="80000"/>
                                    </p:animScale>
                                    <p:animScale>
                                      <p:cBhvr>
                                        <p:cTn id="58" dur="166" decel="50000">
                                          <p:stCondLst>
                                            <p:cond delay="1338"/>
                                          </p:stCondLst>
                                        </p:cTn>
                                        <p:tgtEl>
                                          <p:spTgt spid="18"/>
                                        </p:tgtEl>
                                      </p:cBhvr>
                                      <p:to x="100000" y="100000"/>
                                    </p:animScale>
                                    <p:animScale>
                                      <p:cBhvr>
                                        <p:cTn id="59" dur="26">
                                          <p:stCondLst>
                                            <p:cond delay="1642"/>
                                          </p:stCondLst>
                                        </p:cTn>
                                        <p:tgtEl>
                                          <p:spTgt spid="18"/>
                                        </p:tgtEl>
                                      </p:cBhvr>
                                      <p:to x="100000" y="90000"/>
                                    </p:animScale>
                                    <p:animScale>
                                      <p:cBhvr>
                                        <p:cTn id="60" dur="166" decel="50000">
                                          <p:stCondLst>
                                            <p:cond delay="1668"/>
                                          </p:stCondLst>
                                        </p:cTn>
                                        <p:tgtEl>
                                          <p:spTgt spid="18"/>
                                        </p:tgtEl>
                                      </p:cBhvr>
                                      <p:to x="100000" y="100000"/>
                                    </p:animScale>
                                    <p:animScale>
                                      <p:cBhvr>
                                        <p:cTn id="61" dur="26">
                                          <p:stCondLst>
                                            <p:cond delay="1808"/>
                                          </p:stCondLst>
                                        </p:cTn>
                                        <p:tgtEl>
                                          <p:spTgt spid="18"/>
                                        </p:tgtEl>
                                      </p:cBhvr>
                                      <p:to x="100000" y="95000"/>
                                    </p:animScale>
                                    <p:animScale>
                                      <p:cBhvr>
                                        <p:cTn id="62" dur="166" decel="50000">
                                          <p:stCondLst>
                                            <p:cond delay="1834"/>
                                          </p:stCondLst>
                                        </p:cTn>
                                        <p:tgtEl>
                                          <p:spTgt spid="18"/>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p:cTn id="80" dur="500" fill="hold"/>
                                        <p:tgtEl>
                                          <p:spTgt spid="19"/>
                                        </p:tgtEl>
                                        <p:attrNameLst>
                                          <p:attrName>ppt_w</p:attrName>
                                        </p:attrNameLst>
                                      </p:cBhvr>
                                      <p:tavLst>
                                        <p:tav tm="0">
                                          <p:val>
                                            <p:fltVal val="0"/>
                                          </p:val>
                                        </p:tav>
                                        <p:tav tm="100000">
                                          <p:val>
                                            <p:strVal val="#ppt_w"/>
                                          </p:val>
                                        </p:tav>
                                      </p:tavLst>
                                    </p:anim>
                                    <p:anim calcmode="lin" valueType="num">
                                      <p:cBhvr>
                                        <p:cTn id="81" dur="500" fill="hold"/>
                                        <p:tgtEl>
                                          <p:spTgt spid="19"/>
                                        </p:tgtEl>
                                        <p:attrNameLst>
                                          <p:attrName>ppt_h</p:attrName>
                                        </p:attrNameLst>
                                      </p:cBhvr>
                                      <p:tavLst>
                                        <p:tav tm="0">
                                          <p:val>
                                            <p:fltVal val="0"/>
                                          </p:val>
                                        </p:tav>
                                        <p:tav tm="100000">
                                          <p:val>
                                            <p:strVal val="#ppt_h"/>
                                          </p:val>
                                        </p:tav>
                                      </p:tavLst>
                                    </p:anim>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arn(inVertical)">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animBg="1"/>
      <p:bldP spid="13" grpId="0" animBg="1"/>
      <p:bldP spid="18" grpId="0"/>
      <p:bldP spid="19" grpId="0"/>
      <p:bldP spid="20" grpId="0"/>
      <p:bldP spid="2" grpId="0"/>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7248"/>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1498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BỘ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A5A550C9-7377-2314-F93D-1FB3B34D2E99}"/>
              </a:ext>
            </a:extLst>
          </p:cNvPr>
          <p:cNvSpPr txBox="1"/>
          <p:nvPr/>
        </p:nvSpPr>
        <p:spPr>
          <a:xfrm>
            <a:off x="204845" y="2600027"/>
            <a:ext cx="11612838" cy="553998"/>
          </a:xfrm>
          <a:prstGeom prst="rect">
            <a:avLst/>
          </a:prstGeom>
          <a:noFill/>
        </p:spPr>
        <p:txBody>
          <a:bodyPr wrap="square">
            <a:spAutoFit/>
          </a:bodyPr>
          <a:lstStyle/>
          <a:p>
            <a:pPr algn="just"/>
            <a:r>
              <a:rPr lang="en-US" sz="3000" b="0" i="0" dirty="0">
                <a:solidFill>
                  <a:srgbClr val="0000FF"/>
                </a:solidFill>
                <a:effectLst/>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2D21D449-D73B-9941-3E14-0C16A676A345}"/>
              </a:ext>
            </a:extLst>
          </p:cNvPr>
          <p:cNvSpPr txBox="1">
            <a:spLocks/>
          </p:cNvSpPr>
          <p:nvPr/>
        </p:nvSpPr>
        <p:spPr>
          <a:xfrm>
            <a:off x="35373" y="695426"/>
            <a:ext cx="11782310"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solidFill>
                  <a:srgbClr val="FF00FF"/>
                </a:solidFill>
                <a:latin typeface="Times New Roman" panose="02020603050405020304" pitchFamily="18" charset="0"/>
                <a:cs typeface="Times New Roman" panose="02020603050405020304" pitchFamily="18" charset="0"/>
              </a:rPr>
              <a:t>Xác</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định</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số</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lượng</a:t>
            </a:r>
            <a:r>
              <a:rPr lang="en-US" dirty="0">
                <a:solidFill>
                  <a:srgbClr val="FF00FF"/>
                </a:solidFill>
                <a:latin typeface="Times New Roman" panose="02020603050405020304" pitchFamily="18" charset="0"/>
                <a:cs typeface="Times New Roman" panose="02020603050405020304" pitchFamily="18" charset="0"/>
              </a:rPr>
              <a:t> NST </a:t>
            </a:r>
            <a:r>
              <a:rPr lang="en-US" dirty="0" err="1">
                <a:solidFill>
                  <a:srgbClr val="FF00FF"/>
                </a:solidFill>
                <a:latin typeface="Times New Roman" panose="02020603050405020304" pitchFamily="18" charset="0"/>
                <a:cs typeface="Times New Roman" panose="02020603050405020304" pitchFamily="18" charset="0"/>
              </a:rPr>
              <a:t>trong</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giao</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tử</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của</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mỗi</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loài</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dưới</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đây</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bằng</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các</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hoàn</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thành</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bảng</a:t>
            </a:r>
            <a:endParaRPr lang="en-US" dirty="0">
              <a:solidFill>
                <a:srgbClr val="FF00FF"/>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AFAE9980-B81A-1212-06C5-A193889A1726}"/>
              </a:ext>
            </a:extLst>
          </p:cNvPr>
          <p:cNvGraphicFramePr>
            <a:graphicFrameLocks noGrp="1"/>
          </p:cNvGraphicFramePr>
          <p:nvPr>
            <p:extLst>
              <p:ext uri="{D42A27DB-BD31-4B8C-83A1-F6EECF244321}">
                <p14:modId xmlns:p14="http://schemas.microsoft.com/office/powerpoint/2010/main" val="623453378"/>
              </p:ext>
            </p:extLst>
          </p:nvPr>
        </p:nvGraphicFramePr>
        <p:xfrm>
          <a:off x="9525" y="1508757"/>
          <a:ext cx="12217848" cy="4389120"/>
        </p:xfrm>
        <a:graphic>
          <a:graphicData uri="http://schemas.openxmlformats.org/drawingml/2006/table">
            <a:tbl>
              <a:tblPr firstRow="1" bandRow="1">
                <a:tableStyleId>{8A107856-5554-42FB-B03E-39F5DBC370BA}</a:tableStyleId>
              </a:tblPr>
              <a:tblGrid>
                <a:gridCol w="1245048">
                  <a:extLst>
                    <a:ext uri="{9D8B030D-6E8A-4147-A177-3AD203B41FA5}">
                      <a16:colId xmlns:a16="http://schemas.microsoft.com/office/drawing/2014/main" val="1798661381"/>
                    </a:ext>
                  </a:extLst>
                </a:gridCol>
                <a:gridCol w="1219200">
                  <a:extLst>
                    <a:ext uri="{9D8B030D-6E8A-4147-A177-3AD203B41FA5}">
                      <a16:colId xmlns:a16="http://schemas.microsoft.com/office/drawing/2014/main" val="4267832986"/>
                    </a:ext>
                  </a:extLst>
                </a:gridCol>
                <a:gridCol w="1219200">
                  <a:extLst>
                    <a:ext uri="{9D8B030D-6E8A-4147-A177-3AD203B41FA5}">
                      <a16:colId xmlns:a16="http://schemas.microsoft.com/office/drawing/2014/main" val="2455009163"/>
                    </a:ext>
                  </a:extLst>
                </a:gridCol>
                <a:gridCol w="1219200">
                  <a:extLst>
                    <a:ext uri="{9D8B030D-6E8A-4147-A177-3AD203B41FA5}">
                      <a16:colId xmlns:a16="http://schemas.microsoft.com/office/drawing/2014/main" val="2443719406"/>
                    </a:ext>
                  </a:extLst>
                </a:gridCol>
                <a:gridCol w="1219200">
                  <a:extLst>
                    <a:ext uri="{9D8B030D-6E8A-4147-A177-3AD203B41FA5}">
                      <a16:colId xmlns:a16="http://schemas.microsoft.com/office/drawing/2014/main" val="3059281294"/>
                    </a:ext>
                  </a:extLst>
                </a:gridCol>
                <a:gridCol w="1219200">
                  <a:extLst>
                    <a:ext uri="{9D8B030D-6E8A-4147-A177-3AD203B41FA5}">
                      <a16:colId xmlns:a16="http://schemas.microsoft.com/office/drawing/2014/main" val="47824976"/>
                    </a:ext>
                  </a:extLst>
                </a:gridCol>
                <a:gridCol w="1219200">
                  <a:extLst>
                    <a:ext uri="{9D8B030D-6E8A-4147-A177-3AD203B41FA5}">
                      <a16:colId xmlns:a16="http://schemas.microsoft.com/office/drawing/2014/main" val="775211631"/>
                    </a:ext>
                  </a:extLst>
                </a:gridCol>
                <a:gridCol w="1219200">
                  <a:extLst>
                    <a:ext uri="{9D8B030D-6E8A-4147-A177-3AD203B41FA5}">
                      <a16:colId xmlns:a16="http://schemas.microsoft.com/office/drawing/2014/main" val="2518887539"/>
                    </a:ext>
                  </a:extLst>
                </a:gridCol>
                <a:gridCol w="1219200">
                  <a:extLst>
                    <a:ext uri="{9D8B030D-6E8A-4147-A177-3AD203B41FA5}">
                      <a16:colId xmlns:a16="http://schemas.microsoft.com/office/drawing/2014/main" val="182496957"/>
                    </a:ext>
                  </a:extLst>
                </a:gridCol>
                <a:gridCol w="1219200">
                  <a:extLst>
                    <a:ext uri="{9D8B030D-6E8A-4147-A177-3AD203B41FA5}">
                      <a16:colId xmlns:a16="http://schemas.microsoft.com/office/drawing/2014/main" val="3995457402"/>
                    </a:ext>
                  </a:extLst>
                </a:gridCol>
              </a:tblGrid>
              <a:tr h="370840">
                <a:tc>
                  <a:txBody>
                    <a:bodyPr/>
                    <a:lstStyle/>
                    <a:p>
                      <a:endParaRPr lang="en-US" sz="3000" dirty="0">
                        <a:latin typeface="Times New Roman" panose="02020603050405020304" pitchFamily="18" charset="0"/>
                        <a:cs typeface="Times New Roman" panose="02020603050405020304" pitchFamily="18" charset="0"/>
                      </a:endParaRPr>
                    </a:p>
                  </a:txBody>
                  <a:tcPr/>
                </a:tc>
                <a:tc>
                  <a:txBody>
                    <a:bodyPr/>
                    <a:lstStyle/>
                    <a:p>
                      <a:r>
                        <a:rPr lang="en-US" sz="3000" dirty="0" err="1">
                          <a:latin typeface="Times New Roman" panose="02020603050405020304" pitchFamily="18" charset="0"/>
                          <a:cs typeface="Times New Roman" panose="02020603050405020304" pitchFamily="18" charset="0"/>
                        </a:rPr>
                        <a:t>Người</a:t>
                      </a:r>
                      <a:endParaRPr lang="en-US" sz="3000" dirty="0">
                        <a:latin typeface="Times New Roman" panose="02020603050405020304" pitchFamily="18" charset="0"/>
                        <a:cs typeface="Times New Roman" panose="02020603050405020304" pitchFamily="18" charset="0"/>
                      </a:endParaRPr>
                    </a:p>
                  </a:txBody>
                  <a:tcPr/>
                </a:tc>
                <a:tc>
                  <a:txBody>
                    <a:bodyPr/>
                    <a:lstStyle/>
                    <a:p>
                      <a:r>
                        <a:rPr lang="en-US" sz="3000" dirty="0">
                          <a:latin typeface="Times New Roman" panose="02020603050405020304" pitchFamily="18" charset="0"/>
                          <a:cs typeface="Times New Roman" panose="02020603050405020304" pitchFamily="18" charset="0"/>
                        </a:rPr>
                        <a:t>Tinh </a:t>
                      </a:r>
                      <a:r>
                        <a:rPr lang="en-US" sz="3000" dirty="0" err="1">
                          <a:latin typeface="Times New Roman" panose="02020603050405020304" pitchFamily="18" charset="0"/>
                          <a:cs typeface="Times New Roman" panose="02020603050405020304" pitchFamily="18" charset="0"/>
                        </a:rPr>
                        <a:t>tinh</a:t>
                      </a:r>
                      <a:endParaRPr lang="en-US" sz="3000" dirty="0">
                        <a:latin typeface="Times New Roman" panose="02020603050405020304" pitchFamily="18" charset="0"/>
                        <a:cs typeface="Times New Roman" panose="02020603050405020304" pitchFamily="18" charset="0"/>
                      </a:endParaRPr>
                    </a:p>
                  </a:txBody>
                  <a:tcPr/>
                </a:tc>
                <a:tc>
                  <a:txBody>
                    <a:bodyPr/>
                    <a:lstStyle/>
                    <a:p>
                      <a:r>
                        <a:rPr lang="en-US" sz="3000" dirty="0" err="1">
                          <a:latin typeface="Times New Roman" panose="02020603050405020304" pitchFamily="18" charset="0"/>
                          <a:cs typeface="Times New Roman" panose="02020603050405020304" pitchFamily="18" charset="0"/>
                        </a:rPr>
                        <a:t>Gà</a:t>
                      </a:r>
                      <a:endParaRPr lang="en-US" sz="3000" dirty="0">
                        <a:latin typeface="Times New Roman" panose="02020603050405020304" pitchFamily="18" charset="0"/>
                        <a:cs typeface="Times New Roman" panose="02020603050405020304" pitchFamily="18" charset="0"/>
                      </a:endParaRPr>
                    </a:p>
                  </a:txBody>
                  <a:tcPr/>
                </a:tc>
                <a:tc>
                  <a:txBody>
                    <a:bodyPr/>
                    <a:lstStyle/>
                    <a:p>
                      <a:r>
                        <a:rPr lang="en-US" sz="3000" dirty="0" err="1">
                          <a:latin typeface="Times New Roman" panose="02020603050405020304" pitchFamily="18" charset="0"/>
                          <a:cs typeface="Times New Roman" panose="02020603050405020304" pitchFamily="18" charset="0"/>
                        </a:rPr>
                        <a:t>Cà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chua</a:t>
                      </a:r>
                      <a:endParaRPr lang="en-US" sz="3000" dirty="0">
                        <a:latin typeface="Times New Roman" panose="02020603050405020304" pitchFamily="18" charset="0"/>
                        <a:cs typeface="Times New Roman" panose="02020603050405020304" pitchFamily="18" charset="0"/>
                      </a:endParaRPr>
                    </a:p>
                  </a:txBody>
                  <a:tcPr/>
                </a:tc>
                <a:tc>
                  <a:txBody>
                    <a:bodyPr/>
                    <a:lstStyle/>
                    <a:p>
                      <a:r>
                        <a:rPr lang="en-US" sz="3000" dirty="0" err="1">
                          <a:latin typeface="Times New Roman" panose="02020603050405020304" pitchFamily="18" charset="0"/>
                          <a:cs typeface="Times New Roman" panose="02020603050405020304" pitchFamily="18" charset="0"/>
                        </a:rPr>
                        <a:t>Ruồi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giấm</a:t>
                      </a:r>
                      <a:endParaRPr lang="en-US" sz="3000" dirty="0">
                        <a:latin typeface="Times New Roman" panose="02020603050405020304" pitchFamily="18" charset="0"/>
                        <a:cs typeface="Times New Roman" panose="02020603050405020304" pitchFamily="18" charset="0"/>
                      </a:endParaRPr>
                    </a:p>
                  </a:txBody>
                  <a:tcPr/>
                </a:tc>
                <a:tc>
                  <a:txBody>
                    <a:bodyPr/>
                    <a:lstStyle/>
                    <a:p>
                      <a:r>
                        <a:rPr lang="en-US" sz="3000" dirty="0" err="1">
                          <a:latin typeface="Times New Roman" panose="02020603050405020304" pitchFamily="18" charset="0"/>
                          <a:cs typeface="Times New Roman" panose="02020603050405020304" pitchFamily="18" charset="0"/>
                        </a:rPr>
                        <a:t>Đậu</a:t>
                      </a:r>
                      <a:r>
                        <a:rPr lang="en-US" sz="3000" dirty="0">
                          <a:latin typeface="Times New Roman" panose="02020603050405020304" pitchFamily="18" charset="0"/>
                          <a:cs typeface="Times New Roman" panose="02020603050405020304" pitchFamily="18" charset="0"/>
                        </a:rPr>
                        <a:t> Hà </a:t>
                      </a:r>
                      <a:r>
                        <a:rPr lang="en-US" sz="3000" dirty="0" err="1">
                          <a:latin typeface="Times New Roman" panose="02020603050405020304" pitchFamily="18" charset="0"/>
                          <a:cs typeface="Times New Roman" panose="02020603050405020304" pitchFamily="18" charset="0"/>
                        </a:rPr>
                        <a:t>lan</a:t>
                      </a:r>
                      <a:endParaRPr lang="en-US" sz="3000" dirty="0">
                        <a:latin typeface="Times New Roman" panose="02020603050405020304" pitchFamily="18" charset="0"/>
                        <a:cs typeface="Times New Roman" panose="02020603050405020304" pitchFamily="18" charset="0"/>
                      </a:endParaRPr>
                    </a:p>
                  </a:txBody>
                  <a:tcPr/>
                </a:tc>
                <a:tc>
                  <a:txBody>
                    <a:bodyPr/>
                    <a:lstStyle/>
                    <a:p>
                      <a:r>
                        <a:rPr lang="en-US" sz="3000" dirty="0">
                          <a:latin typeface="Times New Roman" panose="02020603050405020304" pitchFamily="18" charset="0"/>
                          <a:cs typeface="Times New Roman" panose="02020603050405020304" pitchFamily="18" charset="0"/>
                        </a:rPr>
                        <a:t>Ngô</a:t>
                      </a:r>
                    </a:p>
                  </a:txBody>
                  <a:tcPr/>
                </a:tc>
                <a:tc>
                  <a:txBody>
                    <a:bodyPr/>
                    <a:lstStyle/>
                    <a:p>
                      <a:r>
                        <a:rPr lang="en-US" sz="3000" dirty="0" err="1">
                          <a:latin typeface="Times New Roman" panose="02020603050405020304" pitchFamily="18" charset="0"/>
                          <a:cs typeface="Times New Roman" panose="02020603050405020304" pitchFamily="18" charset="0"/>
                        </a:rPr>
                        <a:t>Lúa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nước</a:t>
                      </a:r>
                      <a:endParaRPr lang="en-US" sz="3000" dirty="0">
                        <a:latin typeface="Times New Roman" panose="02020603050405020304" pitchFamily="18" charset="0"/>
                        <a:cs typeface="Times New Roman" panose="02020603050405020304" pitchFamily="18" charset="0"/>
                      </a:endParaRPr>
                    </a:p>
                  </a:txBody>
                  <a:tcPr/>
                </a:tc>
                <a:tc>
                  <a:txBody>
                    <a:bodyPr/>
                    <a:lstStyle/>
                    <a:p>
                      <a:r>
                        <a:rPr lang="en-US" sz="3000" dirty="0" err="1">
                          <a:latin typeface="Times New Roman" panose="02020603050405020304" pitchFamily="18" charset="0"/>
                          <a:cs typeface="Times New Roman" panose="02020603050405020304" pitchFamily="18" charset="0"/>
                        </a:rPr>
                        <a:t>Cải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bắp</a:t>
                      </a: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84529350"/>
                  </a:ext>
                </a:extLst>
              </a:tr>
              <a:tr h="370840">
                <a:tc>
                  <a:txBody>
                    <a:bodyPr/>
                    <a:lstStyle/>
                    <a:p>
                      <a:r>
                        <a:rPr lang="en-US" sz="3000" dirty="0">
                          <a:latin typeface="Times New Roman" panose="02020603050405020304" pitchFamily="18" charset="0"/>
                          <a:cs typeface="Times New Roman" panose="02020603050405020304" pitchFamily="18" charset="0"/>
                        </a:rPr>
                        <a:t>TB</a:t>
                      </a:r>
                    </a:p>
                    <a:p>
                      <a:r>
                        <a:rPr lang="en-US" sz="3000" dirty="0" err="1">
                          <a:latin typeface="Times New Roman" panose="02020603050405020304" pitchFamily="18" charset="0"/>
                          <a:cs typeface="Times New Roman" panose="02020603050405020304" pitchFamily="18" charset="0"/>
                        </a:rPr>
                        <a:t>sinh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dưỡng</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r>
                        <a:rPr lang="en-US" sz="3000" dirty="0">
                          <a:latin typeface="Times New Roman" panose="02020603050405020304" pitchFamily="18" charset="0"/>
                          <a:cs typeface="Times New Roman" panose="02020603050405020304" pitchFamily="18" charset="0"/>
                        </a:rPr>
                        <a:t>46</a:t>
                      </a:r>
                    </a:p>
                  </a:txBody>
                  <a:tcPr/>
                </a:tc>
                <a:tc>
                  <a:txBody>
                    <a:bodyPr/>
                    <a:lstStyle/>
                    <a:p>
                      <a:pPr algn="ctr"/>
                      <a:r>
                        <a:rPr lang="en-US" sz="3000" dirty="0">
                          <a:latin typeface="Times New Roman" panose="02020603050405020304" pitchFamily="18" charset="0"/>
                          <a:cs typeface="Times New Roman" panose="02020603050405020304" pitchFamily="18" charset="0"/>
                        </a:rPr>
                        <a:t>48</a:t>
                      </a:r>
                    </a:p>
                  </a:txBody>
                  <a:tcPr/>
                </a:tc>
                <a:tc>
                  <a:txBody>
                    <a:bodyPr/>
                    <a:lstStyle/>
                    <a:p>
                      <a:pPr algn="ctr"/>
                      <a:r>
                        <a:rPr lang="en-US" sz="3000" dirty="0">
                          <a:latin typeface="Times New Roman" panose="02020603050405020304" pitchFamily="18" charset="0"/>
                          <a:cs typeface="Times New Roman" panose="02020603050405020304" pitchFamily="18" charset="0"/>
                        </a:rPr>
                        <a:t>78</a:t>
                      </a:r>
                    </a:p>
                  </a:txBody>
                  <a:tcPr/>
                </a:tc>
                <a:tc>
                  <a:txBody>
                    <a:bodyPr/>
                    <a:lstStyle/>
                    <a:p>
                      <a:pPr algn="ctr"/>
                      <a:r>
                        <a:rPr lang="en-US" sz="3000" dirty="0">
                          <a:latin typeface="Times New Roman" panose="02020603050405020304" pitchFamily="18" charset="0"/>
                          <a:cs typeface="Times New Roman" panose="02020603050405020304" pitchFamily="18" charset="0"/>
                        </a:rPr>
                        <a:t>24</a:t>
                      </a:r>
                    </a:p>
                  </a:txBody>
                  <a:tcPr/>
                </a:tc>
                <a:tc>
                  <a:txBody>
                    <a:bodyPr/>
                    <a:lstStyle/>
                    <a:p>
                      <a:pPr algn="ctr"/>
                      <a:r>
                        <a:rPr lang="en-US" sz="3000" dirty="0">
                          <a:latin typeface="Times New Roman" panose="02020603050405020304" pitchFamily="18" charset="0"/>
                          <a:cs typeface="Times New Roman" panose="02020603050405020304" pitchFamily="18" charset="0"/>
                        </a:rPr>
                        <a:t>8</a:t>
                      </a:r>
                    </a:p>
                  </a:txBody>
                  <a:tcPr/>
                </a:tc>
                <a:tc>
                  <a:txBody>
                    <a:bodyPr/>
                    <a:lstStyle/>
                    <a:p>
                      <a:pPr algn="ctr"/>
                      <a:r>
                        <a:rPr lang="en-US" sz="3000" dirty="0">
                          <a:latin typeface="Times New Roman" panose="02020603050405020304" pitchFamily="18" charset="0"/>
                          <a:cs typeface="Times New Roman" panose="02020603050405020304" pitchFamily="18" charset="0"/>
                        </a:rPr>
                        <a:t>14</a:t>
                      </a:r>
                    </a:p>
                  </a:txBody>
                  <a:tcPr/>
                </a:tc>
                <a:tc>
                  <a:txBody>
                    <a:bodyPr/>
                    <a:lstStyle/>
                    <a:p>
                      <a:pPr algn="ctr"/>
                      <a:r>
                        <a:rPr lang="en-US" sz="3000" dirty="0">
                          <a:latin typeface="Times New Roman" panose="02020603050405020304" pitchFamily="18" charset="0"/>
                          <a:cs typeface="Times New Roman" panose="02020603050405020304" pitchFamily="18" charset="0"/>
                        </a:rPr>
                        <a:t>20</a:t>
                      </a:r>
                    </a:p>
                  </a:txBody>
                  <a:tcPr/>
                </a:tc>
                <a:tc>
                  <a:txBody>
                    <a:bodyPr/>
                    <a:lstStyle/>
                    <a:p>
                      <a:pPr algn="ctr"/>
                      <a:r>
                        <a:rPr lang="en-US" sz="3000" dirty="0">
                          <a:latin typeface="Times New Roman" panose="02020603050405020304" pitchFamily="18" charset="0"/>
                          <a:cs typeface="Times New Roman" panose="02020603050405020304" pitchFamily="18" charset="0"/>
                        </a:rPr>
                        <a:t>24</a:t>
                      </a:r>
                    </a:p>
                  </a:txBody>
                  <a:tcPr/>
                </a:tc>
                <a:tc>
                  <a:txBody>
                    <a:bodyPr/>
                    <a:lstStyle/>
                    <a:p>
                      <a:pPr algn="ctr"/>
                      <a:r>
                        <a:rPr lang="en-US" sz="3000" dirty="0">
                          <a:latin typeface="Times New Roman" panose="02020603050405020304" pitchFamily="18" charset="0"/>
                          <a:cs typeface="Times New Roman" panose="02020603050405020304" pitchFamily="18" charset="0"/>
                        </a:rPr>
                        <a:t>18</a:t>
                      </a:r>
                    </a:p>
                  </a:txBody>
                  <a:tcPr/>
                </a:tc>
                <a:extLst>
                  <a:ext uri="{0D108BD9-81ED-4DB2-BD59-A6C34878D82A}">
                    <a16:rowId xmlns:a16="http://schemas.microsoft.com/office/drawing/2014/main" val="3417816282"/>
                  </a:ext>
                </a:extLst>
              </a:tr>
              <a:tr h="370840">
                <a:tc>
                  <a:txBody>
                    <a:bodyPr/>
                    <a:lstStyle/>
                    <a:p>
                      <a:r>
                        <a:rPr lang="en-US" sz="3000" dirty="0">
                          <a:latin typeface="Times New Roman" panose="02020603050405020304" pitchFamily="18" charset="0"/>
                          <a:cs typeface="Times New Roman" panose="02020603050405020304" pitchFamily="18" charset="0"/>
                        </a:rPr>
                        <a:t>TB</a:t>
                      </a:r>
                    </a:p>
                    <a:p>
                      <a:r>
                        <a:rPr lang="en-US" sz="3000" dirty="0" err="1">
                          <a:latin typeface="Times New Roman" panose="02020603050405020304" pitchFamily="18" charset="0"/>
                          <a:cs typeface="Times New Roman" panose="02020603050405020304" pitchFamily="18" charset="0"/>
                        </a:rPr>
                        <a:t>giao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tử</a:t>
                      </a:r>
                      <a:endParaRPr lang="en-US" sz="3000" dirty="0">
                        <a:latin typeface="Times New Roman" panose="02020603050405020304" pitchFamily="18" charset="0"/>
                        <a:cs typeface="Times New Roman" panose="02020603050405020304" pitchFamily="18" charset="0"/>
                      </a:endParaRPr>
                    </a:p>
                  </a:txBody>
                  <a:tcPr/>
                </a:tc>
                <a:tc>
                  <a:txBody>
                    <a:bodyPr/>
                    <a:lstStyle/>
                    <a:p>
                      <a:endParaRPr lang="en-US" sz="3000" dirty="0">
                        <a:latin typeface="Times New Roman" panose="02020603050405020304" pitchFamily="18" charset="0"/>
                        <a:cs typeface="Times New Roman" panose="02020603050405020304" pitchFamily="18" charset="0"/>
                      </a:endParaRPr>
                    </a:p>
                  </a:txBody>
                  <a:tcPr/>
                </a:tc>
                <a:tc>
                  <a:txBody>
                    <a:bodyPr/>
                    <a:lstStyle/>
                    <a:p>
                      <a:endParaRPr lang="en-US" sz="3000" dirty="0">
                        <a:latin typeface="Times New Roman" panose="02020603050405020304" pitchFamily="18" charset="0"/>
                        <a:cs typeface="Times New Roman" panose="02020603050405020304" pitchFamily="18" charset="0"/>
                      </a:endParaRPr>
                    </a:p>
                  </a:txBody>
                  <a:tcPr/>
                </a:tc>
                <a:tc>
                  <a:txBody>
                    <a:bodyPr/>
                    <a:lstStyle/>
                    <a:p>
                      <a:endParaRPr lang="en-US" sz="3000" dirty="0">
                        <a:latin typeface="Times New Roman" panose="02020603050405020304" pitchFamily="18" charset="0"/>
                        <a:cs typeface="Times New Roman" panose="02020603050405020304" pitchFamily="18" charset="0"/>
                      </a:endParaRPr>
                    </a:p>
                  </a:txBody>
                  <a:tcPr/>
                </a:tc>
                <a:tc>
                  <a:txBody>
                    <a:bodyPr/>
                    <a:lstStyle/>
                    <a:p>
                      <a:endParaRPr lang="en-US" sz="3000" dirty="0">
                        <a:latin typeface="Times New Roman" panose="02020603050405020304" pitchFamily="18" charset="0"/>
                        <a:cs typeface="Times New Roman" panose="02020603050405020304" pitchFamily="18" charset="0"/>
                      </a:endParaRPr>
                    </a:p>
                  </a:txBody>
                  <a:tcPr/>
                </a:tc>
                <a:tc>
                  <a:txBody>
                    <a:bodyPr/>
                    <a:lstStyle/>
                    <a:p>
                      <a:endParaRPr lang="en-US" sz="3000" dirty="0">
                        <a:latin typeface="Times New Roman" panose="02020603050405020304" pitchFamily="18" charset="0"/>
                        <a:cs typeface="Times New Roman" panose="02020603050405020304" pitchFamily="18" charset="0"/>
                      </a:endParaRPr>
                    </a:p>
                  </a:txBody>
                  <a:tcPr/>
                </a:tc>
                <a:tc>
                  <a:txBody>
                    <a:bodyPr/>
                    <a:lstStyle/>
                    <a:p>
                      <a:endParaRPr lang="en-US" sz="3000" dirty="0">
                        <a:latin typeface="Times New Roman" panose="02020603050405020304" pitchFamily="18" charset="0"/>
                        <a:cs typeface="Times New Roman" panose="02020603050405020304" pitchFamily="18" charset="0"/>
                      </a:endParaRPr>
                    </a:p>
                  </a:txBody>
                  <a:tcPr/>
                </a:tc>
                <a:tc>
                  <a:txBody>
                    <a:bodyPr/>
                    <a:lstStyle/>
                    <a:p>
                      <a:endParaRPr lang="en-US" sz="3000" dirty="0">
                        <a:latin typeface="Times New Roman" panose="02020603050405020304" pitchFamily="18" charset="0"/>
                        <a:cs typeface="Times New Roman" panose="02020603050405020304" pitchFamily="18" charset="0"/>
                      </a:endParaRPr>
                    </a:p>
                  </a:txBody>
                  <a:tcPr/>
                </a:tc>
                <a:tc>
                  <a:txBody>
                    <a:bodyPr/>
                    <a:lstStyle/>
                    <a:p>
                      <a:endParaRPr lang="en-US" sz="3000" dirty="0">
                        <a:latin typeface="Times New Roman" panose="02020603050405020304" pitchFamily="18" charset="0"/>
                        <a:cs typeface="Times New Roman" panose="02020603050405020304" pitchFamily="18" charset="0"/>
                      </a:endParaRPr>
                    </a:p>
                  </a:txBody>
                  <a:tcPr/>
                </a:tc>
                <a:tc>
                  <a:txBody>
                    <a:bodyPr/>
                    <a:lstStyle/>
                    <a:p>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11475450"/>
                  </a:ext>
                </a:extLst>
              </a:tr>
            </a:tbl>
          </a:graphicData>
        </a:graphic>
      </p:graphicFrame>
      <p:sp>
        <p:nvSpPr>
          <p:cNvPr id="4" name="TextBox 3">
            <a:extLst>
              <a:ext uri="{FF2B5EF4-FFF2-40B4-BE49-F238E27FC236}">
                <a16:creationId xmlns:a16="http://schemas.microsoft.com/office/drawing/2014/main" id="{B5D6A896-826D-8EA1-0053-B0AF5ED64089}"/>
              </a:ext>
            </a:extLst>
          </p:cNvPr>
          <p:cNvSpPr txBox="1"/>
          <p:nvPr/>
        </p:nvSpPr>
        <p:spPr>
          <a:xfrm>
            <a:off x="11299962" y="4873117"/>
            <a:ext cx="1114425" cy="523220"/>
          </a:xfrm>
          <a:prstGeom prst="rect">
            <a:avLst/>
          </a:prstGeom>
          <a:noFill/>
        </p:spPr>
        <p:txBody>
          <a:bodyPr wrap="square" rtlCol="0">
            <a:spAutoFit/>
          </a:bodyPr>
          <a:lstStyle/>
          <a:p>
            <a:pPr lvl="0"/>
            <a:r>
              <a:rPr lang="en-US" sz="2800" dirty="0">
                <a:solidFill>
                  <a:srgbClr val="FF3399"/>
                </a:solidFill>
                <a:latin typeface="Times New Roman" panose="02020603050405020304" pitchFamily="18" charset="0"/>
                <a:cs typeface="Times New Roman" panose="02020603050405020304" pitchFamily="18" charset="0"/>
              </a:rPr>
              <a:t>9</a:t>
            </a:r>
          </a:p>
        </p:txBody>
      </p:sp>
      <p:sp>
        <p:nvSpPr>
          <p:cNvPr id="5" name="TextBox 4">
            <a:extLst>
              <a:ext uri="{FF2B5EF4-FFF2-40B4-BE49-F238E27FC236}">
                <a16:creationId xmlns:a16="http://schemas.microsoft.com/office/drawing/2014/main" id="{4D14DD2B-6634-35E2-48C3-009D67BDFDDB}"/>
              </a:ext>
            </a:extLst>
          </p:cNvPr>
          <p:cNvSpPr txBox="1"/>
          <p:nvPr/>
        </p:nvSpPr>
        <p:spPr>
          <a:xfrm>
            <a:off x="2640803" y="4759184"/>
            <a:ext cx="1114425" cy="523220"/>
          </a:xfrm>
          <a:prstGeom prst="rect">
            <a:avLst/>
          </a:prstGeom>
          <a:noFill/>
        </p:spPr>
        <p:txBody>
          <a:bodyPr wrap="square" rtlCol="0">
            <a:spAutoFit/>
          </a:bodyPr>
          <a:lstStyle/>
          <a:p>
            <a:pPr lvl="0"/>
            <a:r>
              <a:rPr lang="en-US" sz="2800" dirty="0">
                <a:solidFill>
                  <a:srgbClr val="FF3399"/>
                </a:solidFill>
                <a:latin typeface="Times New Roman" panose="02020603050405020304" pitchFamily="18" charset="0"/>
                <a:cs typeface="Times New Roman" panose="02020603050405020304" pitchFamily="18" charset="0"/>
              </a:rPr>
              <a:t>24</a:t>
            </a:r>
          </a:p>
        </p:txBody>
      </p:sp>
      <p:sp>
        <p:nvSpPr>
          <p:cNvPr id="7" name="TextBox 6">
            <a:extLst>
              <a:ext uri="{FF2B5EF4-FFF2-40B4-BE49-F238E27FC236}">
                <a16:creationId xmlns:a16="http://schemas.microsoft.com/office/drawing/2014/main" id="{014AB405-9D9B-DAE8-D56C-F29AD04DCB63}"/>
              </a:ext>
            </a:extLst>
          </p:cNvPr>
          <p:cNvSpPr txBox="1"/>
          <p:nvPr/>
        </p:nvSpPr>
        <p:spPr>
          <a:xfrm>
            <a:off x="3819520" y="4826023"/>
            <a:ext cx="1114425" cy="523220"/>
          </a:xfrm>
          <a:prstGeom prst="rect">
            <a:avLst/>
          </a:prstGeom>
          <a:noFill/>
        </p:spPr>
        <p:txBody>
          <a:bodyPr wrap="square" rtlCol="0">
            <a:spAutoFit/>
          </a:bodyPr>
          <a:lstStyle/>
          <a:p>
            <a:pPr lvl="0"/>
            <a:r>
              <a:rPr lang="en-US" sz="2800" dirty="0">
                <a:solidFill>
                  <a:srgbClr val="FF3399"/>
                </a:solidFill>
                <a:latin typeface="Times New Roman" panose="02020603050405020304" pitchFamily="18" charset="0"/>
                <a:cs typeface="Times New Roman" panose="02020603050405020304" pitchFamily="18" charset="0"/>
              </a:rPr>
              <a:t>39</a:t>
            </a:r>
          </a:p>
        </p:txBody>
      </p:sp>
      <p:sp>
        <p:nvSpPr>
          <p:cNvPr id="12" name="TextBox 11">
            <a:extLst>
              <a:ext uri="{FF2B5EF4-FFF2-40B4-BE49-F238E27FC236}">
                <a16:creationId xmlns:a16="http://schemas.microsoft.com/office/drawing/2014/main" id="{2AF1D89F-9EB8-4FF7-9A00-F80013C8BEC5}"/>
              </a:ext>
            </a:extLst>
          </p:cNvPr>
          <p:cNvSpPr txBox="1"/>
          <p:nvPr/>
        </p:nvSpPr>
        <p:spPr>
          <a:xfrm>
            <a:off x="5124277" y="4826023"/>
            <a:ext cx="1114425" cy="523220"/>
          </a:xfrm>
          <a:prstGeom prst="rect">
            <a:avLst/>
          </a:prstGeom>
          <a:noFill/>
        </p:spPr>
        <p:txBody>
          <a:bodyPr wrap="square" rtlCol="0">
            <a:spAutoFit/>
          </a:bodyPr>
          <a:lstStyle/>
          <a:p>
            <a:pPr lvl="0"/>
            <a:r>
              <a:rPr lang="en-US" sz="2800" dirty="0">
                <a:solidFill>
                  <a:srgbClr val="FF3399"/>
                </a:solidFill>
                <a:latin typeface="Times New Roman" panose="02020603050405020304" pitchFamily="18" charset="0"/>
                <a:cs typeface="Times New Roman" panose="02020603050405020304" pitchFamily="18" charset="0"/>
              </a:rPr>
              <a:t>12</a:t>
            </a:r>
          </a:p>
        </p:txBody>
      </p:sp>
      <p:sp>
        <p:nvSpPr>
          <p:cNvPr id="14" name="TextBox 13">
            <a:extLst>
              <a:ext uri="{FF2B5EF4-FFF2-40B4-BE49-F238E27FC236}">
                <a16:creationId xmlns:a16="http://schemas.microsoft.com/office/drawing/2014/main" id="{D651294B-AFBB-055B-B8CF-38A35797E009}"/>
              </a:ext>
            </a:extLst>
          </p:cNvPr>
          <p:cNvSpPr txBox="1"/>
          <p:nvPr/>
        </p:nvSpPr>
        <p:spPr>
          <a:xfrm>
            <a:off x="6548438" y="4820456"/>
            <a:ext cx="1114425" cy="523220"/>
          </a:xfrm>
          <a:prstGeom prst="rect">
            <a:avLst/>
          </a:prstGeom>
          <a:noFill/>
        </p:spPr>
        <p:txBody>
          <a:bodyPr wrap="square" rtlCol="0">
            <a:spAutoFit/>
          </a:bodyPr>
          <a:lstStyle/>
          <a:p>
            <a:pPr lvl="0"/>
            <a:r>
              <a:rPr lang="en-US" sz="2800" dirty="0">
                <a:solidFill>
                  <a:srgbClr val="FF3399"/>
                </a:solidFill>
                <a:latin typeface="Times New Roman" panose="02020603050405020304" pitchFamily="18" charset="0"/>
                <a:cs typeface="Times New Roman" panose="02020603050405020304" pitchFamily="18" charset="0"/>
              </a:rPr>
              <a:t>4</a:t>
            </a:r>
          </a:p>
        </p:txBody>
      </p:sp>
      <p:sp>
        <p:nvSpPr>
          <p:cNvPr id="17" name="TextBox 16">
            <a:extLst>
              <a:ext uri="{FF2B5EF4-FFF2-40B4-BE49-F238E27FC236}">
                <a16:creationId xmlns:a16="http://schemas.microsoft.com/office/drawing/2014/main" id="{D1DFAE60-2FC9-97D8-69EF-172C22F6FE45}"/>
              </a:ext>
            </a:extLst>
          </p:cNvPr>
          <p:cNvSpPr txBox="1"/>
          <p:nvPr/>
        </p:nvSpPr>
        <p:spPr>
          <a:xfrm>
            <a:off x="7727155" y="4873117"/>
            <a:ext cx="1114425" cy="523220"/>
          </a:xfrm>
          <a:prstGeom prst="rect">
            <a:avLst/>
          </a:prstGeom>
          <a:noFill/>
        </p:spPr>
        <p:txBody>
          <a:bodyPr wrap="square" rtlCol="0">
            <a:spAutoFit/>
          </a:bodyPr>
          <a:lstStyle/>
          <a:p>
            <a:pPr lvl="0"/>
            <a:r>
              <a:rPr lang="en-US" sz="2800" dirty="0">
                <a:solidFill>
                  <a:srgbClr val="FF3399"/>
                </a:solidFill>
                <a:latin typeface="Times New Roman" panose="02020603050405020304" pitchFamily="18" charset="0"/>
                <a:cs typeface="Times New Roman" panose="02020603050405020304" pitchFamily="18" charset="0"/>
              </a:rPr>
              <a:t>7</a:t>
            </a:r>
          </a:p>
        </p:txBody>
      </p:sp>
      <p:sp>
        <p:nvSpPr>
          <p:cNvPr id="21" name="TextBox 20">
            <a:extLst>
              <a:ext uri="{FF2B5EF4-FFF2-40B4-BE49-F238E27FC236}">
                <a16:creationId xmlns:a16="http://schemas.microsoft.com/office/drawing/2014/main" id="{6651159E-48B1-086A-6674-07A33FC0E14B}"/>
              </a:ext>
            </a:extLst>
          </p:cNvPr>
          <p:cNvSpPr txBox="1"/>
          <p:nvPr/>
        </p:nvSpPr>
        <p:spPr>
          <a:xfrm>
            <a:off x="8798547" y="4874432"/>
            <a:ext cx="1114425" cy="523220"/>
          </a:xfrm>
          <a:prstGeom prst="rect">
            <a:avLst/>
          </a:prstGeom>
          <a:noFill/>
        </p:spPr>
        <p:txBody>
          <a:bodyPr wrap="square" rtlCol="0">
            <a:spAutoFit/>
          </a:bodyPr>
          <a:lstStyle/>
          <a:p>
            <a:pPr lvl="0"/>
            <a:r>
              <a:rPr lang="en-US" sz="2800" dirty="0">
                <a:solidFill>
                  <a:srgbClr val="FF3399"/>
                </a:solidFill>
                <a:latin typeface="Times New Roman" panose="02020603050405020304" pitchFamily="18" charset="0"/>
                <a:cs typeface="Times New Roman" panose="02020603050405020304" pitchFamily="18" charset="0"/>
              </a:rPr>
              <a:t>10</a:t>
            </a:r>
          </a:p>
        </p:txBody>
      </p:sp>
      <p:sp>
        <p:nvSpPr>
          <p:cNvPr id="22" name="TextBox 21">
            <a:extLst>
              <a:ext uri="{FF2B5EF4-FFF2-40B4-BE49-F238E27FC236}">
                <a16:creationId xmlns:a16="http://schemas.microsoft.com/office/drawing/2014/main" id="{393FCB68-BBCF-F9AD-5C6F-DE4B3925F625}"/>
              </a:ext>
            </a:extLst>
          </p:cNvPr>
          <p:cNvSpPr txBox="1"/>
          <p:nvPr/>
        </p:nvSpPr>
        <p:spPr>
          <a:xfrm>
            <a:off x="9977264" y="4873117"/>
            <a:ext cx="1114425" cy="523220"/>
          </a:xfrm>
          <a:prstGeom prst="rect">
            <a:avLst/>
          </a:prstGeom>
          <a:noFill/>
        </p:spPr>
        <p:txBody>
          <a:bodyPr wrap="square" rtlCol="0">
            <a:spAutoFit/>
          </a:bodyPr>
          <a:lstStyle/>
          <a:p>
            <a:pPr lvl="0"/>
            <a:r>
              <a:rPr lang="en-US" sz="2800" dirty="0">
                <a:solidFill>
                  <a:srgbClr val="FF3399"/>
                </a:solidFill>
                <a:latin typeface="Times New Roman" panose="02020603050405020304" pitchFamily="18" charset="0"/>
                <a:cs typeface="Times New Roman" panose="02020603050405020304" pitchFamily="18" charset="0"/>
              </a:rPr>
              <a:t>12</a:t>
            </a:r>
          </a:p>
        </p:txBody>
      </p:sp>
      <p:sp>
        <p:nvSpPr>
          <p:cNvPr id="23" name="TextBox 22">
            <a:extLst>
              <a:ext uri="{FF2B5EF4-FFF2-40B4-BE49-F238E27FC236}">
                <a16:creationId xmlns:a16="http://schemas.microsoft.com/office/drawing/2014/main" id="{B651F7EA-DAF2-C7D8-E071-39D8EEF03347}"/>
              </a:ext>
            </a:extLst>
          </p:cNvPr>
          <p:cNvSpPr txBox="1"/>
          <p:nvPr/>
        </p:nvSpPr>
        <p:spPr>
          <a:xfrm>
            <a:off x="1462086" y="4759184"/>
            <a:ext cx="1114425" cy="523220"/>
          </a:xfrm>
          <a:prstGeom prst="rect">
            <a:avLst/>
          </a:prstGeom>
          <a:noFill/>
        </p:spPr>
        <p:txBody>
          <a:bodyPr wrap="square" rtlCol="0">
            <a:spAutoFit/>
          </a:bodyPr>
          <a:lstStyle/>
          <a:p>
            <a:pPr lvl="0"/>
            <a:r>
              <a:rPr lang="en-US" sz="2800" dirty="0">
                <a:solidFill>
                  <a:srgbClr val="FF3399"/>
                </a:solidFill>
                <a:latin typeface="Times New Roman" panose="02020603050405020304" pitchFamily="18" charset="0"/>
                <a:cs typeface="Times New Roman" panose="02020603050405020304" pitchFamily="18" charset="0"/>
              </a:rPr>
              <a:t>23</a:t>
            </a:r>
          </a:p>
        </p:txBody>
      </p:sp>
      <p:sp>
        <p:nvSpPr>
          <p:cNvPr id="24" name="Content Placeholder 2">
            <a:extLst>
              <a:ext uri="{FF2B5EF4-FFF2-40B4-BE49-F238E27FC236}">
                <a16:creationId xmlns:a16="http://schemas.microsoft.com/office/drawing/2014/main" id="{8C432F69-B2B0-52D5-9E80-C057146121C8}"/>
              </a:ext>
            </a:extLst>
          </p:cNvPr>
          <p:cNvSpPr txBox="1">
            <a:spLocks/>
          </p:cNvSpPr>
          <p:nvPr/>
        </p:nvSpPr>
        <p:spPr>
          <a:xfrm>
            <a:off x="440301" y="6010275"/>
            <a:ext cx="11782310"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Đúng</a:t>
            </a:r>
            <a:r>
              <a:rPr lang="en-US" dirty="0">
                <a:solidFill>
                  <a:srgbClr val="FF3399"/>
                </a:solidFill>
                <a:latin typeface="Times New Roman" panose="02020603050405020304" pitchFamily="18" charset="0"/>
                <a:cs typeface="Times New Roman" panose="02020603050405020304" pitchFamily="18" charset="0"/>
              </a:rPr>
              <a:t> hay </a:t>
            </a:r>
            <a:r>
              <a:rPr lang="en-US" dirty="0" err="1">
                <a:solidFill>
                  <a:srgbClr val="FF3399"/>
                </a:solidFill>
                <a:latin typeface="Times New Roman" panose="02020603050405020304" pitchFamily="18" charset="0"/>
                <a:cs typeface="Times New Roman" panose="02020603050405020304" pitchFamily="18" charset="0"/>
              </a:rPr>
              <a:t>sai</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khi</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nói</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rằng</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khi</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nói</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rằng</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cà</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chua</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và</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lúa</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nước</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có</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cùng</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chung</a:t>
            </a:r>
            <a:r>
              <a:rPr lang="en-US" dirty="0">
                <a:solidFill>
                  <a:srgbClr val="FF3399"/>
                </a:solidFill>
                <a:latin typeface="Times New Roman" panose="02020603050405020304" pitchFamily="18" charset="0"/>
                <a:cs typeface="Times New Roman" panose="02020603050405020304" pitchFamily="18" charset="0"/>
              </a:rPr>
              <a:t> </a:t>
            </a:r>
            <a:r>
              <a:rPr lang="en-US" dirty="0" err="1">
                <a:solidFill>
                  <a:srgbClr val="FF3399"/>
                </a:solidFill>
                <a:latin typeface="Times New Roman" panose="02020603050405020304" pitchFamily="18" charset="0"/>
                <a:cs typeface="Times New Roman" panose="02020603050405020304" pitchFamily="18" charset="0"/>
              </a:rPr>
              <a:t>bộ</a:t>
            </a:r>
            <a:r>
              <a:rPr lang="en-US" dirty="0">
                <a:solidFill>
                  <a:srgbClr val="FF3399"/>
                </a:solidFill>
                <a:latin typeface="Times New Roman" panose="02020603050405020304" pitchFamily="18" charset="0"/>
                <a:cs typeface="Times New Roman" panose="02020603050405020304" pitchFamily="18" charset="0"/>
              </a:rPr>
              <a:t> NST</a:t>
            </a:r>
          </a:p>
        </p:txBody>
      </p:sp>
      <p:sp>
        <p:nvSpPr>
          <p:cNvPr id="25" name="Content Placeholder 2">
            <a:extLst>
              <a:ext uri="{FF2B5EF4-FFF2-40B4-BE49-F238E27FC236}">
                <a16:creationId xmlns:a16="http://schemas.microsoft.com/office/drawing/2014/main" id="{0F77A985-4EE9-1B70-3938-870B4B99F5AF}"/>
              </a:ext>
            </a:extLst>
          </p:cNvPr>
          <p:cNvSpPr txBox="1">
            <a:spLocks/>
          </p:cNvSpPr>
          <p:nvPr/>
        </p:nvSpPr>
        <p:spPr>
          <a:xfrm>
            <a:off x="204845" y="5915607"/>
            <a:ext cx="11782310"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a:solidFill>
                  <a:srgbClr val="FF0066"/>
                </a:solidFill>
                <a:latin typeface="Times New Roman" panose="02020603050405020304" pitchFamily="18" charset="0"/>
                <a:cs typeface="Times New Roman" panose="02020603050405020304" pitchFamily="18" charset="0"/>
              </a:rPr>
              <a:t> </a:t>
            </a:r>
            <a:r>
              <a:rPr lang="en-US" sz="3000" b="1" dirty="0">
                <a:solidFill>
                  <a:srgbClr val="FF0066"/>
                </a:solidFill>
                <a:latin typeface="Times New Roman" panose="02020603050405020304" pitchFamily="18" charset="0"/>
                <a:cs typeface="Times New Roman" panose="02020603050405020304" pitchFamily="18" charset="0"/>
              </a:rPr>
              <a:t>Sai  </a:t>
            </a:r>
            <a:r>
              <a:rPr lang="en-US" sz="3000" b="1" dirty="0" err="1">
                <a:solidFill>
                  <a:srgbClr val="FF0066"/>
                </a:solidFill>
                <a:latin typeface="Times New Roman" panose="02020603050405020304" pitchFamily="18" charset="0"/>
                <a:cs typeface="Times New Roman" panose="02020603050405020304" pitchFamily="18" charset="0"/>
              </a:rPr>
              <a:t>vì</a:t>
            </a:r>
            <a:r>
              <a:rPr lang="en-US" sz="3000" b="1" dirty="0">
                <a:solidFill>
                  <a:srgbClr val="FF0066"/>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cà</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chua</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và</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lúa</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nước</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có</a:t>
            </a:r>
            <a:r>
              <a:rPr lang="en-US" sz="3000" dirty="0">
                <a:solidFill>
                  <a:srgbClr val="0000FF"/>
                </a:solidFill>
                <a:latin typeface="Times New Roman" panose="02020603050405020304" pitchFamily="18" charset="0"/>
                <a:cs typeface="Times New Roman" panose="02020603050405020304" pitchFamily="18" charset="0"/>
              </a:rPr>
              <a:t> </a:t>
            </a:r>
            <a:r>
              <a:rPr lang="en-US" sz="3000" u="sng" dirty="0" err="1">
                <a:solidFill>
                  <a:srgbClr val="0000FF"/>
                </a:solidFill>
                <a:latin typeface="Times New Roman" panose="02020603050405020304" pitchFamily="18" charset="0"/>
                <a:cs typeface="Times New Roman" panose="02020603050405020304" pitchFamily="18" charset="0"/>
              </a:rPr>
              <a:t>số</a:t>
            </a:r>
            <a:r>
              <a:rPr lang="en-US" sz="3000" u="sng" dirty="0">
                <a:solidFill>
                  <a:srgbClr val="0000FF"/>
                </a:solidFill>
                <a:latin typeface="Times New Roman" panose="02020603050405020304" pitchFamily="18" charset="0"/>
                <a:cs typeface="Times New Roman" panose="02020603050405020304" pitchFamily="18" charset="0"/>
              </a:rPr>
              <a:t> NST </a:t>
            </a:r>
            <a:r>
              <a:rPr lang="en-US" sz="3000" dirty="0" err="1">
                <a:solidFill>
                  <a:srgbClr val="0000FF"/>
                </a:solidFill>
                <a:latin typeface="Times New Roman" panose="02020603050405020304" pitchFamily="18" charset="0"/>
                <a:cs typeface="Times New Roman" panose="02020603050405020304" pitchFamily="18" charset="0"/>
              </a:rPr>
              <a:t>trong</a:t>
            </a:r>
            <a:r>
              <a:rPr lang="en-US" sz="3000" dirty="0">
                <a:solidFill>
                  <a:srgbClr val="0000FF"/>
                </a:solidFill>
                <a:latin typeface="Times New Roman" panose="02020603050405020304" pitchFamily="18" charset="0"/>
                <a:cs typeface="Times New Roman" panose="02020603050405020304" pitchFamily="18" charset="0"/>
              </a:rPr>
              <a:t> </a:t>
            </a:r>
            <a:r>
              <a:rPr lang="en-US" sz="3000" u="sng" dirty="0" err="1">
                <a:solidFill>
                  <a:srgbClr val="0000FF"/>
                </a:solidFill>
                <a:latin typeface="Times New Roman" panose="02020603050405020304" pitchFamily="18" charset="0"/>
                <a:cs typeface="Times New Roman" panose="02020603050405020304" pitchFamily="18" charset="0"/>
              </a:rPr>
              <a:t>bộ</a:t>
            </a:r>
            <a:r>
              <a:rPr lang="en-US" sz="3000" u="sng" dirty="0">
                <a:solidFill>
                  <a:srgbClr val="0000FF"/>
                </a:solidFill>
                <a:latin typeface="Times New Roman" panose="02020603050405020304" pitchFamily="18" charset="0"/>
                <a:cs typeface="Times New Roman" panose="02020603050405020304" pitchFamily="18" charset="0"/>
              </a:rPr>
              <a:t> NST </a:t>
            </a:r>
            <a:r>
              <a:rPr lang="en-US" sz="3000" u="sng" dirty="0" err="1">
                <a:solidFill>
                  <a:srgbClr val="0000FF"/>
                </a:solidFill>
                <a:latin typeface="Times New Roman" panose="02020603050405020304" pitchFamily="18" charset="0"/>
                <a:cs typeface="Times New Roman" panose="02020603050405020304" pitchFamily="18" charset="0"/>
              </a:rPr>
              <a:t>giống</a:t>
            </a:r>
            <a:r>
              <a:rPr lang="en-US" sz="3000" u="sng" dirty="0">
                <a:solidFill>
                  <a:srgbClr val="0000FF"/>
                </a:solidFill>
                <a:latin typeface="Times New Roman" panose="02020603050405020304" pitchFamily="18" charset="0"/>
                <a:cs typeface="Times New Roman" panose="02020603050405020304" pitchFamily="18" charset="0"/>
              </a:rPr>
              <a:t> </a:t>
            </a:r>
            <a:r>
              <a:rPr lang="en-US" sz="3000" u="sng" dirty="0" err="1">
                <a:solidFill>
                  <a:srgbClr val="0000FF"/>
                </a:solidFill>
                <a:latin typeface="Times New Roman" panose="02020603050405020304" pitchFamily="18" charset="0"/>
                <a:cs typeface="Times New Roman" panose="02020603050405020304" pitchFamily="18" charset="0"/>
              </a:rPr>
              <a:t>nhau</a:t>
            </a:r>
            <a:r>
              <a:rPr lang="en-US" sz="3000" u="sng"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nhưng</a:t>
            </a:r>
            <a:r>
              <a:rPr lang="en-US" sz="3000" dirty="0">
                <a:solidFill>
                  <a:srgbClr val="0000FF"/>
                </a:solidFill>
                <a:latin typeface="Times New Roman" panose="02020603050405020304" pitchFamily="18" charset="0"/>
                <a:cs typeface="Times New Roman" panose="02020603050405020304" pitchFamily="18" charset="0"/>
              </a:rPr>
              <a:t> </a:t>
            </a:r>
            <a:r>
              <a:rPr lang="en-US" sz="3000" u="sng" dirty="0" err="1">
                <a:solidFill>
                  <a:srgbClr val="0000FF"/>
                </a:solidFill>
                <a:latin typeface="Times New Roman" panose="02020603050405020304" pitchFamily="18" charset="0"/>
                <a:cs typeface="Times New Roman" panose="02020603050405020304" pitchFamily="18" charset="0"/>
              </a:rPr>
              <a:t>hình</a:t>
            </a:r>
            <a:r>
              <a:rPr lang="en-US" sz="3000" u="sng" dirty="0">
                <a:solidFill>
                  <a:srgbClr val="0000FF"/>
                </a:solidFill>
                <a:latin typeface="Times New Roman" panose="02020603050405020304" pitchFamily="18" charset="0"/>
                <a:cs typeface="Times New Roman" panose="02020603050405020304" pitchFamily="18" charset="0"/>
              </a:rPr>
              <a:t> </a:t>
            </a:r>
            <a:r>
              <a:rPr lang="en-US" sz="3000" u="sng" dirty="0" err="1">
                <a:solidFill>
                  <a:srgbClr val="0000FF"/>
                </a:solidFill>
                <a:latin typeface="Times New Roman" panose="02020603050405020304" pitchFamily="18" charset="0"/>
                <a:cs typeface="Times New Roman" panose="02020603050405020304" pitchFamily="18" charset="0"/>
              </a:rPr>
              <a:t>dạng</a:t>
            </a:r>
            <a:r>
              <a:rPr lang="en-US" sz="3000" u="sng"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và</a:t>
            </a:r>
            <a:r>
              <a:rPr lang="en-US" sz="3000" dirty="0">
                <a:solidFill>
                  <a:srgbClr val="0000FF"/>
                </a:solidFill>
                <a:latin typeface="Times New Roman" panose="02020603050405020304" pitchFamily="18" charset="0"/>
                <a:cs typeface="Times New Roman" panose="02020603050405020304" pitchFamily="18" charset="0"/>
              </a:rPr>
              <a:t> </a:t>
            </a:r>
            <a:r>
              <a:rPr lang="en-US" sz="3000" u="sng" dirty="0" err="1">
                <a:solidFill>
                  <a:srgbClr val="0000FF"/>
                </a:solidFill>
                <a:latin typeface="Times New Roman" panose="02020603050405020304" pitchFamily="18" charset="0"/>
                <a:cs typeface="Times New Roman" panose="02020603050405020304" pitchFamily="18" charset="0"/>
              </a:rPr>
              <a:t>cấu</a:t>
            </a:r>
            <a:r>
              <a:rPr lang="en-US" sz="3000" u="sng" dirty="0">
                <a:solidFill>
                  <a:srgbClr val="0000FF"/>
                </a:solidFill>
                <a:latin typeface="Times New Roman" panose="02020603050405020304" pitchFamily="18" charset="0"/>
                <a:cs typeface="Times New Roman" panose="02020603050405020304" pitchFamily="18" charset="0"/>
              </a:rPr>
              <a:t> </a:t>
            </a:r>
            <a:r>
              <a:rPr lang="en-US" sz="3000" u="sng" dirty="0" err="1">
                <a:solidFill>
                  <a:srgbClr val="0000FF"/>
                </a:solidFill>
                <a:latin typeface="Times New Roman" panose="02020603050405020304" pitchFamily="18" charset="0"/>
                <a:cs typeface="Times New Roman" panose="02020603050405020304" pitchFamily="18" charset="0"/>
              </a:rPr>
              <a:t>trúc</a:t>
            </a:r>
            <a:r>
              <a:rPr lang="en-US" sz="3000" u="sng"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của</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các</a:t>
            </a:r>
            <a:r>
              <a:rPr lang="en-US" sz="3000" dirty="0">
                <a:solidFill>
                  <a:srgbClr val="0000FF"/>
                </a:solidFill>
                <a:latin typeface="Times New Roman" panose="02020603050405020304" pitchFamily="18" charset="0"/>
                <a:cs typeface="Times New Roman" panose="02020603050405020304" pitchFamily="18" charset="0"/>
              </a:rPr>
              <a:t> NST ở 2 </a:t>
            </a:r>
            <a:r>
              <a:rPr lang="en-US" sz="3000" dirty="0" err="1">
                <a:solidFill>
                  <a:srgbClr val="0000FF"/>
                </a:solidFill>
                <a:latin typeface="Times New Roman" panose="02020603050405020304" pitchFamily="18" charset="0"/>
                <a:cs typeface="Times New Roman" panose="02020603050405020304" pitchFamily="18" charset="0"/>
              </a:rPr>
              <a:t>loài</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là</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khác</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nhau</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8553E7E-CEEC-D819-F238-3BDA7D66A39C}"/>
              </a:ext>
            </a:extLst>
          </p:cNvPr>
          <p:cNvSpPr/>
          <p:nvPr/>
        </p:nvSpPr>
        <p:spPr>
          <a:xfrm>
            <a:off x="4933944" y="1604171"/>
            <a:ext cx="1114425" cy="283447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EF26AE-4FFC-CDE0-D07B-171F12F38C5F}"/>
              </a:ext>
            </a:extLst>
          </p:cNvPr>
          <p:cNvSpPr/>
          <p:nvPr/>
        </p:nvSpPr>
        <p:spPr>
          <a:xfrm>
            <a:off x="9805819" y="1615054"/>
            <a:ext cx="1114425" cy="282359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000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anim calcmode="lin" valueType="num">
                                      <p:cBhvr>
                                        <p:cTn id="39" dur="2000" fill="hold"/>
                                        <p:tgtEl>
                                          <p:spTgt spid="12"/>
                                        </p:tgtEl>
                                        <p:attrNameLst>
                                          <p:attrName>ppt_w</p:attrName>
                                        </p:attrNameLst>
                                      </p:cBhvr>
                                      <p:tavLst>
                                        <p:tav tm="0" fmla="#ppt_w*sin(2.5*pi*$)">
                                          <p:val>
                                            <p:fltVal val="0"/>
                                          </p:val>
                                        </p:tav>
                                        <p:tav tm="100000">
                                          <p:val>
                                            <p:fltVal val="1"/>
                                          </p:val>
                                        </p:tav>
                                      </p:tavLst>
                                    </p:anim>
                                    <p:anim calcmode="lin" valueType="num">
                                      <p:cBhvr>
                                        <p:cTn id="40"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p:tgtEl>
                                          <p:spTgt spid="14"/>
                                        </p:tgtEl>
                                        <p:attrNameLst>
                                          <p:attrName>ppt_y</p:attrName>
                                        </p:attrNameLst>
                                      </p:cBhvr>
                                      <p:tavLst>
                                        <p:tav tm="0">
                                          <p:val>
                                            <p:strVal val="#ppt_y+#ppt_h*1.125000"/>
                                          </p:val>
                                        </p:tav>
                                        <p:tav tm="100000">
                                          <p:val>
                                            <p:strVal val="#ppt_y"/>
                                          </p:val>
                                        </p:tav>
                                      </p:tavLst>
                                    </p:anim>
                                    <p:animEffect transition="in" filter="wipe(up)">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900" decel="100000" fill="hold"/>
                                        <p:tgtEl>
                                          <p:spTgt spid="21"/>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7" presetClass="entr" presetSubtype="1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90"/>
                                          </p:val>
                                        </p:tav>
                                        <p:tav tm="100000">
                                          <p:val>
                                            <p:fltVal val="0"/>
                                          </p:val>
                                        </p:tav>
                                      </p:tavLst>
                                    </p:anim>
                                    <p:animEffect transition="in" filter="fade">
                                      <p:cBhvr>
                                        <p:cTn id="73" dur="10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grpId="1" nodeType="clickEffect">
                                  <p:stCondLst>
                                    <p:cond delay="0"/>
                                  </p:stCondLst>
                                  <p:childTnLst>
                                    <p:anim calcmode="lin" valueType="num">
                                      <p:cBhvr additive="base">
                                        <p:cTn id="77" dur="500"/>
                                        <p:tgtEl>
                                          <p:spTgt spid="15"/>
                                        </p:tgtEl>
                                        <p:attrNameLst>
                                          <p:attrName>ppt_x</p:attrName>
                                        </p:attrNameLst>
                                      </p:cBhvr>
                                      <p:tavLst>
                                        <p:tav tm="0">
                                          <p:val>
                                            <p:strVal val="ppt_x"/>
                                          </p:val>
                                        </p:tav>
                                        <p:tav tm="100000">
                                          <p:val>
                                            <p:strVal val="ppt_x"/>
                                          </p:val>
                                        </p:tav>
                                      </p:tavLst>
                                    </p:anim>
                                    <p:anim calcmode="lin" valueType="num">
                                      <p:cBhvr additive="base">
                                        <p:cTn id="78" dur="500"/>
                                        <p:tgtEl>
                                          <p:spTgt spid="15"/>
                                        </p:tgtEl>
                                        <p:attrNameLst>
                                          <p:attrName>ppt_y</p:attrName>
                                        </p:attrNameLst>
                                      </p:cBhvr>
                                      <p:tavLst>
                                        <p:tav tm="0">
                                          <p:val>
                                            <p:strVal val="ppt_y"/>
                                          </p:val>
                                        </p:tav>
                                        <p:tav tm="100000">
                                          <p:val>
                                            <p:strVal val="1+ppt_h/2"/>
                                          </p:val>
                                        </p:tav>
                                      </p:tavLst>
                                    </p:anim>
                                    <p:set>
                                      <p:cBhvr>
                                        <p:cTn id="79" dur="1" fill="hold">
                                          <p:stCondLst>
                                            <p:cond delay="499"/>
                                          </p:stCondLst>
                                        </p:cTn>
                                        <p:tgtEl>
                                          <p:spTgt spid="1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additive="base">
                                        <p:cTn id="84" dur="500" fill="hold"/>
                                        <p:tgtEl>
                                          <p:spTgt spid="24"/>
                                        </p:tgtEl>
                                        <p:attrNameLst>
                                          <p:attrName>ppt_x</p:attrName>
                                        </p:attrNameLst>
                                      </p:cBhvr>
                                      <p:tavLst>
                                        <p:tav tm="0">
                                          <p:val>
                                            <p:strVal val="#ppt_x"/>
                                          </p:val>
                                        </p:tav>
                                        <p:tav tm="100000">
                                          <p:val>
                                            <p:strVal val="#ppt_x"/>
                                          </p:val>
                                        </p:tav>
                                      </p:tavLst>
                                    </p:anim>
                                    <p:anim calcmode="lin" valueType="num">
                                      <p:cBhvr additive="base">
                                        <p:cTn id="8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barn(inVertical)">
                                      <p:cBhvr>
                                        <p:cTn id="90" dur="500"/>
                                        <p:tgtEl>
                                          <p:spTgt spid="9"/>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barn(inVertical)">
                                      <p:cBhvr>
                                        <p:cTn id="93" dur="500"/>
                                        <p:tgtEl>
                                          <p:spTgt spid="10"/>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grpId="1" nodeType="clickEffect">
                                  <p:stCondLst>
                                    <p:cond delay="0"/>
                                  </p:stCondLst>
                                  <p:childTnLst>
                                    <p:anim calcmode="lin" valueType="num">
                                      <p:cBhvr additive="base">
                                        <p:cTn id="97" dur="500"/>
                                        <p:tgtEl>
                                          <p:spTgt spid="24"/>
                                        </p:tgtEl>
                                        <p:attrNameLst>
                                          <p:attrName>ppt_x</p:attrName>
                                        </p:attrNameLst>
                                      </p:cBhvr>
                                      <p:tavLst>
                                        <p:tav tm="0">
                                          <p:val>
                                            <p:strVal val="ppt_x"/>
                                          </p:val>
                                        </p:tav>
                                        <p:tav tm="100000">
                                          <p:val>
                                            <p:strVal val="ppt_x"/>
                                          </p:val>
                                        </p:tav>
                                      </p:tavLst>
                                    </p:anim>
                                    <p:anim calcmode="lin" valueType="num">
                                      <p:cBhvr additive="base">
                                        <p:cTn id="98" dur="500"/>
                                        <p:tgtEl>
                                          <p:spTgt spid="24"/>
                                        </p:tgtEl>
                                        <p:attrNameLst>
                                          <p:attrName>ppt_y</p:attrName>
                                        </p:attrNameLst>
                                      </p:cBhvr>
                                      <p:tavLst>
                                        <p:tav tm="0">
                                          <p:val>
                                            <p:strVal val="ppt_y"/>
                                          </p:val>
                                        </p:tav>
                                        <p:tav tm="100000">
                                          <p:val>
                                            <p:strVal val="1+ppt_h/2"/>
                                          </p:val>
                                        </p:tav>
                                      </p:tavLst>
                                    </p:anim>
                                    <p:set>
                                      <p:cBhvr>
                                        <p:cTn id="99" dur="1" fill="hold">
                                          <p:stCondLst>
                                            <p:cond delay="499"/>
                                          </p:stCondLst>
                                        </p:cTn>
                                        <p:tgtEl>
                                          <p:spTgt spid="2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1000"/>
                                        <p:tgtEl>
                                          <p:spTgt spid="25"/>
                                        </p:tgtEl>
                                      </p:cBhvr>
                                    </p:animEffect>
                                    <p:anim calcmode="lin" valueType="num">
                                      <p:cBhvr>
                                        <p:cTn id="105" dur="1000" fill="hold"/>
                                        <p:tgtEl>
                                          <p:spTgt spid="25"/>
                                        </p:tgtEl>
                                        <p:attrNameLst>
                                          <p:attrName>ppt_x</p:attrName>
                                        </p:attrNameLst>
                                      </p:cBhvr>
                                      <p:tavLst>
                                        <p:tav tm="0">
                                          <p:val>
                                            <p:strVal val="#ppt_x"/>
                                          </p:val>
                                        </p:tav>
                                        <p:tav tm="100000">
                                          <p:val>
                                            <p:strVal val="#ppt_x"/>
                                          </p:val>
                                        </p:tav>
                                      </p:tavLst>
                                    </p:anim>
                                    <p:anim calcmode="lin" valueType="num">
                                      <p:cBhvr>
                                        <p:cTn id="10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4" grpId="0"/>
      <p:bldP spid="5" grpId="0"/>
      <p:bldP spid="7" grpId="0"/>
      <p:bldP spid="12" grpId="0"/>
      <p:bldP spid="14" grpId="0"/>
      <p:bldP spid="17" grpId="0"/>
      <p:bldP spid="21" grpId="0"/>
      <p:bldP spid="22" grpId="0"/>
      <p:bldP spid="23" grpId="0"/>
      <p:bldP spid="24" grpId="0"/>
      <p:bldP spid="24" grpId="1"/>
      <p:bldP spid="25" grpId="0"/>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6C7AC1-401C-703D-24CC-C11CA7D05E5D}"/>
              </a:ext>
            </a:extLst>
          </p:cNvPr>
          <p:cNvSpPr txBox="1"/>
          <p:nvPr/>
        </p:nvSpPr>
        <p:spPr>
          <a:xfrm>
            <a:off x="0" y="141827"/>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98ED742F-1A64-5B00-C1B9-4FE78DAFC66E}"/>
              </a:ext>
            </a:extLst>
          </p:cNvPr>
          <p:cNvSpPr txBox="1"/>
          <p:nvPr/>
        </p:nvSpPr>
        <p:spPr>
          <a:xfrm>
            <a:off x="247650" y="665047"/>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BỘ NHIỄM SẮC THỂ</a:t>
            </a:r>
          </a:p>
        </p:txBody>
      </p:sp>
      <p:pic>
        <p:nvPicPr>
          <p:cNvPr id="1026" name="Picture 2" descr="Quan sát hình 35.4, so sánh số lượng, hình thái bộ nhiễm sắc thể của hai loài mang">
            <a:extLst>
              <a:ext uri="{FF2B5EF4-FFF2-40B4-BE49-F238E27FC236}">
                <a16:creationId xmlns:a16="http://schemas.microsoft.com/office/drawing/2014/main" id="{2165FD88-9BB0-AC07-4D43-1CC6A2536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354911"/>
            <a:ext cx="4713579" cy="49720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BE36D79F-00A7-6D55-7DE0-EDC76843BD5D}"/>
              </a:ext>
            </a:extLst>
          </p:cNvPr>
          <p:cNvSpPr>
            <a:spLocks noChangeArrowheads="1"/>
          </p:cNvSpPr>
          <p:nvPr/>
        </p:nvSpPr>
        <p:spPr bwMode="auto">
          <a:xfrm>
            <a:off x="4560418" y="1465147"/>
            <a:ext cx="73574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Quan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sát</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hình</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35.4, so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sánh</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số</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lượng</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hình</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thái</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bộ</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NST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hai</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loài</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FF00FF"/>
                </a:solidFill>
                <a:effectLst/>
                <a:latin typeface="Times New Roman" panose="02020603050405020304" pitchFamily="18" charset="0"/>
                <a:cs typeface="Times New Roman" panose="02020603050405020304" pitchFamily="18" charset="0"/>
              </a:rPr>
              <a:t>mang</a:t>
            </a:r>
            <a:r>
              <a:rPr kumimoji="0" lang="en-US" altLang="en-US" sz="3200" b="0" i="0" u="none" strike="noStrike" cap="none" normalizeH="0" baseline="0" dirty="0">
                <a:ln>
                  <a:noFill/>
                </a:ln>
                <a:solidFill>
                  <a:srgbClr val="FF00FF"/>
                </a:solidFill>
                <a:effectLst/>
                <a:latin typeface="Times New Roman" panose="02020603050405020304" pitchFamily="18" charset="0"/>
                <a:cs typeface="Times New Roman" panose="02020603050405020304" pitchFamily="18" charset="0"/>
              </a:rPr>
              <a:t>.</a:t>
            </a:r>
          </a:p>
        </p:txBody>
      </p:sp>
      <p:pic>
        <p:nvPicPr>
          <p:cNvPr id="1036" name="Picture 12" descr="Hình nền Powerpoint Nhân Vật Hoạt Hình 3D Màu Vàng Hài Hước Sử Dụng Kính Lúp  miễn phí - Slidesdocs">
            <a:extLst>
              <a:ext uri="{FF2B5EF4-FFF2-40B4-BE49-F238E27FC236}">
                <a16:creationId xmlns:a16="http://schemas.microsoft.com/office/drawing/2014/main" id="{E44CD6C0-66ED-C562-426C-C2D18B928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037" y="638241"/>
            <a:ext cx="1457325" cy="8001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8B9EEDB-6528-1D09-B45A-427393697B15}"/>
              </a:ext>
            </a:extLst>
          </p:cNvPr>
          <p:cNvSpPr txBox="1"/>
          <p:nvPr/>
        </p:nvSpPr>
        <p:spPr>
          <a:xfrm>
            <a:off x="5087647" y="3464170"/>
            <a:ext cx="6961477" cy="2062103"/>
          </a:xfrm>
          <a:prstGeom prst="rect">
            <a:avLst/>
          </a:prstGeom>
          <a:noFill/>
        </p:spPr>
        <p:txBody>
          <a:bodyPr wrap="square">
            <a:spAutoFit/>
          </a:bodyPr>
          <a:lstStyle/>
          <a:p>
            <a:pPr algn="just"/>
            <a:r>
              <a:rPr lang="en-US" sz="3200" b="0" i="0" dirty="0">
                <a:solidFill>
                  <a:srgbClr val="0000FF"/>
                </a:solidFill>
                <a:effectLst/>
                <a:latin typeface="Times New Roman" panose="02020603050405020304" pitchFamily="18" charset="0"/>
                <a:cs typeface="Times New Roman" panose="02020603050405020304" pitchFamily="18" charset="0"/>
              </a:rPr>
              <a:t>*</a:t>
            </a:r>
            <a:r>
              <a:rPr lang="en-US" sz="3200" b="0" i="0" dirty="0" err="1">
                <a:solidFill>
                  <a:srgbClr val="0000FF"/>
                </a:solidFill>
                <a:effectLst/>
                <a:latin typeface="Times New Roman" panose="02020603050405020304" pitchFamily="18" charset="0"/>
                <a:cs typeface="Times New Roman" panose="02020603050405020304" pitchFamily="18" charset="0"/>
              </a:rPr>
              <a:t>Khác</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nhau</a:t>
            </a:r>
            <a:r>
              <a:rPr lang="en-US" sz="3200" b="0" i="0" dirty="0">
                <a:solidFill>
                  <a:srgbClr val="0000FF"/>
                </a:solidFill>
                <a:effectLst/>
                <a:latin typeface="Times New Roman" panose="02020603050405020304" pitchFamily="18" charset="0"/>
                <a:cs typeface="Times New Roman" panose="02020603050405020304" pitchFamily="18" charset="0"/>
              </a:rPr>
              <a:t>:</a:t>
            </a:r>
          </a:p>
          <a:p>
            <a:pPr algn="just"/>
            <a:r>
              <a:rPr lang="vi-VN" sz="3200" b="0" i="0" dirty="0">
                <a:solidFill>
                  <a:srgbClr val="0000FF"/>
                </a:solidFill>
                <a:effectLst/>
                <a:latin typeface="Times New Roman" panose="02020603050405020304" pitchFamily="18" charset="0"/>
                <a:cs typeface="Times New Roman" panose="02020603050405020304" pitchFamily="18" charset="0"/>
              </a:rPr>
              <a:t>- Về số lượng: </a:t>
            </a:r>
            <a:r>
              <a:rPr lang="vi-VN" sz="3200" b="0" i="0" dirty="0">
                <a:solidFill>
                  <a:srgbClr val="000000"/>
                </a:solidFill>
                <a:effectLst/>
                <a:latin typeface="Times New Roman" panose="02020603050405020304" pitchFamily="18" charset="0"/>
                <a:cs typeface="Times New Roman" panose="02020603050405020304" pitchFamily="18" charset="0"/>
              </a:rPr>
              <a:t>Loài Mang trung quốc có bộ </a:t>
            </a:r>
            <a:r>
              <a:rPr lang="en-US" sz="3200" b="0" i="0" dirty="0">
                <a:solidFill>
                  <a:srgbClr val="000000"/>
                </a:solidFill>
                <a:effectLst/>
                <a:latin typeface="Times New Roman" panose="02020603050405020304" pitchFamily="18" charset="0"/>
                <a:cs typeface="Times New Roman" panose="02020603050405020304" pitchFamily="18" charset="0"/>
              </a:rPr>
              <a:t>NST </a:t>
            </a:r>
            <a:r>
              <a:rPr lang="vi-VN" sz="3200" b="0" i="0" dirty="0">
                <a:solidFill>
                  <a:srgbClr val="000000"/>
                </a:solidFill>
                <a:effectLst/>
                <a:latin typeface="Times New Roman" panose="02020603050405020304" pitchFamily="18" charset="0"/>
                <a:cs typeface="Times New Roman" panose="02020603050405020304" pitchFamily="18" charset="0"/>
              </a:rPr>
              <a:t>chứa nhiều </a:t>
            </a:r>
            <a:r>
              <a:rPr lang="en-US" sz="3200" b="0" i="0" dirty="0">
                <a:solidFill>
                  <a:srgbClr val="000000"/>
                </a:solidFill>
                <a:effectLst/>
                <a:latin typeface="Times New Roman" panose="02020603050405020304" pitchFamily="18" charset="0"/>
                <a:cs typeface="Times New Roman" panose="02020603050405020304" pitchFamily="18" charset="0"/>
              </a:rPr>
              <a:t>NST</a:t>
            </a:r>
            <a:r>
              <a:rPr lang="vi-VN" sz="3200" b="0" i="0" dirty="0">
                <a:solidFill>
                  <a:srgbClr val="000000"/>
                </a:solidFill>
                <a:effectLst/>
                <a:latin typeface="Times New Roman" panose="02020603050405020304" pitchFamily="18" charset="0"/>
                <a:cs typeface="Times New Roman" panose="02020603050405020304" pitchFamily="18" charset="0"/>
              </a:rPr>
              <a:t> hơn loài Mang ấn độ.</a:t>
            </a:r>
            <a:endParaRPr lang="en-US"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7FBC56A-E64B-478C-1E2B-A3AEEFAE37DA}"/>
              </a:ext>
            </a:extLst>
          </p:cNvPr>
          <p:cNvSpPr txBox="1"/>
          <p:nvPr/>
        </p:nvSpPr>
        <p:spPr>
          <a:xfrm>
            <a:off x="5019674" y="5422647"/>
            <a:ext cx="7029449" cy="1569660"/>
          </a:xfrm>
          <a:prstGeom prst="rect">
            <a:avLst/>
          </a:prstGeom>
          <a:noFill/>
        </p:spPr>
        <p:txBody>
          <a:bodyPr wrap="square">
            <a:spAutoFit/>
          </a:bodyPr>
          <a:lstStyle/>
          <a:p>
            <a:pPr algn="just"/>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Về</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hình</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thái</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Loài</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Mang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trung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quốc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và</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Mang</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ấn</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độ</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có</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bộ</a:t>
            </a:r>
            <a:r>
              <a:rPr lang="en-US" sz="3200" b="0" i="0" dirty="0">
                <a:solidFill>
                  <a:srgbClr val="000000"/>
                </a:solidFill>
                <a:effectLst/>
                <a:latin typeface="Times New Roman" panose="02020603050405020304" pitchFamily="18" charset="0"/>
                <a:cs typeface="Times New Roman" panose="02020603050405020304" pitchFamily="18" charset="0"/>
              </a:rPr>
              <a:t> NST </a:t>
            </a:r>
            <a:r>
              <a:rPr lang="en-US" sz="3200" b="0" i="0" dirty="0" err="1">
                <a:solidFill>
                  <a:srgbClr val="000000"/>
                </a:solidFill>
                <a:effectLst/>
                <a:latin typeface="Times New Roman" panose="02020603050405020304" pitchFamily="18" charset="0"/>
                <a:cs typeface="Times New Roman" panose="02020603050405020304" pitchFamily="18" charset="0"/>
              </a:rPr>
              <a:t>khác</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nhau</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về</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hình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000000"/>
                </a:solidFill>
                <a:effectLst/>
                <a:latin typeface="Times New Roman" panose="02020603050405020304" pitchFamily="18" charset="0"/>
                <a:cs typeface="Times New Roman" panose="02020603050405020304" pitchFamily="18" charset="0"/>
              </a:rPr>
              <a:t>thái</a:t>
            </a:r>
            <a:r>
              <a:rPr lang="en-US" sz="3200" b="0" i="0" dirty="0">
                <a:solidFill>
                  <a:srgbClr val="000000"/>
                </a:solidFill>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2753835-BB3E-2B21-DBCF-F60B38AE9D12}"/>
              </a:ext>
            </a:extLst>
          </p:cNvPr>
          <p:cNvSpPr txBox="1"/>
          <p:nvPr/>
        </p:nvSpPr>
        <p:spPr>
          <a:xfrm>
            <a:off x="4924427" y="2462669"/>
            <a:ext cx="6305550" cy="1077218"/>
          </a:xfrm>
          <a:prstGeom prst="rect">
            <a:avLst/>
          </a:prstGeom>
          <a:noFill/>
        </p:spPr>
        <p:txBody>
          <a:bodyPr wrap="square">
            <a:spAutoFit/>
          </a:bodyPr>
          <a:lstStyle/>
          <a:p>
            <a:pPr algn="just"/>
            <a:r>
              <a:rPr lang="en-US" sz="3200" b="0" i="0" dirty="0">
                <a:solidFill>
                  <a:srgbClr val="0000FF"/>
                </a:solidFill>
                <a:effectLst/>
                <a:latin typeface="Times New Roman" panose="02020603050405020304" pitchFamily="18" charset="0"/>
                <a:cs typeface="Times New Roman" panose="02020603050405020304" pitchFamily="18" charset="0"/>
              </a:rPr>
              <a:t>*</a:t>
            </a:r>
            <a:r>
              <a:rPr lang="vi-VN" sz="3200" b="0" i="0" dirty="0">
                <a:solidFill>
                  <a:srgbClr val="0000FF"/>
                </a:solidFill>
                <a:effectLst/>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Giống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đều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NST </a:t>
            </a:r>
            <a:r>
              <a:rPr lang="en-US" sz="3200" dirty="0" err="1">
                <a:solidFill>
                  <a:srgbClr val="002060"/>
                </a:solidFill>
                <a:latin typeface="Times New Roman" panose="02020603050405020304" pitchFamily="18" charset="0"/>
                <a:cs typeface="Times New Roman" panose="02020603050405020304" pitchFamily="18" charset="0"/>
              </a:rPr>
              <a:t>thường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NST </a:t>
            </a:r>
            <a:r>
              <a:rPr lang="en-US" sz="3200" dirty="0" err="1">
                <a:solidFill>
                  <a:srgbClr val="002060"/>
                </a:solidFill>
                <a:latin typeface="Times New Roman" panose="02020603050405020304" pitchFamily="18" charset="0"/>
                <a:cs typeface="Times New Roman" panose="02020603050405020304" pitchFamily="18" charset="0"/>
              </a:rPr>
              <a:t>giới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tính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bộ</a:t>
            </a:r>
            <a:r>
              <a:rPr lang="en-US" sz="3200" dirty="0">
                <a:solidFill>
                  <a:srgbClr val="002060"/>
                </a:solidFill>
                <a:latin typeface="Times New Roman" panose="02020603050405020304" pitchFamily="18" charset="0"/>
                <a:cs typeface="Times New Roman" panose="02020603050405020304" pitchFamily="18" charset="0"/>
              </a:rPr>
              <a:t> NST</a:t>
            </a:r>
          </a:p>
        </p:txBody>
      </p:sp>
    </p:spTree>
    <p:extLst>
      <p:ext uri="{BB962C8B-B14F-4D97-AF65-F5344CB8AC3E}">
        <p14:creationId xmlns:p14="http://schemas.microsoft.com/office/powerpoint/2010/main" val="241604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036"/>
                                        </p:tgtEl>
                                        <p:attrNameLst>
                                          <p:attrName>style.visibility</p:attrName>
                                        </p:attrNameLst>
                                      </p:cBhvr>
                                      <p:to>
                                        <p:strVal val="visible"/>
                                      </p:to>
                                    </p:set>
                                    <p:animEffect transition="in" filter="barn(inVertical)">
                                      <p:cBhvr>
                                        <p:cTn id="16" dur="500"/>
                                        <p:tgtEl>
                                          <p:spTgt spid="103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DC19E9-0E6B-007B-3E73-E00A0ADFF38E}"/>
              </a:ext>
            </a:extLst>
          </p:cNvPr>
          <p:cNvPicPr>
            <a:picLocks noChangeAspect="1"/>
          </p:cNvPicPr>
          <p:nvPr/>
        </p:nvPicPr>
        <p:blipFill>
          <a:blip r:embed="rId2"/>
          <a:stretch>
            <a:fillRect/>
          </a:stretch>
        </p:blipFill>
        <p:spPr>
          <a:xfrm>
            <a:off x="619498" y="-340612"/>
            <a:ext cx="8263246" cy="5566299"/>
          </a:xfrm>
          <a:prstGeom prst="rect">
            <a:avLst/>
          </a:prstGeom>
        </p:spPr>
      </p:pic>
      <p:sp>
        <p:nvSpPr>
          <p:cNvPr id="4" name="TextBox 3">
            <a:extLst>
              <a:ext uri="{FF2B5EF4-FFF2-40B4-BE49-F238E27FC236}">
                <a16:creationId xmlns:a16="http://schemas.microsoft.com/office/drawing/2014/main" id="{B12768CE-5C6B-C0C7-07BE-EAB912939B5F}"/>
              </a:ext>
            </a:extLst>
          </p:cNvPr>
          <p:cNvSpPr txBox="1"/>
          <p:nvPr/>
        </p:nvSpPr>
        <p:spPr>
          <a:xfrm>
            <a:off x="8882744" y="378300"/>
            <a:ext cx="3309256" cy="3539430"/>
          </a:xfrm>
          <a:prstGeom prst="rect">
            <a:avLst/>
          </a:prstGeom>
          <a:noFill/>
        </p:spPr>
        <p:txBody>
          <a:bodyPr wrap="square" rtlCol="0">
            <a:spAutoFit/>
          </a:bodyPr>
          <a:lstStyle/>
          <a:p>
            <a:r>
              <a:rPr lang="vi-VN" sz="2800" dirty="0">
                <a:solidFill>
                  <a:srgbClr val="FF0000"/>
                </a:solidFill>
                <a:latin typeface="Times New Roman" pitchFamily="18" charset="0"/>
                <a:cs typeface="Times New Roman" pitchFamily="18" charset="0"/>
              </a:rPr>
              <a:t>Hệ gene của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gồm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phân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tử</a:t>
            </a:r>
            <a:r>
              <a:rPr lang="en-US" sz="2800" dirty="0">
                <a:solidFill>
                  <a:srgbClr val="FF0000"/>
                </a:solidFill>
                <a:latin typeface="Times New Roman" pitchFamily="18" charset="0"/>
                <a:cs typeface="Times New Roman" pitchFamily="18" charset="0"/>
              </a:rPr>
              <a:t> DNA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kích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thước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lớn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cấu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khoảng</a:t>
            </a:r>
            <a:r>
              <a:rPr lang="en-US" sz="2800" dirty="0">
                <a:solidFill>
                  <a:srgbClr val="FF0000"/>
                </a:solidFill>
                <a:latin typeface="Times New Roman" pitchFamily="18" charset="0"/>
                <a:cs typeface="Times New Roman" pitchFamily="18" charset="0"/>
              </a:rPr>
              <a:t> 3 </a:t>
            </a:r>
            <a:r>
              <a:rPr lang="en-US" sz="2800" dirty="0" err="1">
                <a:solidFill>
                  <a:srgbClr val="FF0000"/>
                </a:solidFill>
                <a:latin typeface="Times New Roman" pitchFamily="18" charset="0"/>
                <a:cs typeface="Times New Roman" pitchFamily="18" charset="0"/>
              </a:rPr>
              <a:t>tỉ</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cặp</a:t>
            </a:r>
            <a:r>
              <a:rPr lang="en-US" sz="2800" dirty="0">
                <a:solidFill>
                  <a:srgbClr val="FF0000"/>
                </a:solidFill>
                <a:latin typeface="Times New Roman" pitchFamily="18" charset="0"/>
                <a:cs typeface="Times New Roman" pitchFamily="18" charset="0"/>
              </a:rPr>
              <a:t> nucleotide </a:t>
            </a:r>
            <a:r>
              <a:rPr lang="en-US" sz="2800" dirty="0" err="1">
                <a:solidFill>
                  <a:srgbClr val="FF0000"/>
                </a:solidFill>
                <a:latin typeface="Times New Roman" pitchFamily="18" charset="0"/>
                <a:cs typeface="Times New Roman" pitchFamily="18" charset="0"/>
              </a:rPr>
              <a:t>tổng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hàng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mét</a:t>
            </a:r>
            <a:r>
              <a:rPr lang="en-US" sz="2800" dirty="0">
                <a:solidFill>
                  <a:srgbClr val="FF0000"/>
                </a:solidFill>
                <a:latin typeface="Times New Roman" pitchFamily="18" charset="0"/>
                <a:cs typeface="Times New Roman" pitchFamily="18" charset="0"/>
              </a:rPr>
              <a:t>.</a:t>
            </a:r>
          </a:p>
          <a:p>
            <a:pPr algn="ctr"/>
            <a:endParaRPr lang="en-US" sz="2800" b="1" dirty="0">
              <a:solidFill>
                <a:srgbClr val="FF0000"/>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2F3F33D9-746F-2B01-F5EF-592797022A41}"/>
              </a:ext>
            </a:extLst>
          </p:cNvPr>
          <p:cNvSpPr/>
          <p:nvPr/>
        </p:nvSpPr>
        <p:spPr>
          <a:xfrm>
            <a:off x="1209209" y="5467545"/>
            <a:ext cx="10050462" cy="954107"/>
          </a:xfrm>
          <a:prstGeom prst="rect">
            <a:avLst/>
          </a:prstGeom>
          <a:noFill/>
        </p:spPr>
        <p:txBody>
          <a:bodyPr wrap="square" lIns="91440" tIns="45720" rIns="91440" bIns="45720">
            <a:spAutoFit/>
          </a:bodyPr>
          <a:lstStyle/>
          <a:p>
            <a:pPr algn="ct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Vậy</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làm</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cách</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nào</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DNA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có</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thể</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sắp</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xếp</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ở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trong</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nhân</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tế</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bào</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có</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đường</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kính</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a:t>
            </a:r>
            <a:r>
              <a:rPr lang="en-US" sz="2800" b="1" cap="none" spc="0" dirty="0" err="1">
                <a:ln w="12700" cmpd="sng">
                  <a:solidFill>
                    <a:schemeClr val="accent4"/>
                  </a:solidFill>
                  <a:prstDash val="solid"/>
                </a:ln>
                <a:solidFill>
                  <a:srgbClr val="007419"/>
                </a:solidFill>
                <a:effectLst/>
                <a:latin typeface="Times New Roman" pitchFamily="18" charset="0"/>
                <a:cs typeface="Times New Roman" pitchFamily="18" charset="0"/>
              </a:rPr>
              <a:t>chỉ</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rPr>
              <a:t> 5</a:t>
            </a:r>
            <a:r>
              <a:rPr lang="en-US" sz="2800" b="1" cap="none" spc="0" dirty="0">
                <a:ln w="12700" cmpd="sng">
                  <a:solidFill>
                    <a:schemeClr val="accent4"/>
                  </a:solidFill>
                  <a:prstDash val="solid"/>
                </a:ln>
                <a:solidFill>
                  <a:srgbClr val="007419"/>
                </a:solidFill>
                <a:effectLst/>
                <a:latin typeface="Times New Roman" pitchFamily="18" charset="0"/>
                <a:cs typeface="Times New Roman" pitchFamily="18" charset="0"/>
                <a:sym typeface="Symbol" panose="05050102010706020507" pitchFamily="18" charset="2"/>
              </a:rPr>
              <a:t>m ?</a:t>
            </a:r>
            <a:endParaRPr lang="en-US" sz="2800" b="1" cap="none" spc="0" dirty="0">
              <a:ln w="12700" cmpd="sng">
                <a:solidFill>
                  <a:schemeClr val="accent4"/>
                </a:solidFill>
                <a:prstDash val="solid"/>
              </a:ln>
              <a:solidFill>
                <a:srgbClr val="007419"/>
              </a:solidFill>
              <a:effectLst/>
            </a:endParaRPr>
          </a:p>
        </p:txBody>
      </p:sp>
    </p:spTree>
    <p:extLst>
      <p:ext uri="{BB962C8B-B14F-4D97-AF65-F5344CB8AC3E}">
        <p14:creationId xmlns:p14="http://schemas.microsoft.com/office/powerpoint/2010/main" val="40566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7248"/>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1498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BỘ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A5A550C9-7377-2314-F93D-1FB3B34D2E99}"/>
              </a:ext>
            </a:extLst>
          </p:cNvPr>
          <p:cNvSpPr txBox="1"/>
          <p:nvPr/>
        </p:nvSpPr>
        <p:spPr>
          <a:xfrm>
            <a:off x="204845" y="2600027"/>
            <a:ext cx="11612838" cy="553998"/>
          </a:xfrm>
          <a:prstGeom prst="rect">
            <a:avLst/>
          </a:prstGeom>
          <a:noFill/>
        </p:spPr>
        <p:txBody>
          <a:bodyPr wrap="square">
            <a:spAutoFit/>
          </a:bodyPr>
          <a:lstStyle/>
          <a:p>
            <a:pPr algn="just"/>
            <a:r>
              <a:rPr lang="en-US" sz="3000" b="0" i="0" dirty="0">
                <a:solidFill>
                  <a:srgbClr val="0000FF"/>
                </a:solidFill>
                <a:effectLst/>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5" name="Content Placeholder 2">
            <a:extLst>
              <a:ext uri="{FF2B5EF4-FFF2-40B4-BE49-F238E27FC236}">
                <a16:creationId xmlns:a16="http://schemas.microsoft.com/office/drawing/2014/main" id="{0F77A985-4EE9-1B70-3938-870B4B99F5AF}"/>
              </a:ext>
            </a:extLst>
          </p:cNvPr>
          <p:cNvSpPr txBox="1">
            <a:spLocks/>
          </p:cNvSpPr>
          <p:nvPr/>
        </p:nvSpPr>
        <p:spPr>
          <a:xfrm>
            <a:off x="310609" y="1153180"/>
            <a:ext cx="11782310" cy="94595"/>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5000"/>
              </a:lnSpc>
              <a:buNone/>
            </a:pPr>
            <a:r>
              <a:rPr lang="en-US" sz="3200" dirty="0">
                <a:solidFill>
                  <a:srgbClr val="0000FF"/>
                </a:solidFill>
                <a:latin typeface="Times New Roman" panose="02020603050405020304" pitchFamily="18" charset="0"/>
                <a:cs typeface="Times New Roman" panose="02020603050405020304" pitchFamily="18" charset="0"/>
              </a:rPr>
              <a:t>-</a:t>
            </a:r>
            <a:r>
              <a:rPr lang="en-US" sz="3200" dirty="0" err="1">
                <a:solidFill>
                  <a:srgbClr val="0000FF"/>
                </a:solidFill>
                <a:latin typeface="Times New Roman" panose="02020603050405020304" pitchFamily="18" charset="0"/>
                <a:cs typeface="Times New Roman" panose="02020603050405020304" pitchFamily="18" charset="0"/>
              </a:rPr>
              <a:t>Mỗi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loài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sinh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một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bộ</a:t>
            </a:r>
            <a:r>
              <a:rPr lang="en-US" sz="3200" dirty="0">
                <a:solidFill>
                  <a:srgbClr val="0000FF"/>
                </a:solidFill>
                <a:latin typeface="Times New Roman" panose="02020603050405020304" pitchFamily="18" charset="0"/>
                <a:cs typeface="Times New Roman" panose="02020603050405020304" pitchFamily="18" charset="0"/>
              </a:rPr>
              <a:t> NST </a:t>
            </a:r>
            <a:r>
              <a:rPr lang="en-US" sz="3200" dirty="0" err="1">
                <a:solidFill>
                  <a:srgbClr val="0000FF"/>
                </a:solidFill>
                <a:latin typeface="Times New Roman" panose="02020603050405020304" pitchFamily="18" charset="0"/>
                <a:cs typeface="Times New Roman" panose="02020603050405020304" pitchFamily="18" charset="0"/>
              </a:rPr>
              <a:t>riêng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đặc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trưng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số</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lượng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dạng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cấu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trúc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NST</a:t>
            </a:r>
          </a:p>
        </p:txBody>
      </p:sp>
      <p:pic>
        <p:nvPicPr>
          <p:cNvPr id="5" name="Picture 4">
            <a:extLst>
              <a:ext uri="{FF2B5EF4-FFF2-40B4-BE49-F238E27FC236}">
                <a16:creationId xmlns:a16="http://schemas.microsoft.com/office/drawing/2014/main" id="{D4D6DC5C-1754-3DB2-140C-38851ED9A0E0}"/>
              </a:ext>
            </a:extLst>
          </p:cNvPr>
          <p:cNvPicPr>
            <a:picLocks noChangeAspect="1"/>
          </p:cNvPicPr>
          <p:nvPr/>
        </p:nvPicPr>
        <p:blipFill>
          <a:blip r:embed="rId2"/>
          <a:stretch>
            <a:fillRect/>
          </a:stretch>
        </p:blipFill>
        <p:spPr>
          <a:xfrm>
            <a:off x="204844" y="2600027"/>
            <a:ext cx="5237167" cy="4159188"/>
          </a:xfrm>
          <a:prstGeom prst="rect">
            <a:avLst/>
          </a:prstGeom>
        </p:spPr>
      </p:pic>
      <p:pic>
        <p:nvPicPr>
          <p:cNvPr id="9" name="Picture 8">
            <a:extLst>
              <a:ext uri="{FF2B5EF4-FFF2-40B4-BE49-F238E27FC236}">
                <a16:creationId xmlns:a16="http://schemas.microsoft.com/office/drawing/2014/main" id="{AB2BD8C2-57D8-F99F-6CBB-A47A93C12C4C}"/>
              </a:ext>
            </a:extLst>
          </p:cNvPr>
          <p:cNvPicPr>
            <a:picLocks noChangeAspect="1"/>
          </p:cNvPicPr>
          <p:nvPr/>
        </p:nvPicPr>
        <p:blipFill>
          <a:blip r:embed="rId3"/>
          <a:stretch>
            <a:fillRect/>
          </a:stretch>
        </p:blipFill>
        <p:spPr>
          <a:xfrm>
            <a:off x="6096000" y="2247976"/>
            <a:ext cx="5948203" cy="4159189"/>
          </a:xfrm>
          <a:prstGeom prst="rect">
            <a:avLst/>
          </a:prstGeom>
        </p:spPr>
      </p:pic>
      <p:pic>
        <p:nvPicPr>
          <p:cNvPr id="11" name="Picture 10">
            <a:extLst>
              <a:ext uri="{FF2B5EF4-FFF2-40B4-BE49-F238E27FC236}">
                <a16:creationId xmlns:a16="http://schemas.microsoft.com/office/drawing/2014/main" id="{C8C42AC6-4198-CDC1-391F-6A9169634FA5}"/>
              </a:ext>
            </a:extLst>
          </p:cNvPr>
          <p:cNvPicPr>
            <a:picLocks noChangeAspect="1"/>
          </p:cNvPicPr>
          <p:nvPr/>
        </p:nvPicPr>
        <p:blipFill>
          <a:blip r:embed="rId4"/>
          <a:stretch>
            <a:fillRect/>
          </a:stretch>
        </p:blipFill>
        <p:spPr>
          <a:xfrm>
            <a:off x="169651" y="1195893"/>
            <a:ext cx="6756202" cy="5811561"/>
          </a:xfrm>
          <a:prstGeom prst="rect">
            <a:avLst/>
          </a:prstGeom>
        </p:spPr>
      </p:pic>
      <p:sp>
        <p:nvSpPr>
          <p:cNvPr id="12" name="Content Placeholder 2">
            <a:extLst>
              <a:ext uri="{FF2B5EF4-FFF2-40B4-BE49-F238E27FC236}">
                <a16:creationId xmlns:a16="http://schemas.microsoft.com/office/drawing/2014/main" id="{7C76AFAE-E56D-7586-622D-364246148699}"/>
              </a:ext>
            </a:extLst>
          </p:cNvPr>
          <p:cNvSpPr txBox="1">
            <a:spLocks/>
          </p:cNvSpPr>
          <p:nvPr/>
        </p:nvSpPr>
        <p:spPr>
          <a:xfrm>
            <a:off x="7229387" y="2600027"/>
            <a:ext cx="4149384" cy="652827"/>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600" b="1" dirty="0" err="1">
                <a:solidFill>
                  <a:srgbClr val="FF00FF"/>
                </a:solidFill>
                <a:latin typeface="Times New Roman" panose="02020603050405020304" pitchFamily="18" charset="0"/>
                <a:cs typeface="Times New Roman" panose="02020603050405020304" pitchFamily="18" charset="0"/>
              </a:rPr>
              <a:t>Bộ</a:t>
            </a:r>
            <a:r>
              <a:rPr lang="en-US" sz="3600" b="1" dirty="0">
                <a:solidFill>
                  <a:srgbClr val="FF00FF"/>
                </a:solidFill>
                <a:latin typeface="Times New Roman" panose="02020603050405020304" pitchFamily="18" charset="0"/>
                <a:cs typeface="Times New Roman" panose="02020603050405020304" pitchFamily="18" charset="0"/>
              </a:rPr>
              <a:t> NST ở </a:t>
            </a:r>
            <a:r>
              <a:rPr lang="en-US" sz="3600" b="1" dirty="0" err="1">
                <a:solidFill>
                  <a:srgbClr val="FF00FF"/>
                </a:solidFill>
                <a:latin typeface="Times New Roman" panose="02020603050405020304" pitchFamily="18" charset="0"/>
                <a:cs typeface="Times New Roman" panose="02020603050405020304" pitchFamily="18" charset="0"/>
              </a:rPr>
              <a:t>hình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bên</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là</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của</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loài</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nào</a:t>
            </a:r>
            <a:r>
              <a:rPr lang="en-US" sz="3600" b="1" dirty="0">
                <a:solidFill>
                  <a:srgbClr val="FF00FF"/>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0BA8EB49-BF8F-1461-C9F8-88AE4731E24D}"/>
              </a:ext>
            </a:extLst>
          </p:cNvPr>
          <p:cNvPicPr>
            <a:picLocks noChangeAspect="1"/>
          </p:cNvPicPr>
          <p:nvPr/>
        </p:nvPicPr>
        <p:blipFill>
          <a:blip r:embed="rId5"/>
          <a:stretch>
            <a:fillRect/>
          </a:stretch>
        </p:blipFill>
        <p:spPr>
          <a:xfrm>
            <a:off x="210100" y="717624"/>
            <a:ext cx="466176" cy="523220"/>
          </a:xfrm>
          <a:prstGeom prst="rect">
            <a:avLst/>
          </a:prstGeom>
        </p:spPr>
      </p:pic>
      <p:sp>
        <p:nvSpPr>
          <p:cNvPr id="4" name="TextBox 3">
            <a:extLst>
              <a:ext uri="{FF2B5EF4-FFF2-40B4-BE49-F238E27FC236}">
                <a16:creationId xmlns:a16="http://schemas.microsoft.com/office/drawing/2014/main" id="{17154320-FF8D-E622-1195-B1900EF08E95}"/>
              </a:ext>
            </a:extLst>
          </p:cNvPr>
          <p:cNvSpPr txBox="1"/>
          <p:nvPr/>
        </p:nvSpPr>
        <p:spPr>
          <a:xfrm>
            <a:off x="776785" y="724555"/>
            <a:ext cx="12192000" cy="523220"/>
          </a:xfrm>
          <a:prstGeom prst="rect">
            <a:avLst/>
          </a:prstGeom>
          <a:noFill/>
        </p:spPr>
        <p:txBody>
          <a:bodyPr wrap="square" rtlCol="0">
            <a:spAutoFit/>
          </a:bodyPr>
          <a:lstStyle/>
          <a:p>
            <a:r>
              <a:rPr lang="en-US" sz="2800" b="1" dirty="0">
                <a:solidFill>
                  <a:srgbClr val="FF3399"/>
                </a:solidFill>
                <a:latin typeface="Times New Roman" pitchFamily="18" charset="0"/>
                <a:cs typeface="Times New Roman" pitchFamily="18" charset="0"/>
              </a:rPr>
              <a:t>* </a:t>
            </a:r>
            <a:r>
              <a:rPr lang="en-US" sz="2800" b="1" dirty="0" err="1">
                <a:solidFill>
                  <a:srgbClr val="FF3399"/>
                </a:solidFill>
                <a:latin typeface="Times New Roman" pitchFamily="18" charset="0"/>
                <a:cs typeface="Times New Roman" pitchFamily="18" charset="0"/>
              </a:rPr>
              <a:t>Đặc</a:t>
            </a:r>
            <a:r>
              <a:rPr lang="en-US" sz="2800" b="1" dirty="0">
                <a:solidFill>
                  <a:srgbClr val="FF3399"/>
                </a:solidFill>
                <a:latin typeface="Times New Roman" pitchFamily="18" charset="0"/>
                <a:cs typeface="Times New Roman" pitchFamily="18" charset="0"/>
              </a:rPr>
              <a:t> </a:t>
            </a:r>
            <a:r>
              <a:rPr lang="en-US" sz="2800" b="1" dirty="0" err="1">
                <a:solidFill>
                  <a:srgbClr val="FF3399"/>
                </a:solidFill>
                <a:latin typeface="Times New Roman" pitchFamily="18" charset="0"/>
                <a:cs typeface="Times New Roman" pitchFamily="18" charset="0"/>
              </a:rPr>
              <a:t>trưng</a:t>
            </a:r>
            <a:r>
              <a:rPr lang="en-US" sz="2800" b="1" dirty="0">
                <a:solidFill>
                  <a:srgbClr val="FF3399"/>
                </a:solidFill>
                <a:latin typeface="Times New Roman" pitchFamily="18" charset="0"/>
                <a:cs typeface="Times New Roman" pitchFamily="18" charset="0"/>
              </a:rPr>
              <a:t> </a:t>
            </a:r>
            <a:r>
              <a:rPr lang="en-US" sz="2800" b="1" dirty="0" err="1">
                <a:solidFill>
                  <a:srgbClr val="FF3399"/>
                </a:solidFill>
                <a:latin typeface="Times New Roman" pitchFamily="18" charset="0"/>
                <a:cs typeface="Times New Roman" pitchFamily="18" charset="0"/>
              </a:rPr>
              <a:t>của</a:t>
            </a:r>
            <a:r>
              <a:rPr lang="en-US" sz="2800" b="1" dirty="0">
                <a:solidFill>
                  <a:srgbClr val="FF3399"/>
                </a:solidFill>
                <a:latin typeface="Times New Roman" pitchFamily="18" charset="0"/>
                <a:cs typeface="Times New Roman" pitchFamily="18" charset="0"/>
              </a:rPr>
              <a:t> </a:t>
            </a:r>
            <a:r>
              <a:rPr lang="en-US" sz="2800" b="1" dirty="0" err="1">
                <a:solidFill>
                  <a:srgbClr val="FF3399"/>
                </a:solidFill>
                <a:latin typeface="Times New Roman" pitchFamily="18" charset="0"/>
                <a:cs typeface="Times New Roman" pitchFamily="18" charset="0"/>
              </a:rPr>
              <a:t>bộ</a:t>
            </a:r>
            <a:r>
              <a:rPr lang="en-US" sz="2800" b="1" dirty="0">
                <a:solidFill>
                  <a:srgbClr val="FF3399"/>
                </a:solidFill>
                <a:latin typeface="Times New Roman" pitchFamily="18" charset="0"/>
                <a:cs typeface="Times New Roman" pitchFamily="18" charset="0"/>
              </a:rPr>
              <a:t> NST</a:t>
            </a:r>
          </a:p>
        </p:txBody>
      </p:sp>
    </p:spTree>
    <p:extLst>
      <p:ext uri="{BB962C8B-B14F-4D97-AF65-F5344CB8AC3E}">
        <p14:creationId xmlns:p14="http://schemas.microsoft.com/office/powerpoint/2010/main" val="1990233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25"/>
                                        </p:tgtEl>
                                        <p:attrNameLst>
                                          <p:attrName>ppt_x</p:attrName>
                                        </p:attrNameLst>
                                      </p:cBhvr>
                                      <p:tavLst>
                                        <p:tav tm="0">
                                          <p:val>
                                            <p:strVal val="ppt_x"/>
                                          </p:val>
                                        </p:tav>
                                        <p:tav tm="100000">
                                          <p:val>
                                            <p:strVal val="ppt_x"/>
                                          </p:val>
                                        </p:tav>
                                      </p:tavLst>
                                    </p:anim>
                                    <p:anim calcmode="lin" valueType="num">
                                      <p:cBhvr additive="base">
                                        <p:cTn id="24" dur="500"/>
                                        <p:tgtEl>
                                          <p:spTgt spid="25"/>
                                        </p:tgtEl>
                                        <p:attrNameLst>
                                          <p:attrName>ppt_y</p:attrName>
                                        </p:attrNameLst>
                                      </p:cBhvr>
                                      <p:tavLst>
                                        <p:tav tm="0">
                                          <p:val>
                                            <p:strVal val="ppt_y"/>
                                          </p:val>
                                        </p:tav>
                                        <p:tav tm="100000">
                                          <p:val>
                                            <p:strVal val="1+ppt_h/2"/>
                                          </p:val>
                                        </p:tav>
                                      </p:tavLst>
                                    </p:anim>
                                    <p:set>
                                      <p:cBhvr>
                                        <p:cTn id="25" dur="1" fill="hold">
                                          <p:stCondLst>
                                            <p:cond delay="499"/>
                                          </p:stCondLst>
                                        </p:cTn>
                                        <p:tgtEl>
                                          <p:spTgt spid="25"/>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9"/>
                                        </p:tgtEl>
                                        <p:attrNameLst>
                                          <p:attrName>ppt_x</p:attrName>
                                        </p:attrNameLst>
                                      </p:cBhvr>
                                      <p:tavLst>
                                        <p:tav tm="0">
                                          <p:val>
                                            <p:strVal val="ppt_x"/>
                                          </p:val>
                                        </p:tav>
                                        <p:tav tm="100000">
                                          <p:val>
                                            <p:strVal val="ppt_x"/>
                                          </p:val>
                                        </p:tav>
                                      </p:tavLst>
                                    </p:anim>
                                    <p:anim calcmode="lin" valueType="num">
                                      <p:cBhvr additive="base">
                                        <p:cTn id="32" dur="500"/>
                                        <p:tgtEl>
                                          <p:spTgt spid="9"/>
                                        </p:tgtEl>
                                        <p:attrNameLst>
                                          <p:attrName>ppt_y</p:attrName>
                                        </p:attrNameLst>
                                      </p:cBhvr>
                                      <p:tavLst>
                                        <p:tav tm="0">
                                          <p:val>
                                            <p:strVal val="ppt_y"/>
                                          </p:val>
                                        </p:tav>
                                        <p:tav tm="100000">
                                          <p:val>
                                            <p:strVal val="1+ppt_h/2"/>
                                          </p:val>
                                        </p:tav>
                                      </p:tavLst>
                                    </p:anim>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80">
                                          <p:stCondLst>
                                            <p:cond delay="0"/>
                                          </p:stCondLst>
                                        </p:cTn>
                                        <p:tgtEl>
                                          <p:spTgt spid="11"/>
                                        </p:tgtEl>
                                      </p:cBhvr>
                                    </p:animEffect>
                                    <p:anim calcmode="lin" valueType="num">
                                      <p:cBhvr>
                                        <p:cTn id="3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4" dur="26">
                                          <p:stCondLst>
                                            <p:cond delay="650"/>
                                          </p:stCondLst>
                                        </p:cTn>
                                        <p:tgtEl>
                                          <p:spTgt spid="11"/>
                                        </p:tgtEl>
                                      </p:cBhvr>
                                      <p:to x="100000" y="60000"/>
                                    </p:animScale>
                                    <p:animScale>
                                      <p:cBhvr>
                                        <p:cTn id="45" dur="166" decel="50000">
                                          <p:stCondLst>
                                            <p:cond delay="676"/>
                                          </p:stCondLst>
                                        </p:cTn>
                                        <p:tgtEl>
                                          <p:spTgt spid="11"/>
                                        </p:tgtEl>
                                      </p:cBhvr>
                                      <p:to x="100000" y="100000"/>
                                    </p:animScale>
                                    <p:animScale>
                                      <p:cBhvr>
                                        <p:cTn id="46" dur="26">
                                          <p:stCondLst>
                                            <p:cond delay="1312"/>
                                          </p:stCondLst>
                                        </p:cTn>
                                        <p:tgtEl>
                                          <p:spTgt spid="11"/>
                                        </p:tgtEl>
                                      </p:cBhvr>
                                      <p:to x="100000" y="80000"/>
                                    </p:animScale>
                                    <p:animScale>
                                      <p:cBhvr>
                                        <p:cTn id="47" dur="166" decel="50000">
                                          <p:stCondLst>
                                            <p:cond delay="1338"/>
                                          </p:stCondLst>
                                        </p:cTn>
                                        <p:tgtEl>
                                          <p:spTgt spid="11"/>
                                        </p:tgtEl>
                                      </p:cBhvr>
                                      <p:to x="100000" y="100000"/>
                                    </p:animScale>
                                    <p:animScale>
                                      <p:cBhvr>
                                        <p:cTn id="48" dur="26">
                                          <p:stCondLst>
                                            <p:cond delay="1642"/>
                                          </p:stCondLst>
                                        </p:cTn>
                                        <p:tgtEl>
                                          <p:spTgt spid="11"/>
                                        </p:tgtEl>
                                      </p:cBhvr>
                                      <p:to x="100000" y="90000"/>
                                    </p:animScale>
                                    <p:animScale>
                                      <p:cBhvr>
                                        <p:cTn id="49" dur="166" decel="50000">
                                          <p:stCondLst>
                                            <p:cond delay="1668"/>
                                          </p:stCondLst>
                                        </p:cTn>
                                        <p:tgtEl>
                                          <p:spTgt spid="11"/>
                                        </p:tgtEl>
                                      </p:cBhvr>
                                      <p:to x="100000" y="100000"/>
                                    </p:animScale>
                                    <p:animScale>
                                      <p:cBhvr>
                                        <p:cTn id="50" dur="26">
                                          <p:stCondLst>
                                            <p:cond delay="1808"/>
                                          </p:stCondLst>
                                        </p:cTn>
                                        <p:tgtEl>
                                          <p:spTgt spid="11"/>
                                        </p:tgtEl>
                                      </p:cBhvr>
                                      <p:to x="100000" y="95000"/>
                                    </p:animScale>
                                    <p:animScale>
                                      <p:cBhvr>
                                        <p:cTn id="51" dur="166" decel="50000">
                                          <p:stCondLst>
                                            <p:cond delay="1834"/>
                                          </p:stCondLst>
                                        </p:cTn>
                                        <p:tgtEl>
                                          <p:spTgt spid="11"/>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7248"/>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1498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BỘ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A5A550C9-7377-2314-F93D-1FB3B34D2E99}"/>
              </a:ext>
            </a:extLst>
          </p:cNvPr>
          <p:cNvSpPr txBox="1"/>
          <p:nvPr/>
        </p:nvSpPr>
        <p:spPr>
          <a:xfrm>
            <a:off x="204845" y="2600027"/>
            <a:ext cx="11612838" cy="553998"/>
          </a:xfrm>
          <a:prstGeom prst="rect">
            <a:avLst/>
          </a:prstGeom>
          <a:noFill/>
        </p:spPr>
        <p:txBody>
          <a:bodyPr wrap="square">
            <a:spAutoFit/>
          </a:bodyPr>
          <a:lstStyle/>
          <a:p>
            <a:pPr algn="just"/>
            <a:r>
              <a:rPr lang="en-US" sz="3000" b="0" i="0" dirty="0">
                <a:solidFill>
                  <a:srgbClr val="0000FF"/>
                </a:solidFill>
                <a:effectLst/>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5" name="Content Placeholder 2">
            <a:extLst>
              <a:ext uri="{FF2B5EF4-FFF2-40B4-BE49-F238E27FC236}">
                <a16:creationId xmlns:a16="http://schemas.microsoft.com/office/drawing/2014/main" id="{0F77A985-4EE9-1B70-3938-870B4B99F5AF}"/>
              </a:ext>
            </a:extLst>
          </p:cNvPr>
          <p:cNvSpPr txBox="1">
            <a:spLocks/>
          </p:cNvSpPr>
          <p:nvPr/>
        </p:nvSpPr>
        <p:spPr>
          <a:xfrm>
            <a:off x="310609" y="1153180"/>
            <a:ext cx="11782310" cy="94595"/>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5000"/>
              </a:lnSpc>
              <a:buNone/>
            </a:pPr>
            <a:r>
              <a:rPr lang="en-US" dirty="0">
                <a:solidFill>
                  <a:srgbClr val="0000FF"/>
                </a:solidFill>
                <a:latin typeface="Times New Roman" panose="02020603050405020304" pitchFamily="18" charset="0"/>
                <a:cs typeface="Times New Roman" panose="02020603050405020304" pitchFamily="18" charset="0"/>
              </a:rPr>
              <a:t> </a:t>
            </a:r>
            <a:r>
              <a:rPr lang="en-US" sz="3200" dirty="0">
                <a:solidFill>
                  <a:srgbClr val="0000FF"/>
                </a:solidFill>
                <a:latin typeface="Times New Roman" panose="02020603050405020304" pitchFamily="18" charset="0"/>
                <a:cs typeface="Times New Roman" panose="02020603050405020304" pitchFamily="18" charset="0"/>
              </a:rPr>
              <a:t>-</a:t>
            </a:r>
            <a:r>
              <a:rPr lang="en-US" sz="3200" dirty="0" err="1">
                <a:solidFill>
                  <a:srgbClr val="0000FF"/>
                </a:solidFill>
                <a:latin typeface="Times New Roman" panose="02020603050405020304" pitchFamily="18" charset="0"/>
                <a:cs typeface="Times New Roman" panose="02020603050405020304" pitchFamily="18" charset="0"/>
              </a:rPr>
              <a:t>Sự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số</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lượng</a:t>
            </a:r>
            <a:r>
              <a:rPr lang="en-US" sz="3200" dirty="0">
                <a:solidFill>
                  <a:srgbClr val="0000FF"/>
                </a:solidFill>
                <a:latin typeface="Times New Roman" panose="02020603050405020304" pitchFamily="18" charset="0"/>
                <a:cs typeface="Times New Roman" panose="02020603050405020304" pitchFamily="18" charset="0"/>
              </a:rPr>
              <a:t> NST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bộ</a:t>
            </a:r>
            <a:r>
              <a:rPr lang="en-US" sz="3200" dirty="0">
                <a:solidFill>
                  <a:srgbClr val="0000FF"/>
                </a:solidFill>
                <a:latin typeface="Times New Roman" panose="02020603050405020304" pitchFamily="18" charset="0"/>
                <a:cs typeface="Times New Roman" panose="02020603050405020304" pitchFamily="18" charset="0"/>
              </a:rPr>
              <a:t> NST </a:t>
            </a:r>
            <a:r>
              <a:rPr lang="en-US" sz="3200" dirty="0" err="1">
                <a:solidFill>
                  <a:srgbClr val="0000FF"/>
                </a:solidFill>
                <a:latin typeface="Times New Roman" panose="02020603050405020304" pitchFamily="18" charset="0"/>
                <a:cs typeface="Times New Roman" panose="02020603050405020304" pitchFamily="18" charset="0"/>
              </a:rPr>
              <a:t>lưỡng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bội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loài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sinh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vật</a:t>
            </a:r>
            <a:r>
              <a:rPr lang="en-US" sz="3200"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phản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ánh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sự</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mức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độ</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tiến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hóa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giữa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chúng</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EB92FA-2B21-B1FA-AEDC-4AD0357FE4CD}"/>
              </a:ext>
            </a:extLst>
          </p:cNvPr>
          <p:cNvPicPr>
            <a:picLocks noChangeAspect="1"/>
          </p:cNvPicPr>
          <p:nvPr/>
        </p:nvPicPr>
        <p:blipFill>
          <a:blip r:embed="rId2"/>
          <a:stretch>
            <a:fillRect/>
          </a:stretch>
        </p:blipFill>
        <p:spPr>
          <a:xfrm>
            <a:off x="615294" y="2801302"/>
            <a:ext cx="11477625" cy="3486150"/>
          </a:xfrm>
          <a:prstGeom prst="rect">
            <a:avLst/>
          </a:prstGeom>
        </p:spPr>
      </p:pic>
      <p:pic>
        <p:nvPicPr>
          <p:cNvPr id="2" name="Picture 1">
            <a:extLst>
              <a:ext uri="{FF2B5EF4-FFF2-40B4-BE49-F238E27FC236}">
                <a16:creationId xmlns:a16="http://schemas.microsoft.com/office/drawing/2014/main" id="{7EA79C8F-015E-8039-BC73-992BC5D6FCFA}"/>
              </a:ext>
            </a:extLst>
          </p:cNvPr>
          <p:cNvPicPr>
            <a:picLocks noChangeAspect="1"/>
          </p:cNvPicPr>
          <p:nvPr/>
        </p:nvPicPr>
        <p:blipFill>
          <a:blip r:embed="rId3"/>
          <a:stretch>
            <a:fillRect/>
          </a:stretch>
        </p:blipFill>
        <p:spPr>
          <a:xfrm>
            <a:off x="268793" y="857250"/>
            <a:ext cx="466176" cy="523220"/>
          </a:xfrm>
          <a:prstGeom prst="rect">
            <a:avLst/>
          </a:prstGeom>
        </p:spPr>
      </p:pic>
    </p:spTree>
    <p:extLst>
      <p:ext uri="{BB962C8B-B14F-4D97-AF65-F5344CB8AC3E}">
        <p14:creationId xmlns:p14="http://schemas.microsoft.com/office/powerpoint/2010/main" val="39020511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7248"/>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1498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BỘ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A5A550C9-7377-2314-F93D-1FB3B34D2E99}"/>
              </a:ext>
            </a:extLst>
          </p:cNvPr>
          <p:cNvSpPr txBox="1"/>
          <p:nvPr/>
        </p:nvSpPr>
        <p:spPr>
          <a:xfrm>
            <a:off x="204845" y="2600027"/>
            <a:ext cx="11612838" cy="553998"/>
          </a:xfrm>
          <a:prstGeom prst="rect">
            <a:avLst/>
          </a:prstGeom>
          <a:noFill/>
        </p:spPr>
        <p:txBody>
          <a:bodyPr wrap="square">
            <a:spAutoFit/>
          </a:bodyPr>
          <a:lstStyle/>
          <a:p>
            <a:pPr algn="just"/>
            <a:r>
              <a:rPr lang="en-US" sz="3000" b="0" i="0" dirty="0">
                <a:solidFill>
                  <a:srgbClr val="0000FF"/>
                </a:solidFill>
                <a:effectLst/>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5" name="Content Placeholder 2">
            <a:extLst>
              <a:ext uri="{FF2B5EF4-FFF2-40B4-BE49-F238E27FC236}">
                <a16:creationId xmlns:a16="http://schemas.microsoft.com/office/drawing/2014/main" id="{0F77A985-4EE9-1B70-3938-870B4B99F5AF}"/>
              </a:ext>
            </a:extLst>
          </p:cNvPr>
          <p:cNvSpPr txBox="1">
            <a:spLocks/>
          </p:cNvSpPr>
          <p:nvPr/>
        </p:nvSpPr>
        <p:spPr>
          <a:xfrm>
            <a:off x="310609" y="1153180"/>
            <a:ext cx="11782310" cy="94595"/>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5000"/>
              </a:lnSpc>
              <a:buNone/>
            </a:pPr>
            <a:r>
              <a:rPr lang="en-US" dirty="0">
                <a:solidFill>
                  <a:srgbClr val="0000FF"/>
                </a:solidFill>
                <a:latin typeface="Times New Roman" panose="02020603050405020304" pitchFamily="18" charset="0"/>
                <a:cs typeface="Times New Roman" panose="02020603050405020304" pitchFamily="18" charset="0"/>
              </a:rPr>
              <a:t> - </a:t>
            </a:r>
            <a:r>
              <a:rPr lang="en-US" sz="3200" dirty="0" err="1">
                <a:solidFill>
                  <a:srgbClr val="0000FF"/>
                </a:solidFill>
                <a:latin typeface="Times New Roman" panose="02020603050405020304" pitchFamily="18" charset="0"/>
                <a:cs typeface="Times New Roman" panose="02020603050405020304" pitchFamily="18" charset="0"/>
              </a:rPr>
              <a:t>Bộ</a:t>
            </a:r>
            <a:r>
              <a:rPr lang="en-US" sz="3200" dirty="0">
                <a:solidFill>
                  <a:srgbClr val="0000FF"/>
                </a:solidFill>
                <a:latin typeface="Times New Roman" panose="02020603050405020304" pitchFamily="18" charset="0"/>
                <a:cs typeface="Times New Roman" panose="02020603050405020304" pitchFamily="18" charset="0"/>
              </a:rPr>
              <a:t> NST </a:t>
            </a:r>
            <a:r>
              <a:rPr lang="en-US" sz="3200" dirty="0" err="1">
                <a:solidFill>
                  <a:srgbClr val="0000FF"/>
                </a:solidFill>
                <a:latin typeface="Times New Roman" panose="02020603050405020304" pitchFamily="18" charset="0"/>
                <a:cs typeface="Times New Roman" panose="02020603050405020304" pitchFamily="18" charset="0"/>
              </a:rPr>
              <a:t>của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loài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giống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về</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số</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lượng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nhưng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hình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dạng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cấu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trúc</a:t>
            </a:r>
            <a:r>
              <a:rPr lang="en-US" sz="3200" dirty="0">
                <a:solidFill>
                  <a:srgbClr val="0000FF"/>
                </a:solidFill>
                <a:latin typeface="Times New Roman" panose="02020603050405020304" pitchFamily="18" charset="0"/>
                <a:cs typeface="Times New Roman" panose="02020603050405020304" pitchFamily="18" charset="0"/>
              </a:rPr>
              <a:t> NST </a:t>
            </a:r>
            <a:r>
              <a:rPr lang="en-US" sz="3200" dirty="0" err="1">
                <a:solidFill>
                  <a:srgbClr val="0000FF"/>
                </a:solidFill>
                <a:latin typeface="Times New Roman" panose="02020603050405020304" pitchFamily="18" charset="0"/>
                <a:cs typeface="Times New Roman" panose="02020603050405020304" pitchFamily="18" charset="0"/>
              </a:rPr>
              <a:t>sẽ</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khác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nhau</a:t>
            </a:r>
            <a:r>
              <a:rPr lang="en-US" sz="3200" dirty="0">
                <a:solidFill>
                  <a:srgbClr val="0000FF"/>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DED098E0-6B19-0E10-8000-66D61E198FD3}"/>
              </a:ext>
            </a:extLst>
          </p:cNvPr>
          <p:cNvPicPr>
            <a:picLocks noChangeAspect="1"/>
          </p:cNvPicPr>
          <p:nvPr/>
        </p:nvPicPr>
        <p:blipFill>
          <a:blip r:embed="rId2"/>
          <a:stretch>
            <a:fillRect/>
          </a:stretch>
        </p:blipFill>
        <p:spPr>
          <a:xfrm>
            <a:off x="374317" y="2814281"/>
            <a:ext cx="10963275" cy="3158846"/>
          </a:xfrm>
          <a:prstGeom prst="rect">
            <a:avLst/>
          </a:prstGeom>
        </p:spPr>
      </p:pic>
    </p:spTree>
    <p:extLst>
      <p:ext uri="{BB962C8B-B14F-4D97-AF65-F5344CB8AC3E}">
        <p14:creationId xmlns:p14="http://schemas.microsoft.com/office/powerpoint/2010/main" val="1168123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7248"/>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1498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  BỘ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A5A550C9-7377-2314-F93D-1FB3B34D2E99}"/>
              </a:ext>
            </a:extLst>
          </p:cNvPr>
          <p:cNvSpPr txBox="1"/>
          <p:nvPr/>
        </p:nvSpPr>
        <p:spPr>
          <a:xfrm>
            <a:off x="204845" y="2600027"/>
            <a:ext cx="11612838" cy="553998"/>
          </a:xfrm>
          <a:prstGeom prst="rect">
            <a:avLst/>
          </a:prstGeom>
          <a:noFill/>
        </p:spPr>
        <p:txBody>
          <a:bodyPr wrap="square">
            <a:spAutoFit/>
          </a:bodyPr>
          <a:lstStyle/>
          <a:p>
            <a:pPr algn="just"/>
            <a:r>
              <a:rPr lang="en-US" sz="3000" b="0" i="0" dirty="0">
                <a:solidFill>
                  <a:srgbClr val="0000FF"/>
                </a:solidFill>
                <a:effectLst/>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5" name="Content Placeholder 2">
            <a:extLst>
              <a:ext uri="{FF2B5EF4-FFF2-40B4-BE49-F238E27FC236}">
                <a16:creationId xmlns:a16="http://schemas.microsoft.com/office/drawing/2014/main" id="{0F77A985-4EE9-1B70-3938-870B4B99F5AF}"/>
              </a:ext>
            </a:extLst>
          </p:cNvPr>
          <p:cNvSpPr txBox="1">
            <a:spLocks/>
          </p:cNvSpPr>
          <p:nvPr/>
        </p:nvSpPr>
        <p:spPr>
          <a:xfrm>
            <a:off x="310609" y="1153180"/>
            <a:ext cx="11782310" cy="94595"/>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5000"/>
              </a:lnSpc>
              <a:buNone/>
            </a:pPr>
            <a:r>
              <a:rPr lang="en-US" sz="3200" dirty="0">
                <a:solidFill>
                  <a:srgbClr val="FF3399"/>
                </a:solidFill>
                <a:latin typeface="Times New Roman" panose="02020603050405020304" pitchFamily="18" charset="0"/>
                <a:cs typeface="Times New Roman" panose="02020603050405020304" pitchFamily="18" charset="0"/>
              </a:rPr>
              <a:t>L</a:t>
            </a:r>
            <a:r>
              <a:rPr lang="vi-VN" sz="3200" b="1" dirty="0">
                <a:solidFill>
                  <a:srgbClr val="FF3399"/>
                </a:solidFill>
                <a:latin typeface="+mj-lt"/>
              </a:rPr>
              <a:t>uyện tập 2</a:t>
            </a:r>
            <a:r>
              <a:rPr lang="en-US" sz="3200" b="1" dirty="0">
                <a:solidFill>
                  <a:srgbClr val="FF3399"/>
                </a:solidFill>
                <a:latin typeface="+mj-lt"/>
              </a:rPr>
              <a:t>/</a:t>
            </a:r>
            <a:r>
              <a:rPr lang="vi-VN" sz="3200" b="1" dirty="0">
                <a:solidFill>
                  <a:srgbClr val="FF3399"/>
                </a:solidFill>
                <a:latin typeface="+mj-lt"/>
              </a:rPr>
              <a:t>173 :</a:t>
            </a:r>
            <a:r>
              <a:rPr lang="vi-VN" sz="3200" dirty="0">
                <a:solidFill>
                  <a:srgbClr val="FF3399"/>
                </a:solidFill>
                <a:latin typeface="+mj-lt"/>
              </a:rPr>
              <a:t> Ở loài Mang trung quốc, cá thể cái là giới đồng giao tử với cặp nhiễm sắc giới tính XX. Hãy xác định số lượng cặp nhiễm sắc thể tương đồng ở cá thể cái</a:t>
            </a:r>
            <a:r>
              <a:rPr lang="vi-VN" dirty="0">
                <a:solidFill>
                  <a:srgbClr val="FF3399"/>
                </a:solidFill>
                <a:latin typeface="+mj-lt"/>
              </a:rPr>
              <a:t>.</a:t>
            </a:r>
            <a:endParaRPr lang="en-US" sz="3000" dirty="0">
              <a:solidFill>
                <a:srgbClr val="FF3399"/>
              </a:solidFill>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5545BB5C-1035-339A-66D2-3EB6F000FDBC}"/>
              </a:ext>
            </a:extLst>
          </p:cNvPr>
          <p:cNvSpPr txBox="1"/>
          <p:nvPr/>
        </p:nvSpPr>
        <p:spPr>
          <a:xfrm>
            <a:off x="204844" y="3429000"/>
            <a:ext cx="11782309" cy="3151888"/>
          </a:xfrm>
          <a:prstGeom prst="rect">
            <a:avLst/>
          </a:prstGeom>
          <a:noFill/>
        </p:spPr>
        <p:txBody>
          <a:bodyPr wrap="square">
            <a:spAutoFit/>
          </a:bodyPr>
          <a:lstStyle/>
          <a:p>
            <a:pPr algn="just">
              <a:lnSpc>
                <a:spcPct val="135000"/>
              </a:lnSpc>
            </a:pPr>
            <a:r>
              <a:rPr lang="vi-VN" sz="3000" b="0" i="0" dirty="0">
                <a:solidFill>
                  <a:srgbClr val="000000"/>
                </a:solidFill>
                <a:effectLst/>
                <a:latin typeface="+mj-lt"/>
              </a:rPr>
              <a:t>Loài Mang trung quốc có 2n = 46 (23 cặp) trong đó có 22 cặp NST thường và 1 cặp NST giới tính. Các cặp NST thường là các cặp nhiễm sắc thể tương đồng, cặp nhiễm sắc thể giới tính XX cũng là cặp nhiễm sắc thể tương đồng. Vậy ở cá thể cái của loài này sẽ chứa 23 cặp nhiễm sắc thể tương đồng.</a:t>
            </a:r>
            <a:endParaRPr lang="en-US" sz="3000" dirty="0">
              <a:latin typeface="+mj-lt"/>
            </a:endParaRPr>
          </a:p>
        </p:txBody>
      </p:sp>
    </p:spTree>
    <p:extLst>
      <p:ext uri="{BB962C8B-B14F-4D97-AF65-F5344CB8AC3E}">
        <p14:creationId xmlns:p14="http://schemas.microsoft.com/office/powerpoint/2010/main" val="1427970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7248"/>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1498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THỰC HÀNH QUAN SÁT TIÊU BẢN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A5A550C9-7377-2314-F93D-1FB3B34D2E99}"/>
              </a:ext>
            </a:extLst>
          </p:cNvPr>
          <p:cNvSpPr txBox="1"/>
          <p:nvPr/>
        </p:nvSpPr>
        <p:spPr>
          <a:xfrm>
            <a:off x="204845" y="2600027"/>
            <a:ext cx="11612838" cy="553998"/>
          </a:xfrm>
          <a:prstGeom prst="rect">
            <a:avLst/>
          </a:prstGeom>
          <a:noFill/>
        </p:spPr>
        <p:txBody>
          <a:bodyPr wrap="square">
            <a:spAutoFit/>
          </a:bodyPr>
          <a:lstStyle/>
          <a:p>
            <a:pPr algn="just"/>
            <a:r>
              <a:rPr lang="en-US" sz="3000" b="0" i="0" dirty="0">
                <a:solidFill>
                  <a:srgbClr val="0000FF"/>
                </a:solidFill>
                <a:effectLst/>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5" name="Content Placeholder 2">
            <a:extLst>
              <a:ext uri="{FF2B5EF4-FFF2-40B4-BE49-F238E27FC236}">
                <a16:creationId xmlns:a16="http://schemas.microsoft.com/office/drawing/2014/main" id="{0F77A985-4EE9-1B70-3938-870B4B99F5AF}"/>
              </a:ext>
            </a:extLst>
          </p:cNvPr>
          <p:cNvSpPr txBox="1">
            <a:spLocks/>
          </p:cNvSpPr>
          <p:nvPr/>
        </p:nvSpPr>
        <p:spPr>
          <a:xfrm>
            <a:off x="310609" y="1153180"/>
            <a:ext cx="11782310" cy="94595"/>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5000"/>
              </a:lnSpc>
              <a:buNone/>
            </a:pPr>
            <a:endParaRPr lang="en-US" sz="3000" dirty="0">
              <a:solidFill>
                <a:srgbClr val="FF3399"/>
              </a:solidFill>
              <a:latin typeface="+mj-lt"/>
              <a:cs typeface="Times New Roman" panose="02020603050405020304" pitchFamily="18" charset="0"/>
            </a:endParaRPr>
          </a:p>
        </p:txBody>
      </p:sp>
      <p:pic>
        <p:nvPicPr>
          <p:cNvPr id="5" name="Picture 4">
            <a:extLst>
              <a:ext uri="{FF2B5EF4-FFF2-40B4-BE49-F238E27FC236}">
                <a16:creationId xmlns:a16="http://schemas.microsoft.com/office/drawing/2014/main" id="{BC345D4B-84D6-7592-AE14-A2331EF2739C}"/>
              </a:ext>
            </a:extLst>
          </p:cNvPr>
          <p:cNvPicPr>
            <a:picLocks noChangeAspect="1"/>
          </p:cNvPicPr>
          <p:nvPr/>
        </p:nvPicPr>
        <p:blipFill>
          <a:blip r:embed="rId2"/>
          <a:stretch>
            <a:fillRect/>
          </a:stretch>
        </p:blipFill>
        <p:spPr>
          <a:xfrm>
            <a:off x="737256" y="840729"/>
            <a:ext cx="9986621" cy="5726493"/>
          </a:xfrm>
          <a:prstGeom prst="rect">
            <a:avLst/>
          </a:prstGeom>
        </p:spPr>
      </p:pic>
    </p:spTree>
    <p:extLst>
      <p:ext uri="{BB962C8B-B14F-4D97-AF65-F5344CB8AC3E}">
        <p14:creationId xmlns:p14="http://schemas.microsoft.com/office/powerpoint/2010/main" val="8051914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7248"/>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1498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THỰC HÀNH QUAN SÁT TIÊU BẢN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A5A550C9-7377-2314-F93D-1FB3B34D2E99}"/>
              </a:ext>
            </a:extLst>
          </p:cNvPr>
          <p:cNvSpPr txBox="1"/>
          <p:nvPr/>
        </p:nvSpPr>
        <p:spPr>
          <a:xfrm>
            <a:off x="204845" y="2600027"/>
            <a:ext cx="11612838" cy="553998"/>
          </a:xfrm>
          <a:prstGeom prst="rect">
            <a:avLst/>
          </a:prstGeom>
          <a:noFill/>
        </p:spPr>
        <p:txBody>
          <a:bodyPr wrap="square">
            <a:spAutoFit/>
          </a:bodyPr>
          <a:lstStyle/>
          <a:p>
            <a:pPr algn="just"/>
            <a:r>
              <a:rPr lang="en-US" sz="3000" b="0" i="0" dirty="0">
                <a:solidFill>
                  <a:srgbClr val="0000FF"/>
                </a:solidFill>
                <a:effectLst/>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5" name="Content Placeholder 2">
            <a:extLst>
              <a:ext uri="{FF2B5EF4-FFF2-40B4-BE49-F238E27FC236}">
                <a16:creationId xmlns:a16="http://schemas.microsoft.com/office/drawing/2014/main" id="{0F77A985-4EE9-1B70-3938-870B4B99F5AF}"/>
              </a:ext>
            </a:extLst>
          </p:cNvPr>
          <p:cNvSpPr txBox="1">
            <a:spLocks/>
          </p:cNvSpPr>
          <p:nvPr/>
        </p:nvSpPr>
        <p:spPr>
          <a:xfrm>
            <a:off x="310609" y="1153180"/>
            <a:ext cx="11782310" cy="94595"/>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5000"/>
              </a:lnSpc>
              <a:buNone/>
            </a:pPr>
            <a:endParaRPr lang="en-US" sz="3000" dirty="0">
              <a:solidFill>
                <a:srgbClr val="FF3399"/>
              </a:solidFill>
              <a:latin typeface="+mj-lt"/>
              <a:cs typeface="Times New Roman" panose="02020603050405020304" pitchFamily="18" charset="0"/>
            </a:endParaRPr>
          </a:p>
        </p:txBody>
      </p:sp>
      <p:pic>
        <p:nvPicPr>
          <p:cNvPr id="5" name="Picture 4">
            <a:extLst>
              <a:ext uri="{FF2B5EF4-FFF2-40B4-BE49-F238E27FC236}">
                <a16:creationId xmlns:a16="http://schemas.microsoft.com/office/drawing/2014/main" id="{BC345D4B-84D6-7592-AE14-A2331EF2739C}"/>
              </a:ext>
            </a:extLst>
          </p:cNvPr>
          <p:cNvPicPr>
            <a:picLocks noChangeAspect="1"/>
          </p:cNvPicPr>
          <p:nvPr/>
        </p:nvPicPr>
        <p:blipFill>
          <a:blip r:embed="rId2"/>
          <a:stretch>
            <a:fillRect/>
          </a:stretch>
        </p:blipFill>
        <p:spPr>
          <a:xfrm>
            <a:off x="737256" y="840729"/>
            <a:ext cx="9986621" cy="5726493"/>
          </a:xfrm>
          <a:prstGeom prst="rect">
            <a:avLst/>
          </a:prstGeom>
        </p:spPr>
      </p:pic>
      <p:pic>
        <p:nvPicPr>
          <p:cNvPr id="4" name="Picture 3">
            <a:extLst>
              <a:ext uri="{FF2B5EF4-FFF2-40B4-BE49-F238E27FC236}">
                <a16:creationId xmlns:a16="http://schemas.microsoft.com/office/drawing/2014/main" id="{26F355A9-7948-C47C-4B64-98AF26E9BDC2}"/>
              </a:ext>
            </a:extLst>
          </p:cNvPr>
          <p:cNvPicPr>
            <a:picLocks noChangeAspect="1"/>
          </p:cNvPicPr>
          <p:nvPr/>
        </p:nvPicPr>
        <p:blipFill>
          <a:blip r:embed="rId3"/>
          <a:stretch>
            <a:fillRect/>
          </a:stretch>
        </p:blipFill>
        <p:spPr>
          <a:xfrm>
            <a:off x="223895" y="772180"/>
            <a:ext cx="11881391" cy="6081057"/>
          </a:xfrm>
          <a:prstGeom prst="rect">
            <a:avLst/>
          </a:prstGeom>
        </p:spPr>
      </p:pic>
      <p:pic>
        <p:nvPicPr>
          <p:cNvPr id="9" name="Picture 8">
            <a:extLst>
              <a:ext uri="{FF2B5EF4-FFF2-40B4-BE49-F238E27FC236}">
                <a16:creationId xmlns:a16="http://schemas.microsoft.com/office/drawing/2014/main" id="{590CC093-5ADD-4558-04BF-7A308F087300}"/>
              </a:ext>
            </a:extLst>
          </p:cNvPr>
          <p:cNvPicPr>
            <a:picLocks noChangeAspect="1"/>
          </p:cNvPicPr>
          <p:nvPr/>
        </p:nvPicPr>
        <p:blipFill>
          <a:blip r:embed="rId4"/>
          <a:stretch>
            <a:fillRect/>
          </a:stretch>
        </p:blipFill>
        <p:spPr>
          <a:xfrm>
            <a:off x="137181" y="760952"/>
            <a:ext cx="11955738" cy="5925598"/>
          </a:xfrm>
          <a:prstGeom prst="rect">
            <a:avLst/>
          </a:prstGeom>
        </p:spPr>
      </p:pic>
      <p:pic>
        <p:nvPicPr>
          <p:cNvPr id="11" name="Picture 10">
            <a:extLst>
              <a:ext uri="{FF2B5EF4-FFF2-40B4-BE49-F238E27FC236}">
                <a16:creationId xmlns:a16="http://schemas.microsoft.com/office/drawing/2014/main" id="{FAFBC343-DD7D-7A13-3BA8-D230DE1C2C31}"/>
              </a:ext>
            </a:extLst>
          </p:cNvPr>
          <p:cNvPicPr>
            <a:picLocks noChangeAspect="1"/>
          </p:cNvPicPr>
          <p:nvPr/>
        </p:nvPicPr>
        <p:blipFill>
          <a:blip r:embed="rId5"/>
          <a:stretch>
            <a:fillRect/>
          </a:stretch>
        </p:blipFill>
        <p:spPr>
          <a:xfrm>
            <a:off x="293412" y="757720"/>
            <a:ext cx="11917638" cy="5726493"/>
          </a:xfrm>
          <a:prstGeom prst="rect">
            <a:avLst/>
          </a:prstGeom>
        </p:spPr>
      </p:pic>
    </p:spTree>
    <p:extLst>
      <p:ext uri="{BB962C8B-B14F-4D97-AF65-F5344CB8AC3E}">
        <p14:creationId xmlns:p14="http://schemas.microsoft.com/office/powerpoint/2010/main" val="1831488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nodeType="clickEffect">
                                  <p:stCondLst>
                                    <p:cond delay="0"/>
                                  </p:stCondLst>
                                  <p:childTnLst>
                                    <p:animEffect transition="out" filter="randombar(horizont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7248"/>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14980"/>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III.  THỰC HÀNH QUAN SÁT TIÊU BẢN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3" name="TextBox 2">
            <a:extLst>
              <a:ext uri="{FF2B5EF4-FFF2-40B4-BE49-F238E27FC236}">
                <a16:creationId xmlns:a16="http://schemas.microsoft.com/office/drawing/2014/main" id="{A5A550C9-7377-2314-F93D-1FB3B34D2E99}"/>
              </a:ext>
            </a:extLst>
          </p:cNvPr>
          <p:cNvSpPr txBox="1"/>
          <p:nvPr/>
        </p:nvSpPr>
        <p:spPr>
          <a:xfrm>
            <a:off x="204845" y="2600027"/>
            <a:ext cx="11612838" cy="553998"/>
          </a:xfrm>
          <a:prstGeom prst="rect">
            <a:avLst/>
          </a:prstGeom>
          <a:noFill/>
        </p:spPr>
        <p:txBody>
          <a:bodyPr wrap="square">
            <a:spAutoFit/>
          </a:bodyPr>
          <a:lstStyle/>
          <a:p>
            <a:pPr algn="just"/>
            <a:r>
              <a:rPr lang="en-US" sz="3000" b="0" i="0" dirty="0">
                <a:solidFill>
                  <a:srgbClr val="0000FF"/>
                </a:solidFill>
                <a:effectLst/>
                <a:latin typeface="Times New Roman" panose="02020603050405020304" pitchFamily="18" charset="0"/>
                <a:cs typeface="Times New Roman" panose="02020603050405020304" pitchFamily="18" charset="0"/>
              </a:rPr>
              <a:t> </a:t>
            </a:r>
            <a:endParaRPr lang="en-US" sz="3000" dirty="0">
              <a:solidFill>
                <a:srgbClr val="0000FF"/>
              </a:solidFill>
              <a:latin typeface="Times New Roman" panose="02020603050405020304" pitchFamily="18" charset="0"/>
              <a:cs typeface="Times New Roman" panose="02020603050405020304" pitchFamily="18" charset="0"/>
            </a:endParaRPr>
          </a:p>
        </p:txBody>
      </p:sp>
      <p:sp>
        <p:nvSpPr>
          <p:cNvPr id="25" name="Content Placeholder 2">
            <a:extLst>
              <a:ext uri="{FF2B5EF4-FFF2-40B4-BE49-F238E27FC236}">
                <a16:creationId xmlns:a16="http://schemas.microsoft.com/office/drawing/2014/main" id="{0F77A985-4EE9-1B70-3938-870B4B99F5AF}"/>
              </a:ext>
            </a:extLst>
          </p:cNvPr>
          <p:cNvSpPr txBox="1">
            <a:spLocks/>
          </p:cNvSpPr>
          <p:nvPr/>
        </p:nvSpPr>
        <p:spPr>
          <a:xfrm>
            <a:off x="310609" y="1153180"/>
            <a:ext cx="11782310" cy="94595"/>
          </a:xfr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35000"/>
              </a:lnSpc>
              <a:buNone/>
            </a:pPr>
            <a:endParaRPr lang="en-US" sz="3000" dirty="0">
              <a:solidFill>
                <a:srgbClr val="FF3399"/>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23ED97DA-9013-84DC-CCCB-7F16C9093F81}"/>
              </a:ext>
            </a:extLst>
          </p:cNvPr>
          <p:cNvPicPr>
            <a:picLocks noChangeAspect="1"/>
          </p:cNvPicPr>
          <p:nvPr/>
        </p:nvPicPr>
        <p:blipFill>
          <a:blip r:embed="rId2"/>
          <a:stretch>
            <a:fillRect/>
          </a:stretch>
        </p:blipFill>
        <p:spPr>
          <a:xfrm>
            <a:off x="204845" y="838200"/>
            <a:ext cx="11550316" cy="5535227"/>
          </a:xfrm>
          <a:prstGeom prst="rect">
            <a:avLst/>
          </a:prstGeom>
        </p:spPr>
      </p:pic>
      <p:pic>
        <p:nvPicPr>
          <p:cNvPr id="7" name="Picture 6">
            <a:extLst>
              <a:ext uri="{FF2B5EF4-FFF2-40B4-BE49-F238E27FC236}">
                <a16:creationId xmlns:a16="http://schemas.microsoft.com/office/drawing/2014/main" id="{4CA454CD-91A7-9500-9A18-DAD91BE2E5D2}"/>
              </a:ext>
            </a:extLst>
          </p:cNvPr>
          <p:cNvPicPr>
            <a:picLocks noChangeAspect="1"/>
          </p:cNvPicPr>
          <p:nvPr/>
        </p:nvPicPr>
        <p:blipFill>
          <a:blip r:embed="rId3"/>
          <a:stretch>
            <a:fillRect/>
          </a:stretch>
        </p:blipFill>
        <p:spPr>
          <a:xfrm>
            <a:off x="0" y="949910"/>
            <a:ext cx="12192000" cy="5717589"/>
          </a:xfrm>
          <a:prstGeom prst="rect">
            <a:avLst/>
          </a:prstGeom>
        </p:spPr>
      </p:pic>
      <p:pic>
        <p:nvPicPr>
          <p:cNvPr id="10" name="Picture 9">
            <a:extLst>
              <a:ext uri="{FF2B5EF4-FFF2-40B4-BE49-F238E27FC236}">
                <a16:creationId xmlns:a16="http://schemas.microsoft.com/office/drawing/2014/main" id="{56C2A4EA-352D-218A-6C05-B13E65920189}"/>
              </a:ext>
            </a:extLst>
          </p:cNvPr>
          <p:cNvPicPr>
            <a:picLocks noChangeAspect="1"/>
          </p:cNvPicPr>
          <p:nvPr/>
        </p:nvPicPr>
        <p:blipFill>
          <a:blip r:embed="rId4"/>
          <a:stretch>
            <a:fillRect/>
          </a:stretch>
        </p:blipFill>
        <p:spPr>
          <a:xfrm>
            <a:off x="204845" y="949910"/>
            <a:ext cx="11867750" cy="5908090"/>
          </a:xfrm>
          <a:prstGeom prst="rect">
            <a:avLst/>
          </a:prstGeom>
        </p:spPr>
      </p:pic>
    </p:spTree>
    <p:extLst>
      <p:ext uri="{BB962C8B-B14F-4D97-AF65-F5344CB8AC3E}">
        <p14:creationId xmlns:p14="http://schemas.microsoft.com/office/powerpoint/2010/main" val="3162388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xit" presetSubtype="0" fill="hold" nodeType="clickEffect">
                                  <p:stCondLst>
                                    <p:cond delay="0"/>
                                  </p:stCondLst>
                                  <p:childTnLst>
                                    <p:anim calcmode="lin" valueType="num">
                                      <p:cBhvr>
                                        <p:cTn id="23" dur="1000"/>
                                        <p:tgtEl>
                                          <p:spTgt spid="7"/>
                                        </p:tgtEl>
                                        <p:attrNameLst>
                                          <p:attrName>ppt_w</p:attrName>
                                        </p:attrNameLst>
                                      </p:cBhvr>
                                      <p:tavLst>
                                        <p:tav tm="0">
                                          <p:val>
                                            <p:strVal val="ppt_w"/>
                                          </p:val>
                                        </p:tav>
                                        <p:tav tm="100000">
                                          <p:val>
                                            <p:fltVal val="0"/>
                                          </p:val>
                                        </p:tav>
                                      </p:tavLst>
                                    </p:anim>
                                    <p:anim calcmode="lin" valueType="num">
                                      <p:cBhvr>
                                        <p:cTn id="24" dur="1000"/>
                                        <p:tgtEl>
                                          <p:spTgt spid="7"/>
                                        </p:tgtEl>
                                        <p:attrNameLst>
                                          <p:attrName>ppt_h</p:attrName>
                                        </p:attrNameLst>
                                      </p:cBhvr>
                                      <p:tavLst>
                                        <p:tav tm="0">
                                          <p:val>
                                            <p:strVal val="ppt_h"/>
                                          </p:val>
                                        </p:tav>
                                        <p:tav tm="100000">
                                          <p:val>
                                            <p:fltVal val="0"/>
                                          </p:val>
                                        </p:tav>
                                      </p:tavLst>
                                    </p:anim>
                                    <p:anim calcmode="lin" valueType="num">
                                      <p:cBhvr>
                                        <p:cTn id="25" dur="1000"/>
                                        <p:tgtEl>
                                          <p:spTgt spid="7"/>
                                        </p:tgtEl>
                                        <p:attrNameLst>
                                          <p:attrName>style.rotation</p:attrName>
                                        </p:attrNameLst>
                                      </p:cBhvr>
                                      <p:tavLst>
                                        <p:tav tm="0">
                                          <p:val>
                                            <p:fltVal val="0"/>
                                          </p:val>
                                        </p:tav>
                                        <p:tav tm="100000">
                                          <p:val>
                                            <p:fltVal val="90"/>
                                          </p:val>
                                        </p:tav>
                                      </p:tavLst>
                                    </p:anim>
                                    <p:animEffect transition="out" filter="fade">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723D68-62FA-40E7-9E08-B4C83CE3B7EF}"/>
              </a:ext>
            </a:extLst>
          </p:cNvPr>
          <p:cNvSpPr txBox="1"/>
          <p:nvPr/>
        </p:nvSpPr>
        <p:spPr>
          <a:xfrm>
            <a:off x="4167187" y="238780"/>
            <a:ext cx="5514975"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6" name="TextBox 5">
            <a:extLst>
              <a:ext uri="{FF2B5EF4-FFF2-40B4-BE49-F238E27FC236}">
                <a16:creationId xmlns:a16="http://schemas.microsoft.com/office/drawing/2014/main" id="{933F6B55-4645-FAF7-B69C-E241FF6A1E01}"/>
              </a:ext>
            </a:extLst>
          </p:cNvPr>
          <p:cNvSpPr txBox="1"/>
          <p:nvPr/>
        </p:nvSpPr>
        <p:spPr>
          <a:xfrm>
            <a:off x="61913" y="751344"/>
            <a:ext cx="12068174" cy="2677656"/>
          </a:xfrm>
          <a:prstGeom prst="rect">
            <a:avLst/>
          </a:prstGeom>
          <a:noFill/>
        </p:spPr>
        <p:txBody>
          <a:bodyPr wrap="square">
            <a:spAutoFit/>
          </a:bodyPr>
          <a:lstStyle/>
          <a:p>
            <a:pPr algn="just"/>
            <a:r>
              <a:rPr lang="en-US" b="0" i="0" dirty="0">
                <a:solidFill>
                  <a:srgbClr val="000000"/>
                </a:solidFill>
                <a:effectLst/>
                <a:latin typeface="Open Sans" panose="020B0606030504020204" pitchFamily="34" charset="0"/>
              </a:rPr>
              <a:t> </a:t>
            </a:r>
            <a:r>
              <a:rPr lang="en-US" sz="2800" b="0" i="0" dirty="0">
                <a:solidFill>
                  <a:srgbClr val="FF0000"/>
                </a:solidFill>
                <a:effectLst/>
                <a:latin typeface="Times New Roman" panose="02020603050405020304" pitchFamily="18" charset="0"/>
                <a:cs typeface="Times New Roman" panose="02020603050405020304" pitchFamily="18" charset="0"/>
              </a:rPr>
              <a:t>1. </a:t>
            </a:r>
            <a:r>
              <a:rPr lang="vi-VN" sz="2800" b="0" i="0" dirty="0">
                <a:solidFill>
                  <a:srgbClr val="FF0000"/>
                </a:solidFill>
                <a:effectLst/>
                <a:latin typeface="Times New Roman" panose="02020603050405020304" pitchFamily="18" charset="0"/>
                <a:cs typeface="Times New Roman" panose="02020603050405020304" pitchFamily="18" charset="0"/>
              </a:rPr>
              <a:t>Phát biểu nào dưới đây về nhiễm sắc thể của sinh vật nhân thực là đúng?</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A. Nhiễm sắc thể chỉ có DNA.</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B. Nucleosome là đơn vị chức năng cơ bản của nhiễm sắc thể.</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C. Số lượng gene trên nhiễm sắc thể là khác nhau giữa các loại tế bào của cơ thể sinh vật.</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D. Nhiễm sắc thể bao gồm một phân tử DNA mạch kép.</a:t>
            </a:r>
          </a:p>
        </p:txBody>
      </p:sp>
      <p:sp>
        <p:nvSpPr>
          <p:cNvPr id="7" name="Oval 6">
            <a:extLst>
              <a:ext uri="{FF2B5EF4-FFF2-40B4-BE49-F238E27FC236}">
                <a16:creationId xmlns:a16="http://schemas.microsoft.com/office/drawing/2014/main" id="{9C83D166-4433-AC3B-B613-8B4B0EAF0BB3}"/>
              </a:ext>
            </a:extLst>
          </p:cNvPr>
          <p:cNvSpPr/>
          <p:nvPr/>
        </p:nvSpPr>
        <p:spPr>
          <a:xfrm>
            <a:off x="95250" y="2981325"/>
            <a:ext cx="419100" cy="447675"/>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BA84A2-FEFF-B574-2C2B-8234106AB114}"/>
              </a:ext>
            </a:extLst>
          </p:cNvPr>
          <p:cNvSpPr txBox="1"/>
          <p:nvPr/>
        </p:nvSpPr>
        <p:spPr>
          <a:xfrm>
            <a:off x="1" y="3479899"/>
            <a:ext cx="12030074" cy="3539430"/>
          </a:xfrm>
          <a:prstGeom prst="rect">
            <a:avLst/>
          </a:prstGeom>
          <a:noFill/>
        </p:spPr>
        <p:txBody>
          <a:bodyPr wrap="square">
            <a:spAutoFit/>
          </a:bodyP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2.</a:t>
            </a:r>
            <a:r>
              <a:rPr lang="vi-VN" sz="2800" b="0" i="0" dirty="0">
                <a:solidFill>
                  <a:srgbClr val="FF0000"/>
                </a:solidFill>
                <a:effectLst/>
                <a:latin typeface="Times New Roman" panose="02020603050405020304" pitchFamily="18" charset="0"/>
                <a:cs typeface="Times New Roman" panose="02020603050405020304" pitchFamily="18" charset="0"/>
              </a:rPr>
              <a:t>Nếu một tế bào sinh vật nhân thực không có khả năng tổng hợp protein histone thì điều nào dưới đây có thể diễn ra?</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A. DNA của tế bào không liên kết với protein để hình thành nhiễm sắc thể trong nhân tế bào.</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B. Không hình thành sợi tơ vô sắc để giúp tế bào phân chia.</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C. Hoạt động của các gene khác sẽ được kích hoạt để bù đắp cho việc thiếu histone.</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D. Tế bào của cơ thể sẽ lấy các phân tử histone từ môi trường ngoại bào.</a:t>
            </a:r>
          </a:p>
        </p:txBody>
      </p:sp>
      <p:sp>
        <p:nvSpPr>
          <p:cNvPr id="10" name="Oval 9">
            <a:extLst>
              <a:ext uri="{FF2B5EF4-FFF2-40B4-BE49-F238E27FC236}">
                <a16:creationId xmlns:a16="http://schemas.microsoft.com/office/drawing/2014/main" id="{CB418B43-4435-BBD8-30D6-87FB7BDD85F7}"/>
              </a:ext>
            </a:extLst>
          </p:cNvPr>
          <p:cNvSpPr/>
          <p:nvPr/>
        </p:nvSpPr>
        <p:spPr>
          <a:xfrm>
            <a:off x="0" y="4419600"/>
            <a:ext cx="481013" cy="409575"/>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41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723D68-62FA-40E7-9E08-B4C83CE3B7EF}"/>
              </a:ext>
            </a:extLst>
          </p:cNvPr>
          <p:cNvSpPr txBox="1"/>
          <p:nvPr/>
        </p:nvSpPr>
        <p:spPr>
          <a:xfrm>
            <a:off x="4167187" y="238780"/>
            <a:ext cx="5514975"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6" name="TextBox 5">
            <a:extLst>
              <a:ext uri="{FF2B5EF4-FFF2-40B4-BE49-F238E27FC236}">
                <a16:creationId xmlns:a16="http://schemas.microsoft.com/office/drawing/2014/main" id="{933F6B55-4645-FAF7-B69C-E241FF6A1E01}"/>
              </a:ext>
            </a:extLst>
          </p:cNvPr>
          <p:cNvSpPr txBox="1"/>
          <p:nvPr/>
        </p:nvSpPr>
        <p:spPr>
          <a:xfrm>
            <a:off x="61913" y="751344"/>
            <a:ext cx="12068174" cy="2246769"/>
          </a:xfrm>
          <a:prstGeom prst="rect">
            <a:avLst/>
          </a:prstGeom>
          <a:noFill/>
        </p:spPr>
        <p:txBody>
          <a:bodyPr wrap="square">
            <a:spAutoFit/>
          </a:bodyPr>
          <a:lstStyle/>
          <a:p>
            <a:pPr algn="just"/>
            <a:r>
              <a:rPr lang="en-US" b="0" i="0" dirty="0">
                <a:solidFill>
                  <a:srgbClr val="000000"/>
                </a:solidFill>
                <a:effectLst/>
                <a:latin typeface="Open Sans" panose="020B0606030504020204" pitchFamily="34" charset="0"/>
              </a:rPr>
              <a:t> </a:t>
            </a:r>
            <a:r>
              <a:rPr lang="en-US" sz="2800" b="0" i="0" dirty="0">
                <a:solidFill>
                  <a:srgbClr val="FF0000"/>
                </a:solidFill>
                <a:effectLst/>
                <a:latin typeface="Times New Roman" panose="02020603050405020304" pitchFamily="18" charset="0"/>
                <a:cs typeface="Times New Roman" panose="02020603050405020304" pitchFamily="18" charset="0"/>
              </a:rPr>
              <a:t>3</a:t>
            </a:r>
            <a:r>
              <a:rPr lang="en-US" b="0" i="0" dirty="0">
                <a:solidFill>
                  <a:srgbClr val="FF0000"/>
                </a:solidFill>
                <a:effectLst/>
                <a:latin typeface="Times New Roman" panose="02020603050405020304" pitchFamily="18" charset="0"/>
                <a:cs typeface="Times New Roman" panose="02020603050405020304" pitchFamily="18" charset="0"/>
              </a:rPr>
              <a:t>.</a:t>
            </a:r>
            <a:r>
              <a:rPr lang="vi-VN" sz="2800" b="0" i="0" dirty="0">
                <a:solidFill>
                  <a:srgbClr val="FF0000"/>
                </a:solidFill>
                <a:effectLst/>
                <a:latin typeface="Times New Roman" panose="02020603050405020304" pitchFamily="18" charset="0"/>
                <a:cs typeface="Times New Roman" panose="02020603050405020304" pitchFamily="18" charset="0"/>
              </a:rPr>
              <a:t>Vị trí của gene trên nhiễm sắc thể được gọi là</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A. allele.</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B. trình tự.</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C. locus.</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D. tính trạng.</a:t>
            </a:r>
          </a:p>
        </p:txBody>
      </p:sp>
      <p:sp>
        <p:nvSpPr>
          <p:cNvPr id="7" name="Oval 6">
            <a:extLst>
              <a:ext uri="{FF2B5EF4-FFF2-40B4-BE49-F238E27FC236}">
                <a16:creationId xmlns:a16="http://schemas.microsoft.com/office/drawing/2014/main" id="{9C83D166-4433-AC3B-B613-8B4B0EAF0BB3}"/>
              </a:ext>
            </a:extLst>
          </p:cNvPr>
          <p:cNvSpPr/>
          <p:nvPr/>
        </p:nvSpPr>
        <p:spPr>
          <a:xfrm>
            <a:off x="61913" y="2095500"/>
            <a:ext cx="419100" cy="447675"/>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B418B43-4435-BBD8-30D6-87FB7BDD85F7}"/>
              </a:ext>
            </a:extLst>
          </p:cNvPr>
          <p:cNvSpPr/>
          <p:nvPr/>
        </p:nvSpPr>
        <p:spPr>
          <a:xfrm>
            <a:off x="30956" y="4779288"/>
            <a:ext cx="481013" cy="409575"/>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E1ED0762-F334-7CFE-9CA6-C5B996F2E69C}"/>
              </a:ext>
            </a:extLst>
          </p:cNvPr>
          <p:cNvSpPr>
            <a:spLocks noChangeArrowheads="1"/>
          </p:cNvSpPr>
          <p:nvPr/>
        </p:nvSpPr>
        <p:spPr bwMode="auto">
          <a:xfrm>
            <a:off x="50007" y="2998113"/>
            <a:ext cx="1227772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4.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Phát</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biểu</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dưới</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đây</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về</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nhiễm</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sắc</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thể</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X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Y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người</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đúng</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Cả</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hai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đều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mặt</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mọi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tế</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bào</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nam</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nữ</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kích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thước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trình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tự</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gene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như</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 Hoàn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toàn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tương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đồng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chỉ</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tên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gọi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khác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nhau</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vai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trò</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việc</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quy</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giới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thể</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Rectangle 1">
            <a:extLst>
              <a:ext uri="{FF2B5EF4-FFF2-40B4-BE49-F238E27FC236}">
                <a16:creationId xmlns:a16="http://schemas.microsoft.com/office/drawing/2014/main" id="{CB80432E-FA54-5097-A653-4286596932F1}"/>
              </a:ext>
            </a:extLst>
          </p:cNvPr>
          <p:cNvSpPr>
            <a:spLocks noChangeArrowheads="1"/>
          </p:cNvSpPr>
          <p:nvPr/>
        </p:nvSpPr>
        <p:spPr bwMode="auto">
          <a:xfrm>
            <a:off x="61913" y="5248752"/>
            <a:ext cx="962024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5.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Hệ</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nhiễm</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sắc</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thể</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quy</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định</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giới</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chim</a:t>
            </a:r>
            <a:r>
              <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là</a:t>
            </a:r>
            <a:endPar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đơn</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bội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lưỡng</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bội</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 X - 0.</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 Z - W.</a:t>
            </a:r>
            <a:r>
              <a:rPr lang="en-US" altLang="en-US" sz="2800" dirty="0">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 X - Y.</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F708EA7C-BD1D-21D7-2A8F-88C50A4E1B52}"/>
              </a:ext>
            </a:extLst>
          </p:cNvPr>
          <p:cNvSpPr/>
          <p:nvPr/>
        </p:nvSpPr>
        <p:spPr>
          <a:xfrm>
            <a:off x="61913" y="6106657"/>
            <a:ext cx="519112" cy="589418"/>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43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FDBEA-B875-A940-9620-ECFE2802A9B7}"/>
              </a:ext>
            </a:extLst>
          </p:cNvPr>
          <p:cNvSpPr txBox="1"/>
          <p:nvPr/>
        </p:nvSpPr>
        <p:spPr>
          <a:xfrm>
            <a:off x="4452938" y="95905"/>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6" name="TextBox 5">
            <a:extLst>
              <a:ext uri="{FF2B5EF4-FFF2-40B4-BE49-F238E27FC236}">
                <a16:creationId xmlns:a16="http://schemas.microsoft.com/office/drawing/2014/main" id="{3743F6ED-DB83-881D-A27E-1C7F379BAF72}"/>
              </a:ext>
            </a:extLst>
          </p:cNvPr>
          <p:cNvSpPr txBox="1"/>
          <p:nvPr/>
        </p:nvSpPr>
        <p:spPr>
          <a:xfrm>
            <a:off x="66675" y="803613"/>
            <a:ext cx="12001500" cy="2677656"/>
          </a:xfrm>
          <a:prstGeom prst="rect">
            <a:avLst/>
          </a:prstGeom>
          <a:noFill/>
        </p:spPr>
        <p:txBody>
          <a:bodyPr wrap="square">
            <a:spAutoFit/>
          </a:bodyP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6.</a:t>
            </a:r>
            <a:r>
              <a:rPr lang="vi-VN" sz="2800" b="0" i="0" dirty="0">
                <a:solidFill>
                  <a:srgbClr val="FF0000"/>
                </a:solidFill>
                <a:effectLst/>
                <a:latin typeface="Times New Roman" panose="02020603050405020304" pitchFamily="18" charset="0"/>
                <a:cs typeface="Times New Roman" panose="02020603050405020304" pitchFamily="18" charset="0"/>
              </a:rPr>
              <a:t>Phát biểu nào dưới đây với loài hành ta có số lượng nhiễm sắc thể 2n = 16 là đúng?</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A. Ở kì giữa của quá trình phân bào có 32 nhiễm sắc thể kép trong tế bào.</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B. Có 16 bộ nhiễm sắc thể trong mỗi tế bào của loài.</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C. Có 8 cặp nhiễm sắc thể tương đồng trong mỗi tế bào.</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D. Giao tử của loài này sẽ có 4 nhiễm sắc thể.</a:t>
            </a:r>
          </a:p>
        </p:txBody>
      </p:sp>
      <p:sp>
        <p:nvSpPr>
          <p:cNvPr id="7" name="Oval 6">
            <a:extLst>
              <a:ext uri="{FF2B5EF4-FFF2-40B4-BE49-F238E27FC236}">
                <a16:creationId xmlns:a16="http://schemas.microsoft.com/office/drawing/2014/main" id="{4BDAD369-BE24-78D3-3251-210910F13452}"/>
              </a:ext>
            </a:extLst>
          </p:cNvPr>
          <p:cNvSpPr/>
          <p:nvPr/>
        </p:nvSpPr>
        <p:spPr>
          <a:xfrm>
            <a:off x="66675" y="2600325"/>
            <a:ext cx="504825" cy="447675"/>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2558B5-3705-C884-878B-AAF37D48F35B}"/>
              </a:ext>
            </a:extLst>
          </p:cNvPr>
          <p:cNvSpPr txBox="1"/>
          <p:nvPr/>
        </p:nvSpPr>
        <p:spPr>
          <a:xfrm>
            <a:off x="314325" y="3826639"/>
            <a:ext cx="10115550" cy="3416320"/>
          </a:xfrm>
          <a:prstGeom prst="rect">
            <a:avLst/>
          </a:prstGeom>
          <a:noFill/>
        </p:spPr>
        <p:txBody>
          <a:bodyPr wrap="square">
            <a:spAutoFit/>
          </a:bodyPr>
          <a:lstStyle/>
          <a:p>
            <a:pPr algn="just"/>
            <a:r>
              <a:rPr lang="vi-VN" sz="2800" b="0" i="0" dirty="0">
                <a:solidFill>
                  <a:srgbClr val="0000FF"/>
                </a:solidFill>
                <a:effectLst/>
                <a:latin typeface="+mj-lt"/>
              </a:rPr>
              <a:t>A. Sai. Ở kì giữa của quá trình nguyên phân và kì giữa giảm phân I có 16 nhiễm sắc thể kép trong tế bào, ở kì giữa của quá trình giảm phân có 8 nhiễm sắc thể kép trong tế bào.</a:t>
            </a:r>
          </a:p>
          <a:p>
            <a:pPr algn="just"/>
            <a:r>
              <a:rPr lang="vi-VN" sz="2800" b="0" i="0" dirty="0">
                <a:solidFill>
                  <a:srgbClr val="0000FF"/>
                </a:solidFill>
                <a:effectLst/>
                <a:latin typeface="+mj-lt"/>
              </a:rPr>
              <a:t>B. Sai. Mỗi tế bào của loài chỉ 1 bộ nhiễm sắc thể 2n = 16.</a:t>
            </a:r>
          </a:p>
          <a:p>
            <a:pPr algn="just"/>
            <a:r>
              <a:rPr lang="vi-VN" sz="2800" b="0" i="0" dirty="0">
                <a:solidFill>
                  <a:srgbClr val="0000FF"/>
                </a:solidFill>
                <a:effectLst/>
                <a:latin typeface="+mj-lt"/>
              </a:rPr>
              <a:t>C. Đúng. Có 8 cặp nhiễm sắc thể tương đồng trong mỗi tế bào.</a:t>
            </a:r>
          </a:p>
          <a:p>
            <a:pPr algn="just"/>
            <a:r>
              <a:rPr lang="vi-VN" sz="2800" b="0" i="0" dirty="0">
                <a:solidFill>
                  <a:srgbClr val="0000FF"/>
                </a:solidFill>
                <a:effectLst/>
                <a:latin typeface="+mj-lt"/>
              </a:rPr>
              <a:t>D. Sai. Giao tử của loài này sẽ có n = 8 nhiễm sắc thể.</a:t>
            </a:r>
          </a:p>
          <a:p>
            <a:br>
              <a:rPr lang="vi-VN" sz="2400" dirty="0">
                <a:solidFill>
                  <a:srgbClr val="0000FF"/>
                </a:solidFill>
                <a:latin typeface="+mj-lt"/>
              </a:rPr>
            </a:br>
            <a:endParaRPr lang="en-US" sz="2400" dirty="0">
              <a:solidFill>
                <a:srgbClr val="0000FF"/>
              </a:solidFill>
              <a:latin typeface="+mj-lt"/>
            </a:endParaRPr>
          </a:p>
        </p:txBody>
      </p:sp>
    </p:spTree>
    <p:extLst>
      <p:ext uri="{BB962C8B-B14F-4D97-AF65-F5344CB8AC3E}">
        <p14:creationId xmlns:p14="http://schemas.microsoft.com/office/powerpoint/2010/main" val="118421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34868"/>
            <a:ext cx="12192000" cy="769441"/>
          </a:xfrm>
          <a:prstGeom prst="rect">
            <a:avLst/>
          </a:prstGeom>
          <a:noFill/>
        </p:spPr>
        <p:txBody>
          <a:bodyPr wrap="square" rtlCol="0">
            <a:spAutoFit/>
          </a:bodyPr>
          <a:lstStyle/>
          <a:p>
            <a:pPr algn="ctr"/>
            <a:r>
              <a:rPr lang="en-US" sz="4400" b="1" dirty="0">
                <a:solidFill>
                  <a:schemeClr val="accent2">
                    <a:lumMod val="75000"/>
                  </a:schemeClr>
                </a:solidFill>
                <a:latin typeface="Times New Roman" pitchFamily="18" charset="0"/>
                <a:cs typeface="Times New Roman" pitchFamily="18" charset="0"/>
              </a:rPr>
              <a:t>PHẦN 4: VẬT SỐNG</a:t>
            </a:r>
            <a:endParaRPr lang="en-US" sz="4800" b="1" dirty="0">
              <a:solidFill>
                <a:schemeClr val="accent2">
                  <a:lumMod val="75000"/>
                </a:schemeClr>
              </a:solidFill>
              <a:latin typeface="Times New Roman" pitchFamily="18" charset="0"/>
              <a:cs typeface="Times New Roman" pitchFamily="18" charset="0"/>
            </a:endParaRPr>
          </a:p>
        </p:txBody>
      </p:sp>
      <p:sp>
        <p:nvSpPr>
          <p:cNvPr id="3" name="TextBox 2"/>
          <p:cNvSpPr txBox="1"/>
          <p:nvPr/>
        </p:nvSpPr>
        <p:spPr>
          <a:xfrm>
            <a:off x="0" y="3029095"/>
            <a:ext cx="12192000" cy="707886"/>
          </a:xfrm>
          <a:prstGeom prst="rect">
            <a:avLst/>
          </a:prstGeom>
          <a:noFill/>
        </p:spPr>
        <p:txBody>
          <a:bodyPr wrap="square" rtlCol="0">
            <a:spAutoFit/>
          </a:bodyPr>
          <a:lstStyle/>
          <a:p>
            <a:pPr algn="ctr"/>
            <a:r>
              <a:rPr lang="en-US" sz="4000" b="1" dirty="0">
                <a:solidFill>
                  <a:srgbClr val="FFC000"/>
                </a:solidFill>
                <a:latin typeface="Times New Roman" pitchFamily="18" charset="0"/>
                <a:cs typeface="Times New Roman" pitchFamily="18" charset="0"/>
              </a:rPr>
              <a:t>CHỦ ĐỀ 11: DI TRUYỀN</a:t>
            </a:r>
            <a:endParaRPr lang="en-US" sz="4400" b="1" dirty="0">
              <a:solidFill>
                <a:srgbClr val="FFC000"/>
              </a:solidFill>
              <a:latin typeface="Times New Roman" pitchFamily="18" charset="0"/>
              <a:cs typeface="Times New Roman" pitchFamily="18" charset="0"/>
            </a:endParaRPr>
          </a:p>
        </p:txBody>
      </p:sp>
      <p:sp>
        <p:nvSpPr>
          <p:cNvPr id="5" name="TextBox 4"/>
          <p:cNvSpPr txBox="1"/>
          <p:nvPr/>
        </p:nvSpPr>
        <p:spPr>
          <a:xfrm>
            <a:off x="0" y="3979782"/>
            <a:ext cx="12192000" cy="646331"/>
          </a:xfrm>
          <a:prstGeom prst="rect">
            <a:avLst/>
          </a:prstGeom>
          <a:noFill/>
        </p:spPr>
        <p:txBody>
          <a:bodyPr wrap="square" rtlCol="0">
            <a:spAutoFit/>
          </a:bodyPr>
          <a:lstStyle/>
          <a:p>
            <a:pPr algn="ctr"/>
            <a:r>
              <a:rPr lang="en-US" sz="3600" b="1" dirty="0">
                <a:solidFill>
                  <a:srgbClr val="FF0000"/>
                </a:solidFill>
                <a:latin typeface="Times New Roman" pitchFamily="18" charset="0"/>
                <a:cs typeface="Times New Roman" pitchFamily="18" charset="0"/>
              </a:rPr>
              <a:t>BÀI 35: NHIỄM SẮC THỂ VÀ BỘ NHIỄM SẮC THỂ</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5"/>
                                        </p:tgtEl>
                                        <p:attrNameLst>
                                          <p:attrName>ppt_y</p:attrName>
                                        </p:attrNameLst>
                                      </p:cBhvr>
                                      <p:tavLst>
                                        <p:tav tm="0">
                                          <p:val>
                                            <p:strVal val="#ppt_y"/>
                                          </p:val>
                                        </p:tav>
                                        <p:tav tm="100000">
                                          <p:val>
                                            <p:strVal val="#ppt_y"/>
                                          </p:val>
                                        </p:tav>
                                      </p:tavLst>
                                    </p:anim>
                                    <p:anim calcmode="lin" valueType="num">
                                      <p:cBhvr>
                                        <p:cTn id="3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8DFB5D-A6F8-4598-7145-7A82F3DE1BC6}"/>
              </a:ext>
            </a:extLst>
          </p:cNvPr>
          <p:cNvSpPr txBox="1"/>
          <p:nvPr/>
        </p:nvSpPr>
        <p:spPr>
          <a:xfrm>
            <a:off x="165717" y="174840"/>
            <a:ext cx="11860566" cy="3219599"/>
          </a:xfrm>
          <a:prstGeom prst="rect">
            <a:avLst/>
          </a:prstGeom>
          <a:noFill/>
        </p:spPr>
        <p:txBody>
          <a:bodyPr wrap="square">
            <a:spAutoFit/>
          </a:bodyPr>
          <a:lstStyle/>
          <a:p>
            <a:pPr algn="just"/>
            <a:r>
              <a:rPr lang="en-US" sz="2800" b="0" i="0" dirty="0">
                <a:solidFill>
                  <a:srgbClr val="FF0000"/>
                </a:solidFill>
                <a:effectLst/>
                <a:latin typeface="+mj-lt"/>
              </a:rPr>
              <a:t>7.</a:t>
            </a:r>
            <a:r>
              <a:rPr lang="vi-VN" sz="2800" b="0" i="0" dirty="0">
                <a:solidFill>
                  <a:srgbClr val="FF0000"/>
                </a:solidFill>
                <a:effectLst/>
                <a:latin typeface="+mj-lt"/>
              </a:rPr>
              <a:t>Ở người, bộ nhiễm sắc thể 2n = 46. Xác định số nhiễm sắc thể của mỗi loại tế bào sau:</a:t>
            </a:r>
          </a:p>
          <a:p>
            <a:pPr algn="just">
              <a:lnSpc>
                <a:spcPct val="135000"/>
              </a:lnSpc>
            </a:pPr>
            <a:r>
              <a:rPr lang="vi-VN" sz="2800" b="0" i="0" dirty="0">
                <a:solidFill>
                  <a:srgbClr val="000000"/>
                </a:solidFill>
                <a:effectLst/>
                <a:latin typeface="+mj-lt"/>
              </a:rPr>
              <a:t>a) Trứng chưa thụ tinh.</a:t>
            </a:r>
          </a:p>
          <a:p>
            <a:pPr algn="just">
              <a:lnSpc>
                <a:spcPct val="135000"/>
              </a:lnSpc>
            </a:pPr>
            <a:r>
              <a:rPr lang="vi-VN" sz="2800" b="0" i="0" dirty="0">
                <a:solidFill>
                  <a:srgbClr val="000000"/>
                </a:solidFill>
                <a:effectLst/>
                <a:latin typeface="+mj-lt"/>
              </a:rPr>
              <a:t>b) Tinh trùng.</a:t>
            </a:r>
          </a:p>
          <a:p>
            <a:pPr algn="just">
              <a:lnSpc>
                <a:spcPct val="135000"/>
              </a:lnSpc>
            </a:pPr>
            <a:r>
              <a:rPr lang="vi-VN" sz="2800" b="0" i="0" dirty="0">
                <a:solidFill>
                  <a:srgbClr val="000000"/>
                </a:solidFill>
                <a:effectLst/>
                <a:latin typeface="+mj-lt"/>
              </a:rPr>
              <a:t>c) Trứng đã được thụ tinh.</a:t>
            </a:r>
          </a:p>
          <a:p>
            <a:pPr algn="just">
              <a:lnSpc>
                <a:spcPct val="135000"/>
              </a:lnSpc>
            </a:pPr>
            <a:r>
              <a:rPr lang="vi-VN" sz="2800" b="0" i="0" dirty="0">
                <a:solidFill>
                  <a:srgbClr val="000000"/>
                </a:solidFill>
                <a:effectLst/>
                <a:latin typeface="+mj-lt"/>
              </a:rPr>
              <a:t>d) Tế bào cơ tim.</a:t>
            </a:r>
          </a:p>
        </p:txBody>
      </p:sp>
      <p:cxnSp>
        <p:nvCxnSpPr>
          <p:cNvPr id="7" name="Straight Arrow Connector 6">
            <a:extLst>
              <a:ext uri="{FF2B5EF4-FFF2-40B4-BE49-F238E27FC236}">
                <a16:creationId xmlns:a16="http://schemas.microsoft.com/office/drawing/2014/main" id="{3B92B494-B572-5977-CA14-DF84CDBF72A4}"/>
              </a:ext>
            </a:extLst>
          </p:cNvPr>
          <p:cNvCxnSpPr>
            <a:cxnSpLocks/>
          </p:cNvCxnSpPr>
          <p:nvPr/>
        </p:nvCxnSpPr>
        <p:spPr>
          <a:xfrm>
            <a:off x="3604334" y="1358283"/>
            <a:ext cx="17755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BDB676D-C00B-E0FE-7E77-5EF4D3027A94}"/>
              </a:ext>
            </a:extLst>
          </p:cNvPr>
          <p:cNvSpPr/>
          <p:nvPr/>
        </p:nvSpPr>
        <p:spPr>
          <a:xfrm>
            <a:off x="5400581" y="1041646"/>
            <a:ext cx="2207582" cy="4793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23 NST</a:t>
            </a:r>
          </a:p>
        </p:txBody>
      </p:sp>
      <p:cxnSp>
        <p:nvCxnSpPr>
          <p:cNvPr id="9" name="Straight Arrow Connector 8">
            <a:extLst>
              <a:ext uri="{FF2B5EF4-FFF2-40B4-BE49-F238E27FC236}">
                <a16:creationId xmlns:a16="http://schemas.microsoft.com/office/drawing/2014/main" id="{27CB65F4-92EB-738B-2861-4E15FA42D0BE}"/>
              </a:ext>
            </a:extLst>
          </p:cNvPr>
          <p:cNvCxnSpPr>
            <a:cxnSpLocks/>
          </p:cNvCxnSpPr>
          <p:nvPr/>
        </p:nvCxnSpPr>
        <p:spPr>
          <a:xfrm>
            <a:off x="3604334" y="2007833"/>
            <a:ext cx="1643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E882A68-259F-1462-EAEA-9BC934DFFDDD}"/>
              </a:ext>
            </a:extLst>
          </p:cNvPr>
          <p:cNvSpPr/>
          <p:nvPr/>
        </p:nvSpPr>
        <p:spPr>
          <a:xfrm>
            <a:off x="5400581" y="1620180"/>
            <a:ext cx="2228295" cy="4793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23 NST</a:t>
            </a:r>
          </a:p>
        </p:txBody>
      </p:sp>
      <p:cxnSp>
        <p:nvCxnSpPr>
          <p:cNvPr id="12" name="Straight Arrow Connector 11">
            <a:extLst>
              <a:ext uri="{FF2B5EF4-FFF2-40B4-BE49-F238E27FC236}">
                <a16:creationId xmlns:a16="http://schemas.microsoft.com/office/drawing/2014/main" id="{F6E83C4D-E176-48E2-A349-6799F580234C}"/>
              </a:ext>
            </a:extLst>
          </p:cNvPr>
          <p:cNvCxnSpPr>
            <a:cxnSpLocks/>
          </p:cNvCxnSpPr>
          <p:nvPr/>
        </p:nvCxnSpPr>
        <p:spPr>
          <a:xfrm>
            <a:off x="4146611" y="2601158"/>
            <a:ext cx="11008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5E9F096-1355-2A34-C485-4D8ABE9FE433}"/>
              </a:ext>
            </a:extLst>
          </p:cNvPr>
          <p:cNvSpPr/>
          <p:nvPr/>
        </p:nvSpPr>
        <p:spPr>
          <a:xfrm>
            <a:off x="5379868" y="2198716"/>
            <a:ext cx="2228295" cy="5569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46 NST</a:t>
            </a:r>
          </a:p>
        </p:txBody>
      </p:sp>
      <p:cxnSp>
        <p:nvCxnSpPr>
          <p:cNvPr id="16" name="Straight Arrow Connector 15">
            <a:extLst>
              <a:ext uri="{FF2B5EF4-FFF2-40B4-BE49-F238E27FC236}">
                <a16:creationId xmlns:a16="http://schemas.microsoft.com/office/drawing/2014/main" id="{92B04D93-EA95-A95D-87C2-187589C6CF15}"/>
              </a:ext>
            </a:extLst>
          </p:cNvPr>
          <p:cNvCxnSpPr>
            <a:cxnSpLocks/>
          </p:cNvCxnSpPr>
          <p:nvPr/>
        </p:nvCxnSpPr>
        <p:spPr>
          <a:xfrm>
            <a:off x="3207058" y="3160453"/>
            <a:ext cx="2040384" cy="34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64662BA-AD75-7930-16EA-2F13C1248C0E}"/>
              </a:ext>
            </a:extLst>
          </p:cNvPr>
          <p:cNvSpPr/>
          <p:nvPr/>
        </p:nvSpPr>
        <p:spPr>
          <a:xfrm>
            <a:off x="5379868" y="2837217"/>
            <a:ext cx="2228295" cy="5569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46 NST</a:t>
            </a:r>
          </a:p>
        </p:txBody>
      </p:sp>
      <p:sp>
        <p:nvSpPr>
          <p:cNvPr id="22" name="TextBox 21">
            <a:extLst>
              <a:ext uri="{FF2B5EF4-FFF2-40B4-BE49-F238E27FC236}">
                <a16:creationId xmlns:a16="http://schemas.microsoft.com/office/drawing/2014/main" id="{26C9627E-5619-28E5-47D5-E09D02655041}"/>
              </a:ext>
            </a:extLst>
          </p:cNvPr>
          <p:cNvSpPr txBox="1"/>
          <p:nvPr/>
        </p:nvSpPr>
        <p:spPr>
          <a:xfrm>
            <a:off x="165717" y="3753777"/>
            <a:ext cx="11961180" cy="1384995"/>
          </a:xfrm>
          <a:prstGeom prst="rect">
            <a:avLst/>
          </a:prstGeom>
          <a:noFill/>
        </p:spPr>
        <p:txBody>
          <a:bodyPr wrap="square">
            <a:spAutoFit/>
          </a:bodyPr>
          <a:lstStyle/>
          <a:p>
            <a:r>
              <a:rPr lang="en-US" sz="2800" b="0" i="0" dirty="0">
                <a:solidFill>
                  <a:srgbClr val="FF0000"/>
                </a:solidFill>
                <a:effectLst/>
                <a:latin typeface="Times New Roman" panose="02020603050405020304" pitchFamily="18" charset="0"/>
                <a:cs typeface="Times New Roman" panose="02020603050405020304" pitchFamily="18" charset="0"/>
              </a:rPr>
              <a:t>8. Ở </a:t>
            </a:r>
            <a:r>
              <a:rPr lang="en-US" sz="2800" b="0" i="0" dirty="0" err="1">
                <a:solidFill>
                  <a:srgbClr val="FF0000"/>
                </a:solidFill>
                <a:effectLst/>
                <a:latin typeface="Times New Roman" panose="02020603050405020304" pitchFamily="18" charset="0"/>
                <a:cs typeface="Times New Roman" panose="02020603050405020304" pitchFamily="18" charset="0"/>
              </a:rPr>
              <a:t>lúa</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mạch</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đen</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1" dirty="0">
                <a:solidFill>
                  <a:srgbClr val="FF0000"/>
                </a:solidFill>
                <a:effectLst/>
                <a:latin typeface="Times New Roman" panose="02020603050405020304" pitchFamily="18" charset="0"/>
                <a:cs typeface="Times New Roman" panose="02020603050405020304" pitchFamily="18" charset="0"/>
              </a:rPr>
              <a:t>Secale cereale</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có</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bộ</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nhiễm</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sắc</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thể</a:t>
            </a:r>
            <a:r>
              <a:rPr lang="en-US" sz="2800" b="0" i="0" dirty="0">
                <a:solidFill>
                  <a:srgbClr val="FF0000"/>
                </a:solidFill>
                <a:effectLst/>
                <a:latin typeface="Times New Roman" panose="02020603050405020304" pitchFamily="18" charset="0"/>
                <a:cs typeface="Times New Roman" panose="02020603050405020304" pitchFamily="18" charset="0"/>
              </a:rPr>
              <a:t> 2n = 14 </a:t>
            </a:r>
            <a:r>
              <a:rPr lang="en-US" sz="2800" b="0" i="0" dirty="0" err="1">
                <a:solidFill>
                  <a:srgbClr val="FF0000"/>
                </a:solidFill>
                <a:effectLst/>
                <a:latin typeface="Times New Roman" panose="02020603050405020304" pitchFamily="18" charset="0"/>
                <a:cs typeface="Times New Roman" panose="02020603050405020304" pitchFamily="18" charset="0"/>
              </a:rPr>
              <a:t>và</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tổng</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số</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cặp</a:t>
            </a:r>
            <a:r>
              <a:rPr lang="en-US" sz="2800" b="0" i="0" dirty="0">
                <a:solidFill>
                  <a:srgbClr val="FF0000"/>
                </a:solidFill>
                <a:effectLst/>
                <a:latin typeface="Times New Roman" panose="02020603050405020304" pitchFamily="18" charset="0"/>
                <a:cs typeface="Times New Roman" panose="02020603050405020304" pitchFamily="18" charset="0"/>
              </a:rPr>
              <a:t> nucleotide </a:t>
            </a:r>
            <a:r>
              <a:rPr lang="en-US" sz="2800" b="0" i="0" dirty="0" err="1">
                <a:solidFill>
                  <a:srgbClr val="FF0000"/>
                </a:solidFill>
                <a:effectLst/>
                <a:latin typeface="Times New Roman" panose="02020603050405020304" pitchFamily="18" charset="0"/>
                <a:cs typeface="Times New Roman" panose="02020603050405020304" pitchFamily="18" charset="0"/>
              </a:rPr>
              <a:t>là</a:t>
            </a:r>
            <a:r>
              <a:rPr lang="en-US" sz="2800" b="0" i="0" dirty="0">
                <a:solidFill>
                  <a:srgbClr val="FF0000"/>
                </a:solidFill>
                <a:effectLst/>
                <a:latin typeface="Times New Roman" panose="02020603050405020304" pitchFamily="18" charset="0"/>
                <a:cs typeface="Times New Roman" panose="02020603050405020304" pitchFamily="18" charset="0"/>
              </a:rPr>
              <a:t> 1,6 × 10</a:t>
            </a:r>
            <a:r>
              <a:rPr lang="en-US" sz="2800" b="0" i="0" baseline="30000" dirty="0">
                <a:solidFill>
                  <a:srgbClr val="FF0000"/>
                </a:solidFill>
                <a:effectLst/>
                <a:latin typeface="Times New Roman" panose="02020603050405020304" pitchFamily="18" charset="0"/>
                <a:cs typeface="Times New Roman" panose="02020603050405020304" pitchFamily="18" charset="0"/>
              </a:rPr>
              <a:t>10</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Tính</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số</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nhiễm</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sắc</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thể</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và</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số</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cặp</a:t>
            </a:r>
            <a:r>
              <a:rPr lang="en-US" sz="2800" b="0" i="0" dirty="0">
                <a:solidFill>
                  <a:srgbClr val="FF0000"/>
                </a:solidFill>
                <a:effectLst/>
                <a:latin typeface="Times New Roman" panose="02020603050405020304" pitchFamily="18" charset="0"/>
                <a:cs typeface="Times New Roman" panose="02020603050405020304" pitchFamily="18" charset="0"/>
              </a:rPr>
              <a:t> nucleotide </a:t>
            </a:r>
            <a:r>
              <a:rPr lang="en-US" sz="2800" b="0" i="0" dirty="0" err="1">
                <a:solidFill>
                  <a:srgbClr val="FF0000"/>
                </a:solidFill>
                <a:effectLst/>
                <a:latin typeface="Times New Roman" panose="02020603050405020304" pitchFamily="18" charset="0"/>
                <a:cs typeface="Times New Roman" panose="02020603050405020304" pitchFamily="18" charset="0"/>
              </a:rPr>
              <a:t>trong</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hạt</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phấn</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và</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tế</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bào</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rễ</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của</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loài</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err="1">
                <a:solidFill>
                  <a:srgbClr val="FF0000"/>
                </a:solidFill>
                <a:effectLst/>
                <a:latin typeface="Times New Roman" panose="02020603050405020304" pitchFamily="18" charset="0"/>
                <a:cs typeface="Times New Roman" panose="02020603050405020304" pitchFamily="18" charset="0"/>
              </a:rPr>
              <a:t>này</a:t>
            </a:r>
            <a:r>
              <a:rPr lang="en-US" sz="2800" b="0" i="0" dirty="0">
                <a:solidFill>
                  <a:srgbClr val="FF0000"/>
                </a:solidFill>
                <a:effectLst/>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0A538C42-3F9F-55E5-6FA4-99219A14E185}"/>
              </a:ext>
            </a:extLst>
          </p:cNvPr>
          <p:cNvSpPr txBox="1"/>
          <p:nvPr/>
        </p:nvSpPr>
        <p:spPr>
          <a:xfrm>
            <a:off x="165717" y="5237820"/>
            <a:ext cx="11860566" cy="954107"/>
          </a:xfrm>
          <a:prstGeom prst="rect">
            <a:avLst/>
          </a:prstGeom>
          <a:noFill/>
        </p:spPr>
        <p:txBody>
          <a:bodyPr wrap="square">
            <a:spAutoFit/>
          </a:bodyPr>
          <a:lstStyle/>
          <a:p>
            <a:pPr algn="just"/>
            <a:r>
              <a:rPr lang="vi-VN" sz="2800" b="0" i="0" dirty="0">
                <a:solidFill>
                  <a:srgbClr val="000000"/>
                </a:solidFill>
                <a:effectLst/>
                <a:latin typeface="+mj-lt"/>
              </a:rPr>
              <a:t>Hạt phấn là tế bào đơn bội → có 7 nhiễm sắc thể và 0,8 × 10</a:t>
            </a:r>
            <a:r>
              <a:rPr lang="vi-VN" sz="2800" b="0" i="0" baseline="30000" dirty="0">
                <a:solidFill>
                  <a:srgbClr val="000000"/>
                </a:solidFill>
                <a:effectLst/>
                <a:latin typeface="+mj-lt"/>
              </a:rPr>
              <a:t>10</a:t>
            </a:r>
            <a:r>
              <a:rPr lang="vi-VN" sz="2800" b="0" i="0" dirty="0">
                <a:solidFill>
                  <a:srgbClr val="000000"/>
                </a:solidFill>
                <a:effectLst/>
                <a:latin typeface="+mj-lt"/>
              </a:rPr>
              <a:t> cặp nucleotide.</a:t>
            </a:r>
          </a:p>
          <a:p>
            <a:pPr algn="just"/>
            <a:r>
              <a:rPr lang="vi-VN" sz="2800" b="0" i="0" dirty="0">
                <a:solidFill>
                  <a:srgbClr val="000000"/>
                </a:solidFill>
                <a:effectLst/>
                <a:latin typeface="+mj-lt"/>
              </a:rPr>
              <a:t>Tế bào rễ</a:t>
            </a:r>
            <a:r>
              <a:rPr lang="en-US" sz="2800" b="0" i="0" dirty="0">
                <a:solidFill>
                  <a:srgbClr val="000000"/>
                </a:solidFill>
                <a:effectLst/>
                <a:latin typeface="+mj-lt"/>
              </a:rPr>
              <a:t> </a:t>
            </a:r>
            <a:r>
              <a:rPr lang="vi-VN" sz="2800" b="0" i="0" dirty="0">
                <a:solidFill>
                  <a:srgbClr val="000000"/>
                </a:solidFill>
                <a:effectLst/>
                <a:latin typeface="+mj-lt"/>
              </a:rPr>
              <a:t>là tế bào lưỡng bội → có 14 nhiễm sắc thể và 1,6 × 10</a:t>
            </a:r>
            <a:r>
              <a:rPr lang="vi-VN" sz="2800" b="0" i="0" baseline="30000" dirty="0">
                <a:solidFill>
                  <a:srgbClr val="000000"/>
                </a:solidFill>
                <a:effectLst/>
                <a:latin typeface="+mj-lt"/>
              </a:rPr>
              <a:t>10</a:t>
            </a:r>
            <a:r>
              <a:rPr lang="vi-VN" sz="2800" b="0" i="0" dirty="0">
                <a:solidFill>
                  <a:srgbClr val="000000"/>
                </a:solidFill>
                <a:effectLst/>
                <a:latin typeface="+mj-lt"/>
              </a:rPr>
              <a:t> cặp nucleotide.</a:t>
            </a:r>
          </a:p>
        </p:txBody>
      </p:sp>
    </p:spTree>
    <p:extLst>
      <p:ext uri="{BB962C8B-B14F-4D97-AF65-F5344CB8AC3E}">
        <p14:creationId xmlns:p14="http://schemas.microsoft.com/office/powerpoint/2010/main" val="331269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2000"/>
                                        <p:tgtEl>
                                          <p:spTgt spid="12"/>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20" grpId="0" animBg="1"/>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362B46-01ED-7E72-4476-EA8FD93DF563}"/>
              </a:ext>
            </a:extLst>
          </p:cNvPr>
          <p:cNvSpPr txBox="1"/>
          <p:nvPr/>
        </p:nvSpPr>
        <p:spPr>
          <a:xfrm>
            <a:off x="4605338" y="-50800"/>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LUYỆN TẬP</a:t>
            </a:r>
          </a:p>
        </p:txBody>
      </p:sp>
      <p:sp>
        <p:nvSpPr>
          <p:cNvPr id="6" name="TextBox 5">
            <a:extLst>
              <a:ext uri="{FF2B5EF4-FFF2-40B4-BE49-F238E27FC236}">
                <a16:creationId xmlns:a16="http://schemas.microsoft.com/office/drawing/2014/main" id="{B81E7FAB-16B9-446D-18B2-009A3AF63925}"/>
              </a:ext>
            </a:extLst>
          </p:cNvPr>
          <p:cNvSpPr txBox="1"/>
          <p:nvPr/>
        </p:nvSpPr>
        <p:spPr>
          <a:xfrm>
            <a:off x="19050" y="256949"/>
            <a:ext cx="11988800" cy="954107"/>
          </a:xfrm>
          <a:prstGeom prst="rect">
            <a:avLst/>
          </a:prstGeom>
          <a:noFill/>
        </p:spPr>
        <p:txBody>
          <a:bodyPr wrap="square">
            <a:spAutoFit/>
          </a:bodyPr>
          <a:lstStyle/>
          <a:p>
            <a:r>
              <a:rPr lang="en-US" sz="2800" b="0" i="0" dirty="0">
                <a:solidFill>
                  <a:srgbClr val="FF0000"/>
                </a:solidFill>
                <a:effectLst/>
                <a:latin typeface="Times New Roman" panose="02020603050405020304" pitchFamily="18" charset="0"/>
                <a:cs typeface="Times New Roman" panose="02020603050405020304" pitchFamily="18" charset="0"/>
              </a:rPr>
              <a:t>8</a:t>
            </a:r>
            <a:r>
              <a:rPr lang="en-US" sz="2800" b="0" i="0" dirty="0">
                <a:solidFill>
                  <a:srgbClr val="FF0000"/>
                </a:solidFill>
                <a:effectLst/>
                <a:latin typeface="+mj-lt"/>
              </a:rPr>
              <a:t>.</a:t>
            </a:r>
            <a:r>
              <a:rPr lang="vi-VN" sz="2800" b="0" i="0" dirty="0">
                <a:solidFill>
                  <a:srgbClr val="FF0000"/>
                </a:solidFill>
                <a:effectLst/>
                <a:latin typeface="+mj-lt"/>
              </a:rPr>
              <a:t>Phân biệt trạng thái nhiễm sắc thể đơn bội và lưỡng bội. Ở cơ thể sinh vật đa bào, tế bào nào là đơn bội, tế bào nào là lưỡng bội?</a:t>
            </a:r>
            <a:endParaRPr lang="en-US" sz="2800" dirty="0">
              <a:solidFill>
                <a:srgbClr val="FF0000"/>
              </a:solidFill>
              <a:latin typeface="+mj-lt"/>
            </a:endParaRPr>
          </a:p>
        </p:txBody>
      </p:sp>
      <p:graphicFrame>
        <p:nvGraphicFramePr>
          <p:cNvPr id="7" name="Table 6">
            <a:extLst>
              <a:ext uri="{FF2B5EF4-FFF2-40B4-BE49-F238E27FC236}">
                <a16:creationId xmlns:a16="http://schemas.microsoft.com/office/drawing/2014/main" id="{9FB16F4F-1083-B935-B399-348608C77975}"/>
              </a:ext>
            </a:extLst>
          </p:cNvPr>
          <p:cNvGraphicFramePr>
            <a:graphicFrameLocks noGrp="1"/>
          </p:cNvGraphicFramePr>
          <p:nvPr>
            <p:extLst>
              <p:ext uri="{D42A27DB-BD31-4B8C-83A1-F6EECF244321}">
                <p14:modId xmlns:p14="http://schemas.microsoft.com/office/powerpoint/2010/main" val="59364986"/>
              </p:ext>
            </p:extLst>
          </p:nvPr>
        </p:nvGraphicFramePr>
        <p:xfrm>
          <a:off x="247888" y="1095394"/>
          <a:ext cx="11993880" cy="5100102"/>
        </p:xfrm>
        <a:graphic>
          <a:graphicData uri="http://schemas.openxmlformats.org/drawingml/2006/table">
            <a:tbl>
              <a:tblPr firstRow="1" bandRow="1">
                <a:tableStyleId>{C4B1156A-380E-4F78-BDF5-A606A8083BF9}</a:tableStyleId>
              </a:tblPr>
              <a:tblGrid>
                <a:gridCol w="5878830">
                  <a:extLst>
                    <a:ext uri="{9D8B030D-6E8A-4147-A177-3AD203B41FA5}">
                      <a16:colId xmlns:a16="http://schemas.microsoft.com/office/drawing/2014/main" val="3864744562"/>
                    </a:ext>
                  </a:extLst>
                </a:gridCol>
                <a:gridCol w="6115050">
                  <a:extLst>
                    <a:ext uri="{9D8B030D-6E8A-4147-A177-3AD203B41FA5}">
                      <a16:colId xmlns:a16="http://schemas.microsoft.com/office/drawing/2014/main" val="1093510097"/>
                    </a:ext>
                  </a:extLst>
                </a:gridCol>
              </a:tblGrid>
              <a:tr h="564816">
                <a:tc>
                  <a:txBody>
                    <a:bodyPr/>
                    <a:lstStyle/>
                    <a:p>
                      <a:pPr algn="ctr"/>
                      <a:r>
                        <a:rPr lang="en-US" sz="2800" dirty="0">
                          <a:latin typeface="Times New Roman" panose="02020603050405020304" pitchFamily="18" charset="0"/>
                          <a:cs typeface="Times New Roman" panose="02020603050405020304" pitchFamily="18" charset="0"/>
                        </a:rPr>
                        <a:t>BỘ NST LƯỠNG BỘI (2n)</a:t>
                      </a:r>
                    </a:p>
                  </a:txBody>
                  <a:tcPr/>
                </a:tc>
                <a:tc>
                  <a:txBody>
                    <a:bodyPr/>
                    <a:lstStyle/>
                    <a:p>
                      <a:pPr algn="ctr"/>
                      <a:r>
                        <a:rPr lang="en-US" sz="2800" dirty="0">
                          <a:latin typeface="Times New Roman" panose="02020603050405020304" pitchFamily="18" charset="0"/>
                          <a:cs typeface="Times New Roman" panose="02020603050405020304" pitchFamily="18" charset="0"/>
                        </a:rPr>
                        <a:t>BỘ NST ĐƠN BỘI (n)</a:t>
                      </a:r>
                    </a:p>
                  </a:txBody>
                  <a:tcPr/>
                </a:tc>
                <a:extLst>
                  <a:ext uri="{0D108BD9-81ED-4DB2-BD59-A6C34878D82A}">
                    <a16:rowId xmlns:a16="http://schemas.microsoft.com/office/drawing/2014/main" val="3477958534"/>
                  </a:ext>
                </a:extLst>
              </a:tr>
              <a:tr h="1172961">
                <a:tc>
                  <a:txBody>
                    <a:bodyPr/>
                    <a:lstStyle/>
                    <a:p>
                      <a:endParaRPr lang="en-US" dirty="0"/>
                    </a:p>
                    <a:p>
                      <a:endParaRPr lang="en-US" dirty="0"/>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2306621366"/>
                  </a:ext>
                </a:extLst>
              </a:tr>
              <a:tr h="1132864">
                <a:tc>
                  <a:txBody>
                    <a:bodyPr/>
                    <a:lstStyle/>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2814351495"/>
                  </a:ext>
                </a:extLst>
              </a:tr>
              <a:tr h="869009">
                <a:tc>
                  <a:txBody>
                    <a:bodyPr/>
                    <a:lstStyle/>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983159836"/>
                  </a:ext>
                </a:extLst>
              </a:tr>
              <a:tr h="98488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152820726"/>
                  </a:ext>
                </a:extLst>
              </a:tr>
            </a:tbl>
          </a:graphicData>
        </a:graphic>
      </p:graphicFrame>
      <p:sp>
        <p:nvSpPr>
          <p:cNvPr id="9" name="TextBox 8">
            <a:extLst>
              <a:ext uri="{FF2B5EF4-FFF2-40B4-BE49-F238E27FC236}">
                <a16:creationId xmlns:a16="http://schemas.microsoft.com/office/drawing/2014/main" id="{9A7F5B8E-4140-0086-1435-CDD99BDC0FBB}"/>
              </a:ext>
            </a:extLst>
          </p:cNvPr>
          <p:cNvSpPr txBox="1"/>
          <p:nvPr/>
        </p:nvSpPr>
        <p:spPr>
          <a:xfrm>
            <a:off x="203200" y="1827561"/>
            <a:ext cx="5318760" cy="1384995"/>
          </a:xfrm>
          <a:prstGeom prst="rect">
            <a:avLst/>
          </a:prstGeom>
          <a:noFill/>
        </p:spPr>
        <p:txBody>
          <a:bodyPr wrap="square" rtlCol="0">
            <a:spAutoFit/>
          </a:bodyPr>
          <a:lstStyle/>
          <a:p>
            <a:pPr marL="0" indent="0" algn="just">
              <a:buNone/>
            </a:pPr>
            <a:r>
              <a:rPr lang="en-US" sz="2800" dirty="0" err="1">
                <a:solidFill>
                  <a:srgbClr val="0000FF"/>
                </a:solidFill>
                <a:latin typeface="Times New Roman" panose="02020603050405020304" pitchFamily="18" charset="0"/>
                <a:cs typeface="Times New Roman" panose="02020603050405020304" pitchFamily="18" charset="0"/>
              </a:rPr>
              <a:t>Chứa</a:t>
            </a:r>
            <a:r>
              <a:rPr lang="en-US" sz="2800" dirty="0">
                <a:solidFill>
                  <a:srgbClr val="0000FF"/>
                </a:solidFill>
                <a:latin typeface="Times New Roman" panose="02020603050405020304" pitchFamily="18" charset="0"/>
                <a:cs typeface="Times New Roman" panose="02020603050405020304" pitchFamily="18" charset="0"/>
              </a:rPr>
              <a:t> 2 NST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mỗi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cặp</a:t>
            </a:r>
            <a:r>
              <a:rPr lang="en-US" sz="2800" dirty="0">
                <a:solidFill>
                  <a:srgbClr val="0000FF"/>
                </a:solidFill>
                <a:latin typeface="Times New Roman" panose="02020603050405020304" pitchFamily="18" charset="0"/>
                <a:cs typeface="Times New Roman" panose="02020603050405020304" pitchFamily="18" charset="0"/>
              </a:rPr>
              <a:t> NST </a:t>
            </a:r>
            <a:r>
              <a:rPr lang="en-US" sz="2800" dirty="0" err="1">
                <a:solidFill>
                  <a:srgbClr val="0000FF"/>
                </a:solidFill>
                <a:latin typeface="Times New Roman" panose="02020603050405020304" pitchFamily="18" charset="0"/>
                <a:cs typeface="Times New Roman" panose="02020603050405020304" pitchFamily="18" charset="0"/>
              </a:rPr>
              <a:t>tương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đồng</a:t>
            </a:r>
            <a:endParaRPr lang="en-US" sz="2800" dirty="0">
              <a:solidFill>
                <a:srgbClr val="0000FF"/>
              </a:solidFill>
              <a:latin typeface="Times New Roman" panose="02020603050405020304" pitchFamily="18" charset="0"/>
              <a:cs typeface="Times New Roman" panose="02020603050405020304" pitchFamily="18" charset="0"/>
            </a:endParaRPr>
          </a:p>
          <a:p>
            <a:pPr marL="0" indent="0" algn="just">
              <a:buNone/>
            </a:pP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B6229D0-E216-FD98-CB36-D44F4B959518}"/>
              </a:ext>
            </a:extLst>
          </p:cNvPr>
          <p:cNvSpPr txBox="1"/>
          <p:nvPr/>
        </p:nvSpPr>
        <p:spPr>
          <a:xfrm>
            <a:off x="6000750" y="1662871"/>
            <a:ext cx="5962650" cy="954107"/>
          </a:xfrm>
          <a:prstGeom prst="rect">
            <a:avLst/>
          </a:prstGeom>
          <a:noFill/>
        </p:spPr>
        <p:txBody>
          <a:bodyPr wrap="square" rtlCol="0">
            <a:spAutoFit/>
          </a:bodyPr>
          <a:lstStyle/>
          <a:p>
            <a:pPr marL="0" indent="0" algn="just">
              <a:buNone/>
            </a:pPr>
            <a:r>
              <a:rPr lang="en-US" sz="2800" dirty="0" err="1">
                <a:solidFill>
                  <a:srgbClr val="0000FF"/>
                </a:solidFill>
                <a:latin typeface="Times New Roman" panose="02020603050405020304" pitchFamily="18" charset="0"/>
                <a:cs typeface="Times New Roman" panose="02020603050405020304" pitchFamily="18" charset="0"/>
              </a:rPr>
              <a:t>Chứa</a:t>
            </a:r>
            <a:r>
              <a:rPr lang="en-US" sz="2800" dirty="0">
                <a:solidFill>
                  <a:srgbClr val="0000FF"/>
                </a:solidFill>
                <a:latin typeface="Times New Roman" panose="02020603050405020304" pitchFamily="18" charset="0"/>
                <a:cs typeface="Times New Roman" panose="02020603050405020304" pitchFamily="18" charset="0"/>
              </a:rPr>
              <a:t> 1 NST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mỗi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cặp</a:t>
            </a:r>
            <a:r>
              <a:rPr lang="en-US" sz="2800" dirty="0">
                <a:solidFill>
                  <a:srgbClr val="0000FF"/>
                </a:solidFill>
                <a:latin typeface="Times New Roman" panose="02020603050405020304" pitchFamily="18" charset="0"/>
                <a:cs typeface="Times New Roman" panose="02020603050405020304" pitchFamily="18" charset="0"/>
              </a:rPr>
              <a:t> NST </a:t>
            </a:r>
            <a:r>
              <a:rPr lang="en-US" sz="2800" dirty="0" err="1">
                <a:solidFill>
                  <a:srgbClr val="0000FF"/>
                </a:solidFill>
                <a:latin typeface="Times New Roman" panose="02020603050405020304" pitchFamily="18" charset="0"/>
                <a:cs typeface="Times New Roman" panose="02020603050405020304" pitchFamily="18" charset="0"/>
              </a:rPr>
              <a:t>tương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a:t>
            </a:r>
            <a:r>
              <a:rPr lang="en-US" sz="2800" i="0" dirty="0" err="1">
                <a:solidFill>
                  <a:srgbClr val="000000"/>
                </a:solidFill>
                <a:effectLst/>
                <a:latin typeface="Times New Roman" panose="02020603050405020304" pitchFamily="18" charset="0"/>
                <a:cs typeface="Times New Roman" panose="02020603050405020304" pitchFamily="18" charset="0"/>
              </a:rPr>
              <a:t>nguồn</a:t>
            </a:r>
            <a:r>
              <a:rPr lang="en-US" sz="2800" i="0" dirty="0">
                <a:solidFill>
                  <a:srgbClr val="000000"/>
                </a:solidFill>
                <a:effectLst/>
                <a:latin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cs typeface="Times New Roman" panose="02020603050405020304" pitchFamily="18" charset="0"/>
              </a:rPr>
              <a:t>gốc</a:t>
            </a:r>
            <a:r>
              <a:rPr lang="en-US" sz="2800" i="0" dirty="0">
                <a:solidFill>
                  <a:srgbClr val="000000"/>
                </a:solidFill>
                <a:effectLst/>
                <a:latin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cs typeface="Times New Roman" panose="02020603050405020304" pitchFamily="18" charset="0"/>
              </a:rPr>
              <a:t>hoặc</a:t>
            </a:r>
            <a:r>
              <a:rPr lang="en-US" sz="2800" i="0" dirty="0">
                <a:solidFill>
                  <a:srgbClr val="000000"/>
                </a:solidFill>
                <a:effectLst/>
                <a:latin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cs typeface="Times New Roman" panose="02020603050405020304" pitchFamily="18" charset="0"/>
              </a:rPr>
              <a:t>từ</a:t>
            </a:r>
            <a:r>
              <a:rPr lang="en-US" sz="2800" i="0" dirty="0">
                <a:solidFill>
                  <a:srgbClr val="000000"/>
                </a:solidFill>
                <a:effectLst/>
                <a:latin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cs typeface="Times New Roman" panose="02020603050405020304" pitchFamily="18" charset="0"/>
              </a:rPr>
              <a:t>bố</a:t>
            </a:r>
            <a:r>
              <a:rPr lang="en-US" sz="2800" i="0" dirty="0">
                <a:solidFill>
                  <a:srgbClr val="000000"/>
                </a:solidFill>
                <a:effectLst/>
                <a:latin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cs typeface="Times New Roman" panose="02020603050405020304" pitchFamily="18" charset="0"/>
              </a:rPr>
              <a:t>hoặc</a:t>
            </a:r>
            <a:r>
              <a:rPr lang="en-US" sz="2800" i="0" dirty="0">
                <a:solidFill>
                  <a:srgbClr val="000000"/>
                </a:solidFill>
                <a:effectLst/>
                <a:latin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cs typeface="Times New Roman" panose="02020603050405020304" pitchFamily="18" charset="0"/>
              </a:rPr>
              <a:t>từ</a:t>
            </a:r>
            <a:r>
              <a:rPr lang="en-US" sz="2800" i="0" dirty="0">
                <a:solidFill>
                  <a:srgbClr val="000000"/>
                </a:solidFill>
                <a:effectLst/>
                <a:latin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cs typeface="Times New Roman" panose="02020603050405020304" pitchFamily="18" charset="0"/>
              </a:rPr>
              <a:t>mẹ</a:t>
            </a:r>
            <a:r>
              <a:rPr lang="en-US" sz="2800" i="0" dirty="0">
                <a:solidFill>
                  <a:srgbClr val="000000"/>
                </a:solidFill>
                <a:effectLst/>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24032C-08FE-C224-973B-5EF30B2E265B}"/>
              </a:ext>
            </a:extLst>
          </p:cNvPr>
          <p:cNvSpPr txBox="1"/>
          <p:nvPr/>
        </p:nvSpPr>
        <p:spPr>
          <a:xfrm>
            <a:off x="203200" y="2949515"/>
            <a:ext cx="5160644" cy="954107"/>
          </a:xfrm>
          <a:prstGeom prst="rect">
            <a:avLst/>
          </a:prstGeom>
          <a:noFill/>
        </p:spPr>
        <p:txBody>
          <a:bodyPr wrap="square" rtlCol="0">
            <a:spAutoFit/>
          </a:bodyPr>
          <a:lstStyle/>
          <a:p>
            <a:r>
              <a:rPr lang="vi-VN" sz="2800" b="0" i="0" dirty="0">
                <a:solidFill>
                  <a:srgbClr val="0000FF"/>
                </a:solidFill>
                <a:effectLst/>
                <a:latin typeface="Times New Roman" panose="02020603050405020304" pitchFamily="18" charset="0"/>
                <a:cs typeface="Times New Roman" panose="02020603050405020304" pitchFamily="18" charset="0"/>
              </a:rPr>
              <a:t>Có số lượng NST gấp đôi bộ NST đơn bội (chứa 2n NST).</a:t>
            </a:r>
            <a:endParaRPr lang="en-US" sz="2800" b="1" dirty="0">
              <a:solidFill>
                <a:srgbClr val="0000FF"/>
              </a:solidFill>
              <a:latin typeface="Times New Roman" panose="02020603050405020304" pitchFamily="18" charset="0"/>
              <a:cs typeface="Times New Roman" pitchFamily="18" charset="0"/>
            </a:endParaRPr>
          </a:p>
        </p:txBody>
      </p:sp>
      <p:sp>
        <p:nvSpPr>
          <p:cNvPr id="12" name="TextBox 11">
            <a:extLst>
              <a:ext uri="{FF2B5EF4-FFF2-40B4-BE49-F238E27FC236}">
                <a16:creationId xmlns:a16="http://schemas.microsoft.com/office/drawing/2014/main" id="{3FE3DAF5-0D37-541E-9150-FCE25BA942B5}"/>
              </a:ext>
            </a:extLst>
          </p:cNvPr>
          <p:cNvSpPr txBox="1"/>
          <p:nvPr/>
        </p:nvSpPr>
        <p:spPr>
          <a:xfrm>
            <a:off x="331630" y="5392776"/>
            <a:ext cx="5408770" cy="523220"/>
          </a:xfrm>
          <a:prstGeom prst="rect">
            <a:avLst/>
          </a:prstGeom>
          <a:noFill/>
        </p:spPr>
        <p:txBody>
          <a:bodyPr wrap="square" rtlCol="0">
            <a:spAutoFit/>
          </a:bodyPr>
          <a:lstStyle/>
          <a:p>
            <a:pPr marL="0" indent="0" algn="just">
              <a:buNone/>
            </a:pPr>
            <a:r>
              <a:rPr lang="en-US" sz="2800" b="0" i="0" dirty="0">
                <a:solidFill>
                  <a:srgbClr val="0000FF"/>
                </a:solidFill>
                <a:effectLst/>
                <a:latin typeface="Times New Roman" panose="02020603050405020304" pitchFamily="18" charset="0"/>
                <a:cs typeface="Times New Roman" panose="02020603050405020304" pitchFamily="18" charset="0"/>
              </a:rPr>
              <a:t>Gene </a:t>
            </a:r>
            <a:r>
              <a:rPr lang="en-US" sz="2800" b="0" i="0" dirty="0" err="1">
                <a:solidFill>
                  <a:srgbClr val="0000FF"/>
                </a:solidFill>
                <a:effectLst/>
                <a:latin typeface="Times New Roman" panose="02020603050405020304" pitchFamily="18" charset="0"/>
                <a:cs typeface="Times New Roman" panose="02020603050405020304" pitchFamily="18" charset="0"/>
              </a:rPr>
              <a:t>tồn</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en-US" sz="2800" b="0" i="0" dirty="0" err="1">
                <a:solidFill>
                  <a:srgbClr val="0000FF"/>
                </a:solidFill>
                <a:effectLst/>
                <a:latin typeface="Times New Roman" panose="02020603050405020304" pitchFamily="18" charset="0"/>
                <a:cs typeface="Times New Roman" panose="02020603050405020304" pitchFamily="18" charset="0"/>
              </a:rPr>
              <a:t>tại</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en-US" sz="2800" b="0" i="0" dirty="0" err="1">
                <a:solidFill>
                  <a:srgbClr val="0000FF"/>
                </a:solidFill>
                <a:effectLst/>
                <a:latin typeface="Times New Roman" panose="02020603050405020304" pitchFamily="18" charset="0"/>
                <a:cs typeface="Times New Roman" panose="02020603050405020304" pitchFamily="18" charset="0"/>
              </a:rPr>
              <a:t>thành</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en-US" sz="2800" b="0" i="0" dirty="0" err="1">
                <a:solidFill>
                  <a:srgbClr val="0000FF"/>
                </a:solidFill>
                <a:effectLst/>
                <a:latin typeface="Times New Roman" panose="02020603050405020304" pitchFamily="18" charset="0"/>
                <a:cs typeface="Times New Roman" panose="02020603050405020304" pitchFamily="18" charset="0"/>
              </a:rPr>
              <a:t>từng</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en-US" sz="2800" b="0" i="0" dirty="0" err="1">
                <a:solidFill>
                  <a:srgbClr val="0000FF"/>
                </a:solidFill>
                <a:effectLst/>
                <a:latin typeface="Times New Roman" panose="02020603050405020304" pitchFamily="18" charset="0"/>
                <a:cs typeface="Times New Roman" panose="02020603050405020304" pitchFamily="18" charset="0"/>
              </a:rPr>
              <a:t>cặp</a:t>
            </a:r>
            <a:r>
              <a:rPr lang="en-US" sz="2800" b="0" i="0" dirty="0">
                <a:solidFill>
                  <a:srgbClr val="0000FF"/>
                </a:solidFill>
                <a:effectLst/>
                <a:latin typeface="Times New Roman" panose="02020603050405020304" pitchFamily="18" charset="0"/>
                <a:cs typeface="Times New Roman" panose="02020603050405020304" pitchFamily="18" charset="0"/>
              </a:rPr>
              <a:t> allele</a:t>
            </a:r>
            <a:r>
              <a:rPr lang="en-US" sz="2800" b="0" i="0" dirty="0">
                <a:solidFill>
                  <a:srgbClr val="000000"/>
                </a:solidFill>
                <a:effectLst/>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AA6BD1A-71D2-649A-FB0B-9FB105BA32F5}"/>
              </a:ext>
            </a:extLst>
          </p:cNvPr>
          <p:cNvSpPr txBox="1"/>
          <p:nvPr/>
        </p:nvSpPr>
        <p:spPr>
          <a:xfrm>
            <a:off x="349369" y="4114561"/>
            <a:ext cx="5867400" cy="954107"/>
          </a:xfrm>
          <a:prstGeom prst="rect">
            <a:avLst/>
          </a:prstGeom>
          <a:noFill/>
        </p:spPr>
        <p:txBody>
          <a:bodyPr wrap="square" rtlCol="0">
            <a:spAutoFit/>
          </a:bodyPr>
          <a:lstStyle/>
          <a:p>
            <a:pPr marL="0" indent="0" algn="just">
              <a:buNone/>
            </a:pP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ở </a:t>
            </a:r>
            <a:r>
              <a:rPr lang="en-US" sz="2800" dirty="0" err="1">
                <a:solidFill>
                  <a:srgbClr val="0000FF"/>
                </a:solidFill>
                <a:latin typeface="Times New Roman" panose="02020603050405020304" pitchFamily="18" charset="0"/>
                <a:cs typeface="Times New Roman" panose="02020603050405020304" pitchFamily="18" charset="0"/>
              </a:rPr>
              <a:t>tế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sinh</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dưỡng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bào</a:t>
            </a:r>
            <a:r>
              <a:rPr lang="en-US" sz="2800" dirty="0">
                <a:solidFill>
                  <a:srgbClr val="0000FF"/>
                </a:solidFill>
                <a:latin typeface="Times New Roman" panose="02020603050405020304" pitchFamily="18" charset="0"/>
                <a:cs typeface="Times New Roman" panose="02020603050405020304" pitchFamily="18" charset="0"/>
              </a:rPr>
              <a:t> soma)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vi-VN" sz="2800" b="0" i="0" dirty="0">
                <a:solidFill>
                  <a:srgbClr val="0000FF"/>
                </a:solidFill>
                <a:effectLst/>
                <a:latin typeface="Times New Roman" panose="02020603050405020304" pitchFamily="18" charset="0"/>
                <a:cs typeface="Times New Roman" panose="02020603050405020304" pitchFamily="18" charset="0"/>
              </a:rPr>
              <a:t>tế bào sinh dục sơ khai.</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39E1C8E-5E68-5F51-A093-441EC5A3B0DD}"/>
              </a:ext>
            </a:extLst>
          </p:cNvPr>
          <p:cNvSpPr txBox="1"/>
          <p:nvPr/>
        </p:nvSpPr>
        <p:spPr>
          <a:xfrm>
            <a:off x="6216769" y="2908180"/>
            <a:ext cx="5530612" cy="954107"/>
          </a:xfrm>
          <a:prstGeom prst="rect">
            <a:avLst/>
          </a:prstGeom>
          <a:noFill/>
        </p:spPr>
        <p:txBody>
          <a:bodyPr wrap="square" rtlCol="0">
            <a:spAutoFit/>
          </a:bodyPr>
          <a:lstStyle/>
          <a:p>
            <a:r>
              <a:rPr lang="vi-VN" sz="2800" b="0" i="0" dirty="0">
                <a:solidFill>
                  <a:srgbClr val="0000FF"/>
                </a:solidFill>
                <a:effectLst/>
                <a:latin typeface="Times New Roman" panose="02020603050405020304" pitchFamily="18" charset="0"/>
                <a:cs typeface="Times New Roman" panose="02020603050405020304" pitchFamily="18" charset="0"/>
              </a:rPr>
              <a:t>Có số lượng NST giảm đi một nửa so với bộ NST lưỡng bội (chứa n NST).</a:t>
            </a:r>
            <a:endParaRPr lang="en-US" sz="2800" b="1" dirty="0">
              <a:solidFill>
                <a:srgbClr val="0000FF"/>
              </a:solidFill>
              <a:latin typeface="Times New Roman" panose="02020603050405020304" pitchFamily="18" charset="0"/>
              <a:cs typeface="Times New Roman" pitchFamily="18" charset="0"/>
            </a:endParaRPr>
          </a:p>
        </p:txBody>
      </p:sp>
      <p:sp>
        <p:nvSpPr>
          <p:cNvPr id="15" name="TextBox 14">
            <a:extLst>
              <a:ext uri="{FF2B5EF4-FFF2-40B4-BE49-F238E27FC236}">
                <a16:creationId xmlns:a16="http://schemas.microsoft.com/office/drawing/2014/main" id="{76A5B7F0-68E8-52B9-82F1-F78560749D9C}"/>
              </a:ext>
            </a:extLst>
          </p:cNvPr>
          <p:cNvSpPr txBox="1"/>
          <p:nvPr/>
        </p:nvSpPr>
        <p:spPr>
          <a:xfrm>
            <a:off x="6360479" y="5493118"/>
            <a:ext cx="5499891" cy="523220"/>
          </a:xfrm>
          <a:prstGeom prst="rect">
            <a:avLst/>
          </a:prstGeom>
          <a:noFill/>
        </p:spPr>
        <p:txBody>
          <a:bodyPr wrap="square" rtlCol="0">
            <a:spAutoFit/>
          </a:bodyPr>
          <a:lstStyle/>
          <a:p>
            <a:pPr marL="0" indent="0" algn="just">
              <a:buNone/>
            </a:pPr>
            <a:r>
              <a:rPr lang="en-US" sz="2800" b="0" i="0" dirty="0">
                <a:solidFill>
                  <a:srgbClr val="0000FF"/>
                </a:solidFill>
                <a:effectLst/>
                <a:latin typeface="Times New Roman" panose="02020603050405020304" pitchFamily="18" charset="0"/>
                <a:cs typeface="Times New Roman" panose="02020603050405020304" pitchFamily="18" charset="0"/>
              </a:rPr>
              <a:t>Gene </a:t>
            </a:r>
            <a:r>
              <a:rPr lang="en-US" sz="2800" b="0" i="0" dirty="0" err="1">
                <a:solidFill>
                  <a:srgbClr val="0000FF"/>
                </a:solidFill>
                <a:effectLst/>
                <a:latin typeface="Times New Roman" panose="02020603050405020304" pitchFamily="18" charset="0"/>
                <a:cs typeface="Times New Roman" panose="02020603050405020304" pitchFamily="18" charset="0"/>
              </a:rPr>
              <a:t>tồn</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en-US" sz="2800" b="0" i="0" dirty="0" err="1">
                <a:solidFill>
                  <a:srgbClr val="0000FF"/>
                </a:solidFill>
                <a:effectLst/>
                <a:latin typeface="Times New Roman" panose="02020603050405020304" pitchFamily="18" charset="0"/>
                <a:cs typeface="Times New Roman" panose="02020603050405020304" pitchFamily="18" charset="0"/>
              </a:rPr>
              <a:t>tại</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en-US" sz="2800" b="0" i="0" dirty="0" err="1">
                <a:solidFill>
                  <a:srgbClr val="0000FF"/>
                </a:solidFill>
                <a:effectLst/>
                <a:latin typeface="Times New Roman" panose="02020603050405020304" pitchFamily="18" charset="0"/>
                <a:cs typeface="Times New Roman" panose="02020603050405020304" pitchFamily="18" charset="0"/>
              </a:rPr>
              <a:t>thành</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en-US" sz="2800" b="0" i="0" dirty="0" err="1">
                <a:solidFill>
                  <a:srgbClr val="0000FF"/>
                </a:solidFill>
                <a:effectLst/>
                <a:latin typeface="Times New Roman" panose="02020603050405020304" pitchFamily="18" charset="0"/>
                <a:cs typeface="Times New Roman" panose="02020603050405020304" pitchFamily="18" charset="0"/>
              </a:rPr>
              <a:t>từng</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en-US" sz="2800" b="0" i="0" dirty="0" err="1">
                <a:solidFill>
                  <a:srgbClr val="0000FF"/>
                </a:solidFill>
                <a:effectLst/>
                <a:latin typeface="Times New Roman" panose="02020603050405020304" pitchFamily="18" charset="0"/>
                <a:cs typeface="Times New Roman" panose="02020603050405020304" pitchFamily="18" charset="0"/>
              </a:rPr>
              <a:t>chiếc</a:t>
            </a:r>
            <a:r>
              <a:rPr lang="en-US" sz="2800" b="0" i="0" dirty="0">
                <a:solidFill>
                  <a:srgbClr val="0000FF"/>
                </a:solidFill>
                <a:effectLst/>
                <a:latin typeface="Times New Roman" panose="02020603050405020304" pitchFamily="18" charset="0"/>
                <a:cs typeface="Times New Roman" panose="02020603050405020304" pitchFamily="18" charset="0"/>
              </a:rPr>
              <a:t> allele.</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0581BEE-2D04-F955-1542-C0BDD1C5D646}"/>
              </a:ext>
            </a:extLst>
          </p:cNvPr>
          <p:cNvSpPr txBox="1"/>
          <p:nvPr/>
        </p:nvSpPr>
        <p:spPr>
          <a:xfrm>
            <a:off x="6782120" y="4215109"/>
            <a:ext cx="3772536" cy="523220"/>
          </a:xfrm>
          <a:prstGeom prst="rect">
            <a:avLst/>
          </a:prstGeom>
          <a:noFill/>
        </p:spPr>
        <p:txBody>
          <a:bodyPr wrap="square" rtlCol="0">
            <a:spAutoFit/>
          </a:bodyPr>
          <a:lstStyle/>
          <a:p>
            <a:pPr marL="0" indent="0" algn="just">
              <a:buNone/>
            </a:pP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ở </a:t>
            </a:r>
            <a:r>
              <a:rPr lang="en-US" sz="2800" dirty="0" err="1">
                <a:solidFill>
                  <a:srgbClr val="0000FF"/>
                </a:solidFill>
                <a:latin typeface="Times New Roman" panose="02020603050405020304" pitchFamily="18" charset="0"/>
                <a:cs typeface="Times New Roman" panose="02020603050405020304" pitchFamily="18" charset="0"/>
              </a:rPr>
              <a:t>tế</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bào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giao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tử</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B74C092-8E21-7F63-6594-77D1A887519F}"/>
              </a:ext>
            </a:extLst>
          </p:cNvPr>
          <p:cNvSpPr txBox="1"/>
          <p:nvPr/>
        </p:nvSpPr>
        <p:spPr>
          <a:xfrm>
            <a:off x="19050" y="6216609"/>
            <a:ext cx="12222718" cy="492443"/>
          </a:xfrm>
          <a:prstGeom prst="rect">
            <a:avLst/>
          </a:prstGeom>
          <a:noFill/>
        </p:spPr>
        <p:txBody>
          <a:bodyPr wrap="square">
            <a:spAutoFit/>
          </a:bodyPr>
          <a:lstStyle/>
          <a:p>
            <a:r>
              <a:rPr lang="vi-VN" sz="2600" b="0" i="0" dirty="0">
                <a:solidFill>
                  <a:srgbClr val="FF0000"/>
                </a:solidFill>
                <a:effectLst/>
                <a:latin typeface="+mj-lt"/>
              </a:rPr>
              <a:t>Ở cơ thể </a:t>
            </a:r>
            <a:r>
              <a:rPr lang="en-US" sz="2600" b="0" i="0" dirty="0">
                <a:solidFill>
                  <a:srgbClr val="FF0000"/>
                </a:solidFill>
                <a:effectLst/>
                <a:latin typeface="Times New Roman" panose="02020603050405020304" pitchFamily="18" charset="0"/>
                <a:cs typeface="Times New Roman" panose="02020603050405020304" pitchFamily="18" charset="0"/>
              </a:rPr>
              <a:t>SV</a:t>
            </a:r>
            <a:r>
              <a:rPr lang="en-US" sz="2600" b="0" i="0" dirty="0">
                <a:solidFill>
                  <a:srgbClr val="FF0000"/>
                </a:solidFill>
                <a:effectLst/>
                <a:latin typeface="+mj-lt"/>
              </a:rPr>
              <a:t> </a:t>
            </a:r>
            <a:r>
              <a:rPr lang="vi-VN" sz="2600" b="0" i="0" dirty="0">
                <a:solidFill>
                  <a:srgbClr val="FF0000"/>
                </a:solidFill>
                <a:effectLst/>
                <a:latin typeface="+mj-lt"/>
              </a:rPr>
              <a:t>đa bào, </a:t>
            </a:r>
            <a:r>
              <a:rPr lang="en-US" sz="2600" i="0" dirty="0">
                <a:solidFill>
                  <a:srgbClr val="0070C0"/>
                </a:solidFill>
                <a:effectLst/>
                <a:latin typeface="Times New Roman" panose="02020603050405020304" pitchFamily="18" charset="0"/>
                <a:cs typeface="Times New Roman" panose="02020603050405020304" pitchFamily="18" charset="0"/>
              </a:rPr>
              <a:t>TB</a:t>
            </a:r>
            <a:r>
              <a:rPr lang="en-US" sz="2600" i="0" dirty="0">
                <a:solidFill>
                  <a:srgbClr val="0070C0"/>
                </a:solidFill>
                <a:effectLst/>
                <a:latin typeface="+mj-lt"/>
              </a:rPr>
              <a:t> </a:t>
            </a:r>
            <a:r>
              <a:rPr lang="en-US" sz="2600" i="0" dirty="0" err="1">
                <a:solidFill>
                  <a:srgbClr val="0070C0"/>
                </a:solidFill>
                <a:effectLst/>
                <a:latin typeface="Times New Roman" panose="02020603050405020304" pitchFamily="18" charset="0"/>
                <a:cs typeface="Times New Roman" panose="02020603050405020304" pitchFamily="18" charset="0"/>
              </a:rPr>
              <a:t>giao</a:t>
            </a:r>
            <a:r>
              <a:rPr lang="en-US" sz="2600" i="0" dirty="0">
                <a:solidFill>
                  <a:srgbClr val="0070C0"/>
                </a:solidFill>
                <a:effectLst/>
                <a:latin typeface="Times New Roman" panose="02020603050405020304" pitchFamily="18" charset="0"/>
                <a:cs typeface="Times New Roman" panose="02020603050405020304" pitchFamily="18" charset="0"/>
              </a:rPr>
              <a:t> </a:t>
            </a:r>
            <a:r>
              <a:rPr lang="en-US" sz="2600" i="0" dirty="0" err="1">
                <a:solidFill>
                  <a:srgbClr val="0070C0"/>
                </a:solidFill>
                <a:effectLst/>
                <a:latin typeface="Times New Roman" panose="02020603050405020304" pitchFamily="18" charset="0"/>
                <a:cs typeface="Times New Roman" panose="02020603050405020304" pitchFamily="18" charset="0"/>
              </a:rPr>
              <a:t>tử</a:t>
            </a:r>
            <a:r>
              <a:rPr lang="vi-VN" sz="2600" i="0" dirty="0">
                <a:solidFill>
                  <a:srgbClr val="0070C0"/>
                </a:solidFill>
                <a:effectLst/>
                <a:latin typeface="Times New Roman" panose="02020603050405020304" pitchFamily="18" charset="0"/>
                <a:cs typeface="Times New Roman" panose="02020603050405020304" pitchFamily="18" charset="0"/>
              </a:rPr>
              <a:t> </a:t>
            </a:r>
            <a:r>
              <a:rPr lang="vi-VN" sz="2600" b="0" i="0" dirty="0">
                <a:solidFill>
                  <a:srgbClr val="FF0000"/>
                </a:solidFill>
                <a:effectLst/>
                <a:latin typeface="+mj-lt"/>
              </a:rPr>
              <a:t>là đơn bội, </a:t>
            </a:r>
            <a:r>
              <a:rPr lang="en-US" sz="2600" b="0" i="0" dirty="0">
                <a:solidFill>
                  <a:srgbClr val="0070C0"/>
                </a:solidFill>
                <a:effectLst/>
                <a:latin typeface="Times New Roman" panose="02020603050405020304" pitchFamily="18" charset="0"/>
                <a:cs typeface="Times New Roman" panose="02020603050405020304" pitchFamily="18" charset="0"/>
              </a:rPr>
              <a:t>TB</a:t>
            </a:r>
            <a:r>
              <a:rPr lang="en-US" sz="2600" b="0" i="0" dirty="0">
                <a:solidFill>
                  <a:srgbClr val="0070C0"/>
                </a:solidFill>
                <a:effectLst/>
                <a:latin typeface="+mj-lt"/>
              </a:rPr>
              <a:t> </a:t>
            </a:r>
            <a:r>
              <a:rPr lang="en-US" sz="2600" b="0" i="0" dirty="0" err="1">
                <a:solidFill>
                  <a:srgbClr val="0070C0"/>
                </a:solidFill>
                <a:effectLst/>
                <a:latin typeface="Times New Roman" panose="02020603050405020304" pitchFamily="18" charset="0"/>
                <a:cs typeface="Times New Roman" panose="02020603050405020304" pitchFamily="18" charset="0"/>
              </a:rPr>
              <a:t>sinh</a:t>
            </a:r>
            <a:r>
              <a:rPr lang="en-US" sz="2600" b="0" i="0" dirty="0">
                <a:solidFill>
                  <a:srgbClr val="0070C0"/>
                </a:solidFill>
                <a:effectLst/>
                <a:latin typeface="Times New Roman" panose="02020603050405020304" pitchFamily="18" charset="0"/>
                <a:cs typeface="Times New Roman" panose="02020603050405020304" pitchFamily="18" charset="0"/>
              </a:rPr>
              <a:t> </a:t>
            </a:r>
            <a:r>
              <a:rPr lang="en-US" sz="2600" b="0" i="0" dirty="0" err="1">
                <a:solidFill>
                  <a:srgbClr val="0070C0"/>
                </a:solidFill>
                <a:effectLst/>
                <a:latin typeface="Times New Roman" panose="02020603050405020304" pitchFamily="18" charset="0"/>
                <a:cs typeface="Times New Roman" panose="02020603050405020304" pitchFamily="18" charset="0"/>
              </a:rPr>
              <a:t>dưỡng,TB</a:t>
            </a:r>
            <a:r>
              <a:rPr lang="en-US" sz="2600" b="0" i="0" dirty="0">
                <a:solidFill>
                  <a:srgbClr val="0070C0"/>
                </a:solidFill>
                <a:effectLst/>
                <a:latin typeface="Times New Roman" panose="02020603050405020304" pitchFamily="18" charset="0"/>
                <a:cs typeface="Times New Roman" panose="02020603050405020304" pitchFamily="18" charset="0"/>
              </a:rPr>
              <a:t> </a:t>
            </a:r>
            <a:r>
              <a:rPr lang="en-US" sz="2600" b="0" i="0" dirty="0" err="1">
                <a:solidFill>
                  <a:srgbClr val="0070C0"/>
                </a:solidFill>
                <a:effectLst/>
                <a:latin typeface="Times New Roman" panose="02020603050405020304" pitchFamily="18" charset="0"/>
                <a:cs typeface="Times New Roman" panose="02020603050405020304" pitchFamily="18" charset="0"/>
              </a:rPr>
              <a:t>mầm</a:t>
            </a:r>
            <a:r>
              <a:rPr lang="en-US" sz="2600" b="0" i="0" dirty="0">
                <a:solidFill>
                  <a:srgbClr val="0070C0"/>
                </a:solidFill>
                <a:effectLst/>
                <a:latin typeface="Times New Roman" panose="02020603050405020304" pitchFamily="18" charset="0"/>
                <a:cs typeface="Times New Roman" panose="02020603050405020304" pitchFamily="18" charset="0"/>
              </a:rPr>
              <a:t> </a:t>
            </a:r>
            <a:r>
              <a:rPr lang="en-US" sz="2600" b="0" i="0" dirty="0" err="1">
                <a:solidFill>
                  <a:srgbClr val="0070C0"/>
                </a:solidFill>
                <a:effectLst/>
                <a:latin typeface="Times New Roman" panose="02020603050405020304" pitchFamily="18" charset="0"/>
                <a:cs typeface="Times New Roman" panose="02020603050405020304" pitchFamily="18" charset="0"/>
              </a:rPr>
              <a:t>sinh</a:t>
            </a:r>
            <a:r>
              <a:rPr lang="en-US" sz="2600" b="0" i="0" dirty="0">
                <a:solidFill>
                  <a:srgbClr val="0070C0"/>
                </a:solidFill>
                <a:effectLst/>
                <a:latin typeface="Times New Roman" panose="02020603050405020304" pitchFamily="18" charset="0"/>
                <a:cs typeface="Times New Roman" panose="02020603050405020304" pitchFamily="18" charset="0"/>
              </a:rPr>
              <a:t> </a:t>
            </a:r>
            <a:r>
              <a:rPr lang="en-US" sz="2600" b="0" i="0" dirty="0" err="1">
                <a:solidFill>
                  <a:srgbClr val="0070C0"/>
                </a:solidFill>
                <a:effectLst/>
                <a:latin typeface="Times New Roman" panose="02020603050405020304" pitchFamily="18" charset="0"/>
                <a:cs typeface="Times New Roman" panose="02020603050405020304" pitchFamily="18" charset="0"/>
              </a:rPr>
              <a:t>dục</a:t>
            </a:r>
            <a:r>
              <a:rPr lang="en-US" sz="2600" b="0" i="0" dirty="0">
                <a:solidFill>
                  <a:srgbClr val="0070C0"/>
                </a:solidFill>
                <a:effectLst/>
                <a:latin typeface="Times New Roman" panose="02020603050405020304" pitchFamily="18" charset="0"/>
                <a:cs typeface="Times New Roman" panose="02020603050405020304" pitchFamily="18" charset="0"/>
              </a:rPr>
              <a:t> </a:t>
            </a:r>
            <a:r>
              <a:rPr lang="vi-VN" sz="2600" b="0" i="0" dirty="0">
                <a:solidFill>
                  <a:srgbClr val="0070C0"/>
                </a:solidFill>
                <a:effectLst/>
                <a:latin typeface="Times New Roman" panose="02020603050405020304" pitchFamily="18" charset="0"/>
                <a:cs typeface="Times New Roman" panose="02020603050405020304" pitchFamily="18" charset="0"/>
              </a:rPr>
              <a:t> </a:t>
            </a:r>
            <a:r>
              <a:rPr lang="vi-VN" sz="2600" b="0" i="0" dirty="0">
                <a:solidFill>
                  <a:srgbClr val="FF0000"/>
                </a:solidFill>
                <a:effectLst/>
                <a:latin typeface="Times New Roman" panose="02020603050405020304" pitchFamily="18" charset="0"/>
                <a:cs typeface="Times New Roman" panose="02020603050405020304" pitchFamily="18" charset="0"/>
              </a:rPr>
              <a:t>là lưỡng bội</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711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 calcmode="lin" valueType="num">
                                      <p:cBhvr additive="base">
                                        <p:cTn id="5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28AD3A-683C-4482-CD5F-5B7062C632D1}"/>
              </a:ext>
            </a:extLst>
          </p:cNvPr>
          <p:cNvSpPr txBox="1"/>
          <p:nvPr/>
        </p:nvSpPr>
        <p:spPr>
          <a:xfrm>
            <a:off x="182880" y="246579"/>
            <a:ext cx="11866880" cy="2677656"/>
          </a:xfrm>
          <a:prstGeom prst="rect">
            <a:avLst/>
          </a:prstGeom>
          <a:noFill/>
        </p:spPr>
        <p:txBody>
          <a:bodyPr wrap="square">
            <a:spAutoFit/>
          </a:bodyP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9.</a:t>
            </a:r>
            <a:r>
              <a:rPr lang="vi-VN" sz="2800" b="0" i="0" dirty="0">
                <a:solidFill>
                  <a:srgbClr val="FF0000"/>
                </a:solidFill>
                <a:effectLst/>
                <a:latin typeface="Times New Roman" panose="02020603050405020304" pitchFamily="18" charset="0"/>
                <a:cs typeface="Times New Roman" panose="02020603050405020304" pitchFamily="18" charset="0"/>
              </a:rPr>
              <a:t>Ở một loài thực vật, xét một gene gồm có 4 loại allele thì cơ thể lưỡng bội bất kì của loài đó có đặc điểm nào dưới đây?</a:t>
            </a:r>
          </a:p>
          <a:p>
            <a:pPr algn="just"/>
            <a:r>
              <a:rPr lang="vi-VN" sz="2800" b="0" i="0" dirty="0">
                <a:effectLst/>
                <a:latin typeface="Times New Roman" panose="02020603050405020304" pitchFamily="18" charset="0"/>
                <a:cs typeface="Times New Roman" panose="02020603050405020304" pitchFamily="18" charset="0"/>
              </a:rPr>
              <a:t>A. Có tối đa 2 allele của gene trong tế bào lưỡng bội.</a:t>
            </a:r>
          </a:p>
          <a:p>
            <a:pPr algn="just"/>
            <a:r>
              <a:rPr lang="vi-VN" sz="2800" b="0" i="0" dirty="0">
                <a:effectLst/>
                <a:latin typeface="Times New Roman" panose="02020603050405020304" pitchFamily="18" charset="0"/>
                <a:cs typeface="Times New Roman" panose="02020603050405020304" pitchFamily="18" charset="0"/>
              </a:rPr>
              <a:t>B. Có tối đa 4 nhiễm sắc thể chứa 4 loại allele trong tế bào lưỡng bội.</a:t>
            </a:r>
          </a:p>
          <a:p>
            <a:pPr algn="just"/>
            <a:r>
              <a:rPr lang="vi-VN" sz="2800" b="0" i="0" dirty="0">
                <a:effectLst/>
                <a:latin typeface="Times New Roman" panose="02020603050405020304" pitchFamily="18" charset="0"/>
                <a:cs typeface="Times New Roman" panose="02020603050405020304" pitchFamily="18" charset="0"/>
              </a:rPr>
              <a:t>C. Có tối đa 4 allele của gene trong tế bào lưỡng bội.</a:t>
            </a:r>
          </a:p>
          <a:p>
            <a:pPr algn="just"/>
            <a:r>
              <a:rPr lang="vi-VN" sz="2800" b="0" i="0" dirty="0">
                <a:effectLst/>
                <a:latin typeface="Times New Roman" panose="02020603050405020304" pitchFamily="18" charset="0"/>
                <a:cs typeface="Times New Roman" panose="02020603050405020304" pitchFamily="18" charset="0"/>
              </a:rPr>
              <a:t>D. Có tối thiểu 2 allele và tối đa 4 allele trong tế bào lưỡng bội.</a:t>
            </a:r>
          </a:p>
        </p:txBody>
      </p:sp>
      <p:sp>
        <p:nvSpPr>
          <p:cNvPr id="6" name="Oval 5">
            <a:extLst>
              <a:ext uri="{FF2B5EF4-FFF2-40B4-BE49-F238E27FC236}">
                <a16:creationId xmlns:a16="http://schemas.microsoft.com/office/drawing/2014/main" id="{43AED1B3-D651-556D-E414-BDB3B14C58C2}"/>
              </a:ext>
            </a:extLst>
          </p:cNvPr>
          <p:cNvSpPr/>
          <p:nvPr/>
        </p:nvSpPr>
        <p:spPr>
          <a:xfrm>
            <a:off x="182880" y="1148080"/>
            <a:ext cx="518160" cy="518160"/>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7B4D19-AE8B-EAAC-1824-799194F14C61}"/>
              </a:ext>
            </a:extLst>
          </p:cNvPr>
          <p:cNvSpPr txBox="1"/>
          <p:nvPr/>
        </p:nvSpPr>
        <p:spPr>
          <a:xfrm>
            <a:off x="81280" y="3429000"/>
            <a:ext cx="11694160" cy="3108543"/>
          </a:xfrm>
          <a:prstGeom prst="rect">
            <a:avLst/>
          </a:prstGeom>
          <a:noFill/>
        </p:spPr>
        <p:txBody>
          <a:bodyPr wrap="square">
            <a:spAutoFit/>
          </a:bodyPr>
          <a:lstStyle/>
          <a:p>
            <a:pPr algn="just"/>
            <a:r>
              <a:rPr lang="vi-VN" sz="2800" b="0" i="0" dirty="0">
                <a:solidFill>
                  <a:srgbClr val="0000FF"/>
                </a:solidFill>
                <a:effectLst/>
                <a:latin typeface="Times New Roman" panose="02020603050405020304" pitchFamily="18" charset="0"/>
                <a:cs typeface="Times New Roman" panose="02020603050405020304" pitchFamily="18" charset="0"/>
              </a:rPr>
              <a:t>A. Đúng. Cơ thể lưỡng bội 2n có tối đa 2 allele của gene trong tế bào lưỡng bội (cơ thể dị hợp tử).</a:t>
            </a:r>
          </a:p>
          <a:p>
            <a:pPr algn="just"/>
            <a:r>
              <a:rPr lang="vi-VN" sz="2800" b="0" i="0" dirty="0">
                <a:solidFill>
                  <a:srgbClr val="0000FF"/>
                </a:solidFill>
                <a:effectLst/>
                <a:latin typeface="Times New Roman" panose="02020603050405020304" pitchFamily="18" charset="0"/>
                <a:cs typeface="Times New Roman" panose="02020603050405020304" pitchFamily="18" charset="0"/>
              </a:rPr>
              <a:t>B. Sai. Trong cơ thể lưỡng bội, nhiễm sắc thể tồn tại thành các cặp tương đồng → Có tối đa 2 nhiễm sắc thể chứa 2 loại allele trong tế bào lưỡng bội.</a:t>
            </a:r>
          </a:p>
          <a:p>
            <a:pPr algn="just"/>
            <a:r>
              <a:rPr lang="vi-VN" sz="2800" b="0" i="0" dirty="0">
                <a:solidFill>
                  <a:srgbClr val="0000FF"/>
                </a:solidFill>
                <a:effectLst/>
                <a:latin typeface="Times New Roman" panose="02020603050405020304" pitchFamily="18" charset="0"/>
                <a:cs typeface="Times New Roman" panose="02020603050405020304" pitchFamily="18" charset="0"/>
              </a:rPr>
              <a:t>C. Sai. Có tối đa 2 allele của gene trong tế bào lưỡng bội.</a:t>
            </a:r>
          </a:p>
          <a:p>
            <a:pPr algn="just"/>
            <a:r>
              <a:rPr lang="vi-VN" sz="2800" b="0" i="0" dirty="0">
                <a:solidFill>
                  <a:srgbClr val="0000FF"/>
                </a:solidFill>
                <a:effectLst/>
                <a:latin typeface="Times New Roman" panose="02020603050405020304" pitchFamily="18" charset="0"/>
                <a:cs typeface="Times New Roman" panose="02020603050405020304" pitchFamily="18" charset="0"/>
              </a:rPr>
              <a:t>D. Sai. Có tối thiểu 1 allele (cơ thể đồng hợp chứa 2 allele giống nhau) và tối đa 2 allele trong tế bào lưỡng bội (cơ thể dị hợp chứa 2 allele khác nhau).</a:t>
            </a:r>
          </a:p>
        </p:txBody>
      </p:sp>
    </p:spTree>
    <p:extLst>
      <p:ext uri="{BB962C8B-B14F-4D97-AF65-F5344CB8AC3E}">
        <p14:creationId xmlns:p14="http://schemas.microsoft.com/office/powerpoint/2010/main" val="237831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E5EC61-28D2-A8C6-D278-97C9C01FF313}"/>
              </a:ext>
            </a:extLst>
          </p:cNvPr>
          <p:cNvSpPr txBox="1"/>
          <p:nvPr/>
        </p:nvSpPr>
        <p:spPr>
          <a:xfrm>
            <a:off x="4666298" y="182880"/>
            <a:ext cx="2357438"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VẬN DỤNG</a:t>
            </a:r>
          </a:p>
        </p:txBody>
      </p:sp>
      <p:sp>
        <p:nvSpPr>
          <p:cNvPr id="6" name="TextBox 5">
            <a:extLst>
              <a:ext uri="{FF2B5EF4-FFF2-40B4-BE49-F238E27FC236}">
                <a16:creationId xmlns:a16="http://schemas.microsoft.com/office/drawing/2014/main" id="{A94C7896-CBE7-4831-4BC9-6B8743CB750A}"/>
              </a:ext>
            </a:extLst>
          </p:cNvPr>
          <p:cNvSpPr txBox="1"/>
          <p:nvPr/>
        </p:nvSpPr>
        <p:spPr>
          <a:xfrm>
            <a:off x="213360" y="575126"/>
            <a:ext cx="11643360" cy="584775"/>
          </a:xfrm>
          <a:prstGeom prst="rect">
            <a:avLst/>
          </a:prstGeom>
          <a:noFill/>
        </p:spPr>
        <p:txBody>
          <a:bodyPr wrap="square">
            <a:spAutoFit/>
          </a:bodyPr>
          <a:lstStyle/>
          <a:p>
            <a:pPr algn="just"/>
            <a:r>
              <a:rPr lang="en-US" b="0" i="0" dirty="0">
                <a:solidFill>
                  <a:srgbClr val="000000"/>
                </a:solidFill>
                <a:effectLst/>
                <a:latin typeface="Open Sans" panose="020B0606030504020204" pitchFamily="34"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Nêu</a:t>
            </a:r>
            <a:r>
              <a:rPr lang="en-US" sz="3200" b="0" i="0" dirty="0">
                <a:solidFill>
                  <a:srgbClr val="FF0000"/>
                </a:solidFill>
                <a:effectLst/>
                <a:latin typeface="Times New Roman" panose="02020603050405020304" pitchFamily="18" charset="0"/>
                <a:cs typeface="Times New Roman" panose="02020603050405020304" pitchFamily="18" charset="0"/>
              </a:rPr>
              <a:t> ý </a:t>
            </a:r>
            <a:r>
              <a:rPr lang="en-US" sz="3200" b="0" i="0" dirty="0" err="1">
                <a:solidFill>
                  <a:srgbClr val="FF0000"/>
                </a:solidFill>
                <a:effectLst/>
                <a:latin typeface="Times New Roman" panose="02020603050405020304" pitchFamily="18" charset="0"/>
                <a:cs typeface="Times New Roman" panose="02020603050405020304" pitchFamily="18" charset="0"/>
              </a:rPr>
              <a:t>nghĩa</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của</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việc</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nghiên</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cứu</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về</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bộ</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nhiễm</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sắc</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thể</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của</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một</a:t>
            </a:r>
            <a:r>
              <a:rPr lang="en-US" sz="3200" b="0" i="0" dirty="0">
                <a:solidFill>
                  <a:srgbClr val="FF0000"/>
                </a:solidFill>
                <a:effectLst/>
                <a:latin typeface="Times New Roman" panose="02020603050405020304" pitchFamily="18" charset="0"/>
                <a:cs typeface="Times New Roman" panose="02020603050405020304" pitchFamily="18" charset="0"/>
              </a:rPr>
              <a:t> </a:t>
            </a:r>
            <a:r>
              <a:rPr lang="en-US" sz="3200" b="0" i="0" dirty="0" err="1">
                <a:solidFill>
                  <a:srgbClr val="FF0000"/>
                </a:solidFill>
                <a:effectLst/>
                <a:latin typeface="Times New Roman" panose="02020603050405020304" pitchFamily="18" charset="0"/>
                <a:cs typeface="Times New Roman" panose="02020603050405020304" pitchFamily="18" charset="0"/>
              </a:rPr>
              <a:t>loài</a:t>
            </a:r>
            <a:r>
              <a:rPr lang="en-US" sz="3200" b="0" i="0" dirty="0">
                <a:solidFill>
                  <a:srgbClr val="FF0000"/>
                </a:solidFill>
                <a:effectLst/>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3B48E7A4-1FBE-D035-0A2B-027C2BA08F17}"/>
              </a:ext>
            </a:extLst>
          </p:cNvPr>
          <p:cNvSpPr txBox="1"/>
          <p:nvPr/>
        </p:nvSpPr>
        <p:spPr>
          <a:xfrm>
            <a:off x="213360" y="999593"/>
            <a:ext cx="11318240" cy="5996706"/>
          </a:xfrm>
          <a:prstGeom prst="rect">
            <a:avLst/>
          </a:prstGeom>
          <a:noFill/>
        </p:spPr>
        <p:txBody>
          <a:bodyPr wrap="square">
            <a:spAutoFit/>
          </a:bodyPr>
          <a:lstStyle/>
          <a:p>
            <a:pPr>
              <a:lnSpc>
                <a:spcPct val="135000"/>
              </a:lnSpc>
            </a:pP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Nhiễm sắc là cấu trúc mang gene nằm trong nhân tế bào, là cơ sở vật chất chủ yếu của tính di truyền ở cấp độ tế bào của sinh vật nhân thực. </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a:lnSpc>
                <a:spcPct val="135000"/>
              </a:lnSpc>
            </a:pP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Do đó, việc nghiên cứu về bộ nhiễm sắc thể của một loài sẽ giúp tìm hiểu </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FF"/>
                </a:solidFill>
                <a:effectLst/>
                <a:latin typeface="Times New Roman" panose="02020603050405020304" pitchFamily="18" charset="0"/>
                <a:cs typeface="Times New Roman" panose="02020603050405020304" pitchFamily="18" charset="0"/>
              </a:rPr>
              <a:t>về sự di truyền</a:t>
            </a:r>
            <a:r>
              <a:rPr lang="vi-VN"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FF00FF"/>
                </a:solidFill>
                <a:effectLst/>
                <a:latin typeface="Times New Roman" panose="02020603050405020304" pitchFamily="18" charset="0"/>
                <a:cs typeface="Times New Roman" panose="02020603050405020304" pitchFamily="18" charset="0"/>
              </a:rPr>
              <a:t>sự rối loạn di truyền trong quá trình phát triển cá thể, phát sinh chủng loại liên quan tới nhiễm sắc thể</a:t>
            </a:r>
            <a:r>
              <a:rPr lang="vi-VN" sz="3600" b="0" i="0" dirty="0">
                <a:solidFill>
                  <a:srgbClr val="000000"/>
                </a:solidFill>
                <a:effectLst/>
                <a:latin typeface="Times New Roman" panose="02020603050405020304" pitchFamily="18" charset="0"/>
                <a:cs typeface="Times New Roman" panose="02020603050405020304" pitchFamily="18" charset="0"/>
              </a:rPr>
              <a:t>, từ đó đem đến </a:t>
            </a:r>
            <a:r>
              <a:rPr lang="vi-VN" sz="3600" b="0" i="0" dirty="0">
                <a:solidFill>
                  <a:srgbClr val="00B050"/>
                </a:solidFill>
                <a:effectLst/>
                <a:latin typeface="Times New Roman" panose="02020603050405020304" pitchFamily="18" charset="0"/>
                <a:cs typeface="Times New Roman" panose="02020603050405020304" pitchFamily="18" charset="0"/>
              </a:rPr>
              <a:t>nhiều ứng dụng trong nghiên cứu và các lĩnh vực khác của đời sống.</a:t>
            </a:r>
            <a:endParaRPr lang="en-US" sz="3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45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34A09FAD-FE22-5866-A38F-245653F60D5F}"/>
              </a:ext>
            </a:extLst>
          </p:cNvPr>
          <p:cNvSpPr txBox="1"/>
          <p:nvPr/>
        </p:nvSpPr>
        <p:spPr>
          <a:xfrm>
            <a:off x="0" y="1306286"/>
            <a:ext cx="11745158" cy="1815882"/>
          </a:xfrm>
          <a:prstGeom prst="rect">
            <a:avLst/>
          </a:prstGeom>
          <a:noFill/>
        </p:spPr>
        <p:txBody>
          <a:bodyPr wrap="square" rtlCol="0">
            <a:spAutoFit/>
          </a:bodyPr>
          <a:lstStyle/>
          <a:p>
            <a:r>
              <a:rPr lang="en-US" sz="2800" dirty="0">
                <a:latin typeface="Times New Roman" pitchFamily="18" charset="0"/>
                <a:cs typeface="Times New Roman" pitchFamily="18" charset="0"/>
              </a:rPr>
              <a:t>Khi </a:t>
            </a:r>
            <a:r>
              <a:rPr lang="en-US" sz="2800" dirty="0" err="1">
                <a:latin typeface="Times New Roman" pitchFamily="18" charset="0"/>
                <a:cs typeface="Times New Roman" pitchFamily="18" charset="0"/>
              </a:rPr>
              <a:t>nhuộm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nhuộm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kiềm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hiển</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đậm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nhuộm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nhiễm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(NST)</a:t>
            </a:r>
          </a:p>
        </p:txBody>
      </p:sp>
      <p:pic>
        <p:nvPicPr>
          <p:cNvPr id="7" name="Picture 6">
            <a:extLst>
              <a:ext uri="{FF2B5EF4-FFF2-40B4-BE49-F238E27FC236}">
                <a16:creationId xmlns:a16="http://schemas.microsoft.com/office/drawing/2014/main" id="{AEBEC2BA-0A0C-722F-04EE-5C2379D4A002}"/>
              </a:ext>
            </a:extLst>
          </p:cNvPr>
          <p:cNvPicPr>
            <a:picLocks noChangeAspect="1"/>
          </p:cNvPicPr>
          <p:nvPr/>
        </p:nvPicPr>
        <p:blipFill>
          <a:blip r:embed="rId3"/>
          <a:stretch>
            <a:fillRect/>
          </a:stretch>
        </p:blipFill>
        <p:spPr>
          <a:xfrm>
            <a:off x="363984" y="3213717"/>
            <a:ext cx="9401452" cy="2485747"/>
          </a:xfrm>
          <a:prstGeom prst="rect">
            <a:avLst/>
          </a:prstGeom>
        </p:spPr>
      </p:pic>
      <p:sp>
        <p:nvSpPr>
          <p:cNvPr id="10" name="TextBox 9">
            <a:extLst>
              <a:ext uri="{FF2B5EF4-FFF2-40B4-BE49-F238E27FC236}">
                <a16:creationId xmlns:a16="http://schemas.microsoft.com/office/drawing/2014/main" id="{E79A8DA6-1CD7-593B-B225-D28B0B1A9C12}"/>
              </a:ext>
            </a:extLst>
          </p:cNvPr>
          <p:cNvSpPr txBox="1"/>
          <p:nvPr/>
        </p:nvSpPr>
        <p:spPr>
          <a:xfrm>
            <a:off x="363984" y="5834041"/>
            <a:ext cx="9401452" cy="584775"/>
          </a:xfrm>
          <a:prstGeom prst="rect">
            <a:avLst/>
          </a:prstGeom>
          <a:noFill/>
        </p:spPr>
        <p:txBody>
          <a:bodyPr wrap="square">
            <a:spAutoFit/>
          </a:bodyPr>
          <a:lstStyle/>
          <a:p>
            <a:r>
              <a:rPr lang="en-US" sz="2800" b="0" i="0" dirty="0">
                <a:solidFill>
                  <a:srgbClr val="0000FF"/>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3200" b="0" i="0" dirty="0" err="1">
                <a:solidFill>
                  <a:srgbClr val="0000FF"/>
                </a:solidFill>
                <a:effectLst/>
                <a:latin typeface="Times New Roman" panose="02020603050405020304" pitchFamily="18" charset="0"/>
                <a:cs typeface="Times New Roman" panose="02020603050405020304" pitchFamily="18" charset="0"/>
              </a:rPr>
              <a:t>Nhiễm</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sắc</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thể</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là</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thể</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bắt</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màu</a:t>
            </a:r>
            <a:r>
              <a:rPr lang="en-US" sz="3200" b="0" i="0" dirty="0">
                <a:solidFill>
                  <a:srgbClr val="0000FF"/>
                </a:solidFill>
                <a:effectLst/>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 calcmode="lin" valueType="num">
                                      <p:cBhvr>
                                        <p:cTn id="2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2" grpId="0"/>
      <p:bldP spid="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34A09FAD-FE22-5866-A38F-245653F60D5F}"/>
              </a:ext>
            </a:extLst>
          </p:cNvPr>
          <p:cNvSpPr txBox="1"/>
          <p:nvPr/>
        </p:nvSpPr>
        <p:spPr>
          <a:xfrm>
            <a:off x="0" y="1306286"/>
            <a:ext cx="11745158" cy="1477328"/>
          </a:xfrm>
          <a:prstGeom prst="rect">
            <a:avLst/>
          </a:prstGeom>
          <a:noFill/>
        </p:spPr>
        <p:txBody>
          <a:bodyPr wrap="square" rtlCol="0">
            <a:spAutoFit/>
          </a:bodyPr>
          <a:lstStyle/>
          <a:p>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NST </a:t>
            </a:r>
            <a:r>
              <a:rPr lang="en-US" sz="3000" dirty="0" err="1">
                <a:latin typeface="Times New Roman" pitchFamily="18" charset="0"/>
                <a:cs typeface="Times New Roman" pitchFamily="18" charset="0"/>
              </a:rPr>
              <a:t>thường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p>
          <a:p>
            <a:r>
              <a:rPr lang="en-US" sz="3000" dirty="0">
                <a:latin typeface="Times New Roman" pitchFamily="18" charset="0"/>
                <a:cs typeface="Times New Roman" pitchFamily="18" charset="0"/>
                <a:sym typeface="Wingdings 2" panose="05020102010507070707" pitchFamily="18" charset="2"/>
              </a:rPr>
              <a:t></a:t>
            </a:r>
            <a:r>
              <a:rPr lang="en-US" sz="3000" dirty="0" err="1">
                <a:latin typeface="Times New Roman" pitchFamily="18" charset="0"/>
                <a:cs typeface="Times New Roman" pitchFamily="18" charset="0"/>
                <a:sym typeface="Wingdings 2" panose="05020102010507070707" pitchFamily="18" charset="2"/>
              </a:rPr>
              <a:t>Vùng</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dị</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nhiễm</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sắc</a:t>
            </a:r>
            <a:r>
              <a:rPr lang="en-US" sz="3000" dirty="0">
                <a:latin typeface="Times New Roman" pitchFamily="18" charset="0"/>
                <a:cs typeface="Times New Roman" pitchFamily="18" charset="0"/>
                <a:sym typeface="Wingdings 2" panose="05020102010507070707" pitchFamily="18" charset="2"/>
              </a:rPr>
              <a:t> ( </a:t>
            </a:r>
            <a:r>
              <a:rPr lang="en-US" sz="3000" dirty="0" err="1">
                <a:latin typeface="Times New Roman" pitchFamily="18" charset="0"/>
                <a:cs typeface="Times New Roman" pitchFamily="18" charset="0"/>
                <a:sym typeface="Wingdings 2" panose="05020102010507070707" pitchFamily="18" charset="2"/>
              </a:rPr>
              <a:t>bắt</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màu</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đậm</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với</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thuốc</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nhuộm</a:t>
            </a:r>
            <a:r>
              <a:rPr lang="en-US" sz="3000" dirty="0">
                <a:latin typeface="Times New Roman" pitchFamily="18" charset="0"/>
                <a:cs typeface="Times New Roman" pitchFamily="18" charset="0"/>
                <a:sym typeface="Wingdings 2" panose="05020102010507070707" pitchFamily="18" charset="2"/>
              </a:rPr>
              <a:t>)</a:t>
            </a:r>
          </a:p>
          <a:p>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Vùng</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nguyên</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nhiễm</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sắc</a:t>
            </a:r>
            <a:r>
              <a:rPr lang="en-US" sz="3000" dirty="0">
                <a:latin typeface="Times New Roman" pitchFamily="18" charset="0"/>
                <a:cs typeface="Times New Roman" pitchFamily="18" charset="0"/>
                <a:sym typeface="Wingdings 2" panose="05020102010507070707" pitchFamily="18" charset="2"/>
              </a:rPr>
              <a:t> ( </a:t>
            </a:r>
            <a:r>
              <a:rPr lang="en-US" sz="3000" dirty="0" err="1">
                <a:latin typeface="Times New Roman" pitchFamily="18" charset="0"/>
                <a:cs typeface="Times New Roman" pitchFamily="18" charset="0"/>
                <a:sym typeface="Wingdings 2" panose="05020102010507070707" pitchFamily="18" charset="2"/>
              </a:rPr>
              <a:t>bắt</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màu</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nhạt</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với</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thuốc</a:t>
            </a:r>
            <a:r>
              <a:rPr lang="en-US" sz="3000" dirty="0">
                <a:latin typeface="Times New Roman" pitchFamily="18" charset="0"/>
                <a:cs typeface="Times New Roman" pitchFamily="18" charset="0"/>
                <a:sym typeface="Wingdings 2" panose="05020102010507070707" pitchFamily="18" charset="2"/>
              </a:rPr>
              <a:t> </a:t>
            </a:r>
            <a:r>
              <a:rPr lang="en-US" sz="3000" dirty="0" err="1">
                <a:latin typeface="Times New Roman" pitchFamily="18" charset="0"/>
                <a:cs typeface="Times New Roman" pitchFamily="18" charset="0"/>
                <a:sym typeface="Wingdings 2" panose="05020102010507070707" pitchFamily="18" charset="2"/>
              </a:rPr>
              <a:t>nhuộm</a:t>
            </a:r>
            <a:r>
              <a:rPr lang="en-US" sz="3000" dirty="0">
                <a:latin typeface="Times New Roman" pitchFamily="18" charset="0"/>
                <a:cs typeface="Times New Roman" pitchFamily="18" charset="0"/>
                <a:sym typeface="Wingdings 2" panose="05020102010507070707" pitchFamily="18" charset="2"/>
              </a:rPr>
              <a:t>) </a:t>
            </a:r>
            <a:endParaRPr lang="en-US" sz="3000"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AEBEC2BA-0A0C-722F-04EE-5C2379D4A002}"/>
              </a:ext>
            </a:extLst>
          </p:cNvPr>
          <p:cNvPicPr>
            <a:picLocks noChangeAspect="1"/>
          </p:cNvPicPr>
          <p:nvPr/>
        </p:nvPicPr>
        <p:blipFill>
          <a:blip r:embed="rId3"/>
          <a:stretch>
            <a:fillRect/>
          </a:stretch>
        </p:blipFill>
        <p:spPr>
          <a:xfrm>
            <a:off x="363984" y="3213717"/>
            <a:ext cx="9401452" cy="2485747"/>
          </a:xfrm>
          <a:prstGeom prst="rect">
            <a:avLst/>
          </a:prstGeom>
        </p:spPr>
      </p:pic>
    </p:spTree>
    <p:extLst>
      <p:ext uri="{BB962C8B-B14F-4D97-AF65-F5344CB8AC3E}">
        <p14:creationId xmlns:p14="http://schemas.microsoft.com/office/powerpoint/2010/main" val="306922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4256308"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AEBEC2BA-0A0C-722F-04EE-5C2379D4A002}"/>
              </a:ext>
            </a:extLst>
          </p:cNvPr>
          <p:cNvPicPr>
            <a:picLocks noChangeAspect="1"/>
          </p:cNvPicPr>
          <p:nvPr/>
        </p:nvPicPr>
        <p:blipFill>
          <a:blip r:embed="rId2"/>
          <a:stretch>
            <a:fillRect/>
          </a:stretch>
        </p:blipFill>
        <p:spPr>
          <a:xfrm>
            <a:off x="605749" y="1408330"/>
            <a:ext cx="5490251" cy="2485747"/>
          </a:xfrm>
          <a:prstGeom prst="rect">
            <a:avLst/>
          </a:prstGeom>
        </p:spPr>
      </p:pic>
      <p:sp>
        <p:nvSpPr>
          <p:cNvPr id="5" name="Rectangle 4">
            <a:extLst>
              <a:ext uri="{FF2B5EF4-FFF2-40B4-BE49-F238E27FC236}">
                <a16:creationId xmlns:a16="http://schemas.microsoft.com/office/drawing/2014/main" id="{49E80C14-5FD3-A040-04F1-6165E3B51B30}"/>
              </a:ext>
            </a:extLst>
          </p:cNvPr>
          <p:cNvSpPr/>
          <p:nvPr/>
        </p:nvSpPr>
        <p:spPr>
          <a:xfrm>
            <a:off x="437965" y="3694022"/>
            <a:ext cx="1019926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NST </a:t>
            </a: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phân</a:t>
            </a: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bố</a:t>
            </a: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ở </a:t>
            </a: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đâu</a:t>
            </a: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trong</a:t>
            </a: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tế</a:t>
            </a: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r>
              <a:rPr lang="en-US" sz="5400" b="1" dirty="0" err="1">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bào</a:t>
            </a:r>
            <a:r>
              <a:rPr lang="en-US" sz="54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 ?</a:t>
            </a:r>
            <a:endParaRPr lang="en-US" sz="5400" b="1" dirty="0">
              <a:ln w="22225">
                <a:solidFill>
                  <a:schemeClr val="accent2"/>
                </a:solidFill>
                <a:prstDash val="solid"/>
              </a:ln>
              <a:solidFill>
                <a:schemeClr val="accent2">
                  <a:lumMod val="40000"/>
                  <a:lumOff val="60000"/>
                </a:schemeClr>
              </a:solidFill>
            </a:endParaRPr>
          </a:p>
        </p:txBody>
      </p:sp>
      <p:sp>
        <p:nvSpPr>
          <p:cNvPr id="10" name="TextBox 9">
            <a:extLst>
              <a:ext uri="{FF2B5EF4-FFF2-40B4-BE49-F238E27FC236}">
                <a16:creationId xmlns:a16="http://schemas.microsoft.com/office/drawing/2014/main" id="{60666849-9D42-E4EF-06EC-90E049BC094B}"/>
              </a:ext>
            </a:extLst>
          </p:cNvPr>
          <p:cNvSpPr txBox="1"/>
          <p:nvPr/>
        </p:nvSpPr>
        <p:spPr>
          <a:xfrm>
            <a:off x="437965" y="5172671"/>
            <a:ext cx="12192000" cy="553998"/>
          </a:xfrm>
          <a:prstGeom prst="rect">
            <a:avLst/>
          </a:prstGeom>
          <a:noFill/>
        </p:spPr>
        <p:txBody>
          <a:bodyPr wrap="square" rtlCol="0">
            <a:spAutoFit/>
          </a:bodyPr>
          <a:lstStyle/>
          <a:p>
            <a:r>
              <a:rPr lang="en-US" sz="3000" dirty="0">
                <a:solidFill>
                  <a:srgbClr val="0000FF"/>
                </a:solidFill>
                <a:latin typeface="Times New Roman" pitchFamily="18" charset="0"/>
                <a:cs typeface="Times New Roman" pitchFamily="18" charset="0"/>
              </a:rPr>
              <a:t>  Ở </a:t>
            </a:r>
            <a:r>
              <a:rPr lang="en-US" sz="3000" dirty="0" err="1">
                <a:solidFill>
                  <a:srgbClr val="0000FF"/>
                </a:solidFill>
                <a:latin typeface="Times New Roman" pitchFamily="18" charset="0"/>
                <a:cs typeface="Times New Roman" pitchFamily="18" charset="0"/>
              </a:rPr>
              <a:t>sinh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vật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nhân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thực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nhiễm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sắc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thể</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có</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các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đặc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điểm</a:t>
            </a:r>
            <a:r>
              <a:rPr lang="en-US" sz="3000" dirty="0">
                <a:solidFill>
                  <a:srgbClr val="0000FF"/>
                </a:solidFill>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id="{E752318E-6340-5EF4-0E67-A268A6C8748D}"/>
              </a:ext>
            </a:extLst>
          </p:cNvPr>
          <p:cNvSpPr txBox="1"/>
          <p:nvPr/>
        </p:nvSpPr>
        <p:spPr>
          <a:xfrm>
            <a:off x="728001" y="5963976"/>
            <a:ext cx="12192000" cy="553998"/>
          </a:xfrm>
          <a:prstGeom prst="rect">
            <a:avLst/>
          </a:prstGeom>
          <a:noFill/>
        </p:spPr>
        <p:txBody>
          <a:bodyPr wrap="square" rtlCol="0">
            <a:spAutoFit/>
          </a:bodyPr>
          <a:lstStyle/>
          <a:p>
            <a:pPr lvl="0"/>
            <a:r>
              <a:rPr lang="en-US" sz="3000" dirty="0">
                <a:solidFill>
                  <a:srgbClr val="0000FF"/>
                </a:solidFill>
                <a:latin typeface="Times New Roman" panose="02020603050405020304" pitchFamily="18" charset="0"/>
                <a:cs typeface="Times New Roman" panose="02020603050405020304" pitchFamily="18" charset="0"/>
                <a:sym typeface="Wingdings 2" panose="05020102010507070707" pitchFamily="18" charset="2"/>
              </a:rPr>
              <a:t>-</a:t>
            </a:r>
            <a:r>
              <a:rPr lang="en-US" sz="3000" dirty="0" err="1">
                <a:solidFill>
                  <a:srgbClr val="0000FF"/>
                </a:solidFill>
                <a:latin typeface="Times New Roman" panose="02020603050405020304" pitchFamily="18" charset="0"/>
                <a:cs typeface="Times New Roman" panose="02020603050405020304" pitchFamily="18" charset="0"/>
              </a:rPr>
              <a:t>Nằm</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trong</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nhân</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tế</a:t>
            </a:r>
            <a:r>
              <a:rPr lang="en-US" sz="3000" dirty="0">
                <a:solidFill>
                  <a:srgbClr val="0000FF"/>
                </a:solidFill>
                <a:latin typeface="Times New Roman" panose="02020603050405020304" pitchFamily="18" charset="0"/>
                <a:cs typeface="Times New Roman" panose="02020603050405020304" pitchFamily="18" charset="0"/>
              </a:rPr>
              <a:t> </a:t>
            </a:r>
            <a:r>
              <a:rPr lang="en-US" sz="3000" dirty="0" err="1">
                <a:solidFill>
                  <a:srgbClr val="0000FF"/>
                </a:solidFill>
                <a:latin typeface="Times New Roman" panose="02020603050405020304" pitchFamily="18" charset="0"/>
                <a:cs typeface="Times New Roman" panose="02020603050405020304" pitchFamily="18" charset="0"/>
              </a:rPr>
              <a:t>bào</a:t>
            </a:r>
            <a:r>
              <a:rPr lang="en-US" sz="3000" dirty="0">
                <a:solidFill>
                  <a:srgbClr val="0000FF"/>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811E3BEC-4466-05D1-01BC-EDB3CCE75894}"/>
              </a:ext>
            </a:extLst>
          </p:cNvPr>
          <p:cNvPicPr>
            <a:picLocks noChangeAspect="1"/>
          </p:cNvPicPr>
          <p:nvPr/>
        </p:nvPicPr>
        <p:blipFill>
          <a:blip r:embed="rId3"/>
          <a:stretch>
            <a:fillRect/>
          </a:stretch>
        </p:blipFill>
        <p:spPr>
          <a:xfrm>
            <a:off x="6573483" y="1008240"/>
            <a:ext cx="4754047" cy="2722067"/>
          </a:xfrm>
          <a:prstGeom prst="rect">
            <a:avLst/>
          </a:prstGeom>
        </p:spPr>
      </p:pic>
      <p:sp>
        <p:nvSpPr>
          <p:cNvPr id="9" name="TextBox 8">
            <a:extLst>
              <a:ext uri="{FF2B5EF4-FFF2-40B4-BE49-F238E27FC236}">
                <a16:creationId xmlns:a16="http://schemas.microsoft.com/office/drawing/2014/main" id="{805F39C0-7716-7820-E947-C1FF10E4DEAB}"/>
              </a:ext>
            </a:extLst>
          </p:cNvPr>
          <p:cNvSpPr txBox="1"/>
          <p:nvPr/>
        </p:nvSpPr>
        <p:spPr>
          <a:xfrm>
            <a:off x="72501" y="4145545"/>
            <a:ext cx="12192000" cy="1477328"/>
          </a:xfrm>
          <a:prstGeom prst="rect">
            <a:avLst/>
          </a:prstGeom>
          <a:noFill/>
        </p:spPr>
        <p:txBody>
          <a:bodyPr wrap="square" rtlCol="0">
            <a:spAutoFit/>
          </a:bodyPr>
          <a:lstStyle/>
          <a:p>
            <a:r>
              <a:rPr lang="en-US" sz="2800" dirty="0">
                <a:solidFill>
                  <a:srgbClr val="0000FF"/>
                </a:solidFill>
                <a:latin typeface="Times New Roman" pitchFamily="18" charset="0"/>
                <a:cs typeface="Times New Roman" pitchFamily="18" charset="0"/>
                <a:sym typeface="Wingdings" panose="05000000000000000000" pitchFamily="2" charset="2"/>
              </a:rPr>
              <a:t> </a:t>
            </a:r>
            <a:r>
              <a:rPr lang="en-US" sz="3000" dirty="0">
                <a:solidFill>
                  <a:srgbClr val="0000FF"/>
                </a:solidFill>
                <a:latin typeface="Times New Roman" pitchFamily="18" charset="0"/>
                <a:cs typeface="Times New Roman" pitchFamily="18" charset="0"/>
              </a:rPr>
              <a:t>Ở </a:t>
            </a:r>
            <a:r>
              <a:rPr lang="en-US" sz="3000" dirty="0" err="1">
                <a:solidFill>
                  <a:srgbClr val="0000FF"/>
                </a:solidFill>
                <a:latin typeface="Times New Roman" pitchFamily="18" charset="0"/>
                <a:cs typeface="Times New Roman" pitchFamily="18" charset="0"/>
              </a:rPr>
              <a:t>sinh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vật</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nhân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sơ</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nhiễm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sắc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thể</a:t>
            </a:r>
            <a:r>
              <a:rPr lang="en-US" sz="3000" dirty="0">
                <a:solidFill>
                  <a:srgbClr val="0000FF"/>
                </a:solidFill>
                <a:latin typeface="Times New Roman" pitchFamily="18" charset="0"/>
                <a:cs typeface="Times New Roman"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kern="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3000" kern="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DNA</a:t>
            </a:r>
            <a:r>
              <a:rPr lang="en-US" sz="3000" kern="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0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000" dirty="0">
                <a:solidFill>
                  <a:srgbClr val="0000FF"/>
                </a:solidFill>
                <a:latin typeface="Times New Roman" pitchFamily="18" charset="0"/>
                <a:cs typeface="Times New Roman" pitchFamily="18" charset="0"/>
              </a:rPr>
              <a:t> </a:t>
            </a:r>
            <a:r>
              <a:rPr lang="en-US" sz="3000" dirty="0">
                <a:solidFill>
                  <a:srgbClr val="0000FF"/>
                </a:solidFill>
                <a:latin typeface="Times New Roman" pitchFamily="18" charset="0"/>
                <a:cs typeface="Times New Roman" pitchFamily="18" charset="0"/>
                <a:sym typeface="Wingdings" panose="05000000000000000000" pitchFamily="2" charset="2"/>
              </a:rPr>
              <a:t> </a:t>
            </a:r>
            <a:r>
              <a:rPr lang="en-US" sz="3000"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23258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5"/>
                                        </p:tgtEl>
                                        <p:attrNameLst>
                                          <p:attrName>ppt_x</p:attrName>
                                        </p:attrNameLst>
                                      </p:cBhvr>
                                      <p:tavLst>
                                        <p:tav tm="0">
                                          <p:val>
                                            <p:strVal val="ppt_x"/>
                                          </p:val>
                                        </p:tav>
                                        <p:tav tm="100000">
                                          <p:val>
                                            <p:strVal val="ppt_x"/>
                                          </p:val>
                                        </p:tav>
                                      </p:tavLst>
                                    </p:anim>
                                    <p:anim calcmode="lin" valueType="num">
                                      <p:cBhvr additive="base">
                                        <p:cTn id="24" dur="500"/>
                                        <p:tgtEl>
                                          <p:spTgt spid="5"/>
                                        </p:tgtEl>
                                        <p:attrNameLst>
                                          <p:attrName>ppt_y</p:attrName>
                                        </p:attrNameLst>
                                      </p:cBhvr>
                                      <p:tavLst>
                                        <p:tav tm="0">
                                          <p:val>
                                            <p:strVal val="ppt_y"/>
                                          </p:val>
                                        </p:tav>
                                        <p:tav tm="100000">
                                          <p:val>
                                            <p:strVal val="1+ppt_h/2"/>
                                          </p:val>
                                        </p:tav>
                                      </p:tavLst>
                                    </p:anim>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ppt_y</p:attrName>
                                        </p:attrNameLst>
                                      </p:cBhvr>
                                      <p:tavLst>
                                        <p:tav tm="0">
                                          <p:val>
                                            <p:strVal val="#ppt_y+#ppt_h*1.125000"/>
                                          </p:val>
                                        </p:tav>
                                        <p:tav tm="100000">
                                          <p:val>
                                            <p:strVal val="#ppt_y"/>
                                          </p:val>
                                        </p:tav>
                                      </p:tavLst>
                                    </p:anim>
                                    <p:animEffect transition="in" filter="wipe(up)">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900" decel="100000" fill="hold"/>
                                        <p:tgtEl>
                                          <p:spTgt spid="11"/>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1"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121920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EF309AAE-535B-11A7-F8F8-8A525AF49CA7}"/>
              </a:ext>
            </a:extLst>
          </p:cNvPr>
          <p:cNvSpPr txBox="1"/>
          <p:nvPr/>
        </p:nvSpPr>
        <p:spPr>
          <a:xfrm>
            <a:off x="206252" y="1548663"/>
            <a:ext cx="11556661" cy="1273169"/>
          </a:xfrm>
          <a:prstGeom prst="rect">
            <a:avLst/>
          </a:prstGeom>
          <a:noFill/>
        </p:spPr>
        <p:txBody>
          <a:bodyPr wrap="square" rtlCol="0">
            <a:spAutoFit/>
          </a:bodyPr>
          <a:lstStyle/>
          <a:p>
            <a:pPr>
              <a:lnSpc>
                <a:spcPct val="135000"/>
              </a:lnSpc>
            </a:pPr>
            <a:r>
              <a:rPr lang="en-US" sz="3000" dirty="0">
                <a:solidFill>
                  <a:srgbClr val="0000FF"/>
                </a:solidFill>
                <a:latin typeface="Times New Roman" pitchFamily="18" charset="0"/>
                <a:cs typeface="Times New Roman" pitchFamily="18" charset="0"/>
                <a:sym typeface="Wingdings" panose="05000000000000000000" pitchFamily="2" charset="2"/>
              </a:rPr>
              <a:t></a:t>
            </a:r>
            <a:r>
              <a:rPr lang="en-US" sz="3000" dirty="0">
                <a:solidFill>
                  <a:srgbClr val="0000FF"/>
                </a:solidFill>
                <a:latin typeface="Times New Roman" pitchFamily="18" charset="0"/>
                <a:cs typeface="Times New Roman" pitchFamily="18" charset="0"/>
              </a:rPr>
              <a:t>- Ở </a:t>
            </a:r>
            <a:r>
              <a:rPr lang="en-US" sz="3000" dirty="0" err="1">
                <a:solidFill>
                  <a:srgbClr val="0000FF"/>
                </a:solidFill>
                <a:latin typeface="Times New Roman" pitchFamily="18" charset="0"/>
                <a:cs typeface="Times New Roman" pitchFamily="18" charset="0"/>
              </a:rPr>
              <a:t>kì</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giữa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quá</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phân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bào</a:t>
            </a:r>
            <a:r>
              <a:rPr lang="en-US" sz="3000" dirty="0">
                <a:solidFill>
                  <a:srgbClr val="0000FF"/>
                </a:solidFill>
                <a:latin typeface="Times New Roman" pitchFamily="18" charset="0"/>
                <a:cs typeface="Times New Roman" pitchFamily="18" charset="0"/>
              </a:rPr>
              <a:t>, NST ở </a:t>
            </a:r>
            <a:r>
              <a:rPr lang="en-US" sz="3000" dirty="0" err="1">
                <a:solidFill>
                  <a:srgbClr val="0000FF"/>
                </a:solidFill>
                <a:latin typeface="Times New Roman" pitchFamily="18" charset="0"/>
                <a:cs typeface="Times New Roman" pitchFamily="18" charset="0"/>
              </a:rPr>
              <a:t>trạng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thái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kép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đóng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xoắn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cực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đại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thể</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hiện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hình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dạng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đặc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trưng</a:t>
            </a:r>
            <a:r>
              <a:rPr lang="en-US" sz="3000" dirty="0">
                <a:solidFill>
                  <a:srgbClr val="0000FF"/>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D76CB22E-FB44-BE69-1DB7-D3C767CD84E6}"/>
              </a:ext>
            </a:extLst>
          </p:cNvPr>
          <p:cNvPicPr>
            <a:picLocks noChangeAspect="1"/>
          </p:cNvPicPr>
          <p:nvPr/>
        </p:nvPicPr>
        <p:blipFill>
          <a:blip r:embed="rId3"/>
          <a:stretch>
            <a:fillRect/>
          </a:stretch>
        </p:blipFill>
        <p:spPr>
          <a:xfrm>
            <a:off x="653988" y="2929631"/>
            <a:ext cx="10475650" cy="2679748"/>
          </a:xfrm>
          <a:prstGeom prst="rect">
            <a:avLst/>
          </a:prstGeom>
        </p:spPr>
      </p:pic>
      <p:sp>
        <p:nvSpPr>
          <p:cNvPr id="3" name="Rectangle 2">
            <a:extLst>
              <a:ext uri="{FF2B5EF4-FFF2-40B4-BE49-F238E27FC236}">
                <a16:creationId xmlns:a16="http://schemas.microsoft.com/office/drawing/2014/main" id="{0B4563C6-7316-752E-5C00-7CD892892195}"/>
              </a:ext>
            </a:extLst>
          </p:cNvPr>
          <p:cNvSpPr/>
          <p:nvPr/>
        </p:nvSpPr>
        <p:spPr>
          <a:xfrm>
            <a:off x="964522" y="5697026"/>
            <a:ext cx="7873694" cy="769441"/>
          </a:xfrm>
          <a:prstGeom prst="rect">
            <a:avLst/>
          </a:prstGeom>
          <a:noFill/>
        </p:spPr>
        <p:txBody>
          <a:bodyPr wrap="none" lIns="91440" tIns="45720" rIns="91440" bIns="45720">
            <a:spAutoFit/>
          </a:bodyPr>
          <a:lstStyle/>
          <a:p>
            <a:pPr algn="ctr"/>
            <a:r>
              <a:rPr lang="en-US" sz="4400" b="1" dirty="0" err="1">
                <a:ln w="22225">
                  <a:solidFill>
                    <a:schemeClr val="accent2"/>
                  </a:solidFill>
                  <a:prstDash val="solid"/>
                </a:ln>
                <a:solidFill>
                  <a:srgbClr val="00B050"/>
                </a:solidFill>
                <a:latin typeface="Times New Roman" pitchFamily="18" charset="0"/>
                <a:cs typeface="Times New Roman" pitchFamily="18" charset="0"/>
              </a:rPr>
              <a:t>Mô</a:t>
            </a:r>
            <a:r>
              <a:rPr lang="en-US" sz="4400" b="1" dirty="0">
                <a:ln w="22225">
                  <a:solidFill>
                    <a:schemeClr val="accent2"/>
                  </a:solidFill>
                  <a:prstDash val="solid"/>
                </a:ln>
                <a:solidFill>
                  <a:srgbClr val="00B050"/>
                </a:solidFill>
                <a:latin typeface="Times New Roman" pitchFamily="18" charset="0"/>
                <a:cs typeface="Times New Roman" pitchFamily="18" charset="0"/>
              </a:rPr>
              <a:t> </a:t>
            </a:r>
            <a:r>
              <a:rPr lang="en-US" sz="4400" b="1" dirty="0" err="1">
                <a:ln w="22225">
                  <a:solidFill>
                    <a:schemeClr val="accent2"/>
                  </a:solidFill>
                  <a:prstDash val="solid"/>
                </a:ln>
                <a:solidFill>
                  <a:srgbClr val="00B050"/>
                </a:solidFill>
                <a:latin typeface="Times New Roman" pitchFamily="18" charset="0"/>
                <a:cs typeface="Times New Roman" pitchFamily="18" charset="0"/>
              </a:rPr>
              <a:t>tả</a:t>
            </a:r>
            <a:r>
              <a:rPr lang="en-US" sz="4400" b="1" dirty="0">
                <a:ln w="22225">
                  <a:solidFill>
                    <a:schemeClr val="accent2"/>
                  </a:solidFill>
                  <a:prstDash val="solid"/>
                </a:ln>
                <a:solidFill>
                  <a:srgbClr val="00B050"/>
                </a:solidFill>
                <a:latin typeface="Times New Roman" pitchFamily="18" charset="0"/>
                <a:cs typeface="Times New Roman" pitchFamily="18" charset="0"/>
              </a:rPr>
              <a:t> </a:t>
            </a:r>
            <a:r>
              <a:rPr lang="en-US" sz="4400" b="1" dirty="0" err="1">
                <a:ln w="22225">
                  <a:solidFill>
                    <a:schemeClr val="accent2"/>
                  </a:solidFill>
                  <a:prstDash val="solid"/>
                </a:ln>
                <a:solidFill>
                  <a:srgbClr val="00B050"/>
                </a:solidFill>
                <a:latin typeface="Times New Roman" pitchFamily="18" charset="0"/>
                <a:cs typeface="Times New Roman" pitchFamily="18" charset="0"/>
              </a:rPr>
              <a:t>hình</a:t>
            </a:r>
            <a:r>
              <a:rPr lang="en-US" sz="4400" b="1" dirty="0">
                <a:ln w="22225">
                  <a:solidFill>
                    <a:schemeClr val="accent2"/>
                  </a:solidFill>
                  <a:prstDash val="solid"/>
                </a:ln>
                <a:solidFill>
                  <a:srgbClr val="00B050"/>
                </a:solidFill>
                <a:latin typeface="Times New Roman" pitchFamily="18" charset="0"/>
                <a:cs typeface="Times New Roman" pitchFamily="18" charset="0"/>
              </a:rPr>
              <a:t> </a:t>
            </a:r>
            <a:r>
              <a:rPr lang="en-US" sz="4400" b="1" dirty="0" err="1">
                <a:ln w="22225">
                  <a:solidFill>
                    <a:schemeClr val="accent2"/>
                  </a:solidFill>
                  <a:prstDash val="solid"/>
                </a:ln>
                <a:solidFill>
                  <a:srgbClr val="00B050"/>
                </a:solidFill>
                <a:latin typeface="Times New Roman" pitchFamily="18" charset="0"/>
                <a:cs typeface="Times New Roman" pitchFamily="18" charset="0"/>
              </a:rPr>
              <a:t>dạng</a:t>
            </a:r>
            <a:r>
              <a:rPr lang="en-US" sz="4400" b="1" dirty="0">
                <a:ln w="22225">
                  <a:solidFill>
                    <a:schemeClr val="accent2"/>
                  </a:solidFill>
                  <a:prstDash val="solid"/>
                </a:ln>
                <a:solidFill>
                  <a:srgbClr val="00B050"/>
                </a:solidFill>
                <a:latin typeface="Times New Roman" pitchFamily="18" charset="0"/>
                <a:cs typeface="Times New Roman" pitchFamily="18" charset="0"/>
              </a:rPr>
              <a:t> </a:t>
            </a:r>
            <a:r>
              <a:rPr lang="en-US" sz="4400" b="1" dirty="0" err="1">
                <a:ln w="22225">
                  <a:solidFill>
                    <a:schemeClr val="accent2"/>
                  </a:solidFill>
                  <a:prstDash val="solid"/>
                </a:ln>
                <a:solidFill>
                  <a:srgbClr val="00B050"/>
                </a:solidFill>
                <a:latin typeface="Times New Roman" pitchFamily="18" charset="0"/>
                <a:cs typeface="Times New Roman" pitchFamily="18" charset="0"/>
              </a:rPr>
              <a:t>của</a:t>
            </a:r>
            <a:r>
              <a:rPr lang="en-US" sz="4400" b="1" dirty="0">
                <a:ln w="22225">
                  <a:solidFill>
                    <a:schemeClr val="accent2"/>
                  </a:solidFill>
                  <a:prstDash val="solid"/>
                </a:ln>
                <a:solidFill>
                  <a:srgbClr val="00B050"/>
                </a:solidFill>
                <a:latin typeface="Times New Roman" pitchFamily="18" charset="0"/>
                <a:cs typeface="Times New Roman" pitchFamily="18" charset="0"/>
              </a:rPr>
              <a:t> </a:t>
            </a:r>
            <a:r>
              <a:rPr lang="en-US" sz="4400" b="1" dirty="0" err="1">
                <a:ln w="22225">
                  <a:solidFill>
                    <a:schemeClr val="accent2"/>
                  </a:solidFill>
                  <a:prstDash val="solid"/>
                </a:ln>
                <a:solidFill>
                  <a:srgbClr val="00B050"/>
                </a:solidFill>
                <a:latin typeface="Times New Roman" pitchFamily="18" charset="0"/>
                <a:cs typeface="Times New Roman" pitchFamily="18" charset="0"/>
              </a:rPr>
              <a:t>mỗi</a:t>
            </a:r>
            <a:r>
              <a:rPr lang="en-US" sz="4400" b="1" dirty="0">
                <a:ln w="22225">
                  <a:solidFill>
                    <a:schemeClr val="accent2"/>
                  </a:solidFill>
                  <a:prstDash val="solid"/>
                </a:ln>
                <a:solidFill>
                  <a:srgbClr val="00B050"/>
                </a:solidFill>
                <a:latin typeface="Times New Roman" pitchFamily="18" charset="0"/>
                <a:cs typeface="Times New Roman" pitchFamily="18" charset="0"/>
              </a:rPr>
              <a:t> NST ?</a:t>
            </a:r>
            <a:endParaRPr lang="en-US" sz="4400" b="1" dirty="0">
              <a:ln w="22225">
                <a:solidFill>
                  <a:schemeClr val="accent2"/>
                </a:solidFill>
                <a:prstDash val="solid"/>
              </a:ln>
              <a:solidFill>
                <a:srgbClr val="00B050"/>
              </a:solidFill>
            </a:endParaRPr>
          </a:p>
        </p:txBody>
      </p:sp>
      <p:sp>
        <p:nvSpPr>
          <p:cNvPr id="7" name="TextBox 6">
            <a:extLst>
              <a:ext uri="{FF2B5EF4-FFF2-40B4-BE49-F238E27FC236}">
                <a16:creationId xmlns:a16="http://schemas.microsoft.com/office/drawing/2014/main" id="{E38C89BF-DA05-CE3F-09CD-541073B526D3}"/>
              </a:ext>
            </a:extLst>
          </p:cNvPr>
          <p:cNvSpPr txBox="1"/>
          <p:nvPr/>
        </p:nvSpPr>
        <p:spPr>
          <a:xfrm>
            <a:off x="589810" y="5473005"/>
            <a:ext cx="2067665" cy="523220"/>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que</a:t>
            </a:r>
          </a:p>
        </p:txBody>
      </p:sp>
      <p:sp>
        <p:nvSpPr>
          <p:cNvPr id="10" name="TextBox 9">
            <a:extLst>
              <a:ext uri="{FF2B5EF4-FFF2-40B4-BE49-F238E27FC236}">
                <a16:creationId xmlns:a16="http://schemas.microsoft.com/office/drawing/2014/main" id="{7B85AD80-5DE4-8CEA-64B8-930C866F90F0}"/>
              </a:ext>
            </a:extLst>
          </p:cNvPr>
          <p:cNvSpPr txBox="1"/>
          <p:nvPr/>
        </p:nvSpPr>
        <p:spPr>
          <a:xfrm>
            <a:off x="2885890" y="5473005"/>
            <a:ext cx="2162360" cy="523220"/>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V</a:t>
            </a:r>
          </a:p>
        </p:txBody>
      </p:sp>
      <p:sp>
        <p:nvSpPr>
          <p:cNvPr id="11" name="TextBox 10">
            <a:extLst>
              <a:ext uri="{FF2B5EF4-FFF2-40B4-BE49-F238E27FC236}">
                <a16:creationId xmlns:a16="http://schemas.microsoft.com/office/drawing/2014/main" id="{9F998FFF-287A-53B0-C70A-4EA4F33DB760}"/>
              </a:ext>
            </a:extLst>
          </p:cNvPr>
          <p:cNvSpPr txBox="1"/>
          <p:nvPr/>
        </p:nvSpPr>
        <p:spPr>
          <a:xfrm>
            <a:off x="5984582" y="5473005"/>
            <a:ext cx="1971860" cy="523220"/>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A52DACED-F882-784B-B072-89BC2F16F39E}"/>
              </a:ext>
            </a:extLst>
          </p:cNvPr>
          <p:cNvSpPr txBox="1"/>
          <p:nvPr/>
        </p:nvSpPr>
        <p:spPr>
          <a:xfrm>
            <a:off x="8357148" y="5609379"/>
            <a:ext cx="2402436" cy="523220"/>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sym typeface="Wingdings 2" panose="05020102010507070707" pitchFamily="18" charset="2"/>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X.</a:t>
            </a:r>
          </a:p>
        </p:txBody>
      </p:sp>
    </p:spTree>
    <p:extLst>
      <p:ext uri="{BB962C8B-B14F-4D97-AF65-F5344CB8AC3E}">
        <p14:creationId xmlns:p14="http://schemas.microsoft.com/office/powerpoint/2010/main" val="9250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3"/>
                                        </p:tgtEl>
                                      </p:cBhvr>
                                    </p:animEffect>
                                    <p:anim calcmode="lin" valueType="num">
                                      <p:cBhvr>
                                        <p:cTn id="37" dur="1000"/>
                                        <p:tgtEl>
                                          <p:spTgt spid="3"/>
                                        </p:tgtEl>
                                        <p:attrNameLst>
                                          <p:attrName>ppt_x</p:attrName>
                                        </p:attrNameLst>
                                      </p:cBhvr>
                                      <p:tavLst>
                                        <p:tav tm="0">
                                          <p:val>
                                            <p:strVal val="ppt_x"/>
                                          </p:val>
                                        </p:tav>
                                        <p:tav tm="100000">
                                          <p:val>
                                            <p:strVal val="ppt_x"/>
                                          </p:val>
                                        </p:tav>
                                      </p:tavLst>
                                    </p:anim>
                                    <p:anim calcmode="lin" valueType="num">
                                      <p:cBhvr>
                                        <p:cTn id="38" dur="1000"/>
                                        <p:tgtEl>
                                          <p:spTgt spid="3"/>
                                        </p:tgtEl>
                                        <p:attrNameLst>
                                          <p:attrName>ppt_y</p:attrName>
                                        </p:attrNameLst>
                                      </p:cBhvr>
                                      <p:tavLst>
                                        <p:tav tm="0">
                                          <p:val>
                                            <p:strVal val="ppt_y"/>
                                          </p:val>
                                        </p:tav>
                                        <p:tav tm="100000">
                                          <p:val>
                                            <p:strVal val="ppt_y+.1"/>
                                          </p:val>
                                        </p:tav>
                                      </p:tavLst>
                                    </p:anim>
                                    <p:set>
                                      <p:cBhvr>
                                        <p:cTn id="39" dur="1" fill="hold">
                                          <p:stCondLst>
                                            <p:cond delay="999"/>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Effect transition="in" filter="fade">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3" grpId="1"/>
      <p:bldP spid="7"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BÀI 35: NHIỄM SẮC THỂ VÀ BỘ NHIỄM SẮC THỂ</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391533"/>
            <a:ext cx="12192000" cy="523220"/>
          </a:xfrm>
          <a:prstGeom prst="rect">
            <a:avLst/>
          </a:prstGeom>
          <a:noFill/>
        </p:spPr>
        <p:txBody>
          <a:bodyPr wrap="square" rtlCol="0">
            <a:spAutoFit/>
          </a:bodyPr>
          <a:lstStyle/>
          <a:p>
            <a:r>
              <a:rPr lang="en-US" sz="2800" b="1" dirty="0">
                <a:solidFill>
                  <a:srgbClr val="00B050"/>
                </a:solidFill>
                <a:latin typeface="Times New Roman" pitchFamily="18" charset="0"/>
                <a:cs typeface="Times New Roman" pitchFamily="18" charset="0"/>
              </a:rPr>
              <a:t>I. NHIỄM SẮC THỂ</a:t>
            </a:r>
          </a:p>
        </p:txBody>
      </p:sp>
      <p:sp>
        <p:nvSpPr>
          <p:cNvPr id="27650"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651" name="Rectangle 3"/>
          <p:cNvSpPr>
            <a:spLocks noChangeArrowheads="1"/>
          </p:cNvSpPr>
          <p:nvPr/>
        </p:nvSpPr>
        <p:spPr bwMode="auto">
          <a:xfrm>
            <a:off x="0" y="85725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5-Point Star 16">
            <a:hlinkClick r:id="rId2" action="ppaction://hlinkfile"/>
          </p:cNvPr>
          <p:cNvSpPr/>
          <p:nvPr/>
        </p:nvSpPr>
        <p:spPr>
          <a:xfrm>
            <a:off x="11495314" y="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04B5DE2-55D6-8356-DF85-3A2C2E0D11B9}"/>
              </a:ext>
            </a:extLst>
          </p:cNvPr>
          <p:cNvSpPr txBox="1"/>
          <p:nvPr/>
        </p:nvSpPr>
        <p:spPr>
          <a:xfrm>
            <a:off x="72501" y="839293"/>
            <a:ext cx="5423424"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r>
              <a:rPr lang="en-US" sz="2800" dirty="0" err="1">
                <a:solidFill>
                  <a:srgbClr val="FF3399"/>
                </a:solidFill>
                <a:latin typeface="Times New Roman" pitchFamily="18" charset="0"/>
                <a:cs typeface="Times New Roman" pitchFamily="18" charset="0"/>
              </a:rPr>
              <a:t>Khái</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niệm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và</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đặc</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điểm</a:t>
            </a:r>
            <a:endParaRPr lang="en-US" sz="2800" dirty="0">
              <a:solidFill>
                <a:srgbClr val="FF3399"/>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D76CB22E-FB44-BE69-1DB7-D3C767CD84E6}"/>
              </a:ext>
            </a:extLst>
          </p:cNvPr>
          <p:cNvPicPr>
            <a:picLocks noChangeAspect="1"/>
          </p:cNvPicPr>
          <p:nvPr/>
        </p:nvPicPr>
        <p:blipFill>
          <a:blip r:embed="rId3"/>
          <a:stretch>
            <a:fillRect/>
          </a:stretch>
        </p:blipFill>
        <p:spPr>
          <a:xfrm>
            <a:off x="0" y="2739131"/>
            <a:ext cx="6575487" cy="2679748"/>
          </a:xfrm>
          <a:prstGeom prst="rect">
            <a:avLst/>
          </a:prstGeom>
        </p:spPr>
      </p:pic>
      <p:sp>
        <p:nvSpPr>
          <p:cNvPr id="3" name="Rectangle 2">
            <a:extLst>
              <a:ext uri="{FF2B5EF4-FFF2-40B4-BE49-F238E27FC236}">
                <a16:creationId xmlns:a16="http://schemas.microsoft.com/office/drawing/2014/main" id="{0B4563C6-7316-752E-5C00-7CD892892195}"/>
              </a:ext>
            </a:extLst>
          </p:cNvPr>
          <p:cNvSpPr/>
          <p:nvPr/>
        </p:nvSpPr>
        <p:spPr>
          <a:xfrm>
            <a:off x="352033" y="1416498"/>
            <a:ext cx="9898800" cy="769441"/>
          </a:xfrm>
          <a:prstGeom prst="rect">
            <a:avLst/>
          </a:prstGeom>
          <a:noFill/>
        </p:spPr>
        <p:txBody>
          <a:bodyPr wrap="none" lIns="91440" tIns="45720" rIns="91440" bIns="45720">
            <a:spAutoFit/>
          </a:bodyPr>
          <a:lstStyle/>
          <a:p>
            <a:pPr algn="ctr"/>
            <a:r>
              <a:rPr lang="en-US" sz="2800" b="1" dirty="0" err="1">
                <a:ln w="22225">
                  <a:solidFill>
                    <a:schemeClr val="accent2"/>
                  </a:solidFill>
                  <a:prstDash val="solid"/>
                </a:ln>
                <a:solidFill>
                  <a:srgbClr val="00B050"/>
                </a:solidFill>
                <a:latin typeface="Times New Roman" pitchFamily="18" charset="0"/>
                <a:cs typeface="Times New Roman" pitchFamily="18" charset="0"/>
              </a:rPr>
              <a:t>Các</a:t>
            </a:r>
            <a:r>
              <a:rPr lang="en-US" sz="2800" b="1" dirty="0">
                <a:ln w="22225">
                  <a:solidFill>
                    <a:schemeClr val="accent2"/>
                  </a:solidFill>
                  <a:prstDash val="solid"/>
                </a:ln>
                <a:solidFill>
                  <a:srgbClr val="00B050"/>
                </a:solidFill>
                <a:latin typeface="Times New Roman" pitchFamily="18" charset="0"/>
                <a:cs typeface="Times New Roman" pitchFamily="18" charset="0"/>
              </a:rPr>
              <a:t> </a:t>
            </a:r>
            <a:r>
              <a:rPr lang="en-US" sz="2800" b="1" dirty="0" err="1">
                <a:ln w="22225">
                  <a:solidFill>
                    <a:schemeClr val="accent2"/>
                  </a:solidFill>
                  <a:prstDash val="solid"/>
                </a:ln>
                <a:solidFill>
                  <a:srgbClr val="00B050"/>
                </a:solidFill>
                <a:latin typeface="Times New Roman" pitchFamily="18" charset="0"/>
                <a:cs typeface="Times New Roman" pitchFamily="18" charset="0"/>
              </a:rPr>
              <a:t>vị</a:t>
            </a:r>
            <a:r>
              <a:rPr lang="en-US" sz="2800" b="1" dirty="0">
                <a:ln w="22225">
                  <a:solidFill>
                    <a:schemeClr val="accent2"/>
                  </a:solidFill>
                  <a:prstDash val="solid"/>
                </a:ln>
                <a:solidFill>
                  <a:srgbClr val="00B050"/>
                </a:solidFill>
                <a:latin typeface="Times New Roman" pitchFamily="18" charset="0"/>
                <a:cs typeface="Times New Roman" pitchFamily="18" charset="0"/>
              </a:rPr>
              <a:t> </a:t>
            </a:r>
            <a:r>
              <a:rPr lang="en-US" sz="2800" b="1" dirty="0" err="1">
                <a:ln w="22225">
                  <a:solidFill>
                    <a:schemeClr val="accent2"/>
                  </a:solidFill>
                  <a:prstDash val="solid"/>
                </a:ln>
                <a:solidFill>
                  <a:srgbClr val="00B050"/>
                </a:solidFill>
                <a:latin typeface="Times New Roman" pitchFamily="18" charset="0"/>
                <a:cs typeface="Times New Roman" pitchFamily="18" charset="0"/>
              </a:rPr>
              <a:t>trí</a:t>
            </a:r>
            <a:r>
              <a:rPr lang="en-US" sz="2800" b="1" dirty="0">
                <a:ln w="22225">
                  <a:solidFill>
                    <a:schemeClr val="accent2"/>
                  </a:solidFill>
                  <a:prstDash val="solid"/>
                </a:ln>
                <a:solidFill>
                  <a:srgbClr val="00B050"/>
                </a:solidFill>
                <a:latin typeface="Times New Roman" pitchFamily="18" charset="0"/>
                <a:cs typeface="Times New Roman" pitchFamily="18" charset="0"/>
              </a:rPr>
              <a:t> 1, 2, 3 </a:t>
            </a:r>
            <a:r>
              <a:rPr lang="en-US" sz="2800" b="1" dirty="0" err="1">
                <a:ln w="22225">
                  <a:solidFill>
                    <a:schemeClr val="accent2"/>
                  </a:solidFill>
                  <a:prstDash val="solid"/>
                </a:ln>
                <a:solidFill>
                  <a:srgbClr val="00B050"/>
                </a:solidFill>
                <a:latin typeface="Times New Roman" pitchFamily="18" charset="0"/>
                <a:cs typeface="Times New Roman" pitchFamily="18" charset="0"/>
              </a:rPr>
              <a:t>tương</a:t>
            </a:r>
            <a:r>
              <a:rPr lang="en-US" sz="2800" b="1" dirty="0">
                <a:ln w="22225">
                  <a:solidFill>
                    <a:schemeClr val="accent2"/>
                  </a:solidFill>
                  <a:prstDash val="solid"/>
                </a:ln>
                <a:solidFill>
                  <a:srgbClr val="00B050"/>
                </a:solidFill>
                <a:latin typeface="Times New Roman" pitchFamily="18" charset="0"/>
                <a:cs typeface="Times New Roman" pitchFamily="18" charset="0"/>
              </a:rPr>
              <a:t> </a:t>
            </a:r>
            <a:r>
              <a:rPr lang="en-US" sz="2800" b="1" dirty="0" err="1">
                <a:ln w="22225">
                  <a:solidFill>
                    <a:schemeClr val="accent2"/>
                  </a:solidFill>
                  <a:prstDash val="solid"/>
                </a:ln>
                <a:solidFill>
                  <a:srgbClr val="00B050"/>
                </a:solidFill>
                <a:latin typeface="Times New Roman" pitchFamily="18" charset="0"/>
                <a:cs typeface="Times New Roman" pitchFamily="18" charset="0"/>
              </a:rPr>
              <a:t>ứng</a:t>
            </a:r>
            <a:r>
              <a:rPr lang="en-US" sz="2800" b="1" dirty="0">
                <a:ln w="22225">
                  <a:solidFill>
                    <a:schemeClr val="accent2"/>
                  </a:solidFill>
                  <a:prstDash val="solid"/>
                </a:ln>
                <a:solidFill>
                  <a:srgbClr val="00B050"/>
                </a:solidFill>
                <a:latin typeface="Times New Roman" pitchFamily="18" charset="0"/>
                <a:cs typeface="Times New Roman" pitchFamily="18" charset="0"/>
              </a:rPr>
              <a:t> </a:t>
            </a:r>
            <a:r>
              <a:rPr lang="en-US" sz="2800" b="1" dirty="0" err="1">
                <a:ln w="22225">
                  <a:solidFill>
                    <a:schemeClr val="accent2"/>
                  </a:solidFill>
                  <a:prstDash val="solid"/>
                </a:ln>
                <a:solidFill>
                  <a:srgbClr val="00B050"/>
                </a:solidFill>
                <a:latin typeface="Times New Roman" pitchFamily="18" charset="0"/>
                <a:cs typeface="Times New Roman" pitchFamily="18" charset="0"/>
              </a:rPr>
              <a:t>với</a:t>
            </a:r>
            <a:r>
              <a:rPr lang="en-US" sz="2800" b="1" dirty="0">
                <a:ln w="22225">
                  <a:solidFill>
                    <a:schemeClr val="accent2"/>
                  </a:solidFill>
                  <a:prstDash val="solid"/>
                </a:ln>
                <a:solidFill>
                  <a:srgbClr val="00B050"/>
                </a:solidFill>
                <a:latin typeface="Times New Roman" pitchFamily="18" charset="0"/>
                <a:cs typeface="Times New Roman" pitchFamily="18" charset="0"/>
              </a:rPr>
              <a:t>  </a:t>
            </a:r>
            <a:r>
              <a:rPr lang="en-US" sz="2800" b="1" dirty="0" err="1">
                <a:ln w="22225">
                  <a:solidFill>
                    <a:schemeClr val="accent2"/>
                  </a:solidFill>
                  <a:prstDash val="solid"/>
                </a:ln>
                <a:solidFill>
                  <a:srgbClr val="00B050"/>
                </a:solidFill>
                <a:latin typeface="Times New Roman" pitchFamily="18" charset="0"/>
                <a:cs typeface="Times New Roman" pitchFamily="18" charset="0"/>
              </a:rPr>
              <a:t>những</a:t>
            </a:r>
            <a:r>
              <a:rPr lang="en-US" sz="2800" b="1" dirty="0">
                <a:ln w="22225">
                  <a:solidFill>
                    <a:schemeClr val="accent2"/>
                  </a:solidFill>
                  <a:prstDash val="solid"/>
                </a:ln>
                <a:solidFill>
                  <a:srgbClr val="00B050"/>
                </a:solidFill>
                <a:latin typeface="Times New Roman" pitchFamily="18" charset="0"/>
                <a:cs typeface="Times New Roman" pitchFamily="18" charset="0"/>
              </a:rPr>
              <a:t> </a:t>
            </a:r>
            <a:r>
              <a:rPr lang="en-US" sz="2800" b="1" dirty="0" err="1">
                <a:ln w="22225">
                  <a:solidFill>
                    <a:schemeClr val="accent2"/>
                  </a:solidFill>
                  <a:prstDash val="solid"/>
                </a:ln>
                <a:solidFill>
                  <a:srgbClr val="00B050"/>
                </a:solidFill>
                <a:latin typeface="Times New Roman" pitchFamily="18" charset="0"/>
                <a:cs typeface="Times New Roman" pitchFamily="18" charset="0"/>
              </a:rPr>
              <a:t>bộ</a:t>
            </a:r>
            <a:r>
              <a:rPr lang="en-US" sz="2800" b="1" dirty="0">
                <a:ln w="22225">
                  <a:solidFill>
                    <a:schemeClr val="accent2"/>
                  </a:solidFill>
                  <a:prstDash val="solid"/>
                </a:ln>
                <a:solidFill>
                  <a:srgbClr val="00B050"/>
                </a:solidFill>
                <a:latin typeface="Times New Roman" pitchFamily="18" charset="0"/>
                <a:cs typeface="Times New Roman" pitchFamily="18" charset="0"/>
              </a:rPr>
              <a:t> </a:t>
            </a:r>
            <a:r>
              <a:rPr lang="en-US" sz="2800" b="1" dirty="0" err="1">
                <a:ln w="22225">
                  <a:solidFill>
                    <a:schemeClr val="accent2"/>
                  </a:solidFill>
                  <a:prstDash val="solid"/>
                </a:ln>
                <a:solidFill>
                  <a:srgbClr val="00B050"/>
                </a:solidFill>
                <a:latin typeface="Times New Roman" pitchFamily="18" charset="0"/>
                <a:cs typeface="Times New Roman" pitchFamily="18" charset="0"/>
              </a:rPr>
              <a:t>phận</a:t>
            </a:r>
            <a:r>
              <a:rPr lang="en-US" sz="2800" b="1" dirty="0">
                <a:ln w="22225">
                  <a:solidFill>
                    <a:schemeClr val="accent2"/>
                  </a:solidFill>
                  <a:prstDash val="solid"/>
                </a:ln>
                <a:solidFill>
                  <a:srgbClr val="00B050"/>
                </a:solidFill>
                <a:latin typeface="Times New Roman" pitchFamily="18" charset="0"/>
                <a:cs typeface="Times New Roman" pitchFamily="18" charset="0"/>
              </a:rPr>
              <a:t> </a:t>
            </a:r>
            <a:r>
              <a:rPr lang="en-US" sz="2800" b="1" dirty="0" err="1">
                <a:ln w="22225">
                  <a:solidFill>
                    <a:schemeClr val="accent2"/>
                  </a:solidFill>
                  <a:prstDash val="solid"/>
                </a:ln>
                <a:solidFill>
                  <a:srgbClr val="00B050"/>
                </a:solidFill>
                <a:latin typeface="Times New Roman" pitchFamily="18" charset="0"/>
                <a:cs typeface="Times New Roman" pitchFamily="18" charset="0"/>
              </a:rPr>
              <a:t>nào</a:t>
            </a:r>
            <a:r>
              <a:rPr lang="en-US" sz="2800" b="1" dirty="0">
                <a:ln w="22225">
                  <a:solidFill>
                    <a:schemeClr val="accent2"/>
                  </a:solidFill>
                  <a:prstDash val="solid"/>
                </a:ln>
                <a:solidFill>
                  <a:srgbClr val="00B050"/>
                </a:solidFill>
                <a:latin typeface="Times New Roman" pitchFamily="18" charset="0"/>
                <a:cs typeface="Times New Roman" pitchFamily="18" charset="0"/>
              </a:rPr>
              <a:t> </a:t>
            </a:r>
            <a:r>
              <a:rPr lang="en-US" sz="2800" b="1" dirty="0" err="1">
                <a:ln w="22225">
                  <a:solidFill>
                    <a:schemeClr val="accent2"/>
                  </a:solidFill>
                  <a:prstDash val="solid"/>
                </a:ln>
                <a:solidFill>
                  <a:srgbClr val="00B050"/>
                </a:solidFill>
                <a:latin typeface="Times New Roman" pitchFamily="18" charset="0"/>
                <a:cs typeface="Times New Roman" pitchFamily="18" charset="0"/>
              </a:rPr>
              <a:t>của</a:t>
            </a:r>
            <a:r>
              <a:rPr lang="en-US" sz="2800" b="1" dirty="0">
                <a:ln w="22225">
                  <a:solidFill>
                    <a:schemeClr val="accent2"/>
                  </a:solidFill>
                  <a:prstDash val="solid"/>
                </a:ln>
                <a:solidFill>
                  <a:srgbClr val="00B050"/>
                </a:solidFill>
                <a:latin typeface="Times New Roman" pitchFamily="18" charset="0"/>
                <a:cs typeface="Times New Roman" pitchFamily="18" charset="0"/>
              </a:rPr>
              <a:t> NST </a:t>
            </a:r>
            <a:r>
              <a:rPr lang="en-US" sz="4400" b="1" dirty="0">
                <a:ln w="22225">
                  <a:solidFill>
                    <a:schemeClr val="accent2"/>
                  </a:solidFill>
                  <a:prstDash val="solid"/>
                </a:ln>
                <a:solidFill>
                  <a:srgbClr val="00B050"/>
                </a:solidFill>
                <a:latin typeface="Times New Roman" pitchFamily="18" charset="0"/>
                <a:cs typeface="Times New Roman" pitchFamily="18" charset="0"/>
              </a:rPr>
              <a:t>?</a:t>
            </a:r>
            <a:endParaRPr lang="en-US" sz="4400" b="1" dirty="0">
              <a:ln w="22225">
                <a:solidFill>
                  <a:schemeClr val="accent2"/>
                </a:solidFill>
                <a:prstDash val="solid"/>
              </a:ln>
              <a:solidFill>
                <a:srgbClr val="00B050"/>
              </a:solidFill>
            </a:endParaRPr>
          </a:p>
        </p:txBody>
      </p:sp>
      <p:cxnSp>
        <p:nvCxnSpPr>
          <p:cNvPr id="13" name="Straight Arrow Connector 12">
            <a:extLst>
              <a:ext uri="{FF2B5EF4-FFF2-40B4-BE49-F238E27FC236}">
                <a16:creationId xmlns:a16="http://schemas.microsoft.com/office/drawing/2014/main" id="{077D1871-A0AD-70D2-7B15-B413D7953E35}"/>
              </a:ext>
            </a:extLst>
          </p:cNvPr>
          <p:cNvCxnSpPr>
            <a:cxnSpLocks/>
          </p:cNvCxnSpPr>
          <p:nvPr/>
        </p:nvCxnSpPr>
        <p:spPr>
          <a:xfrm>
            <a:off x="5711301" y="3072569"/>
            <a:ext cx="1384824"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Straight Arrow Connector 15">
            <a:extLst>
              <a:ext uri="{FF2B5EF4-FFF2-40B4-BE49-F238E27FC236}">
                <a16:creationId xmlns:a16="http://schemas.microsoft.com/office/drawing/2014/main" id="{1E1ADA36-FE8E-2EC2-3BEA-F495A2995B49}"/>
              </a:ext>
            </a:extLst>
          </p:cNvPr>
          <p:cNvCxnSpPr>
            <a:cxnSpLocks/>
          </p:cNvCxnSpPr>
          <p:nvPr/>
        </p:nvCxnSpPr>
        <p:spPr>
          <a:xfrm flipV="1">
            <a:off x="5558901" y="3524171"/>
            <a:ext cx="1495425" cy="5171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 name="Straight Arrow Connector 19">
            <a:extLst>
              <a:ext uri="{FF2B5EF4-FFF2-40B4-BE49-F238E27FC236}">
                <a16:creationId xmlns:a16="http://schemas.microsoft.com/office/drawing/2014/main" id="{8B8C7F30-4706-39C3-8DA6-0651B0A33E8F}"/>
              </a:ext>
            </a:extLst>
          </p:cNvPr>
          <p:cNvCxnSpPr>
            <a:cxnSpLocks/>
          </p:cNvCxnSpPr>
          <p:nvPr/>
        </p:nvCxnSpPr>
        <p:spPr>
          <a:xfrm flipV="1">
            <a:off x="5895975" y="4598356"/>
            <a:ext cx="1076325" cy="4031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1" name="TextBox 20">
            <a:extLst>
              <a:ext uri="{FF2B5EF4-FFF2-40B4-BE49-F238E27FC236}">
                <a16:creationId xmlns:a16="http://schemas.microsoft.com/office/drawing/2014/main" id="{DC0194BA-BC20-E4DA-6040-AE0C8FB2DF35}"/>
              </a:ext>
            </a:extLst>
          </p:cNvPr>
          <p:cNvSpPr txBox="1"/>
          <p:nvPr/>
        </p:nvSpPr>
        <p:spPr>
          <a:xfrm>
            <a:off x="7191375" y="2781446"/>
            <a:ext cx="10287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(1) </a:t>
            </a:r>
          </a:p>
        </p:txBody>
      </p:sp>
      <p:sp>
        <p:nvSpPr>
          <p:cNvPr id="22" name="TextBox 21">
            <a:extLst>
              <a:ext uri="{FF2B5EF4-FFF2-40B4-BE49-F238E27FC236}">
                <a16:creationId xmlns:a16="http://schemas.microsoft.com/office/drawing/2014/main" id="{79F24611-D03E-1199-60EE-E511B691CDDD}"/>
              </a:ext>
            </a:extLst>
          </p:cNvPr>
          <p:cNvSpPr txBox="1"/>
          <p:nvPr/>
        </p:nvSpPr>
        <p:spPr>
          <a:xfrm>
            <a:off x="7149576" y="3262211"/>
            <a:ext cx="609600"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(2)</a:t>
            </a:r>
          </a:p>
        </p:txBody>
      </p:sp>
      <p:sp>
        <p:nvSpPr>
          <p:cNvPr id="23" name="TextBox 22">
            <a:extLst>
              <a:ext uri="{FF2B5EF4-FFF2-40B4-BE49-F238E27FC236}">
                <a16:creationId xmlns:a16="http://schemas.microsoft.com/office/drawing/2014/main" id="{291BD792-A7FC-E8B9-E167-D79D6254B2B1}"/>
              </a:ext>
            </a:extLst>
          </p:cNvPr>
          <p:cNvSpPr txBox="1"/>
          <p:nvPr/>
        </p:nvSpPr>
        <p:spPr>
          <a:xfrm>
            <a:off x="6972300" y="4259486"/>
            <a:ext cx="609601" cy="523220"/>
          </a:xfrm>
          <a:prstGeom prst="rect">
            <a:avLst/>
          </a:prstGeom>
          <a:noFill/>
        </p:spPr>
        <p:txBody>
          <a:bodyPr wrap="square" rtlCol="0">
            <a:spAutoFit/>
          </a:bodyPr>
          <a:lstStyle/>
          <a:p>
            <a:r>
              <a:rPr lang="en-US" sz="2800" dirty="0">
                <a:solidFill>
                  <a:srgbClr val="FF3399"/>
                </a:solidFill>
                <a:latin typeface="Times New Roman" pitchFamily="18" charset="0"/>
                <a:cs typeface="Times New Roman" pitchFamily="18" charset="0"/>
              </a:rPr>
              <a:t>(3)</a:t>
            </a:r>
          </a:p>
        </p:txBody>
      </p:sp>
      <p:sp>
        <p:nvSpPr>
          <p:cNvPr id="25" name="TextBox 24">
            <a:extLst>
              <a:ext uri="{FF2B5EF4-FFF2-40B4-BE49-F238E27FC236}">
                <a16:creationId xmlns:a16="http://schemas.microsoft.com/office/drawing/2014/main" id="{C6D5491D-C70E-F11D-BD9C-3FCB3F17142D}"/>
              </a:ext>
            </a:extLst>
          </p:cNvPr>
          <p:cNvSpPr txBox="1"/>
          <p:nvPr/>
        </p:nvSpPr>
        <p:spPr>
          <a:xfrm>
            <a:off x="6977478" y="2797751"/>
            <a:ext cx="2280174" cy="523220"/>
          </a:xfrm>
          <a:prstGeom prst="rect">
            <a:avLst/>
          </a:prstGeom>
          <a:noFill/>
        </p:spPr>
        <p:txBody>
          <a:bodyPr wrap="square" rtlCol="0">
            <a:spAutoFit/>
          </a:bodyPr>
          <a:lstStyle/>
          <a:p>
            <a:r>
              <a:rPr lang="en-US" sz="2800" dirty="0" err="1">
                <a:solidFill>
                  <a:srgbClr val="FF3399"/>
                </a:solidFill>
                <a:latin typeface="Times New Roman" pitchFamily="18" charset="0"/>
                <a:cs typeface="Times New Roman" pitchFamily="18" charset="0"/>
              </a:rPr>
              <a:t>Cánh</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ngắn</a:t>
            </a:r>
            <a:endParaRPr lang="en-US" sz="2800" dirty="0">
              <a:solidFill>
                <a:srgbClr val="FF3399"/>
              </a:solidFill>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id="{71DCFC9B-7965-E86B-B9B9-35A385A61BCD}"/>
              </a:ext>
            </a:extLst>
          </p:cNvPr>
          <p:cNvSpPr txBox="1"/>
          <p:nvPr/>
        </p:nvSpPr>
        <p:spPr>
          <a:xfrm>
            <a:off x="6866415" y="4322806"/>
            <a:ext cx="2280174" cy="523220"/>
          </a:xfrm>
          <a:prstGeom prst="rect">
            <a:avLst/>
          </a:prstGeom>
          <a:noFill/>
        </p:spPr>
        <p:txBody>
          <a:bodyPr wrap="square" rtlCol="0">
            <a:spAutoFit/>
          </a:bodyPr>
          <a:lstStyle/>
          <a:p>
            <a:r>
              <a:rPr lang="en-US" sz="2800" dirty="0" err="1">
                <a:solidFill>
                  <a:srgbClr val="FF3399"/>
                </a:solidFill>
                <a:latin typeface="Times New Roman" pitchFamily="18" charset="0"/>
                <a:cs typeface="Times New Roman" pitchFamily="18" charset="0"/>
              </a:rPr>
              <a:t>Cánh</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dài</a:t>
            </a:r>
            <a:endParaRPr lang="en-US" sz="2800" dirty="0">
              <a:solidFill>
                <a:srgbClr val="FF3399"/>
              </a:solidFill>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id="{A3882D7E-A69F-EE43-1901-D79D605B41B3}"/>
              </a:ext>
            </a:extLst>
          </p:cNvPr>
          <p:cNvSpPr txBox="1"/>
          <p:nvPr/>
        </p:nvSpPr>
        <p:spPr>
          <a:xfrm>
            <a:off x="6972300" y="3278713"/>
            <a:ext cx="2280174" cy="523220"/>
          </a:xfrm>
          <a:prstGeom prst="rect">
            <a:avLst/>
          </a:prstGeom>
          <a:noFill/>
        </p:spPr>
        <p:txBody>
          <a:bodyPr wrap="square" rtlCol="0">
            <a:spAutoFit/>
          </a:bodyPr>
          <a:lstStyle/>
          <a:p>
            <a:r>
              <a:rPr lang="en-US" sz="2800" dirty="0" err="1">
                <a:solidFill>
                  <a:srgbClr val="FF3399"/>
                </a:solidFill>
                <a:latin typeface="Times New Roman" pitchFamily="18" charset="0"/>
                <a:cs typeface="Times New Roman" pitchFamily="18" charset="0"/>
              </a:rPr>
              <a:t>Tâm</a:t>
            </a:r>
            <a:r>
              <a:rPr lang="en-US" sz="2800" dirty="0">
                <a:solidFill>
                  <a:srgbClr val="FF3399"/>
                </a:solidFill>
                <a:latin typeface="Times New Roman" pitchFamily="18" charset="0"/>
                <a:cs typeface="Times New Roman" pitchFamily="18" charset="0"/>
              </a:rPr>
              <a:t> </a:t>
            </a:r>
            <a:r>
              <a:rPr lang="en-US" sz="2800" dirty="0" err="1">
                <a:solidFill>
                  <a:srgbClr val="FF3399"/>
                </a:solidFill>
                <a:latin typeface="Times New Roman" pitchFamily="18" charset="0"/>
                <a:cs typeface="Times New Roman" pitchFamily="18" charset="0"/>
              </a:rPr>
              <a:t>động</a:t>
            </a:r>
            <a:endParaRPr lang="en-US" sz="2800" dirty="0">
              <a:solidFill>
                <a:srgbClr val="FF3399"/>
              </a:solidFill>
              <a:latin typeface="Times New Roman" pitchFamily="18" charset="0"/>
              <a:cs typeface="Times New Roman" pitchFamily="18" charset="0"/>
            </a:endParaRPr>
          </a:p>
        </p:txBody>
      </p:sp>
      <p:sp>
        <p:nvSpPr>
          <p:cNvPr id="28" name="5-Point Star 16">
            <a:hlinkClick r:id="rId2" action="ppaction://hlinkfile"/>
            <a:extLst>
              <a:ext uri="{FF2B5EF4-FFF2-40B4-BE49-F238E27FC236}">
                <a16:creationId xmlns:a16="http://schemas.microsoft.com/office/drawing/2014/main" id="{2E246BF7-97F9-398E-83A9-A44DC1CA0793}"/>
              </a:ext>
            </a:extLst>
          </p:cNvPr>
          <p:cNvSpPr/>
          <p:nvPr/>
        </p:nvSpPr>
        <p:spPr>
          <a:xfrm>
            <a:off x="11647714" y="152400"/>
            <a:ext cx="696686" cy="6531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38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80">
                                          <p:stCondLst>
                                            <p:cond delay="0"/>
                                          </p:stCondLst>
                                        </p:cTn>
                                        <p:tgtEl>
                                          <p:spTgt spid="3"/>
                                        </p:tgtEl>
                                      </p:cBhvr>
                                    </p:animEffect>
                                    <p:anim calcmode="lin" valueType="num">
                                      <p:cBhvr>
                                        <p:cTn id="2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2" dur="26">
                                          <p:stCondLst>
                                            <p:cond delay="650"/>
                                          </p:stCondLst>
                                        </p:cTn>
                                        <p:tgtEl>
                                          <p:spTgt spid="3"/>
                                        </p:tgtEl>
                                      </p:cBhvr>
                                      <p:to x="100000" y="60000"/>
                                    </p:animScale>
                                    <p:animScale>
                                      <p:cBhvr>
                                        <p:cTn id="33" dur="166" decel="50000">
                                          <p:stCondLst>
                                            <p:cond delay="676"/>
                                          </p:stCondLst>
                                        </p:cTn>
                                        <p:tgtEl>
                                          <p:spTgt spid="3"/>
                                        </p:tgtEl>
                                      </p:cBhvr>
                                      <p:to x="100000" y="100000"/>
                                    </p:animScale>
                                    <p:animScale>
                                      <p:cBhvr>
                                        <p:cTn id="34" dur="26">
                                          <p:stCondLst>
                                            <p:cond delay="1312"/>
                                          </p:stCondLst>
                                        </p:cTn>
                                        <p:tgtEl>
                                          <p:spTgt spid="3"/>
                                        </p:tgtEl>
                                      </p:cBhvr>
                                      <p:to x="100000" y="80000"/>
                                    </p:animScale>
                                    <p:animScale>
                                      <p:cBhvr>
                                        <p:cTn id="35" dur="166" decel="50000">
                                          <p:stCondLst>
                                            <p:cond delay="1338"/>
                                          </p:stCondLst>
                                        </p:cTn>
                                        <p:tgtEl>
                                          <p:spTgt spid="3"/>
                                        </p:tgtEl>
                                      </p:cBhvr>
                                      <p:to x="100000" y="100000"/>
                                    </p:animScale>
                                    <p:animScale>
                                      <p:cBhvr>
                                        <p:cTn id="36" dur="26">
                                          <p:stCondLst>
                                            <p:cond delay="1642"/>
                                          </p:stCondLst>
                                        </p:cTn>
                                        <p:tgtEl>
                                          <p:spTgt spid="3"/>
                                        </p:tgtEl>
                                      </p:cBhvr>
                                      <p:to x="100000" y="90000"/>
                                    </p:animScale>
                                    <p:animScale>
                                      <p:cBhvr>
                                        <p:cTn id="37" dur="166" decel="50000">
                                          <p:stCondLst>
                                            <p:cond delay="1668"/>
                                          </p:stCondLst>
                                        </p:cTn>
                                        <p:tgtEl>
                                          <p:spTgt spid="3"/>
                                        </p:tgtEl>
                                      </p:cBhvr>
                                      <p:to x="100000" y="100000"/>
                                    </p:animScale>
                                    <p:animScale>
                                      <p:cBhvr>
                                        <p:cTn id="38" dur="26">
                                          <p:stCondLst>
                                            <p:cond delay="1808"/>
                                          </p:stCondLst>
                                        </p:cTn>
                                        <p:tgtEl>
                                          <p:spTgt spid="3"/>
                                        </p:tgtEl>
                                      </p:cBhvr>
                                      <p:to x="100000" y="95000"/>
                                    </p:animScale>
                                    <p:animScale>
                                      <p:cBhvr>
                                        <p:cTn id="39" dur="166" decel="50000">
                                          <p:stCondLst>
                                            <p:cond delay="1834"/>
                                          </p:stCondLst>
                                        </p:cTn>
                                        <p:tgtEl>
                                          <p:spTgt spid="3"/>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circle(in)">
                                      <p:cBhvr>
                                        <p:cTn id="44" dur="20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heel(1)">
                                      <p:cBhvr>
                                        <p:cTn id="49" dur="2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3"/>
                                        </p:tgtEl>
                                      </p:cBhvr>
                                    </p:animEffect>
                                    <p:anim calcmode="lin" valueType="num">
                                      <p:cBhvr>
                                        <p:cTn id="61" dur="1000"/>
                                        <p:tgtEl>
                                          <p:spTgt spid="3"/>
                                        </p:tgtEl>
                                        <p:attrNameLst>
                                          <p:attrName>ppt_x</p:attrName>
                                        </p:attrNameLst>
                                      </p:cBhvr>
                                      <p:tavLst>
                                        <p:tav tm="0">
                                          <p:val>
                                            <p:strVal val="ppt_x"/>
                                          </p:val>
                                        </p:tav>
                                        <p:tav tm="100000">
                                          <p:val>
                                            <p:strVal val="ppt_x"/>
                                          </p:val>
                                        </p:tav>
                                      </p:tavLst>
                                    </p:anim>
                                    <p:anim calcmode="lin" valueType="num">
                                      <p:cBhvr>
                                        <p:cTn id="62" dur="1000"/>
                                        <p:tgtEl>
                                          <p:spTgt spid="3"/>
                                        </p:tgtEl>
                                        <p:attrNameLst>
                                          <p:attrName>ppt_y</p:attrName>
                                        </p:attrNameLst>
                                      </p:cBhvr>
                                      <p:tavLst>
                                        <p:tav tm="0">
                                          <p:val>
                                            <p:strVal val="ppt_y"/>
                                          </p:val>
                                        </p:tav>
                                        <p:tav tm="100000">
                                          <p:val>
                                            <p:strVal val="ppt_y+.1"/>
                                          </p:val>
                                        </p:tav>
                                      </p:tavLst>
                                    </p:anim>
                                    <p:set>
                                      <p:cBhvr>
                                        <p:cTn id="63" dur="1" fill="hold">
                                          <p:stCondLst>
                                            <p:cond delay="999"/>
                                          </p:stCondLst>
                                        </p:cTn>
                                        <p:tgtEl>
                                          <p:spTgt spid="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21"/>
                                        </p:tgtEl>
                                        <p:attrNameLst>
                                          <p:attrName>ppt_x</p:attrName>
                                        </p:attrNameLst>
                                      </p:cBhvr>
                                      <p:tavLst>
                                        <p:tav tm="0">
                                          <p:val>
                                            <p:strVal val="ppt_x"/>
                                          </p:val>
                                        </p:tav>
                                        <p:tav tm="100000">
                                          <p:val>
                                            <p:strVal val="ppt_x"/>
                                          </p:val>
                                        </p:tav>
                                      </p:tavLst>
                                    </p:anim>
                                    <p:anim calcmode="lin" valueType="num">
                                      <p:cBhvr additive="base">
                                        <p:cTn id="68" dur="500"/>
                                        <p:tgtEl>
                                          <p:spTgt spid="21"/>
                                        </p:tgtEl>
                                        <p:attrNameLst>
                                          <p:attrName>ppt_y</p:attrName>
                                        </p:attrNameLst>
                                      </p:cBhvr>
                                      <p:tavLst>
                                        <p:tav tm="0">
                                          <p:val>
                                            <p:strVal val="ppt_y"/>
                                          </p:val>
                                        </p:tav>
                                        <p:tav tm="100000">
                                          <p:val>
                                            <p:strVal val="1+ppt_h/2"/>
                                          </p:val>
                                        </p:tav>
                                      </p:tavLst>
                                    </p:anim>
                                    <p:set>
                                      <p:cBhvr>
                                        <p:cTn id="69" dur="1" fill="hold">
                                          <p:stCondLst>
                                            <p:cond delay="499"/>
                                          </p:stCondLst>
                                        </p:cTn>
                                        <p:tgtEl>
                                          <p:spTgt spid="2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580">
                                          <p:stCondLst>
                                            <p:cond delay="0"/>
                                          </p:stCondLst>
                                        </p:cTn>
                                        <p:tgtEl>
                                          <p:spTgt spid="25"/>
                                        </p:tgtEl>
                                      </p:cBhvr>
                                    </p:animEffect>
                                    <p:anim calcmode="lin" valueType="num">
                                      <p:cBhvr>
                                        <p:cTn id="7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80" dur="26">
                                          <p:stCondLst>
                                            <p:cond delay="650"/>
                                          </p:stCondLst>
                                        </p:cTn>
                                        <p:tgtEl>
                                          <p:spTgt spid="25"/>
                                        </p:tgtEl>
                                      </p:cBhvr>
                                      <p:to x="100000" y="60000"/>
                                    </p:animScale>
                                    <p:animScale>
                                      <p:cBhvr>
                                        <p:cTn id="81" dur="166" decel="50000">
                                          <p:stCondLst>
                                            <p:cond delay="676"/>
                                          </p:stCondLst>
                                        </p:cTn>
                                        <p:tgtEl>
                                          <p:spTgt spid="25"/>
                                        </p:tgtEl>
                                      </p:cBhvr>
                                      <p:to x="100000" y="100000"/>
                                    </p:animScale>
                                    <p:animScale>
                                      <p:cBhvr>
                                        <p:cTn id="82" dur="26">
                                          <p:stCondLst>
                                            <p:cond delay="1312"/>
                                          </p:stCondLst>
                                        </p:cTn>
                                        <p:tgtEl>
                                          <p:spTgt spid="25"/>
                                        </p:tgtEl>
                                      </p:cBhvr>
                                      <p:to x="100000" y="80000"/>
                                    </p:animScale>
                                    <p:animScale>
                                      <p:cBhvr>
                                        <p:cTn id="83" dur="166" decel="50000">
                                          <p:stCondLst>
                                            <p:cond delay="1338"/>
                                          </p:stCondLst>
                                        </p:cTn>
                                        <p:tgtEl>
                                          <p:spTgt spid="25"/>
                                        </p:tgtEl>
                                      </p:cBhvr>
                                      <p:to x="100000" y="100000"/>
                                    </p:animScale>
                                    <p:animScale>
                                      <p:cBhvr>
                                        <p:cTn id="84" dur="26">
                                          <p:stCondLst>
                                            <p:cond delay="1642"/>
                                          </p:stCondLst>
                                        </p:cTn>
                                        <p:tgtEl>
                                          <p:spTgt spid="25"/>
                                        </p:tgtEl>
                                      </p:cBhvr>
                                      <p:to x="100000" y="90000"/>
                                    </p:animScale>
                                    <p:animScale>
                                      <p:cBhvr>
                                        <p:cTn id="85" dur="166" decel="50000">
                                          <p:stCondLst>
                                            <p:cond delay="1668"/>
                                          </p:stCondLst>
                                        </p:cTn>
                                        <p:tgtEl>
                                          <p:spTgt spid="25"/>
                                        </p:tgtEl>
                                      </p:cBhvr>
                                      <p:to x="100000" y="100000"/>
                                    </p:animScale>
                                    <p:animScale>
                                      <p:cBhvr>
                                        <p:cTn id="86" dur="26">
                                          <p:stCondLst>
                                            <p:cond delay="1808"/>
                                          </p:stCondLst>
                                        </p:cTn>
                                        <p:tgtEl>
                                          <p:spTgt spid="25"/>
                                        </p:tgtEl>
                                      </p:cBhvr>
                                      <p:to x="100000" y="95000"/>
                                    </p:animScale>
                                    <p:animScale>
                                      <p:cBhvr>
                                        <p:cTn id="87" dur="166" decel="50000">
                                          <p:stCondLst>
                                            <p:cond delay="1834"/>
                                          </p:stCondLst>
                                        </p:cTn>
                                        <p:tgtEl>
                                          <p:spTgt spid="25"/>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31" presetClass="exit" presetSubtype="0" fill="hold" grpId="1" nodeType="clickEffect">
                                  <p:stCondLst>
                                    <p:cond delay="0"/>
                                  </p:stCondLst>
                                  <p:childTnLst>
                                    <p:anim calcmode="lin" valueType="num">
                                      <p:cBhvr>
                                        <p:cTn id="91" dur="1000"/>
                                        <p:tgtEl>
                                          <p:spTgt spid="22"/>
                                        </p:tgtEl>
                                        <p:attrNameLst>
                                          <p:attrName>ppt_w</p:attrName>
                                        </p:attrNameLst>
                                      </p:cBhvr>
                                      <p:tavLst>
                                        <p:tav tm="0">
                                          <p:val>
                                            <p:strVal val="ppt_w"/>
                                          </p:val>
                                        </p:tav>
                                        <p:tav tm="100000">
                                          <p:val>
                                            <p:fltVal val="0"/>
                                          </p:val>
                                        </p:tav>
                                      </p:tavLst>
                                    </p:anim>
                                    <p:anim calcmode="lin" valueType="num">
                                      <p:cBhvr>
                                        <p:cTn id="92" dur="1000"/>
                                        <p:tgtEl>
                                          <p:spTgt spid="22"/>
                                        </p:tgtEl>
                                        <p:attrNameLst>
                                          <p:attrName>ppt_h</p:attrName>
                                        </p:attrNameLst>
                                      </p:cBhvr>
                                      <p:tavLst>
                                        <p:tav tm="0">
                                          <p:val>
                                            <p:strVal val="ppt_h"/>
                                          </p:val>
                                        </p:tav>
                                        <p:tav tm="100000">
                                          <p:val>
                                            <p:fltVal val="0"/>
                                          </p:val>
                                        </p:tav>
                                      </p:tavLst>
                                    </p:anim>
                                    <p:anim calcmode="lin" valueType="num">
                                      <p:cBhvr>
                                        <p:cTn id="93" dur="1000"/>
                                        <p:tgtEl>
                                          <p:spTgt spid="22"/>
                                        </p:tgtEl>
                                        <p:attrNameLst>
                                          <p:attrName>style.rotation</p:attrName>
                                        </p:attrNameLst>
                                      </p:cBhvr>
                                      <p:tavLst>
                                        <p:tav tm="0">
                                          <p:val>
                                            <p:fltVal val="0"/>
                                          </p:val>
                                        </p:tav>
                                        <p:tav tm="100000">
                                          <p:val>
                                            <p:fltVal val="90"/>
                                          </p:val>
                                        </p:tav>
                                      </p:tavLst>
                                    </p:anim>
                                    <p:animEffect transition="out" filter="fade">
                                      <p:cBhvr>
                                        <p:cTn id="94" dur="1000"/>
                                        <p:tgtEl>
                                          <p:spTgt spid="22"/>
                                        </p:tgtEl>
                                      </p:cBhvr>
                                    </p:animEffect>
                                    <p:set>
                                      <p:cBhvr>
                                        <p:cTn id="95" dur="1" fill="hold">
                                          <p:stCondLst>
                                            <p:cond delay="999"/>
                                          </p:stCondLst>
                                        </p:cTn>
                                        <p:tgtEl>
                                          <p:spTgt spid="2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xit" presetSubtype="32" fill="hold" grpId="1" nodeType="clickEffect">
                                  <p:stCondLst>
                                    <p:cond delay="0"/>
                                  </p:stCondLst>
                                  <p:childTnLst>
                                    <p:animEffect transition="out" filter="circle(out)">
                                      <p:cBhvr>
                                        <p:cTn id="106" dur="2000"/>
                                        <p:tgtEl>
                                          <p:spTgt spid="23"/>
                                        </p:tgtEl>
                                      </p:cBhvr>
                                    </p:animEffect>
                                    <p:set>
                                      <p:cBhvr>
                                        <p:cTn id="107" dur="1" fill="hold">
                                          <p:stCondLst>
                                            <p:cond delay="1999"/>
                                          </p:stCondLst>
                                        </p:cTn>
                                        <p:tgtEl>
                                          <p:spTgt spid="23"/>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1000" fill="hold"/>
                                        <p:tgtEl>
                                          <p:spTgt spid="26"/>
                                        </p:tgtEl>
                                        <p:attrNameLst>
                                          <p:attrName>ppt_w</p:attrName>
                                        </p:attrNameLst>
                                      </p:cBhvr>
                                      <p:tavLst>
                                        <p:tav tm="0">
                                          <p:val>
                                            <p:fltVal val="0"/>
                                          </p:val>
                                        </p:tav>
                                        <p:tav tm="100000">
                                          <p:val>
                                            <p:strVal val="#ppt_w"/>
                                          </p:val>
                                        </p:tav>
                                      </p:tavLst>
                                    </p:anim>
                                    <p:anim calcmode="lin" valueType="num">
                                      <p:cBhvr>
                                        <p:cTn id="113" dur="1000" fill="hold"/>
                                        <p:tgtEl>
                                          <p:spTgt spid="26"/>
                                        </p:tgtEl>
                                        <p:attrNameLst>
                                          <p:attrName>ppt_h</p:attrName>
                                        </p:attrNameLst>
                                      </p:cBhvr>
                                      <p:tavLst>
                                        <p:tav tm="0">
                                          <p:val>
                                            <p:fltVal val="0"/>
                                          </p:val>
                                        </p:tav>
                                        <p:tav tm="100000">
                                          <p:val>
                                            <p:strVal val="#ppt_h"/>
                                          </p:val>
                                        </p:tav>
                                      </p:tavLst>
                                    </p:anim>
                                    <p:anim calcmode="lin" valueType="num">
                                      <p:cBhvr>
                                        <p:cTn id="114" dur="1000" fill="hold"/>
                                        <p:tgtEl>
                                          <p:spTgt spid="26"/>
                                        </p:tgtEl>
                                        <p:attrNameLst>
                                          <p:attrName>style.rotation</p:attrName>
                                        </p:attrNameLst>
                                      </p:cBhvr>
                                      <p:tavLst>
                                        <p:tav tm="0">
                                          <p:val>
                                            <p:fltVal val="90"/>
                                          </p:val>
                                        </p:tav>
                                        <p:tav tm="100000">
                                          <p:val>
                                            <p:fltVal val="0"/>
                                          </p:val>
                                        </p:tav>
                                      </p:tavLst>
                                    </p:anim>
                                    <p:animEffect transition="in" filter="fade">
                                      <p:cBhvr>
                                        <p:cTn id="11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1" grpId="0"/>
      <p:bldP spid="21" grpId="1"/>
      <p:bldP spid="22" grpId="0"/>
      <p:bldP spid="22" grpId="1"/>
      <p:bldP spid="23" grpId="0"/>
      <p:bldP spid="23" grpId="1"/>
      <p:bldP spid="25" grpId="0"/>
      <p:bldP spid="26" grpId="0"/>
      <p:bldP spid="27" grpId="0"/>
    </p:bldLst>
  </p:timing>
</p:sld>
</file>

<file path=ppt/theme/theme1.xml><?xml version="1.0" encoding="utf-8"?>
<a:theme xmlns:a="http://schemas.openxmlformats.org/drawingml/2006/main" name="MỞ ĐẦU KHTN 7-HIỀN">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5220</TotalTime>
  <Words>3682</Words>
  <Application>Microsoft Office PowerPoint</Application>
  <PresentationFormat>Widescreen</PresentationFormat>
  <Paragraphs>331</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Open Sans</vt:lpstr>
      <vt:lpstr>Times New Roman</vt:lpstr>
      <vt:lpstr>MỞ ĐẦU KHTN 7-HIỀN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Bộ NST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Thị Thu Hiền</dc:creator>
  <cp:lastModifiedBy>Harper Waston</cp:lastModifiedBy>
  <cp:revision>445</cp:revision>
  <dcterms:created xsi:type="dcterms:W3CDTF">2022-07-11T10:05:56Z</dcterms:created>
  <dcterms:modified xsi:type="dcterms:W3CDTF">2024-11-24T14:01:25Z</dcterms:modified>
</cp:coreProperties>
</file>