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33" r:id="rId2"/>
    <p:sldId id="408" r:id="rId3"/>
    <p:sldId id="335" r:id="rId4"/>
    <p:sldId id="334" r:id="rId5"/>
    <p:sldId id="559" r:id="rId6"/>
    <p:sldId id="560" r:id="rId7"/>
    <p:sldId id="561" r:id="rId8"/>
    <p:sldId id="562" r:id="rId9"/>
    <p:sldId id="348" r:id="rId10"/>
    <p:sldId id="563" r:id="rId11"/>
    <p:sldId id="363" r:id="rId12"/>
    <p:sldId id="362" r:id="rId13"/>
    <p:sldId id="359" r:id="rId14"/>
    <p:sldId id="577" r:id="rId15"/>
    <p:sldId id="360" r:id="rId16"/>
    <p:sldId id="358" r:id="rId17"/>
    <p:sldId id="564" r:id="rId18"/>
    <p:sldId id="565" r:id="rId19"/>
    <p:sldId id="567" r:id="rId20"/>
    <p:sldId id="574" r:id="rId21"/>
    <p:sldId id="579" r:id="rId22"/>
    <p:sldId id="580" r:id="rId23"/>
    <p:sldId id="578" r:id="rId24"/>
    <p:sldId id="576" r:id="rId25"/>
    <p:sldId id="566" r:id="rId26"/>
    <p:sldId id="569" r:id="rId27"/>
    <p:sldId id="571" r:id="rId28"/>
    <p:sldId id="570" r:id="rId29"/>
    <p:sldId id="575" r:id="rId30"/>
    <p:sldId id="572" r:id="rId31"/>
    <p:sldId id="573" r:id="rId32"/>
    <p:sldId id="520" r:id="rId33"/>
    <p:sldId id="552" r:id="rId34"/>
    <p:sldId id="553" r:id="rId35"/>
    <p:sldId id="554" r:id="rId36"/>
    <p:sldId id="555" r:id="rId37"/>
    <p:sldId id="5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33CC"/>
    <a:srgbClr val="FF00FF"/>
    <a:srgbClr val="00CC66"/>
    <a:srgbClr val="0066FF"/>
    <a:srgbClr val="FF3399"/>
    <a:srgbClr val="FF0066"/>
    <a:srgbClr val="A3DB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84" d="100"/>
          <a:sy n="84" d="100"/>
        </p:scale>
        <p:origin x="41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1/3/2025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1/3/2025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 MỪNG CÁC EM HỌC SINH </a:t>
            </a:r>
          </a:p>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 VỚI BÀI GIẢNG ĐIỆN TỬ!</a:t>
            </a: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NHIÊN 9</a:t>
            </a: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C4A5-425B-0567-CE3D-6EE9F7D7105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36C844C-E169-C360-6C01-6EFEC9232BA5}"/>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024A9A3-9058-A0DA-40A4-E453AA8FACB2}"/>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ĐỘT BIẾN CẤU TRÚC NST</a:t>
            </a:r>
          </a:p>
        </p:txBody>
      </p:sp>
      <p:sp>
        <p:nvSpPr>
          <p:cNvPr id="27650" name="Rectangle 2">
            <a:extLst>
              <a:ext uri="{FF2B5EF4-FFF2-40B4-BE49-F238E27FC236}">
                <a16:creationId xmlns:a16="http://schemas.microsoft.com/office/drawing/2014/main" id="{F4EFE9ED-C620-1EC8-8677-9BACDD22D497}"/>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357AEE3F-21E2-3AA2-4B08-83F931011750}"/>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F10B4FBA-801D-41E6-9972-21DA4484AB27}"/>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021891-3318-173C-99DA-266200FD07FF}"/>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4C3B05D9-919A-A1EB-19E4-B7D28EFE8402}"/>
              </a:ext>
            </a:extLst>
          </p:cNvPr>
          <p:cNvSpPr txBox="1"/>
          <p:nvPr/>
        </p:nvSpPr>
        <p:spPr>
          <a:xfrm>
            <a:off x="116898" y="883312"/>
            <a:ext cx="12192000"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3. Ý </a:t>
            </a:r>
            <a:r>
              <a:rPr lang="en-US" sz="2800" b="1" dirty="0" err="1">
                <a:solidFill>
                  <a:schemeClr val="bg2">
                    <a:lumMod val="50000"/>
                  </a:schemeClr>
                </a:solidFill>
                <a:latin typeface="Times New Roman" pitchFamily="18" charset="0"/>
                <a:cs typeface="Times New Roman" pitchFamily="18" charset="0"/>
              </a:rPr>
              <a:t>nghĩa</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và</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tác</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hại</a:t>
            </a:r>
            <a:endParaRPr lang="en-US" sz="2800" b="1" dirty="0">
              <a:solidFill>
                <a:schemeClr val="bg2">
                  <a:lumMod val="50000"/>
                </a:schemeClr>
              </a:solidFill>
              <a:latin typeface="Times New Roman" pitchFamily="18" charset="0"/>
              <a:cs typeface="Times New Roman" pitchFamily="18" charset="0"/>
            </a:endParaRPr>
          </a:p>
        </p:txBody>
      </p:sp>
      <p:grpSp>
        <p:nvGrpSpPr>
          <p:cNvPr id="3" name="Group 9">
            <a:extLst>
              <a:ext uri="{FF2B5EF4-FFF2-40B4-BE49-F238E27FC236}">
                <a16:creationId xmlns:a16="http://schemas.microsoft.com/office/drawing/2014/main" id="{5A65FDC1-365A-017B-5784-C65FDD9F5C63}"/>
              </a:ext>
            </a:extLst>
          </p:cNvPr>
          <p:cNvGrpSpPr>
            <a:grpSpLocks/>
          </p:cNvGrpSpPr>
          <p:nvPr/>
        </p:nvGrpSpPr>
        <p:grpSpPr bwMode="auto">
          <a:xfrm>
            <a:off x="285750" y="1349031"/>
            <a:ext cx="4572000" cy="5242270"/>
            <a:chOff x="8900033" y="1188451"/>
            <a:chExt cx="9663498" cy="9079500"/>
          </a:xfrm>
        </p:grpSpPr>
        <p:pic>
          <p:nvPicPr>
            <p:cNvPr id="4" name="Picture 6" descr="https://novagen.vn/wp-content/uploads/2024/04/hoi-chung-cri-du-chat-2.jpg">
              <a:extLst>
                <a:ext uri="{FF2B5EF4-FFF2-40B4-BE49-F238E27FC236}">
                  <a16:creationId xmlns:a16="http://schemas.microsoft.com/office/drawing/2014/main" id="{8D9791D3-F9D2-3208-1AAA-51A229E9D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9" y="3141258"/>
              <a:ext cx="7133532" cy="71266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13D9F5-308F-B9DE-BE12-C89CBD4772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0033" y="1188451"/>
              <a:ext cx="4653953" cy="39056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EF7E366-6AF3-3274-FC4A-5D85C7197A24}"/>
              </a:ext>
            </a:extLst>
          </p:cNvPr>
          <p:cNvSpPr>
            <a:spLocks noChangeArrowheads="1"/>
          </p:cNvSpPr>
          <p:nvPr/>
        </p:nvSpPr>
        <p:spPr bwMode="auto">
          <a:xfrm>
            <a:off x="4918982" y="457200"/>
            <a:ext cx="7273018" cy="64781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altLang="en-US" sz="2800" b="1" dirty="0">
                <a:solidFill>
                  <a:srgbClr val="0000FF"/>
                </a:solidFill>
                <a:latin typeface="Times New Roman" panose="02020603050405020304" pitchFamily="18" charset="0"/>
                <a:cs typeface="Times New Roman" panose="02020603050405020304" pitchFamily="18" charset="0"/>
              </a:rPr>
              <a:t>Trẻ em mắc hội chứng này thường gặp </a:t>
            </a:r>
            <a:r>
              <a:rPr lang="vi-VN" altLang="en-US" sz="2800" b="1" dirty="0">
                <a:solidFill>
                  <a:srgbClr val="FF0000"/>
                </a:solidFill>
                <a:latin typeface="Times New Roman" panose="02020603050405020304" pitchFamily="18" charset="0"/>
                <a:cs typeface="Times New Roman" panose="02020603050405020304" pitchFamily="18" charset="0"/>
              </a:rPr>
              <a:t>khó khăn trong phát triển trí tuệ và chậm lớn</a:t>
            </a:r>
            <a:r>
              <a:rPr lang="vi-VN" altLang="en-US" sz="2800" b="1" dirty="0">
                <a:solidFill>
                  <a:srgbClr val="0000FF"/>
                </a:solidFill>
                <a:latin typeface="Times New Roman" panose="02020603050405020304" pitchFamily="18" charset="0"/>
                <a:cs typeface="Times New Roman" panose="02020603050405020304" pitchFamily="18" charset="0"/>
              </a:rPr>
              <a:t>, với các vấn đề về thể chất như </a:t>
            </a:r>
            <a:r>
              <a:rPr lang="vi-VN" altLang="en-US" sz="2800" b="1" dirty="0">
                <a:solidFill>
                  <a:srgbClr val="FF0000"/>
                </a:solidFill>
                <a:latin typeface="Times New Roman" panose="02020603050405020304" pitchFamily="18" charset="0"/>
                <a:cs typeface="Times New Roman" panose="02020603050405020304" pitchFamily="18" charset="0"/>
              </a:rPr>
              <a:t>chậm phát triển vận động</a:t>
            </a:r>
            <a:r>
              <a:rPr lang="vi-VN" altLang="en-US" sz="2800" b="1" dirty="0">
                <a:solidFill>
                  <a:srgbClr val="0000FF"/>
                </a:solidFill>
                <a:latin typeface="Times New Roman" panose="02020603050405020304" pitchFamily="18" charset="0"/>
                <a:cs typeface="Times New Roman" panose="02020603050405020304" pitchFamily="18" charset="0"/>
              </a:rPr>
              <a:t>. Ngoài ra, trẻ cũng có thể có đặc điểm hình thể đặc biệt như </a:t>
            </a:r>
            <a:r>
              <a:rPr lang="vi-VN" altLang="en-US" sz="2800" b="1" dirty="0">
                <a:solidFill>
                  <a:srgbClr val="FF0000"/>
                </a:solidFill>
                <a:latin typeface="Times New Roman" panose="02020603050405020304" pitchFamily="18" charset="0"/>
                <a:cs typeface="Times New Roman" panose="02020603050405020304" pitchFamily="18" charset="0"/>
              </a:rPr>
              <a:t>mặt nhỏ và tai lệch</a:t>
            </a:r>
            <a:r>
              <a:rPr lang="vi-VN" altLang="en-US" sz="2800" b="1" dirty="0">
                <a:solidFill>
                  <a:srgbClr val="0000FF"/>
                </a:solidFill>
                <a:latin typeface="Times New Roman" panose="02020603050405020304" pitchFamily="18" charset="0"/>
                <a:cs typeface="Times New Roman" panose="02020603050405020304" pitchFamily="18" charset="0"/>
              </a:rPr>
              <a:t>. Các vấn đề về sức khỏe, bao gồm bệnh </a:t>
            </a:r>
            <a:r>
              <a:rPr lang="vi-VN" altLang="en-US" sz="2800" b="1" dirty="0">
                <a:solidFill>
                  <a:srgbClr val="FF0000"/>
                </a:solidFill>
                <a:latin typeface="Times New Roman" panose="02020603050405020304" pitchFamily="18" charset="0"/>
                <a:cs typeface="Times New Roman" panose="02020603050405020304" pitchFamily="18" charset="0"/>
              </a:rPr>
              <a:t>tim bẩm sinh </a:t>
            </a:r>
            <a:r>
              <a:rPr lang="vi-VN" altLang="en-US" sz="2800" b="1" dirty="0">
                <a:solidFill>
                  <a:srgbClr val="0000FF"/>
                </a:solidFill>
                <a:latin typeface="Times New Roman" panose="02020603050405020304" pitchFamily="18" charset="0"/>
                <a:cs typeface="Times New Roman" panose="02020603050405020304" pitchFamily="18" charset="0"/>
              </a:rPr>
              <a:t>và các vấn đề về </a:t>
            </a:r>
            <a:r>
              <a:rPr lang="vi-VN" altLang="en-US" sz="2800" b="1" dirty="0">
                <a:solidFill>
                  <a:srgbClr val="FF0000"/>
                </a:solidFill>
                <a:latin typeface="Times New Roman" panose="02020603050405020304" pitchFamily="18" charset="0"/>
                <a:cs typeface="Times New Roman" panose="02020603050405020304" pitchFamily="18" charset="0"/>
              </a:rPr>
              <a:t>nội tạng, </a:t>
            </a:r>
            <a:r>
              <a:rPr lang="vi-VN" altLang="en-US" sz="2800" b="1" dirty="0">
                <a:solidFill>
                  <a:srgbClr val="0000FF"/>
                </a:solidFill>
                <a:latin typeface="Times New Roman" panose="02020603050405020304" pitchFamily="18" charset="0"/>
                <a:cs typeface="Times New Roman" panose="02020603050405020304" pitchFamily="18" charset="0"/>
              </a:rPr>
              <a:t>cũng khá phổ biến. Hơn nữa, trẻ mắc hội chứng thường </a:t>
            </a:r>
            <a:r>
              <a:rPr lang="vi-VN" altLang="en-US" sz="2800" b="1" dirty="0">
                <a:solidFill>
                  <a:srgbClr val="FF0000"/>
                </a:solidFill>
                <a:latin typeface="Times New Roman" panose="02020603050405020304" pitchFamily="18" charset="0"/>
                <a:cs typeface="Times New Roman" panose="02020603050405020304" pitchFamily="18" charset="0"/>
              </a:rPr>
              <a:t>gặp khó khăn trong giao tiếp và phát triển kỹ năng xã hội</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595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D880074A-3E83-151B-2890-10D7F1973D0F}"/>
              </a:ext>
            </a:extLst>
          </p:cNvPr>
          <p:cNvSpPr>
            <a:spLocks noGrp="1"/>
          </p:cNvSpPr>
          <p:nvPr>
            <p:ph type="sldNum" sz="quarter" idx="12"/>
          </p:nvPr>
        </p:nvSpPr>
        <p:spPr bwMode="auto">
          <a:xfrm>
            <a:off x="7543800" y="489902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fld id="{132905F9-494D-45DF-B618-03D27EFCBC74}" type="slidenum">
              <a:rPr lang="ru-RU" altLang="en-US" sz="2800" b="1">
                <a:solidFill>
                  <a:srgbClr val="FFFFFF"/>
                </a:solidFill>
                <a:latin typeface="Times New Roman" panose="02020603050405020304" pitchFamily="18" charset="0"/>
                <a:cs typeface="Times New Roman" panose="02020603050405020304" pitchFamily="18" charset="0"/>
              </a:rPr>
              <a:pPr/>
              <a:t>11</a:t>
            </a:fld>
            <a:endParaRPr lang="ru-RU" altLang="en-US" sz="2800" b="1">
              <a:solidFill>
                <a:srgbClr val="FFFFFF"/>
              </a:solidFill>
              <a:latin typeface="Times New Roman" panose="02020603050405020304" pitchFamily="18" charset="0"/>
              <a:cs typeface="Times New Roman" panose="02020603050405020304" pitchFamily="18" charset="0"/>
            </a:endParaRPr>
          </a:p>
        </p:txBody>
      </p:sp>
      <p:sp>
        <p:nvSpPr>
          <p:cNvPr id="18435" name="Rectangle 2">
            <a:extLst>
              <a:ext uri="{FF2B5EF4-FFF2-40B4-BE49-F238E27FC236}">
                <a16:creationId xmlns:a16="http://schemas.microsoft.com/office/drawing/2014/main" id="{55619ABF-4324-AF6D-A965-60306879F519}"/>
              </a:ext>
            </a:extLst>
          </p:cNvPr>
          <p:cNvSpPr>
            <a:spLocks noChangeArrowheads="1"/>
          </p:cNvSpPr>
          <p:nvPr/>
        </p:nvSpPr>
        <p:spPr bwMode="auto">
          <a:xfrm>
            <a:off x="5867400" y="76200"/>
            <a:ext cx="6229350" cy="58318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altLang="en-US" sz="2800" b="1" dirty="0">
                <a:solidFill>
                  <a:srgbClr val="0000FF"/>
                </a:solidFill>
                <a:latin typeface="Times New Roman" panose="02020603050405020304" pitchFamily="18" charset="0"/>
                <a:cs typeface="Times New Roman" panose="02020603050405020304" pitchFamily="18" charset="0"/>
              </a:rPr>
              <a:t>Bệnh gây ra do sự đột biến chuyển đoạn giữa hai NST số 9 và 22, tạo thành NST đột biến</a:t>
            </a:r>
            <a:r>
              <a:rPr lang="en-US"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dirty="0">
                <a:solidFill>
                  <a:srgbClr val="0000FF"/>
                </a:solidFill>
                <a:latin typeface="Times New Roman" panose="02020603050405020304" pitchFamily="18" charset="0"/>
                <a:cs typeface="Times New Roman" panose="02020603050405020304" pitchFamily="18" charset="0"/>
              </a:rPr>
              <a:t>các tế bào bạch cầu được sản xuất từ tủy xương nếu mang loại g</a:t>
            </a:r>
            <a:r>
              <a:rPr lang="en-US" altLang="en-US" sz="2800" b="1" dirty="0" err="1">
                <a:solidFill>
                  <a:srgbClr val="0000FF"/>
                </a:solidFill>
                <a:latin typeface="Times New Roman" panose="02020603050405020304" pitchFamily="18" charset="0"/>
                <a:cs typeface="Times New Roman" panose="02020603050405020304" pitchFamily="18" charset="0"/>
              </a:rPr>
              <a:t>ene</a:t>
            </a:r>
            <a:r>
              <a:rPr lang="vi-VN" altLang="en-US" sz="2800" b="1" dirty="0">
                <a:solidFill>
                  <a:srgbClr val="0000FF"/>
                </a:solidFill>
                <a:latin typeface="Times New Roman" panose="02020603050405020304" pitchFamily="18" charset="0"/>
                <a:cs typeface="Times New Roman" panose="02020603050405020304" pitchFamily="18" charset="0"/>
              </a:rPr>
              <a:t> đột biến này sẽ trở thành </a:t>
            </a:r>
            <a:r>
              <a:rPr lang="vi-VN" altLang="en-US" sz="2800" b="1" dirty="0">
                <a:solidFill>
                  <a:srgbClr val="FF0000"/>
                </a:solidFill>
                <a:latin typeface="Times New Roman" panose="02020603050405020304" pitchFamily="18" charset="0"/>
                <a:cs typeface="Times New Roman" panose="02020603050405020304" pitchFamily="18" charset="0"/>
              </a:rPr>
              <a:t>tế bào bất thường và gây bệnh</a:t>
            </a:r>
            <a:r>
              <a:rPr lang="vi-VN" altLang="en-US" sz="2800" b="1" dirty="0">
                <a:solidFill>
                  <a:srgbClr val="0000FF"/>
                </a:solidFill>
                <a:latin typeface="Times New Roman" panose="02020603050405020304" pitchFamily="18" charset="0"/>
                <a:cs typeface="Times New Roman" panose="02020603050405020304" pitchFamily="18" charset="0"/>
              </a:rPr>
              <a:t>, đồng thời nó</a:t>
            </a:r>
            <a:r>
              <a:rPr lang="vi-VN" altLang="en-US" sz="2800" b="1" dirty="0">
                <a:solidFill>
                  <a:srgbClr val="FF0000"/>
                </a:solidFill>
                <a:latin typeface="Times New Roman" panose="02020603050405020304" pitchFamily="18" charset="0"/>
                <a:cs typeface="Times New Roman" panose="02020603050405020304" pitchFamily="18" charset="0"/>
              </a:rPr>
              <a:t> ức chế các tế bào tạo máu bình thường </a:t>
            </a:r>
            <a:r>
              <a:rPr lang="vi-VN" altLang="en-US" sz="2800" b="1" dirty="0">
                <a:solidFill>
                  <a:srgbClr val="0000FF"/>
                </a:solidFill>
                <a:latin typeface="Times New Roman" panose="02020603050405020304" pitchFamily="18" charset="0"/>
                <a:cs typeface="Times New Roman" panose="02020603050405020304" pitchFamily="18" charset="0"/>
              </a:rPr>
              <a:t>gây nên </a:t>
            </a:r>
            <a:r>
              <a:rPr lang="vi-VN" altLang="en-US" sz="2800" b="1" dirty="0">
                <a:solidFill>
                  <a:srgbClr val="FF0000"/>
                </a:solidFill>
                <a:latin typeface="Times New Roman" panose="02020603050405020304" pitchFamily="18" charset="0"/>
                <a:cs typeface="Times New Roman" panose="02020603050405020304" pitchFamily="18" charset="0"/>
              </a:rPr>
              <a:t>thiếu máu </a:t>
            </a:r>
            <a:r>
              <a:rPr lang="vi-VN" altLang="en-US" sz="2800" b="1" dirty="0">
                <a:solidFill>
                  <a:srgbClr val="0000FF"/>
                </a:solidFill>
                <a:latin typeface="Times New Roman" panose="02020603050405020304" pitchFamily="18" charset="0"/>
                <a:cs typeface="Times New Roman" panose="02020603050405020304" pitchFamily="18" charset="0"/>
              </a:rPr>
              <a:t>hoặc</a:t>
            </a:r>
            <a:r>
              <a:rPr lang="vi-VN" altLang="en-US" sz="2800" b="1" dirty="0">
                <a:solidFill>
                  <a:srgbClr val="FF0000"/>
                </a:solidFill>
                <a:latin typeface="Times New Roman" panose="02020603050405020304" pitchFamily="18" charset="0"/>
                <a:cs typeface="Times New Roman" panose="02020603050405020304" pitchFamily="18" charset="0"/>
              </a:rPr>
              <a:t> xâm lấn vào các cơ quan của cơ thể như gan lách</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grpSp>
        <p:nvGrpSpPr>
          <p:cNvPr id="18436" name="Group 6">
            <a:extLst>
              <a:ext uri="{FF2B5EF4-FFF2-40B4-BE49-F238E27FC236}">
                <a16:creationId xmlns:a16="http://schemas.microsoft.com/office/drawing/2014/main" id="{0A39C33D-F2D4-37E5-5D67-E79752C53EC2}"/>
              </a:ext>
            </a:extLst>
          </p:cNvPr>
          <p:cNvGrpSpPr>
            <a:grpSpLocks/>
          </p:cNvGrpSpPr>
          <p:nvPr/>
        </p:nvGrpSpPr>
        <p:grpSpPr bwMode="auto">
          <a:xfrm>
            <a:off x="95250" y="161925"/>
            <a:ext cx="5695949" cy="5414341"/>
            <a:chOff x="173207" y="238119"/>
            <a:chExt cx="4284837" cy="5413985"/>
          </a:xfrm>
        </p:grpSpPr>
        <p:pic>
          <p:nvPicPr>
            <p:cNvPr id="18437" name="Picture 2">
              <a:extLst>
                <a:ext uri="{FF2B5EF4-FFF2-40B4-BE49-F238E27FC236}">
                  <a16:creationId xmlns:a16="http://schemas.microsoft.com/office/drawing/2014/main" id="{43D37971-431A-857B-85E6-786785ADC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07" y="238119"/>
              <a:ext cx="4284837" cy="396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5">
              <a:extLst>
                <a:ext uri="{FF2B5EF4-FFF2-40B4-BE49-F238E27FC236}">
                  <a16:creationId xmlns:a16="http://schemas.microsoft.com/office/drawing/2014/main" id="{1F62A6B2-4019-F9EA-B8B9-077F22374E90}"/>
                </a:ext>
              </a:extLst>
            </p:cNvPr>
            <p:cNvSpPr>
              <a:spLocks noChangeArrowheads="1"/>
            </p:cNvSpPr>
            <p:nvPr/>
          </p:nvSpPr>
          <p:spPr bwMode="auto">
            <a:xfrm>
              <a:off x="373836" y="4267200"/>
              <a:ext cx="3817165" cy="138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FF00FF"/>
                  </a:solidFill>
                  <a:latin typeface="Times New Roman" panose="02020603050405020304" pitchFamily="18" charset="0"/>
                  <a:cs typeface="Times New Roman" panose="02020603050405020304" pitchFamily="18" charset="0"/>
                </a:rPr>
                <a:t>B</a:t>
              </a:r>
              <a:r>
                <a:rPr lang="vi-VN" altLang="en-US" sz="2800" dirty="0">
                  <a:solidFill>
                    <a:srgbClr val="FF00FF"/>
                  </a:solidFill>
                  <a:latin typeface="Times New Roman" panose="02020603050405020304" pitchFamily="18" charset="0"/>
                  <a:cs typeface="Times New Roman" panose="02020603050405020304" pitchFamily="18" charset="0"/>
                </a:rPr>
                <a:t>ệnh bạch cầu tủy xương mạn tính do chuyển đoạn ở cánh dài của NST số 22 với NST số 9</a:t>
              </a:r>
              <a:endParaRPr lang="en-US" altLang="en-US" sz="2800" dirty="0">
                <a:solidFill>
                  <a:srgbClr val="FF00FF"/>
                </a:solidFill>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a:extLst>
              <a:ext uri="{FF2B5EF4-FFF2-40B4-BE49-F238E27FC236}">
                <a16:creationId xmlns:a16="http://schemas.microsoft.com/office/drawing/2014/main" id="{09D8F57C-62FB-D66E-CE7B-8AD300826A24}"/>
              </a:ext>
            </a:extLst>
          </p:cNvPr>
          <p:cNvSpPr>
            <a:spLocks noGrp="1"/>
          </p:cNvSpPr>
          <p:nvPr>
            <p:ph type="sldNum" sz="quarter" idx="12"/>
          </p:nvPr>
        </p:nvSpPr>
        <p:spPr bwMode="auto">
          <a:xfrm>
            <a:off x="8077200" y="548163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fld id="{F8B915C1-1B80-4175-A221-70B237121AAF}" type="slidenum">
              <a:rPr lang="ru-RU" altLang="en-US" sz="2800" b="1">
                <a:solidFill>
                  <a:srgbClr val="FFFFFF"/>
                </a:solidFill>
                <a:latin typeface="Times New Roman" panose="02020603050405020304" pitchFamily="18" charset="0"/>
                <a:cs typeface="Times New Roman" panose="02020603050405020304" pitchFamily="18" charset="0"/>
              </a:rPr>
              <a:pPr/>
              <a:t>12</a:t>
            </a:fld>
            <a:endParaRPr lang="ru-RU" altLang="en-US" sz="2800" b="1">
              <a:solidFill>
                <a:srgbClr val="FFFFFF"/>
              </a:solidFill>
              <a:latin typeface="Times New Roman" panose="02020603050405020304" pitchFamily="18" charset="0"/>
              <a:cs typeface="Times New Roman" panose="02020603050405020304" pitchFamily="18" charset="0"/>
            </a:endParaRPr>
          </a:p>
        </p:txBody>
      </p:sp>
      <p:sp>
        <p:nvSpPr>
          <p:cNvPr id="19459" name="AutoShape 4" descr="Hội chứng mèo kêu là gì? Tìm hiểu nguyên nhân và cách phòng ngừa - Nhà  thuốc FPT Long Châu">
            <a:extLst>
              <a:ext uri="{FF2B5EF4-FFF2-40B4-BE49-F238E27FC236}">
                <a16:creationId xmlns:a16="http://schemas.microsoft.com/office/drawing/2014/main" id="{EED5441D-B6E1-6573-94DA-DA15652E2AD2}"/>
              </a:ext>
            </a:extLst>
          </p:cNvPr>
          <p:cNvSpPr>
            <a:spLocks noChangeAspect="1" noChangeArrowheads="1"/>
          </p:cNvSpPr>
          <p:nvPr/>
        </p:nvSpPr>
        <p:spPr bwMode="auto">
          <a:xfrm>
            <a:off x="1601788" y="-969963"/>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19460" name="Rectangle 11">
            <a:extLst>
              <a:ext uri="{FF2B5EF4-FFF2-40B4-BE49-F238E27FC236}">
                <a16:creationId xmlns:a16="http://schemas.microsoft.com/office/drawing/2014/main" id="{EAC51EF0-C88A-2592-44EC-D61A33C67578}"/>
              </a:ext>
            </a:extLst>
          </p:cNvPr>
          <p:cNvSpPr>
            <a:spLocks noChangeArrowheads="1"/>
          </p:cNvSpPr>
          <p:nvPr/>
        </p:nvSpPr>
        <p:spPr bwMode="auto">
          <a:xfrm>
            <a:off x="114300" y="5610225"/>
            <a:ext cx="532447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FF00FF"/>
                </a:solidFill>
                <a:latin typeface="Times New Roman" panose="02020603050405020304" pitchFamily="18" charset="0"/>
                <a:cs typeface="Times New Roman" panose="02020603050405020304" pitchFamily="18" charset="0"/>
              </a:rPr>
              <a:t>Đ</a:t>
            </a:r>
            <a:r>
              <a:rPr lang="vi-VN" altLang="en-US" sz="2800" dirty="0">
                <a:solidFill>
                  <a:srgbClr val="FF00FF"/>
                </a:solidFill>
                <a:latin typeface="Times New Roman" panose="02020603050405020304" pitchFamily="18" charset="0"/>
                <a:cs typeface="Times New Roman" panose="02020603050405020304" pitchFamily="18" charset="0"/>
              </a:rPr>
              <a:t>ột biến lặp đoạn NST </a:t>
            </a:r>
            <a:r>
              <a:rPr lang="en-US" altLang="en-US" sz="2800" dirty="0">
                <a:solidFill>
                  <a:srgbClr val="FF00FF"/>
                </a:solidFill>
                <a:latin typeface="Times New Roman" panose="02020603050405020304" pitchFamily="18" charset="0"/>
                <a:cs typeface="Times New Roman" panose="02020603050405020304" pitchFamily="18" charset="0"/>
              </a:rPr>
              <a:t>16A </a:t>
            </a:r>
            <a:r>
              <a:rPr lang="en-US" altLang="en-US" sz="2800" dirty="0" err="1">
                <a:solidFill>
                  <a:srgbClr val="FF00FF"/>
                </a:solidFill>
                <a:latin typeface="Times New Roman" panose="02020603050405020304" pitchFamily="18" charset="0"/>
                <a:cs typeface="Times New Roman" panose="02020603050405020304" pitchFamily="18" charset="0"/>
              </a:rPr>
              <a:t>trên</a:t>
            </a:r>
            <a:r>
              <a:rPr lang="en-US" altLang="en-US" sz="2800" dirty="0">
                <a:solidFill>
                  <a:srgbClr val="FF00FF"/>
                </a:solidFill>
                <a:latin typeface="Times New Roman" panose="02020603050405020304" pitchFamily="18" charset="0"/>
                <a:cs typeface="Times New Roman" panose="02020603050405020304" pitchFamily="18" charset="0"/>
              </a:rPr>
              <a:t> NST </a:t>
            </a:r>
            <a:r>
              <a:rPr lang="en-US" altLang="en-US" sz="2800" dirty="0" err="1">
                <a:solidFill>
                  <a:srgbClr val="FF00FF"/>
                </a:solidFill>
                <a:latin typeface="Times New Roman" panose="02020603050405020304" pitchFamily="18" charset="0"/>
                <a:cs typeface="Times New Roman" panose="02020603050405020304" pitchFamily="18" charset="0"/>
              </a:rPr>
              <a:t>giới</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tính</a:t>
            </a:r>
            <a:r>
              <a:rPr lang="en-US" altLang="en-US" sz="2800" dirty="0">
                <a:solidFill>
                  <a:srgbClr val="FF00FF"/>
                </a:solidFill>
                <a:latin typeface="Times New Roman" panose="02020603050405020304" pitchFamily="18" charset="0"/>
                <a:cs typeface="Times New Roman" panose="02020603050405020304" pitchFamily="18" charset="0"/>
              </a:rPr>
              <a:t> X</a:t>
            </a:r>
            <a:r>
              <a:rPr lang="vi-VN" altLang="en-US" sz="2800" dirty="0">
                <a:solidFill>
                  <a:srgbClr val="FF00FF"/>
                </a:solidFill>
                <a:latin typeface="Times New Roman" panose="02020603050405020304" pitchFamily="18" charset="0"/>
                <a:cs typeface="Times New Roman" panose="02020603050405020304" pitchFamily="18" charset="0"/>
              </a:rPr>
              <a:t> ở ruồi giấm</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gây</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kiểu</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hình</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mắt</a:t>
            </a:r>
            <a:r>
              <a:rPr lang="en-US" altLang="en-US" sz="2800" dirty="0">
                <a:solidFill>
                  <a:srgbClr val="FF00FF"/>
                </a:solidFill>
                <a:latin typeface="Times New Roman" panose="02020603050405020304" pitchFamily="18" charset="0"/>
                <a:cs typeface="Times New Roman" panose="02020603050405020304" pitchFamily="18" charset="0"/>
              </a:rPr>
              <a:t> </a:t>
            </a:r>
            <a:r>
              <a:rPr lang="en-US" altLang="en-US" sz="2800" dirty="0" err="1">
                <a:solidFill>
                  <a:srgbClr val="FF00FF"/>
                </a:solidFill>
                <a:latin typeface="Times New Roman" panose="02020603050405020304" pitchFamily="18" charset="0"/>
                <a:cs typeface="Times New Roman" panose="02020603050405020304" pitchFamily="18" charset="0"/>
              </a:rPr>
              <a:t>dẹt</a:t>
            </a:r>
            <a:r>
              <a:rPr lang="vi-VN" altLang="en-US" sz="2800" dirty="0">
                <a:solidFill>
                  <a:srgbClr val="FF00FF"/>
                </a:solidFill>
                <a:latin typeface="Times New Roman" panose="02020603050405020304" pitchFamily="18" charset="0"/>
                <a:cs typeface="Times New Roman" panose="02020603050405020304" pitchFamily="18" charset="0"/>
              </a:rPr>
              <a:t> </a:t>
            </a:r>
            <a:endParaRPr lang="en-US" altLang="en-US" sz="2800" dirty="0">
              <a:solidFill>
                <a:srgbClr val="FF00FF"/>
              </a:solidFill>
              <a:latin typeface="Times New Roman" panose="02020603050405020304" pitchFamily="18" charset="0"/>
              <a:cs typeface="Times New Roman" panose="02020603050405020304" pitchFamily="18" charset="0"/>
            </a:endParaRPr>
          </a:p>
        </p:txBody>
      </p:sp>
      <p:pic>
        <p:nvPicPr>
          <p:cNvPr id="19461" name="Picture 10" descr="PPT - Bài 5:Đột biến cấu trúc Nhiễm sắc thể PowerPoint Presentation -  ID:3017068">
            <a:extLst>
              <a:ext uri="{FF2B5EF4-FFF2-40B4-BE49-F238E27FC236}">
                <a16:creationId xmlns:a16="http://schemas.microsoft.com/office/drawing/2014/main" id="{73EA96E8-8264-0665-6203-1F15B3F94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68" t="19270" r="7845" b="10938"/>
          <a:stretch>
            <a:fillRect/>
          </a:stretch>
        </p:blipFill>
        <p:spPr bwMode="auto">
          <a:xfrm>
            <a:off x="114300" y="182564"/>
            <a:ext cx="5549900" cy="54276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14">
            <a:extLst>
              <a:ext uri="{FF2B5EF4-FFF2-40B4-BE49-F238E27FC236}">
                <a16:creationId xmlns:a16="http://schemas.microsoft.com/office/drawing/2014/main" id="{063FE75B-820C-7D0F-2DC5-47362E9A57D6}"/>
              </a:ext>
            </a:extLst>
          </p:cNvPr>
          <p:cNvSpPr>
            <a:spLocks noChangeArrowheads="1"/>
          </p:cNvSpPr>
          <p:nvPr/>
        </p:nvSpPr>
        <p:spPr bwMode="auto">
          <a:xfrm>
            <a:off x="5767388" y="163514"/>
            <a:ext cx="6310312" cy="6429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5000"/>
              </a:lnSpc>
            </a:pPr>
            <a:r>
              <a:rPr lang="vi-VN" altLang="en-US" sz="2800" b="1" dirty="0">
                <a:solidFill>
                  <a:srgbClr val="0000FF"/>
                </a:solidFill>
                <a:latin typeface="Times New Roman" panose="02020603050405020304" pitchFamily="18" charset="0"/>
                <a:cs typeface="Times New Roman" panose="02020603050405020304" pitchFamily="18" charset="0"/>
              </a:rPr>
              <a:t>Sự lặp lại đoạn NST này làm thay đổi cấu trúc và chức năng của mắt, dẫn đến hiện tượng </a:t>
            </a:r>
            <a:r>
              <a:rPr lang="vi-VN" altLang="en-US" sz="2800" b="1" dirty="0">
                <a:solidFill>
                  <a:srgbClr val="FF0000"/>
                </a:solidFill>
                <a:latin typeface="Times New Roman" panose="02020603050405020304" pitchFamily="18" charset="0"/>
                <a:cs typeface="Times New Roman" panose="02020603050405020304" pitchFamily="18" charset="0"/>
              </a:rPr>
              <a:t>mắt dẹt </a:t>
            </a:r>
            <a:r>
              <a:rPr lang="vi-VN" altLang="en-US" sz="2800" b="1" dirty="0">
                <a:solidFill>
                  <a:srgbClr val="0000FF"/>
                </a:solidFill>
                <a:latin typeface="Times New Roman" panose="02020603050405020304" pitchFamily="18" charset="0"/>
                <a:cs typeface="Times New Roman" panose="02020603050405020304" pitchFamily="18" charset="0"/>
              </a:rPr>
              <a:t>và có thể gây </a:t>
            </a:r>
            <a:r>
              <a:rPr lang="vi-VN" altLang="en-US" sz="2800" b="1" dirty="0">
                <a:solidFill>
                  <a:srgbClr val="FF0000"/>
                </a:solidFill>
                <a:latin typeface="Times New Roman" panose="02020603050405020304" pitchFamily="18" charset="0"/>
                <a:cs typeface="Times New Roman" panose="02020603050405020304" pitchFamily="18" charset="0"/>
              </a:rPr>
              <a:t>giảm khả năng thị giác</a:t>
            </a:r>
            <a:r>
              <a:rPr lang="vi-VN" altLang="en-US" sz="2800" b="1" dirty="0">
                <a:solidFill>
                  <a:srgbClr val="0000FF"/>
                </a:solidFill>
                <a:latin typeface="Times New Roman" panose="02020603050405020304" pitchFamily="18" charset="0"/>
                <a:cs typeface="Times New Roman" panose="02020603050405020304" pitchFamily="18" charset="0"/>
              </a:rPr>
              <a:t> của ruồi. Điều này có thể ảnh hưởng đến khả năng tìm kiếm thức ăn và tránh kẻ thù, từ đó </a:t>
            </a:r>
            <a:r>
              <a:rPr lang="vi-VN" altLang="en-US" sz="2800" b="1" dirty="0">
                <a:solidFill>
                  <a:srgbClr val="FF0000"/>
                </a:solidFill>
                <a:latin typeface="Times New Roman" panose="02020603050405020304" pitchFamily="18" charset="0"/>
                <a:cs typeface="Times New Roman" panose="02020603050405020304" pitchFamily="18" charset="0"/>
              </a:rPr>
              <a:t>giảm khả năng sống sót và sinh sản</a:t>
            </a:r>
            <a:r>
              <a:rPr lang="vi-VN" altLang="en-US" sz="2800" b="1" dirty="0">
                <a:solidFill>
                  <a:srgbClr val="0000FF"/>
                </a:solidFill>
                <a:latin typeface="Times New Roman" panose="02020603050405020304" pitchFamily="18" charset="0"/>
                <a:cs typeface="Times New Roman" panose="02020603050405020304" pitchFamily="18" charset="0"/>
              </a:rPr>
              <a:t>. Hơn nữa, sự thay đổi trong phát triển mắt do đột biến lặp đoạn cũng có thể làm </a:t>
            </a:r>
            <a:r>
              <a:rPr lang="vi-VN" altLang="en-US" sz="2800" b="1" dirty="0">
                <a:solidFill>
                  <a:srgbClr val="FF0000"/>
                </a:solidFill>
                <a:latin typeface="Times New Roman" panose="02020603050405020304" pitchFamily="18" charset="0"/>
                <a:cs typeface="Times New Roman" panose="02020603050405020304" pitchFamily="18" charset="0"/>
              </a:rPr>
              <a:t>giảm hiệu quả tổng thể của các hoạt động sinh lý và hành vi </a:t>
            </a:r>
            <a:r>
              <a:rPr lang="vi-VN" altLang="en-US" sz="2800" b="1" dirty="0">
                <a:solidFill>
                  <a:srgbClr val="0000FF"/>
                </a:solidFill>
                <a:latin typeface="Times New Roman" panose="02020603050405020304" pitchFamily="18" charset="0"/>
                <a:cs typeface="Times New Roman" panose="02020603050405020304" pitchFamily="18" charset="0"/>
              </a:rPr>
              <a:t>của ruồi giấm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a:extLst>
              <a:ext uri="{FF2B5EF4-FFF2-40B4-BE49-F238E27FC236}">
                <a16:creationId xmlns:a16="http://schemas.microsoft.com/office/drawing/2014/main" id="{9C516777-2B47-6502-6D8C-FDB0F0EDA49F}"/>
              </a:ext>
            </a:extLst>
          </p:cNvPr>
          <p:cNvSpPr>
            <a:spLocks noChangeArrowheads="1"/>
          </p:cNvSpPr>
          <p:nvPr/>
        </p:nvSpPr>
        <p:spPr bwMode="auto">
          <a:xfrm>
            <a:off x="152400" y="142876"/>
            <a:ext cx="6858000" cy="603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vi-VN" altLang="en-US" sz="3000" b="1" dirty="0">
                <a:solidFill>
                  <a:srgbClr val="0000FF"/>
                </a:solidFill>
                <a:latin typeface="Times New Roman" panose="02020603050405020304" pitchFamily="18" charset="0"/>
                <a:cs typeface="Times New Roman" panose="02020603050405020304" pitchFamily="18" charset="0"/>
              </a:rPr>
              <a:t>Đột biến </a:t>
            </a:r>
            <a:r>
              <a:rPr lang="vi-VN" altLang="en-US" sz="3000" b="1" dirty="0">
                <a:solidFill>
                  <a:srgbClr val="FF0000"/>
                </a:solidFill>
                <a:latin typeface="Times New Roman" panose="02020603050405020304" pitchFamily="18" charset="0"/>
                <a:cs typeface="Times New Roman" panose="02020603050405020304" pitchFamily="18" charset="0"/>
              </a:rPr>
              <a:t>chuyển đoạn </a:t>
            </a:r>
            <a:r>
              <a:rPr lang="vi-VN" altLang="en-US" sz="3000" b="1" dirty="0">
                <a:solidFill>
                  <a:srgbClr val="0000FF"/>
                </a:solidFill>
                <a:latin typeface="Times New Roman" panose="02020603050405020304" pitchFamily="18" charset="0"/>
                <a:cs typeface="Times New Roman" panose="02020603050405020304" pitchFamily="18" charset="0"/>
              </a:rPr>
              <a:t>NST có thể được ứng dụng để thay đổi vị trí của gene trên NST. </a:t>
            </a:r>
            <a:endParaRPr lang="en-US" altLang="en-US" sz="3000" b="1" dirty="0">
              <a:solidFill>
                <a:srgbClr val="0000FF"/>
              </a:solidFill>
              <a:latin typeface="Times New Roman" panose="02020603050405020304" pitchFamily="18" charset="0"/>
              <a:cs typeface="Times New Roman" panose="02020603050405020304" pitchFamily="18" charset="0"/>
            </a:endParaRPr>
          </a:p>
          <a:p>
            <a:pPr algn="just">
              <a:lnSpc>
                <a:spcPct val="130000"/>
              </a:lnSpc>
            </a:pPr>
            <a:r>
              <a:rPr lang="vi-VN" altLang="en-US" sz="3000" b="1" dirty="0">
                <a:solidFill>
                  <a:srgbClr val="000000"/>
                </a:solidFill>
                <a:latin typeface="Times New Roman" panose="02020603050405020304" pitchFamily="18" charset="0"/>
                <a:cs typeface="Times New Roman" panose="02020603050405020304" pitchFamily="18" charset="0"/>
              </a:rPr>
              <a:t>Ví dụ: Ở tằm lấy tơ, để phân biệt tằm đực và tằm cái ngay từ giai đoạn trứng người ta đã nghiên cứu về gen</a:t>
            </a:r>
            <a:r>
              <a:rPr lang="en-US" altLang="en-US" sz="3000" b="1" dirty="0">
                <a:solidFill>
                  <a:srgbClr val="000000"/>
                </a:solidFill>
                <a:latin typeface="Times New Roman" panose="02020603050405020304" pitchFamily="18" charset="0"/>
                <a:cs typeface="Times New Roman" panose="02020603050405020304" pitchFamily="18" charset="0"/>
              </a:rPr>
              <a:t>e</a:t>
            </a:r>
            <a:r>
              <a:rPr lang="vi-VN" altLang="en-US" sz="3000" b="1" dirty="0">
                <a:solidFill>
                  <a:srgbClr val="000000"/>
                </a:solidFill>
                <a:latin typeface="Times New Roman" panose="02020603050405020304" pitchFamily="18" charset="0"/>
                <a:cs typeface="Times New Roman" panose="02020603050405020304" pitchFamily="18" charset="0"/>
              </a:rPr>
              <a:t> quy định màu sắc vỏ</a:t>
            </a:r>
            <a:r>
              <a:rPr lang="en-US" altLang="en-US" sz="3000" b="1" dirty="0">
                <a:solidFill>
                  <a:srgbClr val="000000"/>
                </a:solidFill>
                <a:latin typeface="Times New Roman" panose="02020603050405020304" pitchFamily="18" charset="0"/>
                <a:cs typeface="Times New Roman" panose="02020603050405020304" pitchFamily="18" charset="0"/>
              </a:rPr>
              <a:t>. </a:t>
            </a:r>
            <a:r>
              <a:rPr lang="vi-VN" altLang="en-US" sz="3000" b="1" dirty="0">
                <a:solidFill>
                  <a:srgbClr val="000000"/>
                </a:solidFill>
                <a:latin typeface="Times New Roman" panose="02020603050405020304" pitchFamily="18" charset="0"/>
                <a:cs typeface="Times New Roman" panose="02020603050405020304" pitchFamily="18" charset="0"/>
              </a:rPr>
              <a:t>Các nhà khoa học đã sử dụng đột biến </a:t>
            </a:r>
            <a:r>
              <a:rPr lang="vi-VN" altLang="en-US" sz="3000" b="1" dirty="0">
                <a:solidFill>
                  <a:srgbClr val="FF0000"/>
                </a:solidFill>
                <a:latin typeface="Times New Roman" panose="02020603050405020304" pitchFamily="18" charset="0"/>
                <a:cs typeface="Times New Roman" panose="02020603050405020304" pitchFamily="18" charset="0"/>
              </a:rPr>
              <a:t>chuyển đoạn NST</a:t>
            </a:r>
            <a:r>
              <a:rPr lang="vi-VN" altLang="en-US" sz="3000" b="1" dirty="0">
                <a:solidFill>
                  <a:srgbClr val="000000"/>
                </a:solidFill>
                <a:latin typeface="Times New Roman" panose="02020603050405020304" pitchFamily="18" charset="0"/>
                <a:cs typeface="Times New Roman" panose="02020603050405020304" pitchFamily="18" charset="0"/>
              </a:rPr>
              <a:t> để chuyển gene quy định </a:t>
            </a:r>
            <a:r>
              <a:rPr lang="vi-VN" altLang="en-US" sz="3000" b="1" dirty="0">
                <a:solidFill>
                  <a:srgbClr val="FF0000"/>
                </a:solidFill>
                <a:latin typeface="Times New Roman" panose="02020603050405020304" pitchFamily="18" charset="0"/>
                <a:cs typeface="Times New Roman" panose="02020603050405020304" pitchFamily="18" charset="0"/>
              </a:rPr>
              <a:t>màu trứng của tằm </a:t>
            </a:r>
            <a:r>
              <a:rPr lang="vi-VN" altLang="en-US" sz="3000" b="1" dirty="0">
                <a:solidFill>
                  <a:srgbClr val="000000"/>
                </a:solidFill>
                <a:latin typeface="Times New Roman" panose="02020603050405020304" pitchFamily="18" charset="0"/>
                <a:cs typeface="Times New Roman" panose="02020603050405020304" pitchFamily="18" charset="0"/>
              </a:rPr>
              <a:t>từ NST thường sang NST giới tính.</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grpSp>
        <p:nvGrpSpPr>
          <p:cNvPr id="20483" name="Group 4">
            <a:extLst>
              <a:ext uri="{FF2B5EF4-FFF2-40B4-BE49-F238E27FC236}">
                <a16:creationId xmlns:a16="http://schemas.microsoft.com/office/drawing/2014/main" id="{79792605-14E5-2DCD-F10F-5C7AC186F1DB}"/>
              </a:ext>
            </a:extLst>
          </p:cNvPr>
          <p:cNvGrpSpPr>
            <a:grpSpLocks/>
          </p:cNvGrpSpPr>
          <p:nvPr/>
        </p:nvGrpSpPr>
        <p:grpSpPr bwMode="auto">
          <a:xfrm>
            <a:off x="7275514" y="152400"/>
            <a:ext cx="4764086" cy="3278489"/>
            <a:chOff x="5752214" y="152400"/>
            <a:chExt cx="2858386" cy="3278551"/>
          </a:xfrm>
        </p:grpSpPr>
        <p:pic>
          <p:nvPicPr>
            <p:cNvPr id="20487" name="Picture 2" descr="TRỨNG POLY BV">
              <a:extLst>
                <a:ext uri="{FF2B5EF4-FFF2-40B4-BE49-F238E27FC236}">
                  <a16:creationId xmlns:a16="http://schemas.microsoft.com/office/drawing/2014/main" id="{126BB595-4113-8331-0582-1456541B7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123"/>
            <a:stretch>
              <a:fillRect/>
            </a:stretch>
          </p:blipFill>
          <p:spPr bwMode="auto">
            <a:xfrm>
              <a:off x="5752214" y="152400"/>
              <a:ext cx="2858386" cy="271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Box 8">
              <a:extLst>
                <a:ext uri="{FF2B5EF4-FFF2-40B4-BE49-F238E27FC236}">
                  <a16:creationId xmlns:a16="http://schemas.microsoft.com/office/drawing/2014/main" id="{EBFCC047-B166-F904-389A-A94FEF20503B}"/>
                </a:ext>
              </a:extLst>
            </p:cNvPr>
            <p:cNvSpPr txBox="1">
              <a:spLocks noChangeArrowheads="1"/>
            </p:cNvSpPr>
            <p:nvPr/>
          </p:nvSpPr>
          <p:spPr bwMode="auto">
            <a:xfrm>
              <a:off x="6389375" y="2907721"/>
              <a:ext cx="1981200" cy="5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err="1">
                  <a:solidFill>
                    <a:srgbClr val="FF0000"/>
                  </a:solidFill>
                  <a:latin typeface="Times New Roman" panose="02020603050405020304" pitchFamily="18" charset="0"/>
                  <a:cs typeface="Times New Roman" panose="02020603050405020304" pitchFamily="18" charset="0"/>
                </a:rPr>
                <a:t>Trứng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tằm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cái</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grpSp>
      <p:grpSp>
        <p:nvGrpSpPr>
          <p:cNvPr id="20484" name="Group 5">
            <a:extLst>
              <a:ext uri="{FF2B5EF4-FFF2-40B4-BE49-F238E27FC236}">
                <a16:creationId xmlns:a16="http://schemas.microsoft.com/office/drawing/2014/main" id="{2157A31B-3C74-A13B-DECD-04F9D28F6F93}"/>
              </a:ext>
            </a:extLst>
          </p:cNvPr>
          <p:cNvGrpSpPr>
            <a:grpSpLocks/>
          </p:cNvGrpSpPr>
          <p:nvPr/>
        </p:nvGrpSpPr>
        <p:grpSpPr bwMode="auto">
          <a:xfrm>
            <a:off x="7277099" y="3429000"/>
            <a:ext cx="4762501" cy="3262314"/>
            <a:chOff x="5753100" y="3429000"/>
            <a:chExt cx="2857500" cy="3262376"/>
          </a:xfrm>
        </p:grpSpPr>
        <p:sp>
          <p:nvSpPr>
            <p:cNvPr id="20485" name="TextBox 3">
              <a:extLst>
                <a:ext uri="{FF2B5EF4-FFF2-40B4-BE49-F238E27FC236}">
                  <a16:creationId xmlns:a16="http://schemas.microsoft.com/office/drawing/2014/main" id="{0AE32B30-002B-786B-1F43-3900F834C89D}"/>
                </a:ext>
              </a:extLst>
            </p:cNvPr>
            <p:cNvSpPr txBox="1">
              <a:spLocks noChangeArrowheads="1"/>
            </p:cNvSpPr>
            <p:nvPr/>
          </p:nvSpPr>
          <p:spPr bwMode="auto">
            <a:xfrm>
              <a:off x="6389370" y="6168146"/>
              <a:ext cx="1981200" cy="5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err="1">
                  <a:solidFill>
                    <a:srgbClr val="FF0000"/>
                  </a:solidFill>
                  <a:latin typeface="Times New Roman" panose="02020603050405020304" pitchFamily="18" charset="0"/>
                  <a:cs typeface="Times New Roman" panose="02020603050405020304" pitchFamily="18" charset="0"/>
                </a:rPr>
                <a:t>Trứng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tằm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đực</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pic>
          <p:nvPicPr>
            <p:cNvPr id="20486" name="Picture 2" descr="TRỨNG POLY BV">
              <a:extLst>
                <a:ext uri="{FF2B5EF4-FFF2-40B4-BE49-F238E27FC236}">
                  <a16:creationId xmlns:a16="http://schemas.microsoft.com/office/drawing/2014/main" id="{4CEE5438-EC2B-0240-B0FA-E040158EF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a:stretch>
              <a:fillRect/>
            </a:stretch>
          </p:blipFill>
          <p:spPr bwMode="auto">
            <a:xfrm>
              <a:off x="5753100" y="3429000"/>
              <a:ext cx="2857500" cy="271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3655-2926-48A5-763C-82F47A641A93}"/>
            </a:ext>
          </a:extLst>
        </p:cNvPr>
        <p:cNvGrpSpPr/>
        <p:nvPr/>
      </p:nvGrpSpPr>
      <p:grpSpPr>
        <a:xfrm>
          <a:off x="0" y="0"/>
          <a:ext cx="0" cy="0"/>
          <a:chOff x="0" y="0"/>
          <a:chExt cx="0" cy="0"/>
        </a:xfrm>
      </p:grpSpPr>
      <p:pic>
        <p:nvPicPr>
          <p:cNvPr id="23554" name="Picture 14" descr="Picture7">
            <a:hlinkClick r:id="rId2" action="ppaction://hlinksldjump"/>
            <a:extLst>
              <a:ext uri="{FF2B5EF4-FFF2-40B4-BE49-F238E27FC236}">
                <a16:creationId xmlns:a16="http://schemas.microsoft.com/office/drawing/2014/main" id="{3B1988BE-1902-F69E-266C-704D16A4F6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7939"/>
            <a:ext cx="6223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Picture7">
            <a:hlinkClick r:id="rId2" action="ppaction://hlinksldjump"/>
            <a:extLst>
              <a:ext uri="{FF2B5EF4-FFF2-40B4-BE49-F238E27FC236}">
                <a16:creationId xmlns:a16="http://schemas.microsoft.com/office/drawing/2014/main" id="{16B5B1AE-3CB4-DE8A-85F6-02C55C0914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7939"/>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7E7FA82-3FE7-5072-5A88-334987B80967}"/>
              </a:ext>
            </a:extLst>
          </p:cNvPr>
          <p:cNvSpPr txBox="1"/>
          <p:nvPr/>
        </p:nvSpPr>
        <p:spPr>
          <a:xfrm>
            <a:off x="2609850" y="-47401"/>
            <a:ext cx="6096000" cy="461665"/>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BÀI 37: ĐỘT BIẾN NHIỄM SẮC THỂ</a:t>
            </a:r>
          </a:p>
        </p:txBody>
      </p:sp>
      <p:sp>
        <p:nvSpPr>
          <p:cNvPr id="6" name="TextBox 5">
            <a:extLst>
              <a:ext uri="{FF2B5EF4-FFF2-40B4-BE49-F238E27FC236}">
                <a16:creationId xmlns:a16="http://schemas.microsoft.com/office/drawing/2014/main" id="{C20DA237-884A-229A-26A9-0799D2A95C03}"/>
              </a:ext>
            </a:extLst>
          </p:cNvPr>
          <p:cNvSpPr txBox="1"/>
          <p:nvPr/>
        </p:nvSpPr>
        <p:spPr>
          <a:xfrm>
            <a:off x="238125" y="403485"/>
            <a:ext cx="6096000" cy="461665"/>
          </a:xfrm>
          <a:prstGeom prst="rect">
            <a:avLst/>
          </a:prstGeom>
          <a:noFill/>
        </p:spPr>
        <p:txBody>
          <a:bodyPr wrap="square">
            <a:spAutoFit/>
          </a:bodyPr>
          <a:lstStyle/>
          <a:p>
            <a:r>
              <a:rPr lang="en-US" sz="2400" b="1" dirty="0">
                <a:solidFill>
                  <a:srgbClr val="00B050"/>
                </a:solidFill>
                <a:latin typeface="Times New Roman" pitchFamily="18" charset="0"/>
                <a:cs typeface="Times New Roman" pitchFamily="18" charset="0"/>
              </a:rPr>
              <a:t>II. ĐỘT BIẾN CẤU TRÚC NST</a:t>
            </a:r>
          </a:p>
        </p:txBody>
      </p:sp>
      <p:sp>
        <p:nvSpPr>
          <p:cNvPr id="3" name="TextBox 2">
            <a:extLst>
              <a:ext uri="{FF2B5EF4-FFF2-40B4-BE49-F238E27FC236}">
                <a16:creationId xmlns:a16="http://schemas.microsoft.com/office/drawing/2014/main" id="{A345379C-2666-647A-4379-7926471F43CB}"/>
              </a:ext>
            </a:extLst>
          </p:cNvPr>
          <p:cNvSpPr txBox="1"/>
          <p:nvPr/>
        </p:nvSpPr>
        <p:spPr>
          <a:xfrm>
            <a:off x="238125" y="809810"/>
            <a:ext cx="11812278" cy="3844899"/>
          </a:xfrm>
          <a:prstGeom prst="rect">
            <a:avLst/>
          </a:prstGeom>
          <a:noFill/>
        </p:spPr>
        <p:txBody>
          <a:bodyPr wrap="square">
            <a:spAutoFit/>
          </a:bodyPr>
          <a:lstStyle/>
          <a:p>
            <a:pPr>
              <a:lnSpc>
                <a:spcPct val="135000"/>
              </a:lnSpc>
            </a:pP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3.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Tác</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hại</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ý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nghĩa</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a:t>
            </a:r>
          </a:p>
          <a:p>
            <a:pPr>
              <a:lnSpc>
                <a:spcPct val="135000"/>
              </a:lnSpc>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hại</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just">
              <a:lnSpc>
                <a:spcPct val="135000"/>
              </a:lnSpc>
            </a:pPr>
            <a:r>
              <a:rPr lang="en-US" altLang="en-US" sz="3200" dirty="0" err="1">
                <a:solidFill>
                  <a:srgbClr val="0000FF"/>
                </a:solidFill>
                <a:latin typeface="Times New Roman" panose="02020603050405020304" pitchFamily="18" charset="0"/>
                <a:cs typeface="Times New Roman" panose="02020603050405020304" pitchFamily="18" charset="0"/>
              </a:rPr>
              <a:t>Đột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biến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trúc</a:t>
            </a:r>
            <a:r>
              <a:rPr lang="en-US" altLang="en-US" sz="3200" dirty="0">
                <a:solidFill>
                  <a:srgbClr val="0000FF"/>
                </a:solidFill>
                <a:latin typeface="Times New Roman" panose="02020603050405020304" pitchFamily="18" charset="0"/>
                <a:cs typeface="Times New Roman" panose="02020603050405020304" pitchFamily="18" charset="0"/>
              </a:rPr>
              <a:t> NST </a:t>
            </a:r>
            <a:r>
              <a:rPr lang="en-US" altLang="en-US" sz="3200" dirty="0" err="1">
                <a:solidFill>
                  <a:srgbClr val="0000FF"/>
                </a:solidFill>
                <a:latin typeface="Times New Roman" panose="02020603050405020304" pitchFamily="18" charset="0"/>
                <a:cs typeface="Times New Roman" panose="02020603050405020304" pitchFamily="18" charset="0"/>
              </a:rPr>
              <a:t>làm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thay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đổi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lượng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trật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a:t>
            </a:r>
            <a:r>
              <a:rPr lang="en-US" altLang="en-US" sz="3200" dirty="0">
                <a:solidFill>
                  <a:srgbClr val="0000FF"/>
                </a:solidFill>
                <a:latin typeface="Times New Roman" panose="02020603050405020304" pitchFamily="18" charset="0"/>
                <a:cs typeface="Times New Roman" panose="02020603050405020304" pitchFamily="18" charset="0"/>
              </a:rPr>
              <a:t> gene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trên</a:t>
            </a:r>
            <a:r>
              <a:rPr lang="en-US" altLang="en-US" sz="3200" dirty="0">
                <a:solidFill>
                  <a:srgbClr val="0000FF"/>
                </a:solidFill>
                <a:latin typeface="Times New Roman" panose="02020603050405020304" pitchFamily="18" charset="0"/>
                <a:cs typeface="Times New Roman" panose="02020603050405020304" pitchFamily="18" charset="0"/>
              </a:rPr>
              <a:t> NST </a:t>
            </a:r>
            <a:r>
              <a:rPr lang="en-US" altLang="en-US" sz="3200" dirty="0" err="1">
                <a:solidFill>
                  <a:srgbClr val="0000FF"/>
                </a:solidFill>
                <a:latin typeface="Times New Roman" panose="02020603050405020304" pitchFamily="18" charset="0"/>
                <a:cs typeface="Times New Roman" panose="02020603050405020304" pitchFamily="18" charset="0"/>
              </a:rPr>
              <a:t>phá</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vỡ</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hài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hòa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hệ</a:t>
            </a:r>
            <a:r>
              <a:rPr lang="en-US" altLang="en-US" sz="3200" dirty="0">
                <a:solidFill>
                  <a:srgbClr val="0000FF"/>
                </a:solidFill>
                <a:latin typeface="Times New Roman" panose="02020603050405020304" pitchFamily="18" charset="0"/>
                <a:cs typeface="Times New Roman" panose="02020603050405020304" pitchFamily="18" charset="0"/>
              </a:rPr>
              <a:t> gene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sinh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vật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phần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lớn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thường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sinh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vật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ảnh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hưởng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đến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khả</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năng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sinh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sản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sinh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vật</a:t>
            </a:r>
            <a:r>
              <a:rPr lang="en-US" altLang="en-US" sz="32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81433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a:extLst>
              <a:ext uri="{FF2B5EF4-FFF2-40B4-BE49-F238E27FC236}">
                <a16:creationId xmlns:a16="http://schemas.microsoft.com/office/drawing/2014/main" id="{D4A5627F-BD20-25AD-EEBD-087DA7E18DBA}"/>
              </a:ext>
            </a:extLst>
          </p:cNvPr>
          <p:cNvSpPr>
            <a:spLocks noGrp="1"/>
          </p:cNvSpPr>
          <p:nvPr>
            <p:ph type="sldNum" sz="quarter" idx="12"/>
          </p:nvPr>
        </p:nvSpPr>
        <p:spPr bwMode="auto">
          <a:xfrm>
            <a:off x="7543800" y="43211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fld id="{F0CFFF9F-CE6E-4F62-B952-A049694015EE}" type="slidenum">
              <a:rPr lang="ru-RU" altLang="en-US" sz="2800" b="1">
                <a:solidFill>
                  <a:srgbClr val="FFFFFF"/>
                </a:solidFill>
                <a:latin typeface="Times New Roman" panose="02020603050405020304" pitchFamily="18" charset="0"/>
                <a:cs typeface="Times New Roman" panose="02020603050405020304" pitchFamily="18" charset="0"/>
              </a:rPr>
              <a:pPr/>
              <a:t>15</a:t>
            </a:fld>
            <a:endParaRPr lang="ru-RU" altLang="en-US" sz="2800" b="1">
              <a:solidFill>
                <a:srgbClr val="FFFF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81A8BBC-8AEB-C656-25C4-CD7800A93F70}"/>
              </a:ext>
            </a:extLst>
          </p:cNvPr>
          <p:cNvSpPr txBox="1">
            <a:spLocks noChangeArrowheads="1"/>
          </p:cNvSpPr>
          <p:nvPr/>
        </p:nvSpPr>
        <p:spPr bwMode="auto">
          <a:xfrm>
            <a:off x="114300" y="239714"/>
            <a:ext cx="6210300" cy="4654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5000"/>
              </a:lnSpc>
            </a:pPr>
            <a:r>
              <a:rPr lang="vi-VN" altLang="en-US" sz="3000" b="1" dirty="0">
                <a:solidFill>
                  <a:srgbClr val="0000FF"/>
                </a:solidFill>
                <a:latin typeface="Times New Roman" panose="02020603050405020304" pitchFamily="18" charset="0"/>
                <a:cs typeface="Times New Roman" panose="02020603050405020304" pitchFamily="18" charset="0"/>
              </a:rPr>
              <a:t>Đột biến </a:t>
            </a:r>
            <a:r>
              <a:rPr lang="vi-VN" altLang="en-US" sz="3000" b="1" dirty="0">
                <a:solidFill>
                  <a:srgbClr val="FF0000"/>
                </a:solidFill>
                <a:latin typeface="Times New Roman" panose="02020603050405020304" pitchFamily="18" charset="0"/>
                <a:cs typeface="Times New Roman" panose="02020603050405020304" pitchFamily="18" charset="0"/>
              </a:rPr>
              <a:t>lặp đoạn NST</a:t>
            </a:r>
            <a:r>
              <a:rPr lang="vi-VN" altLang="en-US" sz="3000" b="1" dirty="0">
                <a:solidFill>
                  <a:srgbClr val="0000FF"/>
                </a:solidFill>
                <a:latin typeface="Times New Roman" panose="02020603050405020304" pitchFamily="18" charset="0"/>
                <a:cs typeface="Times New Roman" panose="02020603050405020304" pitchFamily="18" charset="0"/>
              </a:rPr>
              <a:t> được ứng dụng </a:t>
            </a:r>
            <a:r>
              <a:rPr lang="en-US" altLang="en-US" sz="3000" b="1" dirty="0">
                <a:solidFill>
                  <a:srgbClr val="0000FF"/>
                </a:solidFill>
                <a:latin typeface="Times New Roman" panose="02020603050405020304" pitchFamily="18" charset="0"/>
                <a:cs typeface="Times New Roman" panose="02020603050405020304" pitchFamily="18" charset="0"/>
              </a:rPr>
              <a:t>c</a:t>
            </a:r>
            <a:r>
              <a:rPr lang="vi-VN" altLang="en-US" sz="3000" b="1" dirty="0">
                <a:solidFill>
                  <a:srgbClr val="0000FF"/>
                </a:solidFill>
                <a:latin typeface="Times New Roman" panose="02020603050405020304" pitchFamily="18" charset="0"/>
                <a:cs typeface="Times New Roman" panose="02020603050405020304" pitchFamily="18" charset="0"/>
              </a:rPr>
              <a:t>ó thể làm cho gene có lợi có nhiều bản sao trong hệ gene, có lợi cho thể đột biến và cho con người.</a:t>
            </a:r>
            <a:r>
              <a:rPr lang="en-US" altLang="en-US" sz="3000" b="1" dirty="0">
                <a:solidFill>
                  <a:srgbClr val="0000FF"/>
                </a:solidFill>
                <a:latin typeface="Times New Roman" panose="02020603050405020304" pitchFamily="18" charset="0"/>
                <a:cs typeface="Times New Roman" panose="02020603050405020304" pitchFamily="18" charset="0"/>
              </a:rPr>
              <a:t> </a:t>
            </a:r>
          </a:p>
          <a:p>
            <a:pPr algn="just">
              <a:lnSpc>
                <a:spcPct val="125000"/>
              </a:lnSpc>
            </a:pPr>
            <a:r>
              <a:rPr lang="vi-VN" altLang="en-US" sz="3000" b="1" dirty="0">
                <a:solidFill>
                  <a:srgbClr val="000000"/>
                </a:solidFill>
                <a:latin typeface="Times New Roman" panose="02020603050405020304" pitchFamily="18" charset="0"/>
                <a:cs typeface="Times New Roman" panose="02020603050405020304" pitchFamily="18" charset="0"/>
              </a:rPr>
              <a:t>Ví dụ: E</a:t>
            </a:r>
            <a:r>
              <a:rPr lang="en-US" altLang="en-US" sz="3000" b="1" dirty="0" err="1">
                <a:solidFill>
                  <a:srgbClr val="000000"/>
                </a:solidFill>
                <a:latin typeface="Times New Roman" panose="02020603050405020304" pitchFamily="18" charset="0"/>
                <a:cs typeface="Times New Roman" panose="02020603050405020304" pitchFamily="18" charset="0"/>
              </a:rPr>
              <a:t>nzyme</a:t>
            </a:r>
            <a:r>
              <a:rPr lang="vi-VN" altLang="en-US" sz="3000" b="1" dirty="0">
                <a:solidFill>
                  <a:srgbClr val="000000"/>
                </a:solidFill>
                <a:latin typeface="Times New Roman" panose="02020603050405020304" pitchFamily="18" charset="0"/>
                <a:cs typeface="Times New Roman" panose="02020603050405020304" pitchFamily="18" charset="0"/>
              </a:rPr>
              <a:t> th</a:t>
            </a:r>
            <a:r>
              <a:rPr lang="en-US" altLang="en-US" sz="3000" b="1" dirty="0">
                <a:solidFill>
                  <a:srgbClr val="000000"/>
                </a:solidFill>
                <a:latin typeface="Times New Roman" panose="02020603050405020304" pitchFamily="18" charset="0"/>
                <a:cs typeface="Times New Roman" panose="02020603050405020304" pitchFamily="18" charset="0"/>
              </a:rPr>
              <a:t>ủ</a:t>
            </a:r>
            <a:r>
              <a:rPr lang="vi-VN" altLang="en-US" sz="3000" b="1" dirty="0">
                <a:solidFill>
                  <a:srgbClr val="000000"/>
                </a:solidFill>
                <a:latin typeface="Times New Roman" panose="02020603050405020304" pitchFamily="18" charset="0"/>
                <a:cs typeface="Times New Roman" panose="02020603050405020304" pitchFamily="18" charset="0"/>
              </a:rPr>
              <a:t>y phân tinh bột ở một giống lúa mạch có hoạt tính cao hơn nhờ hiện tượng lặp đoạn NST mang gen</a:t>
            </a:r>
            <a:r>
              <a:rPr lang="en-US" altLang="en-US" sz="3000" b="1" dirty="0">
                <a:solidFill>
                  <a:srgbClr val="000000"/>
                </a:solidFill>
                <a:latin typeface="Times New Roman" panose="02020603050405020304" pitchFamily="18" charset="0"/>
                <a:cs typeface="Times New Roman" panose="02020603050405020304" pitchFamily="18" charset="0"/>
              </a:rPr>
              <a:t>e</a:t>
            </a:r>
            <a:r>
              <a:rPr lang="vi-VN" altLang="en-US" sz="3000" b="1" dirty="0">
                <a:solidFill>
                  <a:srgbClr val="000000"/>
                </a:solidFill>
                <a:latin typeface="Times New Roman" panose="02020603050405020304" pitchFamily="18" charset="0"/>
                <a:cs typeface="Times New Roman" panose="02020603050405020304" pitchFamily="18" charset="0"/>
              </a:rPr>
              <a:t> quy định e</a:t>
            </a:r>
            <a:r>
              <a:rPr lang="en-US" altLang="en-US" sz="3000" b="1" dirty="0" err="1">
                <a:solidFill>
                  <a:srgbClr val="000000"/>
                </a:solidFill>
                <a:latin typeface="Times New Roman" panose="02020603050405020304" pitchFamily="18" charset="0"/>
                <a:cs typeface="Times New Roman" panose="02020603050405020304" pitchFamily="18" charset="0"/>
              </a:rPr>
              <a:t>nzyme</a:t>
            </a:r>
            <a:r>
              <a:rPr lang="vi-VN" altLang="en-US" sz="3000" b="1" dirty="0">
                <a:solidFill>
                  <a:srgbClr val="000000"/>
                </a:solidFill>
                <a:latin typeface="Times New Roman" panose="02020603050405020304" pitchFamily="18" charset="0"/>
                <a:cs typeface="Times New Roman" panose="02020603050405020304" pitchFamily="18" charset="0"/>
              </a:rPr>
              <a:t> này.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21508" name="Picture 2" descr="Sinh học 9 Bài 22: Đột biến cấu trúc nhiễm sắc thể">
            <a:extLst>
              <a:ext uri="{FF2B5EF4-FFF2-40B4-BE49-F238E27FC236}">
                <a16:creationId xmlns:a16="http://schemas.microsoft.com/office/drawing/2014/main" id="{CA1D1001-49E8-5A96-B10C-3B1C4BE1E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426" y="260350"/>
            <a:ext cx="5629274"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9" name="Rectangle 6">
            <a:extLst>
              <a:ext uri="{FF2B5EF4-FFF2-40B4-BE49-F238E27FC236}">
                <a16:creationId xmlns:a16="http://schemas.microsoft.com/office/drawing/2014/main" id="{F4585F3D-53CF-ACE5-7D39-22698CB0A0E6}"/>
              </a:ext>
            </a:extLst>
          </p:cNvPr>
          <p:cNvSpPr>
            <a:spLocks noChangeArrowheads="1"/>
          </p:cNvSpPr>
          <p:nvPr/>
        </p:nvSpPr>
        <p:spPr bwMode="auto">
          <a:xfrm>
            <a:off x="6477000" y="4803776"/>
            <a:ext cx="56292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800" dirty="0">
                <a:solidFill>
                  <a:srgbClr val="FF00FF"/>
                </a:solidFill>
                <a:latin typeface="Times New Roman" panose="02020603050405020304" pitchFamily="18" charset="0"/>
                <a:cs typeface="Times New Roman" panose="02020603050405020304" pitchFamily="18" charset="0"/>
              </a:rPr>
              <a:t>Ở </a:t>
            </a:r>
            <a:r>
              <a:rPr lang="en-US" altLang="en-US" sz="2800" dirty="0" err="1">
                <a:solidFill>
                  <a:srgbClr val="FF00FF"/>
                </a:solidFill>
                <a:latin typeface="Times New Roman" panose="02020603050405020304" pitchFamily="18" charset="0"/>
                <a:cs typeface="Times New Roman" panose="02020603050405020304" pitchFamily="18" charset="0"/>
              </a:rPr>
              <a:t>lúa</a:t>
            </a:r>
            <a:r>
              <a:rPr lang="vi-VN" altLang="en-US" sz="2800" dirty="0">
                <a:solidFill>
                  <a:srgbClr val="FF00FF"/>
                </a:solidFill>
                <a:latin typeface="Times New Roman" panose="02020603050405020304" pitchFamily="18" charset="0"/>
                <a:cs typeface="Times New Roman" panose="02020603050405020304" pitchFamily="18" charset="0"/>
              </a:rPr>
              <a:t> mạch có đột biến lặp đoạn làm tăng hoạt tính của enz</a:t>
            </a:r>
            <a:r>
              <a:rPr lang="en-US" altLang="en-US" sz="2800" dirty="0">
                <a:solidFill>
                  <a:srgbClr val="FF00FF"/>
                </a:solidFill>
                <a:latin typeface="Times New Roman" panose="02020603050405020304" pitchFamily="18" charset="0"/>
                <a:cs typeface="Times New Roman" panose="02020603050405020304" pitchFamily="18" charset="0"/>
              </a:rPr>
              <a:t>y</a:t>
            </a:r>
            <a:r>
              <a:rPr lang="vi-VN" altLang="en-US" sz="2800" dirty="0">
                <a:solidFill>
                  <a:srgbClr val="FF00FF"/>
                </a:solidFill>
                <a:latin typeface="Times New Roman" panose="02020603050405020304" pitchFamily="18" charset="0"/>
                <a:cs typeface="Times New Roman" panose="02020603050405020304" pitchFamily="18" charset="0"/>
              </a:rPr>
              <a:t>m</a:t>
            </a:r>
            <a:r>
              <a:rPr lang="en-US" altLang="en-US" sz="2800" dirty="0">
                <a:solidFill>
                  <a:srgbClr val="FF00FF"/>
                </a:solidFill>
                <a:latin typeface="Times New Roman" panose="02020603050405020304" pitchFamily="18" charset="0"/>
                <a:cs typeface="Times New Roman" panose="02020603050405020304" pitchFamily="18" charset="0"/>
              </a:rPr>
              <a:t>e</a:t>
            </a:r>
            <a:r>
              <a:rPr lang="vi-VN" altLang="en-US" sz="2800" dirty="0">
                <a:solidFill>
                  <a:srgbClr val="FF00FF"/>
                </a:solidFill>
                <a:latin typeface="Times New Roman" panose="02020603050405020304" pitchFamily="18" charset="0"/>
                <a:cs typeface="Times New Roman" panose="02020603050405020304" pitchFamily="18" charset="0"/>
              </a:rPr>
              <a:t> am</a:t>
            </a:r>
            <a:r>
              <a:rPr lang="en-US" altLang="en-US" sz="2800" dirty="0">
                <a:solidFill>
                  <a:srgbClr val="FF00FF"/>
                </a:solidFill>
                <a:latin typeface="Times New Roman" panose="02020603050405020304" pitchFamily="18" charset="0"/>
                <a:cs typeface="Times New Roman" panose="02020603050405020304" pitchFamily="18" charset="0"/>
              </a:rPr>
              <a:t>y</a:t>
            </a:r>
            <a:r>
              <a:rPr lang="vi-VN" altLang="en-US" sz="2800" dirty="0">
                <a:solidFill>
                  <a:srgbClr val="FF00FF"/>
                </a:solidFill>
                <a:latin typeface="Times New Roman" panose="02020603050405020304" pitchFamily="18" charset="0"/>
                <a:cs typeface="Times New Roman" panose="02020603050405020304" pitchFamily="18" charset="0"/>
              </a:rPr>
              <a:t>la</a:t>
            </a:r>
            <a:r>
              <a:rPr lang="en-US" altLang="en-US" sz="2800" dirty="0">
                <a:solidFill>
                  <a:srgbClr val="FF00FF"/>
                </a:solidFill>
                <a:latin typeface="Times New Roman" panose="02020603050405020304" pitchFamily="18" charset="0"/>
                <a:cs typeface="Times New Roman" panose="02020603050405020304" pitchFamily="18" charset="0"/>
              </a:rPr>
              <a:t>se</a:t>
            </a:r>
            <a:r>
              <a:rPr lang="vi-VN" altLang="en-US" sz="2800" dirty="0">
                <a:solidFill>
                  <a:srgbClr val="FF00FF"/>
                </a:solidFill>
                <a:latin typeface="Times New Roman" panose="02020603050405020304" pitchFamily="18" charset="0"/>
                <a:cs typeface="Times New Roman" panose="02020603050405020304" pitchFamily="18" charset="0"/>
              </a:rPr>
              <a:t>, rất có ý nghĩa trong công nghiệp sản xuất bia.</a:t>
            </a:r>
            <a:endParaRPr lang="en-US" altLang="en-US" sz="2800" dirty="0">
              <a:solidFill>
                <a:srgbClr val="FF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1D56C1B-0384-89FF-13B4-89B059E58F40}"/>
              </a:ext>
            </a:extLst>
          </p:cNvPr>
          <p:cNvSpPr txBox="1"/>
          <p:nvPr/>
        </p:nvSpPr>
        <p:spPr>
          <a:xfrm>
            <a:off x="180975" y="476250"/>
            <a:ext cx="6067425" cy="4124533"/>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ru-RU"/>
            </a:defPPr>
            <a:lvl1pPr>
              <a:lnSpc>
                <a:spcPct val="125000"/>
              </a:lnSpc>
              <a:defRPr sz="2400" b="1">
                <a:solidFill>
                  <a:schemeClr val="accent3"/>
                </a:solidFill>
              </a:defRPr>
            </a:lvl1pPr>
          </a:lstStyle>
          <a:p>
            <a:pPr algn="just" defTabSz="609630">
              <a:defRPr/>
            </a:pPr>
            <a:r>
              <a:rPr lang="en-US" sz="3200" dirty="0" err="1">
                <a:solidFill>
                  <a:srgbClr val="0000FF"/>
                </a:solidFill>
                <a:latin typeface="Times New Roman" pitchFamily="18" charset="0"/>
                <a:cs typeface="Times New Roman" pitchFamily="18" charset="0"/>
              </a:rPr>
              <a:t>Đột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biến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cấu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trúc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nhiễm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sắc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thể</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cấu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trúc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lại</a:t>
            </a:r>
            <a:r>
              <a:rPr lang="en-US" sz="3200" dirty="0">
                <a:solidFill>
                  <a:srgbClr val="0000FF"/>
                </a:solidFill>
                <a:latin typeface="Times New Roman" pitchFamily="18" charset="0"/>
                <a:cs typeface="Times New Roman" pitchFamily="18" charset="0"/>
              </a:rPr>
              <a:t> gene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hệ</a:t>
            </a:r>
            <a:r>
              <a:rPr lang="en-US" sz="3200" dirty="0">
                <a:solidFill>
                  <a:srgbClr val="0000FF"/>
                </a:solidFill>
                <a:latin typeface="Times New Roman" pitchFamily="18" charset="0"/>
                <a:cs typeface="Times New Roman" pitchFamily="18" charset="0"/>
              </a:rPr>
              <a:t> gene,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xuất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những</a:t>
            </a:r>
            <a:r>
              <a:rPr lang="en-US" sz="3200" dirty="0">
                <a:solidFill>
                  <a:srgbClr val="0000FF"/>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mới</a:t>
            </a:r>
            <a:r>
              <a:rPr lang="en-US" sz="3200" dirty="0">
                <a:solidFill>
                  <a:srgbClr val="FF0000"/>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nguồn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biến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dị</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cung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cấp</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nguyên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liệu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cho</a:t>
            </a:r>
            <a:r>
              <a:rPr lang="en-US" sz="3200" dirty="0">
                <a:solidFill>
                  <a:srgbClr val="0000FF"/>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hóa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chọn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giống</a:t>
            </a:r>
            <a:r>
              <a:rPr lang="en-US" sz="32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EEE14E40-8C0F-3D44-584C-63446D8C9595}"/>
              </a:ext>
            </a:extLst>
          </p:cNvPr>
          <p:cNvSpPr>
            <a:spLocks noGrp="1"/>
          </p:cNvSpPr>
          <p:nvPr>
            <p:ph type="sldNum" sz="quarter" idx="12"/>
          </p:nvPr>
        </p:nvSpPr>
        <p:spPr bwMode="auto">
          <a:xfrm>
            <a:off x="7543800" y="489902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fld id="{D6C4C703-B066-483C-A936-99C395AF2DAF}" type="slidenum">
              <a:rPr lang="ru-RU" altLang="en-US" sz="2800" b="1">
                <a:solidFill>
                  <a:srgbClr val="FFFFFF"/>
                </a:solidFill>
                <a:latin typeface="Times New Roman" panose="02020603050405020304" pitchFamily="18" charset="0"/>
                <a:cs typeface="Times New Roman" panose="02020603050405020304" pitchFamily="18" charset="0"/>
              </a:rPr>
              <a:pPr/>
              <a:t>16</a:t>
            </a:fld>
            <a:endParaRPr lang="ru-RU" altLang="en-US" sz="2800" b="1">
              <a:solidFill>
                <a:srgbClr val="FFFFFF"/>
              </a:solidFill>
              <a:latin typeface="Times New Roman" panose="02020603050405020304" pitchFamily="18" charset="0"/>
              <a:cs typeface="Times New Roman" panose="02020603050405020304" pitchFamily="18" charset="0"/>
            </a:endParaRPr>
          </a:p>
        </p:txBody>
      </p:sp>
      <p:sp>
        <p:nvSpPr>
          <p:cNvPr id="22531" name="TextBox 5">
            <a:extLst>
              <a:ext uri="{FF2B5EF4-FFF2-40B4-BE49-F238E27FC236}">
                <a16:creationId xmlns:a16="http://schemas.microsoft.com/office/drawing/2014/main" id="{7EC47747-F351-7C1F-5F81-9C24FC4A8F2B}"/>
              </a:ext>
            </a:extLst>
          </p:cNvPr>
          <p:cNvSpPr txBox="1">
            <a:spLocks noChangeArrowheads="1"/>
          </p:cNvSpPr>
          <p:nvPr/>
        </p:nvSpPr>
        <p:spPr bwMode="auto">
          <a:xfrm>
            <a:off x="133350" y="546101"/>
            <a:ext cx="6191250" cy="2496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5000"/>
              </a:lnSpc>
            </a:pPr>
            <a:r>
              <a:rPr lang="en-US" altLang="en-US" sz="3200" dirty="0">
                <a:latin typeface="Times New Roman" panose="02020603050405020304" pitchFamily="18" charset="0"/>
                <a:cs typeface="Times New Roman" panose="02020603050405020304" pitchFamily="18" charset="0"/>
              </a:rPr>
              <a:t>Con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biến</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mất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đoạn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loại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đoạn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mang</a:t>
            </a:r>
            <a:r>
              <a:rPr lang="en-US" altLang="en-US" sz="3200" dirty="0">
                <a:latin typeface="Times New Roman" panose="02020603050405020304" pitchFamily="18" charset="0"/>
                <a:cs typeface="Times New Roman" panose="02020603050405020304" pitchFamily="18" charset="0"/>
              </a:rPr>
              <a:t> gene </a:t>
            </a:r>
            <a:r>
              <a:rPr lang="en-US" altLang="en-US" sz="3200" dirty="0" err="1">
                <a:latin typeface="Times New Roman" panose="02020603050405020304" pitchFamily="18" charset="0"/>
                <a:cs typeface="Times New Roman" panose="02020603050405020304" pitchFamily="18" charset="0"/>
              </a:rPr>
              <a:t>xấu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gene </a:t>
            </a:r>
            <a:r>
              <a:rPr lang="en-US" altLang="en-US" sz="3200" dirty="0" err="1">
                <a:latin typeface="Times New Roman" panose="02020603050405020304" pitchFamily="18" charset="0"/>
                <a:cs typeface="Times New Roman" panose="02020603050405020304" pitchFamily="18" charset="0"/>
              </a:rPr>
              <a:t>mang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bệnh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khỏi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hệ</a:t>
            </a:r>
            <a:r>
              <a:rPr lang="en-US" altLang="en-US" sz="3200" dirty="0">
                <a:latin typeface="Times New Roman" panose="02020603050405020304" pitchFamily="18" charset="0"/>
                <a:cs typeface="Times New Roman" panose="02020603050405020304" pitchFamily="18" charset="0"/>
              </a:rPr>
              <a:t> gene.</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pic>
        <p:nvPicPr>
          <p:cNvPr id="22532" name="Picture 6" descr="A diagram of a deletion&#10;&#10;Description automatically generated">
            <a:extLst>
              <a:ext uri="{FF2B5EF4-FFF2-40B4-BE49-F238E27FC236}">
                <a16:creationId xmlns:a16="http://schemas.microsoft.com/office/drawing/2014/main" id="{C12E2301-A999-AF6A-FB39-E94A88BBA2D7}"/>
              </a:ext>
            </a:extLst>
          </p:cNvPr>
          <p:cNvPicPr>
            <a:picLocks noChangeAspect="1"/>
          </p:cNvPicPr>
          <p:nvPr/>
        </p:nvPicPr>
        <p:blipFill>
          <a:blip r:embed="rId2">
            <a:extLst>
              <a:ext uri="{28A0092B-C50C-407E-A947-70E740481C1C}">
                <a14:useLocalDpi xmlns:a14="http://schemas.microsoft.com/office/drawing/2010/main" val="0"/>
              </a:ext>
            </a:extLst>
          </a:blip>
          <a:srcRect l="13507" t="14478" r="15482" b="9859"/>
          <a:stretch>
            <a:fillRect/>
          </a:stretch>
        </p:blipFill>
        <p:spPr bwMode="auto">
          <a:xfrm>
            <a:off x="6986588" y="533400"/>
            <a:ext cx="33782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94BA-6FD7-1B69-4F6E-F965D05195CC}"/>
            </a:ext>
          </a:extLst>
        </p:cNvPr>
        <p:cNvGrpSpPr/>
        <p:nvPr/>
      </p:nvGrpSpPr>
      <p:grpSpPr>
        <a:xfrm>
          <a:off x="0" y="0"/>
          <a:ext cx="0" cy="0"/>
          <a:chOff x="0" y="0"/>
          <a:chExt cx="0" cy="0"/>
        </a:xfrm>
      </p:grpSpPr>
      <p:pic>
        <p:nvPicPr>
          <p:cNvPr id="23554" name="Picture 14" descr="Picture7">
            <a:hlinkClick r:id="rId2" action="ppaction://hlinksldjump"/>
            <a:extLst>
              <a:ext uri="{FF2B5EF4-FFF2-40B4-BE49-F238E27FC236}">
                <a16:creationId xmlns:a16="http://schemas.microsoft.com/office/drawing/2014/main" id="{9B92FBDA-1728-BC3A-3B94-0D09EFB2E6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7939"/>
            <a:ext cx="6223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Picture7">
            <a:hlinkClick r:id="rId2" action="ppaction://hlinksldjump"/>
            <a:extLst>
              <a:ext uri="{FF2B5EF4-FFF2-40B4-BE49-F238E27FC236}">
                <a16:creationId xmlns:a16="http://schemas.microsoft.com/office/drawing/2014/main" id="{02863052-C872-8DD7-E5C1-3685AEB824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7939"/>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F8BFAE6-D090-C76F-D751-1CD7C972C622}"/>
              </a:ext>
            </a:extLst>
          </p:cNvPr>
          <p:cNvSpPr txBox="1"/>
          <p:nvPr/>
        </p:nvSpPr>
        <p:spPr>
          <a:xfrm>
            <a:off x="2609850" y="-47401"/>
            <a:ext cx="6096000" cy="461665"/>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BÀI 37: ĐỘT BIẾN NHIỄM SẮC THỂ</a:t>
            </a:r>
          </a:p>
        </p:txBody>
      </p:sp>
      <p:sp>
        <p:nvSpPr>
          <p:cNvPr id="6" name="TextBox 5">
            <a:extLst>
              <a:ext uri="{FF2B5EF4-FFF2-40B4-BE49-F238E27FC236}">
                <a16:creationId xmlns:a16="http://schemas.microsoft.com/office/drawing/2014/main" id="{63E83494-483D-4C9A-95B4-60E7C7E76245}"/>
              </a:ext>
            </a:extLst>
          </p:cNvPr>
          <p:cNvSpPr txBox="1"/>
          <p:nvPr/>
        </p:nvSpPr>
        <p:spPr>
          <a:xfrm>
            <a:off x="238125" y="403485"/>
            <a:ext cx="6096000" cy="461665"/>
          </a:xfrm>
          <a:prstGeom prst="rect">
            <a:avLst/>
          </a:prstGeom>
          <a:noFill/>
        </p:spPr>
        <p:txBody>
          <a:bodyPr wrap="square">
            <a:spAutoFit/>
          </a:bodyPr>
          <a:lstStyle/>
          <a:p>
            <a:r>
              <a:rPr lang="en-US" sz="2400" b="1" dirty="0">
                <a:solidFill>
                  <a:srgbClr val="00B050"/>
                </a:solidFill>
                <a:latin typeface="Times New Roman" pitchFamily="18" charset="0"/>
                <a:cs typeface="Times New Roman" pitchFamily="18" charset="0"/>
              </a:rPr>
              <a:t>II. ĐỘT BIẾN CẤU TRÚC NST</a:t>
            </a:r>
          </a:p>
        </p:txBody>
      </p:sp>
      <p:sp>
        <p:nvSpPr>
          <p:cNvPr id="3" name="TextBox 2">
            <a:extLst>
              <a:ext uri="{FF2B5EF4-FFF2-40B4-BE49-F238E27FC236}">
                <a16:creationId xmlns:a16="http://schemas.microsoft.com/office/drawing/2014/main" id="{DB4C11A0-B936-31B7-6FB0-728DAF4860FB}"/>
              </a:ext>
            </a:extLst>
          </p:cNvPr>
          <p:cNvSpPr txBox="1"/>
          <p:nvPr/>
        </p:nvSpPr>
        <p:spPr>
          <a:xfrm>
            <a:off x="238125" y="1077376"/>
            <a:ext cx="11347417" cy="4102918"/>
          </a:xfrm>
          <a:prstGeom prst="rect">
            <a:avLst/>
          </a:prstGeom>
          <a:noFill/>
        </p:spPr>
        <p:txBody>
          <a:bodyPr wrap="square">
            <a:spAutoFit/>
          </a:bodyPr>
          <a:lstStyle/>
          <a:p>
            <a:pPr>
              <a:lnSpc>
                <a:spcPct val="135000"/>
              </a:lnSpc>
            </a:pP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3.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Tác</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hại</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ý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nghĩa</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a:t>
            </a:r>
          </a:p>
          <a:p>
            <a:pPr>
              <a:lnSpc>
                <a:spcPct val="135000"/>
              </a:lnSpc>
            </a:pP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just">
              <a:lnSpc>
                <a:spcPct val="135000"/>
              </a:lnSpc>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trúc</a:t>
            </a:r>
            <a:r>
              <a:rPr lang="en-US" altLang="en-US" sz="2800" dirty="0">
                <a:latin typeface="Times New Roman" panose="02020603050405020304" pitchFamily="18" charset="0"/>
                <a:cs typeface="Times New Roman" panose="02020603050405020304" pitchFamily="18" charset="0"/>
              </a:rPr>
              <a:t> NST </a:t>
            </a:r>
            <a:r>
              <a:rPr lang="en-US" altLang="en-US" sz="2800" dirty="0" err="1">
                <a:latin typeface="Times New Roman" panose="02020603050405020304" pitchFamily="18" charset="0"/>
                <a:cs typeface="Times New Roman" panose="02020603050405020304" pitchFamily="18" charset="0"/>
              </a:rPr>
              <a:t>cấu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gene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gene,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nguồn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dị</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cung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cấp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liệu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hóa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giống</a:t>
            </a:r>
            <a:r>
              <a:rPr lang="en-US" altLang="en-US" sz="2800" dirty="0">
                <a:solidFill>
                  <a:srgbClr val="FF0000"/>
                </a:solidFill>
                <a:latin typeface="Times New Roman" panose="02020603050405020304" pitchFamily="18" charset="0"/>
                <a:cs typeface="Times New Roman" panose="02020603050405020304" pitchFamily="18" charset="0"/>
              </a:rPr>
              <a:t>.</a:t>
            </a:r>
          </a:p>
          <a:p>
            <a:pPr algn="just">
              <a:lnSpc>
                <a:spcPct val="135000"/>
              </a:lnSpc>
            </a:pPr>
            <a:r>
              <a:rPr lang="en-US" altLang="en-US" sz="2800" dirty="0">
                <a:solidFill>
                  <a:srgbClr val="008000"/>
                </a:solidFill>
                <a:latin typeface="Times New Roman" panose="02020603050405020304" pitchFamily="18" charset="0"/>
                <a:cs typeface="Times New Roman" panose="02020603050405020304" pitchFamily="18" charset="0"/>
              </a:rPr>
              <a:t>- Con </a:t>
            </a:r>
            <a:r>
              <a:rPr lang="en-US" altLang="en-US" sz="2800" dirty="0" err="1">
                <a:solidFill>
                  <a:srgbClr val="008000"/>
                </a:solidFill>
                <a:latin typeface="Times New Roman" panose="02020603050405020304" pitchFamily="18" charset="0"/>
                <a:cs typeface="Times New Roman" panose="02020603050405020304" pitchFamily="18" charset="0"/>
              </a:rPr>
              <a:t>người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có</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thể</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ứng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dụng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đột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biến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mất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đoạn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để</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loại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bỏ</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những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đoạn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mang</a:t>
            </a:r>
            <a:r>
              <a:rPr lang="en-US" altLang="en-US" sz="2800" dirty="0">
                <a:solidFill>
                  <a:srgbClr val="008000"/>
                </a:solidFill>
                <a:latin typeface="Times New Roman" panose="02020603050405020304" pitchFamily="18" charset="0"/>
                <a:cs typeface="Times New Roman" panose="02020603050405020304" pitchFamily="18" charset="0"/>
              </a:rPr>
              <a:t> gene </a:t>
            </a:r>
            <a:r>
              <a:rPr lang="en-US" altLang="en-US" sz="2800" dirty="0" err="1">
                <a:solidFill>
                  <a:srgbClr val="008000"/>
                </a:solidFill>
                <a:latin typeface="Times New Roman" panose="02020603050405020304" pitchFamily="18" charset="0"/>
                <a:cs typeface="Times New Roman" panose="02020603050405020304" pitchFamily="18" charset="0"/>
              </a:rPr>
              <a:t>xấu</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hoặc</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những</a:t>
            </a:r>
            <a:r>
              <a:rPr lang="en-US" altLang="en-US" sz="2800" dirty="0">
                <a:solidFill>
                  <a:srgbClr val="008000"/>
                </a:solidFill>
                <a:latin typeface="Times New Roman" panose="02020603050405020304" pitchFamily="18" charset="0"/>
                <a:cs typeface="Times New Roman" panose="02020603050405020304" pitchFamily="18" charset="0"/>
              </a:rPr>
              <a:t> gene </a:t>
            </a:r>
            <a:r>
              <a:rPr lang="en-US" altLang="en-US" sz="2800" dirty="0" err="1">
                <a:solidFill>
                  <a:srgbClr val="008000"/>
                </a:solidFill>
                <a:latin typeface="Times New Roman" panose="02020603050405020304" pitchFamily="18" charset="0"/>
                <a:cs typeface="Times New Roman" panose="02020603050405020304" pitchFamily="18" charset="0"/>
              </a:rPr>
              <a:t>mang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bệnh</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ra</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khỏi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hệ</a:t>
            </a:r>
            <a:r>
              <a:rPr lang="en-US" altLang="en-US" sz="2800" dirty="0">
                <a:solidFill>
                  <a:srgbClr val="008000"/>
                </a:solidFill>
                <a:latin typeface="Times New Roman" panose="02020603050405020304" pitchFamily="18" charset="0"/>
                <a:cs typeface="Times New Roman" panose="02020603050405020304" pitchFamily="18" charset="0"/>
              </a:rPr>
              <a:t> gene.</a:t>
            </a:r>
          </a:p>
        </p:txBody>
      </p:sp>
    </p:spTree>
    <p:extLst>
      <p:ext uri="{BB962C8B-B14F-4D97-AF65-F5344CB8AC3E}">
        <p14:creationId xmlns:p14="http://schemas.microsoft.com/office/powerpoint/2010/main" val="411517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F9F0-D618-5319-D036-8E9343255AE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01B8647-BA70-EF80-F059-313426D5EBA8}"/>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7CEB9A4-1B01-C952-9F37-9B6684762DF9}"/>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ĐỘT BIẾN SỐ </a:t>
            </a:r>
            <a:r>
              <a:rPr lang="vi-VN" sz="2800" b="1" dirty="0">
                <a:solidFill>
                  <a:srgbClr val="00B050"/>
                </a:solidFill>
                <a:latin typeface="Times New Roman" pitchFamily="18" charset="0"/>
                <a:cs typeface="Times New Roman" pitchFamily="18" charset="0"/>
              </a:rPr>
              <a:t>LƯỢNG </a:t>
            </a:r>
            <a:r>
              <a:rPr lang="en-US" sz="2800" b="1" dirty="0">
                <a:solidFill>
                  <a:srgbClr val="00B050"/>
                </a:solidFill>
                <a:latin typeface="Times New Roman" pitchFamily="18" charset="0"/>
                <a:cs typeface="Times New Roman" pitchFamily="18" charset="0"/>
              </a:rPr>
              <a:t>NST</a:t>
            </a:r>
          </a:p>
        </p:txBody>
      </p:sp>
      <p:sp>
        <p:nvSpPr>
          <p:cNvPr id="27650" name="Rectangle 2">
            <a:extLst>
              <a:ext uri="{FF2B5EF4-FFF2-40B4-BE49-F238E27FC236}">
                <a16:creationId xmlns:a16="http://schemas.microsoft.com/office/drawing/2014/main" id="{6D28AE3C-3B1E-9932-0827-E267345E54C0}"/>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0DFB9D48-8210-6548-12AC-8AACF06BE15E}"/>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678BD4D8-B661-9DD0-537D-07D4D0CE61E5}"/>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BF49B3-DDE8-6FEF-0250-EA2587DEB187}"/>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34096A8C-C7F1-DEC9-73CE-3A9262936127}"/>
              </a:ext>
            </a:extLst>
          </p:cNvPr>
          <p:cNvSpPr txBox="1"/>
          <p:nvPr/>
        </p:nvSpPr>
        <p:spPr>
          <a:xfrm>
            <a:off x="3629025" y="857250"/>
            <a:ext cx="4019550" cy="523220"/>
          </a:xfrm>
          <a:prstGeom prst="rect">
            <a:avLst/>
          </a:prstGeom>
          <a:noFill/>
        </p:spPr>
        <p:txBody>
          <a:bodyPr wrap="square" rtlCol="0">
            <a:spAutoFit/>
          </a:bodyPr>
          <a:lstStyle/>
          <a:p>
            <a:pPr algn="ctr"/>
            <a:r>
              <a:rPr lang="en-US" sz="2800" dirty="0">
                <a:solidFill>
                  <a:srgbClr val="FF33CC"/>
                </a:solidFill>
                <a:latin typeface="Times New Roman" pitchFamily="18" charset="0"/>
                <a:cs typeface="Times New Roman" pitchFamily="18" charset="0"/>
              </a:rPr>
              <a:t>PHIẾU HỌC TẬP SỐ 3</a:t>
            </a:r>
          </a:p>
        </p:txBody>
      </p:sp>
      <p:graphicFrame>
        <p:nvGraphicFramePr>
          <p:cNvPr id="7" name="Table 6">
            <a:extLst>
              <a:ext uri="{FF2B5EF4-FFF2-40B4-BE49-F238E27FC236}">
                <a16:creationId xmlns:a16="http://schemas.microsoft.com/office/drawing/2014/main" id="{94D731FE-9B10-784E-1E52-C984C03C0E28}"/>
              </a:ext>
            </a:extLst>
          </p:cNvPr>
          <p:cNvGraphicFramePr>
            <a:graphicFrameLocks noGrp="1"/>
          </p:cNvGraphicFramePr>
          <p:nvPr>
            <p:extLst>
              <p:ext uri="{D42A27DB-BD31-4B8C-83A1-F6EECF244321}">
                <p14:modId xmlns:p14="http://schemas.microsoft.com/office/powerpoint/2010/main" val="476936001"/>
              </p:ext>
            </p:extLst>
          </p:nvPr>
        </p:nvGraphicFramePr>
        <p:xfrm>
          <a:off x="435585" y="1280621"/>
          <a:ext cx="11770659" cy="4785360"/>
        </p:xfrm>
        <a:graphic>
          <a:graphicData uri="http://schemas.openxmlformats.org/drawingml/2006/table">
            <a:tbl>
              <a:tblPr firstRow="1" bandRow="1">
                <a:tableStyleId>{69CF1AB2-1976-4502-BF36-3FF5EA218861}</a:tableStyleId>
              </a:tblPr>
              <a:tblGrid>
                <a:gridCol w="3911601">
                  <a:extLst>
                    <a:ext uri="{9D8B030D-6E8A-4147-A177-3AD203B41FA5}">
                      <a16:colId xmlns:a16="http://schemas.microsoft.com/office/drawing/2014/main" val="1476724686"/>
                    </a:ext>
                  </a:extLst>
                </a:gridCol>
                <a:gridCol w="3929529">
                  <a:extLst>
                    <a:ext uri="{9D8B030D-6E8A-4147-A177-3AD203B41FA5}">
                      <a16:colId xmlns:a16="http://schemas.microsoft.com/office/drawing/2014/main" val="3744573718"/>
                    </a:ext>
                  </a:extLst>
                </a:gridCol>
                <a:gridCol w="3929529">
                  <a:extLst>
                    <a:ext uri="{9D8B030D-6E8A-4147-A177-3AD203B41FA5}">
                      <a16:colId xmlns:a16="http://schemas.microsoft.com/office/drawing/2014/main" val="3136435062"/>
                    </a:ext>
                  </a:extLst>
                </a:gridCol>
              </a:tblGrid>
              <a:tr h="752124">
                <a:tc>
                  <a:txBody>
                    <a:bodyPr/>
                    <a:lstStyle/>
                    <a:p>
                      <a:pPr algn="just"/>
                      <a:r>
                        <a:rPr lang="en-US" sz="2800" b="1" kern="1200" dirty="0" err="1">
                          <a:solidFill>
                            <a:schemeClr val="dk1"/>
                          </a:solidFill>
                          <a:effectLst/>
                          <a:latin typeface="Times    New Roman"/>
                          <a:ea typeface="+mn-ea"/>
                          <a:cs typeface="+mn-cs"/>
                        </a:rPr>
                        <a:t>Bộ</a:t>
                      </a:r>
                      <a:r>
                        <a:rPr lang="en-US" sz="2800" b="1" kern="1200" dirty="0">
                          <a:solidFill>
                            <a:schemeClr val="dk1"/>
                          </a:solidFill>
                          <a:effectLst/>
                          <a:latin typeface="Times    New Roman"/>
                          <a:ea typeface="+mn-ea"/>
                          <a:cs typeface="+mn-cs"/>
                        </a:rPr>
                        <a:t> NST ban </a:t>
                      </a:r>
                      <a:r>
                        <a:rPr lang="en-US" sz="2800" b="1" kern="1200" dirty="0" err="1">
                          <a:solidFill>
                            <a:schemeClr val="dk1"/>
                          </a:solidFill>
                          <a:effectLst/>
                          <a:latin typeface="Times    New Roman"/>
                          <a:ea typeface="+mn-ea"/>
                          <a:cs typeface="+mn-cs"/>
                        </a:rPr>
                        <a:t>đầu</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của</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loài</a:t>
                      </a:r>
                      <a:r>
                        <a:rPr lang="en-US" sz="2800" b="1" kern="1200" dirty="0">
                          <a:solidFill>
                            <a:schemeClr val="dk1"/>
                          </a:solidFill>
                          <a:effectLst/>
                          <a:latin typeface="Times    New Roman"/>
                          <a:ea typeface="+mn-ea"/>
                          <a:cs typeface="+mn-cs"/>
                        </a:rPr>
                        <a:t> </a:t>
                      </a:r>
                      <a:endParaRPr lang="en-US" sz="2800" dirty="0">
                        <a:latin typeface="Times    New Roman"/>
                      </a:endParaRPr>
                    </a:p>
                  </a:txBody>
                  <a:tcPr/>
                </a:tc>
                <a:tc>
                  <a:txBody>
                    <a:bodyPr/>
                    <a:lstStyle/>
                    <a:p>
                      <a:r>
                        <a:rPr lang="en-US" sz="2800" b="1" kern="1200" dirty="0" err="1">
                          <a:solidFill>
                            <a:schemeClr val="dk1"/>
                          </a:solidFill>
                          <a:effectLst/>
                          <a:latin typeface="Times    New Roman"/>
                          <a:ea typeface="+mn-ea"/>
                          <a:cs typeface="+mn-cs"/>
                        </a:rPr>
                        <a:t>Bộ</a:t>
                      </a:r>
                      <a:r>
                        <a:rPr lang="en-US" sz="2800" b="1" kern="1200" dirty="0">
                          <a:solidFill>
                            <a:schemeClr val="dk1"/>
                          </a:solidFill>
                          <a:effectLst/>
                          <a:latin typeface="Times    New Roman"/>
                          <a:ea typeface="+mn-ea"/>
                          <a:cs typeface="+mn-cs"/>
                        </a:rPr>
                        <a:t> NST </a:t>
                      </a:r>
                      <a:r>
                        <a:rPr lang="en-US" sz="2800" b="1" kern="1200" dirty="0" err="1">
                          <a:solidFill>
                            <a:schemeClr val="dk1"/>
                          </a:solidFill>
                          <a:effectLst/>
                          <a:latin typeface="Times    New Roman"/>
                          <a:ea typeface="+mn-ea"/>
                          <a:cs typeface="+mn-cs"/>
                        </a:rPr>
                        <a:t>bị</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biến</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đổi</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số</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lượng</a:t>
                      </a:r>
                      <a:endParaRPr lang="en-US" sz="2800" dirty="0">
                        <a:latin typeface="Times    New Roman"/>
                      </a:endParaRPr>
                    </a:p>
                  </a:txBody>
                  <a:tcPr/>
                </a:tc>
                <a:tc>
                  <a:txBody>
                    <a:bodyPr/>
                    <a:lstStyle/>
                    <a:p>
                      <a:r>
                        <a:rPr lang="en-US" sz="2800" b="1" kern="1200" dirty="0" err="1">
                          <a:solidFill>
                            <a:schemeClr val="dk1"/>
                          </a:solidFill>
                          <a:effectLst/>
                          <a:latin typeface="Times    New Roman"/>
                          <a:ea typeface="+mn-ea"/>
                          <a:cs typeface="+mn-cs"/>
                        </a:rPr>
                        <a:t>Điểm</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sai</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khác</a:t>
                      </a:r>
                      <a:r>
                        <a:rPr lang="en-US" sz="2800" b="1" kern="1200" dirty="0">
                          <a:solidFill>
                            <a:schemeClr val="dk1"/>
                          </a:solidFill>
                          <a:effectLst/>
                          <a:latin typeface="Times    New Roman"/>
                          <a:ea typeface="+mn-ea"/>
                          <a:cs typeface="+mn-cs"/>
                        </a:rPr>
                        <a:t> so </a:t>
                      </a:r>
                      <a:r>
                        <a:rPr lang="en-US" sz="2800" b="1" kern="1200" dirty="0" err="1">
                          <a:solidFill>
                            <a:schemeClr val="dk1"/>
                          </a:solidFill>
                          <a:effectLst/>
                          <a:latin typeface="Times    New Roman"/>
                          <a:ea typeface="+mn-ea"/>
                          <a:cs typeface="+mn-cs"/>
                        </a:rPr>
                        <a:t>với</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bộ</a:t>
                      </a:r>
                      <a:r>
                        <a:rPr lang="en-US" sz="2800" b="1" kern="1200" dirty="0">
                          <a:solidFill>
                            <a:schemeClr val="dk1"/>
                          </a:solidFill>
                          <a:effectLst/>
                          <a:latin typeface="Times    New Roman"/>
                          <a:ea typeface="+mn-ea"/>
                          <a:cs typeface="+mn-cs"/>
                        </a:rPr>
                        <a:t> NST ban </a:t>
                      </a:r>
                      <a:r>
                        <a:rPr lang="en-US" sz="2800" b="1" kern="1200" dirty="0" err="1">
                          <a:solidFill>
                            <a:schemeClr val="dk1"/>
                          </a:solidFill>
                          <a:effectLst/>
                          <a:latin typeface="Times    New Roman"/>
                          <a:ea typeface="+mn-ea"/>
                          <a:cs typeface="+mn-cs"/>
                        </a:rPr>
                        <a:t>đầu</a:t>
                      </a:r>
                      <a:endParaRPr lang="en-US" sz="2800" dirty="0">
                        <a:latin typeface="Times    New Roman"/>
                      </a:endParaRPr>
                    </a:p>
                  </a:txBody>
                  <a:tcPr/>
                </a:tc>
                <a:extLst>
                  <a:ext uri="{0D108BD9-81ED-4DB2-BD59-A6C34878D82A}">
                    <a16:rowId xmlns:a16="http://schemas.microsoft.com/office/drawing/2014/main" val="1400146638"/>
                  </a:ext>
                </a:extLst>
              </a:tr>
              <a:tr h="727862">
                <a:tc rowSpan="3">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4185758037"/>
                  </a:ext>
                </a:extLst>
              </a:tr>
              <a:tr h="727862">
                <a:tc vMerge="1">
                  <a:txBody>
                    <a:bodyPr/>
                    <a:lstStyle/>
                    <a:p>
                      <a:endParaRPr lang="en-US" dirty="0"/>
                    </a:p>
                  </a:txBody>
                  <a:tcPr/>
                </a:tc>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029260572"/>
                  </a:ext>
                </a:extLst>
              </a:tr>
              <a:tr h="727862">
                <a:tc vMerge="1">
                  <a:txBody>
                    <a:bodyPr/>
                    <a:lstStyle/>
                    <a:p>
                      <a:endParaRPr lang="en-US" dirty="0"/>
                    </a:p>
                  </a:txBody>
                  <a:tcPr/>
                </a:tc>
                <a:tc>
                  <a:txBody>
                    <a:bodyPr/>
                    <a:lstStyle/>
                    <a:p>
                      <a:endParaRPr lang="en-US" dirty="0"/>
                    </a:p>
                    <a:p>
                      <a:endParaRPr lang="en-US" dirty="0"/>
                    </a:p>
                    <a:p>
                      <a:endParaRPr lang="en-US" dirty="0"/>
                    </a:p>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tc>
                <a:extLst>
                  <a:ext uri="{0D108BD9-81ED-4DB2-BD59-A6C34878D82A}">
                    <a16:rowId xmlns:a16="http://schemas.microsoft.com/office/drawing/2014/main" val="1780115890"/>
                  </a:ext>
                </a:extLst>
              </a:tr>
            </a:tbl>
          </a:graphicData>
        </a:graphic>
      </p:graphicFrame>
      <p:sp>
        <p:nvSpPr>
          <p:cNvPr id="16" name="TextBox 15">
            <a:extLst>
              <a:ext uri="{FF2B5EF4-FFF2-40B4-BE49-F238E27FC236}">
                <a16:creationId xmlns:a16="http://schemas.microsoft.com/office/drawing/2014/main" id="{532B8E49-75AE-924D-C0F7-63D8499DA413}"/>
              </a:ext>
            </a:extLst>
          </p:cNvPr>
          <p:cNvSpPr txBox="1"/>
          <p:nvPr/>
        </p:nvSpPr>
        <p:spPr>
          <a:xfrm>
            <a:off x="8240283" y="4863631"/>
            <a:ext cx="4019550" cy="954107"/>
          </a:xfrm>
          <a:prstGeom prst="rect">
            <a:avLst/>
          </a:prstGeom>
          <a:noFill/>
        </p:spPr>
        <p:txBody>
          <a:bodyPr wrap="square" rtlCol="0">
            <a:spAutoFit/>
          </a:bodyPr>
          <a:lstStyle/>
          <a:p>
            <a:r>
              <a:rPr lang="en-US" sz="2800" dirty="0" err="1">
                <a:solidFill>
                  <a:srgbClr val="7030A0"/>
                </a:solidFill>
                <a:latin typeface="Times    New Roman"/>
              </a:rPr>
              <a:t>Có</a:t>
            </a:r>
            <a:r>
              <a:rPr lang="en-US" sz="2800" dirty="0">
                <a:solidFill>
                  <a:srgbClr val="7030A0"/>
                </a:solidFill>
                <a:latin typeface="Times    New Roman"/>
              </a:rPr>
              <a:t> </a:t>
            </a:r>
            <a:r>
              <a:rPr lang="en-US" sz="2800" dirty="0" err="1">
                <a:solidFill>
                  <a:srgbClr val="7030A0"/>
                </a:solidFill>
                <a:latin typeface="Times    New Roman"/>
              </a:rPr>
              <a:t>thêm</a:t>
            </a:r>
            <a:r>
              <a:rPr lang="en-US" sz="2800" dirty="0">
                <a:solidFill>
                  <a:srgbClr val="7030A0"/>
                </a:solidFill>
                <a:latin typeface="Times    New Roman"/>
              </a:rPr>
              <a:t> </a:t>
            </a:r>
            <a:r>
              <a:rPr lang="vi-VN" sz="2800" dirty="0">
                <a:solidFill>
                  <a:srgbClr val="7030A0"/>
                </a:solidFill>
                <a:latin typeface="Times    New Roman"/>
              </a:rPr>
              <a:t>2</a:t>
            </a:r>
            <a:r>
              <a:rPr lang="en-US" sz="2800" dirty="0">
                <a:solidFill>
                  <a:srgbClr val="7030A0"/>
                </a:solidFill>
                <a:latin typeface="Times    New Roman"/>
              </a:rPr>
              <a:t> </a:t>
            </a:r>
            <a:r>
              <a:rPr lang="en-US" sz="2800" dirty="0" err="1">
                <a:solidFill>
                  <a:srgbClr val="7030A0"/>
                </a:solidFill>
                <a:latin typeface="Times    New Roman"/>
              </a:rPr>
              <a:t>chiếc</a:t>
            </a:r>
            <a:r>
              <a:rPr lang="en-US" sz="2800" dirty="0">
                <a:solidFill>
                  <a:srgbClr val="7030A0"/>
                </a:solidFill>
                <a:latin typeface="Times    New Roman"/>
              </a:rPr>
              <a:t> NST ở </a:t>
            </a:r>
            <a:r>
              <a:rPr lang="en-US" sz="2800" dirty="0" err="1">
                <a:solidFill>
                  <a:srgbClr val="7030A0"/>
                </a:solidFill>
                <a:latin typeface="Times    New Roman"/>
              </a:rPr>
              <a:t>tất</a:t>
            </a:r>
            <a:r>
              <a:rPr lang="en-US" sz="2800" dirty="0">
                <a:solidFill>
                  <a:srgbClr val="7030A0"/>
                </a:solidFill>
                <a:latin typeface="Times    New Roman"/>
              </a:rPr>
              <a:t> </a:t>
            </a:r>
            <a:r>
              <a:rPr lang="en-US" sz="2800" dirty="0" err="1">
                <a:solidFill>
                  <a:srgbClr val="7030A0"/>
                </a:solidFill>
                <a:latin typeface="Times    New Roman"/>
              </a:rPr>
              <a:t>cả</a:t>
            </a:r>
            <a:r>
              <a:rPr lang="en-US" sz="2800" dirty="0">
                <a:solidFill>
                  <a:srgbClr val="7030A0"/>
                </a:solidFill>
                <a:latin typeface="Times    New Roman"/>
              </a:rPr>
              <a:t> </a:t>
            </a:r>
            <a:r>
              <a:rPr lang="en-US" sz="2800" dirty="0" err="1">
                <a:solidFill>
                  <a:srgbClr val="7030A0"/>
                </a:solidFill>
                <a:latin typeface="Times    New Roman"/>
              </a:rPr>
              <a:t>các</a:t>
            </a:r>
            <a:r>
              <a:rPr lang="en-US" sz="2800" dirty="0">
                <a:solidFill>
                  <a:srgbClr val="7030A0"/>
                </a:solidFill>
                <a:latin typeface="Times    New Roman"/>
              </a:rPr>
              <a:t> </a:t>
            </a:r>
            <a:r>
              <a:rPr lang="en-US" sz="2800" dirty="0" err="1">
                <a:solidFill>
                  <a:srgbClr val="7030A0"/>
                </a:solidFill>
                <a:latin typeface="Times    New Roman"/>
              </a:rPr>
              <a:t>cặp</a:t>
            </a:r>
            <a:r>
              <a:rPr lang="en-US" sz="2800" dirty="0">
                <a:solidFill>
                  <a:srgbClr val="7030A0"/>
                </a:solidFill>
                <a:latin typeface="Times    New Roman"/>
              </a:rPr>
              <a:t> -&gt;</a:t>
            </a:r>
          </a:p>
        </p:txBody>
      </p:sp>
      <p:sp>
        <p:nvSpPr>
          <p:cNvPr id="18" name="TextBox 17">
            <a:extLst>
              <a:ext uri="{FF2B5EF4-FFF2-40B4-BE49-F238E27FC236}">
                <a16:creationId xmlns:a16="http://schemas.microsoft.com/office/drawing/2014/main" id="{08B80C66-64AD-9ABF-F1F1-5A3568E5B1DC}"/>
              </a:ext>
            </a:extLst>
          </p:cNvPr>
          <p:cNvSpPr txBox="1"/>
          <p:nvPr/>
        </p:nvSpPr>
        <p:spPr>
          <a:xfrm>
            <a:off x="8293872" y="3483778"/>
            <a:ext cx="4019550" cy="954107"/>
          </a:xfrm>
          <a:prstGeom prst="rect">
            <a:avLst/>
          </a:prstGeom>
          <a:noFill/>
        </p:spPr>
        <p:txBody>
          <a:bodyPr wrap="square" rtlCol="0">
            <a:spAutoFit/>
          </a:bodyPr>
          <a:lstStyle/>
          <a:p>
            <a:r>
              <a:rPr lang="en-US" sz="2800" dirty="0" err="1">
                <a:solidFill>
                  <a:srgbClr val="0000FF"/>
                </a:solidFill>
                <a:latin typeface="Times    New Roman"/>
              </a:rPr>
              <a:t>Có</a:t>
            </a:r>
            <a:r>
              <a:rPr lang="en-US" sz="2800" dirty="0">
                <a:solidFill>
                  <a:srgbClr val="0000FF"/>
                </a:solidFill>
                <a:latin typeface="Times    New Roman"/>
              </a:rPr>
              <a:t> </a:t>
            </a:r>
            <a:r>
              <a:rPr lang="en-US" sz="2800" dirty="0" err="1">
                <a:solidFill>
                  <a:srgbClr val="0000FF"/>
                </a:solidFill>
                <a:latin typeface="Times    New Roman"/>
              </a:rPr>
              <a:t>thêm</a:t>
            </a:r>
            <a:r>
              <a:rPr lang="en-US" sz="2800" dirty="0">
                <a:solidFill>
                  <a:srgbClr val="0000FF"/>
                </a:solidFill>
                <a:latin typeface="Times    New Roman"/>
              </a:rPr>
              <a:t> 1 </a:t>
            </a:r>
            <a:r>
              <a:rPr lang="en-US" sz="2800" dirty="0" err="1">
                <a:solidFill>
                  <a:srgbClr val="0000FF"/>
                </a:solidFill>
                <a:latin typeface="Times    New Roman"/>
              </a:rPr>
              <a:t>chiếc</a:t>
            </a:r>
            <a:r>
              <a:rPr lang="en-US" sz="2800" dirty="0">
                <a:solidFill>
                  <a:srgbClr val="0000FF"/>
                </a:solidFill>
                <a:latin typeface="Times    New Roman"/>
              </a:rPr>
              <a:t> NST ở </a:t>
            </a:r>
            <a:r>
              <a:rPr lang="en-US" sz="2800" dirty="0" err="1">
                <a:solidFill>
                  <a:srgbClr val="0000FF"/>
                </a:solidFill>
                <a:latin typeface="Times    New Roman"/>
              </a:rPr>
              <a:t>tất</a:t>
            </a:r>
            <a:r>
              <a:rPr lang="en-US" sz="2800" dirty="0">
                <a:solidFill>
                  <a:srgbClr val="0000FF"/>
                </a:solidFill>
                <a:latin typeface="Times    New Roman"/>
              </a:rPr>
              <a:t> </a:t>
            </a:r>
            <a:r>
              <a:rPr lang="en-US" sz="2800" dirty="0" err="1">
                <a:solidFill>
                  <a:srgbClr val="0000FF"/>
                </a:solidFill>
                <a:latin typeface="Times    New Roman"/>
              </a:rPr>
              <a:t>cả</a:t>
            </a:r>
            <a:r>
              <a:rPr lang="en-US" sz="2800" dirty="0">
                <a:solidFill>
                  <a:srgbClr val="0000FF"/>
                </a:solidFill>
                <a:latin typeface="Times    New Roman"/>
              </a:rPr>
              <a:t> </a:t>
            </a:r>
            <a:r>
              <a:rPr lang="en-US" sz="2800" dirty="0" err="1">
                <a:solidFill>
                  <a:srgbClr val="0000FF"/>
                </a:solidFill>
                <a:latin typeface="Times    New Roman"/>
              </a:rPr>
              <a:t>các</a:t>
            </a:r>
            <a:r>
              <a:rPr lang="en-US" sz="2800" dirty="0">
                <a:solidFill>
                  <a:srgbClr val="0000FF"/>
                </a:solidFill>
                <a:latin typeface="Times    New Roman"/>
              </a:rPr>
              <a:t> </a:t>
            </a:r>
            <a:r>
              <a:rPr lang="en-US" sz="2800" dirty="0" err="1">
                <a:solidFill>
                  <a:srgbClr val="0000FF"/>
                </a:solidFill>
                <a:latin typeface="Times    New Roman"/>
              </a:rPr>
              <a:t>cặp</a:t>
            </a:r>
            <a:r>
              <a:rPr lang="en-US" sz="2800" b="1" dirty="0">
                <a:solidFill>
                  <a:schemeClr val="tx1">
                    <a:lumMod val="95000"/>
                    <a:lumOff val="5000"/>
                  </a:schemeClr>
                </a:solidFill>
                <a:latin typeface="Times    New Roman"/>
              </a:rPr>
              <a:t> -&gt;</a:t>
            </a:r>
            <a:endParaRPr lang="en-US" sz="2800" dirty="0">
              <a:solidFill>
                <a:srgbClr val="0000FF"/>
              </a:solidFill>
              <a:latin typeface="Times    New Roman"/>
            </a:endParaRPr>
          </a:p>
        </p:txBody>
      </p:sp>
      <p:sp>
        <p:nvSpPr>
          <p:cNvPr id="19" name="TextBox 18">
            <a:extLst>
              <a:ext uri="{FF2B5EF4-FFF2-40B4-BE49-F238E27FC236}">
                <a16:creationId xmlns:a16="http://schemas.microsoft.com/office/drawing/2014/main" id="{5FB23FE5-9BC2-7AD4-99F9-60B71F094851}"/>
              </a:ext>
            </a:extLst>
          </p:cNvPr>
          <p:cNvSpPr txBox="1"/>
          <p:nvPr/>
        </p:nvSpPr>
        <p:spPr>
          <a:xfrm>
            <a:off x="8293872" y="2203048"/>
            <a:ext cx="4019550" cy="954107"/>
          </a:xfrm>
          <a:prstGeom prst="rect">
            <a:avLst/>
          </a:prstGeom>
          <a:noFill/>
        </p:spPr>
        <p:txBody>
          <a:bodyPr wrap="square" rtlCol="0">
            <a:spAutoFit/>
          </a:bodyPr>
          <a:lstStyle/>
          <a:p>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thêm</a:t>
            </a:r>
            <a:r>
              <a:rPr lang="en-US" sz="2800" dirty="0">
                <a:solidFill>
                  <a:srgbClr val="FF0000"/>
                </a:solidFill>
                <a:latin typeface="Times    New Roman"/>
              </a:rPr>
              <a:t> 1 </a:t>
            </a:r>
            <a:r>
              <a:rPr lang="en-US" sz="2800" dirty="0" err="1">
                <a:solidFill>
                  <a:srgbClr val="FF0000"/>
                </a:solidFill>
                <a:latin typeface="Times    New Roman"/>
              </a:rPr>
              <a:t>chiếc</a:t>
            </a:r>
            <a:r>
              <a:rPr lang="en-US" sz="2800" dirty="0">
                <a:solidFill>
                  <a:srgbClr val="FF0000"/>
                </a:solidFill>
                <a:latin typeface="Times    New Roman"/>
              </a:rPr>
              <a:t> NST ở </a:t>
            </a:r>
            <a:r>
              <a:rPr lang="en-US" sz="2800" dirty="0" err="1">
                <a:solidFill>
                  <a:srgbClr val="FF0000"/>
                </a:solidFill>
                <a:latin typeface="Times    New Roman"/>
              </a:rPr>
              <a:t>cặp</a:t>
            </a:r>
            <a:r>
              <a:rPr lang="en-US" sz="2800" dirty="0">
                <a:solidFill>
                  <a:srgbClr val="FF0000"/>
                </a:solidFill>
                <a:latin typeface="Times    New Roman"/>
              </a:rPr>
              <a:t> </a:t>
            </a:r>
            <a:r>
              <a:rPr lang="en-US" sz="2800" dirty="0" err="1">
                <a:solidFill>
                  <a:srgbClr val="FF0000"/>
                </a:solidFill>
                <a:latin typeface="Times    New Roman"/>
              </a:rPr>
              <a:t>số</a:t>
            </a:r>
            <a:r>
              <a:rPr lang="en-US" sz="2800" dirty="0">
                <a:solidFill>
                  <a:srgbClr val="FF0000"/>
                </a:solidFill>
                <a:latin typeface="Times    New Roman"/>
              </a:rPr>
              <a:t> 4 </a:t>
            </a:r>
            <a:r>
              <a:rPr lang="en-US" sz="2800" b="1" dirty="0">
                <a:solidFill>
                  <a:schemeClr val="tx1">
                    <a:lumMod val="95000"/>
                    <a:lumOff val="5000"/>
                  </a:schemeClr>
                </a:solidFill>
                <a:latin typeface="Times    New Roman"/>
              </a:rPr>
              <a:t>-&gt;</a:t>
            </a:r>
          </a:p>
        </p:txBody>
      </p:sp>
      <p:pic>
        <p:nvPicPr>
          <p:cNvPr id="3" name="image7.png">
            <a:extLst>
              <a:ext uri="{FF2B5EF4-FFF2-40B4-BE49-F238E27FC236}">
                <a16:creationId xmlns:a16="http://schemas.microsoft.com/office/drawing/2014/main" id="{6140FDBD-3D10-670E-1522-E40B8FBE1BD1}"/>
              </a:ext>
            </a:extLst>
          </p:cNvPr>
          <p:cNvPicPr/>
          <p:nvPr/>
        </p:nvPicPr>
        <p:blipFill>
          <a:blip r:embed="rId3"/>
          <a:srcRect/>
          <a:stretch>
            <a:fillRect/>
          </a:stretch>
        </p:blipFill>
        <p:spPr>
          <a:xfrm>
            <a:off x="735431" y="2495550"/>
            <a:ext cx="3308638" cy="2298980"/>
          </a:xfrm>
          <a:prstGeom prst="rect">
            <a:avLst/>
          </a:prstGeom>
          <a:ln/>
        </p:spPr>
      </p:pic>
      <p:pic>
        <p:nvPicPr>
          <p:cNvPr id="4" name="image4.png">
            <a:extLst>
              <a:ext uri="{FF2B5EF4-FFF2-40B4-BE49-F238E27FC236}">
                <a16:creationId xmlns:a16="http://schemas.microsoft.com/office/drawing/2014/main" id="{0E2D20C3-2A96-6EFE-C890-39A2C4CEBD31}"/>
              </a:ext>
            </a:extLst>
          </p:cNvPr>
          <p:cNvPicPr/>
          <p:nvPr/>
        </p:nvPicPr>
        <p:blipFill>
          <a:blip r:embed="rId4"/>
          <a:srcRect/>
          <a:stretch>
            <a:fillRect/>
          </a:stretch>
        </p:blipFill>
        <p:spPr>
          <a:xfrm>
            <a:off x="4457699" y="2338012"/>
            <a:ext cx="3690233" cy="985034"/>
          </a:xfrm>
          <a:prstGeom prst="rect">
            <a:avLst/>
          </a:prstGeom>
          <a:ln/>
        </p:spPr>
      </p:pic>
      <p:pic>
        <p:nvPicPr>
          <p:cNvPr id="22" name="image1.png">
            <a:extLst>
              <a:ext uri="{FF2B5EF4-FFF2-40B4-BE49-F238E27FC236}">
                <a16:creationId xmlns:a16="http://schemas.microsoft.com/office/drawing/2014/main" id="{39A6EB94-777F-22AE-E1C1-0D463B4A0B2A}"/>
              </a:ext>
            </a:extLst>
          </p:cNvPr>
          <p:cNvPicPr/>
          <p:nvPr/>
        </p:nvPicPr>
        <p:blipFill>
          <a:blip r:embed="rId5"/>
          <a:srcRect/>
          <a:stretch>
            <a:fillRect/>
          </a:stretch>
        </p:blipFill>
        <p:spPr>
          <a:xfrm>
            <a:off x="4457699" y="5013117"/>
            <a:ext cx="3690233" cy="1052864"/>
          </a:xfrm>
          <a:prstGeom prst="rect">
            <a:avLst/>
          </a:prstGeom>
          <a:ln/>
        </p:spPr>
      </p:pic>
      <p:sp>
        <p:nvSpPr>
          <p:cNvPr id="23" name="TextBox 22">
            <a:extLst>
              <a:ext uri="{FF2B5EF4-FFF2-40B4-BE49-F238E27FC236}">
                <a16:creationId xmlns:a16="http://schemas.microsoft.com/office/drawing/2014/main" id="{92DB81DD-4624-B7C8-6941-56AD5307B4F6}"/>
              </a:ext>
            </a:extLst>
          </p:cNvPr>
          <p:cNvSpPr txBox="1"/>
          <p:nvPr/>
        </p:nvSpPr>
        <p:spPr>
          <a:xfrm>
            <a:off x="263343" y="6275291"/>
            <a:ext cx="11357157" cy="552972"/>
          </a:xfrm>
          <a:prstGeom prst="rect">
            <a:avLst/>
          </a:prstGeom>
          <a:noFill/>
        </p:spPr>
        <p:txBody>
          <a:bodyPr wrap="square">
            <a:spAutoFit/>
          </a:bodyPr>
          <a:lstStyle/>
          <a:p>
            <a:pPr marR="0" algn="just">
              <a:lnSpc>
                <a:spcPct val="107000"/>
              </a:lnSpc>
            </a:pP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image11.png">
            <a:extLst>
              <a:ext uri="{FF2B5EF4-FFF2-40B4-BE49-F238E27FC236}">
                <a16:creationId xmlns:a16="http://schemas.microsoft.com/office/drawing/2014/main" id="{96B5D1FE-C1F8-9781-53CB-F4231C78DDBB}"/>
              </a:ext>
            </a:extLst>
          </p:cNvPr>
          <p:cNvPicPr/>
          <p:nvPr/>
        </p:nvPicPr>
        <p:blipFill>
          <a:blip r:embed="rId6"/>
          <a:srcRect/>
          <a:stretch>
            <a:fillRect/>
          </a:stretch>
        </p:blipFill>
        <p:spPr>
          <a:xfrm>
            <a:off x="4457699" y="3615723"/>
            <a:ext cx="3690233" cy="1188084"/>
          </a:xfrm>
          <a:prstGeom prst="rect">
            <a:avLst/>
          </a:prstGeom>
          <a:ln/>
        </p:spPr>
      </p:pic>
      <p:sp>
        <p:nvSpPr>
          <p:cNvPr id="25" name="TextBox 24">
            <a:extLst>
              <a:ext uri="{FF2B5EF4-FFF2-40B4-BE49-F238E27FC236}">
                <a16:creationId xmlns:a16="http://schemas.microsoft.com/office/drawing/2014/main" id="{B776FB48-3551-CC05-0DAB-FD20BACC9F0A}"/>
              </a:ext>
            </a:extLst>
          </p:cNvPr>
          <p:cNvSpPr txBox="1"/>
          <p:nvPr/>
        </p:nvSpPr>
        <p:spPr>
          <a:xfrm>
            <a:off x="9812608" y="2629691"/>
            <a:ext cx="2357438" cy="523220"/>
          </a:xfrm>
          <a:prstGeom prst="rect">
            <a:avLst/>
          </a:prstGeom>
          <a:noFill/>
        </p:spPr>
        <p:txBody>
          <a:bodyPr wrap="square" rtlCol="0">
            <a:spAutoFit/>
          </a:bodyPr>
          <a:lstStyle/>
          <a:p>
            <a:r>
              <a:rPr lang="en-US" sz="2800" dirty="0">
                <a:solidFill>
                  <a:srgbClr val="00B050"/>
                </a:solidFill>
                <a:latin typeface="Times New Roman" pitchFamily="18" charset="0"/>
                <a:cs typeface="Times New Roman" pitchFamily="18" charset="0"/>
              </a:rPr>
              <a:t> ĐB </a:t>
            </a:r>
            <a:r>
              <a:rPr lang="en-US" sz="2800" dirty="0" err="1">
                <a:solidFill>
                  <a:srgbClr val="00B050"/>
                </a:solidFill>
                <a:latin typeface="Times New Roman" pitchFamily="18" charset="0"/>
                <a:cs typeface="Times New Roman" pitchFamily="18" charset="0"/>
              </a:rPr>
              <a:t>lệch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bội</a:t>
            </a:r>
            <a:endParaRPr lang="en-US" sz="2800" dirty="0">
              <a:solidFill>
                <a:srgbClr val="00B050"/>
              </a:solidFill>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EC8CEB41-16FE-D63A-8FA3-129A438F58A8}"/>
              </a:ext>
            </a:extLst>
          </p:cNvPr>
          <p:cNvSpPr txBox="1"/>
          <p:nvPr/>
        </p:nvSpPr>
        <p:spPr>
          <a:xfrm>
            <a:off x="10055621" y="3994484"/>
            <a:ext cx="2357438" cy="523220"/>
          </a:xfrm>
          <a:prstGeom prst="rect">
            <a:avLst/>
          </a:prstGeom>
          <a:noFill/>
        </p:spPr>
        <p:txBody>
          <a:bodyPr wrap="square" rtlCol="0">
            <a:spAutoFit/>
          </a:bodyPr>
          <a:lstStyle/>
          <a:p>
            <a:r>
              <a:rPr lang="en-US" sz="2800" dirty="0">
                <a:solidFill>
                  <a:srgbClr val="00B050"/>
                </a:solidFill>
                <a:latin typeface="Times New Roman" pitchFamily="18" charset="0"/>
                <a:cs typeface="Times New Roman" pitchFamily="18" charset="0"/>
              </a:rPr>
              <a:t> ĐB </a:t>
            </a:r>
            <a:r>
              <a:rPr lang="en-US" sz="2800" dirty="0" err="1">
                <a:solidFill>
                  <a:srgbClr val="00B050"/>
                </a:solidFill>
                <a:latin typeface="Times New Roman" pitchFamily="18" charset="0"/>
                <a:cs typeface="Times New Roman" pitchFamily="18" charset="0"/>
              </a:rPr>
              <a:t>đa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bội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lẻ</a:t>
            </a:r>
            <a:endParaRPr lang="en-US" sz="2800" dirty="0">
              <a:solidFill>
                <a:srgbClr val="00B050"/>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7E1D1CA1-0D1C-54DD-9EDF-9C7E9E6061B6}"/>
              </a:ext>
            </a:extLst>
          </p:cNvPr>
          <p:cNvSpPr txBox="1"/>
          <p:nvPr/>
        </p:nvSpPr>
        <p:spPr>
          <a:xfrm>
            <a:off x="10159709" y="5235995"/>
            <a:ext cx="2357438" cy="954107"/>
          </a:xfrm>
          <a:prstGeom prst="rect">
            <a:avLst/>
          </a:prstGeom>
          <a:noFill/>
        </p:spPr>
        <p:txBody>
          <a:bodyPr wrap="square" rtlCol="0">
            <a:spAutoFit/>
          </a:bodyPr>
          <a:lstStyle/>
          <a:p>
            <a:r>
              <a:rPr lang="en-US" sz="2800" dirty="0">
                <a:solidFill>
                  <a:srgbClr val="00B050"/>
                </a:solidFill>
                <a:latin typeface="Times New Roman" pitchFamily="18" charset="0"/>
                <a:cs typeface="Times New Roman" pitchFamily="18" charset="0"/>
              </a:rPr>
              <a:t> ĐB </a:t>
            </a:r>
            <a:r>
              <a:rPr lang="en-US" sz="2800" dirty="0" err="1">
                <a:solidFill>
                  <a:srgbClr val="00B050"/>
                </a:solidFill>
                <a:latin typeface="Times New Roman" pitchFamily="18" charset="0"/>
                <a:cs typeface="Times New Roman" pitchFamily="18" charset="0"/>
              </a:rPr>
              <a:t>lệch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bội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chẳn</a:t>
            </a:r>
            <a:endParaRPr lang="en-US"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280544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 calcmode="lin" valueType="num">
                                      <p:cBhvr>
                                        <p:cTn id="37" dur="1000" fill="hold"/>
                                        <p:tgtEl>
                                          <p:spTgt spid="23"/>
                                        </p:tgtEl>
                                        <p:attrNameLst>
                                          <p:attrName>style.rotation</p:attrName>
                                        </p:attrNameLst>
                                      </p:cBhvr>
                                      <p:tavLst>
                                        <p:tav tm="0">
                                          <p:val>
                                            <p:fltVal val="90"/>
                                          </p:val>
                                        </p:tav>
                                        <p:tav tm="100000">
                                          <p:val>
                                            <p:fltVal val="0"/>
                                          </p:val>
                                        </p:tav>
                                      </p:tavLst>
                                    </p:anim>
                                    <p:animEffect transition="in" filter="fade">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circle(in)">
                                      <p:cBhvr>
                                        <p:cTn id="43" dur="2000"/>
                                        <p:tgtEl>
                                          <p:spTgt spid="2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ircle(in)">
                                      <p:cBhvr>
                                        <p:cTn id="55" dur="2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23"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C60F-A846-22A2-106E-E1782C883A9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CB284B0-DDA8-C1B8-8CC9-F9CAB986AE4F}"/>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25FF324-07AB-E83B-8917-724F6254D8CB}"/>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ĐỘT BIẾN SỐ LƯỢNG NST</a:t>
            </a:r>
          </a:p>
        </p:txBody>
      </p:sp>
      <p:sp>
        <p:nvSpPr>
          <p:cNvPr id="27650" name="Rectangle 2">
            <a:extLst>
              <a:ext uri="{FF2B5EF4-FFF2-40B4-BE49-F238E27FC236}">
                <a16:creationId xmlns:a16="http://schemas.microsoft.com/office/drawing/2014/main" id="{775709BB-8CAA-4329-12F9-CD4F7588ABD0}"/>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B3CDACA8-A453-815C-1711-DAA1AE1F3C3F}"/>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2233220F-B339-33E6-B95B-E520877C941F}"/>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90ADF8-460E-D58A-D489-31AB5BF5FF05}"/>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3704054F-068F-FB25-FB47-EF35CCDE07AB}"/>
              </a:ext>
            </a:extLst>
          </p:cNvPr>
          <p:cNvSpPr txBox="1"/>
          <p:nvPr/>
        </p:nvSpPr>
        <p:spPr>
          <a:xfrm>
            <a:off x="200025" y="834770"/>
            <a:ext cx="12192000"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1. </a:t>
            </a:r>
            <a:r>
              <a:rPr lang="en-US" sz="2800" b="1" dirty="0" err="1">
                <a:solidFill>
                  <a:schemeClr val="bg2">
                    <a:lumMod val="50000"/>
                  </a:schemeClr>
                </a:solidFill>
                <a:latin typeface="Times New Roman" pitchFamily="18" charset="0"/>
                <a:cs typeface="Times New Roman" pitchFamily="18" charset="0"/>
              </a:rPr>
              <a:t>Khái</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niệm</a:t>
            </a:r>
            <a:endParaRPr lang="en-US" sz="2800" b="1" dirty="0">
              <a:solidFill>
                <a:schemeClr val="bg2">
                  <a:lumMod val="50000"/>
                </a:schemeClr>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9C8B8DB-67D1-40CC-7A4A-8E3E902A01D7}"/>
              </a:ext>
            </a:extLst>
          </p:cNvPr>
          <p:cNvSpPr txBox="1"/>
          <p:nvPr/>
        </p:nvSpPr>
        <p:spPr>
          <a:xfrm>
            <a:off x="200025" y="1329035"/>
            <a:ext cx="11791950" cy="1351909"/>
          </a:xfrm>
          <a:prstGeom prst="rect">
            <a:avLst/>
          </a:prstGeom>
          <a:noFill/>
        </p:spPr>
        <p:txBody>
          <a:bodyPr wrap="square" rtlCol="0">
            <a:spAutoFit/>
          </a:bodyPr>
          <a:lstStyle/>
          <a:p>
            <a:pPr>
              <a:lnSpc>
                <a:spcPct val="135000"/>
              </a:lnSpc>
            </a:pPr>
            <a:r>
              <a:rPr lang="en-US" sz="3000" dirty="0" err="1">
                <a:solidFill>
                  <a:srgbClr val="0000FF"/>
                </a:solidFill>
                <a:latin typeface="Times    New Roman"/>
              </a:rPr>
              <a:t>Đột</a:t>
            </a:r>
            <a:r>
              <a:rPr lang="en-US" sz="3000" dirty="0">
                <a:solidFill>
                  <a:srgbClr val="0000FF"/>
                </a:solidFill>
                <a:latin typeface="Times    New Roman"/>
              </a:rPr>
              <a:t> </a:t>
            </a:r>
            <a:r>
              <a:rPr lang="en-US" sz="3000" dirty="0" err="1">
                <a:solidFill>
                  <a:srgbClr val="0000FF"/>
                </a:solidFill>
                <a:latin typeface="Times    New Roman"/>
              </a:rPr>
              <a:t>biến</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lượng</a:t>
            </a:r>
            <a:r>
              <a:rPr lang="en-US" sz="3000" dirty="0">
                <a:solidFill>
                  <a:srgbClr val="0000FF"/>
                </a:solidFill>
                <a:latin typeface="Times    New Roman"/>
              </a:rPr>
              <a:t> NST: </a:t>
            </a:r>
            <a:r>
              <a:rPr lang="en-US" sz="3000" dirty="0" err="1">
                <a:solidFill>
                  <a:srgbClr val="0000FF"/>
                </a:solidFill>
                <a:latin typeface="Times    New Roman"/>
              </a:rPr>
              <a:t>là</a:t>
            </a:r>
            <a:r>
              <a:rPr lang="en-US" sz="3000" dirty="0">
                <a:solidFill>
                  <a:srgbClr val="0000FF"/>
                </a:solidFill>
                <a:latin typeface="Times    New Roman"/>
              </a:rPr>
              <a:t> </a:t>
            </a:r>
            <a:r>
              <a:rPr lang="en-US" sz="3000" dirty="0" err="1">
                <a:solidFill>
                  <a:srgbClr val="0000FF"/>
                </a:solidFill>
                <a:latin typeface="Times    New Roman"/>
              </a:rPr>
              <a:t>những</a:t>
            </a:r>
            <a:r>
              <a:rPr lang="en-US" sz="3000" dirty="0">
                <a:solidFill>
                  <a:srgbClr val="0000FF"/>
                </a:solidFill>
                <a:latin typeface="Times    New Roman"/>
              </a:rPr>
              <a:t> </a:t>
            </a:r>
            <a:r>
              <a:rPr lang="en-US" sz="3000" dirty="0" err="1">
                <a:solidFill>
                  <a:srgbClr val="0000FF"/>
                </a:solidFill>
                <a:latin typeface="Times    New Roman"/>
              </a:rPr>
              <a:t>thay</a:t>
            </a:r>
            <a:r>
              <a:rPr lang="en-US" sz="3000" dirty="0">
                <a:solidFill>
                  <a:srgbClr val="0000FF"/>
                </a:solidFill>
                <a:latin typeface="Times    New Roman"/>
              </a:rPr>
              <a:t> </a:t>
            </a:r>
            <a:r>
              <a:rPr lang="en-US" sz="3000" dirty="0" err="1">
                <a:solidFill>
                  <a:srgbClr val="0000FF"/>
                </a:solidFill>
                <a:latin typeface="Times    New Roman"/>
              </a:rPr>
              <a:t>đổi</a:t>
            </a:r>
            <a:r>
              <a:rPr lang="en-US" sz="3000" dirty="0">
                <a:solidFill>
                  <a:srgbClr val="0000FF"/>
                </a:solidFill>
                <a:latin typeface="Times    New Roman"/>
              </a:rPr>
              <a:t> </a:t>
            </a:r>
            <a:r>
              <a:rPr lang="en-US" sz="3000" dirty="0" err="1">
                <a:solidFill>
                  <a:srgbClr val="0000FF"/>
                </a:solidFill>
                <a:latin typeface="Times    New Roman"/>
              </a:rPr>
              <a:t>về</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lượng</a:t>
            </a:r>
            <a:r>
              <a:rPr lang="en-US" sz="3000" dirty="0">
                <a:solidFill>
                  <a:srgbClr val="0000FF"/>
                </a:solidFill>
                <a:latin typeface="Times    New Roman"/>
              </a:rPr>
              <a:t> </a:t>
            </a:r>
            <a:r>
              <a:rPr lang="en-US" sz="3000" dirty="0" err="1">
                <a:solidFill>
                  <a:srgbClr val="0000FF"/>
                </a:solidFill>
                <a:latin typeface="Times    New Roman"/>
              </a:rPr>
              <a:t>xảy</a:t>
            </a:r>
            <a:r>
              <a:rPr lang="en-US" sz="3000" dirty="0">
                <a:solidFill>
                  <a:srgbClr val="0000FF"/>
                </a:solidFill>
                <a:latin typeface="Times    New Roman"/>
              </a:rPr>
              <a:t> </a:t>
            </a:r>
            <a:r>
              <a:rPr lang="en-US" sz="3000" dirty="0" err="1">
                <a:solidFill>
                  <a:srgbClr val="0000FF"/>
                </a:solidFill>
                <a:latin typeface="Times    New Roman"/>
              </a:rPr>
              <a:t>ra</a:t>
            </a:r>
            <a:r>
              <a:rPr lang="en-US" sz="3000" dirty="0">
                <a:solidFill>
                  <a:srgbClr val="0000FF"/>
                </a:solidFill>
                <a:latin typeface="Times    New Roman"/>
              </a:rPr>
              <a:t> ở </a:t>
            </a:r>
            <a:r>
              <a:rPr lang="en-US" sz="3000" dirty="0" err="1">
                <a:solidFill>
                  <a:srgbClr val="0000FF"/>
                </a:solidFill>
                <a:latin typeface="Times    New Roman"/>
              </a:rPr>
              <a:t>một</a:t>
            </a:r>
            <a:r>
              <a:rPr lang="en-US" sz="3000" dirty="0">
                <a:solidFill>
                  <a:srgbClr val="0000FF"/>
                </a:solidFill>
                <a:latin typeface="Times    New Roman"/>
              </a:rPr>
              <a:t> </a:t>
            </a:r>
            <a:r>
              <a:rPr lang="en-US" sz="3000" dirty="0" err="1">
                <a:solidFill>
                  <a:srgbClr val="0000FF"/>
                </a:solidFill>
                <a:latin typeface="Times    New Roman"/>
              </a:rPr>
              <a:t>hoặc</a:t>
            </a:r>
            <a:r>
              <a:rPr lang="en-US" sz="3000" dirty="0">
                <a:solidFill>
                  <a:srgbClr val="0000FF"/>
                </a:solidFill>
                <a:latin typeface="Times    New Roman"/>
              </a:rPr>
              <a:t> </a:t>
            </a:r>
            <a:r>
              <a:rPr lang="en-US" sz="3000" dirty="0" err="1">
                <a:solidFill>
                  <a:srgbClr val="0000FF"/>
                </a:solidFill>
                <a:latin typeface="Times    New Roman"/>
              </a:rPr>
              <a:t>một</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cặp</a:t>
            </a:r>
            <a:r>
              <a:rPr lang="en-US" sz="3000" dirty="0">
                <a:solidFill>
                  <a:srgbClr val="0000FF"/>
                </a:solidFill>
                <a:latin typeface="Times    New Roman"/>
              </a:rPr>
              <a:t> NST </a:t>
            </a:r>
            <a:r>
              <a:rPr lang="en-US" sz="3000" dirty="0" err="1">
                <a:solidFill>
                  <a:srgbClr val="0000FF"/>
                </a:solidFill>
                <a:latin typeface="Times    New Roman"/>
              </a:rPr>
              <a:t>hoặc</a:t>
            </a:r>
            <a:r>
              <a:rPr lang="en-US" sz="3000" dirty="0">
                <a:solidFill>
                  <a:srgbClr val="0000FF"/>
                </a:solidFill>
                <a:latin typeface="Times    New Roman"/>
              </a:rPr>
              <a:t> ở </a:t>
            </a:r>
            <a:r>
              <a:rPr lang="en-US" sz="3000" dirty="0" err="1">
                <a:solidFill>
                  <a:srgbClr val="0000FF"/>
                </a:solidFill>
                <a:latin typeface="Times    New Roman"/>
              </a:rPr>
              <a:t>cả</a:t>
            </a:r>
            <a:r>
              <a:rPr lang="en-US" sz="3000" dirty="0">
                <a:solidFill>
                  <a:srgbClr val="0000FF"/>
                </a:solidFill>
                <a:latin typeface="Times    New Roman"/>
              </a:rPr>
              <a:t> </a:t>
            </a:r>
            <a:r>
              <a:rPr lang="en-US" sz="3000" dirty="0" err="1">
                <a:solidFill>
                  <a:srgbClr val="0000FF"/>
                </a:solidFill>
                <a:latin typeface="Times    New Roman"/>
              </a:rPr>
              <a:t>bộ</a:t>
            </a:r>
            <a:r>
              <a:rPr lang="en-US" sz="3000" dirty="0">
                <a:solidFill>
                  <a:srgbClr val="0000FF"/>
                </a:solidFill>
                <a:latin typeface="Times    New Roman"/>
              </a:rPr>
              <a:t> NST</a:t>
            </a:r>
            <a:r>
              <a:rPr lang="en-US" sz="3200" dirty="0">
                <a:solidFill>
                  <a:srgbClr val="0000FF"/>
                </a:solidFill>
                <a:latin typeface="Times    New Roman"/>
              </a:rPr>
              <a:t>.</a:t>
            </a:r>
            <a:endParaRPr lang="en-US" sz="3200" dirty="0">
              <a:solidFill>
                <a:srgbClr val="0000FF"/>
              </a:solidFill>
              <a:latin typeface="Times    New Roman"/>
              <a:cs typeface="Times New Roman" pitchFamily="18" charset="0"/>
            </a:endParaRPr>
          </a:p>
        </p:txBody>
      </p:sp>
      <p:sp>
        <p:nvSpPr>
          <p:cNvPr id="4" name="TextBox 3">
            <a:extLst>
              <a:ext uri="{FF2B5EF4-FFF2-40B4-BE49-F238E27FC236}">
                <a16:creationId xmlns:a16="http://schemas.microsoft.com/office/drawing/2014/main" id="{E392BDAE-73A9-1CD3-FAB9-51872206EBF3}"/>
              </a:ext>
            </a:extLst>
          </p:cNvPr>
          <p:cNvSpPr txBox="1"/>
          <p:nvPr/>
        </p:nvSpPr>
        <p:spPr>
          <a:xfrm>
            <a:off x="200025" y="2609104"/>
            <a:ext cx="10915361"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2. </a:t>
            </a:r>
            <a:r>
              <a:rPr lang="en-US" sz="2800" b="1" dirty="0" err="1">
                <a:solidFill>
                  <a:schemeClr val="bg2">
                    <a:lumMod val="50000"/>
                  </a:schemeClr>
                </a:solidFill>
                <a:latin typeface="Times New Roman" pitchFamily="18" charset="0"/>
                <a:cs typeface="Times New Roman" pitchFamily="18" charset="0"/>
              </a:rPr>
              <a:t>Phân</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loại</a:t>
            </a:r>
            <a:endParaRPr lang="en-US" sz="2800" b="1" dirty="0">
              <a:solidFill>
                <a:schemeClr val="bg2">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66231D47-FF70-60CD-0CB5-39BD4C343A67}"/>
              </a:ext>
            </a:extLst>
          </p:cNvPr>
          <p:cNvSpPr txBox="1"/>
          <p:nvPr/>
        </p:nvSpPr>
        <p:spPr>
          <a:xfrm>
            <a:off x="147637" y="2990506"/>
            <a:ext cx="11896725" cy="1540935"/>
          </a:xfrm>
          <a:prstGeom prst="rect">
            <a:avLst/>
          </a:prstGeom>
          <a:noFill/>
        </p:spPr>
        <p:txBody>
          <a:bodyPr wrap="square">
            <a:spAutoFit/>
          </a:bodyPr>
          <a:lstStyle/>
          <a:p>
            <a:pPr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lệch</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ở 1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marR="0" algn="just">
              <a:lnSpc>
                <a:spcPct val="107000"/>
              </a:lnSpc>
            </a:pP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gặp</a:t>
            </a:r>
            <a:endPar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Left Brace 12">
            <a:extLst>
              <a:ext uri="{FF2B5EF4-FFF2-40B4-BE49-F238E27FC236}">
                <a16:creationId xmlns:a16="http://schemas.microsoft.com/office/drawing/2014/main" id="{83C83D9A-5A9C-DC71-1615-88D0812EB5C6}"/>
              </a:ext>
            </a:extLst>
          </p:cNvPr>
          <p:cNvSpPr/>
          <p:nvPr/>
        </p:nvSpPr>
        <p:spPr>
          <a:xfrm>
            <a:off x="3990974" y="4034825"/>
            <a:ext cx="595167" cy="619125"/>
          </a:xfrm>
          <a:prstGeom prst="leftBrace">
            <a:avLst>
              <a:gd name="adj1" fmla="val 8333"/>
              <a:gd name="adj2" fmla="val 51154"/>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75C305D-F8DD-4095-CCBB-57567FA7F124}"/>
              </a:ext>
            </a:extLst>
          </p:cNvPr>
          <p:cNvSpPr txBox="1"/>
          <p:nvPr/>
        </p:nvSpPr>
        <p:spPr>
          <a:xfrm>
            <a:off x="4681392" y="3725677"/>
            <a:ext cx="2676525"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Thể</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một</a:t>
            </a:r>
            <a:r>
              <a:rPr lang="en-US" sz="2800" dirty="0">
                <a:solidFill>
                  <a:srgbClr val="FF9900"/>
                </a:solidFill>
                <a:latin typeface="Times New Roman" pitchFamily="18" charset="0"/>
                <a:cs typeface="Times New Roman" pitchFamily="18" charset="0"/>
              </a:rPr>
              <a:t> (2n-1)</a:t>
            </a:r>
          </a:p>
        </p:txBody>
      </p:sp>
      <p:sp>
        <p:nvSpPr>
          <p:cNvPr id="15" name="TextBox 14">
            <a:extLst>
              <a:ext uri="{FF2B5EF4-FFF2-40B4-BE49-F238E27FC236}">
                <a16:creationId xmlns:a16="http://schemas.microsoft.com/office/drawing/2014/main" id="{E81307C7-5385-1262-A20A-F74BB01F3481}"/>
              </a:ext>
            </a:extLst>
          </p:cNvPr>
          <p:cNvSpPr txBox="1"/>
          <p:nvPr/>
        </p:nvSpPr>
        <p:spPr>
          <a:xfrm>
            <a:off x="4681392" y="4342914"/>
            <a:ext cx="2676525"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Thể</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ba</a:t>
            </a:r>
            <a:r>
              <a:rPr lang="en-US" sz="2800" dirty="0">
                <a:solidFill>
                  <a:srgbClr val="FF9900"/>
                </a:solidFill>
                <a:latin typeface="Times New Roman" pitchFamily="18" charset="0"/>
                <a:cs typeface="Times New Roman" pitchFamily="18" charset="0"/>
              </a:rPr>
              <a:t> (2n+1)</a:t>
            </a:r>
          </a:p>
        </p:txBody>
      </p:sp>
    </p:spTree>
    <p:extLst>
      <p:ext uri="{BB962C8B-B14F-4D97-AF65-F5344CB8AC3E}">
        <p14:creationId xmlns:p14="http://schemas.microsoft.com/office/powerpoint/2010/main" val="348670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3" grpId="0"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4AFF2-049B-33FA-9020-F8F4BB45F5F3}"/>
              </a:ext>
            </a:extLst>
          </p:cNvPr>
          <p:cNvSpPr/>
          <p:nvPr/>
        </p:nvSpPr>
        <p:spPr>
          <a:xfrm>
            <a:off x="0" y="0"/>
            <a:ext cx="11833412" cy="954107"/>
          </a:xfrm>
          <a:prstGeom prst="rect">
            <a:avLst/>
          </a:prstGeom>
          <a:noFill/>
        </p:spPr>
        <p:txBody>
          <a:bodyPr wrap="square" lIns="91440" tIns="45720" rIns="91440" bIns="45720">
            <a:spAutoFit/>
          </a:bodyPr>
          <a:lstStyle/>
          <a:p>
            <a:pPr algn="just"/>
            <a:r>
              <a:rPr lang="vi-VN" dirty="0"/>
              <a:t> </a:t>
            </a:r>
            <a:r>
              <a:rPr lang="vi-VN" sz="2800" dirty="0">
                <a:latin typeface="+mj-lt"/>
              </a:rPr>
              <a:t>Bộ </a:t>
            </a:r>
            <a:r>
              <a:rPr lang="en-US" sz="2800" dirty="0">
                <a:latin typeface="Times    New Roman"/>
              </a:rPr>
              <a:t>NST </a:t>
            </a:r>
            <a:r>
              <a:rPr lang="vi-VN" sz="2800" dirty="0">
                <a:latin typeface="+mj-lt"/>
              </a:rPr>
              <a:t>lưỡng bội (2n</a:t>
            </a:r>
            <a:r>
              <a:rPr lang="en-US" sz="2800" dirty="0">
                <a:latin typeface="+mj-lt"/>
              </a:rPr>
              <a:t> = </a:t>
            </a:r>
            <a:r>
              <a:rPr lang="en-US" sz="2800" dirty="0">
                <a:latin typeface="Times    New Roman"/>
              </a:rPr>
              <a:t>46</a:t>
            </a:r>
            <a:r>
              <a:rPr lang="vi-VN" sz="2800" dirty="0">
                <a:latin typeface="Times    New Roman"/>
              </a:rPr>
              <a:t>)</a:t>
            </a:r>
            <a:r>
              <a:rPr lang="vi-VN" sz="2800" dirty="0">
                <a:latin typeface="+mj-lt"/>
              </a:rPr>
              <a:t>. Một em bé mới sinh có số lượng </a:t>
            </a:r>
            <a:r>
              <a:rPr lang="en-US" sz="2800" dirty="0">
                <a:latin typeface="Times    New Roman"/>
              </a:rPr>
              <a:t>NST</a:t>
            </a:r>
            <a:r>
              <a:rPr lang="vi-VN" sz="2800" dirty="0">
                <a:latin typeface="+mj-lt"/>
              </a:rPr>
              <a:t>trong tế bào là 47, trong đó </a:t>
            </a:r>
            <a:r>
              <a:rPr lang="en-US" sz="2800" dirty="0">
                <a:latin typeface="Times    New Roman"/>
              </a:rPr>
              <a:t>NST</a:t>
            </a:r>
            <a:r>
              <a:rPr lang="vi-VN" sz="2800" dirty="0">
                <a:latin typeface="+mj-lt"/>
              </a:rPr>
              <a:t> số 21 có 3 chiếc. Đây là hiện tượng gì?</a:t>
            </a:r>
            <a:r>
              <a:rPr lang="en-US" sz="2800" b="1" dirty="0">
                <a:ln w="9525">
                  <a:solidFill>
                    <a:schemeClr val="bg1"/>
                  </a:solidFill>
                  <a:prstDash val="solid"/>
                </a:ln>
                <a:solidFill>
                  <a:srgbClr val="0000FF"/>
                </a:solidFill>
                <a:latin typeface="+mj-lt"/>
                <a:cs typeface="Times New Roman" panose="02020603050405020304" pitchFamily="18" charset="0"/>
              </a:rPr>
              <a:t> </a:t>
            </a:r>
            <a:endParaRPr lang="en-US" sz="2800" b="1" dirty="0">
              <a:ln w="9525">
                <a:solidFill>
                  <a:schemeClr val="bg1"/>
                </a:solidFill>
                <a:prstDash val="solid"/>
              </a:ln>
              <a:solidFill>
                <a:srgbClr val="0000FF"/>
              </a:solidFill>
              <a:latin typeface="+mj-lt"/>
            </a:endParaRPr>
          </a:p>
        </p:txBody>
      </p:sp>
      <p:sp>
        <p:nvSpPr>
          <p:cNvPr id="3" name="Arrow: Right 2">
            <a:extLst>
              <a:ext uri="{FF2B5EF4-FFF2-40B4-BE49-F238E27FC236}">
                <a16:creationId xmlns:a16="http://schemas.microsoft.com/office/drawing/2014/main" id="{0B22B0FE-D317-1F87-66A5-DB7CD75BC5ED}"/>
              </a:ext>
            </a:extLst>
          </p:cNvPr>
          <p:cNvSpPr/>
          <p:nvPr/>
        </p:nvSpPr>
        <p:spPr>
          <a:xfrm>
            <a:off x="5629835" y="2716464"/>
            <a:ext cx="466165" cy="1972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Hội chứng Down: Nguyên nhân, triệu chứng, điều trị và cách phòng ngừa -  Công ty Cổ phần Vacxin Việt Nam">
            <a:extLst>
              <a:ext uri="{FF2B5EF4-FFF2-40B4-BE49-F238E27FC236}">
                <a16:creationId xmlns:a16="http://schemas.microsoft.com/office/drawing/2014/main" id="{3B9D7FFA-C32E-D88E-7B8F-6731D4155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882" y="954107"/>
            <a:ext cx="5499847" cy="3950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E557BE-B84D-DCB0-1806-81F22A4353B3}"/>
              </a:ext>
            </a:extLst>
          </p:cNvPr>
          <p:cNvPicPr>
            <a:picLocks noChangeAspect="1"/>
          </p:cNvPicPr>
          <p:nvPr/>
        </p:nvPicPr>
        <p:blipFill>
          <a:blip r:embed="rId3"/>
          <a:stretch>
            <a:fillRect/>
          </a:stretch>
        </p:blipFill>
        <p:spPr>
          <a:xfrm>
            <a:off x="169651" y="1014964"/>
            <a:ext cx="5236067" cy="3600224"/>
          </a:xfrm>
          <a:prstGeom prst="rect">
            <a:avLst/>
          </a:prstGeom>
        </p:spPr>
      </p:pic>
      <p:sp>
        <p:nvSpPr>
          <p:cNvPr id="9" name="TextBox 8">
            <a:extLst>
              <a:ext uri="{FF2B5EF4-FFF2-40B4-BE49-F238E27FC236}">
                <a16:creationId xmlns:a16="http://schemas.microsoft.com/office/drawing/2014/main" id="{C6A46F55-5A9D-79FA-797E-192ECA647022}"/>
              </a:ext>
            </a:extLst>
          </p:cNvPr>
          <p:cNvSpPr txBox="1"/>
          <p:nvPr/>
        </p:nvSpPr>
        <p:spPr>
          <a:xfrm>
            <a:off x="169650" y="4766570"/>
            <a:ext cx="11358962" cy="2246769"/>
          </a:xfrm>
          <a:prstGeom prst="rect">
            <a:avLst/>
          </a:prstGeom>
          <a:noFill/>
        </p:spPr>
        <p:txBody>
          <a:bodyPr wrap="square">
            <a:spAutoFit/>
          </a:bodyPr>
          <a:lstStyle/>
          <a:p>
            <a:r>
              <a:rPr lang="vi-VN" sz="2800" b="0" i="0" dirty="0">
                <a:solidFill>
                  <a:srgbClr val="FF0000"/>
                </a:solidFill>
                <a:effectLst/>
                <a:latin typeface="+mj-lt"/>
              </a:rPr>
              <a:t>Hiện tượng trên là hiện tượng đột biến số lượng nhiễm sắc thể, dạng lệch bội thể ba (2n + 1) ở cặp nhiễm sắc thể số 21. Em bé mang đột biến này sẽ mắc hội chứng </a:t>
            </a:r>
            <a:r>
              <a:rPr lang="vi-VN" sz="2800" b="1" i="0" dirty="0">
                <a:solidFill>
                  <a:srgbClr val="FF0000"/>
                </a:solidFill>
                <a:effectLst/>
                <a:latin typeface="+mj-lt"/>
              </a:rPr>
              <a:t>Down</a:t>
            </a:r>
            <a:r>
              <a:rPr lang="vi-VN" sz="2800" b="0" i="0" dirty="0">
                <a:solidFill>
                  <a:srgbClr val="FF0000"/>
                </a:solidFill>
                <a:effectLst/>
                <a:latin typeface="+mj-lt"/>
              </a:rPr>
              <a:t> dẫn đến có nhiều điểm bất thường trên khuôn mặt (mũi tẹt, mắt chếch lên trên,…), tầm vóc thấp bé, dị tật tim, chậm phát triển và thường có tuổi thọ ngắn hơn người bình thường.</a:t>
            </a:r>
            <a:endParaRPr lang="en-US" sz="2800" dirty="0">
              <a:solidFill>
                <a:srgbClr val="FF0000"/>
              </a:solidFill>
              <a:latin typeface="+mj-lt"/>
            </a:endParaRPr>
          </a:p>
        </p:txBody>
      </p:sp>
      <p:pic>
        <p:nvPicPr>
          <p:cNvPr id="10" name="Picture 9">
            <a:extLst>
              <a:ext uri="{FF2B5EF4-FFF2-40B4-BE49-F238E27FC236}">
                <a16:creationId xmlns:a16="http://schemas.microsoft.com/office/drawing/2014/main" id="{EE8D8E48-A45B-B090-6949-250BE46BAA54}"/>
              </a:ext>
            </a:extLst>
          </p:cNvPr>
          <p:cNvPicPr>
            <a:picLocks noChangeAspect="1"/>
          </p:cNvPicPr>
          <p:nvPr/>
        </p:nvPicPr>
        <p:blipFill>
          <a:blip r:embed="rId4"/>
          <a:stretch>
            <a:fillRect/>
          </a:stretch>
        </p:blipFill>
        <p:spPr>
          <a:xfrm>
            <a:off x="4537932" y="4798976"/>
            <a:ext cx="3695700" cy="2181956"/>
          </a:xfrm>
          <a:prstGeom prst="rect">
            <a:avLst/>
          </a:prstGeom>
        </p:spPr>
      </p:pic>
      <p:pic>
        <p:nvPicPr>
          <p:cNvPr id="11" name="Picture 10">
            <a:extLst>
              <a:ext uri="{FF2B5EF4-FFF2-40B4-BE49-F238E27FC236}">
                <a16:creationId xmlns:a16="http://schemas.microsoft.com/office/drawing/2014/main" id="{FC7FC6E5-A996-D76C-9B4F-B0E195BC9EC6}"/>
              </a:ext>
            </a:extLst>
          </p:cNvPr>
          <p:cNvPicPr>
            <a:picLocks noChangeAspect="1"/>
          </p:cNvPicPr>
          <p:nvPr/>
        </p:nvPicPr>
        <p:blipFill>
          <a:blip r:embed="rId5"/>
          <a:stretch>
            <a:fillRect/>
          </a:stretch>
        </p:blipFill>
        <p:spPr>
          <a:xfrm>
            <a:off x="8314315" y="4798976"/>
            <a:ext cx="3776386" cy="2081407"/>
          </a:xfrm>
          <a:prstGeom prst="rect">
            <a:avLst/>
          </a:prstGeom>
        </p:spPr>
      </p:pic>
    </p:spTree>
    <p:extLst>
      <p:ext uri="{BB962C8B-B14F-4D97-AF65-F5344CB8AC3E}">
        <p14:creationId xmlns:p14="http://schemas.microsoft.com/office/powerpoint/2010/main" val="4056653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heel(1)">
                                      <p:cBhvr>
                                        <p:cTn id="6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oa học tự nhiên 9, đột biến lệch bội nhiễm sắc thể olm">
            <a:extLst>
              <a:ext uri="{FF2B5EF4-FFF2-40B4-BE49-F238E27FC236}">
                <a16:creationId xmlns:a16="http://schemas.microsoft.com/office/drawing/2014/main" id="{1E6688A3-CF39-3EA3-2CFE-FCEC51C02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74" y="331694"/>
            <a:ext cx="9251577" cy="60242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7A2C4C-43CA-E379-33FE-FF975C204C62}"/>
              </a:ext>
            </a:extLst>
          </p:cNvPr>
          <p:cNvSpPr/>
          <p:nvPr/>
        </p:nvSpPr>
        <p:spPr>
          <a:xfrm>
            <a:off x="2492189" y="2330824"/>
            <a:ext cx="6248400" cy="762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a:endParaRPr>
          </a:p>
        </p:txBody>
      </p:sp>
      <p:sp>
        <p:nvSpPr>
          <p:cNvPr id="5" name="Rectangle 4">
            <a:extLst>
              <a:ext uri="{FF2B5EF4-FFF2-40B4-BE49-F238E27FC236}">
                <a16:creationId xmlns:a16="http://schemas.microsoft.com/office/drawing/2014/main" id="{4319CBC9-5A89-4CFE-3B66-4EC666E6C707}"/>
              </a:ext>
            </a:extLst>
          </p:cNvPr>
          <p:cNvSpPr/>
          <p:nvPr/>
        </p:nvSpPr>
        <p:spPr>
          <a:xfrm>
            <a:off x="2877671" y="3953435"/>
            <a:ext cx="6248400" cy="85164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1D34DF8-3632-EC78-453E-38AFD0DE2557}"/>
              </a:ext>
            </a:extLst>
          </p:cNvPr>
          <p:cNvSpPr/>
          <p:nvPr/>
        </p:nvSpPr>
        <p:spPr>
          <a:xfrm>
            <a:off x="71718" y="249320"/>
            <a:ext cx="3039035" cy="8318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FF0000"/>
                </a:solidFill>
                <a:latin typeface="+mj-lt"/>
              </a:rPr>
              <a:t>Các dạng đột biến lệch bội</a:t>
            </a:r>
            <a:endParaRPr lang="en-US" sz="3000" dirty="0">
              <a:solidFill>
                <a:srgbClr val="FF0000"/>
              </a:solidFill>
              <a:latin typeface="+mj-lt"/>
            </a:endParaRPr>
          </a:p>
        </p:txBody>
      </p:sp>
    </p:spTree>
    <p:extLst>
      <p:ext uri="{BB962C8B-B14F-4D97-AF65-F5344CB8AC3E}">
        <p14:creationId xmlns:p14="http://schemas.microsoft.com/office/powerpoint/2010/main" val="375809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ơ chế nào dẫn tới sự hình thành thể dị bội">
            <a:extLst>
              <a:ext uri="{FF2B5EF4-FFF2-40B4-BE49-F238E27FC236}">
                <a16:creationId xmlns:a16="http://schemas.microsoft.com/office/drawing/2014/main" id="{87BE592C-77BE-4AFF-034D-765E418D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260" y="528918"/>
            <a:ext cx="8498540" cy="554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68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ự phát sinh thể dị bội | SGK Sinh lớp 9">
            <a:extLst>
              <a:ext uri="{FF2B5EF4-FFF2-40B4-BE49-F238E27FC236}">
                <a16:creationId xmlns:a16="http://schemas.microsoft.com/office/drawing/2014/main" id="{E5DB0B7E-760F-498B-D7D2-DCF27058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59" y="392765"/>
            <a:ext cx="10076329" cy="558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49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49F8-0E45-8FF4-C0BB-74F0CC7E485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C14EF79-5C6C-59BC-4D60-CAE34503271C}"/>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BBE7069-9EE4-4705-B8EA-28E2DDC96F9B}"/>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ĐỘT BIẾN SỐ LƯỢNG NST</a:t>
            </a:r>
          </a:p>
        </p:txBody>
      </p:sp>
      <p:sp>
        <p:nvSpPr>
          <p:cNvPr id="27650" name="Rectangle 2">
            <a:extLst>
              <a:ext uri="{FF2B5EF4-FFF2-40B4-BE49-F238E27FC236}">
                <a16:creationId xmlns:a16="http://schemas.microsoft.com/office/drawing/2014/main" id="{E2ABC5C8-CF19-F79A-2395-75D4983FE122}"/>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65F4E4B5-14FC-3632-77D5-6F315D294A2E}"/>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F992DBFC-5938-3708-846E-05A9AFE40BCA}"/>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46C765-0569-4F19-BD37-48FC64060ABD}"/>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866A8F70-1103-8C35-4CD4-4ACCA03BFB22}"/>
              </a:ext>
            </a:extLst>
          </p:cNvPr>
          <p:cNvSpPr txBox="1"/>
          <p:nvPr/>
        </p:nvSpPr>
        <p:spPr>
          <a:xfrm>
            <a:off x="200025" y="834770"/>
            <a:ext cx="12192000"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1. </a:t>
            </a:r>
            <a:r>
              <a:rPr lang="en-US" sz="2800" b="1" dirty="0" err="1">
                <a:solidFill>
                  <a:schemeClr val="bg2">
                    <a:lumMod val="50000"/>
                  </a:schemeClr>
                </a:solidFill>
                <a:latin typeface="Times New Roman" pitchFamily="18" charset="0"/>
                <a:cs typeface="Times New Roman" pitchFamily="18" charset="0"/>
              </a:rPr>
              <a:t>Khái</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niệm</a:t>
            </a:r>
            <a:endParaRPr lang="en-US" sz="2800" b="1" dirty="0">
              <a:solidFill>
                <a:schemeClr val="bg2">
                  <a:lumMod val="50000"/>
                </a:schemeClr>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CFB30E92-5431-3876-40AA-01B4CF81B2A3}"/>
              </a:ext>
            </a:extLst>
          </p:cNvPr>
          <p:cNvSpPr txBox="1"/>
          <p:nvPr/>
        </p:nvSpPr>
        <p:spPr>
          <a:xfrm>
            <a:off x="200025" y="1329035"/>
            <a:ext cx="11791950" cy="1351909"/>
          </a:xfrm>
          <a:prstGeom prst="rect">
            <a:avLst/>
          </a:prstGeom>
          <a:noFill/>
        </p:spPr>
        <p:txBody>
          <a:bodyPr wrap="square" rtlCol="0">
            <a:spAutoFit/>
          </a:bodyPr>
          <a:lstStyle/>
          <a:p>
            <a:pPr>
              <a:lnSpc>
                <a:spcPct val="135000"/>
              </a:lnSpc>
            </a:pPr>
            <a:r>
              <a:rPr lang="en-US" sz="3000" dirty="0" err="1">
                <a:solidFill>
                  <a:srgbClr val="0000FF"/>
                </a:solidFill>
                <a:latin typeface="Times    New Roman"/>
              </a:rPr>
              <a:t>Đột</a:t>
            </a:r>
            <a:r>
              <a:rPr lang="en-US" sz="3000" dirty="0">
                <a:solidFill>
                  <a:srgbClr val="0000FF"/>
                </a:solidFill>
                <a:latin typeface="Times    New Roman"/>
              </a:rPr>
              <a:t> </a:t>
            </a:r>
            <a:r>
              <a:rPr lang="en-US" sz="3000" dirty="0" err="1">
                <a:solidFill>
                  <a:srgbClr val="0000FF"/>
                </a:solidFill>
                <a:latin typeface="Times    New Roman"/>
              </a:rPr>
              <a:t>biến</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lượng</a:t>
            </a:r>
            <a:r>
              <a:rPr lang="en-US" sz="3000" dirty="0">
                <a:solidFill>
                  <a:srgbClr val="0000FF"/>
                </a:solidFill>
                <a:latin typeface="Times    New Roman"/>
              </a:rPr>
              <a:t> NST: </a:t>
            </a:r>
            <a:r>
              <a:rPr lang="en-US" sz="3000" dirty="0" err="1">
                <a:solidFill>
                  <a:srgbClr val="0000FF"/>
                </a:solidFill>
                <a:latin typeface="Times    New Roman"/>
              </a:rPr>
              <a:t>là</a:t>
            </a:r>
            <a:r>
              <a:rPr lang="en-US" sz="3000" dirty="0">
                <a:solidFill>
                  <a:srgbClr val="0000FF"/>
                </a:solidFill>
                <a:latin typeface="Times    New Roman"/>
              </a:rPr>
              <a:t> </a:t>
            </a:r>
            <a:r>
              <a:rPr lang="en-US" sz="3000" dirty="0" err="1">
                <a:solidFill>
                  <a:srgbClr val="0000FF"/>
                </a:solidFill>
                <a:latin typeface="Times    New Roman"/>
              </a:rPr>
              <a:t>những</a:t>
            </a:r>
            <a:r>
              <a:rPr lang="en-US" sz="3000" dirty="0">
                <a:solidFill>
                  <a:srgbClr val="0000FF"/>
                </a:solidFill>
                <a:latin typeface="Times    New Roman"/>
              </a:rPr>
              <a:t> </a:t>
            </a:r>
            <a:r>
              <a:rPr lang="en-US" sz="3000" dirty="0" err="1">
                <a:solidFill>
                  <a:srgbClr val="0000FF"/>
                </a:solidFill>
                <a:latin typeface="Times    New Roman"/>
              </a:rPr>
              <a:t>thay</a:t>
            </a:r>
            <a:r>
              <a:rPr lang="en-US" sz="3000" dirty="0">
                <a:solidFill>
                  <a:srgbClr val="0000FF"/>
                </a:solidFill>
                <a:latin typeface="Times    New Roman"/>
              </a:rPr>
              <a:t> </a:t>
            </a:r>
            <a:r>
              <a:rPr lang="en-US" sz="3000" dirty="0" err="1">
                <a:solidFill>
                  <a:srgbClr val="0000FF"/>
                </a:solidFill>
                <a:latin typeface="Times    New Roman"/>
              </a:rPr>
              <a:t>đổi</a:t>
            </a:r>
            <a:r>
              <a:rPr lang="en-US" sz="3000" dirty="0">
                <a:solidFill>
                  <a:srgbClr val="0000FF"/>
                </a:solidFill>
                <a:latin typeface="Times    New Roman"/>
              </a:rPr>
              <a:t> </a:t>
            </a:r>
            <a:r>
              <a:rPr lang="en-US" sz="3000" dirty="0" err="1">
                <a:solidFill>
                  <a:srgbClr val="0000FF"/>
                </a:solidFill>
                <a:latin typeface="Times    New Roman"/>
              </a:rPr>
              <a:t>về</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lượng</a:t>
            </a:r>
            <a:r>
              <a:rPr lang="en-US" sz="3000" dirty="0">
                <a:solidFill>
                  <a:srgbClr val="0000FF"/>
                </a:solidFill>
                <a:latin typeface="Times    New Roman"/>
              </a:rPr>
              <a:t> </a:t>
            </a:r>
            <a:r>
              <a:rPr lang="en-US" sz="3000" dirty="0" err="1">
                <a:solidFill>
                  <a:srgbClr val="0000FF"/>
                </a:solidFill>
                <a:latin typeface="Times    New Roman"/>
              </a:rPr>
              <a:t>xảy</a:t>
            </a:r>
            <a:r>
              <a:rPr lang="en-US" sz="3000" dirty="0">
                <a:solidFill>
                  <a:srgbClr val="0000FF"/>
                </a:solidFill>
                <a:latin typeface="Times    New Roman"/>
              </a:rPr>
              <a:t> </a:t>
            </a:r>
            <a:r>
              <a:rPr lang="en-US" sz="3000" dirty="0" err="1">
                <a:solidFill>
                  <a:srgbClr val="0000FF"/>
                </a:solidFill>
                <a:latin typeface="Times    New Roman"/>
              </a:rPr>
              <a:t>ra</a:t>
            </a:r>
            <a:r>
              <a:rPr lang="en-US" sz="3000" dirty="0">
                <a:solidFill>
                  <a:srgbClr val="0000FF"/>
                </a:solidFill>
                <a:latin typeface="Times    New Roman"/>
              </a:rPr>
              <a:t> ở </a:t>
            </a:r>
            <a:r>
              <a:rPr lang="en-US" sz="3000" dirty="0" err="1">
                <a:solidFill>
                  <a:srgbClr val="0000FF"/>
                </a:solidFill>
                <a:latin typeface="Times    New Roman"/>
              </a:rPr>
              <a:t>một</a:t>
            </a:r>
            <a:r>
              <a:rPr lang="en-US" sz="3000" dirty="0">
                <a:solidFill>
                  <a:srgbClr val="0000FF"/>
                </a:solidFill>
                <a:latin typeface="Times    New Roman"/>
              </a:rPr>
              <a:t> </a:t>
            </a:r>
            <a:r>
              <a:rPr lang="en-US" sz="3000" dirty="0" err="1">
                <a:solidFill>
                  <a:srgbClr val="0000FF"/>
                </a:solidFill>
                <a:latin typeface="Times    New Roman"/>
              </a:rPr>
              <a:t>hoặc</a:t>
            </a:r>
            <a:r>
              <a:rPr lang="en-US" sz="3000" dirty="0">
                <a:solidFill>
                  <a:srgbClr val="0000FF"/>
                </a:solidFill>
                <a:latin typeface="Times    New Roman"/>
              </a:rPr>
              <a:t> </a:t>
            </a:r>
            <a:r>
              <a:rPr lang="en-US" sz="3000" dirty="0" err="1">
                <a:solidFill>
                  <a:srgbClr val="0000FF"/>
                </a:solidFill>
                <a:latin typeface="Times    New Roman"/>
              </a:rPr>
              <a:t>một</a:t>
            </a:r>
            <a:r>
              <a:rPr lang="en-US" sz="3000" dirty="0">
                <a:solidFill>
                  <a:srgbClr val="0000FF"/>
                </a:solidFill>
                <a:latin typeface="Times    New Roman"/>
              </a:rPr>
              <a:t> </a:t>
            </a:r>
            <a:r>
              <a:rPr lang="en-US" sz="3000" dirty="0" err="1">
                <a:solidFill>
                  <a:srgbClr val="0000FF"/>
                </a:solidFill>
                <a:latin typeface="Times    New Roman"/>
              </a:rPr>
              <a:t>số</a:t>
            </a:r>
            <a:r>
              <a:rPr lang="en-US" sz="3000" dirty="0">
                <a:solidFill>
                  <a:srgbClr val="0000FF"/>
                </a:solidFill>
                <a:latin typeface="Times    New Roman"/>
              </a:rPr>
              <a:t> </a:t>
            </a:r>
            <a:r>
              <a:rPr lang="en-US" sz="3000" dirty="0" err="1">
                <a:solidFill>
                  <a:srgbClr val="0000FF"/>
                </a:solidFill>
                <a:latin typeface="Times    New Roman"/>
              </a:rPr>
              <a:t>cặp</a:t>
            </a:r>
            <a:r>
              <a:rPr lang="en-US" sz="3000" dirty="0">
                <a:solidFill>
                  <a:srgbClr val="0000FF"/>
                </a:solidFill>
                <a:latin typeface="Times    New Roman"/>
              </a:rPr>
              <a:t> NST </a:t>
            </a:r>
            <a:r>
              <a:rPr lang="en-US" sz="3000" dirty="0" err="1">
                <a:solidFill>
                  <a:srgbClr val="0000FF"/>
                </a:solidFill>
                <a:latin typeface="Times    New Roman"/>
              </a:rPr>
              <a:t>hoặc</a:t>
            </a:r>
            <a:r>
              <a:rPr lang="en-US" sz="3000" dirty="0">
                <a:solidFill>
                  <a:srgbClr val="0000FF"/>
                </a:solidFill>
                <a:latin typeface="Times    New Roman"/>
              </a:rPr>
              <a:t> ở </a:t>
            </a:r>
            <a:r>
              <a:rPr lang="en-US" sz="3000" dirty="0" err="1">
                <a:solidFill>
                  <a:srgbClr val="0000FF"/>
                </a:solidFill>
                <a:latin typeface="Times    New Roman"/>
              </a:rPr>
              <a:t>cả</a:t>
            </a:r>
            <a:r>
              <a:rPr lang="en-US" sz="3000" dirty="0">
                <a:solidFill>
                  <a:srgbClr val="0000FF"/>
                </a:solidFill>
                <a:latin typeface="Times    New Roman"/>
              </a:rPr>
              <a:t> </a:t>
            </a:r>
            <a:r>
              <a:rPr lang="en-US" sz="3000" dirty="0" err="1">
                <a:solidFill>
                  <a:srgbClr val="0000FF"/>
                </a:solidFill>
                <a:latin typeface="Times    New Roman"/>
              </a:rPr>
              <a:t>bộ</a:t>
            </a:r>
            <a:r>
              <a:rPr lang="en-US" sz="3000" dirty="0">
                <a:solidFill>
                  <a:srgbClr val="0000FF"/>
                </a:solidFill>
                <a:latin typeface="Times    New Roman"/>
              </a:rPr>
              <a:t> NST</a:t>
            </a:r>
            <a:r>
              <a:rPr lang="en-US" sz="3200" dirty="0">
                <a:solidFill>
                  <a:srgbClr val="0000FF"/>
                </a:solidFill>
                <a:latin typeface="Times    New Roman"/>
              </a:rPr>
              <a:t>.</a:t>
            </a:r>
            <a:endParaRPr lang="en-US" sz="3200" dirty="0">
              <a:solidFill>
                <a:srgbClr val="0000FF"/>
              </a:solidFill>
              <a:latin typeface="Times    New Roman"/>
              <a:cs typeface="Times New Roman" pitchFamily="18" charset="0"/>
            </a:endParaRPr>
          </a:p>
        </p:txBody>
      </p:sp>
      <p:sp>
        <p:nvSpPr>
          <p:cNvPr id="4" name="TextBox 3">
            <a:extLst>
              <a:ext uri="{FF2B5EF4-FFF2-40B4-BE49-F238E27FC236}">
                <a16:creationId xmlns:a16="http://schemas.microsoft.com/office/drawing/2014/main" id="{A300FBF9-63A9-3337-8176-4C4BF6535188}"/>
              </a:ext>
            </a:extLst>
          </p:cNvPr>
          <p:cNvSpPr txBox="1"/>
          <p:nvPr/>
        </p:nvSpPr>
        <p:spPr>
          <a:xfrm>
            <a:off x="200025" y="2609104"/>
            <a:ext cx="10915361"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2. </a:t>
            </a:r>
            <a:r>
              <a:rPr lang="en-US" sz="2800" b="1" dirty="0" err="1">
                <a:solidFill>
                  <a:schemeClr val="bg2">
                    <a:lumMod val="50000"/>
                  </a:schemeClr>
                </a:solidFill>
                <a:latin typeface="Times New Roman" pitchFamily="18" charset="0"/>
                <a:cs typeface="Times New Roman" pitchFamily="18" charset="0"/>
              </a:rPr>
              <a:t>Phân</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loại</a:t>
            </a:r>
            <a:endParaRPr lang="en-US" sz="2800" b="1" dirty="0">
              <a:solidFill>
                <a:schemeClr val="bg2">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5442A796-80D1-8820-EC4F-46407D875CFA}"/>
              </a:ext>
            </a:extLst>
          </p:cNvPr>
          <p:cNvSpPr txBox="1"/>
          <p:nvPr/>
        </p:nvSpPr>
        <p:spPr>
          <a:xfrm>
            <a:off x="147637" y="2990506"/>
            <a:ext cx="11896725" cy="1540935"/>
          </a:xfrm>
          <a:prstGeom prst="rect">
            <a:avLst/>
          </a:prstGeom>
          <a:noFill/>
        </p:spPr>
        <p:txBody>
          <a:bodyPr wrap="square">
            <a:spAutoFit/>
          </a:bodyPr>
          <a:lstStyle/>
          <a:p>
            <a:pPr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lệch</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ở 1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marR="0" algn="just">
              <a:lnSpc>
                <a:spcPct val="107000"/>
              </a:lnSpc>
            </a:pP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gặp</a:t>
            </a:r>
            <a:endPar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Left Brace 12">
            <a:extLst>
              <a:ext uri="{FF2B5EF4-FFF2-40B4-BE49-F238E27FC236}">
                <a16:creationId xmlns:a16="http://schemas.microsoft.com/office/drawing/2014/main" id="{35C83E7B-8869-77DA-EF92-613836AE84EB}"/>
              </a:ext>
            </a:extLst>
          </p:cNvPr>
          <p:cNvSpPr/>
          <p:nvPr/>
        </p:nvSpPr>
        <p:spPr>
          <a:xfrm>
            <a:off x="3990974" y="4034825"/>
            <a:ext cx="595167" cy="619125"/>
          </a:xfrm>
          <a:prstGeom prst="leftBrace">
            <a:avLst>
              <a:gd name="adj1" fmla="val 8333"/>
              <a:gd name="adj2" fmla="val 51154"/>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7DC089EA-DDC1-69DC-87DE-BA7BB3C59E4D}"/>
              </a:ext>
            </a:extLst>
          </p:cNvPr>
          <p:cNvSpPr txBox="1"/>
          <p:nvPr/>
        </p:nvSpPr>
        <p:spPr>
          <a:xfrm>
            <a:off x="4681392" y="3725677"/>
            <a:ext cx="2676525"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Thể</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một</a:t>
            </a:r>
            <a:r>
              <a:rPr lang="en-US" sz="2800" dirty="0">
                <a:solidFill>
                  <a:srgbClr val="FF9900"/>
                </a:solidFill>
                <a:latin typeface="Times New Roman" pitchFamily="18" charset="0"/>
                <a:cs typeface="Times New Roman" pitchFamily="18" charset="0"/>
              </a:rPr>
              <a:t> (2n-1)</a:t>
            </a:r>
          </a:p>
        </p:txBody>
      </p:sp>
      <p:sp>
        <p:nvSpPr>
          <p:cNvPr id="15" name="TextBox 14">
            <a:extLst>
              <a:ext uri="{FF2B5EF4-FFF2-40B4-BE49-F238E27FC236}">
                <a16:creationId xmlns:a16="http://schemas.microsoft.com/office/drawing/2014/main" id="{6667DE8B-BFFE-2945-C62F-76957F86EE71}"/>
              </a:ext>
            </a:extLst>
          </p:cNvPr>
          <p:cNvSpPr txBox="1"/>
          <p:nvPr/>
        </p:nvSpPr>
        <p:spPr>
          <a:xfrm>
            <a:off x="4681392" y="4342914"/>
            <a:ext cx="2676525"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Thể</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ba</a:t>
            </a:r>
            <a:r>
              <a:rPr lang="en-US" sz="2800" dirty="0">
                <a:solidFill>
                  <a:srgbClr val="FF9900"/>
                </a:solidFill>
                <a:latin typeface="Times New Roman" pitchFamily="18" charset="0"/>
                <a:cs typeface="Times New Roman" pitchFamily="18" charset="0"/>
              </a:rPr>
              <a:t> (2n+1)</a:t>
            </a:r>
          </a:p>
        </p:txBody>
      </p:sp>
      <p:sp>
        <p:nvSpPr>
          <p:cNvPr id="16" name="TextBox 15">
            <a:extLst>
              <a:ext uri="{FF2B5EF4-FFF2-40B4-BE49-F238E27FC236}">
                <a16:creationId xmlns:a16="http://schemas.microsoft.com/office/drawing/2014/main" id="{93774BFB-0905-B252-4CE2-3C9C426F37F3}"/>
              </a:ext>
            </a:extLst>
          </p:cNvPr>
          <p:cNvSpPr txBox="1"/>
          <p:nvPr/>
        </p:nvSpPr>
        <p:spPr>
          <a:xfrm>
            <a:off x="209550" y="4851275"/>
            <a:ext cx="11982450" cy="1540935"/>
          </a:xfrm>
          <a:prstGeom prst="rect">
            <a:avLst/>
          </a:prstGeom>
          <a:noFill/>
        </p:spPr>
        <p:txBody>
          <a:bodyPr wrap="square">
            <a:spAutoFit/>
          </a:bodyPr>
          <a:lstStyle/>
          <a:p>
            <a:pPr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3000" kern="1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ở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marR="0" algn="just">
              <a:lnSpc>
                <a:spcPct val="107000"/>
              </a:lnSpc>
            </a:pP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0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gặp</a:t>
            </a:r>
            <a:endPar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Left Brace 17">
            <a:extLst>
              <a:ext uri="{FF2B5EF4-FFF2-40B4-BE49-F238E27FC236}">
                <a16:creationId xmlns:a16="http://schemas.microsoft.com/office/drawing/2014/main" id="{4CA1ED5B-0C7A-5AEB-FDAD-246AF029E355}"/>
              </a:ext>
            </a:extLst>
          </p:cNvPr>
          <p:cNvSpPr/>
          <p:nvPr/>
        </p:nvSpPr>
        <p:spPr>
          <a:xfrm>
            <a:off x="4181475" y="5847342"/>
            <a:ext cx="595167" cy="619125"/>
          </a:xfrm>
          <a:prstGeom prst="leftBrace">
            <a:avLst>
              <a:gd name="adj1" fmla="val 8333"/>
              <a:gd name="adj2" fmla="val 51154"/>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0A5F60FA-9AC6-E499-0468-F3B036E778E1}"/>
              </a:ext>
            </a:extLst>
          </p:cNvPr>
          <p:cNvSpPr txBox="1"/>
          <p:nvPr/>
        </p:nvSpPr>
        <p:spPr>
          <a:xfrm>
            <a:off x="4957762" y="5477530"/>
            <a:ext cx="3195638"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Đa</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bôi</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lẻ</a:t>
            </a:r>
            <a:r>
              <a:rPr lang="en-US" sz="2800" dirty="0">
                <a:solidFill>
                  <a:srgbClr val="FF9900"/>
                </a:solidFill>
                <a:latin typeface="Times New Roman" pitchFamily="18" charset="0"/>
                <a:cs typeface="Times New Roman" pitchFamily="18" charset="0"/>
              </a:rPr>
              <a:t> (3n,5n…)</a:t>
            </a:r>
          </a:p>
        </p:txBody>
      </p:sp>
      <p:sp>
        <p:nvSpPr>
          <p:cNvPr id="21" name="TextBox 20">
            <a:extLst>
              <a:ext uri="{FF2B5EF4-FFF2-40B4-BE49-F238E27FC236}">
                <a16:creationId xmlns:a16="http://schemas.microsoft.com/office/drawing/2014/main" id="{19C11BF1-B926-BD32-29C9-408A24FCF963}"/>
              </a:ext>
            </a:extLst>
          </p:cNvPr>
          <p:cNvSpPr txBox="1"/>
          <p:nvPr/>
        </p:nvSpPr>
        <p:spPr>
          <a:xfrm>
            <a:off x="4957761" y="6102389"/>
            <a:ext cx="3395664" cy="523220"/>
          </a:xfrm>
          <a:prstGeom prst="rect">
            <a:avLst/>
          </a:prstGeom>
          <a:noFill/>
        </p:spPr>
        <p:txBody>
          <a:bodyPr wrap="square" rtlCol="0">
            <a:spAutoFit/>
          </a:bodyPr>
          <a:lstStyle/>
          <a:p>
            <a:r>
              <a:rPr lang="en-US" sz="2800" dirty="0" err="1">
                <a:solidFill>
                  <a:srgbClr val="FF9900"/>
                </a:solidFill>
                <a:latin typeface="Times New Roman" pitchFamily="18" charset="0"/>
                <a:cs typeface="Times New Roman" pitchFamily="18" charset="0"/>
              </a:rPr>
              <a:t>Đa</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bộ</a:t>
            </a:r>
            <a:r>
              <a:rPr lang="en-US" sz="2800" dirty="0">
                <a:solidFill>
                  <a:srgbClr val="FF9900"/>
                </a:solidFill>
                <a:latin typeface="Times New Roman" pitchFamily="18" charset="0"/>
                <a:cs typeface="Times New Roman" pitchFamily="18" charset="0"/>
              </a:rPr>
              <a:t> </a:t>
            </a:r>
            <a:r>
              <a:rPr lang="en-US" sz="2800" dirty="0" err="1">
                <a:solidFill>
                  <a:srgbClr val="FF9900"/>
                </a:solidFill>
                <a:latin typeface="Times New Roman" pitchFamily="18" charset="0"/>
                <a:cs typeface="Times New Roman" pitchFamily="18" charset="0"/>
              </a:rPr>
              <a:t>chẳn</a:t>
            </a:r>
            <a:r>
              <a:rPr lang="en-US" sz="2800" dirty="0">
                <a:solidFill>
                  <a:srgbClr val="FF9900"/>
                </a:solidFill>
                <a:latin typeface="Times New Roman" pitchFamily="18" charset="0"/>
                <a:cs typeface="Times New Roman" pitchFamily="18" charset="0"/>
              </a:rPr>
              <a:t> (4n, 6n ..)</a:t>
            </a:r>
          </a:p>
        </p:txBody>
      </p:sp>
    </p:spTree>
    <p:extLst>
      <p:ext uri="{BB962C8B-B14F-4D97-AF65-F5344CB8AC3E}">
        <p14:creationId xmlns:p14="http://schemas.microsoft.com/office/powerpoint/2010/main" val="286936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a học tự nhiên 9, đột biến đa bội nhiễm sắc thể olm">
            <a:extLst>
              <a:ext uri="{FF2B5EF4-FFF2-40B4-BE49-F238E27FC236}">
                <a16:creationId xmlns:a16="http://schemas.microsoft.com/office/drawing/2014/main" id="{79F8B052-5864-4E5F-7547-D7E0E6A13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94" y="717177"/>
            <a:ext cx="7915835" cy="589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20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7E0F0-4120-1C67-2E09-2D02ADF218E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C70A3D5-440B-5FD3-C65B-C0C056257E77}"/>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F330CF5-064F-B772-6EF2-72CD695E30F2}"/>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ĐỘT BIẾN SỐ LƯỢNG NST</a:t>
            </a:r>
          </a:p>
        </p:txBody>
      </p:sp>
      <p:sp>
        <p:nvSpPr>
          <p:cNvPr id="27650" name="Rectangle 2">
            <a:extLst>
              <a:ext uri="{FF2B5EF4-FFF2-40B4-BE49-F238E27FC236}">
                <a16:creationId xmlns:a16="http://schemas.microsoft.com/office/drawing/2014/main" id="{B402F631-4D8C-3B44-8366-D2F660740915}"/>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66174987-34DA-C608-8584-FF9E93939B0E}"/>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41F6B542-FE64-B8FC-1B42-9A46BE8EC1DA}"/>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982D25-6165-4DA7-1418-EDC3950421D1}"/>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1" name="TextBox 10">
            <a:extLst>
              <a:ext uri="{FF2B5EF4-FFF2-40B4-BE49-F238E27FC236}">
                <a16:creationId xmlns:a16="http://schemas.microsoft.com/office/drawing/2014/main" id="{9DDFCB7C-D151-E273-F8E5-9177EDD045A6}"/>
              </a:ext>
            </a:extLst>
          </p:cNvPr>
          <p:cNvSpPr txBox="1"/>
          <p:nvPr/>
        </p:nvSpPr>
        <p:spPr>
          <a:xfrm>
            <a:off x="99333" y="857250"/>
            <a:ext cx="11744324" cy="954107"/>
          </a:xfrm>
          <a:prstGeom prst="rect">
            <a:avLst/>
          </a:prstGeom>
          <a:noFill/>
        </p:spPr>
        <p:txBody>
          <a:bodyPr wrap="square">
            <a:spAutoFit/>
          </a:bodyPr>
          <a:lstStyle/>
          <a:p>
            <a:pPr algn="just"/>
            <a:r>
              <a:rPr lang="vi-VN" sz="2800" b="0" i="0" dirty="0">
                <a:solidFill>
                  <a:srgbClr val="FF0000"/>
                </a:solidFill>
                <a:effectLst/>
                <a:latin typeface="+mj-lt"/>
              </a:rPr>
              <a:t>Quan sát hình 37.3, 37.4, nêu tên loại đột biến được thể hiện ở mỗi trường hợp trong hình 37.4</a:t>
            </a:r>
          </a:p>
        </p:txBody>
      </p:sp>
      <p:pic>
        <p:nvPicPr>
          <p:cNvPr id="13" name="Picture 12">
            <a:extLst>
              <a:ext uri="{FF2B5EF4-FFF2-40B4-BE49-F238E27FC236}">
                <a16:creationId xmlns:a16="http://schemas.microsoft.com/office/drawing/2014/main" id="{2F1E694F-3787-E4A4-E9BE-D98CB0E59A82}"/>
              </a:ext>
            </a:extLst>
          </p:cNvPr>
          <p:cNvPicPr>
            <a:picLocks noChangeAspect="1"/>
          </p:cNvPicPr>
          <p:nvPr/>
        </p:nvPicPr>
        <p:blipFill>
          <a:blip r:embed="rId3"/>
          <a:stretch>
            <a:fillRect/>
          </a:stretch>
        </p:blipFill>
        <p:spPr>
          <a:xfrm>
            <a:off x="99333" y="1704976"/>
            <a:ext cx="5529943" cy="5153024"/>
          </a:xfrm>
          <a:prstGeom prst="rect">
            <a:avLst/>
          </a:prstGeom>
        </p:spPr>
      </p:pic>
      <p:sp>
        <p:nvSpPr>
          <p:cNvPr id="15" name="TextBox 14">
            <a:extLst>
              <a:ext uri="{FF2B5EF4-FFF2-40B4-BE49-F238E27FC236}">
                <a16:creationId xmlns:a16="http://schemas.microsoft.com/office/drawing/2014/main" id="{FD5C2B35-745C-4991-B01F-7AC565810875}"/>
              </a:ext>
            </a:extLst>
          </p:cNvPr>
          <p:cNvSpPr txBox="1"/>
          <p:nvPr/>
        </p:nvSpPr>
        <p:spPr>
          <a:xfrm>
            <a:off x="5671456" y="1454465"/>
            <a:ext cx="6520543" cy="5262979"/>
          </a:xfrm>
          <a:prstGeom prst="rect">
            <a:avLst/>
          </a:prstGeom>
          <a:noFill/>
        </p:spPr>
        <p:txBody>
          <a:bodyPr wrap="square">
            <a:spAutoFit/>
          </a:bodyPr>
          <a:lstStyle/>
          <a:p>
            <a:pPr algn="just"/>
            <a:r>
              <a:rPr lang="vi-VN" sz="2800" b="0" i="0" dirty="0">
                <a:solidFill>
                  <a:srgbClr val="0000FF"/>
                </a:solidFill>
                <a:effectLst/>
                <a:latin typeface="+mj-lt"/>
              </a:rPr>
              <a:t>- Trường hợp (a) có cặp nhiễm sắc thể thứ 4 chứa 3 chiếc → Dạng đột biến: đột biến thể ba (2n + 1).</a:t>
            </a:r>
          </a:p>
          <a:p>
            <a:pPr algn="just"/>
            <a:r>
              <a:rPr lang="vi-VN" sz="2800" b="0" i="0" dirty="0">
                <a:solidFill>
                  <a:srgbClr val="FF33CC"/>
                </a:solidFill>
                <a:effectLst/>
                <a:latin typeface="+mj-lt"/>
              </a:rPr>
              <a:t>- Trường hợp (b) có cặp nhiễm sắc thể thứ 4 chỉ chứa 1 chiếc → Dạng đột biến: đột biến thể một (2n – 1).</a:t>
            </a:r>
          </a:p>
          <a:p>
            <a:pPr algn="just"/>
            <a:r>
              <a:rPr lang="vi-VN" sz="2800" b="0" i="0" dirty="0">
                <a:solidFill>
                  <a:srgbClr val="FF9900"/>
                </a:solidFill>
                <a:effectLst/>
                <a:latin typeface="+mj-lt"/>
              </a:rPr>
              <a:t>- Trường hợp (c) mỗi cặp nhiễm sắc thể đều chứa 3 chiếc → Dạng đột biến: đột biến tam bội (3n).</a:t>
            </a:r>
          </a:p>
          <a:p>
            <a:pPr algn="just"/>
            <a:r>
              <a:rPr lang="vi-VN" sz="2800" b="0" i="0" dirty="0">
                <a:solidFill>
                  <a:srgbClr val="000000"/>
                </a:solidFill>
                <a:effectLst/>
                <a:latin typeface="+mj-lt"/>
              </a:rPr>
              <a:t>- Trường hợp (d) mỗi cặp nhiễm sắc thể đều chứa 4 chiếc → Dạng đột biến: đột biến tứ bội (4n).</a:t>
            </a:r>
          </a:p>
        </p:txBody>
      </p:sp>
      <p:sp>
        <p:nvSpPr>
          <p:cNvPr id="2" name="TextBox 1">
            <a:extLst>
              <a:ext uri="{FF2B5EF4-FFF2-40B4-BE49-F238E27FC236}">
                <a16:creationId xmlns:a16="http://schemas.microsoft.com/office/drawing/2014/main" id="{7C1BD1C8-F5ED-72C6-7EA1-0075978C6C12}"/>
              </a:ext>
            </a:extLst>
          </p:cNvPr>
          <p:cNvSpPr txBox="1"/>
          <p:nvPr/>
        </p:nvSpPr>
        <p:spPr>
          <a:xfrm>
            <a:off x="636494" y="1993151"/>
            <a:ext cx="8095130" cy="357918"/>
          </a:xfrm>
          <a:prstGeom prst="rect">
            <a:avLst/>
          </a:prstGeom>
          <a:noFill/>
        </p:spPr>
        <p:txBody>
          <a:bodyPr wrap="square">
            <a:spAutoFit/>
          </a:bodyPr>
          <a:lstStyle/>
          <a:p>
            <a:pPr algn="just">
              <a:lnSpc>
                <a:spcPts val="1800"/>
              </a:lnSpc>
            </a:pPr>
            <a:r>
              <a:rPr lang="vi-VN" sz="2800" b="1" i="0" dirty="0">
                <a:solidFill>
                  <a:srgbClr val="FF0000"/>
                </a:solidFill>
                <a:effectLst/>
                <a:latin typeface="+mj-lt"/>
              </a:rPr>
              <a:t>Nêu thêm ví dụ về đột biến số lượng </a:t>
            </a:r>
            <a:r>
              <a:rPr lang="en-US" sz="2800" b="1" i="0" dirty="0">
                <a:solidFill>
                  <a:srgbClr val="FF0000"/>
                </a:solidFill>
                <a:effectLst/>
                <a:latin typeface="Times    New Roman"/>
              </a:rPr>
              <a:t>NST</a:t>
            </a:r>
            <a:endParaRPr lang="en-US" sz="2800" b="1" dirty="0">
              <a:solidFill>
                <a:srgbClr val="FF0000"/>
              </a:solidFill>
              <a:latin typeface="Times    New Roman"/>
            </a:endParaRPr>
          </a:p>
        </p:txBody>
      </p:sp>
      <p:sp>
        <p:nvSpPr>
          <p:cNvPr id="7" name="TextBox 6">
            <a:extLst>
              <a:ext uri="{FF2B5EF4-FFF2-40B4-BE49-F238E27FC236}">
                <a16:creationId xmlns:a16="http://schemas.microsoft.com/office/drawing/2014/main" id="{74F965D1-B3FB-60FB-F19B-09C961403C95}"/>
              </a:ext>
            </a:extLst>
          </p:cNvPr>
          <p:cNvSpPr txBox="1"/>
          <p:nvPr/>
        </p:nvSpPr>
        <p:spPr>
          <a:xfrm>
            <a:off x="753035" y="3716471"/>
            <a:ext cx="10685930" cy="1776127"/>
          </a:xfrm>
          <a:prstGeom prst="rect">
            <a:avLst/>
          </a:prstGeom>
          <a:noFill/>
        </p:spPr>
        <p:txBody>
          <a:bodyPr wrap="square">
            <a:spAutoFit/>
          </a:bodyPr>
          <a:lstStyle/>
          <a:p>
            <a:pPr algn="just">
              <a:lnSpc>
                <a:spcPct val="135000"/>
              </a:lnSpc>
            </a:pPr>
            <a:r>
              <a:rPr lang="vi-VN" sz="2800" b="0" i="0" dirty="0">
                <a:solidFill>
                  <a:srgbClr val="000000"/>
                </a:solidFill>
                <a:effectLst/>
                <a:latin typeface="+mj-lt"/>
              </a:rPr>
              <a:t>- Người có bộ </a:t>
            </a:r>
            <a:r>
              <a:rPr lang="en-US" sz="2800" b="0" i="0" dirty="0">
                <a:solidFill>
                  <a:srgbClr val="000000"/>
                </a:solidFill>
                <a:effectLst/>
                <a:latin typeface="Times    New Roman"/>
              </a:rPr>
              <a:t>NST </a:t>
            </a:r>
            <a:r>
              <a:rPr lang="vi-VN" sz="2800" b="0" i="0" dirty="0">
                <a:solidFill>
                  <a:srgbClr val="000000"/>
                </a:solidFill>
                <a:effectLst/>
                <a:latin typeface="+mj-lt"/>
              </a:rPr>
              <a:t>chỉ có một </a:t>
            </a:r>
            <a:r>
              <a:rPr lang="en-US" sz="2800" b="0" i="0" dirty="0">
                <a:solidFill>
                  <a:srgbClr val="000000"/>
                </a:solidFill>
                <a:effectLst/>
                <a:latin typeface="Times    New Roman"/>
              </a:rPr>
              <a:t>NST </a:t>
            </a:r>
            <a:r>
              <a:rPr lang="vi-VN" sz="2800" b="0" i="0" dirty="0">
                <a:solidFill>
                  <a:srgbClr val="000000"/>
                </a:solidFill>
                <a:effectLst/>
                <a:latin typeface="+mj-lt"/>
              </a:rPr>
              <a:t>giới tính X mắc hội chứng Turner.</a:t>
            </a:r>
          </a:p>
          <a:p>
            <a:pPr algn="just">
              <a:lnSpc>
                <a:spcPct val="135000"/>
              </a:lnSpc>
            </a:pPr>
            <a:r>
              <a:rPr lang="vi-VN" sz="2800" b="0" i="0" dirty="0">
                <a:solidFill>
                  <a:srgbClr val="000000"/>
                </a:solidFill>
                <a:effectLst/>
                <a:latin typeface="+mj-lt"/>
              </a:rPr>
              <a:t>- Người có bộ </a:t>
            </a:r>
            <a:r>
              <a:rPr lang="en-US" sz="2800" b="0" i="0" dirty="0">
                <a:solidFill>
                  <a:srgbClr val="000000"/>
                </a:solidFill>
                <a:effectLst/>
                <a:latin typeface="Times    New Roman"/>
              </a:rPr>
              <a:t>NST</a:t>
            </a:r>
            <a:r>
              <a:rPr lang="en-US" sz="2800" b="0" i="0" dirty="0">
                <a:solidFill>
                  <a:srgbClr val="000000"/>
                </a:solidFill>
                <a:effectLst/>
                <a:latin typeface="+mj-lt"/>
              </a:rPr>
              <a:t> </a:t>
            </a:r>
            <a:r>
              <a:rPr lang="vi-VN" sz="2800" b="0" i="0" dirty="0">
                <a:solidFill>
                  <a:srgbClr val="000000"/>
                </a:solidFill>
                <a:effectLst/>
                <a:latin typeface="+mj-lt"/>
              </a:rPr>
              <a:t>có ba </a:t>
            </a:r>
            <a:r>
              <a:rPr lang="en-US" sz="2800" b="0" i="0" dirty="0">
                <a:solidFill>
                  <a:srgbClr val="000000"/>
                </a:solidFill>
                <a:effectLst/>
                <a:latin typeface="Times    New Roman"/>
              </a:rPr>
              <a:t>NST </a:t>
            </a:r>
            <a:r>
              <a:rPr lang="vi-VN" sz="2800" b="0" i="0" dirty="0">
                <a:solidFill>
                  <a:srgbClr val="000000"/>
                </a:solidFill>
                <a:effectLst/>
                <a:latin typeface="+mj-lt"/>
              </a:rPr>
              <a:t>giới tính X mắc hội chứng Siêu nữ.</a:t>
            </a:r>
          </a:p>
          <a:p>
            <a:pPr algn="just">
              <a:lnSpc>
                <a:spcPct val="135000"/>
              </a:lnSpc>
            </a:pPr>
            <a:r>
              <a:rPr lang="vi-VN" sz="2800" b="0" i="0" dirty="0">
                <a:solidFill>
                  <a:srgbClr val="000000"/>
                </a:solidFill>
                <a:effectLst/>
                <a:latin typeface="+mj-lt"/>
              </a:rPr>
              <a:t>- Người có bộ </a:t>
            </a:r>
            <a:r>
              <a:rPr lang="en-US" sz="2800" b="0" i="0" dirty="0">
                <a:solidFill>
                  <a:srgbClr val="000000"/>
                </a:solidFill>
                <a:effectLst/>
                <a:latin typeface="Times    New Roman"/>
              </a:rPr>
              <a:t>NST </a:t>
            </a:r>
            <a:r>
              <a:rPr lang="vi-VN" sz="2800" b="0" i="0" dirty="0">
                <a:solidFill>
                  <a:srgbClr val="000000"/>
                </a:solidFill>
                <a:effectLst/>
                <a:latin typeface="+mj-lt"/>
              </a:rPr>
              <a:t>có ba </a:t>
            </a:r>
            <a:r>
              <a:rPr lang="en-US" sz="2800" b="0" i="0" dirty="0">
                <a:solidFill>
                  <a:srgbClr val="000000"/>
                </a:solidFill>
                <a:effectLst/>
                <a:latin typeface="Times    New Roman"/>
              </a:rPr>
              <a:t>NST</a:t>
            </a:r>
            <a:r>
              <a:rPr lang="vi-VN" sz="2800" b="0" i="0" dirty="0">
                <a:solidFill>
                  <a:srgbClr val="000000"/>
                </a:solidFill>
                <a:effectLst/>
                <a:latin typeface="+mj-lt"/>
              </a:rPr>
              <a:t> giới tính XXY mắc hội chứng Klinefelter.</a:t>
            </a:r>
          </a:p>
        </p:txBody>
      </p:sp>
    </p:spTree>
    <p:extLst>
      <p:ext uri="{BB962C8B-B14F-4D97-AF65-F5344CB8AC3E}">
        <p14:creationId xmlns:p14="http://schemas.microsoft.com/office/powerpoint/2010/main" val="22263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circle(in)">
                                      <p:cBhvr>
                                        <p:cTn id="13" dur="2000"/>
                                        <p:tgtEl>
                                          <p:spTgt spid="1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wipe(down)">
                                      <p:cBhvr>
                                        <p:cTn id="18" dur="580">
                                          <p:stCondLst>
                                            <p:cond delay="0"/>
                                          </p:stCondLst>
                                        </p:cTn>
                                        <p:tgtEl>
                                          <p:spTgt spid="15">
                                            <p:txEl>
                                              <p:pRg st="2" end="2"/>
                                            </p:txEl>
                                          </p:spTgt>
                                        </p:tgtEl>
                                      </p:cBhvr>
                                    </p:animEffect>
                                    <p:anim calcmode="lin" valueType="num">
                                      <p:cBhvr>
                                        <p:cTn id="19" dur="1822" tmFilter="0,0; 0.14,0.36; 0.43,0.73; 0.71,0.91; 1.0,1.0">
                                          <p:stCondLst>
                                            <p:cond delay="0"/>
                                          </p:stCondLst>
                                        </p:cTn>
                                        <p:tgtEl>
                                          <p:spTgt spid="15">
                                            <p:txEl>
                                              <p:pRg st="2" end="2"/>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xEl>
                                              <p:pRg st="2" end="2"/>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xEl>
                                              <p:pRg st="2" end="2"/>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xEl>
                                              <p:pRg st="2" end="2"/>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xEl>
                                              <p:pRg st="2" end="2"/>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xEl>
                                              <p:pRg st="2" end="2"/>
                                            </p:txEl>
                                          </p:spTgt>
                                        </p:tgtEl>
                                      </p:cBhvr>
                                      <p:to x="100000" y="60000"/>
                                    </p:animScale>
                                    <p:animScale>
                                      <p:cBhvr>
                                        <p:cTn id="25" dur="166" decel="50000">
                                          <p:stCondLst>
                                            <p:cond delay="676"/>
                                          </p:stCondLst>
                                        </p:cTn>
                                        <p:tgtEl>
                                          <p:spTgt spid="15">
                                            <p:txEl>
                                              <p:pRg st="2" end="2"/>
                                            </p:txEl>
                                          </p:spTgt>
                                        </p:tgtEl>
                                      </p:cBhvr>
                                      <p:to x="100000" y="100000"/>
                                    </p:animScale>
                                    <p:animScale>
                                      <p:cBhvr>
                                        <p:cTn id="26" dur="26">
                                          <p:stCondLst>
                                            <p:cond delay="1312"/>
                                          </p:stCondLst>
                                        </p:cTn>
                                        <p:tgtEl>
                                          <p:spTgt spid="15">
                                            <p:txEl>
                                              <p:pRg st="2" end="2"/>
                                            </p:txEl>
                                          </p:spTgt>
                                        </p:tgtEl>
                                      </p:cBhvr>
                                      <p:to x="100000" y="80000"/>
                                    </p:animScale>
                                    <p:animScale>
                                      <p:cBhvr>
                                        <p:cTn id="27" dur="166" decel="50000">
                                          <p:stCondLst>
                                            <p:cond delay="1338"/>
                                          </p:stCondLst>
                                        </p:cTn>
                                        <p:tgtEl>
                                          <p:spTgt spid="15">
                                            <p:txEl>
                                              <p:pRg st="2" end="2"/>
                                            </p:txEl>
                                          </p:spTgt>
                                        </p:tgtEl>
                                      </p:cBhvr>
                                      <p:to x="100000" y="100000"/>
                                    </p:animScale>
                                    <p:animScale>
                                      <p:cBhvr>
                                        <p:cTn id="28" dur="26">
                                          <p:stCondLst>
                                            <p:cond delay="1642"/>
                                          </p:stCondLst>
                                        </p:cTn>
                                        <p:tgtEl>
                                          <p:spTgt spid="15">
                                            <p:txEl>
                                              <p:pRg st="2" end="2"/>
                                            </p:txEl>
                                          </p:spTgt>
                                        </p:tgtEl>
                                      </p:cBhvr>
                                      <p:to x="100000" y="90000"/>
                                    </p:animScale>
                                    <p:animScale>
                                      <p:cBhvr>
                                        <p:cTn id="29" dur="166" decel="50000">
                                          <p:stCondLst>
                                            <p:cond delay="1668"/>
                                          </p:stCondLst>
                                        </p:cTn>
                                        <p:tgtEl>
                                          <p:spTgt spid="15">
                                            <p:txEl>
                                              <p:pRg st="2" end="2"/>
                                            </p:txEl>
                                          </p:spTgt>
                                        </p:tgtEl>
                                      </p:cBhvr>
                                      <p:to x="100000" y="100000"/>
                                    </p:animScale>
                                    <p:animScale>
                                      <p:cBhvr>
                                        <p:cTn id="30" dur="26">
                                          <p:stCondLst>
                                            <p:cond delay="1808"/>
                                          </p:stCondLst>
                                        </p:cTn>
                                        <p:tgtEl>
                                          <p:spTgt spid="15">
                                            <p:txEl>
                                              <p:pRg st="2" end="2"/>
                                            </p:txEl>
                                          </p:spTgt>
                                        </p:tgtEl>
                                      </p:cBhvr>
                                      <p:to x="100000" y="95000"/>
                                    </p:animScale>
                                    <p:animScale>
                                      <p:cBhvr>
                                        <p:cTn id="31" dur="166" decel="50000">
                                          <p:stCondLst>
                                            <p:cond delay="1834"/>
                                          </p:stCondLst>
                                        </p:cTn>
                                        <p:tgtEl>
                                          <p:spTgt spid="15">
                                            <p:txEl>
                                              <p:pRg st="2" end="2"/>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fade">
                                      <p:cBhvr>
                                        <p:cTn id="36" dur="1000"/>
                                        <p:tgtEl>
                                          <p:spTgt spid="15">
                                            <p:txEl>
                                              <p:pRg st="3" end="3"/>
                                            </p:txEl>
                                          </p:spTgt>
                                        </p:tgtEl>
                                      </p:cBhvr>
                                    </p:animEffect>
                                    <p:anim calcmode="lin" valueType="num">
                                      <p:cBhvr>
                                        <p:cTn id="3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3" dur="500"/>
                                        <p:tgtEl>
                                          <p:spTgt spid="15">
                                            <p:txEl>
                                              <p:pRg st="0" end="0"/>
                                            </p:txEl>
                                          </p:spTgt>
                                        </p:tgtEl>
                                        <p:attrNameLst>
                                          <p:attrName>ppt_y</p:attrName>
                                        </p:attrNameLst>
                                      </p:cBhvr>
                                      <p:tavLst>
                                        <p:tav tm="0">
                                          <p:val>
                                            <p:strVal val="ppt_y"/>
                                          </p:val>
                                        </p:tav>
                                        <p:tav tm="100000">
                                          <p:val>
                                            <p:strVal val="1+ppt_h/2"/>
                                          </p:val>
                                        </p:tav>
                                      </p:tavLst>
                                    </p:anim>
                                    <p:set>
                                      <p:cBhvr>
                                        <p:cTn id="44" dur="1" fill="hold">
                                          <p:stCondLst>
                                            <p:cond delay="499"/>
                                          </p:stCondLst>
                                        </p:cTn>
                                        <p:tgtEl>
                                          <p:spTgt spid="15">
                                            <p:txEl>
                                              <p:pRg st="0" end="0"/>
                                            </p:txEl>
                                          </p:spTgt>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7" dur="500"/>
                                        <p:tgtEl>
                                          <p:spTgt spid="15">
                                            <p:txEl>
                                              <p:pRg st="1" end="1"/>
                                            </p:txEl>
                                          </p:spTgt>
                                        </p:tgtEl>
                                        <p:attrNameLst>
                                          <p:attrName>ppt_y</p:attrName>
                                        </p:attrNameLst>
                                      </p:cBhvr>
                                      <p:tavLst>
                                        <p:tav tm="0">
                                          <p:val>
                                            <p:strVal val="ppt_y"/>
                                          </p:val>
                                        </p:tav>
                                        <p:tav tm="100000">
                                          <p:val>
                                            <p:strVal val="1+ppt_h/2"/>
                                          </p:val>
                                        </p:tav>
                                      </p:tavLst>
                                    </p:anim>
                                    <p:set>
                                      <p:cBhvr>
                                        <p:cTn id="48" dur="1" fill="hold">
                                          <p:stCondLst>
                                            <p:cond delay="499"/>
                                          </p:stCondLst>
                                        </p:cTn>
                                        <p:tgtEl>
                                          <p:spTgt spid="15">
                                            <p:txEl>
                                              <p:pRg st="1" end="1"/>
                                            </p:txEl>
                                          </p:spTgt>
                                        </p:tgtEl>
                                        <p:attrNameLst>
                                          <p:attrName>style.visibility</p:attrName>
                                        </p:attrNameLst>
                                      </p:cBhvr>
                                      <p:to>
                                        <p:strVal val="hidden"/>
                                      </p:to>
                                    </p:set>
                                  </p:childTnLst>
                                </p:cTn>
                              </p:par>
                              <p:par>
                                <p:cTn id="49" presetID="2" presetClass="exit" presetSubtype="4" fill="hold" grpId="0" nodeType="withEffect">
                                  <p:stCondLst>
                                    <p:cond delay="0"/>
                                  </p:stCondLst>
                                  <p:childTnLst>
                                    <p:anim calcmode="lin" valueType="num">
                                      <p:cBhvr additive="base">
                                        <p:cTn id="50" dur="500"/>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1" dur="500"/>
                                        <p:tgtEl>
                                          <p:spTgt spid="15">
                                            <p:txEl>
                                              <p:pRg st="2" end="2"/>
                                            </p:txEl>
                                          </p:spTgt>
                                        </p:tgtEl>
                                        <p:attrNameLst>
                                          <p:attrName>ppt_y</p:attrName>
                                        </p:attrNameLst>
                                      </p:cBhvr>
                                      <p:tavLst>
                                        <p:tav tm="0">
                                          <p:val>
                                            <p:strVal val="ppt_y"/>
                                          </p:val>
                                        </p:tav>
                                        <p:tav tm="100000">
                                          <p:val>
                                            <p:strVal val="1+ppt_h/2"/>
                                          </p:val>
                                        </p:tav>
                                      </p:tavLst>
                                    </p:anim>
                                    <p:set>
                                      <p:cBhvr>
                                        <p:cTn id="52" dur="1" fill="hold">
                                          <p:stCondLst>
                                            <p:cond delay="499"/>
                                          </p:stCondLst>
                                        </p:cTn>
                                        <p:tgtEl>
                                          <p:spTgt spid="15">
                                            <p:txEl>
                                              <p:pRg st="2" end="2"/>
                                            </p:txEl>
                                          </p:spTgt>
                                        </p:tgtEl>
                                        <p:attrNameLst>
                                          <p:attrName>style.visibility</p:attrName>
                                        </p:attrNameLst>
                                      </p:cBhvr>
                                      <p:to>
                                        <p:strVal val="hidden"/>
                                      </p:to>
                                    </p:set>
                                  </p:childTnLst>
                                </p:cTn>
                              </p:par>
                              <p:par>
                                <p:cTn id="53" presetID="2" presetClass="exit" presetSubtype="4" fill="hold" grpId="0" nodeType="withEffect">
                                  <p:stCondLst>
                                    <p:cond delay="0"/>
                                  </p:stCondLst>
                                  <p:childTnLst>
                                    <p:anim calcmode="lin" valueType="num">
                                      <p:cBhvr additive="base">
                                        <p:cTn id="54" dur="500"/>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55" dur="500"/>
                                        <p:tgtEl>
                                          <p:spTgt spid="15">
                                            <p:txEl>
                                              <p:pRg st="3" end="3"/>
                                            </p:txEl>
                                          </p:spTgt>
                                        </p:tgtEl>
                                        <p:attrNameLst>
                                          <p:attrName>ppt_y</p:attrName>
                                        </p:attrNameLst>
                                      </p:cBhvr>
                                      <p:tavLst>
                                        <p:tav tm="0">
                                          <p:val>
                                            <p:strVal val="ppt_y"/>
                                          </p:val>
                                        </p:tav>
                                        <p:tav tm="100000">
                                          <p:val>
                                            <p:strVal val="1+ppt_h/2"/>
                                          </p:val>
                                        </p:tav>
                                      </p:tavLst>
                                    </p:anim>
                                    <p:set>
                                      <p:cBhvr>
                                        <p:cTn id="56" dur="1" fill="hold">
                                          <p:stCondLst>
                                            <p:cond delay="499"/>
                                          </p:stCondLst>
                                        </p:cTn>
                                        <p:tgtEl>
                                          <p:spTgt spid="15">
                                            <p:txEl>
                                              <p:pRg st="3" end="3"/>
                                            </p:txEl>
                                          </p:spTgt>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11"/>
                                        </p:tgtEl>
                                        <p:attrNameLst>
                                          <p:attrName>ppt_x</p:attrName>
                                        </p:attrNameLst>
                                      </p:cBhvr>
                                      <p:tavLst>
                                        <p:tav tm="0">
                                          <p:val>
                                            <p:strVal val="ppt_x"/>
                                          </p:val>
                                        </p:tav>
                                        <p:tav tm="100000">
                                          <p:val>
                                            <p:strVal val="ppt_x"/>
                                          </p:val>
                                        </p:tav>
                                      </p:tavLst>
                                    </p:anim>
                                    <p:anim calcmode="lin" valueType="num">
                                      <p:cBhvr additive="base">
                                        <p:cTn id="59" dur="500"/>
                                        <p:tgtEl>
                                          <p:spTgt spid="11"/>
                                        </p:tgtEl>
                                        <p:attrNameLst>
                                          <p:attrName>ppt_y</p:attrName>
                                        </p:attrNameLst>
                                      </p:cBhvr>
                                      <p:tavLst>
                                        <p:tav tm="0">
                                          <p:val>
                                            <p:strVal val="ppt_y"/>
                                          </p:val>
                                        </p:tav>
                                        <p:tav tm="100000">
                                          <p:val>
                                            <p:strVal val="1+ppt_h/2"/>
                                          </p:val>
                                        </p:tav>
                                      </p:tavLst>
                                    </p:anim>
                                    <p:set>
                                      <p:cBhvr>
                                        <p:cTn id="60" dur="1" fill="hold">
                                          <p:stCondLst>
                                            <p:cond delay="499"/>
                                          </p:stCondLst>
                                        </p:cTn>
                                        <p:tgtEl>
                                          <p:spTgt spid="11"/>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13"/>
                                        </p:tgtEl>
                                        <p:attrNameLst>
                                          <p:attrName>ppt_x</p:attrName>
                                        </p:attrNameLst>
                                      </p:cBhvr>
                                      <p:tavLst>
                                        <p:tav tm="0">
                                          <p:val>
                                            <p:strVal val="ppt_x"/>
                                          </p:val>
                                        </p:tav>
                                        <p:tav tm="100000">
                                          <p:val>
                                            <p:strVal val="ppt_x"/>
                                          </p:val>
                                        </p:tav>
                                      </p:tavLst>
                                    </p:anim>
                                    <p:anim calcmode="lin" valueType="num">
                                      <p:cBhvr additive="base">
                                        <p:cTn id="63" dur="500"/>
                                        <p:tgtEl>
                                          <p:spTgt spid="13"/>
                                        </p:tgtEl>
                                        <p:attrNameLst>
                                          <p:attrName>ppt_y</p:attrName>
                                        </p:attrNameLst>
                                      </p:cBhvr>
                                      <p:tavLst>
                                        <p:tav tm="0">
                                          <p:val>
                                            <p:strVal val="ppt_y"/>
                                          </p:val>
                                        </p:tav>
                                        <p:tav tm="100000">
                                          <p:val>
                                            <p:strVal val="1+ppt_h/2"/>
                                          </p:val>
                                        </p:tav>
                                      </p:tavLst>
                                    </p:anim>
                                    <p:set>
                                      <p:cBhvr>
                                        <p:cTn id="64" dur="1" fill="hold">
                                          <p:stCondLst>
                                            <p:cond delay="499"/>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1000" fill="hold"/>
                                        <p:tgtEl>
                                          <p:spTgt spid="7"/>
                                        </p:tgtEl>
                                        <p:attrNameLst>
                                          <p:attrName>ppt_w</p:attrName>
                                        </p:attrNameLst>
                                      </p:cBhvr>
                                      <p:tavLst>
                                        <p:tav tm="0">
                                          <p:val>
                                            <p:fltVal val="0"/>
                                          </p:val>
                                        </p:tav>
                                        <p:tav tm="100000">
                                          <p:val>
                                            <p:strVal val="#ppt_w"/>
                                          </p:val>
                                        </p:tav>
                                      </p:tavLst>
                                    </p:anim>
                                    <p:anim calcmode="lin" valueType="num">
                                      <p:cBhvr>
                                        <p:cTn id="76" dur="1000" fill="hold"/>
                                        <p:tgtEl>
                                          <p:spTgt spid="7"/>
                                        </p:tgtEl>
                                        <p:attrNameLst>
                                          <p:attrName>ppt_h</p:attrName>
                                        </p:attrNameLst>
                                      </p:cBhvr>
                                      <p:tavLst>
                                        <p:tav tm="0">
                                          <p:val>
                                            <p:fltVal val="0"/>
                                          </p:val>
                                        </p:tav>
                                        <p:tav tm="100000">
                                          <p:val>
                                            <p:strVal val="#ppt_h"/>
                                          </p:val>
                                        </p:tav>
                                      </p:tavLst>
                                    </p:anim>
                                    <p:anim calcmode="lin" valueType="num">
                                      <p:cBhvr>
                                        <p:cTn id="77" dur="1000" fill="hold"/>
                                        <p:tgtEl>
                                          <p:spTgt spid="7"/>
                                        </p:tgtEl>
                                        <p:attrNameLst>
                                          <p:attrName>style.rotation</p:attrName>
                                        </p:attrNameLst>
                                      </p:cBhvr>
                                      <p:tavLst>
                                        <p:tav tm="0">
                                          <p:val>
                                            <p:fltVal val="90"/>
                                          </p:val>
                                        </p:tav>
                                        <p:tav tm="100000">
                                          <p:val>
                                            <p:fltVal val="0"/>
                                          </p:val>
                                        </p:tav>
                                      </p:tavLst>
                                    </p:anim>
                                    <p:animEffect transition="in" filter="fade">
                                      <p:cBhvr>
                                        <p:cTn id="7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build="allAtOnce"/>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4179-9FED-D17F-BFE3-FBDDC1B328D7}"/>
            </a:ext>
          </a:extLst>
        </p:cNvPr>
        <p:cNvGrpSpPr/>
        <p:nvPr/>
      </p:nvGrpSpPr>
      <p:grpSpPr>
        <a:xfrm>
          <a:off x="0" y="0"/>
          <a:ext cx="0" cy="0"/>
          <a:chOff x="0" y="0"/>
          <a:chExt cx="0" cy="0"/>
        </a:xfrm>
      </p:grpSpPr>
      <p:pic>
        <p:nvPicPr>
          <p:cNvPr id="23554" name="Picture 14" descr="Picture7">
            <a:hlinkClick r:id="rId2" action="ppaction://hlinksldjump"/>
            <a:extLst>
              <a:ext uri="{FF2B5EF4-FFF2-40B4-BE49-F238E27FC236}">
                <a16:creationId xmlns:a16="http://schemas.microsoft.com/office/drawing/2014/main" id="{D285902B-C012-EBA4-FDA1-3796465A64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7939"/>
            <a:ext cx="6223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Picture7">
            <a:hlinkClick r:id="rId2" action="ppaction://hlinksldjump"/>
            <a:extLst>
              <a:ext uri="{FF2B5EF4-FFF2-40B4-BE49-F238E27FC236}">
                <a16:creationId xmlns:a16="http://schemas.microsoft.com/office/drawing/2014/main" id="{4F8FE036-594F-0A5C-C73A-71070EDB08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7939"/>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04C1184-FF46-83AE-588F-D4F6FFC10308}"/>
              </a:ext>
            </a:extLst>
          </p:cNvPr>
          <p:cNvSpPr txBox="1"/>
          <p:nvPr/>
        </p:nvSpPr>
        <p:spPr>
          <a:xfrm>
            <a:off x="2609850" y="-47401"/>
            <a:ext cx="6096000" cy="461665"/>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BÀI 37: ĐỘT BIẾN NHIỄM SẮC THỂ</a:t>
            </a:r>
          </a:p>
        </p:txBody>
      </p:sp>
      <p:sp>
        <p:nvSpPr>
          <p:cNvPr id="6" name="TextBox 5">
            <a:extLst>
              <a:ext uri="{FF2B5EF4-FFF2-40B4-BE49-F238E27FC236}">
                <a16:creationId xmlns:a16="http://schemas.microsoft.com/office/drawing/2014/main" id="{3AE0D374-B427-EAF8-ED70-695835645F8B}"/>
              </a:ext>
            </a:extLst>
          </p:cNvPr>
          <p:cNvSpPr txBox="1"/>
          <p:nvPr/>
        </p:nvSpPr>
        <p:spPr>
          <a:xfrm>
            <a:off x="238125" y="403485"/>
            <a:ext cx="6096000" cy="461665"/>
          </a:xfrm>
          <a:prstGeom prst="rect">
            <a:avLst/>
          </a:prstGeom>
          <a:noFill/>
        </p:spPr>
        <p:txBody>
          <a:bodyPr wrap="square">
            <a:spAutoFit/>
          </a:bodyPr>
          <a:lstStyle/>
          <a:p>
            <a:r>
              <a:rPr lang="en-US" sz="2400" b="1" dirty="0">
                <a:solidFill>
                  <a:srgbClr val="00B050"/>
                </a:solidFill>
                <a:latin typeface="Times New Roman" pitchFamily="18" charset="0"/>
                <a:cs typeface="Times New Roman" pitchFamily="18" charset="0"/>
              </a:rPr>
              <a:t>III. ĐỘT BIẾN SỐ LƯỢNG NST</a:t>
            </a:r>
          </a:p>
        </p:txBody>
      </p:sp>
      <p:sp>
        <p:nvSpPr>
          <p:cNvPr id="3" name="TextBox 2">
            <a:extLst>
              <a:ext uri="{FF2B5EF4-FFF2-40B4-BE49-F238E27FC236}">
                <a16:creationId xmlns:a16="http://schemas.microsoft.com/office/drawing/2014/main" id="{D1F0798C-EAB3-09BB-381C-B9C169E37E50}"/>
              </a:ext>
            </a:extLst>
          </p:cNvPr>
          <p:cNvSpPr txBox="1"/>
          <p:nvPr/>
        </p:nvSpPr>
        <p:spPr>
          <a:xfrm>
            <a:off x="142875" y="634317"/>
            <a:ext cx="11811000" cy="6167842"/>
          </a:xfrm>
          <a:prstGeom prst="rect">
            <a:avLst/>
          </a:prstGeom>
          <a:noFill/>
        </p:spPr>
        <p:txBody>
          <a:bodyPr wrap="square">
            <a:spAutoFit/>
          </a:bodyPr>
          <a:lstStyle/>
          <a:p>
            <a:pPr>
              <a:lnSpc>
                <a:spcPct val="135000"/>
              </a:lnSpc>
            </a:pP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3.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Tác</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hại</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ý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nghĩa</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a:t>
            </a:r>
          </a:p>
          <a:p>
            <a:pPr>
              <a:lnSpc>
                <a:spcPct val="135000"/>
              </a:lnSpc>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hại</a:t>
            </a:r>
            <a:endParaRPr lang="en-US" altLang="en-US" sz="2800" b="1" dirty="0">
              <a:solidFill>
                <a:srgbClr val="FF0000"/>
              </a:solidFill>
              <a:latin typeface="Times New Roman" panose="02020603050405020304" pitchFamily="18" charset="0"/>
              <a:cs typeface="Times New Roman" panose="02020603050405020304" pitchFamily="18" charset="0"/>
            </a:endParaRPr>
          </a:p>
          <a:p>
            <a:pPr marL="0" marR="0" algn="just">
              <a:lnSpc>
                <a:spcPct val="107000"/>
              </a:lnSpc>
              <a:spcAft>
                <a:spcPts val="800"/>
              </a:spcAft>
            </a:pP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07000"/>
              </a:lnSpc>
              <a:spcAft>
                <a:spcPts val="800"/>
              </a:spcAft>
            </a:pP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lệch</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bội</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(2n-1)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(2n +1) ở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XO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tơc</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nơ</a:t>
            </a:r>
            <a:r>
              <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XXY (</a:t>
            </a:r>
            <a:r>
              <a:rPr lang="vi-VN" sz="3200" b="0" i="0" dirty="0">
                <a:solidFill>
                  <a:srgbClr val="0000FF"/>
                </a:solidFill>
                <a:effectLst/>
                <a:latin typeface="+mj-lt"/>
              </a:rPr>
              <a:t>Klinefelter</a:t>
            </a:r>
            <a:r>
              <a:rPr lang="en-US" sz="3200" b="0" i="0" dirty="0">
                <a:solidFill>
                  <a:srgbClr val="0000FF"/>
                </a:solidFill>
                <a:effectLst/>
                <a:latin typeface="Times    New Roman"/>
              </a:rPr>
              <a:t>), </a:t>
            </a:r>
            <a:r>
              <a:rPr lang="en-US" sz="3200" b="0" i="0" dirty="0" err="1">
                <a:solidFill>
                  <a:srgbClr val="0000FF"/>
                </a:solidFill>
                <a:effectLst/>
                <a:latin typeface="Times    New Roman"/>
              </a:rPr>
              <a:t>hội</a:t>
            </a:r>
            <a:r>
              <a:rPr lang="en-US" sz="3200" b="0" i="0" dirty="0">
                <a:solidFill>
                  <a:srgbClr val="0000FF"/>
                </a:solidFill>
                <a:effectLst/>
                <a:latin typeface="Times    New Roman"/>
              </a:rPr>
              <a:t> </a:t>
            </a:r>
            <a:r>
              <a:rPr lang="en-US" sz="3200" b="0" i="0" dirty="0" err="1">
                <a:solidFill>
                  <a:srgbClr val="0000FF"/>
                </a:solidFill>
                <a:effectLst/>
                <a:latin typeface="Times    New Roman"/>
              </a:rPr>
              <a:t>chứng</a:t>
            </a:r>
            <a:r>
              <a:rPr lang="en-US" sz="3200" b="0" i="0" dirty="0">
                <a:solidFill>
                  <a:srgbClr val="0000FF"/>
                </a:solidFill>
                <a:effectLst/>
                <a:latin typeface="Times    New Roman"/>
              </a:rPr>
              <a:t> Down( 3NST </a:t>
            </a:r>
            <a:r>
              <a:rPr lang="en-US" sz="3200" b="0" i="0" dirty="0" err="1">
                <a:solidFill>
                  <a:srgbClr val="0000FF"/>
                </a:solidFill>
                <a:effectLst/>
                <a:latin typeface="Times    New Roman"/>
              </a:rPr>
              <a:t>số</a:t>
            </a:r>
            <a:r>
              <a:rPr lang="en-US" sz="3200" b="0" i="0" dirty="0">
                <a:solidFill>
                  <a:srgbClr val="0000FF"/>
                </a:solidFill>
                <a:effectLst/>
                <a:latin typeface="Times    New Roman"/>
              </a:rPr>
              <a:t> 21)</a:t>
            </a:r>
            <a:r>
              <a:rPr lang="en-US" sz="3200" kern="100" dirty="0">
                <a:solidFill>
                  <a:srgbClr val="0000FF"/>
                </a:solidFill>
                <a:effectLst/>
                <a:latin typeface="Times    New Roman"/>
                <a:ea typeface="Calibri" panose="020F0502020204030204" pitchFamily="34" charset="0"/>
                <a:cs typeface="Times New Roman" panose="02020603050405020304" pitchFamily="18" charset="0"/>
              </a:rPr>
              <a:t>  </a:t>
            </a:r>
          </a:p>
          <a:p>
            <a:pPr marL="0" marR="0" algn="just">
              <a:lnSpc>
                <a:spcPct val="107000"/>
              </a:lnSpc>
              <a:spcAft>
                <a:spcPts val="800"/>
              </a:spcAft>
            </a:pPr>
            <a:r>
              <a:rPr lang="en-US" sz="3200" kern="100" dirty="0">
                <a:solidFill>
                  <a:srgbClr val="0000FF"/>
                </a:solidFill>
                <a:latin typeface="Times    New Roman"/>
                <a:ea typeface="Calibri" panose="020F0502020204030204" pitchFamily="34" charset="0"/>
                <a:cs typeface="Times New Roman" panose="02020603050405020304" pitchFamily="18" charset="0"/>
              </a:rPr>
              <a:t>+</a:t>
            </a:r>
            <a:r>
              <a:rPr lang="en-US" sz="3200" kern="100" dirty="0" err="1">
                <a:solidFill>
                  <a:srgbClr val="0000FF"/>
                </a:solidFill>
                <a:latin typeface="Times    New Roman"/>
                <a:ea typeface="Calibri" panose="020F0502020204030204" pitchFamily="34" charset="0"/>
                <a:cs typeface="Times New Roman" panose="02020603050405020304" pitchFamily="18" charset="0"/>
              </a:rPr>
              <a:t>Đột</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biến</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đa</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bội</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lẻ</a:t>
            </a:r>
            <a:r>
              <a:rPr lang="en-US" sz="3200" kern="100" dirty="0">
                <a:solidFill>
                  <a:srgbClr val="0000FF"/>
                </a:solidFill>
                <a:latin typeface="Times    New Roman"/>
                <a:ea typeface="Calibri" panose="020F0502020204030204" pitchFamily="34" charset="0"/>
                <a:cs typeface="Times New Roman" panose="02020603050405020304" pitchFamily="18" charset="0"/>
              </a:rPr>
              <a:t> (3n, 5n) </a:t>
            </a:r>
            <a:r>
              <a:rPr lang="en-US" sz="3200" kern="100" dirty="0" err="1">
                <a:solidFill>
                  <a:srgbClr val="0000FF"/>
                </a:solidFill>
                <a:latin typeface="Times    New Roman"/>
                <a:ea typeface="Calibri" panose="020F0502020204030204" pitchFamily="34" charset="0"/>
                <a:cs typeface="Times New Roman" panose="02020603050405020304" pitchFamily="18" charset="0"/>
              </a:rPr>
              <a:t>thường</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không</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có</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khả</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năng</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sinh</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sản</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hữu</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tính</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Hầu</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hết</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đa</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bội</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đều</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gây</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chết</a:t>
            </a:r>
            <a:r>
              <a:rPr lang="en-US" sz="3200" kern="100" dirty="0">
                <a:solidFill>
                  <a:srgbClr val="0000FF"/>
                </a:solidFill>
                <a:latin typeface="Times    New Roman"/>
                <a:ea typeface="Calibri" panose="020F0502020204030204" pitchFamily="34" charset="0"/>
                <a:cs typeface="Times New Roman" panose="02020603050405020304" pitchFamily="18" charset="0"/>
              </a:rPr>
              <a:t> ở </a:t>
            </a:r>
            <a:r>
              <a:rPr lang="en-US" sz="3200" kern="100" dirty="0" err="1">
                <a:solidFill>
                  <a:srgbClr val="0000FF"/>
                </a:solidFill>
                <a:latin typeface="Times    New Roman"/>
                <a:ea typeface="Calibri" panose="020F0502020204030204" pitchFamily="34" charset="0"/>
                <a:cs typeface="Times New Roman" panose="02020603050405020304" pitchFamily="18" charset="0"/>
              </a:rPr>
              <a:t>động</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vật</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xảy</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ra</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chủ</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yếu</a:t>
            </a:r>
            <a:r>
              <a:rPr lang="en-US" sz="3200" kern="100" dirty="0">
                <a:solidFill>
                  <a:srgbClr val="0000FF"/>
                </a:solidFill>
                <a:latin typeface="Times    New Roman"/>
                <a:ea typeface="Calibri" panose="020F0502020204030204" pitchFamily="34" charset="0"/>
                <a:cs typeface="Times New Roman" panose="02020603050405020304" pitchFamily="18" charset="0"/>
              </a:rPr>
              <a:t> ở </a:t>
            </a:r>
            <a:r>
              <a:rPr lang="en-US" sz="3200" kern="100" dirty="0" err="1">
                <a:solidFill>
                  <a:srgbClr val="0000FF"/>
                </a:solidFill>
                <a:latin typeface="Times    New Roman"/>
                <a:ea typeface="Calibri" panose="020F0502020204030204" pitchFamily="34" charset="0"/>
                <a:cs typeface="Times New Roman" panose="02020603050405020304" pitchFamily="18" charset="0"/>
              </a:rPr>
              <a:t>thực</a:t>
            </a:r>
            <a:r>
              <a:rPr lang="en-US" sz="3200" kern="100" dirty="0">
                <a:solidFill>
                  <a:srgbClr val="0000FF"/>
                </a:solidFill>
                <a:latin typeface="Times    New Roman"/>
                <a:ea typeface="Calibri" panose="020F0502020204030204" pitchFamily="34" charset="0"/>
                <a:cs typeface="Times New Roman" panose="02020603050405020304" pitchFamily="18" charset="0"/>
              </a:rPr>
              <a:t> </a:t>
            </a:r>
            <a:r>
              <a:rPr lang="en-US" sz="3200" kern="100" dirty="0" err="1">
                <a:solidFill>
                  <a:srgbClr val="0000FF"/>
                </a:solidFill>
                <a:latin typeface="Times    New Roman"/>
                <a:ea typeface="Calibri" panose="020F0502020204030204" pitchFamily="34" charset="0"/>
                <a:cs typeface="Times New Roman" panose="02020603050405020304" pitchFamily="18" charset="0"/>
              </a:rPr>
              <a:t>vật</a:t>
            </a:r>
            <a:r>
              <a:rPr lang="en-US" sz="3200" kern="100" dirty="0">
                <a:solidFill>
                  <a:srgbClr val="0000FF"/>
                </a:solidFill>
                <a:latin typeface="Times    New Roman"/>
                <a:ea typeface="Calibri" panose="020F0502020204030204" pitchFamily="34" charset="0"/>
                <a:cs typeface="Times New Roman" panose="02020603050405020304" pitchFamily="18" charset="0"/>
              </a:rPr>
              <a:t>.</a:t>
            </a:r>
            <a:endParaRPr lang="en-US" sz="3200" kern="100" dirty="0">
              <a:solidFill>
                <a:srgbClr val="0000FF"/>
              </a:solidFill>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6214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3F226-C9A9-8E5A-171B-D5D54C314865}"/>
              </a:ext>
            </a:extLst>
          </p:cNvPr>
          <p:cNvPicPr>
            <a:picLocks noChangeAspect="1"/>
          </p:cNvPicPr>
          <p:nvPr/>
        </p:nvPicPr>
        <p:blipFill>
          <a:blip r:embed="rId2"/>
          <a:stretch>
            <a:fillRect/>
          </a:stretch>
        </p:blipFill>
        <p:spPr>
          <a:xfrm>
            <a:off x="371474" y="388143"/>
            <a:ext cx="11649076" cy="6081713"/>
          </a:xfrm>
          <a:prstGeom prst="rect">
            <a:avLst/>
          </a:prstGeom>
        </p:spPr>
      </p:pic>
    </p:spTree>
    <p:extLst>
      <p:ext uri="{BB962C8B-B14F-4D97-AF65-F5344CB8AC3E}">
        <p14:creationId xmlns:p14="http://schemas.microsoft.com/office/powerpoint/2010/main" val="197641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DEE0-D49C-EAA8-A69E-5C976975D598}"/>
            </a:ext>
          </a:extLst>
        </p:cNvPr>
        <p:cNvGrpSpPr/>
        <p:nvPr/>
      </p:nvGrpSpPr>
      <p:grpSpPr>
        <a:xfrm>
          <a:off x="0" y="0"/>
          <a:ext cx="0" cy="0"/>
          <a:chOff x="0" y="0"/>
          <a:chExt cx="0" cy="0"/>
        </a:xfrm>
      </p:grpSpPr>
      <p:pic>
        <p:nvPicPr>
          <p:cNvPr id="23554" name="Picture 14" descr="Picture7">
            <a:hlinkClick r:id="rId2" action="ppaction://hlinksldjump"/>
            <a:extLst>
              <a:ext uri="{FF2B5EF4-FFF2-40B4-BE49-F238E27FC236}">
                <a16:creationId xmlns:a16="http://schemas.microsoft.com/office/drawing/2014/main" id="{4BD7FA47-5F73-6D55-1051-B4D01F421D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7939"/>
            <a:ext cx="6223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Picture7">
            <a:hlinkClick r:id="rId2" action="ppaction://hlinksldjump"/>
            <a:extLst>
              <a:ext uri="{FF2B5EF4-FFF2-40B4-BE49-F238E27FC236}">
                <a16:creationId xmlns:a16="http://schemas.microsoft.com/office/drawing/2014/main" id="{A638D350-8A0D-14EE-5CA5-28E27F58D3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7939"/>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C4D0467-0F7F-62DC-69EE-7194ECABE980}"/>
              </a:ext>
            </a:extLst>
          </p:cNvPr>
          <p:cNvSpPr txBox="1"/>
          <p:nvPr/>
        </p:nvSpPr>
        <p:spPr>
          <a:xfrm>
            <a:off x="2609850" y="-47401"/>
            <a:ext cx="6096000" cy="461665"/>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BÀI 37: ĐỘT BIẾN NHIỄM SẮC THỂ</a:t>
            </a:r>
          </a:p>
        </p:txBody>
      </p:sp>
      <p:sp>
        <p:nvSpPr>
          <p:cNvPr id="6" name="TextBox 5">
            <a:extLst>
              <a:ext uri="{FF2B5EF4-FFF2-40B4-BE49-F238E27FC236}">
                <a16:creationId xmlns:a16="http://schemas.microsoft.com/office/drawing/2014/main" id="{0A0AB8A8-F7BA-A789-21DB-3AF82E735DBD}"/>
              </a:ext>
            </a:extLst>
          </p:cNvPr>
          <p:cNvSpPr txBox="1"/>
          <p:nvPr/>
        </p:nvSpPr>
        <p:spPr>
          <a:xfrm>
            <a:off x="238125" y="403485"/>
            <a:ext cx="6096000" cy="461665"/>
          </a:xfrm>
          <a:prstGeom prst="rect">
            <a:avLst/>
          </a:prstGeom>
          <a:noFill/>
        </p:spPr>
        <p:txBody>
          <a:bodyPr wrap="square">
            <a:spAutoFit/>
          </a:bodyPr>
          <a:lstStyle/>
          <a:p>
            <a:r>
              <a:rPr lang="en-US" sz="2400" b="1" dirty="0">
                <a:solidFill>
                  <a:srgbClr val="00B050"/>
                </a:solidFill>
                <a:latin typeface="Times New Roman" pitchFamily="18" charset="0"/>
                <a:cs typeface="Times New Roman" pitchFamily="18" charset="0"/>
              </a:rPr>
              <a:t>III. ĐỘT BIẾN SỐ LƯỢNG NST</a:t>
            </a:r>
          </a:p>
        </p:txBody>
      </p:sp>
      <p:sp>
        <p:nvSpPr>
          <p:cNvPr id="3" name="TextBox 2">
            <a:extLst>
              <a:ext uri="{FF2B5EF4-FFF2-40B4-BE49-F238E27FC236}">
                <a16:creationId xmlns:a16="http://schemas.microsoft.com/office/drawing/2014/main" id="{535E7908-3217-8F42-8FDF-01EEFD9E8067}"/>
              </a:ext>
            </a:extLst>
          </p:cNvPr>
          <p:cNvSpPr txBox="1"/>
          <p:nvPr/>
        </p:nvSpPr>
        <p:spPr>
          <a:xfrm>
            <a:off x="-47626" y="634317"/>
            <a:ext cx="12239625" cy="3521220"/>
          </a:xfrm>
          <a:prstGeom prst="rect">
            <a:avLst/>
          </a:prstGeom>
          <a:noFill/>
        </p:spPr>
        <p:txBody>
          <a:bodyPr wrap="square">
            <a:spAutoFit/>
          </a:bodyPr>
          <a:lstStyle/>
          <a:p>
            <a:pPr>
              <a:lnSpc>
                <a:spcPct val="135000"/>
              </a:lnSpc>
            </a:pP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3.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Tác</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hại</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 ý </a:t>
            </a:r>
            <a:r>
              <a:rPr lang="en-US" altLang="en-US" sz="2800" b="1" dirty="0" err="1">
                <a:solidFill>
                  <a:schemeClr val="bg2">
                    <a:lumMod val="50000"/>
                  </a:schemeClr>
                </a:solidFill>
                <a:latin typeface="Times New Roman" panose="02020603050405020304" pitchFamily="18" charset="0"/>
                <a:cs typeface="Times New Roman" panose="02020603050405020304" pitchFamily="18" charset="0"/>
              </a:rPr>
              <a:t>nghĩa</a:t>
            </a:r>
            <a:r>
              <a:rPr lang="en-US" altLang="en-US" sz="2800" b="1" dirty="0">
                <a:solidFill>
                  <a:schemeClr val="bg2">
                    <a:lumMod val="50000"/>
                  </a:schemeClr>
                </a:solidFill>
                <a:latin typeface="Times New Roman" panose="02020603050405020304" pitchFamily="18" charset="0"/>
                <a:cs typeface="Times New Roman" panose="02020603050405020304" pitchFamily="18" charset="0"/>
              </a:rPr>
              <a:t>:</a:t>
            </a:r>
          </a:p>
          <a:p>
            <a:pPr>
              <a:lnSpc>
                <a:spcPct val="135000"/>
              </a:lnSpc>
            </a:pP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endParaRPr lang="en-US" altLang="en-US" sz="2800" b="1" dirty="0">
              <a:solidFill>
                <a:srgbClr val="FF0000"/>
              </a:solidFill>
              <a:latin typeface="Times New Roman" panose="02020603050405020304" pitchFamily="18" charset="0"/>
              <a:cs typeface="Times New Roman" panose="02020603050405020304" pitchFamily="18" charset="0"/>
            </a:endParaRPr>
          </a:p>
          <a:p>
            <a:pPr marL="457200" indent="-457200" algn="just">
              <a:lnSpc>
                <a:spcPct val="135000"/>
              </a:lnSpc>
              <a:buFontTx/>
              <a:buChar char="-"/>
            </a:pP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to,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dưỡng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khỏe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chịu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nguồn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liệu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giống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suất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hơn</a:t>
            </a:r>
            <a:r>
              <a:rPr lang="en-US" altLang="en-US" sz="2800" dirty="0">
                <a:solidFill>
                  <a:srgbClr val="FF0000"/>
                </a:solidFill>
                <a:latin typeface="Times New Roman" panose="02020603050405020304" pitchFamily="18" charset="0"/>
                <a:cs typeface="Times New Roman" panose="02020603050405020304" pitchFamily="18" charset="0"/>
              </a:rPr>
              <a:t>.</a:t>
            </a:r>
          </a:p>
          <a:p>
            <a:pPr marL="457200" indent="-457200" algn="just">
              <a:lnSpc>
                <a:spcPct val="135000"/>
              </a:lnSpc>
              <a:buFontTx/>
              <a:buChar char="-"/>
            </a:pPr>
            <a:r>
              <a:rPr lang="en-US" altLang="en-US" sz="2800" dirty="0" err="1">
                <a:solidFill>
                  <a:srgbClr val="FF0000"/>
                </a:solidFill>
                <a:latin typeface="Times New Roman" panose="02020603050405020304" pitchFamily="18" charset="0"/>
                <a:cs typeface="Times New Roman" panose="02020603050405020304" pitchFamily="18" charset="0"/>
              </a:rPr>
              <a:t>Nguồn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liệu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quá</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hóa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giống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A1FC4543-1CDC-E70C-B9BC-EA94DB32F748}"/>
              </a:ext>
            </a:extLst>
          </p:cNvPr>
          <p:cNvPicPr>
            <a:picLocks noChangeAspect="1"/>
          </p:cNvPicPr>
          <p:nvPr/>
        </p:nvPicPr>
        <p:blipFill>
          <a:blip r:embed="rId4"/>
          <a:stretch>
            <a:fillRect/>
          </a:stretch>
        </p:blipFill>
        <p:spPr>
          <a:xfrm>
            <a:off x="238125" y="4169379"/>
            <a:ext cx="4216210" cy="2768399"/>
          </a:xfrm>
          <a:prstGeom prst="rect">
            <a:avLst/>
          </a:prstGeom>
        </p:spPr>
      </p:pic>
      <p:pic>
        <p:nvPicPr>
          <p:cNvPr id="5" name="Picture 4">
            <a:extLst>
              <a:ext uri="{FF2B5EF4-FFF2-40B4-BE49-F238E27FC236}">
                <a16:creationId xmlns:a16="http://schemas.microsoft.com/office/drawing/2014/main" id="{EBDD97E5-484F-F675-DFEA-9F9BDF460CAB}"/>
              </a:ext>
            </a:extLst>
          </p:cNvPr>
          <p:cNvPicPr>
            <a:picLocks noChangeAspect="1"/>
          </p:cNvPicPr>
          <p:nvPr/>
        </p:nvPicPr>
        <p:blipFill>
          <a:blip r:embed="rId5"/>
          <a:stretch>
            <a:fillRect/>
          </a:stretch>
        </p:blipFill>
        <p:spPr>
          <a:xfrm>
            <a:off x="4454335" y="4062707"/>
            <a:ext cx="4653806" cy="2768399"/>
          </a:xfrm>
          <a:prstGeom prst="rect">
            <a:avLst/>
          </a:prstGeom>
        </p:spPr>
      </p:pic>
      <p:pic>
        <p:nvPicPr>
          <p:cNvPr id="7" name="Picture 6">
            <a:extLst>
              <a:ext uri="{FF2B5EF4-FFF2-40B4-BE49-F238E27FC236}">
                <a16:creationId xmlns:a16="http://schemas.microsoft.com/office/drawing/2014/main" id="{957ABAB2-6A22-8D2A-B74A-A86EDE4DF5E5}"/>
              </a:ext>
            </a:extLst>
          </p:cNvPr>
          <p:cNvPicPr>
            <a:picLocks noChangeAspect="1"/>
          </p:cNvPicPr>
          <p:nvPr/>
        </p:nvPicPr>
        <p:blipFill>
          <a:blip r:embed="rId6"/>
          <a:stretch>
            <a:fillRect/>
          </a:stretch>
        </p:blipFill>
        <p:spPr>
          <a:xfrm>
            <a:off x="9028013" y="4316778"/>
            <a:ext cx="2997579" cy="2412388"/>
          </a:xfrm>
          <a:prstGeom prst="rect">
            <a:avLst/>
          </a:prstGeom>
        </p:spPr>
      </p:pic>
    </p:spTree>
    <p:extLst>
      <p:ext uri="{BB962C8B-B14F-4D97-AF65-F5344CB8AC3E}">
        <p14:creationId xmlns:p14="http://schemas.microsoft.com/office/powerpoint/2010/main" val="1453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hoa học tự nhiên 9, hậu quả đột biến đa bội nhiễm sắc thể olm">
            <a:extLst>
              <a:ext uri="{FF2B5EF4-FFF2-40B4-BE49-F238E27FC236}">
                <a16:creationId xmlns:a16="http://schemas.microsoft.com/office/drawing/2014/main" id="{6AA5AD8E-8843-21BD-B068-FD63DBAFBC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FA056E4-53EE-923D-1179-B96A51D641B2}"/>
              </a:ext>
            </a:extLst>
          </p:cNvPr>
          <p:cNvPicPr>
            <a:picLocks noChangeAspect="1"/>
          </p:cNvPicPr>
          <p:nvPr/>
        </p:nvPicPr>
        <p:blipFill>
          <a:blip r:embed="rId2"/>
          <a:stretch>
            <a:fillRect/>
          </a:stretch>
        </p:blipFill>
        <p:spPr>
          <a:xfrm>
            <a:off x="1102659" y="277906"/>
            <a:ext cx="10201835" cy="6329082"/>
          </a:xfrm>
          <a:prstGeom prst="rect">
            <a:avLst/>
          </a:prstGeom>
        </p:spPr>
      </p:pic>
    </p:spTree>
    <p:extLst>
      <p:ext uri="{BB962C8B-B14F-4D97-AF65-F5344CB8AC3E}">
        <p14:creationId xmlns:p14="http://schemas.microsoft.com/office/powerpoint/2010/main" val="2222560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a:solidFill>
                  <a:schemeClr val="accent2">
                    <a:lumMod val="75000"/>
                  </a:schemeClr>
                </a:solidFill>
                <a:latin typeface="Times New Roman" pitchFamily="18" charset="0"/>
                <a:cs typeface="Times New Roman" pitchFamily="18" charset="0"/>
              </a:rPr>
              <a:t>PHẦN 4: VẬT SỐNG</a:t>
            </a:r>
            <a:endParaRPr lang="en-US" sz="4800" b="1" dirty="0">
              <a:solidFill>
                <a:schemeClr val="accent2">
                  <a:lumMod val="75000"/>
                </a:schemeClr>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a:solidFill>
                  <a:srgbClr val="FFC000"/>
                </a:solidFill>
                <a:latin typeface="Times New Roman" pitchFamily="18" charset="0"/>
                <a:cs typeface="Times New Roman" pitchFamily="18" charset="0"/>
              </a:rPr>
              <a:t>CHỦ ĐỀ 11: DI TRUYỀN</a:t>
            </a:r>
            <a:endParaRPr lang="en-US" sz="4400" b="1" dirty="0">
              <a:solidFill>
                <a:srgbClr val="FFC000"/>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BÀI 37: ĐỘT BIẾN NHIỄM SẮC THỂ</a:t>
            </a:r>
            <a:endParaRPr lang="en-US" sz="40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anim calcmode="lin" valueType="num">
                                      <p:cBhvr>
                                        <p:cTn id="3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F318F-2D22-F3E8-F64B-1AD8F0E18C97}"/>
              </a:ext>
            </a:extLst>
          </p:cNvPr>
          <p:cNvSpPr txBox="1"/>
          <p:nvPr/>
        </p:nvSpPr>
        <p:spPr>
          <a:xfrm>
            <a:off x="133349" y="105460"/>
            <a:ext cx="11372851" cy="523220"/>
          </a:xfrm>
          <a:prstGeom prst="rect">
            <a:avLst/>
          </a:prstGeom>
          <a:noFill/>
        </p:spPr>
        <p:txBody>
          <a:bodyPr wrap="square">
            <a:spAutoFit/>
          </a:bodyPr>
          <a:lstStyle/>
          <a:p>
            <a:r>
              <a:rPr lang="vi-VN" sz="2800" b="0" i="0" dirty="0">
                <a:solidFill>
                  <a:srgbClr val="FF0000"/>
                </a:solidFill>
                <a:effectLst/>
                <a:latin typeface="+mj-lt"/>
              </a:rPr>
              <a:t>Hãy lấy thêm ví dụ về tác hại và ý nghĩa của đột biến số lượng nhiễm sắc thể.</a:t>
            </a:r>
            <a:endParaRPr lang="en-US" sz="2800" dirty="0">
              <a:solidFill>
                <a:srgbClr val="FF0000"/>
              </a:solidFill>
              <a:latin typeface="+mj-lt"/>
            </a:endParaRPr>
          </a:p>
        </p:txBody>
      </p:sp>
      <p:sp>
        <p:nvSpPr>
          <p:cNvPr id="7" name="TextBox 6">
            <a:extLst>
              <a:ext uri="{FF2B5EF4-FFF2-40B4-BE49-F238E27FC236}">
                <a16:creationId xmlns:a16="http://schemas.microsoft.com/office/drawing/2014/main" id="{11FF0BE3-FFAF-3919-519B-0FF90B9AFFDB}"/>
              </a:ext>
            </a:extLst>
          </p:cNvPr>
          <p:cNvSpPr txBox="1"/>
          <p:nvPr/>
        </p:nvSpPr>
        <p:spPr>
          <a:xfrm>
            <a:off x="204787" y="833711"/>
            <a:ext cx="11782425" cy="5266313"/>
          </a:xfrm>
          <a:prstGeom prst="rect">
            <a:avLst/>
          </a:prstGeom>
          <a:noFill/>
        </p:spPr>
        <p:txBody>
          <a:bodyPr wrap="square">
            <a:spAutoFit/>
          </a:bodyPr>
          <a:lstStyle/>
          <a:p>
            <a:pPr algn="just">
              <a:lnSpc>
                <a:spcPct val="135000"/>
              </a:lnSpc>
            </a:pPr>
            <a:r>
              <a:rPr lang="vi-VN" b="0" i="0" dirty="0">
                <a:solidFill>
                  <a:srgbClr val="0000FF"/>
                </a:solidFill>
                <a:effectLst/>
                <a:latin typeface="Open Sans" panose="020B0606030504020204" pitchFamily="34" charset="0"/>
              </a:rPr>
              <a:t>- </a:t>
            </a:r>
            <a:r>
              <a:rPr lang="vi-VN" sz="2800" b="0" i="0" dirty="0">
                <a:solidFill>
                  <a:srgbClr val="0000FF"/>
                </a:solidFill>
                <a:effectLst/>
                <a:latin typeface="+mj-lt"/>
              </a:rPr>
              <a:t>Ví dụ về tác hại của đột biến số lượng nhiễm sắc thể:</a:t>
            </a:r>
          </a:p>
          <a:p>
            <a:pPr algn="just">
              <a:lnSpc>
                <a:spcPct val="135000"/>
              </a:lnSpc>
            </a:pPr>
            <a:r>
              <a:rPr lang="vi-VN" sz="2800" b="0" i="0" dirty="0">
                <a:solidFill>
                  <a:srgbClr val="000000"/>
                </a:solidFill>
                <a:effectLst/>
                <a:latin typeface="+mj-lt"/>
              </a:rPr>
              <a:t>+ </a:t>
            </a:r>
            <a:r>
              <a:rPr lang="vi-VN" sz="2800" b="0" i="0" dirty="0">
                <a:solidFill>
                  <a:srgbClr val="FF9900"/>
                </a:solidFill>
                <a:effectLst/>
                <a:latin typeface="+mj-lt"/>
              </a:rPr>
              <a:t>Người mắc hội chứng Patau</a:t>
            </a:r>
            <a:r>
              <a:rPr lang="vi-VN" sz="2800" b="0" i="0" dirty="0">
                <a:solidFill>
                  <a:srgbClr val="000000"/>
                </a:solidFill>
                <a:effectLst/>
                <a:latin typeface="+mj-lt"/>
              </a:rPr>
              <a:t>, thừa một NST ở cặp NST số 13 (2n = 47): Hơn 80% trẻ sinh ra với hội chứng này tử vong trong năm đầu tiên. Tuy nhiên, vẫn có trẻ có thể sống tới tuổi vị thành niên mặc dù rất hiếm.</a:t>
            </a:r>
          </a:p>
          <a:p>
            <a:pPr algn="just">
              <a:lnSpc>
                <a:spcPct val="135000"/>
              </a:lnSpc>
            </a:pPr>
            <a:r>
              <a:rPr lang="vi-VN" sz="2800" b="0" i="0" dirty="0">
                <a:solidFill>
                  <a:srgbClr val="000000"/>
                </a:solidFill>
                <a:effectLst/>
                <a:latin typeface="+mj-lt"/>
              </a:rPr>
              <a:t>+ </a:t>
            </a:r>
            <a:r>
              <a:rPr lang="vi-VN" sz="2800" b="0" i="0" dirty="0">
                <a:solidFill>
                  <a:srgbClr val="FF9900"/>
                </a:solidFill>
                <a:effectLst/>
                <a:latin typeface="+mj-lt"/>
              </a:rPr>
              <a:t>Người bị hội chứng Jacob </a:t>
            </a:r>
            <a:r>
              <a:rPr lang="vi-VN" sz="2800" b="0" i="0" dirty="0">
                <a:solidFill>
                  <a:srgbClr val="000000"/>
                </a:solidFill>
                <a:effectLst/>
                <a:latin typeface="+mj-lt"/>
              </a:rPr>
              <a:t>có NST giới tính kí hiệu XYY (hội chứng siêu nam): thường có rối loạn về hệ vận động (cơ, xương) và hệ thần kinh.</a:t>
            </a:r>
          </a:p>
          <a:p>
            <a:pPr algn="just">
              <a:lnSpc>
                <a:spcPct val="135000"/>
              </a:lnSpc>
            </a:pPr>
            <a:r>
              <a:rPr lang="vi-VN" sz="2800" b="0" i="0" dirty="0">
                <a:solidFill>
                  <a:srgbClr val="000000"/>
                </a:solidFill>
                <a:effectLst/>
                <a:latin typeface="+mj-lt"/>
              </a:rPr>
              <a:t>+ </a:t>
            </a:r>
            <a:r>
              <a:rPr lang="vi-VN" sz="2800" b="0" i="0" dirty="0">
                <a:solidFill>
                  <a:srgbClr val="FF9900"/>
                </a:solidFill>
                <a:effectLst/>
                <a:latin typeface="+mj-lt"/>
              </a:rPr>
              <a:t>Người mắc hội chứng Down </a:t>
            </a:r>
            <a:r>
              <a:rPr lang="vi-VN" sz="2800" b="0" i="0" dirty="0">
                <a:solidFill>
                  <a:srgbClr val="000000"/>
                </a:solidFill>
                <a:effectLst/>
                <a:latin typeface="+mj-lt"/>
              </a:rPr>
              <a:t>có bộ NST với 3 NST số 21: Có nhiều bất thường trên khuôn mặt (mũi tẹt, mắt chếch lên trên,…), tầm vóc thấp bé, dị tật tim, chậm phát triển và thường có tuổi thọ ngắn hơn người bình thường.</a:t>
            </a:r>
          </a:p>
        </p:txBody>
      </p:sp>
    </p:spTree>
    <p:extLst>
      <p:ext uri="{BB962C8B-B14F-4D97-AF65-F5344CB8AC3E}">
        <p14:creationId xmlns:p14="http://schemas.microsoft.com/office/powerpoint/2010/main" val="27046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F6CE-5F55-BB05-A357-9C302DD78D1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8127A5-EA5B-F9CC-C395-AF2FF2B1BB51}"/>
              </a:ext>
            </a:extLst>
          </p:cNvPr>
          <p:cNvSpPr txBox="1"/>
          <p:nvPr/>
        </p:nvSpPr>
        <p:spPr>
          <a:xfrm>
            <a:off x="133349" y="105460"/>
            <a:ext cx="11372851" cy="523220"/>
          </a:xfrm>
          <a:prstGeom prst="rect">
            <a:avLst/>
          </a:prstGeom>
          <a:noFill/>
        </p:spPr>
        <p:txBody>
          <a:bodyPr wrap="square">
            <a:spAutoFit/>
          </a:bodyPr>
          <a:lstStyle/>
          <a:p>
            <a:r>
              <a:rPr lang="vi-VN" sz="2800" b="0" i="0" dirty="0">
                <a:solidFill>
                  <a:srgbClr val="FF0000"/>
                </a:solidFill>
                <a:effectLst/>
                <a:latin typeface="+mj-lt"/>
              </a:rPr>
              <a:t>Hãy lấy thêm ví dụ về tác hại và ý nghĩa của đột biến số lượng nhiễm sắc thể.</a:t>
            </a:r>
            <a:endParaRPr lang="en-US" sz="2800" dirty="0">
              <a:solidFill>
                <a:srgbClr val="FF0000"/>
              </a:solidFill>
              <a:latin typeface="+mj-lt"/>
            </a:endParaRPr>
          </a:p>
        </p:txBody>
      </p:sp>
      <p:sp>
        <p:nvSpPr>
          <p:cNvPr id="7" name="TextBox 6">
            <a:extLst>
              <a:ext uri="{FF2B5EF4-FFF2-40B4-BE49-F238E27FC236}">
                <a16:creationId xmlns:a16="http://schemas.microsoft.com/office/drawing/2014/main" id="{74607102-42F7-40B8-68B4-16369540866A}"/>
              </a:ext>
            </a:extLst>
          </p:cNvPr>
          <p:cNvSpPr txBox="1"/>
          <p:nvPr/>
        </p:nvSpPr>
        <p:spPr>
          <a:xfrm>
            <a:off x="204787" y="833711"/>
            <a:ext cx="11782425" cy="3521220"/>
          </a:xfrm>
          <a:prstGeom prst="rect">
            <a:avLst/>
          </a:prstGeom>
          <a:noFill/>
        </p:spPr>
        <p:txBody>
          <a:bodyPr wrap="square">
            <a:spAutoFit/>
          </a:bodyPr>
          <a:lstStyle/>
          <a:p>
            <a:pPr>
              <a:lnSpc>
                <a:spcPct val="135000"/>
              </a:lnSpc>
            </a:pPr>
            <a:r>
              <a:rPr lang="vi-VN" dirty="0">
                <a:solidFill>
                  <a:srgbClr val="0000FF"/>
                </a:solidFill>
              </a:rPr>
              <a:t> </a:t>
            </a:r>
            <a:r>
              <a:rPr lang="vi-VN" sz="2800" dirty="0">
                <a:solidFill>
                  <a:srgbClr val="0000FF"/>
                </a:solidFill>
                <a:latin typeface="+mj-lt"/>
              </a:rPr>
              <a:t>Ví dụ về ý nghĩa của đột biến số lượng </a:t>
            </a:r>
            <a:r>
              <a:rPr lang="en-US" sz="2800" dirty="0">
                <a:solidFill>
                  <a:srgbClr val="0000FF"/>
                </a:solidFill>
                <a:latin typeface="Times    New Roman"/>
              </a:rPr>
              <a:t>NST</a:t>
            </a:r>
            <a:r>
              <a:rPr lang="vi-VN" sz="2800" dirty="0">
                <a:solidFill>
                  <a:srgbClr val="0000FF"/>
                </a:solidFill>
                <a:latin typeface="+mj-lt"/>
              </a:rPr>
              <a:t>:</a:t>
            </a:r>
          </a:p>
          <a:p>
            <a:pPr>
              <a:lnSpc>
                <a:spcPct val="135000"/>
              </a:lnSpc>
            </a:pPr>
            <a:r>
              <a:rPr lang="vi-VN" sz="2800" dirty="0">
                <a:latin typeface="+mj-lt"/>
              </a:rPr>
              <a:t>+ Dương liễu 5n lớn nhanh, cho gỗ tốt.</a:t>
            </a:r>
          </a:p>
          <a:p>
            <a:pPr>
              <a:lnSpc>
                <a:spcPct val="135000"/>
              </a:lnSpc>
            </a:pPr>
            <a:r>
              <a:rPr lang="vi-VN" sz="2800" dirty="0">
                <a:latin typeface="+mj-lt"/>
              </a:rPr>
              <a:t>+ Dâu tây 10n sinh trưởng nhanh, kích thước quả lớn, lượng đường trong quả cao.</a:t>
            </a:r>
          </a:p>
          <a:p>
            <a:pPr>
              <a:lnSpc>
                <a:spcPct val="135000"/>
              </a:lnSpc>
            </a:pPr>
            <a:r>
              <a:rPr lang="vi-VN" sz="2800" dirty="0">
                <a:latin typeface="+mj-lt"/>
              </a:rPr>
              <a:t>+ Tôm sú 3n sinh trưởng nhanh, kích thước cơ thể lớn, năng suất cao hơn tôm sú 2n.</a:t>
            </a:r>
          </a:p>
        </p:txBody>
      </p:sp>
      <p:pic>
        <p:nvPicPr>
          <p:cNvPr id="2" name="Picture 1">
            <a:extLst>
              <a:ext uri="{FF2B5EF4-FFF2-40B4-BE49-F238E27FC236}">
                <a16:creationId xmlns:a16="http://schemas.microsoft.com/office/drawing/2014/main" id="{E68B4B9A-87FC-769C-DCAF-99789B16160A}"/>
              </a:ext>
            </a:extLst>
          </p:cNvPr>
          <p:cNvPicPr>
            <a:picLocks noChangeAspect="1"/>
          </p:cNvPicPr>
          <p:nvPr/>
        </p:nvPicPr>
        <p:blipFill>
          <a:blip r:embed="rId2"/>
          <a:stretch>
            <a:fillRect/>
          </a:stretch>
        </p:blipFill>
        <p:spPr>
          <a:xfrm>
            <a:off x="1190625" y="3952875"/>
            <a:ext cx="4905375" cy="2799665"/>
          </a:xfrm>
          <a:prstGeom prst="rect">
            <a:avLst/>
          </a:prstGeom>
        </p:spPr>
      </p:pic>
      <p:pic>
        <p:nvPicPr>
          <p:cNvPr id="3" name="Picture 2">
            <a:extLst>
              <a:ext uri="{FF2B5EF4-FFF2-40B4-BE49-F238E27FC236}">
                <a16:creationId xmlns:a16="http://schemas.microsoft.com/office/drawing/2014/main" id="{4AEEC87C-FC6D-B4E4-2232-834ADAD9DD86}"/>
              </a:ext>
            </a:extLst>
          </p:cNvPr>
          <p:cNvPicPr>
            <a:picLocks noChangeAspect="1"/>
          </p:cNvPicPr>
          <p:nvPr/>
        </p:nvPicPr>
        <p:blipFill>
          <a:blip r:embed="rId3"/>
          <a:stretch>
            <a:fillRect/>
          </a:stretch>
        </p:blipFill>
        <p:spPr>
          <a:xfrm>
            <a:off x="7658100" y="3848101"/>
            <a:ext cx="3848100" cy="2904440"/>
          </a:xfrm>
          <a:prstGeom prst="rect">
            <a:avLst/>
          </a:prstGeom>
        </p:spPr>
      </p:pic>
    </p:spTree>
    <p:extLst>
      <p:ext uri="{BB962C8B-B14F-4D97-AF65-F5344CB8AC3E}">
        <p14:creationId xmlns:p14="http://schemas.microsoft.com/office/powerpoint/2010/main" val="28428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FDBEA-B875-A940-9620-ECFE2802A9B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5" name="TextBox 4">
            <a:extLst>
              <a:ext uri="{FF2B5EF4-FFF2-40B4-BE49-F238E27FC236}">
                <a16:creationId xmlns:a16="http://schemas.microsoft.com/office/drawing/2014/main" id="{0AB17299-6A4C-1864-F3B7-2FD32EFEB9F8}"/>
              </a:ext>
            </a:extLst>
          </p:cNvPr>
          <p:cNvSpPr txBox="1"/>
          <p:nvPr/>
        </p:nvSpPr>
        <p:spPr>
          <a:xfrm>
            <a:off x="188260" y="750589"/>
            <a:ext cx="11707905" cy="2699200"/>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1</a:t>
            </a:r>
            <a:r>
              <a:rPr lang="en-US" sz="2800" b="0" i="0" dirty="0">
                <a:solidFill>
                  <a:srgbClr val="FF0000"/>
                </a:solidFill>
                <a:effectLst/>
                <a:latin typeface="+mj-lt"/>
              </a:rPr>
              <a:t>.</a:t>
            </a:r>
            <a:r>
              <a:rPr lang="vi-VN" sz="2800" b="0" i="0" dirty="0">
                <a:solidFill>
                  <a:srgbClr val="000000"/>
                </a:solidFill>
                <a:effectLst/>
                <a:latin typeface="Open Sans" panose="020B0606030504020204" pitchFamily="34" charset="0"/>
              </a:rPr>
              <a:t> </a:t>
            </a:r>
            <a:r>
              <a:rPr lang="vi-VN" sz="2800" b="0" i="0" dirty="0">
                <a:solidFill>
                  <a:srgbClr val="FF0000"/>
                </a:solidFill>
                <a:effectLst/>
                <a:latin typeface="+mj-lt"/>
              </a:rPr>
              <a:t>Một đoạn của nhiễm sắc thể bị đứt gãy và được nối với một nhiễm sắc thể không tương đồng. Trường hợp này là dạng đột biến</a:t>
            </a:r>
          </a:p>
          <a:p>
            <a:pPr algn="just">
              <a:lnSpc>
                <a:spcPct val="135000"/>
              </a:lnSpc>
            </a:pPr>
            <a:r>
              <a:rPr lang="vi-VN" sz="2800" b="0" i="0" dirty="0">
                <a:solidFill>
                  <a:srgbClr val="000000"/>
                </a:solidFill>
                <a:effectLst/>
                <a:latin typeface="+mj-lt"/>
              </a:rPr>
              <a:t>A. mất đoạn.</a:t>
            </a:r>
            <a:r>
              <a:rPr lang="en-US" sz="2800" b="0" i="0" dirty="0">
                <a:solidFill>
                  <a:srgbClr val="000000"/>
                </a:solidFill>
                <a:effectLst/>
                <a:latin typeface="+mj-lt"/>
              </a:rPr>
              <a:t>	</a:t>
            </a:r>
            <a:r>
              <a:rPr lang="vi-VN" sz="2800" b="0" i="0" dirty="0">
                <a:solidFill>
                  <a:srgbClr val="000000"/>
                </a:solidFill>
                <a:effectLst/>
                <a:latin typeface="+mj-lt"/>
              </a:rPr>
              <a:t>B. đảo đoạn.</a:t>
            </a:r>
            <a:r>
              <a:rPr lang="en-US" sz="2800" b="0" i="0" dirty="0">
                <a:solidFill>
                  <a:srgbClr val="000000"/>
                </a:solidFill>
                <a:effectLst/>
                <a:latin typeface="+mj-lt"/>
              </a:rPr>
              <a:t>		</a:t>
            </a:r>
            <a:r>
              <a:rPr lang="vi-VN" sz="2800" b="0" i="0" dirty="0">
                <a:solidFill>
                  <a:srgbClr val="000000"/>
                </a:solidFill>
                <a:effectLst/>
                <a:latin typeface="+mj-lt"/>
              </a:rPr>
              <a:t>C. lặp đoạn.</a:t>
            </a:r>
            <a:r>
              <a:rPr lang="en-US" sz="2800" b="0" i="0" dirty="0">
                <a:solidFill>
                  <a:srgbClr val="000000"/>
                </a:solidFill>
                <a:effectLst/>
                <a:latin typeface="+mj-lt"/>
              </a:rPr>
              <a:t>            </a:t>
            </a:r>
            <a:r>
              <a:rPr lang="vi-VN" sz="2800" b="0" i="0" dirty="0">
                <a:solidFill>
                  <a:srgbClr val="000000"/>
                </a:solidFill>
                <a:effectLst/>
                <a:latin typeface="+mj-lt"/>
              </a:rPr>
              <a:t>D. chuyển đoạn.</a:t>
            </a:r>
          </a:p>
          <a:p>
            <a:br>
              <a:rPr lang="vi-VN" sz="2800" dirty="0"/>
            </a:br>
            <a:endParaRPr lang="vi-VN" sz="2800" b="0" i="0" dirty="0">
              <a:solidFill>
                <a:srgbClr val="000000"/>
              </a:solidFill>
              <a:effectLst/>
              <a:latin typeface="+mj-lt"/>
            </a:endParaRPr>
          </a:p>
        </p:txBody>
      </p:sp>
      <p:sp>
        <p:nvSpPr>
          <p:cNvPr id="7" name="Oval 6">
            <a:extLst>
              <a:ext uri="{FF2B5EF4-FFF2-40B4-BE49-F238E27FC236}">
                <a16:creationId xmlns:a16="http://schemas.microsoft.com/office/drawing/2014/main" id="{866CB125-51C0-D249-E40D-B1CB4C5B3617}"/>
              </a:ext>
            </a:extLst>
          </p:cNvPr>
          <p:cNvSpPr/>
          <p:nvPr/>
        </p:nvSpPr>
        <p:spPr>
          <a:xfrm>
            <a:off x="8331014" y="1960265"/>
            <a:ext cx="627529" cy="519953"/>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0625F8-D2C9-8D76-E17E-F5FF54941092}"/>
              </a:ext>
            </a:extLst>
          </p:cNvPr>
          <p:cNvSpPr txBox="1"/>
          <p:nvPr/>
        </p:nvSpPr>
        <p:spPr>
          <a:xfrm>
            <a:off x="77321" y="2480218"/>
            <a:ext cx="11818844" cy="2034211"/>
          </a:xfrm>
          <a:prstGeom prst="rect">
            <a:avLst/>
          </a:prstGeom>
          <a:noFill/>
        </p:spPr>
        <p:txBody>
          <a:bodyPr wrap="square">
            <a:spAutoFit/>
          </a:bodyPr>
          <a:lstStyle/>
          <a:p>
            <a:pPr algn="just">
              <a:lnSpc>
                <a:spcPct val="135000"/>
              </a:lnSpc>
            </a:pPr>
            <a:r>
              <a:rPr lang="vi-VN" sz="2400" b="0" i="0" dirty="0">
                <a:solidFill>
                  <a:srgbClr val="0000FF"/>
                </a:solidFill>
                <a:effectLst/>
                <a:latin typeface="+mj-lt"/>
              </a:rPr>
              <a:t>Một đoạn của </a:t>
            </a:r>
            <a:r>
              <a:rPr lang="en-US" sz="2400" b="0" i="0" dirty="0">
                <a:solidFill>
                  <a:srgbClr val="0000FF"/>
                </a:solidFill>
                <a:effectLst/>
                <a:latin typeface="Times    New Roman"/>
              </a:rPr>
              <a:t>NST</a:t>
            </a:r>
            <a:r>
              <a:rPr lang="vi-VN" sz="2400" b="0" i="0" dirty="0">
                <a:solidFill>
                  <a:srgbClr val="0000FF"/>
                </a:solidFill>
                <a:effectLst/>
                <a:latin typeface="+mj-lt"/>
              </a:rPr>
              <a:t>bị đứt gãy và được nối với một </a:t>
            </a:r>
            <a:r>
              <a:rPr lang="en-US" sz="2400" b="0" i="0" dirty="0">
                <a:solidFill>
                  <a:srgbClr val="0000FF"/>
                </a:solidFill>
                <a:effectLst/>
                <a:latin typeface="Times    New Roman"/>
              </a:rPr>
              <a:t>NST </a:t>
            </a:r>
            <a:r>
              <a:rPr lang="vi-VN" sz="2400" b="0" i="0" dirty="0">
                <a:solidFill>
                  <a:srgbClr val="0000FF"/>
                </a:solidFill>
                <a:effectLst/>
                <a:latin typeface="+mj-lt"/>
              </a:rPr>
              <a:t>không tương đồng gây nên đột biến chuyển đoạn.</a:t>
            </a:r>
          </a:p>
          <a:p>
            <a:pPr algn="just">
              <a:lnSpc>
                <a:spcPct val="135000"/>
              </a:lnSpc>
            </a:pPr>
            <a:r>
              <a:rPr lang="vi-VN" sz="2400" b="0" i="0" dirty="0">
                <a:solidFill>
                  <a:srgbClr val="0000FF"/>
                </a:solidFill>
                <a:effectLst/>
                <a:latin typeface="+mj-lt"/>
              </a:rPr>
              <a:t>Một đoạn của </a:t>
            </a:r>
            <a:r>
              <a:rPr lang="en-US" sz="2400" b="0" i="0" dirty="0">
                <a:solidFill>
                  <a:srgbClr val="0000FF"/>
                </a:solidFill>
                <a:effectLst/>
                <a:latin typeface="Times    New Roman"/>
              </a:rPr>
              <a:t>NST </a:t>
            </a:r>
            <a:r>
              <a:rPr lang="vi-VN" sz="2400" b="0" i="0" dirty="0">
                <a:solidFill>
                  <a:srgbClr val="0000FF"/>
                </a:solidFill>
                <a:effectLst/>
                <a:latin typeface="+mj-lt"/>
              </a:rPr>
              <a:t>bị đứt gãy và được nối với một </a:t>
            </a:r>
            <a:r>
              <a:rPr lang="en-US" sz="2400" b="0" i="0" dirty="0">
                <a:solidFill>
                  <a:srgbClr val="0000FF"/>
                </a:solidFill>
                <a:effectLst/>
                <a:latin typeface="Times    New Roman"/>
              </a:rPr>
              <a:t>NST </a:t>
            </a:r>
            <a:r>
              <a:rPr lang="vi-VN" sz="2400" b="0" i="0" dirty="0">
                <a:solidFill>
                  <a:srgbClr val="0000FF"/>
                </a:solidFill>
                <a:effectLst/>
                <a:latin typeface="+mj-lt"/>
              </a:rPr>
              <a:t>tương đồng gây nên đột biến lặp đoạn và mất đoạn.</a:t>
            </a:r>
          </a:p>
        </p:txBody>
      </p:sp>
    </p:spTree>
    <p:extLst>
      <p:ext uri="{BB962C8B-B14F-4D97-AF65-F5344CB8AC3E}">
        <p14:creationId xmlns:p14="http://schemas.microsoft.com/office/powerpoint/2010/main" val="11842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4A4C-5DFD-E7D6-CFC7-55098B025C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0EAE0F-CC70-88CD-CFE1-8F3C784ECCBD}"/>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463BD3CC-5C9B-DE01-FD55-08B499BD8C1D}"/>
              </a:ext>
            </a:extLst>
          </p:cNvPr>
          <p:cNvSpPr txBox="1"/>
          <p:nvPr/>
        </p:nvSpPr>
        <p:spPr>
          <a:xfrm>
            <a:off x="367554" y="619125"/>
            <a:ext cx="11601450" cy="2939523"/>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2</a:t>
            </a:r>
            <a:r>
              <a:rPr lang="en-US" sz="2800" b="0" i="0" dirty="0">
                <a:solidFill>
                  <a:srgbClr val="FF0000"/>
                </a:solidFill>
                <a:effectLst/>
                <a:latin typeface="+mj-lt"/>
              </a:rPr>
              <a:t>.</a:t>
            </a:r>
            <a:r>
              <a:rPr lang="vi-VN" sz="2800" b="0" i="0" dirty="0">
                <a:solidFill>
                  <a:srgbClr val="FF0000"/>
                </a:solidFill>
                <a:effectLst/>
                <a:latin typeface="+mj-lt"/>
              </a:rPr>
              <a:t>Để nhiễm sắc thể xảy ra đột biến chuyển đoạn và đảo đoạn cần có</a:t>
            </a:r>
          </a:p>
          <a:p>
            <a:pPr algn="just">
              <a:lnSpc>
                <a:spcPct val="135000"/>
              </a:lnSpc>
            </a:pPr>
            <a:r>
              <a:rPr lang="vi-VN" sz="2800" b="0" i="0" dirty="0">
                <a:solidFill>
                  <a:srgbClr val="000000"/>
                </a:solidFill>
                <a:effectLst/>
                <a:latin typeface="+mj-lt"/>
              </a:rPr>
              <a:t>A. tác nhân gây đột biến tác động vào quá trình giảm phân.</a:t>
            </a:r>
          </a:p>
          <a:p>
            <a:pPr algn="just">
              <a:lnSpc>
                <a:spcPct val="135000"/>
              </a:lnSpc>
            </a:pPr>
            <a:r>
              <a:rPr lang="vi-VN" sz="2800" b="0" i="0" dirty="0">
                <a:solidFill>
                  <a:srgbClr val="000000"/>
                </a:solidFill>
                <a:effectLst/>
                <a:latin typeface="+mj-lt"/>
              </a:rPr>
              <a:t>B. sự đứt gãy và nối lại nhiễm sắc thể.</a:t>
            </a:r>
          </a:p>
          <a:p>
            <a:pPr algn="just">
              <a:lnSpc>
                <a:spcPct val="135000"/>
              </a:lnSpc>
            </a:pPr>
            <a:r>
              <a:rPr lang="vi-VN" sz="2800" b="0" i="0" dirty="0">
                <a:solidFill>
                  <a:srgbClr val="000000"/>
                </a:solidFill>
                <a:effectLst/>
                <a:latin typeface="+mj-lt"/>
              </a:rPr>
              <a:t>C. hệ miễn dịch của cơ thể bị suy giảm.</a:t>
            </a:r>
          </a:p>
          <a:p>
            <a:pPr algn="just">
              <a:lnSpc>
                <a:spcPct val="135000"/>
              </a:lnSpc>
            </a:pPr>
            <a:r>
              <a:rPr lang="vi-VN" sz="2800" b="0" i="0" dirty="0">
                <a:solidFill>
                  <a:srgbClr val="000000"/>
                </a:solidFill>
                <a:effectLst/>
                <a:latin typeface="+mj-lt"/>
              </a:rPr>
              <a:t>D. tác nhân gây đột biến gây nên đột biến điểm.</a:t>
            </a:r>
          </a:p>
        </p:txBody>
      </p:sp>
      <p:sp>
        <p:nvSpPr>
          <p:cNvPr id="7" name="Oval 6">
            <a:extLst>
              <a:ext uri="{FF2B5EF4-FFF2-40B4-BE49-F238E27FC236}">
                <a16:creationId xmlns:a16="http://schemas.microsoft.com/office/drawing/2014/main" id="{1B9F8C94-201E-D9A9-FA7B-F72BBC0DD41F}"/>
              </a:ext>
            </a:extLst>
          </p:cNvPr>
          <p:cNvSpPr/>
          <p:nvPr/>
        </p:nvSpPr>
        <p:spPr>
          <a:xfrm>
            <a:off x="382683" y="1812138"/>
            <a:ext cx="430306" cy="55349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122AC6-C8C9-8127-83CA-09A8400B5B55}"/>
              </a:ext>
            </a:extLst>
          </p:cNvPr>
          <p:cNvSpPr txBox="1"/>
          <p:nvPr/>
        </p:nvSpPr>
        <p:spPr>
          <a:xfrm>
            <a:off x="182936" y="3429000"/>
            <a:ext cx="11932864" cy="3529556"/>
          </a:xfrm>
          <a:prstGeom prst="rect">
            <a:avLst/>
          </a:prstGeom>
          <a:noFill/>
        </p:spPr>
        <p:txBody>
          <a:bodyPr wrap="square">
            <a:spAutoFit/>
          </a:bodyPr>
          <a:lstStyle/>
          <a:p>
            <a:pPr algn="just">
              <a:lnSpc>
                <a:spcPct val="135000"/>
              </a:lnSpc>
            </a:pPr>
            <a:r>
              <a:rPr lang="vi-VN" sz="2800" b="0" i="0" dirty="0">
                <a:solidFill>
                  <a:srgbClr val="0000FF"/>
                </a:solidFill>
                <a:effectLst/>
                <a:latin typeface="+mj-lt"/>
              </a:rPr>
              <a:t>Để nhiễm sắc thể xảy ra đột biến chuyển đoạn và đảo đoạn cần có sự đứt gãy và nối lại nhiễm sắc thể. Trong đó, đột biến chuyển đoạn là hiện tượng một đoạn NST này bị đứt ra và nối vào vị trí khác trên NST đó (chuyển đoạn trên cùng 1 NST) hoặc trên một NST khác (chuyển đoạn tương hỗ hoặc chuyển đoạn không tương hỗ); đột biến đảo đoạn là hiện tượng một đoạn NST bị đứt rồi quay ngược lại 180° và nối vào chỗ bị đứt làm thay đổi trật tự phân bố gene trên NST.</a:t>
            </a:r>
            <a:endParaRPr lang="en-US" sz="2800" dirty="0">
              <a:solidFill>
                <a:srgbClr val="0000FF"/>
              </a:solidFill>
              <a:latin typeface="+mj-lt"/>
            </a:endParaRPr>
          </a:p>
        </p:txBody>
      </p:sp>
    </p:spTree>
    <p:extLst>
      <p:ext uri="{BB962C8B-B14F-4D97-AF65-F5344CB8AC3E}">
        <p14:creationId xmlns:p14="http://schemas.microsoft.com/office/powerpoint/2010/main" val="267020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7287-9FB6-AB5D-9338-C139D989D8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D330AE-BB57-38AD-0282-F879B6F2232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12" name="Oval 11">
            <a:extLst>
              <a:ext uri="{FF2B5EF4-FFF2-40B4-BE49-F238E27FC236}">
                <a16:creationId xmlns:a16="http://schemas.microsoft.com/office/drawing/2014/main" id="{4B8473EA-0F1F-97BE-8261-D043DC312203}"/>
              </a:ext>
            </a:extLst>
          </p:cNvPr>
          <p:cNvSpPr/>
          <p:nvPr/>
        </p:nvSpPr>
        <p:spPr>
          <a:xfrm>
            <a:off x="228600" y="1865705"/>
            <a:ext cx="535362" cy="573741"/>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7DB9A5-EE54-7A0B-98E8-6278A2E33A89}"/>
              </a:ext>
            </a:extLst>
          </p:cNvPr>
          <p:cNvSpPr txBox="1"/>
          <p:nvPr/>
        </p:nvSpPr>
        <p:spPr>
          <a:xfrm>
            <a:off x="228600" y="619125"/>
            <a:ext cx="11734800" cy="1784463"/>
          </a:xfrm>
          <a:prstGeom prst="rect">
            <a:avLst/>
          </a:prstGeom>
          <a:noFill/>
        </p:spPr>
        <p:txBody>
          <a:bodyPr wrap="square">
            <a:spAutoFit/>
          </a:bodyPr>
          <a:lstStyle/>
          <a:p>
            <a:pPr algn="just">
              <a:lnSpc>
                <a:spcPct val="135000"/>
              </a:lnSpc>
            </a:pPr>
            <a:r>
              <a:rPr lang="en-US" sz="2800" b="0" i="0" dirty="0">
                <a:solidFill>
                  <a:srgbClr val="FF0000"/>
                </a:solidFill>
                <a:effectLst/>
                <a:latin typeface="+mj-lt"/>
              </a:rPr>
              <a:t>3.</a:t>
            </a:r>
            <a:r>
              <a:rPr lang="vi-VN" sz="2800" b="0" i="0" dirty="0">
                <a:solidFill>
                  <a:srgbClr val="FF0000"/>
                </a:solidFill>
                <a:effectLst/>
                <a:latin typeface="+mj-lt"/>
              </a:rPr>
              <a:t>Để loại bỏ các gene ở sinh vật phục vụ cho mục đích của con người, ta có thể ứng dụng kết quả của dạng đột biến nào sau đây?</a:t>
            </a:r>
          </a:p>
          <a:p>
            <a:pPr algn="just">
              <a:lnSpc>
                <a:spcPct val="135000"/>
              </a:lnSpc>
            </a:pPr>
            <a:r>
              <a:rPr lang="en-US" sz="2800" b="0" i="0" dirty="0">
                <a:effectLst/>
                <a:latin typeface="Times    New Roman"/>
              </a:rPr>
              <a:t>A</a:t>
            </a:r>
            <a:r>
              <a:rPr lang="en-US" sz="2800" b="0" i="0" dirty="0">
                <a:effectLst/>
                <a:latin typeface="+mj-lt"/>
              </a:rPr>
              <a:t>.</a:t>
            </a:r>
            <a:r>
              <a:rPr lang="vi-VN" sz="2800" b="0" i="0" dirty="0">
                <a:effectLst/>
                <a:latin typeface="+mj-lt"/>
              </a:rPr>
              <a:t>Mất đoạn.</a:t>
            </a:r>
            <a:r>
              <a:rPr lang="en-US" sz="2800" b="0" i="0" dirty="0">
                <a:effectLst/>
                <a:latin typeface="+mj-lt"/>
              </a:rPr>
              <a:t>   	</a:t>
            </a:r>
            <a:r>
              <a:rPr lang="en-US" sz="2800" dirty="0">
                <a:latin typeface="Times    New Roman"/>
              </a:rPr>
              <a:t>B</a:t>
            </a:r>
            <a:r>
              <a:rPr lang="en-US" sz="2800" dirty="0">
                <a:latin typeface="+mj-lt"/>
              </a:rPr>
              <a:t>.</a:t>
            </a:r>
            <a:r>
              <a:rPr lang="vi-VN" sz="2800" b="0" i="0" dirty="0">
                <a:solidFill>
                  <a:srgbClr val="212529"/>
                </a:solidFill>
                <a:effectLst/>
                <a:latin typeface="+mj-lt"/>
              </a:rPr>
              <a:t>Đảo đoạn.</a:t>
            </a:r>
            <a:r>
              <a:rPr lang="en-US" sz="2800" b="0" i="0" dirty="0">
                <a:solidFill>
                  <a:srgbClr val="212529"/>
                </a:solidFill>
                <a:effectLst/>
                <a:latin typeface="+mj-lt"/>
              </a:rPr>
              <a:t>		</a:t>
            </a:r>
            <a:r>
              <a:rPr lang="en-US" sz="2800" b="0" i="0" dirty="0">
                <a:solidFill>
                  <a:srgbClr val="212529"/>
                </a:solidFill>
                <a:effectLst/>
                <a:latin typeface="Times    New Roman"/>
              </a:rPr>
              <a:t>C.</a:t>
            </a:r>
            <a:r>
              <a:rPr lang="vi-VN" sz="2800" b="0" i="0" dirty="0">
                <a:solidFill>
                  <a:srgbClr val="212529"/>
                </a:solidFill>
                <a:effectLst/>
                <a:latin typeface="+mj-lt"/>
              </a:rPr>
              <a:t>Lặp đoạn.</a:t>
            </a:r>
            <a:r>
              <a:rPr lang="en-US" sz="2800" b="0" i="0" dirty="0">
                <a:solidFill>
                  <a:srgbClr val="212529"/>
                </a:solidFill>
                <a:effectLst/>
                <a:latin typeface="+mj-lt"/>
              </a:rPr>
              <a:t>		</a:t>
            </a:r>
            <a:r>
              <a:rPr lang="en-US" sz="2800" b="0" i="0" dirty="0">
                <a:solidFill>
                  <a:srgbClr val="212529"/>
                </a:solidFill>
                <a:effectLst/>
                <a:latin typeface="Times    New Roman"/>
              </a:rPr>
              <a:t>D</a:t>
            </a:r>
            <a:r>
              <a:rPr lang="en-US" sz="2800" b="0" i="0" dirty="0">
                <a:solidFill>
                  <a:srgbClr val="212529"/>
                </a:solidFill>
                <a:effectLst/>
                <a:latin typeface="+mj-lt"/>
              </a:rPr>
              <a:t>.</a:t>
            </a:r>
            <a:r>
              <a:rPr lang="vi-VN" sz="2800" b="0" i="0" dirty="0">
                <a:solidFill>
                  <a:srgbClr val="212529"/>
                </a:solidFill>
                <a:effectLst/>
                <a:latin typeface="+mj-lt"/>
              </a:rPr>
              <a:t>Chuyển đoạn.</a:t>
            </a:r>
          </a:p>
        </p:txBody>
      </p:sp>
      <p:sp>
        <p:nvSpPr>
          <p:cNvPr id="8" name="TextBox 7">
            <a:extLst>
              <a:ext uri="{FF2B5EF4-FFF2-40B4-BE49-F238E27FC236}">
                <a16:creationId xmlns:a16="http://schemas.microsoft.com/office/drawing/2014/main" id="{C48EB242-44A6-DF9C-C5BE-E1ADCAD68239}"/>
              </a:ext>
            </a:extLst>
          </p:cNvPr>
          <p:cNvSpPr txBox="1"/>
          <p:nvPr/>
        </p:nvSpPr>
        <p:spPr>
          <a:xfrm>
            <a:off x="80682" y="2468612"/>
            <a:ext cx="12030635" cy="5025991"/>
          </a:xfrm>
          <a:prstGeom prst="rect">
            <a:avLst/>
          </a:prstGeom>
          <a:noFill/>
        </p:spPr>
        <p:txBody>
          <a:bodyPr wrap="square">
            <a:spAutoFit/>
          </a:bodyPr>
          <a:lstStyle/>
          <a:p>
            <a:pPr algn="just">
              <a:lnSpc>
                <a:spcPct val="135000"/>
              </a:lnSpc>
            </a:pPr>
            <a:r>
              <a:rPr lang="en-US" sz="2800" dirty="0">
                <a:solidFill>
                  <a:srgbClr val="FF0000"/>
                </a:solidFill>
                <a:effectLst/>
                <a:latin typeface="+mj-lt"/>
              </a:rPr>
              <a:t>4.</a:t>
            </a:r>
            <a:r>
              <a:rPr lang="vi-VN" sz="2800" dirty="0">
                <a:solidFill>
                  <a:srgbClr val="FF0000"/>
                </a:solidFill>
                <a:effectLst/>
                <a:latin typeface="+mj-lt"/>
              </a:rPr>
              <a:t>Một loài có tế bào lưỡng bội bình thường 2n = 12. Cho các tế bào của loài này bị đột biến có số lượng NST trong tế bào như dưới đây. Hãy sắp xếp các tế bào vào dạng đột biến phù hợp.</a:t>
            </a:r>
          </a:p>
          <a:p>
            <a:pPr>
              <a:lnSpc>
                <a:spcPct val="135000"/>
              </a:lnSpc>
              <a:buFont typeface="Arial" panose="020B0604020202020204" pitchFamily="34" charset="0"/>
              <a:buChar char="•"/>
            </a:pPr>
            <a:r>
              <a:rPr lang="vi-VN" sz="2800" dirty="0">
                <a:solidFill>
                  <a:srgbClr val="FF0000"/>
                </a:solidFill>
                <a:effectLst/>
                <a:latin typeface="+mj-lt"/>
              </a:rPr>
              <a:t>14</a:t>
            </a:r>
            <a:r>
              <a:rPr lang="en-US" sz="2800" dirty="0">
                <a:solidFill>
                  <a:srgbClr val="FF0000"/>
                </a:solidFill>
                <a:effectLst/>
                <a:latin typeface="+mj-lt"/>
              </a:rPr>
              <a:t>          </a:t>
            </a:r>
            <a:r>
              <a:rPr lang="vi-VN" sz="2800" dirty="0">
                <a:solidFill>
                  <a:srgbClr val="FF0000"/>
                </a:solidFill>
                <a:effectLst/>
                <a:latin typeface="+mj-lt"/>
              </a:rPr>
              <a:t>10</a:t>
            </a:r>
            <a:r>
              <a:rPr lang="en-US" sz="2800" dirty="0">
                <a:solidFill>
                  <a:srgbClr val="FF0000"/>
                </a:solidFill>
                <a:effectLst/>
                <a:latin typeface="+mj-lt"/>
              </a:rPr>
              <a:t>   	</a:t>
            </a:r>
            <a:r>
              <a:rPr lang="vi-VN" sz="2800" dirty="0">
                <a:solidFill>
                  <a:srgbClr val="FF0000"/>
                </a:solidFill>
                <a:effectLst/>
                <a:latin typeface="+mj-lt"/>
              </a:rPr>
              <a:t>30</a:t>
            </a:r>
            <a:r>
              <a:rPr lang="en-US" sz="2800" dirty="0">
                <a:solidFill>
                  <a:srgbClr val="FF0000"/>
                </a:solidFill>
                <a:latin typeface="+mj-lt"/>
              </a:rPr>
              <a:t>       </a:t>
            </a:r>
            <a:r>
              <a:rPr lang="vi-VN" sz="2800" dirty="0">
                <a:solidFill>
                  <a:srgbClr val="FF0000"/>
                </a:solidFill>
                <a:effectLst/>
                <a:latin typeface="+mj-lt"/>
              </a:rPr>
              <a:t>11</a:t>
            </a:r>
            <a:r>
              <a:rPr lang="en-US" sz="2800" dirty="0">
                <a:solidFill>
                  <a:srgbClr val="FF0000"/>
                </a:solidFill>
                <a:latin typeface="+mj-lt"/>
              </a:rPr>
              <a:t>		</a:t>
            </a:r>
            <a:r>
              <a:rPr lang="vi-VN" sz="2800" dirty="0">
                <a:solidFill>
                  <a:srgbClr val="FF0000"/>
                </a:solidFill>
                <a:effectLst/>
                <a:latin typeface="+mj-lt"/>
              </a:rPr>
              <a:t>18</a:t>
            </a:r>
            <a:r>
              <a:rPr lang="en-US" sz="2800" dirty="0">
                <a:solidFill>
                  <a:srgbClr val="FF0000"/>
                </a:solidFill>
                <a:latin typeface="+mj-lt"/>
              </a:rPr>
              <a:t>            </a:t>
            </a:r>
            <a:r>
              <a:rPr lang="vi-VN" sz="2800" dirty="0">
                <a:solidFill>
                  <a:srgbClr val="FF0000"/>
                </a:solidFill>
                <a:effectLst/>
                <a:latin typeface="+mj-lt"/>
              </a:rPr>
              <a:t>24</a:t>
            </a:r>
            <a:r>
              <a:rPr lang="en-US" sz="2800" dirty="0">
                <a:solidFill>
                  <a:srgbClr val="FF0000"/>
                </a:solidFill>
                <a:latin typeface="+mj-lt"/>
              </a:rPr>
              <a:t> 	       </a:t>
            </a:r>
            <a:r>
              <a:rPr lang="vi-VN" sz="2800" dirty="0">
                <a:solidFill>
                  <a:srgbClr val="FF0000"/>
                </a:solidFill>
                <a:effectLst/>
                <a:latin typeface="+mj-lt"/>
              </a:rPr>
              <a:t>13</a:t>
            </a:r>
            <a:endParaRPr lang="en-US" sz="2800" dirty="0">
              <a:solidFill>
                <a:srgbClr val="FF0000"/>
              </a:solidFill>
              <a:latin typeface="+mj-lt"/>
            </a:endParaRPr>
          </a:p>
          <a:p>
            <a:pPr>
              <a:lnSpc>
                <a:spcPct val="135000"/>
              </a:lnSpc>
              <a:buFont typeface="Arial" panose="020B0604020202020204" pitchFamily="34" charset="0"/>
              <a:buChar char="•"/>
            </a:pPr>
            <a:r>
              <a:rPr lang="vi-VN" sz="2800" b="0" dirty="0">
                <a:solidFill>
                  <a:srgbClr val="5F61C7"/>
                </a:solidFill>
                <a:effectLst/>
                <a:latin typeface="+mj-lt"/>
              </a:rPr>
              <a:t>Đột biến lệch bội</a:t>
            </a:r>
            <a:endParaRPr lang="en-US" sz="2800" b="0" dirty="0">
              <a:solidFill>
                <a:srgbClr val="5F61C7"/>
              </a:solidFill>
              <a:effectLst/>
              <a:latin typeface="+mj-lt"/>
            </a:endParaRPr>
          </a:p>
          <a:p>
            <a:pPr>
              <a:lnSpc>
                <a:spcPct val="135000"/>
              </a:lnSpc>
              <a:buFont typeface="Arial" panose="020B0604020202020204" pitchFamily="34" charset="0"/>
              <a:buChar char="•"/>
            </a:pPr>
            <a:endParaRPr lang="en-US" sz="2800" b="0" dirty="0">
              <a:solidFill>
                <a:srgbClr val="5F61C7"/>
              </a:solidFill>
              <a:effectLst/>
              <a:latin typeface="+mj-lt"/>
            </a:endParaRPr>
          </a:p>
          <a:p>
            <a:pPr>
              <a:lnSpc>
                <a:spcPct val="135000"/>
              </a:lnSpc>
              <a:buFont typeface="Arial" panose="020B0604020202020204" pitchFamily="34" charset="0"/>
              <a:buChar char="•"/>
            </a:pPr>
            <a:r>
              <a:rPr lang="vi-VN" sz="2800" b="0" i="0" dirty="0">
                <a:solidFill>
                  <a:srgbClr val="5F61C7"/>
                </a:solidFill>
                <a:effectLst/>
                <a:latin typeface="+mj-lt"/>
              </a:rPr>
              <a:t>Đột biến đa bội</a:t>
            </a:r>
          </a:p>
          <a:p>
            <a:br>
              <a:rPr lang="vi-VN" sz="2800" dirty="0">
                <a:effectLst/>
                <a:latin typeface="+mj-lt"/>
              </a:rPr>
            </a:br>
            <a:endParaRPr lang="en-US" sz="2800" dirty="0">
              <a:latin typeface="+mj-lt"/>
            </a:endParaRPr>
          </a:p>
        </p:txBody>
      </p:sp>
      <p:sp>
        <p:nvSpPr>
          <p:cNvPr id="13" name="Rectangle 12">
            <a:extLst>
              <a:ext uri="{FF2B5EF4-FFF2-40B4-BE49-F238E27FC236}">
                <a16:creationId xmlns:a16="http://schemas.microsoft.com/office/drawing/2014/main" id="{B5E2A560-1C6E-37E5-2ABC-BF427F135C8B}"/>
              </a:ext>
            </a:extLst>
          </p:cNvPr>
          <p:cNvSpPr/>
          <p:nvPr/>
        </p:nvSpPr>
        <p:spPr>
          <a:xfrm>
            <a:off x="2832848" y="4867836"/>
            <a:ext cx="2339788" cy="5289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a:rPr>
              <a:t>10, 11, 13, 14</a:t>
            </a:r>
          </a:p>
        </p:txBody>
      </p:sp>
      <p:sp>
        <p:nvSpPr>
          <p:cNvPr id="14" name="Rectangle 13">
            <a:extLst>
              <a:ext uri="{FF2B5EF4-FFF2-40B4-BE49-F238E27FC236}">
                <a16:creationId xmlns:a16="http://schemas.microsoft.com/office/drawing/2014/main" id="{1CA92D61-F361-0CC6-A8D9-9F836B9427C0}"/>
              </a:ext>
            </a:extLst>
          </p:cNvPr>
          <p:cNvSpPr/>
          <p:nvPr/>
        </p:nvSpPr>
        <p:spPr>
          <a:xfrm>
            <a:off x="2832848" y="6140824"/>
            <a:ext cx="2259106" cy="52891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latin typeface="Times    New Roman"/>
              </a:rPr>
              <a:t>18, 24, 30</a:t>
            </a:r>
          </a:p>
        </p:txBody>
      </p:sp>
    </p:spTree>
    <p:extLst>
      <p:ext uri="{BB962C8B-B14F-4D97-AF65-F5344CB8AC3E}">
        <p14:creationId xmlns:p14="http://schemas.microsoft.com/office/powerpoint/2010/main" val="36481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59BB-F98A-57AF-4D1F-4CAF529202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47A2C6-593F-8C89-B443-B7D2FE44215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0BDF07CF-1906-468E-7ABD-5EEEE4B30660}"/>
              </a:ext>
            </a:extLst>
          </p:cNvPr>
          <p:cNvSpPr txBox="1"/>
          <p:nvPr/>
        </p:nvSpPr>
        <p:spPr>
          <a:xfrm>
            <a:off x="179292" y="619125"/>
            <a:ext cx="11564472" cy="6340197"/>
          </a:xfrm>
          <a:prstGeom prst="rect">
            <a:avLst/>
          </a:prstGeom>
          <a:noFill/>
        </p:spPr>
        <p:txBody>
          <a:bodyPr wrap="square">
            <a:spAutoFit/>
          </a:bodyPr>
          <a:lstStyle/>
          <a:p>
            <a:pPr algn="just">
              <a:lnSpc>
                <a:spcPct val="135000"/>
              </a:lnSpc>
            </a:pPr>
            <a:r>
              <a:rPr lang="vi-VN" sz="2800" b="0" i="0" dirty="0">
                <a:solidFill>
                  <a:srgbClr val="212529"/>
                </a:solidFill>
                <a:effectLst/>
                <a:latin typeface="+mj-lt"/>
              </a:rPr>
              <a:t>Thể lưỡng bội: 2n = 12 → n = 6 (6 cặp NST)</a:t>
            </a:r>
          </a:p>
          <a:p>
            <a:pPr algn="just">
              <a:lnSpc>
                <a:spcPct val="135000"/>
              </a:lnSpc>
            </a:pPr>
            <a:r>
              <a:rPr lang="vi-VN" sz="2800" b="0" i="0" dirty="0">
                <a:solidFill>
                  <a:srgbClr val="212529"/>
                </a:solidFill>
                <a:effectLst/>
                <a:latin typeface="+mj-lt"/>
              </a:rPr>
              <a:t>Đột biến lệch bội:</a:t>
            </a:r>
          </a:p>
          <a:p>
            <a:pPr algn="just">
              <a:lnSpc>
                <a:spcPct val="135000"/>
              </a:lnSpc>
              <a:buFont typeface="Arial" panose="020B0604020202020204" pitchFamily="34" charset="0"/>
              <a:buChar char="•"/>
            </a:pPr>
            <a:r>
              <a:rPr lang="vi-VN" sz="2800" b="0" i="0" dirty="0">
                <a:solidFill>
                  <a:srgbClr val="212529"/>
                </a:solidFill>
                <a:effectLst/>
                <a:latin typeface="+mj-lt"/>
              </a:rPr>
              <a:t>Thể ba: 2n + 1 = 13</a:t>
            </a:r>
          </a:p>
          <a:p>
            <a:pPr algn="just">
              <a:lnSpc>
                <a:spcPct val="135000"/>
              </a:lnSpc>
              <a:buFont typeface="Arial" panose="020B0604020202020204" pitchFamily="34" charset="0"/>
              <a:buChar char="•"/>
            </a:pPr>
            <a:r>
              <a:rPr lang="vi-VN" sz="2800" b="0" i="0" dirty="0">
                <a:solidFill>
                  <a:srgbClr val="212529"/>
                </a:solidFill>
                <a:effectLst/>
                <a:latin typeface="+mj-lt"/>
              </a:rPr>
              <a:t>Thể một: 2n - 1 = 11</a:t>
            </a:r>
          </a:p>
          <a:p>
            <a:pPr algn="just">
              <a:lnSpc>
                <a:spcPct val="135000"/>
              </a:lnSpc>
              <a:buFont typeface="Arial" panose="020B0604020202020204" pitchFamily="34" charset="0"/>
              <a:buChar char="•"/>
            </a:pPr>
            <a:r>
              <a:rPr lang="vi-VN" sz="2800" b="0" i="0" dirty="0">
                <a:solidFill>
                  <a:srgbClr val="212529"/>
                </a:solidFill>
                <a:effectLst/>
                <a:latin typeface="+mj-lt"/>
              </a:rPr>
              <a:t>Thể ba kép hoặc thể bốn: 2n + 1 + 1 = 2n + 2 = 14</a:t>
            </a:r>
          </a:p>
          <a:p>
            <a:pPr algn="just">
              <a:lnSpc>
                <a:spcPct val="135000"/>
              </a:lnSpc>
              <a:buFont typeface="Arial" panose="020B0604020202020204" pitchFamily="34" charset="0"/>
              <a:buChar char="•"/>
            </a:pPr>
            <a:r>
              <a:rPr lang="vi-VN" sz="2800" b="0" i="0" dirty="0">
                <a:solidFill>
                  <a:srgbClr val="212529"/>
                </a:solidFill>
                <a:effectLst/>
                <a:latin typeface="+mj-lt"/>
              </a:rPr>
              <a:t>Thể một kép hoặc thể không: 2n - 1 - 1 = 10</a:t>
            </a:r>
          </a:p>
          <a:p>
            <a:pPr algn="just">
              <a:lnSpc>
                <a:spcPct val="135000"/>
              </a:lnSpc>
            </a:pPr>
            <a:r>
              <a:rPr lang="vi-VN" sz="2800" b="0" i="0" dirty="0">
                <a:solidFill>
                  <a:srgbClr val="212529"/>
                </a:solidFill>
                <a:effectLst/>
                <a:latin typeface="+mj-lt"/>
              </a:rPr>
              <a:t>Đột biến đa bội:</a:t>
            </a:r>
          </a:p>
          <a:p>
            <a:pPr algn="just">
              <a:lnSpc>
                <a:spcPct val="135000"/>
              </a:lnSpc>
              <a:buFont typeface="Arial" panose="020B0604020202020204" pitchFamily="34" charset="0"/>
              <a:buChar char="•"/>
            </a:pPr>
            <a:r>
              <a:rPr lang="vi-VN" sz="2800" b="0" i="0" dirty="0">
                <a:solidFill>
                  <a:srgbClr val="212529"/>
                </a:solidFill>
                <a:effectLst/>
                <a:latin typeface="+mj-lt"/>
              </a:rPr>
              <a:t>Thể tam bội: 3n = 18</a:t>
            </a:r>
          </a:p>
          <a:p>
            <a:pPr algn="just">
              <a:lnSpc>
                <a:spcPct val="135000"/>
              </a:lnSpc>
              <a:buFont typeface="Arial" panose="020B0604020202020204" pitchFamily="34" charset="0"/>
              <a:buChar char="•"/>
            </a:pPr>
            <a:r>
              <a:rPr lang="vi-VN" sz="2800" b="0" i="0" dirty="0">
                <a:solidFill>
                  <a:srgbClr val="212529"/>
                </a:solidFill>
                <a:effectLst/>
                <a:latin typeface="+mj-lt"/>
              </a:rPr>
              <a:t>Thể tứ bội: 4n = 24</a:t>
            </a:r>
          </a:p>
          <a:p>
            <a:pPr algn="just">
              <a:lnSpc>
                <a:spcPct val="135000"/>
              </a:lnSpc>
              <a:buFont typeface="Arial" panose="020B0604020202020204" pitchFamily="34" charset="0"/>
              <a:buChar char="•"/>
            </a:pPr>
            <a:r>
              <a:rPr lang="vi-VN" sz="2800" b="0" i="0" dirty="0">
                <a:solidFill>
                  <a:srgbClr val="212529"/>
                </a:solidFill>
                <a:effectLst/>
                <a:latin typeface="+mj-lt"/>
              </a:rPr>
              <a:t>Thể ngũ bội: 5n = 30</a:t>
            </a:r>
          </a:p>
          <a:p>
            <a:endParaRPr lang="en-US" sz="2800" dirty="0">
              <a:solidFill>
                <a:srgbClr val="FF0000"/>
              </a:solidFill>
              <a:latin typeface="Times    New Roman"/>
            </a:endParaRPr>
          </a:p>
        </p:txBody>
      </p:sp>
    </p:spTree>
    <p:extLst>
      <p:ext uri="{BB962C8B-B14F-4D97-AF65-F5344CB8AC3E}">
        <p14:creationId xmlns:p14="http://schemas.microsoft.com/office/powerpoint/2010/main" val="119164048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9BA6-724D-06E1-0637-A860D172CF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0ED6DA-87A6-3730-1F31-3B31F6E3E642}"/>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5" name="TextBox 4">
            <a:extLst>
              <a:ext uri="{FF2B5EF4-FFF2-40B4-BE49-F238E27FC236}">
                <a16:creationId xmlns:a16="http://schemas.microsoft.com/office/drawing/2014/main" id="{F61981D1-EE0B-7EC8-FAFF-83AB09CE876E}"/>
              </a:ext>
            </a:extLst>
          </p:cNvPr>
          <p:cNvSpPr txBox="1"/>
          <p:nvPr/>
        </p:nvSpPr>
        <p:spPr>
          <a:xfrm>
            <a:off x="714375" y="741839"/>
            <a:ext cx="8928848" cy="5119350"/>
          </a:xfrm>
          <a:prstGeom prst="rect">
            <a:avLst/>
          </a:prstGeom>
          <a:noFill/>
        </p:spPr>
        <p:txBody>
          <a:bodyPr wrap="square">
            <a:spAutoFit/>
          </a:bodyPr>
          <a:lstStyle/>
          <a:p>
            <a:pPr algn="just"/>
            <a:r>
              <a:rPr lang="en-US" sz="2800" b="0" i="0" dirty="0">
                <a:solidFill>
                  <a:srgbClr val="FF0000"/>
                </a:solidFill>
                <a:effectLst/>
                <a:latin typeface="Times    New Roman"/>
              </a:rPr>
              <a:t>5. N</a:t>
            </a:r>
            <a:r>
              <a:rPr lang="vi-VN" sz="2800" b="0" i="0" dirty="0">
                <a:solidFill>
                  <a:srgbClr val="FF0000"/>
                </a:solidFill>
                <a:effectLst/>
                <a:latin typeface="Times    New Roman"/>
              </a:rPr>
              <a:t>ối các hậu quả với loại đột biến nhiễm sắc thể tương ứng</a:t>
            </a:r>
            <a:r>
              <a:rPr lang="vi-VN" b="0" i="0" dirty="0">
                <a:solidFill>
                  <a:srgbClr val="212529"/>
                </a:solidFill>
                <a:effectLst/>
                <a:latin typeface="Times    New Roman"/>
              </a:rPr>
              <a:t>.</a:t>
            </a:r>
            <a:endParaRPr lang="en-US" b="0" i="0" dirty="0">
              <a:solidFill>
                <a:srgbClr val="212529"/>
              </a:solidFill>
              <a:effectLst/>
              <a:latin typeface="Times    New Roman"/>
            </a:endParaRPr>
          </a:p>
          <a:p>
            <a:pPr algn="just"/>
            <a:endParaRPr lang="en-US" dirty="0">
              <a:solidFill>
                <a:srgbClr val="212529"/>
              </a:solidFill>
              <a:latin typeface="Times    New Roman"/>
            </a:endParaRPr>
          </a:p>
          <a:p>
            <a:pPr algn="just"/>
            <a:endParaRPr lang="en-US" b="0" i="0" dirty="0">
              <a:solidFill>
                <a:srgbClr val="212529"/>
              </a:solidFill>
              <a:effectLst/>
              <a:latin typeface="Times    New Roman"/>
            </a:endParaRPr>
          </a:p>
          <a:p>
            <a:pPr algn="just"/>
            <a:endParaRPr lang="en-US" dirty="0">
              <a:solidFill>
                <a:srgbClr val="212529"/>
              </a:solidFill>
              <a:latin typeface="Times    New Roman"/>
            </a:endParaRPr>
          </a:p>
          <a:p>
            <a:pPr algn="just"/>
            <a:endParaRPr lang="en-US" b="0" i="0" dirty="0">
              <a:solidFill>
                <a:srgbClr val="212529"/>
              </a:solidFill>
              <a:effectLst/>
              <a:latin typeface="Times    New Roman"/>
            </a:endParaRPr>
          </a:p>
          <a:p>
            <a:pPr algn="just"/>
            <a:endParaRPr lang="en-US" dirty="0">
              <a:solidFill>
                <a:srgbClr val="212529"/>
              </a:solidFill>
              <a:latin typeface="Times    New Roman"/>
            </a:endParaRPr>
          </a:p>
          <a:p>
            <a:pPr algn="just"/>
            <a:endParaRPr lang="vi-VN" b="0" i="0" dirty="0">
              <a:solidFill>
                <a:srgbClr val="212529"/>
              </a:solidFill>
              <a:effectLst/>
              <a:latin typeface="Times    New Roman"/>
            </a:endParaRPr>
          </a:p>
          <a:p>
            <a:pPr algn="ctr" fontAlgn="ctr">
              <a:spcAft>
                <a:spcPts val="750"/>
              </a:spcAft>
            </a:pPr>
            <a:endParaRPr lang="en-US" b="0" i="0" dirty="0">
              <a:solidFill>
                <a:srgbClr val="212529"/>
              </a:solidFill>
              <a:effectLst/>
              <a:latin typeface="Times    New Roman"/>
            </a:endParaRPr>
          </a:p>
          <a:p>
            <a:pPr algn="ctr" fontAlgn="ctr">
              <a:spcAft>
                <a:spcPts val="750"/>
              </a:spcAft>
            </a:pPr>
            <a:endParaRPr lang="en-US" dirty="0">
              <a:solidFill>
                <a:srgbClr val="212529"/>
              </a:solidFill>
              <a:latin typeface="Times    New Roman"/>
            </a:endParaRPr>
          </a:p>
          <a:p>
            <a:pPr algn="ctr" fontAlgn="ctr">
              <a:spcAft>
                <a:spcPts val="750"/>
              </a:spcAft>
            </a:pPr>
            <a:endParaRPr lang="en-US" b="0" i="0" dirty="0">
              <a:solidFill>
                <a:srgbClr val="212529"/>
              </a:solidFill>
              <a:effectLst/>
              <a:latin typeface="Times    New Roman"/>
            </a:endParaRPr>
          </a:p>
          <a:p>
            <a:pPr algn="ctr" fontAlgn="ctr">
              <a:spcAft>
                <a:spcPts val="750"/>
              </a:spcAft>
            </a:pPr>
            <a:endParaRPr lang="en-US" dirty="0">
              <a:solidFill>
                <a:srgbClr val="212529"/>
              </a:solidFill>
              <a:latin typeface="Times    New Roman"/>
            </a:endParaRPr>
          </a:p>
          <a:p>
            <a:pPr algn="ctr" fontAlgn="ctr">
              <a:spcAft>
                <a:spcPts val="750"/>
              </a:spcAft>
            </a:pPr>
            <a:endParaRPr lang="en-US" b="0" i="0" dirty="0">
              <a:solidFill>
                <a:srgbClr val="212529"/>
              </a:solidFill>
              <a:effectLst/>
              <a:latin typeface="Times    New Roman"/>
            </a:endParaRPr>
          </a:p>
          <a:p>
            <a:pPr algn="ctr" fontAlgn="ctr">
              <a:spcAft>
                <a:spcPts val="750"/>
              </a:spcAft>
            </a:pPr>
            <a:endParaRPr lang="en-US" b="0" i="0" dirty="0">
              <a:solidFill>
                <a:srgbClr val="212529"/>
              </a:solidFill>
              <a:effectLst/>
              <a:latin typeface="Times    New Roman"/>
            </a:endParaRPr>
          </a:p>
          <a:p>
            <a:pPr algn="ctr" fontAlgn="ctr">
              <a:spcAft>
                <a:spcPts val="750"/>
              </a:spcAft>
            </a:pPr>
            <a:endParaRPr lang="en-US" dirty="0">
              <a:solidFill>
                <a:srgbClr val="212529"/>
              </a:solidFill>
              <a:latin typeface="Times    New Roman"/>
            </a:endParaRPr>
          </a:p>
          <a:p>
            <a:pPr algn="ctr" fontAlgn="ctr">
              <a:spcAft>
                <a:spcPts val="750"/>
              </a:spcAft>
            </a:pPr>
            <a:r>
              <a:rPr lang="en-US" b="0" i="0" dirty="0">
                <a:solidFill>
                  <a:srgbClr val="212529"/>
                </a:solidFill>
                <a:effectLst/>
                <a:latin typeface="Times    New Roman"/>
              </a:rPr>
              <a:t>5</a:t>
            </a:r>
            <a:endParaRPr lang="vi-VN" b="0" i="0" dirty="0">
              <a:solidFill>
                <a:srgbClr val="212529"/>
              </a:solidFill>
              <a:effectLst/>
              <a:latin typeface="Times    New Roman"/>
            </a:endParaRPr>
          </a:p>
        </p:txBody>
      </p:sp>
      <p:sp>
        <p:nvSpPr>
          <p:cNvPr id="6" name="Rectangle 5">
            <a:extLst>
              <a:ext uri="{FF2B5EF4-FFF2-40B4-BE49-F238E27FC236}">
                <a16:creationId xmlns:a16="http://schemas.microsoft.com/office/drawing/2014/main" id="{E2277096-941B-96BC-676D-A78BDBFF0E56}"/>
              </a:ext>
            </a:extLst>
          </p:cNvPr>
          <p:cNvSpPr/>
          <p:nvPr/>
        </p:nvSpPr>
        <p:spPr>
          <a:xfrm>
            <a:off x="523032" y="1583816"/>
            <a:ext cx="5780839" cy="8919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spcAft>
                <a:spcPts val="750"/>
              </a:spcAft>
            </a:pPr>
            <a:r>
              <a:rPr lang="vi-VN" sz="2800" b="0" i="0" dirty="0">
                <a:solidFill>
                  <a:srgbClr val="212529"/>
                </a:solidFill>
                <a:effectLst/>
                <a:latin typeface="Times    New Roman"/>
              </a:rPr>
              <a:t>Hội chứng tiếng mèo kêu; chuyển đoạn NST 11, 19, 22 gây ung thư</a:t>
            </a:r>
          </a:p>
        </p:txBody>
      </p:sp>
      <p:sp>
        <p:nvSpPr>
          <p:cNvPr id="8" name="Rectangle 7">
            <a:extLst>
              <a:ext uri="{FF2B5EF4-FFF2-40B4-BE49-F238E27FC236}">
                <a16:creationId xmlns:a16="http://schemas.microsoft.com/office/drawing/2014/main" id="{74C4BEBD-B991-CBC6-4463-215BFFC59B81}"/>
              </a:ext>
            </a:extLst>
          </p:cNvPr>
          <p:cNvSpPr/>
          <p:nvPr/>
        </p:nvSpPr>
        <p:spPr>
          <a:xfrm>
            <a:off x="8078881" y="1600199"/>
            <a:ext cx="3521447" cy="995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212529"/>
                </a:solidFill>
                <a:effectLst/>
                <a:latin typeface="Times    New Roman"/>
              </a:rPr>
              <a:t>Đột biến cấu trúc NST</a:t>
            </a:r>
            <a:endParaRPr lang="en-US" sz="2800" dirty="0"/>
          </a:p>
        </p:txBody>
      </p:sp>
      <p:sp>
        <p:nvSpPr>
          <p:cNvPr id="10" name="Rectangle 9">
            <a:extLst>
              <a:ext uri="{FF2B5EF4-FFF2-40B4-BE49-F238E27FC236}">
                <a16:creationId xmlns:a16="http://schemas.microsoft.com/office/drawing/2014/main" id="{98CF23FD-21F6-DB62-BCA6-52FF2C0A2B20}"/>
              </a:ext>
            </a:extLst>
          </p:cNvPr>
          <p:cNvSpPr/>
          <p:nvPr/>
        </p:nvSpPr>
        <p:spPr>
          <a:xfrm>
            <a:off x="521635" y="2983156"/>
            <a:ext cx="5782236" cy="995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spcAft>
                <a:spcPts val="750"/>
              </a:spcAft>
            </a:pPr>
            <a:r>
              <a:rPr lang="vi-VN" sz="2800" b="0" i="0" dirty="0">
                <a:solidFill>
                  <a:srgbClr val="212529"/>
                </a:solidFill>
                <a:effectLst/>
                <a:latin typeface="Times    New Roman"/>
              </a:rPr>
              <a:t>Hội chứng Down, hội chứng Turner, hội chứng Edwards</a:t>
            </a:r>
          </a:p>
        </p:txBody>
      </p:sp>
      <p:sp>
        <p:nvSpPr>
          <p:cNvPr id="11" name="Rectangle 10">
            <a:extLst>
              <a:ext uri="{FF2B5EF4-FFF2-40B4-BE49-F238E27FC236}">
                <a16:creationId xmlns:a16="http://schemas.microsoft.com/office/drawing/2014/main" id="{B2AD7C35-696D-683D-6159-792B05749B17}"/>
              </a:ext>
            </a:extLst>
          </p:cNvPr>
          <p:cNvSpPr/>
          <p:nvPr/>
        </p:nvSpPr>
        <p:spPr>
          <a:xfrm>
            <a:off x="8148918" y="2983155"/>
            <a:ext cx="3521447" cy="995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spcAft>
                <a:spcPts val="750"/>
              </a:spcAft>
            </a:pPr>
            <a:r>
              <a:rPr lang="vi-VN" sz="2800" b="0" i="0" dirty="0">
                <a:solidFill>
                  <a:srgbClr val="212529"/>
                </a:solidFill>
                <a:effectLst/>
                <a:latin typeface="Times    New Roman"/>
              </a:rPr>
              <a:t>Đột biến lệch bội NST</a:t>
            </a:r>
          </a:p>
        </p:txBody>
      </p:sp>
      <p:sp>
        <p:nvSpPr>
          <p:cNvPr id="12" name="Rectangle 11">
            <a:extLst>
              <a:ext uri="{FF2B5EF4-FFF2-40B4-BE49-F238E27FC236}">
                <a16:creationId xmlns:a16="http://schemas.microsoft.com/office/drawing/2014/main" id="{9A0F9B69-7659-8428-AD68-6EC069BF58D5}"/>
              </a:ext>
            </a:extLst>
          </p:cNvPr>
          <p:cNvSpPr/>
          <p:nvPr/>
        </p:nvSpPr>
        <p:spPr>
          <a:xfrm>
            <a:off x="521635" y="4587130"/>
            <a:ext cx="5801568" cy="891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spcAft>
                <a:spcPts val="750"/>
              </a:spcAft>
            </a:pPr>
            <a:r>
              <a:rPr lang="vi-VN" sz="2800" b="0" i="0" dirty="0">
                <a:solidFill>
                  <a:srgbClr val="212529"/>
                </a:solidFill>
                <a:effectLst/>
                <a:latin typeface="Times    New Roman"/>
              </a:rPr>
              <a:t>Thực vật bất thụ, động vật chết sớm ở giai đoạn hợp tử hay phôi</a:t>
            </a:r>
          </a:p>
        </p:txBody>
      </p:sp>
      <p:sp>
        <p:nvSpPr>
          <p:cNvPr id="13" name="Rectangle 12">
            <a:extLst>
              <a:ext uri="{FF2B5EF4-FFF2-40B4-BE49-F238E27FC236}">
                <a16:creationId xmlns:a16="http://schemas.microsoft.com/office/drawing/2014/main" id="{61C3BE73-8903-D914-EE8F-2A77BB613A4C}"/>
              </a:ext>
            </a:extLst>
          </p:cNvPr>
          <p:cNvSpPr/>
          <p:nvPr/>
        </p:nvSpPr>
        <p:spPr>
          <a:xfrm>
            <a:off x="8148918" y="4587130"/>
            <a:ext cx="3521447" cy="891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spcAft>
                <a:spcPts val="750"/>
              </a:spcAft>
            </a:pPr>
            <a:r>
              <a:rPr lang="vi-VN" sz="2800" b="0" i="0" dirty="0">
                <a:solidFill>
                  <a:srgbClr val="212529"/>
                </a:solidFill>
                <a:effectLst/>
                <a:latin typeface="Times    New Roman"/>
              </a:rPr>
              <a:t>Đột biến đa bội NST</a:t>
            </a:r>
          </a:p>
        </p:txBody>
      </p:sp>
      <p:cxnSp>
        <p:nvCxnSpPr>
          <p:cNvPr id="15" name="Straight Arrow Connector 14">
            <a:extLst>
              <a:ext uri="{FF2B5EF4-FFF2-40B4-BE49-F238E27FC236}">
                <a16:creationId xmlns:a16="http://schemas.microsoft.com/office/drawing/2014/main" id="{3E5763C4-B78C-EA11-1FDF-91DA3A306F20}"/>
              </a:ext>
            </a:extLst>
          </p:cNvPr>
          <p:cNvCxnSpPr/>
          <p:nvPr/>
        </p:nvCxnSpPr>
        <p:spPr>
          <a:xfrm>
            <a:off x="6323203" y="2008094"/>
            <a:ext cx="175567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046E2489-E1AB-14E3-22D1-BD1E58EB2ADC}"/>
              </a:ext>
            </a:extLst>
          </p:cNvPr>
          <p:cNvCxnSpPr>
            <a:cxnSpLocks/>
          </p:cNvCxnSpPr>
          <p:nvPr/>
        </p:nvCxnSpPr>
        <p:spPr>
          <a:xfrm>
            <a:off x="6321798" y="3576917"/>
            <a:ext cx="182712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B68D3FB8-84EC-0EAA-9F55-5E42F1BCED80}"/>
              </a:ext>
            </a:extLst>
          </p:cNvPr>
          <p:cNvCxnSpPr>
            <a:endCxn id="13" idx="1"/>
          </p:cNvCxnSpPr>
          <p:nvPr/>
        </p:nvCxnSpPr>
        <p:spPr>
          <a:xfrm>
            <a:off x="6323203" y="5029200"/>
            <a:ext cx="1825715" cy="39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66606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E5EC61-28D2-A8C6-D278-97C9C01FF313}"/>
              </a:ext>
            </a:extLst>
          </p:cNvPr>
          <p:cNvSpPr txBox="1"/>
          <p:nvPr/>
        </p:nvSpPr>
        <p:spPr>
          <a:xfrm>
            <a:off x="4648010" y="0"/>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VẬN DỤNG</a:t>
            </a:r>
          </a:p>
        </p:txBody>
      </p:sp>
      <p:sp>
        <p:nvSpPr>
          <p:cNvPr id="5" name="TextBox 4">
            <a:extLst>
              <a:ext uri="{FF2B5EF4-FFF2-40B4-BE49-F238E27FC236}">
                <a16:creationId xmlns:a16="http://schemas.microsoft.com/office/drawing/2014/main" id="{ADAA9F02-33CE-23B5-B7DE-AFE2AF881F00}"/>
              </a:ext>
            </a:extLst>
          </p:cNvPr>
          <p:cNvSpPr txBox="1"/>
          <p:nvPr/>
        </p:nvSpPr>
        <p:spPr>
          <a:xfrm>
            <a:off x="276226" y="303252"/>
            <a:ext cx="11496674" cy="1077218"/>
          </a:xfrm>
          <a:prstGeom prst="rect">
            <a:avLst/>
          </a:prstGeom>
          <a:noFill/>
        </p:spPr>
        <p:txBody>
          <a:bodyPr wrap="square">
            <a:spAutoFit/>
          </a:bodyPr>
          <a:lstStyle/>
          <a:p>
            <a:r>
              <a:rPr lang="vi-VN" sz="3200" b="0" i="0" dirty="0">
                <a:solidFill>
                  <a:srgbClr val="FF0000"/>
                </a:solidFill>
                <a:effectLst/>
                <a:latin typeface="+mj-lt"/>
              </a:rPr>
              <a:t>Tìm hiểu một số giống vật nuôi, cây trồng được tạo ra từ đột biến nhiễm sắc thể ở địa phương em.</a:t>
            </a:r>
            <a:endParaRPr lang="en-US" sz="3200" dirty="0">
              <a:solidFill>
                <a:srgbClr val="FF0000"/>
              </a:solidFill>
              <a:latin typeface="+mj-lt"/>
            </a:endParaRPr>
          </a:p>
        </p:txBody>
      </p:sp>
      <p:pic>
        <p:nvPicPr>
          <p:cNvPr id="7" name="Picture 6">
            <a:extLst>
              <a:ext uri="{FF2B5EF4-FFF2-40B4-BE49-F238E27FC236}">
                <a16:creationId xmlns:a16="http://schemas.microsoft.com/office/drawing/2014/main" id="{54BE48A6-5A73-0322-8CC1-4F3D4E826CCA}"/>
              </a:ext>
            </a:extLst>
          </p:cNvPr>
          <p:cNvPicPr>
            <a:picLocks noChangeAspect="1"/>
          </p:cNvPicPr>
          <p:nvPr/>
        </p:nvPicPr>
        <p:blipFill>
          <a:blip r:embed="rId2"/>
          <a:stretch>
            <a:fillRect/>
          </a:stretch>
        </p:blipFill>
        <p:spPr>
          <a:xfrm>
            <a:off x="0" y="1380470"/>
            <a:ext cx="4243388" cy="3486150"/>
          </a:xfrm>
          <a:prstGeom prst="rect">
            <a:avLst/>
          </a:prstGeom>
        </p:spPr>
      </p:pic>
      <p:pic>
        <p:nvPicPr>
          <p:cNvPr id="9" name="Picture 8">
            <a:extLst>
              <a:ext uri="{FF2B5EF4-FFF2-40B4-BE49-F238E27FC236}">
                <a16:creationId xmlns:a16="http://schemas.microsoft.com/office/drawing/2014/main" id="{3A230CEB-6E9B-8968-2B10-9C0D2F97E411}"/>
              </a:ext>
            </a:extLst>
          </p:cNvPr>
          <p:cNvPicPr>
            <a:picLocks noChangeAspect="1"/>
          </p:cNvPicPr>
          <p:nvPr/>
        </p:nvPicPr>
        <p:blipFill>
          <a:blip r:embed="rId3"/>
          <a:stretch>
            <a:fillRect/>
          </a:stretch>
        </p:blipFill>
        <p:spPr>
          <a:xfrm>
            <a:off x="4400527" y="1447801"/>
            <a:ext cx="3714749" cy="3093288"/>
          </a:xfrm>
          <a:prstGeom prst="rect">
            <a:avLst/>
          </a:prstGeom>
        </p:spPr>
      </p:pic>
      <p:sp>
        <p:nvSpPr>
          <p:cNvPr id="10" name="Rectangle 9">
            <a:extLst>
              <a:ext uri="{FF2B5EF4-FFF2-40B4-BE49-F238E27FC236}">
                <a16:creationId xmlns:a16="http://schemas.microsoft.com/office/drawing/2014/main" id="{1D9B0ECD-9345-9619-0800-B7073CFF2140}"/>
              </a:ext>
            </a:extLst>
          </p:cNvPr>
          <p:cNvSpPr/>
          <p:nvPr/>
        </p:nvSpPr>
        <p:spPr>
          <a:xfrm>
            <a:off x="4557665" y="3997138"/>
            <a:ext cx="3286219" cy="4599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Củ cải đường tam bội</a:t>
            </a:r>
            <a:endParaRPr lang="en-US" sz="2800" dirty="0">
              <a:latin typeface="+mj-lt"/>
            </a:endParaRPr>
          </a:p>
        </p:txBody>
      </p:sp>
      <p:pic>
        <p:nvPicPr>
          <p:cNvPr id="11" name="Picture 10">
            <a:extLst>
              <a:ext uri="{FF2B5EF4-FFF2-40B4-BE49-F238E27FC236}">
                <a16:creationId xmlns:a16="http://schemas.microsoft.com/office/drawing/2014/main" id="{C2707302-A9D5-8400-45E6-35D1F8588019}"/>
              </a:ext>
            </a:extLst>
          </p:cNvPr>
          <p:cNvPicPr>
            <a:picLocks noChangeAspect="1"/>
          </p:cNvPicPr>
          <p:nvPr/>
        </p:nvPicPr>
        <p:blipFill>
          <a:blip r:embed="rId4"/>
          <a:stretch>
            <a:fillRect/>
          </a:stretch>
        </p:blipFill>
        <p:spPr>
          <a:xfrm>
            <a:off x="8272415" y="1635591"/>
            <a:ext cx="3757660" cy="2821455"/>
          </a:xfrm>
          <a:prstGeom prst="rect">
            <a:avLst/>
          </a:prstGeom>
        </p:spPr>
      </p:pic>
      <p:pic>
        <p:nvPicPr>
          <p:cNvPr id="12" name="Picture 11">
            <a:extLst>
              <a:ext uri="{FF2B5EF4-FFF2-40B4-BE49-F238E27FC236}">
                <a16:creationId xmlns:a16="http://schemas.microsoft.com/office/drawing/2014/main" id="{B1785D14-66EC-844E-7639-64DC9E2B21BF}"/>
              </a:ext>
            </a:extLst>
          </p:cNvPr>
          <p:cNvPicPr>
            <a:picLocks noChangeAspect="1"/>
          </p:cNvPicPr>
          <p:nvPr/>
        </p:nvPicPr>
        <p:blipFill>
          <a:blip r:embed="rId5"/>
          <a:stretch>
            <a:fillRect/>
          </a:stretch>
        </p:blipFill>
        <p:spPr>
          <a:xfrm>
            <a:off x="0" y="4948148"/>
            <a:ext cx="3429000" cy="1991380"/>
          </a:xfrm>
          <a:prstGeom prst="rect">
            <a:avLst/>
          </a:prstGeom>
        </p:spPr>
      </p:pic>
      <p:pic>
        <p:nvPicPr>
          <p:cNvPr id="13" name="Picture 12">
            <a:extLst>
              <a:ext uri="{FF2B5EF4-FFF2-40B4-BE49-F238E27FC236}">
                <a16:creationId xmlns:a16="http://schemas.microsoft.com/office/drawing/2014/main" id="{DB7AB226-5FAF-404E-9179-5D9046E7FD74}"/>
              </a:ext>
            </a:extLst>
          </p:cNvPr>
          <p:cNvPicPr>
            <a:picLocks noChangeAspect="1"/>
          </p:cNvPicPr>
          <p:nvPr/>
        </p:nvPicPr>
        <p:blipFill>
          <a:blip r:embed="rId6"/>
          <a:stretch>
            <a:fillRect/>
          </a:stretch>
        </p:blipFill>
        <p:spPr>
          <a:xfrm>
            <a:off x="3698058" y="4611499"/>
            <a:ext cx="3538584" cy="1962538"/>
          </a:xfrm>
          <a:prstGeom prst="rect">
            <a:avLst/>
          </a:prstGeom>
        </p:spPr>
      </p:pic>
      <p:sp>
        <p:nvSpPr>
          <p:cNvPr id="14" name="Rectangle 13">
            <a:extLst>
              <a:ext uri="{FF2B5EF4-FFF2-40B4-BE49-F238E27FC236}">
                <a16:creationId xmlns:a16="http://schemas.microsoft.com/office/drawing/2014/main" id="{754BB65F-1E73-D28A-44CC-8F92BF95EF73}"/>
              </a:ext>
            </a:extLst>
          </p:cNvPr>
          <p:cNvSpPr/>
          <p:nvPr/>
        </p:nvSpPr>
        <p:spPr>
          <a:xfrm>
            <a:off x="2175284" y="6115050"/>
            <a:ext cx="1522774" cy="742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Tôm sú 3n</a:t>
            </a:r>
            <a:endParaRPr lang="en-US" sz="2800" dirty="0">
              <a:latin typeface="+mj-lt"/>
            </a:endParaRPr>
          </a:p>
        </p:txBody>
      </p:sp>
      <p:sp>
        <p:nvSpPr>
          <p:cNvPr id="15" name="Rectangle 14">
            <a:extLst>
              <a:ext uri="{FF2B5EF4-FFF2-40B4-BE49-F238E27FC236}">
                <a16:creationId xmlns:a16="http://schemas.microsoft.com/office/drawing/2014/main" id="{9FECCD88-B69C-A25B-ADED-8662B21B43D6}"/>
              </a:ext>
            </a:extLst>
          </p:cNvPr>
          <p:cNvSpPr/>
          <p:nvPr/>
        </p:nvSpPr>
        <p:spPr>
          <a:xfrm>
            <a:off x="6378590" y="6115050"/>
            <a:ext cx="1253716" cy="6300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Hàu 3n</a:t>
            </a:r>
            <a:endParaRPr lang="en-US" sz="2800" dirty="0">
              <a:latin typeface="+mj-lt"/>
            </a:endParaRPr>
          </a:p>
        </p:txBody>
      </p:sp>
    </p:spTree>
    <p:extLst>
      <p:ext uri="{BB962C8B-B14F-4D97-AF65-F5344CB8AC3E}">
        <p14:creationId xmlns:p14="http://schemas.microsoft.com/office/powerpoint/2010/main" val="26864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ĐỘT BIẾN NST</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Quan sát hình 37.1, cho biết hình 37.1b và 37.1c có gì khác so với hình 37.1a  về cấu trúc và số lượng">
            <a:extLst>
              <a:ext uri="{FF2B5EF4-FFF2-40B4-BE49-F238E27FC236}">
                <a16:creationId xmlns:a16="http://schemas.microsoft.com/office/drawing/2014/main" id="{5C44C1A7-4DBC-905D-C360-83E7FAEB4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914753"/>
            <a:ext cx="10839450" cy="5243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909E-BE81-6110-62D4-5AE108AE8CB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6E630A4-254C-0278-E834-2E1CA8BA6EDE}"/>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4FD6565-6D5B-E2F8-E019-188F6BCDF7C4}"/>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ĐỘT BIẾN NST</a:t>
            </a:r>
          </a:p>
        </p:txBody>
      </p:sp>
      <p:sp>
        <p:nvSpPr>
          <p:cNvPr id="27650" name="Rectangle 2">
            <a:extLst>
              <a:ext uri="{FF2B5EF4-FFF2-40B4-BE49-F238E27FC236}">
                <a16:creationId xmlns:a16="http://schemas.microsoft.com/office/drawing/2014/main" id="{6BBD2E8E-EA81-6D33-8894-C25337698C24}"/>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7651" name="Rectangle 3">
            <a:extLst>
              <a:ext uri="{FF2B5EF4-FFF2-40B4-BE49-F238E27FC236}">
                <a16:creationId xmlns:a16="http://schemas.microsoft.com/office/drawing/2014/main" id="{BD9089D8-6892-E5DF-3A41-33191943639D}"/>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2CF923D5-30A6-1864-FAB8-DB8B5D36A228}"/>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5D6340-E768-4C1D-1F3E-EC3019F34030}"/>
              </a:ext>
            </a:extLst>
          </p:cNvPr>
          <p:cNvSpPr txBox="1"/>
          <p:nvPr/>
        </p:nvSpPr>
        <p:spPr>
          <a:xfrm>
            <a:off x="3398044" y="834651"/>
            <a:ext cx="4355306" cy="523220"/>
          </a:xfrm>
          <a:prstGeom prst="rect">
            <a:avLst/>
          </a:prstGeom>
          <a:noFill/>
        </p:spPr>
        <p:txBody>
          <a:bodyPr wrap="square">
            <a:spAutoFit/>
          </a:bodyPr>
          <a:lstStyle/>
          <a:p>
            <a:r>
              <a:rPr lang="en-US" sz="2800" dirty="0">
                <a:solidFill>
                  <a:srgbClr val="FF3399"/>
                </a:solidFill>
                <a:latin typeface="Times New Roman" pitchFamily="18" charset="0"/>
                <a:cs typeface="Times New Roman" pitchFamily="18" charset="0"/>
              </a:rPr>
              <a:t>PHIẾU HỌC TẬP SỐ 1</a:t>
            </a:r>
          </a:p>
        </p:txBody>
      </p:sp>
      <p:graphicFrame>
        <p:nvGraphicFramePr>
          <p:cNvPr id="4" name="Table 3">
            <a:extLst>
              <a:ext uri="{FF2B5EF4-FFF2-40B4-BE49-F238E27FC236}">
                <a16:creationId xmlns:a16="http://schemas.microsoft.com/office/drawing/2014/main" id="{CC61E3FF-2650-8674-6372-8D4B89442F7D}"/>
              </a:ext>
            </a:extLst>
          </p:cNvPr>
          <p:cNvGraphicFramePr>
            <a:graphicFrameLocks noGrp="1"/>
          </p:cNvGraphicFramePr>
          <p:nvPr>
            <p:extLst>
              <p:ext uri="{D42A27DB-BD31-4B8C-83A1-F6EECF244321}">
                <p14:modId xmlns:p14="http://schemas.microsoft.com/office/powerpoint/2010/main" val="1237515503"/>
              </p:ext>
            </p:extLst>
          </p:nvPr>
        </p:nvGraphicFramePr>
        <p:xfrm>
          <a:off x="157769" y="1357871"/>
          <a:ext cx="11264900" cy="4186551"/>
        </p:xfrm>
        <a:graphic>
          <a:graphicData uri="http://schemas.openxmlformats.org/drawingml/2006/table">
            <a:tbl>
              <a:tblPr firstRow="1" bandRow="1">
                <a:tableStyleId>{69CF1AB2-1976-4502-BF36-3FF5EA218861}</a:tableStyleId>
              </a:tblPr>
              <a:tblGrid>
                <a:gridCol w="6435725">
                  <a:extLst>
                    <a:ext uri="{9D8B030D-6E8A-4147-A177-3AD203B41FA5}">
                      <a16:colId xmlns:a16="http://schemas.microsoft.com/office/drawing/2014/main" val="3454111063"/>
                    </a:ext>
                  </a:extLst>
                </a:gridCol>
                <a:gridCol w="4829175">
                  <a:extLst>
                    <a:ext uri="{9D8B030D-6E8A-4147-A177-3AD203B41FA5}">
                      <a16:colId xmlns:a16="http://schemas.microsoft.com/office/drawing/2014/main" val="4000347140"/>
                    </a:ext>
                  </a:extLst>
                </a:gridCol>
              </a:tblGrid>
              <a:tr h="1128154">
                <a:tc>
                  <a:txBody>
                    <a:bodyPr/>
                    <a:lstStyle/>
                    <a:p>
                      <a:r>
                        <a:rPr lang="en-US" sz="3000" b="0" dirty="0">
                          <a:solidFill>
                            <a:schemeClr val="tx1"/>
                          </a:solidFill>
                          <a:latin typeface="Times    New Roman"/>
                        </a:rPr>
                        <a:t>1. </a:t>
                      </a:r>
                      <a:r>
                        <a:rPr lang="en-US" sz="3000" b="0" dirty="0" err="1">
                          <a:solidFill>
                            <a:schemeClr val="tx1"/>
                          </a:solidFill>
                          <a:latin typeface="Times    New Roman"/>
                        </a:rPr>
                        <a:t>Số</a:t>
                      </a:r>
                      <a:r>
                        <a:rPr lang="en-US" sz="3000" b="0" dirty="0">
                          <a:solidFill>
                            <a:schemeClr val="tx1"/>
                          </a:solidFill>
                          <a:latin typeface="Times    New Roman"/>
                        </a:rPr>
                        <a:t> </a:t>
                      </a:r>
                      <a:r>
                        <a:rPr lang="en-US" sz="3000" b="0" dirty="0" err="1">
                          <a:solidFill>
                            <a:schemeClr val="tx1"/>
                          </a:solidFill>
                          <a:latin typeface="Times    New Roman"/>
                        </a:rPr>
                        <a:t>lượng</a:t>
                      </a:r>
                      <a:r>
                        <a:rPr lang="en-US" sz="3000" b="0" dirty="0">
                          <a:solidFill>
                            <a:schemeClr val="tx1"/>
                          </a:solidFill>
                          <a:latin typeface="Times    New Roman"/>
                        </a:rPr>
                        <a:t> NST </a:t>
                      </a:r>
                      <a:r>
                        <a:rPr lang="en-US" sz="3000" b="0" dirty="0" err="1">
                          <a:solidFill>
                            <a:schemeClr val="tx1"/>
                          </a:solidFill>
                          <a:latin typeface="Times    New Roman"/>
                        </a:rPr>
                        <a:t>của</a:t>
                      </a:r>
                      <a:r>
                        <a:rPr lang="en-US" sz="3000" b="0" dirty="0">
                          <a:solidFill>
                            <a:schemeClr val="tx1"/>
                          </a:solidFill>
                          <a:latin typeface="Times    New Roman"/>
                        </a:rPr>
                        <a:t> </a:t>
                      </a:r>
                      <a:r>
                        <a:rPr lang="en-US" sz="3000" b="0" dirty="0" err="1">
                          <a:solidFill>
                            <a:schemeClr val="tx1"/>
                          </a:solidFill>
                          <a:latin typeface="Times    New Roman"/>
                        </a:rPr>
                        <a:t>tế</a:t>
                      </a:r>
                      <a:r>
                        <a:rPr lang="en-US" sz="3000" b="0" dirty="0">
                          <a:solidFill>
                            <a:schemeClr val="tx1"/>
                          </a:solidFill>
                          <a:latin typeface="Times    New Roman"/>
                        </a:rPr>
                        <a:t> </a:t>
                      </a:r>
                      <a:r>
                        <a:rPr lang="en-US" sz="3000" b="0" dirty="0" err="1">
                          <a:solidFill>
                            <a:schemeClr val="tx1"/>
                          </a:solidFill>
                          <a:latin typeface="Times    New Roman"/>
                        </a:rPr>
                        <a:t>bào</a:t>
                      </a:r>
                      <a:r>
                        <a:rPr lang="en-US" sz="3000" b="0" dirty="0">
                          <a:solidFill>
                            <a:schemeClr val="tx1"/>
                          </a:solidFill>
                          <a:latin typeface="Times    New Roman"/>
                        </a:rPr>
                        <a:t> H37.1a </a:t>
                      </a:r>
                      <a:r>
                        <a:rPr lang="en-US" sz="3000" b="0" dirty="0" err="1">
                          <a:solidFill>
                            <a:schemeClr val="tx1"/>
                          </a:solidFill>
                          <a:latin typeface="Times    New Roman"/>
                        </a:rPr>
                        <a:t>và</a:t>
                      </a:r>
                      <a:r>
                        <a:rPr lang="en-US" sz="3000" b="0" dirty="0">
                          <a:solidFill>
                            <a:schemeClr val="tx1"/>
                          </a:solidFill>
                          <a:latin typeface="Times    New Roman"/>
                        </a:rPr>
                        <a:t> 37.1b ( </a:t>
                      </a:r>
                      <a:r>
                        <a:rPr lang="en-US" sz="3000" b="0" dirty="0" err="1">
                          <a:solidFill>
                            <a:schemeClr val="tx1"/>
                          </a:solidFill>
                          <a:latin typeface="Times    New Roman"/>
                        </a:rPr>
                        <a:t>hoặc</a:t>
                      </a:r>
                      <a:r>
                        <a:rPr lang="en-US" sz="3000" b="0" dirty="0">
                          <a:solidFill>
                            <a:schemeClr val="tx1"/>
                          </a:solidFill>
                          <a:latin typeface="Times    New Roman"/>
                        </a:rPr>
                        <a:t> 37.1c)</a:t>
                      </a:r>
                    </a:p>
                  </a:txBody>
                  <a:tcPr/>
                </a:tc>
                <a:tc>
                  <a:txBody>
                    <a:bodyPr/>
                    <a:lstStyle/>
                    <a:p>
                      <a:endParaRPr lang="en-US" sz="3000" dirty="0">
                        <a:solidFill>
                          <a:srgbClr val="0066FF"/>
                        </a:solidFill>
                      </a:endParaRPr>
                    </a:p>
                  </a:txBody>
                  <a:tcPr/>
                </a:tc>
                <a:extLst>
                  <a:ext uri="{0D108BD9-81ED-4DB2-BD59-A6C34878D82A}">
                    <a16:rowId xmlns:a16="http://schemas.microsoft.com/office/drawing/2014/main" val="3539619439"/>
                  </a:ext>
                </a:extLst>
              </a:tr>
              <a:tr h="1810893">
                <a:tc>
                  <a:txBody>
                    <a:bodyPr/>
                    <a:lstStyle/>
                    <a:p>
                      <a:r>
                        <a:rPr lang="en-US" sz="3000" b="0" dirty="0">
                          <a:solidFill>
                            <a:schemeClr val="tx1"/>
                          </a:solidFill>
                          <a:latin typeface="Times    New Roman"/>
                        </a:rPr>
                        <a:t>2. </a:t>
                      </a:r>
                      <a:r>
                        <a:rPr lang="en-US" sz="3000" b="0" dirty="0" err="1">
                          <a:solidFill>
                            <a:schemeClr val="tx1"/>
                          </a:solidFill>
                          <a:latin typeface="Times    New Roman"/>
                        </a:rPr>
                        <a:t>Đặc</a:t>
                      </a:r>
                      <a:r>
                        <a:rPr lang="en-US" sz="3000" b="0" dirty="0">
                          <a:solidFill>
                            <a:schemeClr val="tx1"/>
                          </a:solidFill>
                          <a:latin typeface="Times    New Roman"/>
                        </a:rPr>
                        <a:t> </a:t>
                      </a:r>
                      <a:r>
                        <a:rPr lang="en-US" sz="3000" b="0" dirty="0" err="1">
                          <a:solidFill>
                            <a:schemeClr val="tx1"/>
                          </a:solidFill>
                          <a:latin typeface="Times    New Roman"/>
                        </a:rPr>
                        <a:t>điểm</a:t>
                      </a:r>
                      <a:r>
                        <a:rPr lang="en-US" sz="3000" b="0" dirty="0">
                          <a:solidFill>
                            <a:schemeClr val="tx1"/>
                          </a:solidFill>
                          <a:latin typeface="Times    New Roman"/>
                        </a:rPr>
                        <a:t> </a:t>
                      </a:r>
                      <a:r>
                        <a:rPr lang="en-US" sz="3000" b="0" dirty="0" err="1">
                          <a:solidFill>
                            <a:schemeClr val="tx1"/>
                          </a:solidFill>
                          <a:latin typeface="Times    New Roman"/>
                        </a:rPr>
                        <a:t>của</a:t>
                      </a:r>
                      <a:r>
                        <a:rPr lang="en-US" sz="3000" b="0" dirty="0">
                          <a:solidFill>
                            <a:schemeClr val="tx1"/>
                          </a:solidFill>
                          <a:latin typeface="Times    New Roman"/>
                        </a:rPr>
                        <a:t> NST ở </a:t>
                      </a:r>
                      <a:r>
                        <a:rPr lang="en-US" sz="3000" b="0" dirty="0" err="1">
                          <a:solidFill>
                            <a:schemeClr val="tx1"/>
                          </a:solidFill>
                          <a:latin typeface="Times    New Roman"/>
                        </a:rPr>
                        <a:t>hình</a:t>
                      </a:r>
                      <a:r>
                        <a:rPr lang="en-US" sz="3000" b="0" dirty="0">
                          <a:solidFill>
                            <a:schemeClr val="tx1"/>
                          </a:solidFill>
                          <a:latin typeface="Times    New Roman"/>
                        </a:rPr>
                        <a:t> 37.1b (</a:t>
                      </a:r>
                      <a:r>
                        <a:rPr lang="en-US" sz="3000" b="0" dirty="0" err="1">
                          <a:solidFill>
                            <a:schemeClr val="tx1"/>
                          </a:solidFill>
                          <a:latin typeface="Times    New Roman"/>
                        </a:rPr>
                        <a:t>hoặc</a:t>
                      </a:r>
                      <a:r>
                        <a:rPr lang="en-US" sz="3000" b="0" dirty="0">
                          <a:solidFill>
                            <a:schemeClr val="tx1"/>
                          </a:solidFill>
                          <a:latin typeface="Times    New Roman"/>
                        </a:rPr>
                        <a:t> 37.1c) </a:t>
                      </a:r>
                      <a:r>
                        <a:rPr lang="en-US" sz="3000" b="0" dirty="0" err="1">
                          <a:solidFill>
                            <a:schemeClr val="tx1"/>
                          </a:solidFill>
                          <a:latin typeface="Times    New Roman"/>
                        </a:rPr>
                        <a:t>có</a:t>
                      </a:r>
                      <a:r>
                        <a:rPr lang="en-US" sz="3000" b="0" dirty="0">
                          <a:solidFill>
                            <a:schemeClr val="tx1"/>
                          </a:solidFill>
                          <a:latin typeface="Times    New Roman"/>
                        </a:rPr>
                        <a:t> </a:t>
                      </a:r>
                      <a:r>
                        <a:rPr lang="en-US" sz="3000" b="0" dirty="0" err="1">
                          <a:solidFill>
                            <a:schemeClr val="tx1"/>
                          </a:solidFill>
                          <a:latin typeface="Times    New Roman"/>
                        </a:rPr>
                        <a:t>gì</a:t>
                      </a:r>
                      <a:r>
                        <a:rPr lang="en-US" sz="3000" b="0" dirty="0">
                          <a:solidFill>
                            <a:schemeClr val="tx1"/>
                          </a:solidFill>
                          <a:latin typeface="Times    New Roman"/>
                        </a:rPr>
                        <a:t> </a:t>
                      </a:r>
                      <a:r>
                        <a:rPr lang="en-US" sz="3000" b="0" dirty="0" err="1">
                          <a:solidFill>
                            <a:schemeClr val="tx1"/>
                          </a:solidFill>
                          <a:latin typeface="Times    New Roman"/>
                        </a:rPr>
                        <a:t>khác</a:t>
                      </a:r>
                      <a:r>
                        <a:rPr lang="en-US" sz="3000" b="0" dirty="0">
                          <a:solidFill>
                            <a:schemeClr val="tx1"/>
                          </a:solidFill>
                          <a:latin typeface="Times    New Roman"/>
                        </a:rPr>
                        <a:t> </a:t>
                      </a:r>
                      <a:r>
                        <a:rPr lang="en-US" sz="3000" b="0" dirty="0" err="1">
                          <a:solidFill>
                            <a:schemeClr val="tx1"/>
                          </a:solidFill>
                          <a:latin typeface="Times    New Roman"/>
                        </a:rPr>
                        <a:t>biệt</a:t>
                      </a:r>
                      <a:r>
                        <a:rPr lang="en-US" sz="3000" b="0" dirty="0">
                          <a:solidFill>
                            <a:schemeClr val="tx1"/>
                          </a:solidFill>
                          <a:latin typeface="Times    New Roman"/>
                        </a:rPr>
                        <a:t> so </a:t>
                      </a:r>
                      <a:r>
                        <a:rPr lang="en-US" sz="3000" b="0" dirty="0" err="1">
                          <a:solidFill>
                            <a:schemeClr val="tx1"/>
                          </a:solidFill>
                          <a:latin typeface="Times    New Roman"/>
                        </a:rPr>
                        <a:t>với</a:t>
                      </a:r>
                      <a:r>
                        <a:rPr lang="en-US" sz="3000" b="0" dirty="0">
                          <a:solidFill>
                            <a:schemeClr val="tx1"/>
                          </a:solidFill>
                          <a:latin typeface="Times    New Roman"/>
                        </a:rPr>
                        <a:t> </a:t>
                      </a:r>
                      <a:r>
                        <a:rPr lang="en-US" sz="3000" b="0" dirty="0" err="1">
                          <a:solidFill>
                            <a:schemeClr val="tx1"/>
                          </a:solidFill>
                          <a:latin typeface="Times    New Roman"/>
                        </a:rPr>
                        <a:t>bộ</a:t>
                      </a:r>
                      <a:r>
                        <a:rPr lang="en-US" sz="3000" b="0" dirty="0">
                          <a:solidFill>
                            <a:schemeClr val="tx1"/>
                          </a:solidFill>
                          <a:latin typeface="Times    New Roman"/>
                        </a:rPr>
                        <a:t> NST ở H37.1a</a:t>
                      </a:r>
                    </a:p>
                  </a:txBody>
                  <a:tcPr/>
                </a:tc>
                <a:tc>
                  <a:txBody>
                    <a:bodyPr/>
                    <a:lstStyle/>
                    <a:p>
                      <a:endParaRPr lang="en-US" sz="3000" dirty="0">
                        <a:solidFill>
                          <a:srgbClr val="0066FF"/>
                        </a:solidFill>
                      </a:endParaRPr>
                    </a:p>
                  </a:txBody>
                  <a:tcPr/>
                </a:tc>
                <a:extLst>
                  <a:ext uri="{0D108BD9-81ED-4DB2-BD59-A6C34878D82A}">
                    <a16:rowId xmlns:a16="http://schemas.microsoft.com/office/drawing/2014/main" val="3098694715"/>
                  </a:ext>
                </a:extLst>
              </a:tr>
              <a:tr h="1247504">
                <a:tc>
                  <a:txBody>
                    <a:bodyPr/>
                    <a:lstStyle/>
                    <a:p>
                      <a:r>
                        <a:rPr lang="en-US" sz="3000" b="0" dirty="0">
                          <a:solidFill>
                            <a:schemeClr val="tx1"/>
                          </a:solidFill>
                          <a:latin typeface="Times    New Roman"/>
                        </a:rPr>
                        <a:t>3. </a:t>
                      </a:r>
                      <a:r>
                        <a:rPr lang="en-US" sz="3000" b="0" dirty="0" err="1">
                          <a:solidFill>
                            <a:schemeClr val="tx1"/>
                          </a:solidFill>
                          <a:latin typeface="Times    New Roman"/>
                        </a:rPr>
                        <a:t>Khác</a:t>
                      </a:r>
                      <a:r>
                        <a:rPr lang="en-US" sz="3000" b="0" dirty="0">
                          <a:solidFill>
                            <a:schemeClr val="tx1"/>
                          </a:solidFill>
                          <a:latin typeface="Times    New Roman"/>
                        </a:rPr>
                        <a:t> </a:t>
                      </a:r>
                      <a:r>
                        <a:rPr lang="en-US" sz="3000" b="0" dirty="0" err="1">
                          <a:solidFill>
                            <a:schemeClr val="tx1"/>
                          </a:solidFill>
                          <a:latin typeface="Times    New Roman"/>
                        </a:rPr>
                        <a:t>biệt</a:t>
                      </a:r>
                      <a:r>
                        <a:rPr lang="en-US" sz="3000" b="0" dirty="0">
                          <a:solidFill>
                            <a:schemeClr val="tx1"/>
                          </a:solidFill>
                          <a:latin typeface="Times    New Roman"/>
                        </a:rPr>
                        <a:t> </a:t>
                      </a:r>
                      <a:r>
                        <a:rPr lang="en-US" sz="3000" b="0" dirty="0" err="1">
                          <a:solidFill>
                            <a:schemeClr val="tx1"/>
                          </a:solidFill>
                          <a:latin typeface="Times    New Roman"/>
                        </a:rPr>
                        <a:t>này</a:t>
                      </a:r>
                      <a:r>
                        <a:rPr lang="en-US" sz="3000" b="0" dirty="0">
                          <a:solidFill>
                            <a:schemeClr val="tx1"/>
                          </a:solidFill>
                          <a:latin typeface="Times    New Roman"/>
                        </a:rPr>
                        <a:t> </a:t>
                      </a:r>
                      <a:r>
                        <a:rPr lang="en-US" sz="3000" b="0" dirty="0" err="1">
                          <a:solidFill>
                            <a:schemeClr val="tx1"/>
                          </a:solidFill>
                          <a:latin typeface="Times    New Roman"/>
                        </a:rPr>
                        <a:t>là</a:t>
                      </a:r>
                      <a:r>
                        <a:rPr lang="en-US" sz="3000" b="0" dirty="0">
                          <a:solidFill>
                            <a:schemeClr val="tx1"/>
                          </a:solidFill>
                          <a:latin typeface="Times    New Roman"/>
                        </a:rPr>
                        <a:t> </a:t>
                      </a:r>
                      <a:r>
                        <a:rPr lang="en-US" sz="3000" b="0" dirty="0" err="1">
                          <a:solidFill>
                            <a:schemeClr val="tx1"/>
                          </a:solidFill>
                          <a:latin typeface="Times    New Roman"/>
                        </a:rPr>
                        <a:t>về</a:t>
                      </a:r>
                      <a:r>
                        <a:rPr lang="en-US" sz="3000" b="0" dirty="0">
                          <a:solidFill>
                            <a:schemeClr val="tx1"/>
                          </a:solidFill>
                          <a:latin typeface="Times    New Roman"/>
                        </a:rPr>
                        <a:t> </a:t>
                      </a:r>
                      <a:r>
                        <a:rPr lang="en-US" sz="3000" b="0" dirty="0" err="1">
                          <a:solidFill>
                            <a:schemeClr val="tx1"/>
                          </a:solidFill>
                          <a:latin typeface="Times    New Roman"/>
                        </a:rPr>
                        <a:t>số</a:t>
                      </a:r>
                      <a:r>
                        <a:rPr lang="en-US" sz="3000" b="0" dirty="0">
                          <a:solidFill>
                            <a:schemeClr val="tx1"/>
                          </a:solidFill>
                          <a:latin typeface="Times    New Roman"/>
                        </a:rPr>
                        <a:t> </a:t>
                      </a:r>
                      <a:r>
                        <a:rPr lang="en-US" sz="3000" b="0" dirty="0" err="1">
                          <a:solidFill>
                            <a:schemeClr val="tx1"/>
                          </a:solidFill>
                          <a:latin typeface="Times    New Roman"/>
                        </a:rPr>
                        <a:t>lượng</a:t>
                      </a:r>
                      <a:r>
                        <a:rPr lang="en-US" sz="3000" b="0" dirty="0">
                          <a:solidFill>
                            <a:schemeClr val="tx1"/>
                          </a:solidFill>
                          <a:latin typeface="Times    New Roman"/>
                        </a:rPr>
                        <a:t> hay </a:t>
                      </a:r>
                      <a:r>
                        <a:rPr lang="en-US" sz="3000" b="0" dirty="0" err="1">
                          <a:solidFill>
                            <a:schemeClr val="tx1"/>
                          </a:solidFill>
                          <a:latin typeface="Times    New Roman"/>
                        </a:rPr>
                        <a:t>cấu</a:t>
                      </a:r>
                      <a:r>
                        <a:rPr lang="en-US" sz="3000" b="0" dirty="0">
                          <a:solidFill>
                            <a:schemeClr val="tx1"/>
                          </a:solidFill>
                          <a:latin typeface="Times    New Roman"/>
                        </a:rPr>
                        <a:t> </a:t>
                      </a:r>
                      <a:r>
                        <a:rPr lang="en-US" sz="3000" b="0" dirty="0" err="1">
                          <a:solidFill>
                            <a:schemeClr val="tx1"/>
                          </a:solidFill>
                          <a:latin typeface="Times    New Roman"/>
                        </a:rPr>
                        <a:t>trúc</a:t>
                      </a:r>
                      <a:r>
                        <a:rPr lang="en-US" sz="3000" b="0" dirty="0">
                          <a:solidFill>
                            <a:schemeClr val="tx1"/>
                          </a:solidFill>
                          <a:latin typeface="Times    New Roman"/>
                        </a:rPr>
                        <a:t> NST</a:t>
                      </a:r>
                    </a:p>
                  </a:txBody>
                  <a:tcPr/>
                </a:tc>
                <a:tc>
                  <a:txBody>
                    <a:bodyPr/>
                    <a:lstStyle/>
                    <a:p>
                      <a:endParaRPr lang="en-US" sz="3000" dirty="0">
                        <a:solidFill>
                          <a:srgbClr val="0066FF"/>
                        </a:solidFill>
                      </a:endParaRPr>
                    </a:p>
                  </a:txBody>
                  <a:tcPr/>
                </a:tc>
                <a:extLst>
                  <a:ext uri="{0D108BD9-81ED-4DB2-BD59-A6C34878D82A}">
                    <a16:rowId xmlns:a16="http://schemas.microsoft.com/office/drawing/2014/main" val="2671639401"/>
                  </a:ext>
                </a:extLst>
              </a:tr>
            </a:tbl>
          </a:graphicData>
        </a:graphic>
      </p:graphicFrame>
      <p:sp>
        <p:nvSpPr>
          <p:cNvPr id="5" name="Rectangle 4">
            <a:extLst>
              <a:ext uri="{FF2B5EF4-FFF2-40B4-BE49-F238E27FC236}">
                <a16:creationId xmlns:a16="http://schemas.microsoft.com/office/drawing/2014/main" id="{2963AE83-71EE-A908-F7B6-67C4320E0238}"/>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 name="TextBox 8">
            <a:extLst>
              <a:ext uri="{FF2B5EF4-FFF2-40B4-BE49-F238E27FC236}">
                <a16:creationId xmlns:a16="http://schemas.microsoft.com/office/drawing/2014/main" id="{85ED61F0-FBCD-F56F-78DE-9A91ADBDEC2B}"/>
              </a:ext>
            </a:extLst>
          </p:cNvPr>
          <p:cNvSpPr txBox="1"/>
          <p:nvPr/>
        </p:nvSpPr>
        <p:spPr>
          <a:xfrm>
            <a:off x="6736369" y="1541924"/>
            <a:ext cx="4048125" cy="553998"/>
          </a:xfrm>
          <a:prstGeom prst="rect">
            <a:avLst/>
          </a:prstGeom>
          <a:noFill/>
        </p:spPr>
        <p:txBody>
          <a:bodyPr wrap="square" rtlCol="0">
            <a:spAutoFit/>
          </a:bodyPr>
          <a:lstStyle/>
          <a:p>
            <a:r>
              <a:rPr lang="en-US" sz="3000" dirty="0">
                <a:solidFill>
                  <a:srgbClr val="0000FF"/>
                </a:solidFill>
                <a:effectLst/>
                <a:latin typeface="Times New Roman" panose="02020603050405020304" pitchFamily="18" charset="0"/>
                <a:ea typeface="Times New Roman" panose="02020603050405020304" pitchFamily="18" charset="0"/>
              </a:rPr>
              <a:t>46 </a:t>
            </a:r>
            <a:r>
              <a:rPr lang="en-US" sz="3000" dirty="0" err="1">
                <a:solidFill>
                  <a:srgbClr val="0000FF"/>
                </a:solidFill>
                <a:effectLst/>
                <a:latin typeface="Times New Roman" panose="02020603050405020304" pitchFamily="18" charset="0"/>
                <a:ea typeface="Times New Roman" panose="02020603050405020304" pitchFamily="18" charset="0"/>
              </a:rPr>
              <a:t>và</a:t>
            </a:r>
            <a:r>
              <a:rPr lang="en-US" sz="3000" dirty="0">
                <a:solidFill>
                  <a:srgbClr val="0000FF"/>
                </a:solidFill>
                <a:effectLst/>
                <a:latin typeface="Times New Roman" panose="02020603050405020304" pitchFamily="18" charset="0"/>
                <a:ea typeface="Times New Roman" panose="02020603050405020304" pitchFamily="18" charset="0"/>
              </a:rPr>
              <a:t> 47 (</a:t>
            </a:r>
            <a:r>
              <a:rPr lang="en-US" sz="3000" dirty="0" err="1">
                <a:solidFill>
                  <a:srgbClr val="0000FF"/>
                </a:solidFill>
                <a:effectLst/>
                <a:latin typeface="Times New Roman" panose="02020603050405020304" pitchFamily="18" charset="0"/>
                <a:ea typeface="Times New Roman" panose="02020603050405020304" pitchFamily="18" charset="0"/>
              </a:rPr>
              <a:t>hoặc</a:t>
            </a:r>
            <a:r>
              <a:rPr lang="en-US" sz="3000" dirty="0">
                <a:solidFill>
                  <a:srgbClr val="0000FF"/>
                </a:solidFill>
                <a:effectLst/>
                <a:latin typeface="Times New Roman" panose="02020603050405020304" pitchFamily="18" charset="0"/>
                <a:ea typeface="Times New Roman" panose="02020603050405020304" pitchFamily="18" charset="0"/>
              </a:rPr>
              <a:t> 46)</a:t>
            </a:r>
            <a:endParaRPr lang="en-US" sz="3000" b="1" dirty="0">
              <a:solidFill>
                <a:srgbClr val="0000FF"/>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592ADFC9-D8C9-0DF9-EB8B-943CE8825A96}"/>
              </a:ext>
            </a:extLst>
          </p:cNvPr>
          <p:cNvSpPr txBox="1"/>
          <p:nvPr/>
        </p:nvSpPr>
        <p:spPr>
          <a:xfrm>
            <a:off x="6679219" y="2618857"/>
            <a:ext cx="4743450" cy="1477328"/>
          </a:xfrm>
          <a:prstGeom prst="rect">
            <a:avLst/>
          </a:prstGeom>
          <a:noFill/>
        </p:spPr>
        <p:txBody>
          <a:bodyPr wrap="square" rtlCol="0">
            <a:spAutoFit/>
          </a:bodyPr>
          <a:lstStyle/>
          <a:p>
            <a:r>
              <a:rPr lang="en-US" sz="3000" dirty="0">
                <a:solidFill>
                  <a:srgbClr val="0000FF"/>
                </a:solidFill>
                <a:effectLst/>
                <a:latin typeface="Times New Roman" panose="02020603050405020304" pitchFamily="18" charset="0"/>
                <a:ea typeface="Times New Roman" panose="02020603050405020304" pitchFamily="18" charset="0"/>
              </a:rPr>
              <a:t>H37.1b: 3 NST </a:t>
            </a:r>
            <a:r>
              <a:rPr lang="en-US" sz="3000" dirty="0" err="1">
                <a:solidFill>
                  <a:srgbClr val="0000FF"/>
                </a:solidFill>
                <a:effectLst/>
                <a:latin typeface="Times New Roman" panose="02020603050405020304" pitchFamily="18" charset="0"/>
                <a:ea typeface="Times New Roman" panose="02020603050405020304" pitchFamily="18" charset="0"/>
              </a:rPr>
              <a:t>số</a:t>
            </a:r>
            <a:r>
              <a:rPr lang="en-US" sz="3000" dirty="0">
                <a:solidFill>
                  <a:srgbClr val="0000FF"/>
                </a:solidFill>
                <a:effectLst/>
                <a:latin typeface="Times New Roman" panose="02020603050405020304" pitchFamily="18" charset="0"/>
                <a:ea typeface="Times New Roman" panose="02020603050405020304" pitchFamily="18" charset="0"/>
              </a:rPr>
              <a:t> 18</a:t>
            </a:r>
          </a:p>
          <a:p>
            <a:r>
              <a:rPr lang="en-US" sz="3000" dirty="0">
                <a:solidFill>
                  <a:srgbClr val="0000FF"/>
                </a:solidFill>
                <a:latin typeface="Times New Roman" panose="02020603050405020304" pitchFamily="18" charset="0"/>
                <a:cs typeface="Times New Roman" pitchFamily="18" charset="0"/>
              </a:rPr>
              <a:t>H37.1c : 1NST </a:t>
            </a:r>
            <a:r>
              <a:rPr lang="en-US" sz="3000" dirty="0" err="1">
                <a:solidFill>
                  <a:srgbClr val="0000FF"/>
                </a:solidFill>
                <a:latin typeface="Times New Roman" panose="02020603050405020304" pitchFamily="18" charset="0"/>
                <a:cs typeface="Times New Roman" pitchFamily="18" charset="0"/>
              </a:rPr>
              <a:t>số</a:t>
            </a:r>
            <a:r>
              <a:rPr lang="en-US" sz="3000" dirty="0">
                <a:solidFill>
                  <a:srgbClr val="0000FF"/>
                </a:solidFill>
                <a:latin typeface="Times New Roman" panose="02020603050405020304" pitchFamily="18" charset="0"/>
                <a:cs typeface="Times New Roman" pitchFamily="18" charset="0"/>
              </a:rPr>
              <a:t> 5 </a:t>
            </a:r>
            <a:r>
              <a:rPr lang="en-US" sz="3000" dirty="0" err="1">
                <a:solidFill>
                  <a:srgbClr val="0000FF"/>
                </a:solidFill>
                <a:latin typeface="Times New Roman" panose="02020603050405020304" pitchFamily="18" charset="0"/>
                <a:cs typeface="Times New Roman" pitchFamily="18" charset="0"/>
              </a:rPr>
              <a:t>bị</a:t>
            </a:r>
            <a:r>
              <a:rPr lang="en-US" sz="3000" dirty="0">
                <a:solidFill>
                  <a:srgbClr val="0000FF"/>
                </a:solidFill>
                <a:latin typeface="Times New Roman" panose="02020603050405020304" pitchFamily="18" charset="0"/>
                <a:cs typeface="Times New Roman" pitchFamily="18" charset="0"/>
              </a:rPr>
              <a:t> </a:t>
            </a:r>
            <a:r>
              <a:rPr lang="en-US" sz="3000" dirty="0" err="1">
                <a:solidFill>
                  <a:srgbClr val="0000FF"/>
                </a:solidFill>
                <a:latin typeface="Times New Roman" panose="02020603050405020304" pitchFamily="18" charset="0"/>
                <a:cs typeface="Times New Roman" pitchFamily="18" charset="0"/>
              </a:rPr>
              <a:t>ngắn</a:t>
            </a:r>
            <a:r>
              <a:rPr lang="en-US" sz="3000" dirty="0">
                <a:solidFill>
                  <a:srgbClr val="0000FF"/>
                </a:solidFill>
                <a:latin typeface="Times New Roman" panose="02020603050405020304" pitchFamily="18" charset="0"/>
                <a:cs typeface="Times New Roman" pitchFamily="18" charset="0"/>
              </a:rPr>
              <a:t> </a:t>
            </a:r>
          </a:p>
          <a:p>
            <a:r>
              <a:rPr lang="en-US" sz="3000" dirty="0">
                <a:solidFill>
                  <a:srgbClr val="0000FF"/>
                </a:solidFill>
                <a:latin typeface="Times New Roman" panose="02020603050405020304" pitchFamily="18" charset="0"/>
                <a:cs typeface="Times New Roman" pitchFamily="18" charset="0"/>
              </a:rPr>
              <a:t>( </a:t>
            </a:r>
            <a:r>
              <a:rPr lang="en-US" sz="3000" dirty="0" err="1">
                <a:solidFill>
                  <a:srgbClr val="0000FF"/>
                </a:solidFill>
                <a:latin typeface="Times New Roman" panose="02020603050405020304" pitchFamily="18" charset="0"/>
                <a:cs typeface="Times New Roman" pitchFamily="18" charset="0"/>
              </a:rPr>
              <a:t>mất</a:t>
            </a:r>
            <a:r>
              <a:rPr lang="en-US" sz="3000" dirty="0">
                <a:solidFill>
                  <a:srgbClr val="0000FF"/>
                </a:solidFill>
                <a:latin typeface="Times New Roman" panose="02020603050405020304" pitchFamily="18" charset="0"/>
                <a:cs typeface="Times New Roman" pitchFamily="18" charset="0"/>
              </a:rPr>
              <a:t> </a:t>
            </a:r>
            <a:r>
              <a:rPr lang="en-US" sz="3000" dirty="0" err="1">
                <a:solidFill>
                  <a:srgbClr val="0000FF"/>
                </a:solidFill>
                <a:latin typeface="Times New Roman" panose="02020603050405020304" pitchFamily="18" charset="0"/>
                <a:cs typeface="Times New Roman" pitchFamily="18" charset="0"/>
              </a:rPr>
              <a:t>đoạn</a:t>
            </a:r>
            <a:r>
              <a:rPr lang="en-US" sz="3000" dirty="0">
                <a:solidFill>
                  <a:srgbClr val="0000FF"/>
                </a:solidFill>
                <a:latin typeface="Times New Roman" panose="02020603050405020304" pitchFamily="18" charset="0"/>
                <a:cs typeface="Times New Roman" pitchFamily="18" charset="0"/>
              </a:rPr>
              <a:t>)</a:t>
            </a:r>
          </a:p>
        </p:txBody>
      </p:sp>
      <p:sp>
        <p:nvSpPr>
          <p:cNvPr id="11" name="TextBox 10">
            <a:extLst>
              <a:ext uri="{FF2B5EF4-FFF2-40B4-BE49-F238E27FC236}">
                <a16:creationId xmlns:a16="http://schemas.microsoft.com/office/drawing/2014/main" id="{26FBA5FA-3A49-10C8-8C15-AA928ED26B0D}"/>
              </a:ext>
            </a:extLst>
          </p:cNvPr>
          <p:cNvSpPr txBox="1"/>
          <p:nvPr/>
        </p:nvSpPr>
        <p:spPr>
          <a:xfrm>
            <a:off x="6847003" y="4367297"/>
            <a:ext cx="4407881" cy="1015663"/>
          </a:xfrm>
          <a:prstGeom prst="rect">
            <a:avLst/>
          </a:prstGeom>
          <a:noFill/>
        </p:spPr>
        <p:txBody>
          <a:bodyPr wrap="square" rtlCol="0">
            <a:spAutoFit/>
          </a:bodyPr>
          <a:lstStyle/>
          <a:p>
            <a:r>
              <a:rPr lang="en-US" sz="3000" dirty="0">
                <a:solidFill>
                  <a:srgbClr val="00CC66"/>
                </a:solidFill>
                <a:effectLst/>
                <a:latin typeface="Times New Roman" panose="02020603050405020304" pitchFamily="18" charset="0"/>
                <a:ea typeface="Times New Roman" panose="02020603050405020304" pitchFamily="18" charset="0"/>
              </a:rPr>
              <a:t>H37.1b: </a:t>
            </a:r>
            <a:r>
              <a:rPr lang="en-US" sz="3000" dirty="0" err="1">
                <a:solidFill>
                  <a:srgbClr val="00CC66"/>
                </a:solidFill>
                <a:effectLst/>
                <a:latin typeface="Times New Roman" panose="02020603050405020304" pitchFamily="18" charset="0"/>
                <a:ea typeface="Times New Roman" panose="02020603050405020304" pitchFamily="18" charset="0"/>
              </a:rPr>
              <a:t>thay</a:t>
            </a:r>
            <a:r>
              <a:rPr lang="en-US" sz="3000" dirty="0">
                <a:solidFill>
                  <a:srgbClr val="00CC66"/>
                </a:solidFill>
                <a:effectLst/>
                <a:latin typeface="Times New Roman" panose="02020603050405020304" pitchFamily="18" charset="0"/>
                <a:ea typeface="Times New Roman" panose="02020603050405020304" pitchFamily="18" charset="0"/>
              </a:rPr>
              <a:t> </a:t>
            </a:r>
            <a:r>
              <a:rPr lang="en-US" sz="3000" dirty="0" err="1">
                <a:solidFill>
                  <a:srgbClr val="00CC66"/>
                </a:solidFill>
                <a:effectLst/>
                <a:latin typeface="Times New Roman" panose="02020603050405020304" pitchFamily="18" charset="0"/>
                <a:ea typeface="Times New Roman" panose="02020603050405020304" pitchFamily="18" charset="0"/>
              </a:rPr>
              <a:t>đổi</a:t>
            </a:r>
            <a:r>
              <a:rPr lang="en-US" sz="3000" dirty="0">
                <a:solidFill>
                  <a:srgbClr val="00CC66"/>
                </a:solidFill>
                <a:effectLst/>
                <a:latin typeface="Times New Roman" panose="02020603050405020304" pitchFamily="18" charset="0"/>
                <a:ea typeface="Times New Roman" panose="02020603050405020304" pitchFamily="18" charset="0"/>
              </a:rPr>
              <a:t> </a:t>
            </a:r>
            <a:r>
              <a:rPr lang="en-US" sz="3000" dirty="0" err="1">
                <a:solidFill>
                  <a:srgbClr val="00CC66"/>
                </a:solidFill>
                <a:effectLst/>
                <a:latin typeface="Times New Roman" panose="02020603050405020304" pitchFamily="18" charset="0"/>
                <a:ea typeface="Times New Roman" panose="02020603050405020304" pitchFamily="18" charset="0"/>
              </a:rPr>
              <a:t>số</a:t>
            </a:r>
            <a:r>
              <a:rPr lang="en-US" sz="3000" dirty="0">
                <a:solidFill>
                  <a:srgbClr val="00CC66"/>
                </a:solidFill>
                <a:effectLst/>
                <a:latin typeface="Times New Roman" panose="02020603050405020304" pitchFamily="18" charset="0"/>
                <a:ea typeface="Times New Roman" panose="02020603050405020304" pitchFamily="18" charset="0"/>
              </a:rPr>
              <a:t> </a:t>
            </a:r>
            <a:r>
              <a:rPr lang="en-US" sz="3000" dirty="0" err="1">
                <a:solidFill>
                  <a:srgbClr val="00CC66"/>
                </a:solidFill>
                <a:effectLst/>
                <a:latin typeface="Times New Roman" panose="02020603050405020304" pitchFamily="18" charset="0"/>
                <a:ea typeface="Times New Roman" panose="02020603050405020304" pitchFamily="18" charset="0"/>
              </a:rPr>
              <a:t>lượng</a:t>
            </a:r>
            <a:endParaRPr lang="en-US" sz="3000" dirty="0">
              <a:solidFill>
                <a:srgbClr val="00CC66"/>
              </a:solidFill>
              <a:effectLst/>
              <a:latin typeface="Times New Roman" panose="02020603050405020304" pitchFamily="18" charset="0"/>
              <a:ea typeface="Times New Roman" panose="02020603050405020304" pitchFamily="18" charset="0"/>
            </a:endParaRPr>
          </a:p>
          <a:p>
            <a:r>
              <a:rPr lang="en-US" sz="3000" dirty="0">
                <a:solidFill>
                  <a:srgbClr val="00CC66"/>
                </a:solidFill>
                <a:latin typeface="Times New Roman" panose="02020603050405020304" pitchFamily="18" charset="0"/>
                <a:cs typeface="Times New Roman" pitchFamily="18" charset="0"/>
              </a:rPr>
              <a:t>H37.1c: </a:t>
            </a:r>
            <a:r>
              <a:rPr lang="en-US" sz="3000" dirty="0" err="1">
                <a:solidFill>
                  <a:srgbClr val="00CC66"/>
                </a:solidFill>
                <a:latin typeface="Times New Roman" panose="02020603050405020304" pitchFamily="18" charset="0"/>
                <a:cs typeface="Times New Roman" pitchFamily="18" charset="0"/>
              </a:rPr>
              <a:t>thay</a:t>
            </a:r>
            <a:r>
              <a:rPr lang="en-US" sz="3000" dirty="0">
                <a:solidFill>
                  <a:srgbClr val="00CC66"/>
                </a:solidFill>
                <a:latin typeface="Times New Roman" panose="02020603050405020304" pitchFamily="18" charset="0"/>
                <a:cs typeface="Times New Roman" pitchFamily="18" charset="0"/>
              </a:rPr>
              <a:t> </a:t>
            </a:r>
            <a:r>
              <a:rPr lang="en-US" sz="3000" dirty="0" err="1">
                <a:solidFill>
                  <a:srgbClr val="00CC66"/>
                </a:solidFill>
                <a:latin typeface="Times New Roman" panose="02020603050405020304" pitchFamily="18" charset="0"/>
                <a:cs typeface="Times New Roman" pitchFamily="18" charset="0"/>
              </a:rPr>
              <a:t>đổi</a:t>
            </a:r>
            <a:r>
              <a:rPr lang="en-US" sz="3000" dirty="0">
                <a:solidFill>
                  <a:srgbClr val="00CC66"/>
                </a:solidFill>
                <a:latin typeface="Times New Roman" panose="02020603050405020304" pitchFamily="18" charset="0"/>
                <a:cs typeface="Times New Roman" pitchFamily="18" charset="0"/>
              </a:rPr>
              <a:t> </a:t>
            </a:r>
            <a:r>
              <a:rPr lang="en-US" sz="3000" dirty="0" err="1">
                <a:solidFill>
                  <a:srgbClr val="00CC66"/>
                </a:solidFill>
                <a:latin typeface="Times New Roman" panose="02020603050405020304" pitchFamily="18" charset="0"/>
                <a:cs typeface="Times New Roman" pitchFamily="18" charset="0"/>
              </a:rPr>
              <a:t>cấu</a:t>
            </a:r>
            <a:r>
              <a:rPr lang="en-US" sz="3000" dirty="0">
                <a:solidFill>
                  <a:srgbClr val="00CC66"/>
                </a:solidFill>
                <a:latin typeface="Times New Roman" panose="02020603050405020304" pitchFamily="18" charset="0"/>
                <a:cs typeface="Times New Roman" pitchFamily="18" charset="0"/>
              </a:rPr>
              <a:t> </a:t>
            </a:r>
            <a:r>
              <a:rPr lang="en-US" sz="3000" dirty="0" err="1">
                <a:solidFill>
                  <a:srgbClr val="00CC66"/>
                </a:solidFill>
                <a:latin typeface="Times New Roman" panose="02020603050405020304" pitchFamily="18" charset="0"/>
                <a:cs typeface="Times New Roman" pitchFamily="18" charset="0"/>
              </a:rPr>
              <a:t>trúc</a:t>
            </a:r>
            <a:endParaRPr lang="en-US" sz="3000" dirty="0">
              <a:solidFill>
                <a:srgbClr val="00CC66"/>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B8351E4E-413D-38CD-2542-4F5847D1AC29}"/>
              </a:ext>
            </a:extLst>
          </p:cNvPr>
          <p:cNvSpPr txBox="1"/>
          <p:nvPr/>
        </p:nvSpPr>
        <p:spPr>
          <a:xfrm>
            <a:off x="135545" y="5586726"/>
            <a:ext cx="9718067" cy="1046953"/>
          </a:xfrm>
          <a:prstGeom prst="rect">
            <a:avLst/>
          </a:prstGeom>
          <a:noFill/>
        </p:spPr>
        <p:txBody>
          <a:bodyPr wrap="square">
            <a:spAutoFit/>
          </a:bodyPr>
          <a:lstStyle/>
          <a:p>
            <a:pPr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31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77DC3-A703-DDC8-8446-E72F9727435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3F46492-3873-B75F-7469-725728A66E97}"/>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38AFFC7-1D07-FAF3-2FF4-68844E536B80}"/>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ĐỘT BIẾN NST</a:t>
            </a:r>
          </a:p>
        </p:txBody>
      </p:sp>
      <p:sp>
        <p:nvSpPr>
          <p:cNvPr id="27650" name="Rectangle 2">
            <a:extLst>
              <a:ext uri="{FF2B5EF4-FFF2-40B4-BE49-F238E27FC236}">
                <a16:creationId xmlns:a16="http://schemas.microsoft.com/office/drawing/2014/main" id="{08A645C7-D459-62FE-E1BF-C50C014BB68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934013A4-F7F2-440A-9484-BC90BF41ECAD}"/>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0ACC0A8A-B759-39A1-3ED5-5835223F54D2}"/>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8819A6-6756-E566-6032-211157F9C8E4}"/>
              </a:ext>
            </a:extLst>
          </p:cNvPr>
          <p:cNvSpPr txBox="1"/>
          <p:nvPr/>
        </p:nvSpPr>
        <p:spPr>
          <a:xfrm>
            <a:off x="302418" y="1191281"/>
            <a:ext cx="11775282" cy="2784095"/>
          </a:xfrm>
          <a:prstGeom prst="rect">
            <a:avLst/>
          </a:prstGeom>
          <a:noFill/>
        </p:spPr>
        <p:txBody>
          <a:bodyPr wrap="square">
            <a:spAutoFit/>
          </a:bodyPr>
          <a:lstStyle/>
          <a:p>
            <a:pPr marL="0" marR="0" algn="just">
              <a:lnSpc>
                <a:spcPct val="135000"/>
              </a:lnSpc>
              <a:spcAft>
                <a:spcPts val="800"/>
              </a:spcAft>
            </a:pPr>
            <a:r>
              <a:rPr lang="en-US" sz="3200" b="1"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NST. </a:t>
            </a:r>
            <a:endParaRPr lang="en-US" sz="32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pP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Nguyên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nhân</a:t>
            </a:r>
            <a:r>
              <a:rPr lang="en-US" sz="3200" b="1" dirty="0">
                <a:solidFill>
                  <a:srgbClr val="0000FF"/>
                </a:solidFill>
                <a:effectLst/>
                <a:latin typeface="Times New Roman" panose="02020603050405020304" pitchFamily="18" charset="0"/>
                <a:ea typeface="Times New Roman" panose="02020603050405020304" pitchFamily="18" charset="0"/>
              </a:rPr>
              <a:t>:</a:t>
            </a:r>
            <a:r>
              <a:rPr lang="en-US" sz="3200" dirty="0">
                <a:solidFill>
                  <a:srgbClr val="0000FF"/>
                </a:solidFill>
                <a:effectLst/>
                <a:latin typeface="Times New Roman" panose="02020603050405020304" pitchFamily="18" charset="0"/>
                <a:ea typeface="Times New Roman" panose="02020603050405020304" pitchFamily="18" charset="0"/>
              </a:rPr>
              <a:t> Do </a:t>
            </a:r>
            <a:r>
              <a:rPr lang="en-US" sz="3200" dirty="0" err="1">
                <a:solidFill>
                  <a:srgbClr val="0000FF"/>
                </a:solidFill>
                <a:effectLst/>
                <a:latin typeface="Times New Roman" panose="02020603050405020304" pitchFamily="18" charset="0"/>
                <a:ea typeface="Times New Roman" panose="02020603050405020304" pitchFamily="18" charset="0"/>
              </a:rPr>
              <a:t>tác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nhân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gây</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đột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tia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phóng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xạ</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hoá</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chất</a:t>
            </a:r>
            <a:r>
              <a:rPr lang="en-US" sz="3200" dirty="0">
                <a:solidFill>
                  <a:srgbClr val="0000FF"/>
                </a:solidFill>
                <a:effectLst/>
                <a:latin typeface="Times New Roman" panose="02020603050405020304" pitchFamily="18" charset="0"/>
                <a:ea typeface="Times New Roman" panose="02020603050405020304" pitchFamily="18" charset="0"/>
              </a:rPr>
              <a:t>, ...)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rối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loạn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trong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quá</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nhân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đôi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phân</a:t>
            </a:r>
            <a:r>
              <a:rPr lang="en-US" sz="3200" dirty="0">
                <a:solidFill>
                  <a:srgbClr val="0000FF"/>
                </a:solidFill>
                <a:effectLst/>
                <a:latin typeface="Times New Roman" panose="02020603050405020304" pitchFamily="18" charset="0"/>
                <a:ea typeface="Times New Roman" panose="02020603050405020304" pitchFamily="18" charset="0"/>
              </a:rPr>
              <a:t> chia NST.</a:t>
            </a:r>
            <a:endParaRPr lang="en-US" sz="3200" dirty="0">
              <a:solidFill>
                <a:srgbClr val="0000FF"/>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020419F-F11E-D72F-ED7C-9867E6EB4580}"/>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922120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4A50-83C3-1E52-4776-A3106EC962C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9B9DCF1-454D-1FBD-D1F5-1FE2B5571078}"/>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B923FC3A-CCEC-27D0-4FA2-97E0D94205F3}"/>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ĐỘT BIẾN CẤU TRÚC NST</a:t>
            </a:r>
          </a:p>
        </p:txBody>
      </p:sp>
      <p:sp>
        <p:nvSpPr>
          <p:cNvPr id="27650" name="Rectangle 2">
            <a:extLst>
              <a:ext uri="{FF2B5EF4-FFF2-40B4-BE49-F238E27FC236}">
                <a16:creationId xmlns:a16="http://schemas.microsoft.com/office/drawing/2014/main" id="{DFDBAAAE-CDC8-4867-E92D-A449B11B8EF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2BC1710A-B099-6932-5C2B-8485BD5EDFA2}"/>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DC8D1C8F-DBE2-41E7-20C0-336D4B2CC8C7}"/>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9E6511-311C-C8CC-1AF9-406859174DC4}"/>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8CD88832-8FAA-617C-96DE-B1790CA2D9C3}"/>
              </a:ext>
            </a:extLst>
          </p:cNvPr>
          <p:cNvSpPr txBox="1"/>
          <p:nvPr/>
        </p:nvSpPr>
        <p:spPr>
          <a:xfrm>
            <a:off x="3629025" y="857250"/>
            <a:ext cx="4019550" cy="523220"/>
          </a:xfrm>
          <a:prstGeom prst="rect">
            <a:avLst/>
          </a:prstGeom>
          <a:noFill/>
        </p:spPr>
        <p:txBody>
          <a:bodyPr wrap="square" rtlCol="0">
            <a:spAutoFit/>
          </a:bodyPr>
          <a:lstStyle/>
          <a:p>
            <a:pPr algn="ctr"/>
            <a:r>
              <a:rPr lang="en-US" sz="2800" dirty="0">
                <a:solidFill>
                  <a:srgbClr val="FF33CC"/>
                </a:solidFill>
                <a:latin typeface="Times New Roman" pitchFamily="18" charset="0"/>
                <a:cs typeface="Times New Roman" pitchFamily="18" charset="0"/>
              </a:rPr>
              <a:t>PHIẾU HỌC TẬP SỐ 2</a:t>
            </a:r>
          </a:p>
        </p:txBody>
      </p:sp>
      <p:graphicFrame>
        <p:nvGraphicFramePr>
          <p:cNvPr id="7" name="Table 6">
            <a:extLst>
              <a:ext uri="{FF2B5EF4-FFF2-40B4-BE49-F238E27FC236}">
                <a16:creationId xmlns:a16="http://schemas.microsoft.com/office/drawing/2014/main" id="{CF99550D-0C73-B782-6434-07231655F3E9}"/>
              </a:ext>
            </a:extLst>
          </p:cNvPr>
          <p:cNvGraphicFramePr>
            <a:graphicFrameLocks noGrp="1"/>
          </p:cNvGraphicFramePr>
          <p:nvPr>
            <p:extLst>
              <p:ext uri="{D42A27DB-BD31-4B8C-83A1-F6EECF244321}">
                <p14:modId xmlns:p14="http://schemas.microsoft.com/office/powerpoint/2010/main" val="725945339"/>
              </p:ext>
            </p:extLst>
          </p:nvPr>
        </p:nvGraphicFramePr>
        <p:xfrm>
          <a:off x="435585" y="1280621"/>
          <a:ext cx="11770659" cy="4876800"/>
        </p:xfrm>
        <a:graphic>
          <a:graphicData uri="http://schemas.openxmlformats.org/drawingml/2006/table">
            <a:tbl>
              <a:tblPr firstRow="1" bandRow="1">
                <a:tableStyleId>{69CF1AB2-1976-4502-BF36-3FF5EA218861}</a:tableStyleId>
              </a:tblPr>
              <a:tblGrid>
                <a:gridCol w="3911601">
                  <a:extLst>
                    <a:ext uri="{9D8B030D-6E8A-4147-A177-3AD203B41FA5}">
                      <a16:colId xmlns:a16="http://schemas.microsoft.com/office/drawing/2014/main" val="1476724686"/>
                    </a:ext>
                  </a:extLst>
                </a:gridCol>
                <a:gridCol w="3929529">
                  <a:extLst>
                    <a:ext uri="{9D8B030D-6E8A-4147-A177-3AD203B41FA5}">
                      <a16:colId xmlns:a16="http://schemas.microsoft.com/office/drawing/2014/main" val="3744573718"/>
                    </a:ext>
                  </a:extLst>
                </a:gridCol>
                <a:gridCol w="3929529">
                  <a:extLst>
                    <a:ext uri="{9D8B030D-6E8A-4147-A177-3AD203B41FA5}">
                      <a16:colId xmlns:a16="http://schemas.microsoft.com/office/drawing/2014/main" val="3136435062"/>
                    </a:ext>
                  </a:extLst>
                </a:gridCol>
              </a:tblGrid>
              <a:tr h="731929">
                <a:tc>
                  <a:txBody>
                    <a:bodyPr/>
                    <a:lstStyle/>
                    <a:p>
                      <a:r>
                        <a:rPr lang="en-US" sz="2800" b="1" kern="1200" dirty="0">
                          <a:solidFill>
                            <a:schemeClr val="dk1"/>
                          </a:solidFill>
                          <a:effectLst/>
                          <a:latin typeface="Times    New Roman"/>
                          <a:ea typeface="+mn-ea"/>
                          <a:cs typeface="+mn-cs"/>
                        </a:rPr>
                        <a:t>NST ban </a:t>
                      </a:r>
                      <a:r>
                        <a:rPr lang="en-US" sz="2800" b="1" kern="1200" dirty="0" err="1">
                          <a:solidFill>
                            <a:schemeClr val="dk1"/>
                          </a:solidFill>
                          <a:effectLst/>
                          <a:latin typeface="Times    New Roman"/>
                          <a:ea typeface="+mn-ea"/>
                          <a:cs typeface="+mn-cs"/>
                        </a:rPr>
                        <a:t>đầu</a:t>
                      </a:r>
                      <a:endParaRPr lang="en-US" sz="2800" dirty="0">
                        <a:latin typeface="Times    New Roman"/>
                      </a:endParaRPr>
                    </a:p>
                  </a:txBody>
                  <a:tcPr/>
                </a:tc>
                <a:tc>
                  <a:txBody>
                    <a:bodyPr/>
                    <a:lstStyle/>
                    <a:p>
                      <a:r>
                        <a:rPr lang="en-US" sz="2800" b="1" kern="1200" dirty="0">
                          <a:solidFill>
                            <a:schemeClr val="dk1"/>
                          </a:solidFill>
                          <a:effectLst/>
                          <a:latin typeface="Times    New Roman"/>
                          <a:ea typeface="+mn-ea"/>
                          <a:cs typeface="+mn-cs"/>
                        </a:rPr>
                        <a:t>NST </a:t>
                      </a:r>
                      <a:r>
                        <a:rPr lang="en-US" sz="2800" b="1" kern="1200" dirty="0" err="1">
                          <a:solidFill>
                            <a:schemeClr val="dk1"/>
                          </a:solidFill>
                          <a:effectLst/>
                          <a:latin typeface="Times    New Roman"/>
                          <a:ea typeface="+mn-ea"/>
                          <a:cs typeface="+mn-cs"/>
                        </a:rPr>
                        <a:t>bị</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biến</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đổi</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cấu</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trúc</a:t>
                      </a:r>
                      <a:endParaRPr lang="en-US" sz="2800" dirty="0">
                        <a:latin typeface="Times    New Roman"/>
                      </a:endParaRPr>
                    </a:p>
                  </a:txBody>
                  <a:tcPr/>
                </a:tc>
                <a:tc>
                  <a:txBody>
                    <a:bodyPr/>
                    <a:lstStyle/>
                    <a:p>
                      <a:r>
                        <a:rPr lang="en-US" sz="2800" b="1" kern="1200" dirty="0" err="1">
                          <a:solidFill>
                            <a:schemeClr val="dk1"/>
                          </a:solidFill>
                          <a:effectLst/>
                          <a:latin typeface="Times    New Roman"/>
                          <a:ea typeface="+mn-ea"/>
                          <a:cs typeface="+mn-cs"/>
                        </a:rPr>
                        <a:t>Điểm</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sai</a:t>
                      </a:r>
                      <a:r>
                        <a:rPr lang="en-US" sz="2800" b="1" kern="1200" dirty="0">
                          <a:solidFill>
                            <a:schemeClr val="dk1"/>
                          </a:solidFill>
                          <a:effectLst/>
                          <a:latin typeface="Times    New Roman"/>
                          <a:ea typeface="+mn-ea"/>
                          <a:cs typeface="+mn-cs"/>
                        </a:rPr>
                        <a:t> </a:t>
                      </a:r>
                      <a:r>
                        <a:rPr lang="en-US" sz="2800" b="1" kern="1200" dirty="0" err="1">
                          <a:solidFill>
                            <a:schemeClr val="dk1"/>
                          </a:solidFill>
                          <a:effectLst/>
                          <a:latin typeface="Times    New Roman"/>
                          <a:ea typeface="+mn-ea"/>
                          <a:cs typeface="+mn-cs"/>
                        </a:rPr>
                        <a:t>khác</a:t>
                      </a:r>
                      <a:r>
                        <a:rPr lang="en-US" sz="2800" b="1" kern="1200" dirty="0">
                          <a:solidFill>
                            <a:schemeClr val="dk1"/>
                          </a:solidFill>
                          <a:effectLst/>
                          <a:latin typeface="Times    New Roman"/>
                          <a:ea typeface="+mn-ea"/>
                          <a:cs typeface="+mn-cs"/>
                        </a:rPr>
                        <a:t> so </a:t>
                      </a:r>
                      <a:r>
                        <a:rPr lang="en-US" sz="2800" b="1" kern="1200" dirty="0" err="1">
                          <a:solidFill>
                            <a:schemeClr val="dk1"/>
                          </a:solidFill>
                          <a:effectLst/>
                          <a:latin typeface="Times    New Roman"/>
                          <a:ea typeface="+mn-ea"/>
                          <a:cs typeface="+mn-cs"/>
                        </a:rPr>
                        <a:t>với</a:t>
                      </a:r>
                      <a:r>
                        <a:rPr lang="en-US" sz="2800" b="1" kern="1200" dirty="0">
                          <a:solidFill>
                            <a:schemeClr val="dk1"/>
                          </a:solidFill>
                          <a:effectLst/>
                          <a:latin typeface="Times    New Roman"/>
                          <a:ea typeface="+mn-ea"/>
                          <a:cs typeface="+mn-cs"/>
                        </a:rPr>
                        <a:t> NST ban </a:t>
                      </a:r>
                      <a:r>
                        <a:rPr lang="en-US" sz="2800" b="1" kern="1200" dirty="0" err="1">
                          <a:solidFill>
                            <a:schemeClr val="dk1"/>
                          </a:solidFill>
                          <a:effectLst/>
                          <a:latin typeface="Times    New Roman"/>
                          <a:ea typeface="+mn-ea"/>
                          <a:cs typeface="+mn-cs"/>
                        </a:rPr>
                        <a:t>đầu</a:t>
                      </a:r>
                      <a:endParaRPr lang="en-US" sz="2800" dirty="0">
                        <a:latin typeface="Times    New Roman"/>
                      </a:endParaRPr>
                    </a:p>
                  </a:txBody>
                  <a:tcPr/>
                </a:tc>
                <a:extLst>
                  <a:ext uri="{0D108BD9-81ED-4DB2-BD59-A6C34878D82A}">
                    <a16:rowId xmlns:a16="http://schemas.microsoft.com/office/drawing/2014/main" val="1400146638"/>
                  </a:ext>
                </a:extLst>
              </a:tr>
              <a:tr h="370840">
                <a:tc rowSpan="3">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4185758037"/>
                  </a:ext>
                </a:extLst>
              </a:tr>
              <a:tr h="370840">
                <a:tc vMerge="1">
                  <a:txBody>
                    <a:bodyPr/>
                    <a:lstStyle/>
                    <a:p>
                      <a:endParaRPr lang="en-US" dirty="0"/>
                    </a:p>
                  </a:txBody>
                  <a:tcPr/>
                </a:tc>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029260572"/>
                  </a:ext>
                </a:extLst>
              </a:tr>
              <a:tr h="370840">
                <a:tc vMerge="1">
                  <a:txBody>
                    <a:bodyPr/>
                    <a:lstStyle/>
                    <a:p>
                      <a:endParaRPr lang="en-US" dirty="0"/>
                    </a:p>
                  </a:txBody>
                  <a:tcPr/>
                </a:tc>
                <a:tc>
                  <a:txBody>
                    <a:bodyPr/>
                    <a:lstStyle/>
                    <a:p>
                      <a:endParaRPr lang="en-US" dirty="0"/>
                    </a:p>
                    <a:p>
                      <a:endParaRPr lang="en-US" dirty="0"/>
                    </a:p>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a:p>
                  </a:txBody>
                  <a:tcPr/>
                </a:tc>
                <a:extLst>
                  <a:ext uri="{0D108BD9-81ED-4DB2-BD59-A6C34878D82A}">
                    <a16:rowId xmlns:a16="http://schemas.microsoft.com/office/drawing/2014/main" val="1780115890"/>
                  </a:ext>
                </a:extLst>
              </a:tr>
              <a:tr h="741680">
                <a:tc>
                  <a:txBody>
                    <a:bodyPr/>
                    <a:lstStyle/>
                    <a:p>
                      <a:endParaRPr lang="en-US" dirty="0"/>
                    </a:p>
                    <a:p>
                      <a:endParaRPr lang="en-US" dirty="0"/>
                    </a:p>
                    <a:p>
                      <a:endParaRPr lang="en-US" dirty="0"/>
                    </a:p>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tc>
                <a:extLst>
                  <a:ext uri="{0D108BD9-81ED-4DB2-BD59-A6C34878D82A}">
                    <a16:rowId xmlns:a16="http://schemas.microsoft.com/office/drawing/2014/main" val="280662133"/>
                  </a:ext>
                </a:extLst>
              </a:tr>
            </a:tbl>
          </a:graphicData>
        </a:graphic>
      </p:graphicFrame>
      <p:pic>
        <p:nvPicPr>
          <p:cNvPr id="9" name="image10.png">
            <a:extLst>
              <a:ext uri="{FF2B5EF4-FFF2-40B4-BE49-F238E27FC236}">
                <a16:creationId xmlns:a16="http://schemas.microsoft.com/office/drawing/2014/main" id="{F2EB994E-EAB0-E8F9-5A28-72FD0563C4A5}"/>
              </a:ext>
            </a:extLst>
          </p:cNvPr>
          <p:cNvPicPr/>
          <p:nvPr/>
        </p:nvPicPr>
        <p:blipFill>
          <a:blip r:embed="rId3"/>
          <a:srcRect/>
          <a:stretch>
            <a:fillRect/>
          </a:stretch>
        </p:blipFill>
        <p:spPr>
          <a:xfrm>
            <a:off x="556409" y="2725259"/>
            <a:ext cx="3764615" cy="1246095"/>
          </a:xfrm>
          <a:prstGeom prst="rect">
            <a:avLst/>
          </a:prstGeom>
          <a:ln/>
        </p:spPr>
      </p:pic>
      <p:pic>
        <p:nvPicPr>
          <p:cNvPr id="10" name="image6.png">
            <a:extLst>
              <a:ext uri="{FF2B5EF4-FFF2-40B4-BE49-F238E27FC236}">
                <a16:creationId xmlns:a16="http://schemas.microsoft.com/office/drawing/2014/main" id="{4D8BA666-E066-5942-73A9-BA5444B53C1F}"/>
              </a:ext>
            </a:extLst>
          </p:cNvPr>
          <p:cNvPicPr/>
          <p:nvPr/>
        </p:nvPicPr>
        <p:blipFill>
          <a:blip r:embed="rId4"/>
          <a:srcRect/>
          <a:stretch>
            <a:fillRect/>
          </a:stretch>
        </p:blipFill>
        <p:spPr>
          <a:xfrm>
            <a:off x="4406669" y="2293101"/>
            <a:ext cx="3828490" cy="839321"/>
          </a:xfrm>
          <a:prstGeom prst="rect">
            <a:avLst/>
          </a:prstGeom>
          <a:ln/>
        </p:spPr>
      </p:pic>
      <p:pic>
        <p:nvPicPr>
          <p:cNvPr id="11" name="image5.png">
            <a:extLst>
              <a:ext uri="{FF2B5EF4-FFF2-40B4-BE49-F238E27FC236}">
                <a16:creationId xmlns:a16="http://schemas.microsoft.com/office/drawing/2014/main" id="{166F6153-0FA5-36D2-61A6-8FD5952DFDEC}"/>
              </a:ext>
            </a:extLst>
          </p:cNvPr>
          <p:cNvPicPr/>
          <p:nvPr/>
        </p:nvPicPr>
        <p:blipFill>
          <a:blip r:embed="rId5"/>
          <a:srcRect/>
          <a:stretch>
            <a:fillRect/>
          </a:stretch>
        </p:blipFill>
        <p:spPr>
          <a:xfrm>
            <a:off x="4406669" y="3170218"/>
            <a:ext cx="3828490" cy="839321"/>
          </a:xfrm>
          <a:prstGeom prst="rect">
            <a:avLst/>
          </a:prstGeom>
          <a:ln/>
        </p:spPr>
      </p:pic>
      <p:pic>
        <p:nvPicPr>
          <p:cNvPr id="12" name="image8.png" descr="A logo with text on it&#10;&#10;Description automatically generated">
            <a:extLst>
              <a:ext uri="{FF2B5EF4-FFF2-40B4-BE49-F238E27FC236}">
                <a16:creationId xmlns:a16="http://schemas.microsoft.com/office/drawing/2014/main" id="{201A0A16-119C-A650-F3F0-0A1520ADE5C3}"/>
              </a:ext>
            </a:extLst>
          </p:cNvPr>
          <p:cNvPicPr/>
          <p:nvPr/>
        </p:nvPicPr>
        <p:blipFill>
          <a:blip r:embed="rId6"/>
          <a:srcRect/>
          <a:stretch>
            <a:fillRect/>
          </a:stretch>
        </p:blipFill>
        <p:spPr>
          <a:xfrm>
            <a:off x="4340230" y="4132741"/>
            <a:ext cx="3891243" cy="737989"/>
          </a:xfrm>
          <a:prstGeom prst="rect">
            <a:avLst/>
          </a:prstGeom>
          <a:ln/>
        </p:spPr>
      </p:pic>
      <p:pic>
        <p:nvPicPr>
          <p:cNvPr id="14" name="image13.png" descr="A group of colorful squares with black letters&#10;&#10;Description automatically generated">
            <a:extLst>
              <a:ext uri="{FF2B5EF4-FFF2-40B4-BE49-F238E27FC236}">
                <a16:creationId xmlns:a16="http://schemas.microsoft.com/office/drawing/2014/main" id="{7F6C9223-F9D7-9793-F50A-46496C68F7D7}"/>
              </a:ext>
            </a:extLst>
          </p:cNvPr>
          <p:cNvPicPr/>
          <p:nvPr/>
        </p:nvPicPr>
        <p:blipFill>
          <a:blip r:embed="rId7"/>
          <a:srcRect/>
          <a:stretch>
            <a:fillRect/>
          </a:stretch>
        </p:blipFill>
        <p:spPr>
          <a:xfrm>
            <a:off x="404006" y="5046642"/>
            <a:ext cx="3917018" cy="1070181"/>
          </a:xfrm>
          <a:prstGeom prst="rect">
            <a:avLst/>
          </a:prstGeom>
          <a:ln/>
        </p:spPr>
      </p:pic>
      <p:pic>
        <p:nvPicPr>
          <p:cNvPr id="15" name="image2.png" descr="A group of colorful squares with black letters&#10;&#10;Description automatically generated">
            <a:extLst>
              <a:ext uri="{FF2B5EF4-FFF2-40B4-BE49-F238E27FC236}">
                <a16:creationId xmlns:a16="http://schemas.microsoft.com/office/drawing/2014/main" id="{4A6F8C2E-A792-93A4-803F-51653AEE9E81}"/>
              </a:ext>
            </a:extLst>
          </p:cNvPr>
          <p:cNvPicPr/>
          <p:nvPr/>
        </p:nvPicPr>
        <p:blipFill>
          <a:blip r:embed="rId8"/>
          <a:srcRect/>
          <a:stretch>
            <a:fillRect/>
          </a:stretch>
        </p:blipFill>
        <p:spPr>
          <a:xfrm>
            <a:off x="4352603" y="4988601"/>
            <a:ext cx="3917018" cy="1070180"/>
          </a:xfrm>
          <a:prstGeom prst="rect">
            <a:avLst/>
          </a:prstGeom>
          <a:ln/>
        </p:spPr>
      </p:pic>
      <p:sp>
        <p:nvSpPr>
          <p:cNvPr id="16" name="TextBox 15">
            <a:extLst>
              <a:ext uri="{FF2B5EF4-FFF2-40B4-BE49-F238E27FC236}">
                <a16:creationId xmlns:a16="http://schemas.microsoft.com/office/drawing/2014/main" id="{68D00DAA-A0B4-ED29-A7EC-F7504C639F2B}"/>
              </a:ext>
            </a:extLst>
          </p:cNvPr>
          <p:cNvSpPr txBox="1"/>
          <p:nvPr/>
        </p:nvSpPr>
        <p:spPr>
          <a:xfrm>
            <a:off x="8086725" y="4129067"/>
            <a:ext cx="4019550" cy="523220"/>
          </a:xfrm>
          <a:prstGeom prst="rect">
            <a:avLst/>
          </a:prstGeom>
          <a:noFill/>
        </p:spPr>
        <p:txBody>
          <a:bodyPr wrap="square" rtlCol="0">
            <a:spAutoFit/>
          </a:bodyPr>
          <a:lstStyle/>
          <a:p>
            <a:pPr algn="ctr"/>
            <a:r>
              <a:rPr lang="en-US" sz="2800" b="1" dirty="0" err="1">
                <a:solidFill>
                  <a:srgbClr val="FF33CC"/>
                </a:solidFill>
                <a:latin typeface="Times    New Roman"/>
              </a:rPr>
              <a:t>Đảo</a:t>
            </a:r>
            <a:r>
              <a:rPr lang="en-US" sz="2800" b="1" dirty="0">
                <a:solidFill>
                  <a:srgbClr val="FF33CC"/>
                </a:solidFill>
                <a:latin typeface="Times    New Roman"/>
              </a:rPr>
              <a:t> </a:t>
            </a:r>
            <a:r>
              <a:rPr lang="en-US" sz="2800" b="1" dirty="0" err="1">
                <a:solidFill>
                  <a:srgbClr val="FF33CC"/>
                </a:solidFill>
                <a:latin typeface="Times    New Roman"/>
              </a:rPr>
              <a:t>đoạn</a:t>
            </a:r>
            <a:r>
              <a:rPr lang="en-US" sz="2800" b="1" dirty="0">
                <a:solidFill>
                  <a:srgbClr val="FF33CC"/>
                </a:solidFill>
                <a:latin typeface="Times    New Roman"/>
              </a:rPr>
              <a:t> NST BCD</a:t>
            </a:r>
            <a:endParaRPr lang="en-US" sz="2800" b="1" dirty="0">
              <a:solidFill>
                <a:srgbClr val="FF33CC"/>
              </a:solidFill>
              <a:latin typeface="Times    New Roman"/>
              <a:cs typeface="Times New Roman" pitchFamily="18" charset="0"/>
            </a:endParaRPr>
          </a:p>
        </p:txBody>
      </p:sp>
      <p:sp>
        <p:nvSpPr>
          <p:cNvPr id="18" name="TextBox 17">
            <a:extLst>
              <a:ext uri="{FF2B5EF4-FFF2-40B4-BE49-F238E27FC236}">
                <a16:creationId xmlns:a16="http://schemas.microsoft.com/office/drawing/2014/main" id="{F832F2C7-964E-AAD1-CCF1-BA08C37D46DF}"/>
              </a:ext>
            </a:extLst>
          </p:cNvPr>
          <p:cNvSpPr txBox="1"/>
          <p:nvPr/>
        </p:nvSpPr>
        <p:spPr>
          <a:xfrm>
            <a:off x="8086725" y="3301448"/>
            <a:ext cx="4019550" cy="523220"/>
          </a:xfrm>
          <a:prstGeom prst="rect">
            <a:avLst/>
          </a:prstGeom>
          <a:noFill/>
        </p:spPr>
        <p:txBody>
          <a:bodyPr wrap="square" rtlCol="0">
            <a:spAutoFit/>
          </a:bodyPr>
          <a:lstStyle/>
          <a:p>
            <a:pPr algn="ctr"/>
            <a:r>
              <a:rPr lang="en-US" sz="2800" b="1" dirty="0" err="1">
                <a:solidFill>
                  <a:srgbClr val="0000FF"/>
                </a:solidFill>
                <a:latin typeface="Times    New Roman"/>
              </a:rPr>
              <a:t>Lặp</a:t>
            </a:r>
            <a:r>
              <a:rPr lang="en-US" sz="2800" b="1" dirty="0">
                <a:solidFill>
                  <a:srgbClr val="0000FF"/>
                </a:solidFill>
                <a:latin typeface="Times    New Roman"/>
              </a:rPr>
              <a:t> </a:t>
            </a:r>
            <a:r>
              <a:rPr lang="en-US" sz="2800" b="1" dirty="0" err="1">
                <a:solidFill>
                  <a:srgbClr val="0000FF"/>
                </a:solidFill>
                <a:latin typeface="Times    New Roman"/>
              </a:rPr>
              <a:t>đoạn</a:t>
            </a:r>
            <a:r>
              <a:rPr lang="en-US" sz="2800" b="1" dirty="0">
                <a:solidFill>
                  <a:srgbClr val="0000FF"/>
                </a:solidFill>
                <a:latin typeface="Times    New Roman"/>
              </a:rPr>
              <a:t> NST B</a:t>
            </a:r>
            <a:endParaRPr lang="en-US" sz="2800" b="1" dirty="0">
              <a:solidFill>
                <a:srgbClr val="0000FF"/>
              </a:solidFill>
              <a:latin typeface="Times    New Roman"/>
              <a:cs typeface="Times New Roman" pitchFamily="18" charset="0"/>
            </a:endParaRPr>
          </a:p>
        </p:txBody>
      </p:sp>
      <p:sp>
        <p:nvSpPr>
          <p:cNvPr id="19" name="TextBox 18">
            <a:extLst>
              <a:ext uri="{FF2B5EF4-FFF2-40B4-BE49-F238E27FC236}">
                <a16:creationId xmlns:a16="http://schemas.microsoft.com/office/drawing/2014/main" id="{AB482A79-EE86-F259-3387-E52BAD36E7E4}"/>
              </a:ext>
            </a:extLst>
          </p:cNvPr>
          <p:cNvSpPr txBox="1"/>
          <p:nvPr/>
        </p:nvSpPr>
        <p:spPr>
          <a:xfrm>
            <a:off x="8043359" y="2359160"/>
            <a:ext cx="4019550" cy="523220"/>
          </a:xfrm>
          <a:prstGeom prst="rect">
            <a:avLst/>
          </a:prstGeom>
          <a:noFill/>
        </p:spPr>
        <p:txBody>
          <a:bodyPr wrap="square" rtlCol="0">
            <a:spAutoFit/>
          </a:bodyPr>
          <a:lstStyle/>
          <a:p>
            <a:pPr algn="ctr"/>
            <a:r>
              <a:rPr lang="en-US" sz="2800" b="1" dirty="0" err="1">
                <a:solidFill>
                  <a:srgbClr val="FF0000"/>
                </a:solidFill>
                <a:latin typeface="Times    New Roman"/>
              </a:rPr>
              <a:t>Mất</a:t>
            </a:r>
            <a:r>
              <a:rPr lang="en-US" sz="2800" b="1" dirty="0">
                <a:solidFill>
                  <a:srgbClr val="FF0000"/>
                </a:solidFill>
                <a:latin typeface="Times    New Roman"/>
              </a:rPr>
              <a:t> </a:t>
            </a:r>
            <a:r>
              <a:rPr lang="en-US" sz="2800" b="1" dirty="0" err="1">
                <a:solidFill>
                  <a:srgbClr val="FF0000"/>
                </a:solidFill>
                <a:latin typeface="Times    New Roman"/>
              </a:rPr>
              <a:t>đoạn</a:t>
            </a:r>
            <a:r>
              <a:rPr lang="en-US" sz="2800" b="1" dirty="0">
                <a:solidFill>
                  <a:srgbClr val="FF0000"/>
                </a:solidFill>
                <a:latin typeface="Times    New Roman"/>
              </a:rPr>
              <a:t> NST B</a:t>
            </a:r>
            <a:endParaRPr lang="en-US" sz="2800" b="1" dirty="0">
              <a:solidFill>
                <a:srgbClr val="FF0000"/>
              </a:solidFill>
              <a:latin typeface="Times    New Roman"/>
              <a:cs typeface="Times New Roman" pitchFamily="18" charset="0"/>
            </a:endParaRPr>
          </a:p>
        </p:txBody>
      </p:sp>
      <p:sp>
        <p:nvSpPr>
          <p:cNvPr id="20" name="TextBox 19">
            <a:extLst>
              <a:ext uri="{FF2B5EF4-FFF2-40B4-BE49-F238E27FC236}">
                <a16:creationId xmlns:a16="http://schemas.microsoft.com/office/drawing/2014/main" id="{428F548A-DBDE-E96A-B448-EAEA171FCB8C}"/>
              </a:ext>
            </a:extLst>
          </p:cNvPr>
          <p:cNvSpPr txBox="1"/>
          <p:nvPr/>
        </p:nvSpPr>
        <p:spPr>
          <a:xfrm>
            <a:off x="8043359" y="5046643"/>
            <a:ext cx="4019550" cy="954107"/>
          </a:xfrm>
          <a:prstGeom prst="rect">
            <a:avLst/>
          </a:prstGeom>
          <a:noFill/>
        </p:spPr>
        <p:txBody>
          <a:bodyPr wrap="square" rtlCol="0">
            <a:spAutoFit/>
          </a:bodyPr>
          <a:lstStyle/>
          <a:p>
            <a:pPr algn="ctr"/>
            <a:r>
              <a:rPr lang="en-US" sz="2800" b="1" dirty="0" err="1">
                <a:latin typeface="Times    New Roman"/>
              </a:rPr>
              <a:t>Chuyển</a:t>
            </a:r>
            <a:r>
              <a:rPr lang="en-US" sz="2800" b="1" dirty="0">
                <a:latin typeface="Times    New Roman"/>
              </a:rPr>
              <a:t> </a:t>
            </a:r>
            <a:r>
              <a:rPr lang="en-US" sz="2800" b="1" dirty="0" err="1">
                <a:latin typeface="Times    New Roman"/>
              </a:rPr>
              <a:t>đoạn</a:t>
            </a:r>
            <a:r>
              <a:rPr lang="en-US" sz="2800" b="1" dirty="0">
                <a:latin typeface="Times    New Roman"/>
              </a:rPr>
              <a:t> NST </a:t>
            </a:r>
          </a:p>
          <a:p>
            <a:pPr algn="ctr"/>
            <a:r>
              <a:rPr lang="en-US" sz="2800" b="1" dirty="0">
                <a:latin typeface="Times    New Roman"/>
              </a:rPr>
              <a:t>MO </a:t>
            </a:r>
            <a:r>
              <a:rPr lang="en-US" sz="2800" b="1" dirty="0" err="1">
                <a:latin typeface="Times    New Roman"/>
              </a:rPr>
              <a:t>và</a:t>
            </a:r>
            <a:r>
              <a:rPr lang="en-US" sz="2800" b="1" dirty="0">
                <a:latin typeface="Times    New Roman"/>
              </a:rPr>
              <a:t> AB</a:t>
            </a:r>
            <a:endParaRPr lang="en-US" sz="2800" b="1" dirty="0">
              <a:solidFill>
                <a:srgbClr val="FF33CC"/>
              </a:solidFill>
              <a:latin typeface="Times    New Roman"/>
              <a:cs typeface="Times New Roman" pitchFamily="18" charset="0"/>
            </a:endParaRPr>
          </a:p>
        </p:txBody>
      </p:sp>
      <p:sp>
        <p:nvSpPr>
          <p:cNvPr id="21" name="TextBox 20">
            <a:extLst>
              <a:ext uri="{FF2B5EF4-FFF2-40B4-BE49-F238E27FC236}">
                <a16:creationId xmlns:a16="http://schemas.microsoft.com/office/drawing/2014/main" id="{B04AF92A-834F-5DB4-E399-CEAE8587A7B2}"/>
              </a:ext>
            </a:extLst>
          </p:cNvPr>
          <p:cNvSpPr txBox="1"/>
          <p:nvPr/>
        </p:nvSpPr>
        <p:spPr>
          <a:xfrm>
            <a:off x="263343" y="6275291"/>
            <a:ext cx="11357157" cy="552972"/>
          </a:xfrm>
          <a:prstGeom prst="rect">
            <a:avLst/>
          </a:prstGeom>
          <a:noFill/>
        </p:spPr>
        <p:txBody>
          <a:bodyPr wrap="square">
            <a:spAutoFit/>
          </a:bodyPr>
          <a:lstStyle/>
          <a:p>
            <a:pPr marR="0" algn="just">
              <a:lnSpc>
                <a:spcPct val="107000"/>
              </a:lnSpc>
            </a:pP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878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90"/>
                                          </p:val>
                                        </p:tav>
                                        <p:tav tm="100000">
                                          <p:val>
                                            <p:fltVal val="0"/>
                                          </p:val>
                                        </p:tav>
                                      </p:tavLst>
                                    </p:anim>
                                    <p:animEffect transition="in" filter="fade">
                                      <p:cBhvr>
                                        <p:cTn id="81" dur="10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Effect transition="in" filter="circle(in)">
                                      <p:cBhvr>
                                        <p:cTn id="86"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0E6B-028A-F3D0-43FA-88075D35077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E42FE23-158F-CA56-0102-50529B94D199}"/>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37: ĐỘT BIẾN NHIỄM SẮC THỂ</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5EDCDDC-CDD4-E74C-4018-B5FAD00335A1}"/>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ĐỘT BIẾN CẤU TRÚC NST</a:t>
            </a:r>
          </a:p>
        </p:txBody>
      </p:sp>
      <p:sp>
        <p:nvSpPr>
          <p:cNvPr id="27650" name="Rectangle 2">
            <a:extLst>
              <a:ext uri="{FF2B5EF4-FFF2-40B4-BE49-F238E27FC236}">
                <a16:creationId xmlns:a16="http://schemas.microsoft.com/office/drawing/2014/main" id="{9ECFDA08-8436-E8F3-5FAB-AB1516584109}"/>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E1BB1EFA-3510-CF55-289D-7327F2796ADD}"/>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AF5636D3-F9CB-EA7C-3949-8948B47568CF}"/>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863272-08C4-FDCC-8078-9AE52C8D271A}"/>
              </a:ext>
            </a:extLst>
          </p:cNvPr>
          <p:cNvSpPr/>
          <p:nvPr/>
        </p:nvSpPr>
        <p:spPr>
          <a:xfrm>
            <a:off x="8086725" y="1876425"/>
            <a:ext cx="3533775" cy="61912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extBox 1">
            <a:extLst>
              <a:ext uri="{FF2B5EF4-FFF2-40B4-BE49-F238E27FC236}">
                <a16:creationId xmlns:a16="http://schemas.microsoft.com/office/drawing/2014/main" id="{07A99F9D-A3D9-0351-845C-984533F01567}"/>
              </a:ext>
            </a:extLst>
          </p:cNvPr>
          <p:cNvSpPr txBox="1"/>
          <p:nvPr/>
        </p:nvSpPr>
        <p:spPr>
          <a:xfrm>
            <a:off x="200025" y="1024971"/>
            <a:ext cx="12192000"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1. </a:t>
            </a:r>
            <a:r>
              <a:rPr lang="en-US" sz="2800" b="1" dirty="0" err="1">
                <a:solidFill>
                  <a:schemeClr val="bg2">
                    <a:lumMod val="50000"/>
                  </a:schemeClr>
                </a:solidFill>
                <a:latin typeface="Times New Roman" pitchFamily="18" charset="0"/>
                <a:cs typeface="Times New Roman" pitchFamily="18" charset="0"/>
              </a:rPr>
              <a:t>Khái</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niệm</a:t>
            </a:r>
            <a:endParaRPr lang="en-US" sz="2800" b="1" dirty="0">
              <a:solidFill>
                <a:schemeClr val="bg2">
                  <a:lumMod val="50000"/>
                </a:schemeClr>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A66C595C-B453-F1E9-3F49-FFF1701E81C9}"/>
              </a:ext>
            </a:extLst>
          </p:cNvPr>
          <p:cNvSpPr txBox="1"/>
          <p:nvPr/>
        </p:nvSpPr>
        <p:spPr>
          <a:xfrm>
            <a:off x="200025" y="1510032"/>
            <a:ext cx="11677650" cy="1351909"/>
          </a:xfrm>
          <a:prstGeom prst="rect">
            <a:avLst/>
          </a:prstGeom>
          <a:noFill/>
        </p:spPr>
        <p:txBody>
          <a:bodyPr wrap="square" rtlCol="0">
            <a:spAutoFit/>
          </a:bodyPr>
          <a:lstStyle/>
          <a:p>
            <a:pPr>
              <a:lnSpc>
                <a:spcPct val="135000"/>
              </a:lnSpc>
            </a:pPr>
            <a:r>
              <a:rPr lang="en-US" sz="3200" dirty="0" err="1">
                <a:solidFill>
                  <a:srgbClr val="0000FF"/>
                </a:solidFill>
                <a:latin typeface="Times    New Roman"/>
              </a:rPr>
              <a:t>Đột</a:t>
            </a:r>
            <a:r>
              <a:rPr lang="en-US" sz="3200" dirty="0">
                <a:solidFill>
                  <a:srgbClr val="0000FF"/>
                </a:solidFill>
                <a:latin typeface="Times    New Roman"/>
              </a:rPr>
              <a:t> </a:t>
            </a:r>
            <a:r>
              <a:rPr lang="en-US" sz="3200" dirty="0" err="1">
                <a:solidFill>
                  <a:srgbClr val="0000FF"/>
                </a:solidFill>
                <a:latin typeface="Times    New Roman"/>
              </a:rPr>
              <a:t>biến</a:t>
            </a:r>
            <a:r>
              <a:rPr lang="en-US" sz="3200" dirty="0">
                <a:solidFill>
                  <a:srgbClr val="0000FF"/>
                </a:solidFill>
                <a:latin typeface="Times    New Roman"/>
              </a:rPr>
              <a:t> </a:t>
            </a:r>
            <a:r>
              <a:rPr lang="en-US" sz="3200" dirty="0" err="1">
                <a:solidFill>
                  <a:srgbClr val="0000FF"/>
                </a:solidFill>
                <a:latin typeface="Times    New Roman"/>
              </a:rPr>
              <a:t>cấu</a:t>
            </a:r>
            <a:r>
              <a:rPr lang="en-US" sz="3200" dirty="0">
                <a:solidFill>
                  <a:srgbClr val="0000FF"/>
                </a:solidFill>
                <a:latin typeface="Times    New Roman"/>
              </a:rPr>
              <a:t> </a:t>
            </a:r>
            <a:r>
              <a:rPr lang="en-US" sz="3200" dirty="0" err="1">
                <a:solidFill>
                  <a:srgbClr val="0000FF"/>
                </a:solidFill>
                <a:latin typeface="Times    New Roman"/>
              </a:rPr>
              <a:t>trúc</a:t>
            </a:r>
            <a:r>
              <a:rPr lang="en-US" sz="3200" dirty="0">
                <a:solidFill>
                  <a:srgbClr val="0000FF"/>
                </a:solidFill>
                <a:latin typeface="Times    New Roman"/>
              </a:rPr>
              <a:t> NST: </a:t>
            </a:r>
            <a:r>
              <a:rPr lang="en-US" sz="3200" dirty="0" err="1">
                <a:solidFill>
                  <a:srgbClr val="0000FF"/>
                </a:solidFill>
                <a:latin typeface="Times    New Roman"/>
              </a:rPr>
              <a:t>là</a:t>
            </a:r>
            <a:r>
              <a:rPr lang="en-US" sz="3200" dirty="0">
                <a:solidFill>
                  <a:srgbClr val="0000FF"/>
                </a:solidFill>
                <a:latin typeface="Times    New Roman"/>
              </a:rPr>
              <a:t> </a:t>
            </a:r>
            <a:r>
              <a:rPr lang="en-US" sz="3200" dirty="0" err="1">
                <a:solidFill>
                  <a:srgbClr val="0000FF"/>
                </a:solidFill>
                <a:latin typeface="Times    New Roman"/>
              </a:rPr>
              <a:t>những</a:t>
            </a:r>
            <a:r>
              <a:rPr lang="en-US" sz="3200" dirty="0">
                <a:solidFill>
                  <a:srgbClr val="0000FF"/>
                </a:solidFill>
                <a:latin typeface="Times    New Roman"/>
              </a:rPr>
              <a:t> </a:t>
            </a:r>
            <a:r>
              <a:rPr lang="en-US" sz="3200" dirty="0" err="1">
                <a:solidFill>
                  <a:srgbClr val="0000FF"/>
                </a:solidFill>
                <a:latin typeface="Times    New Roman"/>
              </a:rPr>
              <a:t>biến</a:t>
            </a:r>
            <a:r>
              <a:rPr lang="en-US" sz="3200" dirty="0">
                <a:solidFill>
                  <a:srgbClr val="0000FF"/>
                </a:solidFill>
                <a:latin typeface="Times    New Roman"/>
              </a:rPr>
              <a:t> </a:t>
            </a:r>
            <a:r>
              <a:rPr lang="en-US" sz="3200" dirty="0" err="1">
                <a:solidFill>
                  <a:srgbClr val="0000FF"/>
                </a:solidFill>
                <a:latin typeface="Times    New Roman"/>
              </a:rPr>
              <a:t>đổi</a:t>
            </a:r>
            <a:r>
              <a:rPr lang="en-US" sz="3200" dirty="0">
                <a:solidFill>
                  <a:srgbClr val="0000FF"/>
                </a:solidFill>
                <a:latin typeface="Times    New Roman"/>
              </a:rPr>
              <a:t> </a:t>
            </a:r>
            <a:r>
              <a:rPr lang="en-US" sz="3200" dirty="0" err="1">
                <a:solidFill>
                  <a:srgbClr val="0000FF"/>
                </a:solidFill>
                <a:latin typeface="Times    New Roman"/>
              </a:rPr>
              <a:t>trong</a:t>
            </a:r>
            <a:r>
              <a:rPr lang="en-US" sz="3200" dirty="0">
                <a:solidFill>
                  <a:srgbClr val="0000FF"/>
                </a:solidFill>
                <a:latin typeface="Times    New Roman"/>
              </a:rPr>
              <a:t> </a:t>
            </a:r>
            <a:r>
              <a:rPr lang="en-US" sz="3200" dirty="0" err="1">
                <a:solidFill>
                  <a:srgbClr val="0000FF"/>
                </a:solidFill>
                <a:latin typeface="Times    New Roman"/>
              </a:rPr>
              <a:t>cấu</a:t>
            </a:r>
            <a:r>
              <a:rPr lang="en-US" sz="3200" dirty="0">
                <a:solidFill>
                  <a:srgbClr val="0000FF"/>
                </a:solidFill>
                <a:latin typeface="Times    New Roman"/>
              </a:rPr>
              <a:t> </a:t>
            </a:r>
            <a:r>
              <a:rPr lang="en-US" sz="3200" dirty="0" err="1">
                <a:solidFill>
                  <a:srgbClr val="0000FF"/>
                </a:solidFill>
                <a:latin typeface="Times    New Roman"/>
              </a:rPr>
              <a:t>trúc</a:t>
            </a:r>
            <a:r>
              <a:rPr lang="en-US" sz="3200" dirty="0">
                <a:solidFill>
                  <a:srgbClr val="0000FF"/>
                </a:solidFill>
                <a:latin typeface="Times    New Roman"/>
              </a:rPr>
              <a:t> </a:t>
            </a:r>
            <a:r>
              <a:rPr lang="en-US" sz="3200" dirty="0" err="1">
                <a:solidFill>
                  <a:srgbClr val="0000FF"/>
                </a:solidFill>
                <a:latin typeface="Times    New Roman"/>
              </a:rPr>
              <a:t>của</a:t>
            </a:r>
            <a:r>
              <a:rPr lang="en-US" sz="3200" dirty="0">
                <a:solidFill>
                  <a:srgbClr val="0000FF"/>
                </a:solidFill>
                <a:latin typeface="Times    New Roman"/>
              </a:rPr>
              <a:t> NST, </a:t>
            </a:r>
            <a:r>
              <a:rPr lang="en-US" sz="3200" dirty="0" err="1">
                <a:solidFill>
                  <a:srgbClr val="0000FF"/>
                </a:solidFill>
                <a:latin typeface="Times    New Roman"/>
              </a:rPr>
              <a:t>làm</a:t>
            </a:r>
            <a:r>
              <a:rPr lang="en-US" sz="3200" dirty="0">
                <a:solidFill>
                  <a:srgbClr val="0000FF"/>
                </a:solidFill>
                <a:latin typeface="Times    New Roman"/>
              </a:rPr>
              <a:t> </a:t>
            </a:r>
            <a:r>
              <a:rPr lang="en-US" sz="3200" dirty="0" err="1">
                <a:solidFill>
                  <a:srgbClr val="0000FF"/>
                </a:solidFill>
                <a:latin typeface="Times    New Roman"/>
              </a:rPr>
              <a:t>thay</a:t>
            </a:r>
            <a:r>
              <a:rPr lang="en-US" sz="3200" dirty="0">
                <a:solidFill>
                  <a:srgbClr val="0000FF"/>
                </a:solidFill>
                <a:latin typeface="Times    New Roman"/>
              </a:rPr>
              <a:t> </a:t>
            </a:r>
            <a:r>
              <a:rPr lang="en-US" sz="3200" dirty="0" err="1">
                <a:solidFill>
                  <a:srgbClr val="0000FF"/>
                </a:solidFill>
                <a:latin typeface="Times    New Roman"/>
              </a:rPr>
              <a:t>đổi</a:t>
            </a:r>
            <a:r>
              <a:rPr lang="en-US" sz="3200" dirty="0">
                <a:solidFill>
                  <a:srgbClr val="0000FF"/>
                </a:solidFill>
                <a:latin typeface="Times    New Roman"/>
              </a:rPr>
              <a:t> </a:t>
            </a:r>
            <a:r>
              <a:rPr lang="en-US" sz="3200" dirty="0" err="1">
                <a:solidFill>
                  <a:srgbClr val="0000FF"/>
                </a:solidFill>
                <a:latin typeface="Times    New Roman"/>
              </a:rPr>
              <a:t>cách</a:t>
            </a:r>
            <a:r>
              <a:rPr lang="en-US" sz="3200" dirty="0">
                <a:solidFill>
                  <a:srgbClr val="0000FF"/>
                </a:solidFill>
                <a:latin typeface="Times    New Roman"/>
              </a:rPr>
              <a:t> </a:t>
            </a:r>
            <a:r>
              <a:rPr lang="en-US" sz="3200" dirty="0" err="1">
                <a:solidFill>
                  <a:srgbClr val="0000FF"/>
                </a:solidFill>
                <a:latin typeface="Times    New Roman"/>
              </a:rPr>
              <a:t>sắp</a:t>
            </a:r>
            <a:r>
              <a:rPr lang="en-US" sz="3200" dirty="0">
                <a:solidFill>
                  <a:srgbClr val="0000FF"/>
                </a:solidFill>
                <a:latin typeface="Times    New Roman"/>
              </a:rPr>
              <a:t> </a:t>
            </a:r>
            <a:r>
              <a:rPr lang="en-US" sz="3200" dirty="0" err="1">
                <a:solidFill>
                  <a:srgbClr val="0000FF"/>
                </a:solidFill>
                <a:latin typeface="Times    New Roman"/>
              </a:rPr>
              <a:t>xếp</a:t>
            </a:r>
            <a:r>
              <a:rPr lang="en-US" sz="3200" dirty="0">
                <a:solidFill>
                  <a:srgbClr val="0000FF"/>
                </a:solidFill>
                <a:latin typeface="Times    New Roman"/>
              </a:rPr>
              <a:t> </a:t>
            </a:r>
            <a:r>
              <a:rPr lang="en-US" sz="3200" dirty="0" err="1">
                <a:solidFill>
                  <a:srgbClr val="0000FF"/>
                </a:solidFill>
                <a:latin typeface="Times    New Roman"/>
              </a:rPr>
              <a:t>hoặc</a:t>
            </a:r>
            <a:r>
              <a:rPr lang="en-US" sz="3200" dirty="0">
                <a:solidFill>
                  <a:srgbClr val="0000FF"/>
                </a:solidFill>
                <a:latin typeface="Times    New Roman"/>
              </a:rPr>
              <a:t> </a:t>
            </a:r>
            <a:r>
              <a:rPr lang="en-US" sz="3200" dirty="0" err="1">
                <a:solidFill>
                  <a:srgbClr val="0000FF"/>
                </a:solidFill>
                <a:latin typeface="Times    New Roman"/>
              </a:rPr>
              <a:t>số</a:t>
            </a:r>
            <a:r>
              <a:rPr lang="en-US" sz="3200" dirty="0">
                <a:solidFill>
                  <a:srgbClr val="0000FF"/>
                </a:solidFill>
                <a:latin typeface="Times    New Roman"/>
              </a:rPr>
              <a:t> </a:t>
            </a:r>
            <a:r>
              <a:rPr lang="en-US" sz="3200" dirty="0" err="1">
                <a:solidFill>
                  <a:srgbClr val="0000FF"/>
                </a:solidFill>
                <a:latin typeface="Times    New Roman"/>
              </a:rPr>
              <a:t>lượng</a:t>
            </a:r>
            <a:r>
              <a:rPr lang="en-US" sz="3200" dirty="0">
                <a:solidFill>
                  <a:srgbClr val="0000FF"/>
                </a:solidFill>
                <a:latin typeface="Times    New Roman"/>
              </a:rPr>
              <a:t> </a:t>
            </a:r>
            <a:r>
              <a:rPr lang="en-US" sz="3200" dirty="0" err="1">
                <a:solidFill>
                  <a:srgbClr val="0000FF"/>
                </a:solidFill>
                <a:latin typeface="Times    New Roman"/>
              </a:rPr>
              <a:t>của</a:t>
            </a:r>
            <a:r>
              <a:rPr lang="en-US" sz="3200" dirty="0">
                <a:solidFill>
                  <a:srgbClr val="0000FF"/>
                </a:solidFill>
                <a:latin typeface="Times    New Roman"/>
              </a:rPr>
              <a:t> </a:t>
            </a:r>
            <a:r>
              <a:rPr lang="en-US" sz="3200" dirty="0" err="1">
                <a:solidFill>
                  <a:srgbClr val="0000FF"/>
                </a:solidFill>
                <a:latin typeface="Times    New Roman"/>
              </a:rPr>
              <a:t>các</a:t>
            </a:r>
            <a:r>
              <a:rPr lang="en-US" sz="3200" dirty="0">
                <a:solidFill>
                  <a:srgbClr val="0000FF"/>
                </a:solidFill>
                <a:latin typeface="Times    New Roman"/>
              </a:rPr>
              <a:t> gene </a:t>
            </a:r>
            <a:r>
              <a:rPr lang="en-US" sz="3200" dirty="0" err="1">
                <a:solidFill>
                  <a:srgbClr val="0000FF"/>
                </a:solidFill>
                <a:latin typeface="Times    New Roman"/>
              </a:rPr>
              <a:t>trên</a:t>
            </a:r>
            <a:r>
              <a:rPr lang="en-US" sz="3200" dirty="0">
                <a:solidFill>
                  <a:srgbClr val="0000FF"/>
                </a:solidFill>
                <a:latin typeface="Times    New Roman"/>
              </a:rPr>
              <a:t> NST.</a:t>
            </a:r>
            <a:endParaRPr lang="en-US" sz="3200" dirty="0">
              <a:solidFill>
                <a:srgbClr val="0000FF"/>
              </a:solidFill>
              <a:latin typeface="Times    New Roman"/>
              <a:cs typeface="Times New Roman" pitchFamily="18" charset="0"/>
            </a:endParaRPr>
          </a:p>
        </p:txBody>
      </p:sp>
      <p:sp>
        <p:nvSpPr>
          <p:cNvPr id="4" name="TextBox 3">
            <a:extLst>
              <a:ext uri="{FF2B5EF4-FFF2-40B4-BE49-F238E27FC236}">
                <a16:creationId xmlns:a16="http://schemas.microsoft.com/office/drawing/2014/main" id="{36BDD560-CCA6-8684-98E2-F48DA78CADF4}"/>
              </a:ext>
            </a:extLst>
          </p:cNvPr>
          <p:cNvSpPr txBox="1"/>
          <p:nvPr/>
        </p:nvSpPr>
        <p:spPr>
          <a:xfrm>
            <a:off x="200025" y="2928565"/>
            <a:ext cx="10915361" cy="523220"/>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2. </a:t>
            </a:r>
            <a:r>
              <a:rPr lang="en-US" sz="2800" b="1" dirty="0" err="1">
                <a:solidFill>
                  <a:schemeClr val="bg2">
                    <a:lumMod val="50000"/>
                  </a:schemeClr>
                </a:solidFill>
                <a:latin typeface="Times New Roman" pitchFamily="18" charset="0"/>
                <a:cs typeface="Times New Roman" pitchFamily="18" charset="0"/>
              </a:rPr>
              <a:t>Phân</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loại</a:t>
            </a:r>
            <a:endParaRPr lang="en-US" sz="2800" b="1" dirty="0">
              <a:solidFill>
                <a:schemeClr val="bg2">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2C927277-544A-3C1C-10C1-DC5DAD04A6E2}"/>
              </a:ext>
            </a:extLst>
          </p:cNvPr>
          <p:cNvSpPr txBox="1"/>
          <p:nvPr/>
        </p:nvSpPr>
        <p:spPr>
          <a:xfrm>
            <a:off x="264855" y="3518409"/>
            <a:ext cx="3688309" cy="2034916"/>
          </a:xfrm>
          <a:prstGeom prst="rect">
            <a:avLst/>
          </a:prstGeom>
          <a:noFill/>
        </p:spPr>
        <p:txBody>
          <a:bodyPr wrap="square">
            <a:spAutoFit/>
          </a:bodyPr>
          <a:lstStyle/>
          <a:p>
            <a:pPr marR="0" algn="just">
              <a:lnSpc>
                <a:spcPct val="107000"/>
              </a:lnSpc>
            </a:pP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3000" kern="1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ct val="107000"/>
              </a:lnSpc>
            </a:pPr>
            <a:r>
              <a:rPr lang="en-US" sz="3000" kern="10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 </a:t>
            </a:r>
            <a:r>
              <a:rPr lang="en-US" sz="3000" kern="10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Lặp</a:t>
            </a:r>
            <a:r>
              <a:rPr lang="en-US" sz="3000" kern="10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đoạn</a:t>
            </a:r>
            <a:endParaRPr lang="en-US" sz="3000" kern="10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07000"/>
              </a:lnSpc>
            </a:pPr>
            <a:r>
              <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đoạn</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07000"/>
              </a:lnSpc>
            </a:pPr>
            <a:r>
              <a:rPr lang="en-US" sz="3000" kern="10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 </a:t>
            </a:r>
            <a:r>
              <a:rPr lang="en-US" sz="3000" kern="10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000" kern="10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3000" kern="10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đoạn</a:t>
            </a:r>
            <a:endParaRPr lang="en-US" sz="30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36D2901-54EB-A62A-5728-3814D0C072F8}"/>
              </a:ext>
            </a:extLst>
          </p:cNvPr>
          <p:cNvSpPr txBox="1"/>
          <p:nvPr/>
        </p:nvSpPr>
        <p:spPr>
          <a:xfrm>
            <a:off x="4904798" y="2928565"/>
            <a:ext cx="6363854" cy="954107"/>
          </a:xfrm>
          <a:prstGeom prst="rect">
            <a:avLst/>
          </a:prstGeom>
          <a:noFill/>
        </p:spPr>
        <p:txBody>
          <a:bodyPr wrap="square">
            <a:spAutoFit/>
          </a:bodyPr>
          <a:lstStyle/>
          <a:p>
            <a:r>
              <a:rPr lang="en-US" sz="2800" b="0" i="0" dirty="0" err="1">
                <a:solidFill>
                  <a:srgbClr val="FF0000"/>
                </a:solidFill>
                <a:effectLst>
                  <a:outerShdw blurRad="38100" dist="38100" dir="2700000" algn="tl">
                    <a:srgbClr val="000000">
                      <a:alpha val="43137"/>
                    </a:srgbClr>
                  </a:outerShdw>
                </a:effectLst>
                <a:latin typeface="Times    New Roman"/>
              </a:rPr>
              <a:t>Lấy</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thêm</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ví</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dụ</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khác</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về</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đột</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biến</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cấu</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trúc</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nhiễm</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sắc</a:t>
            </a:r>
            <a:r>
              <a:rPr lang="en-US" sz="2800" b="0" i="0" dirty="0">
                <a:solidFill>
                  <a:srgbClr val="FF0000"/>
                </a:solidFill>
                <a:effectLst>
                  <a:outerShdw blurRad="38100" dist="38100" dir="2700000" algn="tl">
                    <a:srgbClr val="000000">
                      <a:alpha val="43137"/>
                    </a:srgbClr>
                  </a:outerShdw>
                </a:effectLst>
                <a:latin typeface="Times    New Roman"/>
              </a:rPr>
              <a:t> </a:t>
            </a:r>
            <a:r>
              <a:rPr lang="en-US" sz="2800" b="0" i="0" dirty="0" err="1">
                <a:solidFill>
                  <a:srgbClr val="FF0000"/>
                </a:solidFill>
                <a:effectLst>
                  <a:outerShdw blurRad="38100" dist="38100" dir="2700000" algn="tl">
                    <a:srgbClr val="000000">
                      <a:alpha val="43137"/>
                    </a:srgbClr>
                  </a:outerShdw>
                </a:effectLst>
                <a:latin typeface="Times    New Roman"/>
              </a:rPr>
              <a:t>thể</a:t>
            </a:r>
            <a:r>
              <a:rPr lang="en-US" sz="2800" b="0" i="0" dirty="0">
                <a:solidFill>
                  <a:srgbClr val="FF0000"/>
                </a:solidFill>
                <a:effectLst>
                  <a:outerShdw blurRad="38100" dist="38100" dir="2700000" algn="tl">
                    <a:srgbClr val="000000">
                      <a:alpha val="43137"/>
                    </a:srgbClr>
                  </a:outerShdw>
                </a:effectLst>
                <a:latin typeface="Times    New Roman"/>
              </a:rPr>
              <a:t>.</a:t>
            </a:r>
            <a:endParaRPr lang="en-US" sz="2800" dirty="0">
              <a:solidFill>
                <a:srgbClr val="FF0000"/>
              </a:solidFill>
              <a:effectLst>
                <a:outerShdw blurRad="38100" dist="38100" dir="2700000" algn="tl">
                  <a:srgbClr val="000000">
                    <a:alpha val="43137"/>
                  </a:srgbClr>
                </a:outerShdw>
              </a:effectLst>
              <a:latin typeface="Times    New Roman"/>
            </a:endParaRPr>
          </a:p>
        </p:txBody>
      </p:sp>
      <p:sp>
        <p:nvSpPr>
          <p:cNvPr id="12" name="TextBox 11">
            <a:extLst>
              <a:ext uri="{FF2B5EF4-FFF2-40B4-BE49-F238E27FC236}">
                <a16:creationId xmlns:a16="http://schemas.microsoft.com/office/drawing/2014/main" id="{98453332-6F4A-2A26-A276-36BEB33D93E2}"/>
              </a:ext>
            </a:extLst>
          </p:cNvPr>
          <p:cNvSpPr txBox="1"/>
          <p:nvPr/>
        </p:nvSpPr>
        <p:spPr>
          <a:xfrm>
            <a:off x="4221018" y="3783610"/>
            <a:ext cx="7887855" cy="3108543"/>
          </a:xfrm>
          <a:prstGeom prst="rect">
            <a:avLst/>
          </a:prstGeom>
          <a:noFill/>
        </p:spPr>
        <p:txBody>
          <a:bodyPr wrap="square">
            <a:spAutoFit/>
          </a:bodyPr>
          <a:lstStyle/>
          <a:p>
            <a:pPr algn="just"/>
            <a:r>
              <a:rPr lang="vi-VN" sz="2800" b="0" i="0" dirty="0">
                <a:solidFill>
                  <a:srgbClr val="000000"/>
                </a:solidFill>
                <a:effectLst/>
                <a:latin typeface="+mj-lt"/>
              </a:rPr>
              <a:t>Một số ví dụ khác về đột biến cấu trúc nhiễm sắc thể:</a:t>
            </a:r>
          </a:p>
          <a:p>
            <a:pPr algn="just"/>
            <a:r>
              <a:rPr lang="vi-VN" sz="2800" b="0" i="0" dirty="0">
                <a:solidFill>
                  <a:srgbClr val="000000"/>
                </a:solidFill>
                <a:effectLst/>
                <a:latin typeface="+mj-lt"/>
              </a:rPr>
              <a:t>- Đột biến chuyển đoạn nhiễm sắc thể (11, 19, 22,…) có khả năng gây ung thư.</a:t>
            </a:r>
          </a:p>
          <a:p>
            <a:pPr algn="just"/>
            <a:r>
              <a:rPr lang="vi-VN" sz="2800" b="0" i="0" dirty="0">
                <a:solidFill>
                  <a:srgbClr val="000000"/>
                </a:solidFill>
                <a:effectLst/>
                <a:latin typeface="+mj-lt"/>
              </a:rPr>
              <a:t>- Đột biến lặp đoạn làm tăng hoạt tính của enzyme amylase ở đại mạch.</a:t>
            </a:r>
          </a:p>
          <a:p>
            <a:pPr algn="just"/>
            <a:r>
              <a:rPr lang="vi-VN" sz="2800" b="0" i="0" dirty="0">
                <a:solidFill>
                  <a:srgbClr val="000000"/>
                </a:solidFill>
                <a:effectLst/>
                <a:latin typeface="+mj-lt"/>
              </a:rPr>
              <a:t>- Mất đoạn nhỏ ở đầu NST 21 gây ung thư máu ở người.</a:t>
            </a:r>
          </a:p>
        </p:txBody>
      </p:sp>
    </p:spTree>
    <p:extLst>
      <p:ext uri="{BB962C8B-B14F-4D97-AF65-F5344CB8AC3E}">
        <p14:creationId xmlns:p14="http://schemas.microsoft.com/office/powerpoint/2010/main" val="4238395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80">
                                          <p:stCondLst>
                                            <p:cond delay="0"/>
                                          </p:stCondLst>
                                        </p:cTn>
                                        <p:tgtEl>
                                          <p:spTgt spid="12"/>
                                        </p:tgtEl>
                                      </p:cBhvr>
                                    </p:animEffect>
                                    <p:anim calcmode="lin" valueType="num">
                                      <p:cBhvr>
                                        <p:cTn id="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7" dur="26">
                                          <p:stCondLst>
                                            <p:cond delay="650"/>
                                          </p:stCondLst>
                                        </p:cTn>
                                        <p:tgtEl>
                                          <p:spTgt spid="12"/>
                                        </p:tgtEl>
                                      </p:cBhvr>
                                      <p:to x="100000" y="60000"/>
                                    </p:animScale>
                                    <p:animScale>
                                      <p:cBhvr>
                                        <p:cTn id="58" dur="166" decel="50000">
                                          <p:stCondLst>
                                            <p:cond delay="676"/>
                                          </p:stCondLst>
                                        </p:cTn>
                                        <p:tgtEl>
                                          <p:spTgt spid="12"/>
                                        </p:tgtEl>
                                      </p:cBhvr>
                                      <p:to x="100000" y="100000"/>
                                    </p:animScale>
                                    <p:animScale>
                                      <p:cBhvr>
                                        <p:cTn id="59" dur="26">
                                          <p:stCondLst>
                                            <p:cond delay="1312"/>
                                          </p:stCondLst>
                                        </p:cTn>
                                        <p:tgtEl>
                                          <p:spTgt spid="12"/>
                                        </p:tgtEl>
                                      </p:cBhvr>
                                      <p:to x="100000" y="80000"/>
                                    </p:animScale>
                                    <p:animScale>
                                      <p:cBhvr>
                                        <p:cTn id="60" dur="166" decel="50000">
                                          <p:stCondLst>
                                            <p:cond delay="1338"/>
                                          </p:stCondLst>
                                        </p:cTn>
                                        <p:tgtEl>
                                          <p:spTgt spid="12"/>
                                        </p:tgtEl>
                                      </p:cBhvr>
                                      <p:to x="100000" y="100000"/>
                                    </p:animScale>
                                    <p:animScale>
                                      <p:cBhvr>
                                        <p:cTn id="61" dur="26">
                                          <p:stCondLst>
                                            <p:cond delay="1642"/>
                                          </p:stCondLst>
                                        </p:cTn>
                                        <p:tgtEl>
                                          <p:spTgt spid="12"/>
                                        </p:tgtEl>
                                      </p:cBhvr>
                                      <p:to x="100000" y="90000"/>
                                    </p:animScale>
                                    <p:animScale>
                                      <p:cBhvr>
                                        <p:cTn id="62" dur="166" decel="50000">
                                          <p:stCondLst>
                                            <p:cond delay="1668"/>
                                          </p:stCondLst>
                                        </p:cTn>
                                        <p:tgtEl>
                                          <p:spTgt spid="12"/>
                                        </p:tgtEl>
                                      </p:cBhvr>
                                      <p:to x="100000" y="100000"/>
                                    </p:animScale>
                                    <p:animScale>
                                      <p:cBhvr>
                                        <p:cTn id="63" dur="26">
                                          <p:stCondLst>
                                            <p:cond delay="1808"/>
                                          </p:stCondLst>
                                        </p:cTn>
                                        <p:tgtEl>
                                          <p:spTgt spid="12"/>
                                        </p:tgtEl>
                                      </p:cBhvr>
                                      <p:to x="100000" y="95000"/>
                                    </p:animScale>
                                    <p:animScale>
                                      <p:cBhvr>
                                        <p:cTn id="6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7"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8B591A4A-F90A-1ED0-8925-82768F8821F5}"/>
              </a:ext>
            </a:extLst>
          </p:cNvPr>
          <p:cNvSpPr>
            <a:spLocks noGrp="1"/>
          </p:cNvSpPr>
          <p:nvPr>
            <p:ph type="sldNum" sz="quarter" idx="12"/>
          </p:nvPr>
        </p:nvSpPr>
        <p:spPr bwMode="auto">
          <a:xfrm>
            <a:off x="8077200" y="49276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fld id="{CF2C1C2D-E371-47E6-BDAB-5634783F7EF1}" type="slidenum">
              <a:rPr lang="ru-RU" altLang="en-US" sz="2800" b="1">
                <a:solidFill>
                  <a:srgbClr val="FFFFFF"/>
                </a:solidFill>
                <a:latin typeface="Times New Roman" panose="02020603050405020304" pitchFamily="18" charset="0"/>
                <a:cs typeface="Times New Roman" panose="02020603050405020304" pitchFamily="18" charset="0"/>
              </a:rPr>
              <a:pPr/>
              <a:t>9</a:t>
            </a:fld>
            <a:endParaRPr lang="ru-RU" altLang="en-US" sz="2800" b="1">
              <a:solidFill>
                <a:srgbClr val="FFFFFF"/>
              </a:solidFill>
              <a:latin typeface="Times New Roman" panose="02020603050405020304" pitchFamily="18" charset="0"/>
              <a:cs typeface="Times New Roman" panose="02020603050405020304" pitchFamily="18" charset="0"/>
            </a:endParaRPr>
          </a:p>
        </p:txBody>
      </p:sp>
      <p:sp>
        <p:nvSpPr>
          <p:cNvPr id="14339" name="AutoShape 4" descr="Hội chứng mèo kêu là gì? Tìm hiểu nguyên nhân và cách phòng ngừa - Nhà  thuốc FPT Long Châu">
            <a:extLst>
              <a:ext uri="{FF2B5EF4-FFF2-40B4-BE49-F238E27FC236}">
                <a16:creationId xmlns:a16="http://schemas.microsoft.com/office/drawing/2014/main" id="{1F6A771C-F26A-E8C1-A89A-BFDE0D44BB1E}"/>
              </a:ext>
            </a:extLst>
          </p:cNvPr>
          <p:cNvSpPr>
            <a:spLocks noChangeAspect="1" noChangeArrowheads="1"/>
          </p:cNvSpPr>
          <p:nvPr/>
        </p:nvSpPr>
        <p:spPr bwMode="auto">
          <a:xfrm>
            <a:off x="1601788" y="-1524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8A8FA0F-1482-D67A-0BED-E1E93DFE5C06}"/>
              </a:ext>
            </a:extLst>
          </p:cNvPr>
          <p:cNvSpPr/>
          <p:nvPr/>
        </p:nvSpPr>
        <p:spPr>
          <a:xfrm>
            <a:off x="342900" y="4307684"/>
            <a:ext cx="11506199" cy="227703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defTabSz="609630">
              <a:lnSpc>
                <a:spcPct val="130000"/>
              </a:lnSpc>
              <a:defRPr/>
            </a:pPr>
            <a:r>
              <a:rPr lang="en-US" sz="2800" b="1" dirty="0" err="1">
                <a:solidFill>
                  <a:srgbClr val="0000FF"/>
                </a:solidFill>
                <a:latin typeface="Times New Roman" pitchFamily="18" charset="0"/>
                <a:cs typeface="Times New Roman" pitchFamily="18" charset="0"/>
              </a:rPr>
              <a:t>Gây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mất</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một số gene nhất định, có thể dẫn đến mất chức năng của gene</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mất</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cân bằng gen</a:t>
            </a:r>
            <a:r>
              <a:rPr lang="en-US" sz="2800" b="1" dirty="0">
                <a:solidFill>
                  <a:srgbClr val="0000FF"/>
                </a:solidFill>
                <a:latin typeface="Times New Roman" pitchFamily="18" charset="0"/>
                <a:cs typeface="Times New Roman" pitchFamily="18" charset="0"/>
              </a:rPr>
              <a:t>e</a:t>
            </a:r>
            <a:r>
              <a:rPr lang="vi-VN" sz="2800" b="1" dirty="0">
                <a:solidFill>
                  <a:srgbClr val="0000FF"/>
                </a:solidFill>
                <a:latin typeface="Times New Roman" pitchFamily="18" charset="0"/>
                <a:cs typeface="Times New Roman" pitchFamily="18" charset="0"/>
              </a:rPr>
              <a:t> trong hệ gen</a:t>
            </a:r>
            <a:r>
              <a:rPr lang="en-US" sz="2800" b="1" dirty="0">
                <a:solidFill>
                  <a:srgbClr val="0000FF"/>
                </a:solidFill>
                <a:latin typeface="Times New Roman" pitchFamily="18" charset="0"/>
                <a:cs typeface="Times New Roman" pitchFamily="18" charset="0"/>
              </a:rPr>
              <a:t>e,  </a:t>
            </a:r>
            <a:r>
              <a:rPr lang="en-US" sz="2800" b="1" dirty="0" err="1">
                <a:solidFill>
                  <a:srgbClr val="0000FF"/>
                </a:solidFill>
                <a:latin typeface="Times New Roman" pitchFamily="18" charset="0"/>
                <a:cs typeface="Times New Roman" pitchFamily="18" charset="0"/>
              </a:rPr>
              <a:t>làm</a:t>
            </a:r>
            <a:r>
              <a:rPr lang="en-US" sz="2800" b="1" dirty="0">
                <a:solidFill>
                  <a:srgbClr val="0000FF"/>
                </a:solidFill>
                <a:latin typeface="Times New Roman" pitchFamily="18" charset="0"/>
                <a:cs typeface="Times New Roman" pitchFamily="18" charset="0"/>
              </a:rPr>
              <a:t> m</a:t>
            </a:r>
            <a:r>
              <a:rPr lang="vi-VN" sz="2800" b="1" dirty="0">
                <a:solidFill>
                  <a:srgbClr val="0000FF"/>
                </a:solidFill>
                <a:latin typeface="Times New Roman" pitchFamily="18" charset="0"/>
                <a:cs typeface="Times New Roman" pitchFamily="18" charset="0"/>
              </a:rPr>
              <a:t>ức độ hoạt</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động của gene có thể tăng hoặc giảm, thậm chí không hoạt động</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thường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thường</a:t>
            </a:r>
            <a:r>
              <a:rPr lang="en-US" sz="2800" b="1" dirty="0">
                <a:solidFill>
                  <a:srgbClr val="0000FF"/>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hại</a:t>
            </a:r>
            <a:r>
              <a:rPr lang="en-US" sz="2800" b="1" dirty="0">
                <a:solidFill>
                  <a:srgbClr val="FF0000"/>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ảnh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hưởng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p>
        </p:txBody>
      </p:sp>
      <p:grpSp>
        <p:nvGrpSpPr>
          <p:cNvPr id="14343" name="Group 3">
            <a:extLst>
              <a:ext uri="{FF2B5EF4-FFF2-40B4-BE49-F238E27FC236}">
                <a16:creationId xmlns:a16="http://schemas.microsoft.com/office/drawing/2014/main" id="{0AD1BACD-33C1-66B2-49B5-A9277112C5BC}"/>
              </a:ext>
            </a:extLst>
          </p:cNvPr>
          <p:cNvGrpSpPr>
            <a:grpSpLocks/>
          </p:cNvGrpSpPr>
          <p:nvPr/>
        </p:nvGrpSpPr>
        <p:grpSpPr bwMode="auto">
          <a:xfrm>
            <a:off x="1600200" y="28576"/>
            <a:ext cx="1600200" cy="4187825"/>
            <a:chOff x="76200" y="28351"/>
            <a:chExt cx="1600200" cy="4188380"/>
          </a:xfrm>
        </p:grpSpPr>
        <p:pic>
          <p:nvPicPr>
            <p:cNvPr id="14353" name="Picture 2" descr="Deletion">
              <a:extLst>
                <a:ext uri="{FF2B5EF4-FFF2-40B4-BE49-F238E27FC236}">
                  <a16:creationId xmlns:a16="http://schemas.microsoft.com/office/drawing/2014/main" id="{5D5F3CC8-3033-38D2-E3F7-C6BBE921C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672" t="22086" r="3644" b="20662"/>
            <a:stretch>
              <a:fillRect/>
            </a:stretch>
          </p:blipFill>
          <p:spPr bwMode="auto">
            <a:xfrm>
              <a:off x="76200" y="28351"/>
              <a:ext cx="1600200" cy="3753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54" name="TextBox 2">
              <a:extLst>
                <a:ext uri="{FF2B5EF4-FFF2-40B4-BE49-F238E27FC236}">
                  <a16:creationId xmlns:a16="http://schemas.microsoft.com/office/drawing/2014/main" id="{1F702BA3-6FE5-CDD5-EA88-92423D9DA7DE}"/>
                </a:ext>
              </a:extLst>
            </p:cNvPr>
            <p:cNvSpPr txBox="1">
              <a:spLocks noChangeArrowheads="1"/>
            </p:cNvSpPr>
            <p:nvPr/>
          </p:nvSpPr>
          <p:spPr bwMode="auto">
            <a:xfrm>
              <a:off x="228600" y="3755066"/>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latin typeface="Times New Roman" panose="02020603050405020304" pitchFamily="18" charset="0"/>
                  <a:cs typeface="Times New Roman" panose="02020603050405020304" pitchFamily="18" charset="0"/>
                </a:rPr>
                <a:t>Mất đoạn</a:t>
              </a:r>
            </a:p>
          </p:txBody>
        </p:sp>
      </p:grpSp>
      <p:grpSp>
        <p:nvGrpSpPr>
          <p:cNvPr id="14344" name="Group 6">
            <a:extLst>
              <a:ext uri="{FF2B5EF4-FFF2-40B4-BE49-F238E27FC236}">
                <a16:creationId xmlns:a16="http://schemas.microsoft.com/office/drawing/2014/main" id="{0142EC0C-2B66-D1CC-684B-C05D304A74E5}"/>
              </a:ext>
            </a:extLst>
          </p:cNvPr>
          <p:cNvGrpSpPr>
            <a:grpSpLocks/>
          </p:cNvGrpSpPr>
          <p:nvPr/>
        </p:nvGrpSpPr>
        <p:grpSpPr bwMode="auto">
          <a:xfrm>
            <a:off x="7162800" y="28575"/>
            <a:ext cx="3352800" cy="4192588"/>
            <a:chOff x="5638800" y="28351"/>
            <a:chExt cx="3352800" cy="4192845"/>
          </a:xfrm>
        </p:grpSpPr>
        <p:pic>
          <p:nvPicPr>
            <p:cNvPr id="14351" name="Picture 4">
              <a:extLst>
                <a:ext uri="{FF2B5EF4-FFF2-40B4-BE49-F238E27FC236}">
                  <a16:creationId xmlns:a16="http://schemas.microsoft.com/office/drawing/2014/main" id="{FF1CDC8B-3D6C-C108-CEF2-89B600059E2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56966" b="15350"/>
            <a:stretch>
              <a:fillRect/>
            </a:stretch>
          </p:blipFill>
          <p:spPr bwMode="auto">
            <a:xfrm>
              <a:off x="5638800" y="28351"/>
              <a:ext cx="3352800" cy="37532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52" name="TextBox 16">
              <a:extLst>
                <a:ext uri="{FF2B5EF4-FFF2-40B4-BE49-F238E27FC236}">
                  <a16:creationId xmlns:a16="http://schemas.microsoft.com/office/drawing/2014/main" id="{C9BDC252-571D-A6EA-0222-A95E89BEF11C}"/>
                </a:ext>
              </a:extLst>
            </p:cNvPr>
            <p:cNvSpPr txBox="1">
              <a:spLocks noChangeArrowheads="1"/>
            </p:cNvSpPr>
            <p:nvPr/>
          </p:nvSpPr>
          <p:spPr bwMode="auto">
            <a:xfrm>
              <a:off x="6629400" y="3759531"/>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latin typeface="Times New Roman" panose="02020603050405020304" pitchFamily="18" charset="0"/>
                  <a:cs typeface="Times New Roman" panose="02020603050405020304" pitchFamily="18" charset="0"/>
                </a:rPr>
                <a:t>Chuyển đoạn</a:t>
              </a:r>
            </a:p>
          </p:txBody>
        </p:sp>
      </p:grpSp>
      <p:grpSp>
        <p:nvGrpSpPr>
          <p:cNvPr id="14345" name="Group 5">
            <a:extLst>
              <a:ext uri="{FF2B5EF4-FFF2-40B4-BE49-F238E27FC236}">
                <a16:creationId xmlns:a16="http://schemas.microsoft.com/office/drawing/2014/main" id="{28DEC5D2-07FA-3271-C2CA-9F258B7AB496}"/>
              </a:ext>
            </a:extLst>
          </p:cNvPr>
          <p:cNvGrpSpPr>
            <a:grpSpLocks/>
          </p:cNvGrpSpPr>
          <p:nvPr/>
        </p:nvGrpSpPr>
        <p:grpSpPr bwMode="auto">
          <a:xfrm>
            <a:off x="5334000" y="28575"/>
            <a:ext cx="1600200" cy="4192588"/>
            <a:chOff x="3810000" y="28350"/>
            <a:chExt cx="1600200" cy="4192846"/>
          </a:xfrm>
        </p:grpSpPr>
        <p:pic>
          <p:nvPicPr>
            <p:cNvPr id="14349" name="Picture 4" descr="Deletion">
              <a:extLst>
                <a:ext uri="{FF2B5EF4-FFF2-40B4-BE49-F238E27FC236}">
                  <a16:creationId xmlns:a16="http://schemas.microsoft.com/office/drawing/2014/main" id="{0076F71B-1D3E-AC1F-316D-AA12A0AA352B}"/>
                </a:ext>
              </a:extLst>
            </p:cNvPr>
            <p:cNvPicPr>
              <a:picLocks noChangeAspect="1" noChangeArrowheads="1"/>
            </p:cNvPicPr>
            <p:nvPr/>
          </p:nvPicPr>
          <p:blipFill>
            <a:blip r:embed="rId4">
              <a:clrChange>
                <a:clrFrom>
                  <a:srgbClr val="F1F1F1"/>
                </a:clrFrom>
                <a:clrTo>
                  <a:srgbClr val="F1F1F1">
                    <a:alpha val="0"/>
                  </a:srgbClr>
                </a:clrTo>
              </a:clrChange>
              <a:extLst>
                <a:ext uri="{28A0092B-C50C-407E-A947-70E740481C1C}">
                  <a14:useLocalDpi xmlns:a14="http://schemas.microsoft.com/office/drawing/2010/main" val="0"/>
                </a:ext>
              </a:extLst>
            </a:blip>
            <a:srcRect l="31902" t="8760" r="31783" b="7578"/>
            <a:stretch>
              <a:fillRect/>
            </a:stretch>
          </p:blipFill>
          <p:spPr bwMode="auto">
            <a:xfrm>
              <a:off x="3810000" y="28350"/>
              <a:ext cx="1600200" cy="3753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50" name="TextBox 17">
              <a:extLst>
                <a:ext uri="{FF2B5EF4-FFF2-40B4-BE49-F238E27FC236}">
                  <a16:creationId xmlns:a16="http://schemas.microsoft.com/office/drawing/2014/main" id="{7500C563-EE81-8447-E9E2-34DB5BEBD987}"/>
                </a:ext>
              </a:extLst>
            </p:cNvPr>
            <p:cNvSpPr txBox="1">
              <a:spLocks noChangeArrowheads="1"/>
            </p:cNvSpPr>
            <p:nvPr/>
          </p:nvSpPr>
          <p:spPr bwMode="auto">
            <a:xfrm>
              <a:off x="3886200" y="3759531"/>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latin typeface="Times New Roman" panose="02020603050405020304" pitchFamily="18" charset="0"/>
                  <a:cs typeface="Times New Roman" panose="02020603050405020304" pitchFamily="18" charset="0"/>
                </a:rPr>
                <a:t>Đảo đoạn</a:t>
              </a:r>
            </a:p>
          </p:txBody>
        </p:sp>
      </p:grpSp>
      <p:grpSp>
        <p:nvGrpSpPr>
          <p:cNvPr id="14346" name="Group 4">
            <a:extLst>
              <a:ext uri="{FF2B5EF4-FFF2-40B4-BE49-F238E27FC236}">
                <a16:creationId xmlns:a16="http://schemas.microsoft.com/office/drawing/2014/main" id="{B9E9610E-FD61-2EC8-D2CD-D498A39C22FC}"/>
              </a:ext>
            </a:extLst>
          </p:cNvPr>
          <p:cNvGrpSpPr>
            <a:grpSpLocks/>
          </p:cNvGrpSpPr>
          <p:nvPr/>
        </p:nvGrpSpPr>
        <p:grpSpPr bwMode="auto">
          <a:xfrm>
            <a:off x="3352800" y="28575"/>
            <a:ext cx="1752600" cy="4192588"/>
            <a:chOff x="1828800" y="28351"/>
            <a:chExt cx="1752600" cy="4192845"/>
          </a:xfrm>
        </p:grpSpPr>
        <p:pic>
          <p:nvPicPr>
            <p:cNvPr id="14347" name="Picture 8" descr="Deletion">
              <a:extLst>
                <a:ext uri="{FF2B5EF4-FFF2-40B4-BE49-F238E27FC236}">
                  <a16:creationId xmlns:a16="http://schemas.microsoft.com/office/drawing/2014/main" id="{0B92C4D7-F812-FF2A-03BB-10C97F180493}"/>
                </a:ext>
              </a:extLst>
            </p:cNvPr>
            <p:cNvPicPr>
              <a:picLocks noChangeAspect="1" noChangeArrowheads="1"/>
            </p:cNvPicPr>
            <p:nvPr/>
          </p:nvPicPr>
          <p:blipFill>
            <a:blip r:embed="rId5">
              <a:clrChange>
                <a:clrFrom>
                  <a:srgbClr val="F1F1F1"/>
                </a:clrFrom>
                <a:clrTo>
                  <a:srgbClr val="F1F1F1">
                    <a:alpha val="0"/>
                  </a:srgbClr>
                </a:clrTo>
              </a:clrChange>
              <a:extLst>
                <a:ext uri="{28A0092B-C50C-407E-A947-70E740481C1C}">
                  <a14:useLocalDpi xmlns:a14="http://schemas.microsoft.com/office/drawing/2010/main" val="0"/>
                </a:ext>
              </a:extLst>
            </a:blip>
            <a:srcRect l="71983" t="18715" b="16368"/>
            <a:stretch>
              <a:fillRect/>
            </a:stretch>
          </p:blipFill>
          <p:spPr bwMode="auto">
            <a:xfrm>
              <a:off x="1828800" y="28351"/>
              <a:ext cx="1752600" cy="3753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8" name="TextBox 18">
              <a:extLst>
                <a:ext uri="{FF2B5EF4-FFF2-40B4-BE49-F238E27FC236}">
                  <a16:creationId xmlns:a16="http://schemas.microsoft.com/office/drawing/2014/main" id="{BD7E7E24-99EA-245D-D10A-8E1A65FACC4C}"/>
                </a:ext>
              </a:extLst>
            </p:cNvPr>
            <p:cNvSpPr txBox="1">
              <a:spLocks noChangeArrowheads="1"/>
            </p:cNvSpPr>
            <p:nvPr/>
          </p:nvSpPr>
          <p:spPr bwMode="auto">
            <a:xfrm>
              <a:off x="1905000" y="3759531"/>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latin typeface="Times New Roman" panose="02020603050405020304" pitchFamily="18" charset="0"/>
                  <a:cs typeface="Times New Roman" panose="02020603050405020304" pitchFamily="18" charset="0"/>
                </a:rPr>
                <a:t>Lặp đoạn</a:t>
              </a:r>
            </a:p>
          </p:txBody>
        </p:sp>
      </p:grpSp>
      <p:sp>
        <p:nvSpPr>
          <p:cNvPr id="2" name="TextBox 1">
            <a:extLst>
              <a:ext uri="{FF2B5EF4-FFF2-40B4-BE49-F238E27FC236}">
                <a16:creationId xmlns:a16="http://schemas.microsoft.com/office/drawing/2014/main" id="{5BAC3FE2-22BE-C37D-AF91-5CF7FE1928EB}"/>
              </a:ext>
            </a:extLst>
          </p:cNvPr>
          <p:cNvSpPr txBox="1"/>
          <p:nvPr/>
        </p:nvSpPr>
        <p:spPr>
          <a:xfrm>
            <a:off x="193098" y="273282"/>
            <a:ext cx="1254702" cy="1815882"/>
          </a:xfrm>
          <a:prstGeom prst="rect">
            <a:avLst/>
          </a:prstGeom>
          <a:noFill/>
        </p:spPr>
        <p:txBody>
          <a:bodyPr wrap="square" rtlCol="0">
            <a:spAutoFit/>
          </a:bodyPr>
          <a:lstStyle/>
          <a:p>
            <a:r>
              <a:rPr lang="en-US" sz="2800" b="1" dirty="0">
                <a:solidFill>
                  <a:schemeClr val="bg2">
                    <a:lumMod val="50000"/>
                  </a:schemeClr>
                </a:solidFill>
                <a:latin typeface="Times New Roman" pitchFamily="18" charset="0"/>
                <a:cs typeface="Times New Roman" pitchFamily="18" charset="0"/>
              </a:rPr>
              <a:t>3. Ý </a:t>
            </a:r>
            <a:r>
              <a:rPr lang="en-US" sz="2800" b="1" dirty="0" err="1">
                <a:solidFill>
                  <a:schemeClr val="bg2">
                    <a:lumMod val="50000"/>
                  </a:schemeClr>
                </a:solidFill>
                <a:latin typeface="Times New Roman" pitchFamily="18" charset="0"/>
                <a:cs typeface="Times New Roman" pitchFamily="18" charset="0"/>
              </a:rPr>
              <a:t>nghĩa</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và</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tác</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hại</a:t>
            </a:r>
            <a:endParaRPr lang="en-US" sz="2800" b="1" dirty="0">
              <a:solidFill>
                <a:schemeClr val="bg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343"/>
                                        </p:tgtEl>
                                        <p:attrNameLst>
                                          <p:attrName>style.visibility</p:attrName>
                                        </p:attrNameLst>
                                      </p:cBhvr>
                                      <p:to>
                                        <p:strVal val="visible"/>
                                      </p:to>
                                    </p:set>
                                    <p:anim calcmode="lin" valueType="num">
                                      <p:cBhvr additive="base">
                                        <p:cTn id="14" dur="500" fill="hold"/>
                                        <p:tgtEl>
                                          <p:spTgt spid="14343"/>
                                        </p:tgtEl>
                                        <p:attrNameLst>
                                          <p:attrName>ppt_x</p:attrName>
                                        </p:attrNameLst>
                                      </p:cBhvr>
                                      <p:tavLst>
                                        <p:tav tm="0">
                                          <p:val>
                                            <p:strVal val="#ppt_x"/>
                                          </p:val>
                                        </p:tav>
                                        <p:tav tm="100000">
                                          <p:val>
                                            <p:strVal val="#ppt_x"/>
                                          </p:val>
                                        </p:tav>
                                      </p:tavLst>
                                    </p:anim>
                                    <p:anim calcmode="lin" valueType="num">
                                      <p:cBhvr additive="base">
                                        <p:cTn id="15" dur="500" fill="hold"/>
                                        <p:tgtEl>
                                          <p:spTgt spid="1434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346"/>
                                        </p:tgtEl>
                                        <p:attrNameLst>
                                          <p:attrName>style.visibility</p:attrName>
                                        </p:attrNameLst>
                                      </p:cBhvr>
                                      <p:to>
                                        <p:strVal val="visible"/>
                                      </p:to>
                                    </p:set>
                                    <p:anim calcmode="lin" valueType="num">
                                      <p:cBhvr additive="base">
                                        <p:cTn id="18" dur="500" fill="hold"/>
                                        <p:tgtEl>
                                          <p:spTgt spid="14346"/>
                                        </p:tgtEl>
                                        <p:attrNameLst>
                                          <p:attrName>ppt_x</p:attrName>
                                        </p:attrNameLst>
                                      </p:cBhvr>
                                      <p:tavLst>
                                        <p:tav tm="0">
                                          <p:val>
                                            <p:strVal val="#ppt_x"/>
                                          </p:val>
                                        </p:tav>
                                        <p:tav tm="100000">
                                          <p:val>
                                            <p:strVal val="#ppt_x"/>
                                          </p:val>
                                        </p:tav>
                                      </p:tavLst>
                                    </p:anim>
                                    <p:anim calcmode="lin" valueType="num">
                                      <p:cBhvr additive="base">
                                        <p:cTn id="19" dur="500" fill="hold"/>
                                        <p:tgtEl>
                                          <p:spTgt spid="1434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345"/>
                                        </p:tgtEl>
                                        <p:attrNameLst>
                                          <p:attrName>style.visibility</p:attrName>
                                        </p:attrNameLst>
                                      </p:cBhvr>
                                      <p:to>
                                        <p:strVal val="visible"/>
                                      </p:to>
                                    </p:set>
                                    <p:anim calcmode="lin" valueType="num">
                                      <p:cBhvr additive="base">
                                        <p:cTn id="22" dur="500" fill="hold"/>
                                        <p:tgtEl>
                                          <p:spTgt spid="14345"/>
                                        </p:tgtEl>
                                        <p:attrNameLst>
                                          <p:attrName>ppt_x</p:attrName>
                                        </p:attrNameLst>
                                      </p:cBhvr>
                                      <p:tavLst>
                                        <p:tav tm="0">
                                          <p:val>
                                            <p:strVal val="#ppt_x"/>
                                          </p:val>
                                        </p:tav>
                                        <p:tav tm="100000">
                                          <p:val>
                                            <p:strVal val="#ppt_x"/>
                                          </p:val>
                                        </p:tav>
                                      </p:tavLst>
                                    </p:anim>
                                    <p:anim calcmode="lin" valueType="num">
                                      <p:cBhvr additive="base">
                                        <p:cTn id="23" dur="500" fill="hold"/>
                                        <p:tgtEl>
                                          <p:spTgt spid="1434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344"/>
                                        </p:tgtEl>
                                        <p:attrNameLst>
                                          <p:attrName>style.visibility</p:attrName>
                                        </p:attrNameLst>
                                      </p:cBhvr>
                                      <p:to>
                                        <p:strVal val="visible"/>
                                      </p:to>
                                    </p:set>
                                    <p:anim calcmode="lin" valueType="num">
                                      <p:cBhvr additive="base">
                                        <p:cTn id="26" dur="500" fill="hold"/>
                                        <p:tgtEl>
                                          <p:spTgt spid="14344"/>
                                        </p:tgtEl>
                                        <p:attrNameLst>
                                          <p:attrName>ppt_x</p:attrName>
                                        </p:attrNameLst>
                                      </p:cBhvr>
                                      <p:tavLst>
                                        <p:tav tm="0">
                                          <p:val>
                                            <p:strVal val="#ppt_x"/>
                                          </p:val>
                                        </p:tav>
                                        <p:tav tm="100000">
                                          <p:val>
                                            <p:strVal val="#ppt_x"/>
                                          </p:val>
                                        </p:tav>
                                      </p:tavLst>
                                    </p:anim>
                                    <p:anim calcmode="lin" valueType="num">
                                      <p:cBhvr additive="base">
                                        <p:cTn id="27"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theme/theme1.xml><?xml version="1.0" encoding="utf-8"?>
<a:theme xmlns:a="http://schemas.openxmlformats.org/drawingml/2006/main" name="MỞ ĐẦU KHTN 7-HIỀ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6883</TotalTime>
  <Words>3193</Words>
  <Application>Microsoft Office PowerPoint</Application>
  <PresentationFormat>Widescreen</PresentationFormat>
  <Paragraphs>238</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Open Sans</vt:lpstr>
      <vt:lpstr>Times    New Roman</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Harper Waston</cp:lastModifiedBy>
  <cp:revision>485</cp:revision>
  <dcterms:created xsi:type="dcterms:W3CDTF">2022-07-11T10:05:56Z</dcterms:created>
  <dcterms:modified xsi:type="dcterms:W3CDTF">2025-01-03T02:53:17Z</dcterms:modified>
</cp:coreProperties>
</file>