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333" r:id="rId2"/>
    <p:sldId id="408" r:id="rId3"/>
    <p:sldId id="549" r:id="rId4"/>
    <p:sldId id="335" r:id="rId5"/>
    <p:sldId id="334" r:id="rId6"/>
    <p:sldId id="530" r:id="rId7"/>
    <p:sldId id="528" r:id="rId8"/>
    <p:sldId id="527" r:id="rId9"/>
    <p:sldId id="529" r:id="rId10"/>
    <p:sldId id="533" r:id="rId11"/>
    <p:sldId id="550" r:id="rId12"/>
    <p:sldId id="531" r:id="rId13"/>
    <p:sldId id="532" r:id="rId14"/>
    <p:sldId id="534" r:id="rId15"/>
    <p:sldId id="535" r:id="rId16"/>
    <p:sldId id="536" r:id="rId17"/>
    <p:sldId id="537" r:id="rId18"/>
    <p:sldId id="538" r:id="rId19"/>
    <p:sldId id="539" r:id="rId20"/>
    <p:sldId id="542" r:id="rId21"/>
    <p:sldId id="540" r:id="rId22"/>
    <p:sldId id="543" r:id="rId23"/>
    <p:sldId id="544" r:id="rId24"/>
    <p:sldId id="545" r:id="rId25"/>
    <p:sldId id="546" r:id="rId26"/>
    <p:sldId id="547" r:id="rId27"/>
    <p:sldId id="548" r:id="rId28"/>
    <p:sldId id="520" r:id="rId29"/>
    <p:sldId id="552" r:id="rId30"/>
    <p:sldId id="553" r:id="rId31"/>
    <p:sldId id="554" r:id="rId32"/>
    <p:sldId id="555" r:id="rId33"/>
    <p:sldId id="556" r:id="rId34"/>
    <p:sldId id="557" r:id="rId35"/>
    <p:sldId id="558" r:id="rId36"/>
    <p:sldId id="551" r:id="rId37"/>
    <p:sldId id="52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3399"/>
    <a:srgbClr val="0000FF"/>
    <a:srgbClr val="0066FF"/>
    <a:srgbClr val="FF33CC"/>
    <a:srgbClr val="00CC66"/>
    <a:srgbClr val="FF00FF"/>
    <a:srgbClr val="FF0066"/>
    <a:srgbClr val="A3DB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39" autoAdjust="0"/>
    <p:restoredTop sz="98566" autoAdjust="0"/>
  </p:normalViewPr>
  <p:slideViewPr>
    <p:cSldViewPr snapToGrid="0">
      <p:cViewPr varScale="1">
        <p:scale>
          <a:sx n="85" d="100"/>
          <a:sy n="85" d="100"/>
        </p:scale>
        <p:origin x="437" y="77"/>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7BCDB4-68F1-4CF5-B86E-7ECC8F61CF4F}" type="datetimeFigureOut">
              <a:rPr lang="en-US" smtClean="0"/>
              <a:pPr/>
              <a:t>12/24/2024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19BF97-CCE8-4556-AECF-D3B0ACA3D1B9}" type="slidenum">
              <a:rPr lang="en-US" smtClean="0"/>
              <a:pPr/>
              <a:t>‹#›</a:t>
            </a:fld>
            <a:endParaRPr lang="en-US"/>
          </a:p>
        </p:txBody>
      </p:sp>
    </p:spTree>
    <p:extLst>
      <p:ext uri="{BB962C8B-B14F-4D97-AF65-F5344CB8AC3E}">
        <p14:creationId xmlns:p14="http://schemas.microsoft.com/office/powerpoint/2010/main" val="2409274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03423-AC26-81A6-D911-CC9E4035B7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29A722-DED6-E4C0-713C-06AAA68E7C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A308FB-1498-7B9A-946F-62E1B0251D58}"/>
              </a:ext>
            </a:extLst>
          </p:cNvPr>
          <p:cNvSpPr>
            <a:spLocks noGrp="1"/>
          </p:cNvSpPr>
          <p:nvPr>
            <p:ph type="dt" sz="half" idx="10"/>
          </p:nvPr>
        </p:nvSpPr>
        <p:spPr/>
        <p:txBody>
          <a:bodyPr/>
          <a:lstStyle/>
          <a:p>
            <a:fld id="{5C547B41-D574-4D99-8733-CDF2B4333776}" type="datetimeFigureOut">
              <a:rPr lang="en-US" smtClean="0"/>
              <a:pPr/>
              <a:t>12/24/2024</a:t>
            </a:fld>
            <a:endParaRPr lang="en-US"/>
          </a:p>
        </p:txBody>
      </p:sp>
      <p:sp>
        <p:nvSpPr>
          <p:cNvPr id="5" name="Footer Placeholder 4">
            <a:extLst>
              <a:ext uri="{FF2B5EF4-FFF2-40B4-BE49-F238E27FC236}">
                <a16:creationId xmlns:a16="http://schemas.microsoft.com/office/drawing/2014/main" id="{AE3CFA85-9F4C-191C-F201-193CD17CA9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AB831E-DA43-063D-18A1-DB90E8D6AD9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4290917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6AB99-42D0-CE95-4922-976A7F2DF9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F6EB7F-1B14-FDAC-D9F6-7677633F1B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29353-18A1-E62E-F0E7-0D1DB37C746D}"/>
              </a:ext>
            </a:extLst>
          </p:cNvPr>
          <p:cNvSpPr>
            <a:spLocks noGrp="1"/>
          </p:cNvSpPr>
          <p:nvPr>
            <p:ph type="dt" sz="half" idx="10"/>
          </p:nvPr>
        </p:nvSpPr>
        <p:spPr/>
        <p:txBody>
          <a:bodyPr/>
          <a:lstStyle/>
          <a:p>
            <a:fld id="{5C547B41-D574-4D99-8733-CDF2B4333776}" type="datetimeFigureOut">
              <a:rPr lang="en-US" smtClean="0"/>
              <a:pPr/>
              <a:t>12/24/2024</a:t>
            </a:fld>
            <a:endParaRPr lang="en-US"/>
          </a:p>
        </p:txBody>
      </p:sp>
      <p:sp>
        <p:nvSpPr>
          <p:cNvPr id="5" name="Footer Placeholder 4">
            <a:extLst>
              <a:ext uri="{FF2B5EF4-FFF2-40B4-BE49-F238E27FC236}">
                <a16:creationId xmlns:a16="http://schemas.microsoft.com/office/drawing/2014/main" id="{ECCFBAF1-8F12-554D-5626-6E222607EE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51114-B29E-9DB5-1161-02C36CE1D3E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242198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4FAE5C-66BA-BDC3-EED8-AB2E7FDBE5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B6C9E6-16C6-6AEE-AEA6-FD466789C7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68DFEF-F563-6ADA-AE7D-EA7B9CBD9BA3}"/>
              </a:ext>
            </a:extLst>
          </p:cNvPr>
          <p:cNvSpPr>
            <a:spLocks noGrp="1"/>
          </p:cNvSpPr>
          <p:nvPr>
            <p:ph type="dt" sz="half" idx="10"/>
          </p:nvPr>
        </p:nvSpPr>
        <p:spPr/>
        <p:txBody>
          <a:bodyPr/>
          <a:lstStyle/>
          <a:p>
            <a:fld id="{5C547B41-D574-4D99-8733-CDF2B4333776}" type="datetimeFigureOut">
              <a:rPr lang="en-US" smtClean="0"/>
              <a:pPr/>
              <a:t>12/24/2024</a:t>
            </a:fld>
            <a:endParaRPr lang="en-US"/>
          </a:p>
        </p:txBody>
      </p:sp>
      <p:sp>
        <p:nvSpPr>
          <p:cNvPr id="5" name="Footer Placeholder 4">
            <a:extLst>
              <a:ext uri="{FF2B5EF4-FFF2-40B4-BE49-F238E27FC236}">
                <a16:creationId xmlns:a16="http://schemas.microsoft.com/office/drawing/2014/main" id="{A1B8784B-C865-9894-5752-1B48F7CB77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68AD1F-F136-ABB3-FCE9-BBCDA401D4D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1073369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6424F-6FF3-581E-D9F7-CC3699FF31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20A5D7-9373-D28C-F89A-7376169690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FFF51C-A686-C9EF-6705-2D21B90A814C}"/>
              </a:ext>
            </a:extLst>
          </p:cNvPr>
          <p:cNvSpPr>
            <a:spLocks noGrp="1"/>
          </p:cNvSpPr>
          <p:nvPr>
            <p:ph type="dt" sz="half" idx="10"/>
          </p:nvPr>
        </p:nvSpPr>
        <p:spPr/>
        <p:txBody>
          <a:bodyPr/>
          <a:lstStyle/>
          <a:p>
            <a:fld id="{5C547B41-D574-4D99-8733-CDF2B4333776}" type="datetimeFigureOut">
              <a:rPr lang="en-US" smtClean="0"/>
              <a:pPr/>
              <a:t>12/24/2024</a:t>
            </a:fld>
            <a:endParaRPr lang="en-US"/>
          </a:p>
        </p:txBody>
      </p:sp>
      <p:sp>
        <p:nvSpPr>
          <p:cNvPr id="5" name="Footer Placeholder 4">
            <a:extLst>
              <a:ext uri="{FF2B5EF4-FFF2-40B4-BE49-F238E27FC236}">
                <a16:creationId xmlns:a16="http://schemas.microsoft.com/office/drawing/2014/main" id="{D40D90C3-869F-C288-4F55-A252885B32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73D1F9-89D8-9F64-B07C-D123DEE88145}"/>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026962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D1C4D-97AE-9836-D351-8BB2475332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DF857A-248B-AA0A-6ECD-ED130A5EC1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A1E298-89A3-8D15-25E9-03DFDEE533DC}"/>
              </a:ext>
            </a:extLst>
          </p:cNvPr>
          <p:cNvSpPr>
            <a:spLocks noGrp="1"/>
          </p:cNvSpPr>
          <p:nvPr>
            <p:ph type="dt" sz="half" idx="10"/>
          </p:nvPr>
        </p:nvSpPr>
        <p:spPr/>
        <p:txBody>
          <a:bodyPr/>
          <a:lstStyle/>
          <a:p>
            <a:fld id="{5C547B41-D574-4D99-8733-CDF2B4333776}" type="datetimeFigureOut">
              <a:rPr lang="en-US" smtClean="0"/>
              <a:pPr/>
              <a:t>12/24/2024</a:t>
            </a:fld>
            <a:endParaRPr lang="en-US"/>
          </a:p>
        </p:txBody>
      </p:sp>
      <p:sp>
        <p:nvSpPr>
          <p:cNvPr id="5" name="Footer Placeholder 4">
            <a:extLst>
              <a:ext uri="{FF2B5EF4-FFF2-40B4-BE49-F238E27FC236}">
                <a16:creationId xmlns:a16="http://schemas.microsoft.com/office/drawing/2014/main" id="{0BDA0F6F-0B75-E846-009B-1690213FC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58A3CF-BCE3-2EA9-2FDD-D98673788DB2}"/>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929511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DFA6C-AB45-DD85-3521-91DF4480D1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93F6DC-66D1-6A8D-28C7-C530456E1E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A55E59-565D-A0D6-B7A4-34CCB370ED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06D9F4-C35F-E5D4-C980-AF9C8B965E7C}"/>
              </a:ext>
            </a:extLst>
          </p:cNvPr>
          <p:cNvSpPr>
            <a:spLocks noGrp="1"/>
          </p:cNvSpPr>
          <p:nvPr>
            <p:ph type="dt" sz="half" idx="10"/>
          </p:nvPr>
        </p:nvSpPr>
        <p:spPr/>
        <p:txBody>
          <a:bodyPr/>
          <a:lstStyle/>
          <a:p>
            <a:fld id="{5C547B41-D574-4D99-8733-CDF2B4333776}" type="datetimeFigureOut">
              <a:rPr lang="en-US" smtClean="0"/>
              <a:pPr/>
              <a:t>12/24/2024</a:t>
            </a:fld>
            <a:endParaRPr lang="en-US"/>
          </a:p>
        </p:txBody>
      </p:sp>
      <p:sp>
        <p:nvSpPr>
          <p:cNvPr id="6" name="Footer Placeholder 5">
            <a:extLst>
              <a:ext uri="{FF2B5EF4-FFF2-40B4-BE49-F238E27FC236}">
                <a16:creationId xmlns:a16="http://schemas.microsoft.com/office/drawing/2014/main" id="{212C7EAD-7C89-6EC3-C7A8-B66DDE2B4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29EFD7-C7BF-5164-3CF1-8FB389B52F2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88102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78A87-FB49-3DEE-3661-0A34760C73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0BB807-E386-B2CB-7253-C78C9FA983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D7D980-B07A-E27C-2A45-68A39F972A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49F2E8-928C-854C-F944-59D364FCF4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264C32-CCC0-5C55-C11E-C5BFD0D835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7046D3-876D-4C5B-45C3-7A78EAF1461A}"/>
              </a:ext>
            </a:extLst>
          </p:cNvPr>
          <p:cNvSpPr>
            <a:spLocks noGrp="1"/>
          </p:cNvSpPr>
          <p:nvPr>
            <p:ph type="dt" sz="half" idx="10"/>
          </p:nvPr>
        </p:nvSpPr>
        <p:spPr/>
        <p:txBody>
          <a:bodyPr/>
          <a:lstStyle/>
          <a:p>
            <a:fld id="{5C547B41-D574-4D99-8733-CDF2B4333776}" type="datetimeFigureOut">
              <a:rPr lang="en-US" smtClean="0"/>
              <a:pPr/>
              <a:t>12/24/2024</a:t>
            </a:fld>
            <a:endParaRPr lang="en-US"/>
          </a:p>
        </p:txBody>
      </p:sp>
      <p:sp>
        <p:nvSpPr>
          <p:cNvPr id="8" name="Footer Placeholder 7">
            <a:extLst>
              <a:ext uri="{FF2B5EF4-FFF2-40B4-BE49-F238E27FC236}">
                <a16:creationId xmlns:a16="http://schemas.microsoft.com/office/drawing/2014/main" id="{508E8B65-41C0-F8DC-75B1-B3B3144050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F5E86F-4264-6A88-EF6C-EF2EE1D61724}"/>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423043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6D308-D658-43EC-8619-1829004A63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7C2031-2CC5-7BA1-98FD-2403904DC528}"/>
              </a:ext>
            </a:extLst>
          </p:cNvPr>
          <p:cNvSpPr>
            <a:spLocks noGrp="1"/>
          </p:cNvSpPr>
          <p:nvPr>
            <p:ph type="dt" sz="half" idx="10"/>
          </p:nvPr>
        </p:nvSpPr>
        <p:spPr/>
        <p:txBody>
          <a:bodyPr/>
          <a:lstStyle/>
          <a:p>
            <a:fld id="{5C547B41-D574-4D99-8733-CDF2B4333776}" type="datetimeFigureOut">
              <a:rPr lang="en-US" smtClean="0"/>
              <a:pPr/>
              <a:t>12/24/2024</a:t>
            </a:fld>
            <a:endParaRPr lang="en-US"/>
          </a:p>
        </p:txBody>
      </p:sp>
      <p:sp>
        <p:nvSpPr>
          <p:cNvPr id="4" name="Footer Placeholder 3">
            <a:extLst>
              <a:ext uri="{FF2B5EF4-FFF2-40B4-BE49-F238E27FC236}">
                <a16:creationId xmlns:a16="http://schemas.microsoft.com/office/drawing/2014/main" id="{179A14F2-E749-902A-31C6-F874B212B9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D2D4EB-9FBC-B70F-8618-4A37A97BF3B7}"/>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374063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F85CE8-8581-2F50-4DAF-FC03F1FDF7FE}"/>
              </a:ext>
            </a:extLst>
          </p:cNvPr>
          <p:cNvSpPr>
            <a:spLocks noGrp="1"/>
          </p:cNvSpPr>
          <p:nvPr>
            <p:ph type="dt" sz="half" idx="10"/>
          </p:nvPr>
        </p:nvSpPr>
        <p:spPr/>
        <p:txBody>
          <a:bodyPr/>
          <a:lstStyle/>
          <a:p>
            <a:fld id="{5C547B41-D574-4D99-8733-CDF2B4333776}" type="datetimeFigureOut">
              <a:rPr lang="en-US" smtClean="0"/>
              <a:pPr/>
              <a:t>12/24/2024</a:t>
            </a:fld>
            <a:endParaRPr lang="en-US"/>
          </a:p>
        </p:txBody>
      </p:sp>
      <p:sp>
        <p:nvSpPr>
          <p:cNvPr id="3" name="Footer Placeholder 2">
            <a:extLst>
              <a:ext uri="{FF2B5EF4-FFF2-40B4-BE49-F238E27FC236}">
                <a16:creationId xmlns:a16="http://schemas.microsoft.com/office/drawing/2014/main" id="{667E7FA6-B5DF-8560-6067-2C59387AA6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7ED599-BE0F-70D7-28EE-1D8ED4885CF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1864436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82498-553D-A2DB-F771-00B5A2B995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321FBF-EDCB-43AA-0632-84400D0C6E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1847BC-9E53-30FA-0FD6-6BE424C745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C2C796-6882-D4E3-AA7F-532004367F89}"/>
              </a:ext>
            </a:extLst>
          </p:cNvPr>
          <p:cNvSpPr>
            <a:spLocks noGrp="1"/>
          </p:cNvSpPr>
          <p:nvPr>
            <p:ph type="dt" sz="half" idx="10"/>
          </p:nvPr>
        </p:nvSpPr>
        <p:spPr/>
        <p:txBody>
          <a:bodyPr/>
          <a:lstStyle/>
          <a:p>
            <a:fld id="{5C547B41-D574-4D99-8733-CDF2B4333776}" type="datetimeFigureOut">
              <a:rPr lang="en-US" smtClean="0"/>
              <a:pPr/>
              <a:t>12/24/2024</a:t>
            </a:fld>
            <a:endParaRPr lang="en-US"/>
          </a:p>
        </p:txBody>
      </p:sp>
      <p:sp>
        <p:nvSpPr>
          <p:cNvPr id="6" name="Footer Placeholder 5">
            <a:extLst>
              <a:ext uri="{FF2B5EF4-FFF2-40B4-BE49-F238E27FC236}">
                <a16:creationId xmlns:a16="http://schemas.microsoft.com/office/drawing/2014/main" id="{85B08152-6956-F4C5-3A69-7CC7C7E2FB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DD2FE6-4227-FD82-4937-8D59EA69BE1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600234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C873F-E510-719F-98AC-3E70D87AE3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C9E2E2-2AE6-3EBD-A9E4-7ED224ABC8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1D2EBDC-61E3-44F2-ABB4-2EB174992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F2E887-1386-15D9-5ECB-2E2384DFF0F1}"/>
              </a:ext>
            </a:extLst>
          </p:cNvPr>
          <p:cNvSpPr>
            <a:spLocks noGrp="1"/>
          </p:cNvSpPr>
          <p:nvPr>
            <p:ph type="dt" sz="half" idx="10"/>
          </p:nvPr>
        </p:nvSpPr>
        <p:spPr/>
        <p:txBody>
          <a:bodyPr/>
          <a:lstStyle/>
          <a:p>
            <a:fld id="{5C547B41-D574-4D99-8733-CDF2B4333776}" type="datetimeFigureOut">
              <a:rPr lang="en-US" smtClean="0"/>
              <a:pPr/>
              <a:t>12/24/2024</a:t>
            </a:fld>
            <a:endParaRPr lang="en-US"/>
          </a:p>
        </p:txBody>
      </p:sp>
      <p:sp>
        <p:nvSpPr>
          <p:cNvPr id="6" name="Footer Placeholder 5">
            <a:extLst>
              <a:ext uri="{FF2B5EF4-FFF2-40B4-BE49-F238E27FC236}">
                <a16:creationId xmlns:a16="http://schemas.microsoft.com/office/drawing/2014/main" id="{F8D42CEC-AEEF-DFC4-E282-D593A0296C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F40693-F29B-CF3B-65FE-11FC48F97020}"/>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4000316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A1EDD5-0880-E869-4D10-C85553C03F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80795F-1B41-82CD-C290-311DBA831F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86E56-0772-62DB-E800-7629071249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547B41-D574-4D99-8733-CDF2B4333776}" type="datetimeFigureOut">
              <a:rPr lang="en-US" smtClean="0"/>
              <a:pPr/>
              <a:t>12/24/2024</a:t>
            </a:fld>
            <a:endParaRPr lang="en-US"/>
          </a:p>
        </p:txBody>
      </p:sp>
      <p:sp>
        <p:nvSpPr>
          <p:cNvPr id="5" name="Footer Placeholder 4">
            <a:extLst>
              <a:ext uri="{FF2B5EF4-FFF2-40B4-BE49-F238E27FC236}">
                <a16:creationId xmlns:a16="http://schemas.microsoft.com/office/drawing/2014/main" id="{7BB15C0E-FBAF-B2D2-251A-970E2D4CC2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E648B1-B142-9FCA-13B3-C5042150F3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95BB2F-C9CB-4F18-9077-FBA6E68299B4}" type="slidenum">
              <a:rPr lang="en-US" smtClean="0"/>
              <a:pPr/>
              <a:t>‹#›</a:t>
            </a:fld>
            <a:endParaRPr lang="en-US"/>
          </a:p>
        </p:txBody>
      </p:sp>
    </p:spTree>
    <p:extLst>
      <p:ext uri="{BB962C8B-B14F-4D97-AF65-F5344CB8AC3E}">
        <p14:creationId xmlns:p14="http://schemas.microsoft.com/office/powerpoint/2010/main" val="1710290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file:///H:\THT_Chuyen%20de%20Thuc%20hien%20giao%20an%20dien%20tu\GDCD\Yeu%20thuong%20con%20nguoi.ppt#-1,1,Slide 1" TargetMode="External"/><Relationship Id="rId1" Type="http://schemas.openxmlformats.org/officeDocument/2006/relationships/slideLayout" Target="../slideLayouts/slideLayout7.xml"/><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T&#225;i%20b&#7843;n%20ADN.mp4"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hyperlink" Target="T&#225;i%20b&#7843;n%20ADN.mp4"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T&#225;i%20b&#7843;n%20ADN.mp4" TargetMode="Externa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T&#225;i%20b&#7843;n%20ADN.mp4"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T&#225;i%20b&#7843;n%20ADN.mp4"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T&#225;i%20b&#7843;n%20ADN.mp4" TargetMode="Externa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hyperlink" Target="T&#225;i%20b&#7843;n%20ADN.mp4" TargetMode="Externa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T&#225;i%20b&#7843;n%20ADN.mp4"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T&#225;i%20b&#7843;n%20ADN.mp4"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T&#225;i%20b&#7843;n%20ADN.mp4" TargetMode="Externa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T&#225;i%20b&#7843;n%20ADN.mp4"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T&#225;i%20b&#7843;n%20ADN.mp4" TargetMode="Externa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T&#225;i%20b&#7843;n%20ADN.mp4" TargetMode="Externa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T&#225;i%20b&#7843;n%20ADN.mp4" TargetMode="Externa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T&#225;i%20b&#7843;n%20ADN.mp4" TargetMode="Externa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T&#225;i%20b&#7843;n%20ADN.mp4" TargetMode="Externa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T&#225;i%20b&#7843;n%20ADN.mp4"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T&#225;i%20b&#7843;n%20ADN.mp4"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T&#225;i%20b&#7843;n%20ADN.mp4"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T&#225;i%20b&#7843;n%20ADN.mp4"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14" descr="Asian lily">
            <a:hlinkClick r:id="rId2" action="ppaction://hlinkpres?slideindex=1&amp;slidetitle=Slide 1"/>
          </p:cNvPr>
          <p:cNvPicPr>
            <a:picLocks noChangeAspect="1" noChangeArrowheads="1"/>
          </p:cNvPicPr>
          <p:nvPr/>
        </p:nvPicPr>
        <p:blipFill>
          <a:blip r:embed="rId3"/>
          <a:srcRect/>
          <a:stretch>
            <a:fillRect/>
          </a:stretch>
        </p:blipFill>
        <p:spPr bwMode="auto">
          <a:xfrm>
            <a:off x="6191251" y="3860427"/>
            <a:ext cx="6400800" cy="2662798"/>
          </a:xfrm>
          <a:prstGeom prst="rect">
            <a:avLst/>
          </a:prstGeom>
          <a:noFill/>
          <a:ln w="9525">
            <a:noFill/>
            <a:miter lim="800000"/>
            <a:headEnd/>
            <a:tailEnd/>
          </a:ln>
        </p:spPr>
      </p:pic>
      <p:pic>
        <p:nvPicPr>
          <p:cNvPr id="2052" name="Picture 6" descr="Buombay"/>
          <p:cNvPicPr>
            <a:picLocks noChangeAspect="1" noChangeArrowheads="1" noCrop="1"/>
          </p:cNvPicPr>
          <p:nvPr/>
        </p:nvPicPr>
        <p:blipFill>
          <a:blip r:embed="rId4"/>
          <a:srcRect/>
          <a:stretch>
            <a:fillRect/>
          </a:stretch>
        </p:blipFill>
        <p:spPr bwMode="auto">
          <a:xfrm>
            <a:off x="0" y="-295556"/>
            <a:ext cx="12192000" cy="798420"/>
          </a:xfrm>
          <a:prstGeom prst="rect">
            <a:avLst/>
          </a:prstGeom>
          <a:noFill/>
          <a:ln w="9525">
            <a:noFill/>
            <a:miter lim="800000"/>
            <a:headEnd/>
            <a:tailEnd/>
          </a:ln>
        </p:spPr>
      </p:pic>
      <p:pic>
        <p:nvPicPr>
          <p:cNvPr id="2053" name="Picture 7" descr="Buombay"/>
          <p:cNvPicPr>
            <a:picLocks noChangeAspect="1" noChangeArrowheads="1" noCrop="1"/>
          </p:cNvPicPr>
          <p:nvPr/>
        </p:nvPicPr>
        <p:blipFill>
          <a:blip r:embed="rId4"/>
          <a:srcRect/>
          <a:stretch>
            <a:fillRect/>
          </a:stretch>
        </p:blipFill>
        <p:spPr bwMode="auto">
          <a:xfrm>
            <a:off x="0" y="5944723"/>
            <a:ext cx="12192000" cy="798419"/>
          </a:xfrm>
          <a:prstGeom prst="rect">
            <a:avLst/>
          </a:prstGeom>
          <a:noFill/>
          <a:ln w="9525">
            <a:noFill/>
            <a:miter lim="800000"/>
            <a:headEnd/>
            <a:tailEnd/>
          </a:ln>
        </p:spPr>
      </p:pic>
      <p:sp>
        <p:nvSpPr>
          <p:cNvPr id="2054" name="WordArt 8"/>
          <p:cNvSpPr>
            <a:spLocks noChangeArrowheads="1" noChangeShapeType="1" noTextEdit="1"/>
          </p:cNvSpPr>
          <p:nvPr/>
        </p:nvSpPr>
        <p:spPr bwMode="auto">
          <a:xfrm>
            <a:off x="406400" y="672354"/>
            <a:ext cx="11785600" cy="1657070"/>
          </a:xfrm>
          <a:prstGeom prst="rect">
            <a:avLst/>
          </a:prstGeom>
        </p:spPr>
        <p:txBody>
          <a:bodyPr wrap="none" fromWordArt="1">
            <a:prstTxWarp prst="textWave2">
              <a:avLst>
                <a:gd name="adj1" fmla="val 13005"/>
                <a:gd name="adj2" fmla="val 0"/>
              </a:avLst>
            </a:prstTxWarp>
          </a:bodyPr>
          <a:lstStyle/>
          <a:p>
            <a:pPr algn="ctr"/>
            <a:r>
              <a:rPr lang="en-US"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CHÀO MỪNG CÁC EM HỌC SINH </a:t>
            </a:r>
          </a:p>
          <a:p>
            <a:pPr algn="ctr"/>
            <a:r>
              <a:rPr lang="en-US"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ĐẾN VỚI BÀI GIẢNG ĐIỆN TỬ!</a:t>
            </a:r>
          </a:p>
        </p:txBody>
      </p:sp>
      <p:pic>
        <p:nvPicPr>
          <p:cNvPr id="2055" name="Picture 8" descr="hoahong">
            <a:hlinkClick r:id="" action="ppaction://noaction"/>
          </p:cNvPr>
          <p:cNvPicPr>
            <a:picLocks noChangeAspect="1" noChangeArrowheads="1" noCrop="1"/>
          </p:cNvPicPr>
          <p:nvPr/>
        </p:nvPicPr>
        <p:blipFill>
          <a:blip r:embed="rId5"/>
          <a:srcRect/>
          <a:stretch>
            <a:fillRect/>
          </a:stretch>
        </p:blipFill>
        <p:spPr bwMode="auto">
          <a:xfrm rot="2289621">
            <a:off x="730252" y="4332477"/>
            <a:ext cx="1835149" cy="1983441"/>
          </a:xfrm>
          <a:prstGeom prst="rect">
            <a:avLst/>
          </a:prstGeom>
          <a:noFill/>
          <a:ln w="9525">
            <a:noFill/>
            <a:miter lim="800000"/>
            <a:headEnd/>
            <a:tailEnd/>
          </a:ln>
        </p:spPr>
      </p:pic>
      <p:sp>
        <p:nvSpPr>
          <p:cNvPr id="2056" name="WordArt 14"/>
          <p:cNvSpPr>
            <a:spLocks noChangeArrowheads="1" noChangeShapeType="1" noTextEdit="1"/>
          </p:cNvSpPr>
          <p:nvPr/>
        </p:nvSpPr>
        <p:spPr bwMode="auto">
          <a:xfrm>
            <a:off x="3860800" y="2506847"/>
            <a:ext cx="6197600" cy="806824"/>
          </a:xfrm>
          <a:prstGeom prst="rect">
            <a:avLst/>
          </a:prstGeom>
        </p:spPr>
        <p:txBody>
          <a:bodyPr wrap="none" fromWordArt="1">
            <a:prstTxWarp prst="textPlain">
              <a:avLst>
                <a:gd name="adj" fmla="val 50000"/>
              </a:avLst>
            </a:prstTxWarp>
          </a:bodyPr>
          <a:lstStyle/>
          <a:p>
            <a:pPr algn="ctr"/>
            <a:r>
              <a:rPr lang="en-US" sz="3600" b="1" kern="1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a:cs typeface="Times New Roman"/>
              </a:rPr>
              <a:t>MÔN: KHOA HỌC TỰ NHIÊN 9</a:t>
            </a:r>
          </a:p>
        </p:txBody>
      </p:sp>
      <p:sp>
        <p:nvSpPr>
          <p:cNvPr id="13" name="Title 1"/>
          <p:cNvSpPr txBox="1">
            <a:spLocks/>
          </p:cNvSpPr>
          <p:nvPr/>
        </p:nvSpPr>
        <p:spPr>
          <a:xfrm>
            <a:off x="406400" y="3591486"/>
            <a:ext cx="10363200" cy="537882"/>
          </a:xfrm>
          <a:prstGeom prst="rect">
            <a:avLst/>
          </a:prstGeom>
        </p:spPr>
        <p:txBody>
          <a:bodyPr>
            <a:normAutofit fontScale="75000" lnSpcReduction="20000"/>
          </a:bodyPr>
          <a:lstStyle/>
          <a:p>
            <a:pPr algn="ctr" eaLnBrk="0" hangingPunct="0">
              <a:defRPr/>
            </a:pPr>
            <a:r>
              <a:rPr lang="en-US" sz="4400" b="1" kern="0" dirty="0">
                <a:solidFill>
                  <a:srgbClr val="0000FF"/>
                </a:solidFill>
                <a:ea typeface="+mj-ea"/>
                <a:cs typeface="Times New Roman" pitchFamily="18" charset="0"/>
              </a:rPr>
              <a:t>BỘ SÁCH CÁNH DIỀU</a:t>
            </a:r>
            <a:endParaRPr lang="en-US" sz="4400" kern="0" dirty="0">
              <a:solidFill>
                <a:srgbClr val="0000FF"/>
              </a:solidFill>
              <a:ea typeface="+mj-ea"/>
              <a:cs typeface="Times New Roman" pitchFamily="18"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iảm phân (1)">
            <a:hlinkClick r:id="" action="ppaction://media"/>
            <a:extLst>
              <a:ext uri="{FF2B5EF4-FFF2-40B4-BE49-F238E27FC236}">
                <a16:creationId xmlns:a16="http://schemas.microsoft.com/office/drawing/2014/main" id="{5D610318-A025-C82A-D00C-875FA747E96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95704" y="135001"/>
            <a:ext cx="8387208" cy="6192647"/>
          </a:xfrm>
          <a:prstGeom prst="rect">
            <a:avLst/>
          </a:prstGeom>
        </p:spPr>
      </p:pic>
    </p:spTree>
    <p:extLst>
      <p:ext uri="{BB962C8B-B14F-4D97-AF65-F5344CB8AC3E}">
        <p14:creationId xmlns:p14="http://schemas.microsoft.com/office/powerpoint/2010/main" val="92254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2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EFA5F-5884-D19B-E36A-F501123C84E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DDA6A1D4-965E-F272-BDA2-D9E3177E3FC5}"/>
              </a:ext>
            </a:extLst>
          </p:cNvPr>
          <p:cNvSpPr txBox="1"/>
          <p:nvPr/>
        </p:nvSpPr>
        <p:spPr>
          <a:xfrm>
            <a:off x="0" y="0"/>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36: NGUYÊN PHÂN VÀ GIẢM PHÂN</a:t>
            </a:r>
            <a:endParaRPr lang="en-US" sz="3200" b="1"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26F490FE-65C7-8291-4979-4F3EF3F36932}"/>
              </a:ext>
            </a:extLst>
          </p:cNvPr>
          <p:cNvSpPr txBox="1"/>
          <p:nvPr/>
        </p:nvSpPr>
        <p:spPr>
          <a:xfrm>
            <a:off x="10717" y="429727"/>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KHÁI NIỆM NGUYÊN PHÂN, GIẢM PHÂN</a:t>
            </a:r>
          </a:p>
        </p:txBody>
      </p:sp>
      <p:sp>
        <p:nvSpPr>
          <p:cNvPr id="27650" name="Rectangle 2">
            <a:extLst>
              <a:ext uri="{FF2B5EF4-FFF2-40B4-BE49-F238E27FC236}">
                <a16:creationId xmlns:a16="http://schemas.microsoft.com/office/drawing/2014/main" id="{66F1C437-8AE6-F489-4EA8-239D0A03F353}"/>
              </a:ext>
            </a:extLst>
          </p:cNvPr>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a:extLst>
              <a:ext uri="{FF2B5EF4-FFF2-40B4-BE49-F238E27FC236}">
                <a16:creationId xmlns:a16="http://schemas.microsoft.com/office/drawing/2014/main" id="{E522ABA6-64A5-308A-6CC4-D97F5A2954F0}"/>
              </a:ext>
            </a:extLst>
          </p:cNvPr>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5-Point Star 16">
            <a:hlinkClick r:id="rId2" action="ppaction://hlinkfile"/>
            <a:extLst>
              <a:ext uri="{FF2B5EF4-FFF2-40B4-BE49-F238E27FC236}">
                <a16:creationId xmlns:a16="http://schemas.microsoft.com/office/drawing/2014/main" id="{BF2DA0CC-C680-9CA6-D248-6F8E14677328}"/>
              </a:ext>
            </a:extLst>
          </p:cNvPr>
          <p:cNvSpPr/>
          <p:nvPr/>
        </p:nvSpPr>
        <p:spPr>
          <a:xfrm>
            <a:off x="11495314" y="0"/>
            <a:ext cx="696686" cy="653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CF0AE0D-4F49-41D5-E86D-E55E989E4F2E}"/>
              </a:ext>
            </a:extLst>
          </p:cNvPr>
          <p:cNvSpPr txBox="1"/>
          <p:nvPr/>
        </p:nvSpPr>
        <p:spPr>
          <a:xfrm>
            <a:off x="126785" y="874770"/>
            <a:ext cx="12192000" cy="523220"/>
          </a:xfrm>
          <a:prstGeom prst="rect">
            <a:avLst/>
          </a:prstGeom>
          <a:noFill/>
        </p:spPr>
        <p:txBody>
          <a:bodyPr wrap="square" rtlCol="0">
            <a:spAutoFit/>
          </a:bodyPr>
          <a:lstStyle/>
          <a:p>
            <a:r>
              <a:rPr lang="en-US" sz="2800" dirty="0">
                <a:solidFill>
                  <a:srgbClr val="FF3399"/>
                </a:solidFill>
                <a:latin typeface="Times New Roman" pitchFamily="18" charset="0"/>
                <a:cs typeface="Times New Roman" pitchFamily="18" charset="0"/>
              </a:rPr>
              <a:t>2. </a:t>
            </a:r>
            <a:r>
              <a:rPr lang="en-US" sz="2800" dirty="0" err="1">
                <a:solidFill>
                  <a:srgbClr val="FF3399"/>
                </a:solidFill>
                <a:latin typeface="Times New Roman" pitchFamily="18" charset="0"/>
                <a:cs typeface="Times New Roman" pitchFamily="18" charset="0"/>
              </a:rPr>
              <a:t>Giảm</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phân</a:t>
            </a:r>
            <a:endParaRPr lang="en-US" sz="2800" dirty="0">
              <a:solidFill>
                <a:srgbClr val="FF3399"/>
              </a:solidFill>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id="{43CC72D4-7270-418E-11C3-3B282E614885}"/>
              </a:ext>
            </a:extLst>
          </p:cNvPr>
          <p:cNvPicPr>
            <a:picLocks noChangeAspect="1"/>
          </p:cNvPicPr>
          <p:nvPr/>
        </p:nvPicPr>
        <p:blipFill>
          <a:blip r:embed="rId3"/>
          <a:stretch>
            <a:fillRect/>
          </a:stretch>
        </p:blipFill>
        <p:spPr>
          <a:xfrm>
            <a:off x="292231" y="1370517"/>
            <a:ext cx="11538407" cy="5267325"/>
          </a:xfrm>
          <a:prstGeom prst="rect">
            <a:avLst/>
          </a:prstGeom>
        </p:spPr>
      </p:pic>
    </p:spTree>
    <p:extLst>
      <p:ext uri="{BB962C8B-B14F-4D97-AF65-F5344CB8AC3E}">
        <p14:creationId xmlns:p14="http://schemas.microsoft.com/office/powerpoint/2010/main" val="1109728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061FC-D735-B0B3-AB51-EB0D421C8394}"/>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826FE406-DB5A-EA99-9EF6-5F0EB2059A43}"/>
              </a:ext>
            </a:extLst>
          </p:cNvPr>
          <p:cNvSpPr txBox="1"/>
          <p:nvPr/>
        </p:nvSpPr>
        <p:spPr>
          <a:xfrm>
            <a:off x="0" y="0"/>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36: NGUYÊN PHÂN VÀ GIẢM PHÂN</a:t>
            </a:r>
            <a:endParaRPr lang="en-US" sz="3200" b="1"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E99F1B49-77C9-C3DE-FAE3-04C2DD2B5139}"/>
              </a:ext>
            </a:extLst>
          </p:cNvPr>
          <p:cNvSpPr txBox="1"/>
          <p:nvPr/>
        </p:nvSpPr>
        <p:spPr>
          <a:xfrm>
            <a:off x="10717" y="429727"/>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KHÁI NIỆM NGUYÊN PHÂN, GIẢM PHÂN</a:t>
            </a:r>
          </a:p>
        </p:txBody>
      </p:sp>
      <p:sp>
        <p:nvSpPr>
          <p:cNvPr id="27650" name="Rectangle 2">
            <a:extLst>
              <a:ext uri="{FF2B5EF4-FFF2-40B4-BE49-F238E27FC236}">
                <a16:creationId xmlns:a16="http://schemas.microsoft.com/office/drawing/2014/main" id="{6976CECA-EBF0-8275-9AE0-BF02B70ACA63}"/>
              </a:ext>
            </a:extLst>
          </p:cNvPr>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a:extLst>
              <a:ext uri="{FF2B5EF4-FFF2-40B4-BE49-F238E27FC236}">
                <a16:creationId xmlns:a16="http://schemas.microsoft.com/office/drawing/2014/main" id="{7C669D6B-55B0-FCB2-C6C8-3FD7B5C6308A}"/>
              </a:ext>
            </a:extLst>
          </p:cNvPr>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5-Point Star 16">
            <a:hlinkClick r:id="rId2" action="ppaction://hlinkfile"/>
            <a:extLst>
              <a:ext uri="{FF2B5EF4-FFF2-40B4-BE49-F238E27FC236}">
                <a16:creationId xmlns:a16="http://schemas.microsoft.com/office/drawing/2014/main" id="{DBB874D4-8617-28C4-8574-D6F1CF1D18C3}"/>
              </a:ext>
            </a:extLst>
          </p:cNvPr>
          <p:cNvSpPr/>
          <p:nvPr/>
        </p:nvSpPr>
        <p:spPr>
          <a:xfrm>
            <a:off x="11495314" y="0"/>
            <a:ext cx="696686" cy="653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9078A42-2D46-7201-3F76-C5C93556EE79}"/>
              </a:ext>
            </a:extLst>
          </p:cNvPr>
          <p:cNvSpPr txBox="1"/>
          <p:nvPr/>
        </p:nvSpPr>
        <p:spPr>
          <a:xfrm>
            <a:off x="126785" y="874770"/>
            <a:ext cx="12192000" cy="523220"/>
          </a:xfrm>
          <a:prstGeom prst="rect">
            <a:avLst/>
          </a:prstGeom>
          <a:noFill/>
        </p:spPr>
        <p:txBody>
          <a:bodyPr wrap="square" rtlCol="0">
            <a:spAutoFit/>
          </a:bodyPr>
          <a:lstStyle/>
          <a:p>
            <a:r>
              <a:rPr lang="en-US" sz="2800" dirty="0">
                <a:solidFill>
                  <a:srgbClr val="FF3399"/>
                </a:solidFill>
                <a:latin typeface="Times New Roman" pitchFamily="18" charset="0"/>
                <a:cs typeface="Times New Roman" pitchFamily="18" charset="0"/>
              </a:rPr>
              <a:t>2. </a:t>
            </a:r>
            <a:r>
              <a:rPr lang="en-US" sz="2800" dirty="0" err="1">
                <a:solidFill>
                  <a:srgbClr val="FF3399"/>
                </a:solidFill>
                <a:latin typeface="Times New Roman" pitchFamily="18" charset="0"/>
                <a:cs typeface="Times New Roman" pitchFamily="18" charset="0"/>
              </a:rPr>
              <a:t>Giảm</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phân</a:t>
            </a:r>
            <a:endParaRPr lang="en-US" sz="2800" dirty="0">
              <a:solidFill>
                <a:srgbClr val="FF3399"/>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84EED824-84F2-E182-9B2C-6210D8DC79B8}"/>
              </a:ext>
            </a:extLst>
          </p:cNvPr>
          <p:cNvSpPr txBox="1"/>
          <p:nvPr/>
        </p:nvSpPr>
        <p:spPr>
          <a:xfrm>
            <a:off x="38100" y="1370203"/>
            <a:ext cx="4080306" cy="1776127"/>
          </a:xfrm>
          <a:prstGeom prst="rect">
            <a:avLst/>
          </a:prstGeom>
          <a:noFill/>
        </p:spPr>
        <p:txBody>
          <a:bodyPr wrap="square" rtlCol="0">
            <a:spAutoFit/>
          </a:bodyPr>
          <a:lstStyle/>
          <a:p>
            <a:pPr>
              <a:lnSpc>
                <a:spcPct val="135000"/>
              </a:lnSpc>
            </a:pPr>
            <a:r>
              <a:rPr lang="en-US" sz="2800" b="1" dirty="0" err="1">
                <a:latin typeface="Times New Roman" panose="02020603050405020304" pitchFamily="18" charset="0"/>
                <a:cs typeface="Times New Roman" panose="02020603050405020304" pitchFamily="18" charset="0"/>
              </a:rPr>
              <a:t>Tóm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tắt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giảm</a:t>
            </a:r>
            <a:endParaRPr lang="en-US" sz="2800" b="1" dirty="0">
              <a:latin typeface="Times New Roman" panose="02020603050405020304" pitchFamily="18" charset="0"/>
              <a:cs typeface="Times New Roman" panose="02020603050405020304" pitchFamily="18" charset="0"/>
            </a:endParaRPr>
          </a:p>
          <a:p>
            <a:pPr>
              <a:lnSpc>
                <a:spcPct val="135000"/>
              </a:lnSpc>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phân</a:t>
            </a:r>
            <a:r>
              <a:rPr lang="en-US" sz="2800" b="1" dirty="0">
                <a:latin typeface="Times New Roman" panose="02020603050405020304" pitchFamily="18" charset="0"/>
                <a:cs typeface="Times New Roman" panose="02020603050405020304" pitchFamily="18" charset="0"/>
              </a:rPr>
              <a:t> </a:t>
            </a:r>
            <a:endParaRPr lang="en-US" sz="2800" b="1" dirty="0">
              <a:ln w="22225">
                <a:solidFill>
                  <a:schemeClr val="accent2"/>
                </a:solidFill>
                <a:prstDash val="solid"/>
              </a:ln>
              <a:solidFill>
                <a:schemeClr val="accent2">
                  <a:lumMod val="40000"/>
                  <a:lumOff val="60000"/>
                </a:schemeClr>
              </a:solidFill>
              <a:latin typeface="Times New Roman" pitchFamily="18" charset="0"/>
              <a:cs typeface="Times New Roman" pitchFamily="18" charset="0"/>
            </a:endParaRPr>
          </a:p>
        </p:txBody>
      </p:sp>
      <p:sp>
        <p:nvSpPr>
          <p:cNvPr id="3" name="Left Brace 2">
            <a:extLst>
              <a:ext uri="{FF2B5EF4-FFF2-40B4-BE49-F238E27FC236}">
                <a16:creationId xmlns:a16="http://schemas.microsoft.com/office/drawing/2014/main" id="{25D25594-332A-566F-D971-C1A4A656BC39}"/>
              </a:ext>
            </a:extLst>
          </p:cNvPr>
          <p:cNvSpPr/>
          <p:nvPr/>
        </p:nvSpPr>
        <p:spPr>
          <a:xfrm>
            <a:off x="3469482" y="1210019"/>
            <a:ext cx="323850" cy="198259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DB03A61D-74D5-446B-71A4-741B72E12653}"/>
              </a:ext>
            </a:extLst>
          </p:cNvPr>
          <p:cNvSpPr txBox="1"/>
          <p:nvPr/>
        </p:nvSpPr>
        <p:spPr>
          <a:xfrm>
            <a:off x="3695121" y="870767"/>
            <a:ext cx="7280705" cy="523220"/>
          </a:xfrm>
          <a:prstGeom prst="rect">
            <a:avLst/>
          </a:prstGeom>
          <a:noFill/>
        </p:spPr>
        <p:txBody>
          <a:bodyPr wrap="square" rtlCol="0">
            <a:spAutoFit/>
          </a:bodyPr>
          <a:lstStyle/>
          <a:p>
            <a:r>
              <a:rPr lang="en-US" sz="2800" dirty="0" err="1">
                <a:solidFill>
                  <a:srgbClr val="0066FF"/>
                </a:solidFill>
                <a:effectLst/>
                <a:latin typeface="Times New Roman" panose="02020603050405020304" pitchFamily="18" charset="0"/>
                <a:ea typeface="Times New Roman" panose="02020603050405020304" pitchFamily="18" charset="0"/>
              </a:rPr>
              <a:t>Diễn</a:t>
            </a:r>
            <a:r>
              <a:rPr lang="en-US" sz="2800" dirty="0">
                <a:solidFill>
                  <a:srgbClr val="0066FF"/>
                </a:solidFill>
                <a:effectLst/>
                <a:latin typeface="Times New Roman" panose="02020603050405020304" pitchFamily="18" charset="0"/>
                <a:ea typeface="Times New Roman" panose="02020603050405020304" pitchFamily="18" charset="0"/>
              </a:rPr>
              <a:t> </a:t>
            </a:r>
            <a:r>
              <a:rPr lang="en-US" sz="2800" dirty="0" err="1">
                <a:solidFill>
                  <a:srgbClr val="0066FF"/>
                </a:solidFill>
                <a:effectLst/>
                <a:latin typeface="Times New Roman" panose="02020603050405020304" pitchFamily="18" charset="0"/>
                <a:ea typeface="Times New Roman" panose="02020603050405020304" pitchFamily="18" charset="0"/>
              </a:rPr>
              <a:t>ra</a:t>
            </a:r>
            <a:r>
              <a:rPr lang="en-US" sz="2800" dirty="0">
                <a:solidFill>
                  <a:srgbClr val="0066FF"/>
                </a:solidFill>
                <a:effectLst/>
                <a:latin typeface="Times New Roman" panose="02020603050405020304" pitchFamily="18" charset="0"/>
                <a:ea typeface="Times New Roman" panose="02020603050405020304" pitchFamily="18" charset="0"/>
              </a:rPr>
              <a:t> ở </a:t>
            </a:r>
            <a:r>
              <a:rPr lang="en-US" sz="2800" dirty="0">
                <a:solidFill>
                  <a:srgbClr val="0066FF"/>
                </a:solidFill>
                <a:latin typeface="Times New Roman" panose="02020603050405020304" pitchFamily="18" charset="0"/>
                <a:ea typeface="Times New Roman" panose="02020603050405020304" pitchFamily="18" charset="0"/>
              </a:rPr>
              <a:t>TB </a:t>
            </a:r>
            <a:r>
              <a:rPr lang="en-US" sz="2800" dirty="0" err="1">
                <a:solidFill>
                  <a:srgbClr val="0066FF"/>
                </a:solidFill>
                <a:latin typeface="Times New Roman" panose="02020603050405020304" pitchFamily="18" charset="0"/>
                <a:ea typeface="Times New Roman" panose="02020603050405020304" pitchFamily="18" charset="0"/>
              </a:rPr>
              <a:t>sinh</a:t>
            </a:r>
            <a:r>
              <a:rPr lang="en-US" sz="2800" dirty="0">
                <a:solidFill>
                  <a:srgbClr val="0066FF"/>
                </a:solidFill>
                <a:latin typeface="Times New Roman" panose="02020603050405020304" pitchFamily="18" charset="0"/>
                <a:ea typeface="Times New Roman" panose="02020603050405020304" pitchFamily="18" charset="0"/>
              </a:rPr>
              <a:t> </a:t>
            </a:r>
            <a:r>
              <a:rPr lang="en-US" sz="2800" dirty="0" err="1">
                <a:solidFill>
                  <a:srgbClr val="0066FF"/>
                </a:solidFill>
                <a:latin typeface="Times New Roman" panose="02020603050405020304" pitchFamily="18" charset="0"/>
                <a:ea typeface="Times New Roman" panose="02020603050405020304" pitchFamily="18" charset="0"/>
              </a:rPr>
              <a:t>dục</a:t>
            </a:r>
            <a:r>
              <a:rPr lang="en-US" sz="2800" dirty="0">
                <a:solidFill>
                  <a:srgbClr val="0066FF"/>
                </a:solidFill>
                <a:latin typeface="Times New Roman" panose="02020603050405020304" pitchFamily="18" charset="0"/>
                <a:ea typeface="Times New Roman" panose="02020603050405020304" pitchFamily="18" charset="0"/>
              </a:rPr>
              <a:t> </a:t>
            </a:r>
            <a:r>
              <a:rPr lang="en-US" sz="2800" dirty="0" err="1">
                <a:solidFill>
                  <a:srgbClr val="0066FF"/>
                </a:solidFill>
                <a:latin typeface="Times New Roman" panose="02020603050405020304" pitchFamily="18" charset="0"/>
                <a:ea typeface="Times New Roman" panose="02020603050405020304" pitchFamily="18" charset="0"/>
              </a:rPr>
              <a:t>chín</a:t>
            </a:r>
            <a:r>
              <a:rPr lang="en-US" sz="2800" dirty="0">
                <a:solidFill>
                  <a:srgbClr val="0066FF"/>
                </a:solidFill>
                <a:latin typeface="Times New Roman" panose="02020603050405020304" pitchFamily="18" charset="0"/>
                <a:ea typeface="Times New Roman" panose="02020603050405020304" pitchFamily="18" charset="0"/>
              </a:rPr>
              <a:t> </a:t>
            </a:r>
            <a:r>
              <a:rPr lang="en-US" sz="2800" dirty="0" err="1">
                <a:solidFill>
                  <a:srgbClr val="0066FF"/>
                </a:solidFill>
                <a:latin typeface="Times New Roman" panose="02020603050405020304" pitchFamily="18" charset="0"/>
                <a:ea typeface="Times New Roman" panose="02020603050405020304" pitchFamily="18" charset="0"/>
              </a:rPr>
              <a:t>để</a:t>
            </a:r>
            <a:r>
              <a:rPr lang="en-US" sz="2800" dirty="0">
                <a:solidFill>
                  <a:srgbClr val="0066FF"/>
                </a:solidFill>
                <a:latin typeface="Times New Roman" panose="02020603050405020304" pitchFamily="18" charset="0"/>
                <a:ea typeface="Times New Roman" panose="02020603050405020304" pitchFamily="18" charset="0"/>
              </a:rPr>
              <a:t> </a:t>
            </a:r>
            <a:r>
              <a:rPr lang="en-US" sz="2800" dirty="0" err="1">
                <a:solidFill>
                  <a:srgbClr val="0066FF"/>
                </a:solidFill>
                <a:latin typeface="Times New Roman" panose="02020603050405020304" pitchFamily="18" charset="0"/>
                <a:ea typeface="Times New Roman" panose="02020603050405020304" pitchFamily="18" charset="0"/>
              </a:rPr>
              <a:t>tạo</a:t>
            </a:r>
            <a:r>
              <a:rPr lang="en-US" sz="2800" dirty="0">
                <a:solidFill>
                  <a:srgbClr val="0066FF"/>
                </a:solidFill>
                <a:latin typeface="Times New Roman" panose="02020603050405020304" pitchFamily="18" charset="0"/>
                <a:ea typeface="Times New Roman" panose="02020603050405020304" pitchFamily="18" charset="0"/>
              </a:rPr>
              <a:t> </a:t>
            </a:r>
            <a:r>
              <a:rPr lang="en-US" sz="2800" dirty="0" err="1">
                <a:solidFill>
                  <a:srgbClr val="0066FF"/>
                </a:solidFill>
                <a:latin typeface="Times New Roman" panose="02020603050405020304" pitchFamily="18" charset="0"/>
                <a:ea typeface="Times New Roman" panose="02020603050405020304" pitchFamily="18" charset="0"/>
              </a:rPr>
              <a:t>giao</a:t>
            </a:r>
            <a:r>
              <a:rPr lang="en-US" sz="2800" dirty="0">
                <a:solidFill>
                  <a:srgbClr val="0066FF"/>
                </a:solidFill>
                <a:latin typeface="Times New Roman" panose="02020603050405020304" pitchFamily="18" charset="0"/>
                <a:ea typeface="Times New Roman" panose="02020603050405020304" pitchFamily="18" charset="0"/>
              </a:rPr>
              <a:t> </a:t>
            </a:r>
            <a:r>
              <a:rPr lang="en-US" sz="2800" dirty="0" err="1">
                <a:solidFill>
                  <a:srgbClr val="0066FF"/>
                </a:solidFill>
                <a:latin typeface="Times New Roman" panose="02020603050405020304" pitchFamily="18" charset="0"/>
                <a:ea typeface="Times New Roman" panose="02020603050405020304" pitchFamily="18" charset="0"/>
              </a:rPr>
              <a:t>tử</a:t>
            </a:r>
            <a:endParaRPr lang="en-US" sz="2800" b="1" dirty="0">
              <a:solidFill>
                <a:srgbClr val="0066FF"/>
              </a:solidFill>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377F3EE6-EFFF-21A0-F6AA-F1468BED4DC0}"/>
              </a:ext>
            </a:extLst>
          </p:cNvPr>
          <p:cNvSpPr txBox="1"/>
          <p:nvPr/>
        </p:nvSpPr>
        <p:spPr>
          <a:xfrm>
            <a:off x="3631219" y="2841466"/>
            <a:ext cx="7570181" cy="954107"/>
          </a:xfrm>
          <a:prstGeom prst="rect">
            <a:avLst/>
          </a:prstGeom>
          <a:noFill/>
        </p:spPr>
        <p:txBody>
          <a:bodyPr wrap="square" rtlCol="0">
            <a:spAutoFit/>
          </a:bodyPr>
          <a:lstStyle/>
          <a:p>
            <a:r>
              <a:rPr lang="en-US" sz="2800" dirty="0" err="1">
                <a:solidFill>
                  <a:srgbClr val="FF00FF"/>
                </a:solidFill>
                <a:effectLst/>
                <a:latin typeface="Times New Roman" panose="02020603050405020304" pitchFamily="18" charset="0"/>
                <a:ea typeface="Times New Roman" panose="02020603050405020304" pitchFamily="18" charset="0"/>
              </a:rPr>
              <a:t>Gồm</a:t>
            </a:r>
            <a:r>
              <a:rPr lang="en-US" sz="2800" dirty="0">
                <a:solidFill>
                  <a:srgbClr val="FF00FF"/>
                </a:solidFill>
                <a:effectLst/>
                <a:latin typeface="Times New Roman" panose="02020603050405020304" pitchFamily="18" charset="0"/>
                <a:ea typeface="Times New Roman" panose="02020603050405020304" pitchFamily="18" charset="0"/>
              </a:rPr>
              <a:t> 2 </a:t>
            </a:r>
            <a:r>
              <a:rPr lang="en-US" sz="2800" dirty="0" err="1">
                <a:solidFill>
                  <a:srgbClr val="FF00FF"/>
                </a:solidFill>
                <a:effectLst/>
                <a:latin typeface="Times New Roman" panose="02020603050405020304" pitchFamily="18" charset="0"/>
                <a:ea typeface="Times New Roman" panose="02020603050405020304" pitchFamily="18" charset="0"/>
              </a:rPr>
              <a:t>lần</a:t>
            </a:r>
            <a:r>
              <a:rPr lang="en-US" sz="2800" dirty="0">
                <a:solidFill>
                  <a:srgbClr val="FF00FF"/>
                </a:solidFill>
                <a:effectLst/>
                <a:latin typeface="Times New Roman" panose="02020603050405020304" pitchFamily="18" charset="0"/>
                <a:ea typeface="Times New Roman" panose="02020603050405020304" pitchFamily="18" charset="0"/>
              </a:rPr>
              <a:t> </a:t>
            </a:r>
            <a:r>
              <a:rPr lang="en-US" sz="2800" dirty="0" err="1">
                <a:solidFill>
                  <a:srgbClr val="FF00FF"/>
                </a:solidFill>
                <a:effectLst/>
                <a:latin typeface="Times New Roman" panose="02020603050405020304" pitchFamily="18" charset="0"/>
                <a:ea typeface="Times New Roman" panose="02020603050405020304" pitchFamily="18" charset="0"/>
              </a:rPr>
              <a:t>phân</a:t>
            </a:r>
            <a:r>
              <a:rPr lang="en-US" sz="2800" dirty="0">
                <a:solidFill>
                  <a:srgbClr val="FF00FF"/>
                </a:solidFill>
                <a:effectLst/>
                <a:latin typeface="Times New Roman" panose="02020603050405020304" pitchFamily="18" charset="0"/>
                <a:ea typeface="Times New Roman" panose="02020603050405020304" pitchFamily="18" charset="0"/>
              </a:rPr>
              <a:t> </a:t>
            </a:r>
            <a:r>
              <a:rPr lang="en-US" sz="2800" dirty="0" err="1">
                <a:solidFill>
                  <a:srgbClr val="FF00FF"/>
                </a:solidFill>
                <a:effectLst/>
                <a:latin typeface="Times New Roman" panose="02020603050405020304" pitchFamily="18" charset="0"/>
                <a:ea typeface="Times New Roman" panose="02020603050405020304" pitchFamily="18" charset="0"/>
              </a:rPr>
              <a:t>bào</a:t>
            </a:r>
            <a:r>
              <a:rPr lang="en-US" sz="2800" dirty="0">
                <a:solidFill>
                  <a:srgbClr val="FF00FF"/>
                </a:solidFill>
                <a:effectLst/>
                <a:latin typeface="Times New Roman" panose="02020603050405020304" pitchFamily="18" charset="0"/>
                <a:ea typeface="Times New Roman" panose="02020603050405020304" pitchFamily="18" charset="0"/>
              </a:rPr>
              <a:t> </a:t>
            </a:r>
            <a:r>
              <a:rPr lang="en-US" sz="2800" dirty="0" err="1">
                <a:solidFill>
                  <a:srgbClr val="FF00FF"/>
                </a:solidFill>
                <a:effectLst/>
                <a:latin typeface="Times New Roman" panose="02020603050405020304" pitchFamily="18" charset="0"/>
                <a:ea typeface="Times New Roman" panose="02020603050405020304" pitchFamily="18" charset="0"/>
              </a:rPr>
              <a:t>liên</a:t>
            </a:r>
            <a:r>
              <a:rPr lang="en-US" sz="2800" dirty="0">
                <a:solidFill>
                  <a:srgbClr val="FF00FF"/>
                </a:solidFill>
                <a:effectLst/>
                <a:latin typeface="Times New Roman" panose="02020603050405020304" pitchFamily="18" charset="0"/>
                <a:ea typeface="Times New Roman" panose="02020603050405020304" pitchFamily="18" charset="0"/>
              </a:rPr>
              <a:t> </a:t>
            </a:r>
            <a:r>
              <a:rPr lang="en-US" sz="2800" dirty="0" err="1">
                <a:solidFill>
                  <a:srgbClr val="FF00FF"/>
                </a:solidFill>
                <a:effectLst/>
                <a:latin typeface="Times New Roman" panose="02020603050405020304" pitchFamily="18" charset="0"/>
                <a:ea typeface="Times New Roman" panose="02020603050405020304" pitchFamily="18" charset="0"/>
              </a:rPr>
              <a:t>tiếp</a:t>
            </a:r>
            <a:r>
              <a:rPr lang="en-US" sz="2800" dirty="0">
                <a:solidFill>
                  <a:srgbClr val="FF00FF"/>
                </a:solidFill>
                <a:effectLst/>
                <a:latin typeface="Times New Roman" panose="02020603050405020304" pitchFamily="18" charset="0"/>
                <a:ea typeface="Times New Roman" panose="02020603050405020304" pitchFamily="18" charset="0"/>
              </a:rPr>
              <a:t> ( GP I, GPII): </a:t>
            </a:r>
            <a:r>
              <a:rPr lang="en-US" sz="2800" dirty="0" err="1">
                <a:solidFill>
                  <a:srgbClr val="FF00FF"/>
                </a:solidFill>
                <a:effectLst/>
                <a:latin typeface="Times New Roman" panose="02020603050405020304" pitchFamily="18" charset="0"/>
                <a:ea typeface="Times New Roman" panose="02020603050405020304" pitchFamily="18" charset="0"/>
              </a:rPr>
              <a:t>mỗi</a:t>
            </a:r>
            <a:r>
              <a:rPr lang="en-US" sz="2800" dirty="0">
                <a:solidFill>
                  <a:srgbClr val="FF00FF"/>
                </a:solidFill>
                <a:effectLst/>
                <a:latin typeface="Times New Roman" panose="02020603050405020304" pitchFamily="18" charset="0"/>
                <a:ea typeface="Times New Roman" panose="02020603050405020304" pitchFamily="18" charset="0"/>
              </a:rPr>
              <a:t> </a:t>
            </a:r>
            <a:r>
              <a:rPr lang="en-US" sz="2800" dirty="0" err="1">
                <a:solidFill>
                  <a:srgbClr val="FF00FF"/>
                </a:solidFill>
                <a:effectLst/>
                <a:latin typeface="Times New Roman" panose="02020603050405020304" pitchFamily="18" charset="0"/>
                <a:ea typeface="Times New Roman" panose="02020603050405020304" pitchFamily="18" charset="0"/>
              </a:rPr>
              <a:t>lần</a:t>
            </a:r>
            <a:r>
              <a:rPr lang="en-US" sz="2800" dirty="0">
                <a:solidFill>
                  <a:srgbClr val="FF00FF"/>
                </a:solidFill>
                <a:effectLst/>
                <a:latin typeface="Times New Roman" panose="02020603050405020304" pitchFamily="18" charset="0"/>
                <a:ea typeface="Times New Roman" panose="02020603050405020304" pitchFamily="18" charset="0"/>
              </a:rPr>
              <a:t> </a:t>
            </a:r>
            <a:r>
              <a:rPr lang="en-US" sz="2800" dirty="0" err="1">
                <a:solidFill>
                  <a:srgbClr val="FF00FF"/>
                </a:solidFill>
                <a:effectLst/>
                <a:latin typeface="Times New Roman" panose="02020603050405020304" pitchFamily="18" charset="0"/>
                <a:ea typeface="Times New Roman" panose="02020603050405020304" pitchFamily="18" charset="0"/>
              </a:rPr>
              <a:t>phân</a:t>
            </a:r>
            <a:r>
              <a:rPr lang="en-US" sz="2800" dirty="0">
                <a:solidFill>
                  <a:srgbClr val="FF00FF"/>
                </a:solidFill>
                <a:effectLst/>
                <a:latin typeface="Times New Roman" panose="02020603050405020304" pitchFamily="18" charset="0"/>
                <a:ea typeface="Times New Roman" panose="02020603050405020304" pitchFamily="18" charset="0"/>
              </a:rPr>
              <a:t> chia </a:t>
            </a:r>
            <a:r>
              <a:rPr lang="en-US" sz="2800" dirty="0" err="1">
                <a:solidFill>
                  <a:srgbClr val="FF00FF"/>
                </a:solidFill>
                <a:effectLst/>
                <a:latin typeface="Times New Roman" panose="02020603050405020304" pitchFamily="18" charset="0"/>
                <a:ea typeface="Times New Roman" panose="02020603050405020304" pitchFamily="18" charset="0"/>
              </a:rPr>
              <a:t>gồm</a:t>
            </a:r>
            <a:r>
              <a:rPr lang="en-US" sz="2800" dirty="0">
                <a:solidFill>
                  <a:srgbClr val="FF00FF"/>
                </a:solidFill>
                <a:effectLst/>
                <a:latin typeface="Times New Roman" panose="02020603050405020304" pitchFamily="18" charset="0"/>
                <a:ea typeface="Times New Roman" panose="02020603050405020304" pitchFamily="18" charset="0"/>
              </a:rPr>
              <a:t> 4 </a:t>
            </a:r>
            <a:r>
              <a:rPr lang="en-US" sz="2800" dirty="0" err="1">
                <a:solidFill>
                  <a:srgbClr val="FF00FF"/>
                </a:solidFill>
                <a:effectLst/>
                <a:latin typeface="Times New Roman" panose="02020603050405020304" pitchFamily="18" charset="0"/>
                <a:ea typeface="Times New Roman" panose="02020603050405020304" pitchFamily="18" charset="0"/>
              </a:rPr>
              <a:t>kì</a:t>
            </a:r>
            <a:r>
              <a:rPr lang="en-US" sz="2800" dirty="0">
                <a:solidFill>
                  <a:srgbClr val="FF00FF"/>
                </a:solidFill>
                <a:latin typeface="Times New Roman" panose="02020603050405020304" pitchFamily="18" charset="0"/>
                <a:ea typeface="Times New Roman" panose="02020603050405020304" pitchFamily="18" charset="0"/>
              </a:rPr>
              <a:t>( </a:t>
            </a:r>
            <a:r>
              <a:rPr lang="en-US" sz="2800" dirty="0" err="1">
                <a:solidFill>
                  <a:srgbClr val="FF00FF"/>
                </a:solidFill>
                <a:latin typeface="Times New Roman" panose="02020603050405020304" pitchFamily="18" charset="0"/>
                <a:ea typeface="Times New Roman" panose="02020603050405020304" pitchFamily="18" charset="0"/>
              </a:rPr>
              <a:t>đầu</a:t>
            </a:r>
            <a:r>
              <a:rPr lang="en-US" sz="2800" dirty="0">
                <a:solidFill>
                  <a:srgbClr val="FF00FF"/>
                </a:solidFill>
                <a:latin typeface="Times New Roman" panose="02020603050405020304" pitchFamily="18" charset="0"/>
                <a:ea typeface="Times New Roman" panose="02020603050405020304" pitchFamily="18" charset="0"/>
              </a:rPr>
              <a:t>, </a:t>
            </a:r>
            <a:r>
              <a:rPr lang="en-US" sz="2800" dirty="0" err="1">
                <a:solidFill>
                  <a:srgbClr val="FF00FF"/>
                </a:solidFill>
                <a:latin typeface="Times New Roman" panose="02020603050405020304" pitchFamily="18" charset="0"/>
                <a:ea typeface="Times New Roman" panose="02020603050405020304" pitchFamily="18" charset="0"/>
              </a:rPr>
              <a:t>giữa</a:t>
            </a:r>
            <a:r>
              <a:rPr lang="en-US" sz="2800" dirty="0">
                <a:solidFill>
                  <a:srgbClr val="FF00FF"/>
                </a:solidFill>
                <a:latin typeface="Times New Roman" panose="02020603050405020304" pitchFamily="18" charset="0"/>
                <a:ea typeface="Times New Roman" panose="02020603050405020304" pitchFamily="18" charset="0"/>
              </a:rPr>
              <a:t>, </a:t>
            </a:r>
            <a:r>
              <a:rPr lang="en-US" sz="2800" dirty="0" err="1">
                <a:solidFill>
                  <a:srgbClr val="FF00FF"/>
                </a:solidFill>
                <a:latin typeface="Times New Roman" panose="02020603050405020304" pitchFamily="18" charset="0"/>
                <a:ea typeface="Times New Roman" panose="02020603050405020304" pitchFamily="18" charset="0"/>
              </a:rPr>
              <a:t>sau</a:t>
            </a:r>
            <a:r>
              <a:rPr lang="en-US" sz="2800" dirty="0">
                <a:solidFill>
                  <a:srgbClr val="FF00FF"/>
                </a:solidFill>
                <a:latin typeface="Times New Roman" panose="02020603050405020304" pitchFamily="18" charset="0"/>
                <a:ea typeface="Times New Roman" panose="02020603050405020304" pitchFamily="18" charset="0"/>
              </a:rPr>
              <a:t>, </a:t>
            </a:r>
            <a:r>
              <a:rPr lang="en-US" sz="2800" dirty="0" err="1">
                <a:solidFill>
                  <a:srgbClr val="FF00FF"/>
                </a:solidFill>
                <a:latin typeface="Times New Roman" panose="02020603050405020304" pitchFamily="18" charset="0"/>
                <a:ea typeface="Times New Roman" panose="02020603050405020304" pitchFamily="18" charset="0"/>
              </a:rPr>
              <a:t>cuối</a:t>
            </a:r>
            <a:r>
              <a:rPr lang="en-US" sz="2800" dirty="0">
                <a:solidFill>
                  <a:srgbClr val="FF00FF"/>
                </a:solidFill>
                <a:latin typeface="Times New Roman" panose="02020603050405020304" pitchFamily="18" charset="0"/>
                <a:ea typeface="Times New Roman" panose="02020603050405020304" pitchFamily="18" charset="0"/>
              </a:rPr>
              <a:t>)</a:t>
            </a:r>
            <a:endParaRPr lang="en-US" sz="2800" b="1" dirty="0">
              <a:solidFill>
                <a:srgbClr val="FF00FF"/>
              </a:solidFill>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DB465252-7105-2E6B-8E33-586B8A1DD33C}"/>
              </a:ext>
            </a:extLst>
          </p:cNvPr>
          <p:cNvSpPr txBox="1"/>
          <p:nvPr/>
        </p:nvSpPr>
        <p:spPr>
          <a:xfrm>
            <a:off x="3690649" y="1875335"/>
            <a:ext cx="7906329" cy="523220"/>
          </a:xfrm>
          <a:prstGeom prst="rect">
            <a:avLst/>
          </a:prstGeom>
          <a:noFill/>
        </p:spPr>
        <p:txBody>
          <a:bodyPr wrap="square" rtlCol="0">
            <a:spAutoFit/>
          </a:bodyPr>
          <a:lstStyle/>
          <a:p>
            <a:r>
              <a:rPr lang="en-US" sz="2800" dirty="0">
                <a:solidFill>
                  <a:srgbClr val="FF9900"/>
                </a:solidFill>
                <a:effectLst/>
                <a:latin typeface="Times New Roman" panose="02020603050405020304" pitchFamily="18" charset="0"/>
                <a:ea typeface="Times New Roman" panose="02020603050405020304" pitchFamily="18" charset="0"/>
              </a:rPr>
              <a:t>NST </a:t>
            </a:r>
            <a:r>
              <a:rPr lang="en-US" sz="2800" dirty="0" err="1">
                <a:solidFill>
                  <a:srgbClr val="FF9900"/>
                </a:solidFill>
                <a:effectLst/>
                <a:latin typeface="Times New Roman" panose="02020603050405020304" pitchFamily="18" charset="0"/>
                <a:ea typeface="Times New Roman" panose="02020603050405020304" pitchFamily="18" charset="0"/>
              </a:rPr>
              <a:t>chỉ</a:t>
            </a:r>
            <a:r>
              <a:rPr lang="en-US" sz="2800" dirty="0">
                <a:solidFill>
                  <a:srgbClr val="FF9900"/>
                </a:solidFill>
                <a:effectLst/>
                <a:latin typeface="Times New Roman" panose="02020603050405020304" pitchFamily="18" charset="0"/>
                <a:ea typeface="Times New Roman" panose="02020603050405020304" pitchFamily="18" charset="0"/>
              </a:rPr>
              <a:t> </a:t>
            </a:r>
            <a:r>
              <a:rPr lang="en-US" sz="2800" dirty="0" err="1">
                <a:solidFill>
                  <a:srgbClr val="FF9900"/>
                </a:solidFill>
                <a:effectLst/>
                <a:latin typeface="Times New Roman" panose="02020603050405020304" pitchFamily="18" charset="0"/>
                <a:ea typeface="Times New Roman" panose="02020603050405020304" pitchFamily="18" charset="0"/>
              </a:rPr>
              <a:t>nhân</a:t>
            </a:r>
            <a:r>
              <a:rPr lang="en-US" sz="2800" dirty="0">
                <a:solidFill>
                  <a:srgbClr val="FF9900"/>
                </a:solidFill>
                <a:effectLst/>
                <a:latin typeface="Times New Roman" panose="02020603050405020304" pitchFamily="18" charset="0"/>
                <a:ea typeface="Times New Roman" panose="02020603050405020304" pitchFamily="18" charset="0"/>
              </a:rPr>
              <a:t> </a:t>
            </a:r>
            <a:r>
              <a:rPr lang="en-US" sz="2800" dirty="0" err="1">
                <a:solidFill>
                  <a:srgbClr val="FF9900"/>
                </a:solidFill>
                <a:effectLst/>
                <a:latin typeface="Times New Roman" panose="02020603050405020304" pitchFamily="18" charset="0"/>
                <a:ea typeface="Times New Roman" panose="02020603050405020304" pitchFamily="18" charset="0"/>
              </a:rPr>
              <a:t>đôi</a:t>
            </a:r>
            <a:r>
              <a:rPr lang="en-US" sz="2800" dirty="0">
                <a:solidFill>
                  <a:srgbClr val="FF9900"/>
                </a:solidFill>
                <a:effectLst/>
                <a:latin typeface="Times New Roman" panose="02020603050405020304" pitchFamily="18" charset="0"/>
                <a:ea typeface="Times New Roman" panose="02020603050405020304" pitchFamily="18" charset="0"/>
              </a:rPr>
              <a:t> 1 </a:t>
            </a:r>
            <a:r>
              <a:rPr lang="en-US" sz="2800" dirty="0" err="1">
                <a:solidFill>
                  <a:srgbClr val="FF9900"/>
                </a:solidFill>
                <a:effectLst/>
                <a:latin typeface="Times New Roman" panose="02020603050405020304" pitchFamily="18" charset="0"/>
                <a:ea typeface="Times New Roman" panose="02020603050405020304" pitchFamily="18" charset="0"/>
              </a:rPr>
              <a:t>lần</a:t>
            </a:r>
            <a:r>
              <a:rPr lang="en-US" sz="2800" dirty="0">
                <a:solidFill>
                  <a:srgbClr val="FF9900"/>
                </a:solidFill>
                <a:effectLst/>
                <a:latin typeface="Times New Roman" panose="02020603050405020304" pitchFamily="18" charset="0"/>
                <a:ea typeface="Times New Roman" panose="02020603050405020304" pitchFamily="18" charset="0"/>
              </a:rPr>
              <a:t> </a:t>
            </a:r>
            <a:r>
              <a:rPr lang="en-US" sz="2800" dirty="0" err="1">
                <a:solidFill>
                  <a:srgbClr val="FF9900"/>
                </a:solidFill>
                <a:effectLst/>
                <a:latin typeface="Times New Roman" panose="02020603050405020304" pitchFamily="18" charset="0"/>
                <a:ea typeface="Times New Roman" panose="02020603050405020304" pitchFamily="18" charset="0"/>
              </a:rPr>
              <a:t>trước</a:t>
            </a:r>
            <a:r>
              <a:rPr lang="en-US" sz="2800" dirty="0">
                <a:solidFill>
                  <a:srgbClr val="FF9900"/>
                </a:solidFill>
                <a:effectLst/>
                <a:latin typeface="Times New Roman" panose="02020603050405020304" pitchFamily="18" charset="0"/>
                <a:ea typeface="Times New Roman" panose="02020603050405020304" pitchFamily="18" charset="0"/>
              </a:rPr>
              <a:t> </a:t>
            </a:r>
            <a:r>
              <a:rPr lang="en-US" sz="2800" dirty="0" err="1">
                <a:solidFill>
                  <a:srgbClr val="FF9900"/>
                </a:solidFill>
                <a:effectLst/>
                <a:latin typeface="Times New Roman" panose="02020603050405020304" pitchFamily="18" charset="0"/>
                <a:ea typeface="Times New Roman" panose="02020603050405020304" pitchFamily="18" charset="0"/>
              </a:rPr>
              <a:t>khi</a:t>
            </a:r>
            <a:r>
              <a:rPr lang="en-US" sz="2800" dirty="0">
                <a:solidFill>
                  <a:srgbClr val="FF9900"/>
                </a:solidFill>
                <a:effectLst/>
                <a:latin typeface="Times New Roman" panose="02020603050405020304" pitchFamily="18" charset="0"/>
                <a:ea typeface="Times New Roman" panose="02020603050405020304" pitchFamily="18" charset="0"/>
              </a:rPr>
              <a:t> TB </a:t>
            </a:r>
            <a:r>
              <a:rPr lang="en-US" sz="2800" dirty="0" err="1">
                <a:solidFill>
                  <a:srgbClr val="FF9900"/>
                </a:solidFill>
                <a:effectLst/>
                <a:latin typeface="Times New Roman" panose="02020603050405020304" pitchFamily="18" charset="0"/>
                <a:ea typeface="Times New Roman" panose="02020603050405020304" pitchFamily="18" charset="0"/>
              </a:rPr>
              <a:t>bước</a:t>
            </a:r>
            <a:r>
              <a:rPr lang="en-US" sz="2800" dirty="0">
                <a:solidFill>
                  <a:srgbClr val="FF9900"/>
                </a:solidFill>
                <a:effectLst/>
                <a:latin typeface="Times New Roman" panose="02020603050405020304" pitchFamily="18" charset="0"/>
                <a:ea typeface="Times New Roman" panose="02020603050405020304" pitchFamily="18" charset="0"/>
              </a:rPr>
              <a:t> </a:t>
            </a:r>
            <a:r>
              <a:rPr lang="en-US" sz="2800" dirty="0" err="1">
                <a:solidFill>
                  <a:srgbClr val="FF9900"/>
                </a:solidFill>
                <a:effectLst/>
                <a:latin typeface="Times New Roman" panose="02020603050405020304" pitchFamily="18" charset="0"/>
                <a:ea typeface="Times New Roman" panose="02020603050405020304" pitchFamily="18" charset="0"/>
              </a:rPr>
              <a:t>vào</a:t>
            </a:r>
            <a:r>
              <a:rPr lang="en-US" sz="2800" dirty="0">
                <a:solidFill>
                  <a:srgbClr val="FF9900"/>
                </a:solidFill>
                <a:effectLst/>
                <a:latin typeface="Times New Roman" panose="02020603050405020304" pitchFamily="18" charset="0"/>
                <a:ea typeface="Times New Roman" panose="02020603050405020304" pitchFamily="18" charset="0"/>
              </a:rPr>
              <a:t> GP I</a:t>
            </a:r>
            <a:endParaRPr lang="en-US" sz="2800" b="1" dirty="0">
              <a:solidFill>
                <a:srgbClr val="FF9900"/>
              </a:solidFill>
              <a:latin typeface="Times New Roman" pitchFamily="18" charset="0"/>
              <a:cs typeface="Times New Roman" pitchFamily="18" charset="0"/>
            </a:endParaRPr>
          </a:p>
        </p:txBody>
      </p:sp>
    </p:spTree>
    <p:extLst>
      <p:ext uri="{BB962C8B-B14F-4D97-AF65-F5344CB8AC3E}">
        <p14:creationId xmlns:p14="http://schemas.microsoft.com/office/powerpoint/2010/main" val="3842320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ircle(in)">
                                      <p:cBhvr>
                                        <p:cTn id="37" dur="2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circle(in)">
                                      <p:cBhvr>
                                        <p:cTn id="42" dur="2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7"/>
                                        </p:tgtEl>
                                        <p:attrNameLst>
                                          <p:attrName>ppt_x</p:attrName>
                                        </p:attrNameLst>
                                      </p:cBhvr>
                                      <p:tavLst>
                                        <p:tav tm="0">
                                          <p:val>
                                            <p:strVal val="ppt_x"/>
                                          </p:val>
                                        </p:tav>
                                        <p:tav tm="100000">
                                          <p:val>
                                            <p:strVal val="ppt_x"/>
                                          </p:val>
                                        </p:tav>
                                      </p:tavLst>
                                    </p:anim>
                                    <p:anim calcmode="lin" valueType="num">
                                      <p:cBhvr additive="base">
                                        <p:cTn id="47" dur="500"/>
                                        <p:tgtEl>
                                          <p:spTgt spid="7"/>
                                        </p:tgtEl>
                                        <p:attrNameLst>
                                          <p:attrName>ppt_y</p:attrName>
                                        </p:attrNameLst>
                                      </p:cBhvr>
                                      <p:tavLst>
                                        <p:tav tm="0">
                                          <p:val>
                                            <p:strVal val="ppt_y"/>
                                          </p:val>
                                        </p:tav>
                                        <p:tav tm="100000">
                                          <p:val>
                                            <p:strVal val="1+ppt_h/2"/>
                                          </p:val>
                                        </p:tav>
                                      </p:tavLst>
                                    </p:anim>
                                    <p:set>
                                      <p:cBhvr>
                                        <p:cTn id="48" dur="1" fill="hold">
                                          <p:stCondLst>
                                            <p:cond delay="499"/>
                                          </p:stCondLst>
                                        </p:cTn>
                                        <p:tgtEl>
                                          <p:spTgt spid="7"/>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3"/>
                                        </p:tgtEl>
                                        <p:attrNameLst>
                                          <p:attrName>ppt_x</p:attrName>
                                        </p:attrNameLst>
                                      </p:cBhvr>
                                      <p:tavLst>
                                        <p:tav tm="0">
                                          <p:val>
                                            <p:strVal val="ppt_x"/>
                                          </p:val>
                                        </p:tav>
                                        <p:tav tm="100000">
                                          <p:val>
                                            <p:strVal val="ppt_x"/>
                                          </p:val>
                                        </p:tav>
                                      </p:tavLst>
                                    </p:anim>
                                    <p:anim calcmode="lin" valueType="num">
                                      <p:cBhvr additive="base">
                                        <p:cTn id="51" dur="500"/>
                                        <p:tgtEl>
                                          <p:spTgt spid="3"/>
                                        </p:tgtEl>
                                        <p:attrNameLst>
                                          <p:attrName>ppt_y</p:attrName>
                                        </p:attrNameLst>
                                      </p:cBhvr>
                                      <p:tavLst>
                                        <p:tav tm="0">
                                          <p:val>
                                            <p:strVal val="ppt_y"/>
                                          </p:val>
                                        </p:tav>
                                        <p:tav tm="100000">
                                          <p:val>
                                            <p:strVal val="1+ppt_h/2"/>
                                          </p:val>
                                        </p:tav>
                                      </p:tavLst>
                                    </p:anim>
                                    <p:set>
                                      <p:cBhvr>
                                        <p:cTn id="52" dur="1" fill="hold">
                                          <p:stCondLst>
                                            <p:cond delay="499"/>
                                          </p:stCondLst>
                                        </p:cTn>
                                        <p:tgtEl>
                                          <p:spTgt spid="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
                                        </p:tgtEl>
                                        <p:attrNameLst>
                                          <p:attrName>ppt_x</p:attrName>
                                        </p:attrNameLst>
                                      </p:cBhvr>
                                      <p:tavLst>
                                        <p:tav tm="0">
                                          <p:val>
                                            <p:strVal val="ppt_x"/>
                                          </p:val>
                                        </p:tav>
                                        <p:tav tm="100000">
                                          <p:val>
                                            <p:strVal val="ppt_x"/>
                                          </p:val>
                                        </p:tav>
                                      </p:tavLst>
                                    </p:anim>
                                    <p:anim calcmode="lin" valueType="num">
                                      <p:cBhvr additive="base">
                                        <p:cTn id="55" dur="500"/>
                                        <p:tgtEl>
                                          <p:spTgt spid="4"/>
                                        </p:tgtEl>
                                        <p:attrNameLst>
                                          <p:attrName>ppt_y</p:attrName>
                                        </p:attrNameLst>
                                      </p:cBhvr>
                                      <p:tavLst>
                                        <p:tav tm="0">
                                          <p:val>
                                            <p:strVal val="ppt_y"/>
                                          </p:val>
                                        </p:tav>
                                        <p:tav tm="100000">
                                          <p:val>
                                            <p:strVal val="1+ppt_h/2"/>
                                          </p:val>
                                        </p:tav>
                                      </p:tavLst>
                                    </p:anim>
                                    <p:set>
                                      <p:cBhvr>
                                        <p:cTn id="56" dur="1" fill="hold">
                                          <p:stCondLst>
                                            <p:cond delay="499"/>
                                          </p:stCondLst>
                                        </p:cTn>
                                        <p:tgtEl>
                                          <p:spTgt spid="4"/>
                                        </p:tgtEl>
                                        <p:attrNameLst>
                                          <p:attrName>style.visibility</p:attrName>
                                        </p:attrNameLst>
                                      </p:cBhvr>
                                      <p:to>
                                        <p:strVal val="hidden"/>
                                      </p:to>
                                    </p:set>
                                  </p:childTnLst>
                                </p:cTn>
                              </p:par>
                              <p:par>
                                <p:cTn id="57" presetID="2" presetClass="exit" presetSubtype="4" fill="hold" grpId="1" nodeType="withEffect">
                                  <p:stCondLst>
                                    <p:cond delay="0"/>
                                  </p:stCondLst>
                                  <p:childTnLst>
                                    <p:anim calcmode="lin" valueType="num">
                                      <p:cBhvr additive="base">
                                        <p:cTn id="58" dur="500"/>
                                        <p:tgtEl>
                                          <p:spTgt spid="11"/>
                                        </p:tgtEl>
                                        <p:attrNameLst>
                                          <p:attrName>ppt_x</p:attrName>
                                        </p:attrNameLst>
                                      </p:cBhvr>
                                      <p:tavLst>
                                        <p:tav tm="0">
                                          <p:val>
                                            <p:strVal val="ppt_x"/>
                                          </p:val>
                                        </p:tav>
                                        <p:tav tm="100000">
                                          <p:val>
                                            <p:strVal val="ppt_x"/>
                                          </p:val>
                                        </p:tav>
                                      </p:tavLst>
                                    </p:anim>
                                    <p:anim calcmode="lin" valueType="num">
                                      <p:cBhvr additive="base">
                                        <p:cTn id="59" dur="500"/>
                                        <p:tgtEl>
                                          <p:spTgt spid="11"/>
                                        </p:tgtEl>
                                        <p:attrNameLst>
                                          <p:attrName>ppt_y</p:attrName>
                                        </p:attrNameLst>
                                      </p:cBhvr>
                                      <p:tavLst>
                                        <p:tav tm="0">
                                          <p:val>
                                            <p:strVal val="ppt_y"/>
                                          </p:val>
                                        </p:tav>
                                        <p:tav tm="100000">
                                          <p:val>
                                            <p:strVal val="1+ppt_h/2"/>
                                          </p:val>
                                        </p:tav>
                                      </p:tavLst>
                                    </p:anim>
                                    <p:set>
                                      <p:cBhvr>
                                        <p:cTn id="60" dur="1" fill="hold">
                                          <p:stCondLst>
                                            <p:cond delay="499"/>
                                          </p:stCondLst>
                                        </p:cTn>
                                        <p:tgtEl>
                                          <p:spTgt spid="11"/>
                                        </p:tgtEl>
                                        <p:attrNameLst>
                                          <p:attrName>style.visibility</p:attrName>
                                        </p:attrNameLst>
                                      </p:cBhvr>
                                      <p:to>
                                        <p:strVal val="hidden"/>
                                      </p:to>
                                    </p:set>
                                  </p:childTnLst>
                                </p:cTn>
                              </p:par>
                              <p:par>
                                <p:cTn id="61" presetID="2" presetClass="exit" presetSubtype="4" fill="hold" grpId="1" nodeType="withEffect">
                                  <p:stCondLst>
                                    <p:cond delay="0"/>
                                  </p:stCondLst>
                                  <p:childTnLst>
                                    <p:anim calcmode="lin" valueType="num">
                                      <p:cBhvr additive="base">
                                        <p:cTn id="62" dur="500"/>
                                        <p:tgtEl>
                                          <p:spTgt spid="14"/>
                                        </p:tgtEl>
                                        <p:attrNameLst>
                                          <p:attrName>ppt_x</p:attrName>
                                        </p:attrNameLst>
                                      </p:cBhvr>
                                      <p:tavLst>
                                        <p:tav tm="0">
                                          <p:val>
                                            <p:strVal val="ppt_x"/>
                                          </p:val>
                                        </p:tav>
                                        <p:tav tm="100000">
                                          <p:val>
                                            <p:strVal val="ppt_x"/>
                                          </p:val>
                                        </p:tav>
                                      </p:tavLst>
                                    </p:anim>
                                    <p:anim calcmode="lin" valueType="num">
                                      <p:cBhvr additive="base">
                                        <p:cTn id="63" dur="500"/>
                                        <p:tgtEl>
                                          <p:spTgt spid="14"/>
                                        </p:tgtEl>
                                        <p:attrNameLst>
                                          <p:attrName>ppt_y</p:attrName>
                                        </p:attrNameLst>
                                      </p:cBhvr>
                                      <p:tavLst>
                                        <p:tav tm="0">
                                          <p:val>
                                            <p:strVal val="ppt_y"/>
                                          </p:val>
                                        </p:tav>
                                        <p:tav tm="100000">
                                          <p:val>
                                            <p:strVal val="1+ppt_h/2"/>
                                          </p:val>
                                        </p:tav>
                                      </p:tavLst>
                                    </p:anim>
                                    <p:set>
                                      <p:cBhvr>
                                        <p:cTn id="64"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3" grpId="0" animBg="1"/>
      <p:bldP spid="3" grpId="1" animBg="1"/>
      <p:bldP spid="4" grpId="0"/>
      <p:bldP spid="4" grpId="1"/>
      <p:bldP spid="11" grpId="0"/>
      <p:bldP spid="11" grpId="1"/>
      <p:bldP spid="14" grpId="0"/>
      <p:bldP spid="1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C7EE2-2EDF-F68B-7198-26A2C5B876D2}"/>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3EDD54E0-D8BD-874E-A0A5-F23EA36DDCBB}"/>
              </a:ext>
            </a:extLst>
          </p:cNvPr>
          <p:cNvSpPr txBox="1"/>
          <p:nvPr/>
        </p:nvSpPr>
        <p:spPr>
          <a:xfrm>
            <a:off x="0" y="0"/>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36: NGUYÊN PHÂN VÀ GIẢM PHÂN</a:t>
            </a:r>
            <a:endParaRPr lang="en-US" sz="3200" b="1"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8FA5A9BC-B3AC-7117-7C1D-2B47E4225224}"/>
              </a:ext>
            </a:extLst>
          </p:cNvPr>
          <p:cNvSpPr txBox="1"/>
          <p:nvPr/>
        </p:nvSpPr>
        <p:spPr>
          <a:xfrm>
            <a:off x="10717" y="429727"/>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KHÁI NIỆM NGUYÊN PHÂN, GIẢM PHÂN</a:t>
            </a:r>
          </a:p>
        </p:txBody>
      </p:sp>
      <p:sp>
        <p:nvSpPr>
          <p:cNvPr id="27650" name="Rectangle 2">
            <a:extLst>
              <a:ext uri="{FF2B5EF4-FFF2-40B4-BE49-F238E27FC236}">
                <a16:creationId xmlns:a16="http://schemas.microsoft.com/office/drawing/2014/main" id="{5DD447AA-A174-20E6-F791-711E2001BBCC}"/>
              </a:ext>
            </a:extLst>
          </p:cNvPr>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a:extLst>
              <a:ext uri="{FF2B5EF4-FFF2-40B4-BE49-F238E27FC236}">
                <a16:creationId xmlns:a16="http://schemas.microsoft.com/office/drawing/2014/main" id="{26916BBF-D442-6AF0-B4D1-E38C5B21291B}"/>
              </a:ext>
            </a:extLst>
          </p:cNvPr>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5-Point Star 16">
            <a:hlinkClick r:id="rId2" action="ppaction://hlinkfile"/>
            <a:extLst>
              <a:ext uri="{FF2B5EF4-FFF2-40B4-BE49-F238E27FC236}">
                <a16:creationId xmlns:a16="http://schemas.microsoft.com/office/drawing/2014/main" id="{96A6A47E-F847-91BD-8DF3-B2CD84E47738}"/>
              </a:ext>
            </a:extLst>
          </p:cNvPr>
          <p:cNvSpPr/>
          <p:nvPr/>
        </p:nvSpPr>
        <p:spPr>
          <a:xfrm>
            <a:off x="11495314" y="0"/>
            <a:ext cx="696686" cy="653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FB646ED-674C-FDBE-5752-427464A42B8A}"/>
              </a:ext>
            </a:extLst>
          </p:cNvPr>
          <p:cNvSpPr txBox="1"/>
          <p:nvPr/>
        </p:nvSpPr>
        <p:spPr>
          <a:xfrm>
            <a:off x="149296" y="908131"/>
            <a:ext cx="4461616" cy="523220"/>
          </a:xfrm>
          <a:prstGeom prst="rect">
            <a:avLst/>
          </a:prstGeom>
          <a:noFill/>
        </p:spPr>
        <p:txBody>
          <a:bodyPr wrap="square" rtlCol="0">
            <a:spAutoFit/>
          </a:bodyPr>
          <a:lstStyle/>
          <a:p>
            <a:r>
              <a:rPr lang="en-US" sz="2800" dirty="0">
                <a:solidFill>
                  <a:srgbClr val="FF3399"/>
                </a:solidFill>
                <a:latin typeface="Times New Roman" pitchFamily="18" charset="0"/>
                <a:cs typeface="Times New Roman" pitchFamily="18" charset="0"/>
              </a:rPr>
              <a:t>2. </a:t>
            </a:r>
            <a:r>
              <a:rPr lang="en-US" sz="2800" dirty="0" err="1">
                <a:solidFill>
                  <a:srgbClr val="FF3399"/>
                </a:solidFill>
                <a:latin typeface="Times New Roman" pitchFamily="18" charset="0"/>
                <a:cs typeface="Times New Roman" pitchFamily="18" charset="0"/>
              </a:rPr>
              <a:t>Giảm</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phân</a:t>
            </a:r>
            <a:endParaRPr lang="en-US" sz="2800" dirty="0">
              <a:solidFill>
                <a:srgbClr val="FF3399"/>
              </a:solidFill>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id="{A9F7054E-1CFC-085D-C4C3-CE6937202DE4}"/>
              </a:ext>
            </a:extLst>
          </p:cNvPr>
          <p:cNvPicPr>
            <a:picLocks noChangeAspect="1"/>
          </p:cNvPicPr>
          <p:nvPr/>
        </p:nvPicPr>
        <p:blipFill>
          <a:blip r:embed="rId3"/>
          <a:stretch>
            <a:fillRect/>
          </a:stretch>
        </p:blipFill>
        <p:spPr>
          <a:xfrm>
            <a:off x="328880" y="1482231"/>
            <a:ext cx="6254884" cy="5267325"/>
          </a:xfrm>
          <a:prstGeom prst="rect">
            <a:avLst/>
          </a:prstGeom>
        </p:spPr>
      </p:pic>
      <p:sp>
        <p:nvSpPr>
          <p:cNvPr id="10" name="TextBox 9">
            <a:extLst>
              <a:ext uri="{FF2B5EF4-FFF2-40B4-BE49-F238E27FC236}">
                <a16:creationId xmlns:a16="http://schemas.microsoft.com/office/drawing/2014/main" id="{3118A754-C5F4-CD72-06F7-814B8966A45B}"/>
              </a:ext>
            </a:extLst>
          </p:cNvPr>
          <p:cNvSpPr txBox="1"/>
          <p:nvPr/>
        </p:nvSpPr>
        <p:spPr>
          <a:xfrm>
            <a:off x="6761845" y="1061358"/>
            <a:ext cx="5280859" cy="5850063"/>
          </a:xfrm>
          <a:prstGeom prst="rect">
            <a:avLst/>
          </a:prstGeom>
          <a:noFill/>
        </p:spPr>
        <p:txBody>
          <a:bodyPr wrap="square">
            <a:spAutoFit/>
          </a:bodyPr>
          <a:lstStyle/>
          <a:p>
            <a:pPr marL="0" marR="0" algn="just">
              <a:lnSpc>
                <a:spcPct val="135000"/>
              </a:lnSpc>
              <a:spcAft>
                <a:spcPts val="800"/>
              </a:spcAft>
            </a:pPr>
            <a:r>
              <a:rPr lang="en-US" sz="30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Giảm</a:t>
            </a:r>
            <a:r>
              <a:rPr lang="en-US" sz="30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0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nhiễm</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kép</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bốn</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nhiễm</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0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35000"/>
              </a:lnSpc>
              <a:spcAft>
                <a:spcPts val="800"/>
              </a:spcAft>
            </a:pPr>
            <a:r>
              <a:rPr lang="en-US" sz="30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30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0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ở</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dục</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trưởng</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0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pP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Kết</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quả</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từ</a:t>
            </a:r>
            <a:r>
              <a:rPr lang="en-US" sz="3000" dirty="0">
                <a:solidFill>
                  <a:srgbClr val="0000FF"/>
                </a:solidFill>
                <a:effectLst/>
                <a:latin typeface="Times New Roman" panose="02020603050405020304" pitchFamily="18" charset="0"/>
                <a:ea typeface="Times New Roman" panose="02020603050405020304" pitchFamily="18" charset="0"/>
              </a:rPr>
              <a:t> 1 </a:t>
            </a:r>
            <a:r>
              <a:rPr lang="en-US" sz="3000" dirty="0" err="1">
                <a:solidFill>
                  <a:srgbClr val="0000FF"/>
                </a:solidFill>
                <a:effectLst/>
                <a:latin typeface="Times New Roman" panose="02020603050405020304" pitchFamily="18" charset="0"/>
                <a:ea typeface="Times New Roman" panose="02020603050405020304" pitchFamily="18" charset="0"/>
              </a:rPr>
              <a:t>tế</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bào</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mẹ</a:t>
            </a:r>
            <a:r>
              <a:rPr lang="en-US" sz="3000" dirty="0">
                <a:solidFill>
                  <a:srgbClr val="0000FF"/>
                </a:solidFill>
                <a:effectLst/>
                <a:latin typeface="Times New Roman" panose="02020603050405020304" pitchFamily="18" charset="0"/>
                <a:ea typeface="Times New Roman" panose="02020603050405020304" pitchFamily="18" charset="0"/>
              </a:rPr>
              <a:t> (2n) </a:t>
            </a:r>
            <a:r>
              <a:rPr lang="en-US" sz="3000" dirty="0" err="1">
                <a:solidFill>
                  <a:srgbClr val="0000FF"/>
                </a:solidFill>
                <a:effectLst/>
                <a:latin typeface="Times New Roman" panose="02020603050405020304" pitchFamily="18" charset="0"/>
                <a:ea typeface="Times New Roman" panose="02020603050405020304" pitchFamily="18" charset="0"/>
              </a:rPr>
              <a:t>tạo</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thành</a:t>
            </a:r>
            <a:r>
              <a:rPr lang="en-US" sz="3000" dirty="0">
                <a:solidFill>
                  <a:srgbClr val="0000FF"/>
                </a:solidFill>
                <a:effectLst/>
                <a:latin typeface="Times New Roman" panose="02020603050405020304" pitchFamily="18" charset="0"/>
                <a:ea typeface="Times New Roman" panose="02020603050405020304" pitchFamily="18" charset="0"/>
              </a:rPr>
              <a:t> 4 </a:t>
            </a:r>
            <a:r>
              <a:rPr lang="en-US" sz="3000" dirty="0" err="1">
                <a:solidFill>
                  <a:srgbClr val="0000FF"/>
                </a:solidFill>
                <a:effectLst/>
                <a:latin typeface="Times New Roman" panose="02020603050405020304" pitchFamily="18" charset="0"/>
                <a:ea typeface="Times New Roman" panose="02020603050405020304" pitchFamily="18" charset="0"/>
              </a:rPr>
              <a:t>tế</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bào</a:t>
            </a:r>
            <a:r>
              <a:rPr lang="en-US" sz="3000" dirty="0">
                <a:solidFill>
                  <a:srgbClr val="0000FF"/>
                </a:solidFill>
                <a:effectLst/>
                <a:latin typeface="Times New Roman" panose="02020603050405020304" pitchFamily="18" charset="0"/>
                <a:ea typeface="Times New Roman" panose="02020603050405020304" pitchFamily="18" charset="0"/>
              </a:rPr>
              <a:t> con </a:t>
            </a:r>
            <a:r>
              <a:rPr lang="en-US" sz="3000" dirty="0" err="1">
                <a:solidFill>
                  <a:srgbClr val="0000FF"/>
                </a:solidFill>
                <a:effectLst/>
                <a:latin typeface="Times New Roman" panose="02020603050405020304" pitchFamily="18" charset="0"/>
                <a:ea typeface="Times New Roman" panose="02020603050405020304" pitchFamily="18" charset="0"/>
              </a:rPr>
              <a:t>có</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bộ</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nhiễm</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sắc</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thể</a:t>
            </a:r>
            <a:r>
              <a:rPr lang="en-US" sz="3000" dirty="0">
                <a:solidFill>
                  <a:srgbClr val="0000FF"/>
                </a:solidFill>
                <a:effectLst/>
                <a:latin typeface="Times New Roman" panose="02020603050405020304" pitchFamily="18" charset="0"/>
                <a:ea typeface="Times New Roman" panose="02020603050405020304" pitchFamily="18" charset="0"/>
              </a:rPr>
              <a:t> (n) </a:t>
            </a:r>
            <a:r>
              <a:rPr lang="en-US" sz="3000" dirty="0" err="1">
                <a:solidFill>
                  <a:srgbClr val="0000FF"/>
                </a:solidFill>
                <a:effectLst/>
                <a:latin typeface="Times New Roman" panose="02020603050405020304" pitchFamily="18" charset="0"/>
                <a:ea typeface="Times New Roman" panose="02020603050405020304" pitchFamily="18" charset="0"/>
              </a:rPr>
              <a:t>giảm</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đi</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một</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nửa</a:t>
            </a:r>
            <a:r>
              <a:rPr lang="en-US" sz="3000" dirty="0">
                <a:solidFill>
                  <a:srgbClr val="0000FF"/>
                </a:solidFill>
                <a:effectLst/>
                <a:latin typeface="Times New Roman" panose="02020603050405020304" pitchFamily="18" charset="0"/>
                <a:ea typeface="Times New Roman" panose="02020603050405020304" pitchFamily="18" charset="0"/>
              </a:rPr>
              <a:t>.</a:t>
            </a:r>
            <a:endParaRPr lang="en-US" sz="3000" dirty="0">
              <a:solidFill>
                <a:srgbClr val="0000FF"/>
              </a:solidFill>
            </a:endParaRPr>
          </a:p>
        </p:txBody>
      </p:sp>
      <p:pic>
        <p:nvPicPr>
          <p:cNvPr id="3" name="Picture 2">
            <a:extLst>
              <a:ext uri="{FF2B5EF4-FFF2-40B4-BE49-F238E27FC236}">
                <a16:creationId xmlns:a16="http://schemas.microsoft.com/office/drawing/2014/main" id="{A183691E-3731-19F5-124E-4CEF9689CF36}"/>
              </a:ext>
            </a:extLst>
          </p:cNvPr>
          <p:cNvPicPr>
            <a:picLocks noChangeAspect="1"/>
          </p:cNvPicPr>
          <p:nvPr/>
        </p:nvPicPr>
        <p:blipFill>
          <a:blip r:embed="rId4"/>
          <a:stretch>
            <a:fillRect/>
          </a:stretch>
        </p:blipFill>
        <p:spPr>
          <a:xfrm>
            <a:off x="10717" y="1334842"/>
            <a:ext cx="6633817" cy="5414714"/>
          </a:xfrm>
          <a:prstGeom prst="rect">
            <a:avLst/>
          </a:prstGeom>
        </p:spPr>
      </p:pic>
    </p:spTree>
    <p:extLst>
      <p:ext uri="{BB962C8B-B14F-4D97-AF65-F5344CB8AC3E}">
        <p14:creationId xmlns:p14="http://schemas.microsoft.com/office/powerpoint/2010/main" val="12501995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57135-E043-75E1-5218-4B8C99BB04AC}"/>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47060577-E436-9C79-DC39-AB618CF12A8A}"/>
              </a:ext>
            </a:extLst>
          </p:cNvPr>
          <p:cNvSpPr txBox="1"/>
          <p:nvPr/>
        </p:nvSpPr>
        <p:spPr>
          <a:xfrm>
            <a:off x="0" y="0"/>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36: NGUYÊN PHÂN VÀ GIẢM PHÂN</a:t>
            </a:r>
            <a:endParaRPr lang="en-US" sz="3200" b="1"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B745A0E5-8598-75F8-5B2F-1F9262848B69}"/>
              </a:ext>
            </a:extLst>
          </p:cNvPr>
          <p:cNvSpPr txBox="1"/>
          <p:nvPr/>
        </p:nvSpPr>
        <p:spPr>
          <a:xfrm>
            <a:off x="10717" y="429727"/>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KHÁI NIỆM NGUYÊN PHÂN, GIẢM PHÂN</a:t>
            </a:r>
          </a:p>
        </p:txBody>
      </p:sp>
      <p:sp>
        <p:nvSpPr>
          <p:cNvPr id="27650" name="Rectangle 2">
            <a:extLst>
              <a:ext uri="{FF2B5EF4-FFF2-40B4-BE49-F238E27FC236}">
                <a16:creationId xmlns:a16="http://schemas.microsoft.com/office/drawing/2014/main" id="{D207054E-01C7-AE81-6AE1-9CE9ECC766B3}"/>
              </a:ext>
            </a:extLst>
          </p:cNvPr>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a:extLst>
              <a:ext uri="{FF2B5EF4-FFF2-40B4-BE49-F238E27FC236}">
                <a16:creationId xmlns:a16="http://schemas.microsoft.com/office/drawing/2014/main" id="{B5081674-E106-A19E-D4D1-971F7480AF14}"/>
              </a:ext>
            </a:extLst>
          </p:cNvPr>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 name="TextBox 1">
            <a:extLst>
              <a:ext uri="{FF2B5EF4-FFF2-40B4-BE49-F238E27FC236}">
                <a16:creationId xmlns:a16="http://schemas.microsoft.com/office/drawing/2014/main" id="{E7C2FD0C-2DA5-0965-284B-38F5185AED9D}"/>
              </a:ext>
            </a:extLst>
          </p:cNvPr>
          <p:cNvSpPr txBox="1"/>
          <p:nvPr/>
        </p:nvSpPr>
        <p:spPr>
          <a:xfrm>
            <a:off x="257815" y="807048"/>
            <a:ext cx="12192000" cy="523220"/>
          </a:xfrm>
          <a:prstGeom prst="rect">
            <a:avLst/>
          </a:prstGeom>
          <a:noFill/>
        </p:spPr>
        <p:txBody>
          <a:bodyPr wrap="square" rtlCol="0">
            <a:spAutoFit/>
          </a:bodyPr>
          <a:lstStyle/>
          <a:p>
            <a:r>
              <a:rPr lang="en-US" sz="2800" dirty="0">
                <a:solidFill>
                  <a:srgbClr val="FF3399"/>
                </a:solidFill>
                <a:latin typeface="Times New Roman" pitchFamily="18" charset="0"/>
                <a:cs typeface="Times New Roman" pitchFamily="18" charset="0"/>
              </a:rPr>
              <a:t>*</a:t>
            </a:r>
            <a:r>
              <a:rPr lang="en-US" sz="2800" dirty="0" err="1">
                <a:solidFill>
                  <a:srgbClr val="FF3399"/>
                </a:solidFill>
                <a:latin typeface="Times New Roman" pitchFamily="18" charset="0"/>
                <a:cs typeface="Times New Roman" pitchFamily="18" charset="0"/>
              </a:rPr>
              <a:t>Phân</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biệt</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nguyên</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phân</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và</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giảm</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phân</a:t>
            </a:r>
            <a:endParaRPr lang="en-US" sz="2800" dirty="0">
              <a:solidFill>
                <a:srgbClr val="FF3399"/>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6BC37A05-CAE2-E1A3-176C-8A110D637D95}"/>
              </a:ext>
            </a:extLst>
          </p:cNvPr>
          <p:cNvSpPr txBox="1"/>
          <p:nvPr/>
        </p:nvSpPr>
        <p:spPr>
          <a:xfrm>
            <a:off x="3494492" y="1203198"/>
            <a:ext cx="7754583" cy="561949"/>
          </a:xfrm>
          <a:prstGeom prst="rect">
            <a:avLst/>
          </a:prstGeom>
          <a:noFill/>
        </p:spPr>
        <p:txBody>
          <a:bodyPr wrap="square">
            <a:spAutoFit/>
          </a:bodyPr>
          <a:lstStyle/>
          <a:p>
            <a:pPr marL="0" marR="0" algn="ctr">
              <a:lnSpc>
                <a:spcPct val="107000"/>
              </a:lnSpc>
              <a:spcAft>
                <a:spcPts val="800"/>
              </a:spcAft>
            </a:pPr>
            <a:r>
              <a:rPr lang="en-US" sz="3000" kern="100" dirty="0" err="1">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3000" kern="100" dirty="0">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 36.1: </a:t>
            </a:r>
            <a:r>
              <a:rPr lang="en-US" sz="3000" kern="100" dirty="0" err="1">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000" kern="100" dirty="0">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3000" kern="100" dirty="0">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3000" kern="100" dirty="0">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000" kern="100" dirty="0">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000" kern="100" dirty="0">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giảm</a:t>
            </a:r>
            <a:r>
              <a:rPr lang="en-US" sz="3000" kern="100" dirty="0">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66FF"/>
                </a:solidFill>
                <a:effectLst/>
                <a:latin typeface="Times New Roman" panose="02020603050405020304" pitchFamily="18" charset="0"/>
                <a:ea typeface="Times New Roman" panose="02020603050405020304" pitchFamily="18" charset="0"/>
                <a:cs typeface="Times New Roman" panose="02020603050405020304" pitchFamily="18" charset="0"/>
              </a:rPr>
              <a:t>phân</a:t>
            </a:r>
            <a:endParaRPr lang="en-US" sz="3000" dirty="0">
              <a:solidFill>
                <a:srgbClr val="0066FF"/>
              </a:solidFill>
            </a:endParaRPr>
          </a:p>
        </p:txBody>
      </p:sp>
      <p:graphicFrame>
        <p:nvGraphicFramePr>
          <p:cNvPr id="4" name="Table 3">
            <a:extLst>
              <a:ext uri="{FF2B5EF4-FFF2-40B4-BE49-F238E27FC236}">
                <a16:creationId xmlns:a16="http://schemas.microsoft.com/office/drawing/2014/main" id="{F2DB0202-83F1-1517-84AB-0EB34F96BF6F}"/>
              </a:ext>
            </a:extLst>
          </p:cNvPr>
          <p:cNvGraphicFramePr>
            <a:graphicFrameLocks noGrp="1"/>
          </p:cNvGraphicFramePr>
          <p:nvPr>
            <p:extLst>
              <p:ext uri="{D42A27DB-BD31-4B8C-83A1-F6EECF244321}">
                <p14:modId xmlns:p14="http://schemas.microsoft.com/office/powerpoint/2010/main" val="3736167513"/>
              </p:ext>
            </p:extLst>
          </p:nvPr>
        </p:nvGraphicFramePr>
        <p:xfrm>
          <a:off x="118378" y="1680116"/>
          <a:ext cx="11976678" cy="5436760"/>
        </p:xfrm>
        <a:graphic>
          <a:graphicData uri="http://schemas.openxmlformats.org/drawingml/2006/table">
            <a:tbl>
              <a:tblPr firstRow="1" bandRow="1">
                <a:tableStyleId>{5C22544A-7EE6-4342-B048-85BDC9FD1C3A}</a:tableStyleId>
              </a:tblPr>
              <a:tblGrid>
                <a:gridCol w="5486894">
                  <a:extLst>
                    <a:ext uri="{9D8B030D-6E8A-4147-A177-3AD203B41FA5}">
                      <a16:colId xmlns:a16="http://schemas.microsoft.com/office/drawing/2014/main" val="1071201249"/>
                    </a:ext>
                  </a:extLst>
                </a:gridCol>
                <a:gridCol w="3171070">
                  <a:extLst>
                    <a:ext uri="{9D8B030D-6E8A-4147-A177-3AD203B41FA5}">
                      <a16:colId xmlns:a16="http://schemas.microsoft.com/office/drawing/2014/main" val="640164736"/>
                    </a:ext>
                  </a:extLst>
                </a:gridCol>
                <a:gridCol w="3318714">
                  <a:extLst>
                    <a:ext uri="{9D8B030D-6E8A-4147-A177-3AD203B41FA5}">
                      <a16:colId xmlns:a16="http://schemas.microsoft.com/office/drawing/2014/main" val="245355669"/>
                    </a:ext>
                  </a:extLst>
                </a:gridCol>
              </a:tblGrid>
              <a:tr h="650530">
                <a:tc>
                  <a:txBody>
                    <a:bodyPr/>
                    <a:lstStyle/>
                    <a:p>
                      <a:pPr algn="ctr"/>
                      <a:r>
                        <a:rPr lang="en-US" sz="3200" dirty="0" err="1">
                          <a:latin typeface="Times New Roman" panose="02020603050405020304" pitchFamily="18" charset="0"/>
                          <a:cs typeface="Times New Roman" panose="02020603050405020304" pitchFamily="18" charset="0"/>
                        </a:rPr>
                        <a:t>Đặc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endParaRPr lang="en-US" sz="3200" dirty="0">
                        <a:latin typeface="Times New Roman" panose="02020603050405020304" pitchFamily="18" charset="0"/>
                        <a:cs typeface="Times New Roman" panose="02020603050405020304" pitchFamily="18" charset="0"/>
                      </a:endParaRPr>
                    </a:p>
                  </a:txBody>
                  <a:tcPr/>
                </a:tc>
                <a:tc>
                  <a:txBody>
                    <a:bodyPr/>
                    <a:lstStyle/>
                    <a:p>
                      <a:pPr algn="ctr"/>
                      <a:r>
                        <a:rPr lang="en-US" sz="3600" dirty="0" err="1">
                          <a:latin typeface="Times New Roman" panose="02020603050405020304" pitchFamily="18" charset="0"/>
                          <a:cs typeface="Times New Roman" panose="02020603050405020304" pitchFamily="18" charset="0"/>
                        </a:rPr>
                        <a:t>Nguyên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phân</a:t>
                      </a:r>
                      <a:endParaRPr lang="en-US" sz="3600" dirty="0">
                        <a:latin typeface="Times New Roman" panose="02020603050405020304" pitchFamily="18" charset="0"/>
                        <a:cs typeface="Times New Roman" panose="02020603050405020304" pitchFamily="18" charset="0"/>
                      </a:endParaRPr>
                    </a:p>
                  </a:txBody>
                  <a:tcPr/>
                </a:tc>
                <a:tc>
                  <a:txBody>
                    <a:bodyPr/>
                    <a:lstStyle/>
                    <a:p>
                      <a:pPr algn="ctr"/>
                      <a:r>
                        <a:rPr lang="en-US" sz="3200" dirty="0" err="1">
                          <a:latin typeface="Times New Roman" panose="02020603050405020304" pitchFamily="18" charset="0"/>
                          <a:cs typeface="Times New Roman" panose="02020603050405020304" pitchFamily="18" charset="0"/>
                        </a:rPr>
                        <a:t>Giảm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69885626"/>
                  </a:ext>
                </a:extLst>
              </a:tr>
              <a:tr h="650530">
                <a:tc>
                  <a:txBody>
                    <a:bodyPr/>
                    <a:lstStyle/>
                    <a:p>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bào</a:t>
                      </a:r>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963378678"/>
                  </a:ext>
                </a:extLst>
              </a:tr>
              <a:tr h="650530">
                <a:tc>
                  <a:txBody>
                    <a:bodyPr/>
                    <a:lstStyle/>
                    <a:p>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nhiễm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kép</a:t>
                      </a:r>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582436959"/>
                  </a:ext>
                </a:extLst>
              </a:tr>
              <a:tr h="650530">
                <a:tc>
                  <a:txBody>
                    <a:bodyPr/>
                    <a:lstStyle/>
                    <a:p>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NST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NST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chia</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347819215"/>
                  </a:ext>
                </a:extLst>
              </a:tr>
              <a:tr h="650530">
                <a:tc>
                  <a:txBody>
                    <a:bodyPr/>
                    <a:lstStyle/>
                    <a:p>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NST </a:t>
                      </a:r>
                      <a:r>
                        <a:rPr lang="en-US" sz="2800" dirty="0" err="1">
                          <a:latin typeface="Times New Roman" panose="02020603050405020304" pitchFamily="18" charset="0"/>
                          <a:cs typeface="Times New Roman" panose="02020603050405020304" pitchFamily="18" charset="0"/>
                        </a:rPr>
                        <a:t>kép</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kì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90858745"/>
                  </a:ext>
                </a:extLst>
              </a:tr>
              <a:tr h="650530">
                <a:tc>
                  <a:txBody>
                    <a:bodyPr/>
                    <a:lstStyle/>
                    <a:p>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chéo</a:t>
                      </a:r>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337372588"/>
                  </a:ext>
                </a:extLst>
              </a:tr>
              <a:tr h="650530">
                <a:tc>
                  <a:txBody>
                    <a:bodyPr/>
                    <a:lstStyle/>
                    <a:p>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bào</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endParaRPr lang="en-US" sz="2800" dirty="0">
                        <a:latin typeface="Times New Roman" panose="02020603050405020304" pitchFamily="18" charset="0"/>
                        <a:cs typeface="Times New Roman" panose="02020603050405020304" pitchFamily="18" charset="0"/>
                      </a:endParaRPr>
                    </a:p>
                  </a:txBody>
                  <a:tcPr/>
                </a:tc>
                <a:tc>
                  <a:txBody>
                    <a:bodyPr/>
                    <a:lstStyle/>
                    <a:p>
                      <a:r>
                        <a:rPr lang="en-US" dirty="0"/>
                        <a:t>  </a:t>
                      </a:r>
                    </a:p>
                  </a:txBody>
                  <a:tcPr/>
                </a:tc>
                <a:tc>
                  <a:txBody>
                    <a:bodyPr/>
                    <a:lstStyle/>
                    <a:p>
                      <a:endParaRPr lang="en-US" dirty="0"/>
                    </a:p>
                  </a:txBody>
                  <a:tcPr/>
                </a:tc>
                <a:extLst>
                  <a:ext uri="{0D108BD9-81ED-4DB2-BD59-A6C34878D82A}">
                    <a16:rowId xmlns:a16="http://schemas.microsoft.com/office/drawing/2014/main" val="3113550499"/>
                  </a:ext>
                </a:extLst>
              </a:tr>
            </a:tbl>
          </a:graphicData>
        </a:graphic>
      </p:graphicFrame>
      <p:sp>
        <p:nvSpPr>
          <p:cNvPr id="7" name="TextBox 6">
            <a:extLst>
              <a:ext uri="{FF2B5EF4-FFF2-40B4-BE49-F238E27FC236}">
                <a16:creationId xmlns:a16="http://schemas.microsoft.com/office/drawing/2014/main" id="{77E34C3A-3A08-59B8-A880-A64962E44114}"/>
              </a:ext>
            </a:extLst>
          </p:cNvPr>
          <p:cNvSpPr txBox="1"/>
          <p:nvPr/>
        </p:nvSpPr>
        <p:spPr>
          <a:xfrm>
            <a:off x="5724144" y="2233817"/>
            <a:ext cx="3072384" cy="830997"/>
          </a:xfrm>
          <a:prstGeom prst="rect">
            <a:avLst/>
          </a:prstGeom>
          <a:noFill/>
        </p:spPr>
        <p:txBody>
          <a:bodyPr wrap="square" rtlCol="0">
            <a:spAutoFit/>
          </a:bodyPr>
          <a:lstStyle/>
          <a:p>
            <a:r>
              <a:rPr lang="en-US" sz="2400" dirty="0">
                <a:solidFill>
                  <a:srgbClr val="FF00FF"/>
                </a:solidFill>
                <a:latin typeface="Times New Roman" panose="02020603050405020304" pitchFamily="18" charset="0"/>
              </a:rPr>
              <a:t>TB </a:t>
            </a:r>
            <a:r>
              <a:rPr lang="en-US" sz="2400" dirty="0" err="1">
                <a:solidFill>
                  <a:srgbClr val="FF00FF"/>
                </a:solidFill>
                <a:latin typeface="Times New Roman" panose="02020603050405020304" pitchFamily="18" charset="0"/>
              </a:rPr>
              <a:t>sinh</a:t>
            </a:r>
            <a:r>
              <a:rPr lang="en-US" sz="2400" dirty="0">
                <a:solidFill>
                  <a:srgbClr val="FF00FF"/>
                </a:solidFill>
                <a:latin typeface="Times New Roman" panose="02020603050405020304" pitchFamily="18" charset="0"/>
              </a:rPr>
              <a:t> </a:t>
            </a:r>
            <a:r>
              <a:rPr lang="en-US" sz="2400" dirty="0" err="1">
                <a:solidFill>
                  <a:srgbClr val="FF00FF"/>
                </a:solidFill>
                <a:latin typeface="Times New Roman" panose="02020603050405020304" pitchFamily="18" charset="0"/>
              </a:rPr>
              <a:t>dưỡng</a:t>
            </a:r>
            <a:r>
              <a:rPr lang="en-US" sz="2400" dirty="0">
                <a:solidFill>
                  <a:srgbClr val="FF00FF"/>
                </a:solidFill>
                <a:latin typeface="Times New Roman" panose="02020603050405020304" pitchFamily="18" charset="0"/>
              </a:rPr>
              <a:t>, TB </a:t>
            </a:r>
            <a:r>
              <a:rPr lang="en-US" sz="2400" dirty="0" err="1">
                <a:solidFill>
                  <a:srgbClr val="FF00FF"/>
                </a:solidFill>
                <a:latin typeface="Times New Roman" panose="02020603050405020304" pitchFamily="18" charset="0"/>
              </a:rPr>
              <a:t>mầm</a:t>
            </a:r>
            <a:r>
              <a:rPr lang="en-US" sz="2400" dirty="0">
                <a:solidFill>
                  <a:srgbClr val="FF00FF"/>
                </a:solidFill>
                <a:latin typeface="Times New Roman" panose="02020603050405020304" pitchFamily="18" charset="0"/>
              </a:rPr>
              <a:t> </a:t>
            </a:r>
            <a:r>
              <a:rPr lang="en-US" sz="2400" dirty="0" err="1">
                <a:solidFill>
                  <a:srgbClr val="FF00FF"/>
                </a:solidFill>
                <a:latin typeface="Times New Roman" panose="02020603050405020304" pitchFamily="18" charset="0"/>
              </a:rPr>
              <a:t>sinh</a:t>
            </a:r>
            <a:r>
              <a:rPr lang="en-US" sz="2400" dirty="0">
                <a:solidFill>
                  <a:srgbClr val="FF00FF"/>
                </a:solidFill>
                <a:latin typeface="Times New Roman" panose="02020603050405020304" pitchFamily="18" charset="0"/>
              </a:rPr>
              <a:t> </a:t>
            </a:r>
            <a:r>
              <a:rPr lang="en-US" sz="2400" dirty="0" err="1">
                <a:solidFill>
                  <a:srgbClr val="FF00FF"/>
                </a:solidFill>
                <a:latin typeface="Times New Roman" panose="02020603050405020304" pitchFamily="18" charset="0"/>
              </a:rPr>
              <a:t>dục</a:t>
            </a:r>
            <a:endParaRPr lang="en-US" sz="2400" b="1" dirty="0">
              <a:solidFill>
                <a:srgbClr val="FF00FF"/>
              </a:solidFill>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80207E1A-5435-FA31-B336-1C993331A248}"/>
              </a:ext>
            </a:extLst>
          </p:cNvPr>
          <p:cNvSpPr txBox="1"/>
          <p:nvPr/>
        </p:nvSpPr>
        <p:spPr>
          <a:xfrm>
            <a:off x="8941604" y="2403336"/>
            <a:ext cx="3008376" cy="523220"/>
          </a:xfrm>
          <a:prstGeom prst="rect">
            <a:avLst/>
          </a:prstGeom>
          <a:noFill/>
        </p:spPr>
        <p:txBody>
          <a:bodyPr wrap="square" rtlCol="0">
            <a:spAutoFit/>
          </a:bodyPr>
          <a:lstStyle/>
          <a:p>
            <a:r>
              <a:rPr lang="en-US" sz="2800" dirty="0">
                <a:solidFill>
                  <a:srgbClr val="FF00FF"/>
                </a:solidFill>
                <a:effectLst/>
                <a:latin typeface="Times New Roman" panose="02020603050405020304" pitchFamily="18" charset="0"/>
                <a:ea typeface="Times New Roman" panose="02020603050405020304" pitchFamily="18" charset="0"/>
              </a:rPr>
              <a:t>TB </a:t>
            </a:r>
            <a:r>
              <a:rPr lang="en-US" sz="2800" dirty="0" err="1">
                <a:solidFill>
                  <a:srgbClr val="FF00FF"/>
                </a:solidFill>
                <a:effectLst/>
                <a:latin typeface="Times New Roman" panose="02020603050405020304" pitchFamily="18" charset="0"/>
                <a:ea typeface="Times New Roman" panose="02020603050405020304" pitchFamily="18" charset="0"/>
              </a:rPr>
              <a:t>sinh</a:t>
            </a:r>
            <a:r>
              <a:rPr lang="en-US" sz="2800" dirty="0">
                <a:solidFill>
                  <a:srgbClr val="FF00FF"/>
                </a:solidFill>
                <a:effectLst/>
                <a:latin typeface="Times New Roman" panose="02020603050405020304" pitchFamily="18" charset="0"/>
                <a:ea typeface="Times New Roman" panose="02020603050405020304" pitchFamily="18" charset="0"/>
              </a:rPr>
              <a:t> </a:t>
            </a:r>
            <a:r>
              <a:rPr lang="en-US" sz="2800" dirty="0" err="1">
                <a:solidFill>
                  <a:srgbClr val="FF00FF"/>
                </a:solidFill>
                <a:effectLst/>
                <a:latin typeface="Times New Roman" panose="02020603050405020304" pitchFamily="18" charset="0"/>
                <a:ea typeface="Times New Roman" panose="02020603050405020304" pitchFamily="18" charset="0"/>
              </a:rPr>
              <a:t>dục</a:t>
            </a:r>
            <a:r>
              <a:rPr lang="en-US" sz="2800" dirty="0">
                <a:solidFill>
                  <a:srgbClr val="FF00FF"/>
                </a:solidFill>
                <a:effectLst/>
                <a:latin typeface="Times New Roman" panose="02020603050405020304" pitchFamily="18" charset="0"/>
                <a:ea typeface="Times New Roman" panose="02020603050405020304" pitchFamily="18" charset="0"/>
              </a:rPr>
              <a:t> </a:t>
            </a:r>
            <a:r>
              <a:rPr lang="en-US" sz="2800" dirty="0" err="1">
                <a:solidFill>
                  <a:srgbClr val="FF00FF"/>
                </a:solidFill>
                <a:effectLst/>
                <a:latin typeface="Times New Roman" panose="02020603050405020304" pitchFamily="18" charset="0"/>
                <a:ea typeface="Times New Roman" panose="02020603050405020304" pitchFamily="18" charset="0"/>
              </a:rPr>
              <a:t>chín</a:t>
            </a:r>
            <a:endParaRPr lang="en-US" sz="2800" b="1" dirty="0">
              <a:solidFill>
                <a:srgbClr val="FF00FF"/>
              </a:solidFill>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48599C63-DAF3-D5E5-A929-C325E469A490}"/>
              </a:ext>
            </a:extLst>
          </p:cNvPr>
          <p:cNvSpPr txBox="1"/>
          <p:nvPr/>
        </p:nvSpPr>
        <p:spPr>
          <a:xfrm>
            <a:off x="6200683" y="3275674"/>
            <a:ext cx="1617437" cy="523220"/>
          </a:xfrm>
          <a:prstGeom prst="rect">
            <a:avLst/>
          </a:prstGeom>
          <a:noFill/>
        </p:spPr>
        <p:txBody>
          <a:bodyPr wrap="square" rtlCol="0">
            <a:spAutoFit/>
          </a:bodyPr>
          <a:lstStyle/>
          <a:p>
            <a:pPr algn="ctr"/>
            <a:r>
              <a:rPr lang="en-US" sz="2800" dirty="0">
                <a:solidFill>
                  <a:srgbClr val="00CC66"/>
                </a:solidFill>
                <a:effectLst/>
                <a:latin typeface="Times New Roman" panose="02020603050405020304" pitchFamily="18" charset="0"/>
                <a:ea typeface="Times New Roman" panose="02020603050405020304" pitchFamily="18" charset="0"/>
              </a:rPr>
              <a:t>1</a:t>
            </a:r>
            <a:endParaRPr lang="en-US" sz="2800" b="1" dirty="0">
              <a:solidFill>
                <a:srgbClr val="00CC66"/>
              </a:solidFill>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DD8349A3-F253-8D56-687B-D3F0045389B2}"/>
              </a:ext>
            </a:extLst>
          </p:cNvPr>
          <p:cNvSpPr txBox="1"/>
          <p:nvPr/>
        </p:nvSpPr>
        <p:spPr>
          <a:xfrm>
            <a:off x="9429821" y="3221302"/>
            <a:ext cx="1708877" cy="523220"/>
          </a:xfrm>
          <a:prstGeom prst="rect">
            <a:avLst/>
          </a:prstGeom>
          <a:noFill/>
        </p:spPr>
        <p:txBody>
          <a:bodyPr wrap="square" rtlCol="0">
            <a:spAutoFit/>
          </a:bodyPr>
          <a:lstStyle/>
          <a:p>
            <a:pPr algn="ctr"/>
            <a:r>
              <a:rPr lang="en-US" sz="2800" dirty="0">
                <a:solidFill>
                  <a:srgbClr val="00CC66"/>
                </a:solidFill>
                <a:effectLst/>
                <a:latin typeface="Times New Roman" panose="02020603050405020304" pitchFamily="18" charset="0"/>
                <a:ea typeface="Times New Roman" panose="02020603050405020304" pitchFamily="18" charset="0"/>
              </a:rPr>
              <a:t>2</a:t>
            </a:r>
            <a:endParaRPr lang="en-US" sz="2800" b="1" dirty="0">
              <a:solidFill>
                <a:srgbClr val="00CC66"/>
              </a:solidFill>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D8CCB937-52D7-401C-94F9-B01FC392DF8C}"/>
              </a:ext>
            </a:extLst>
          </p:cNvPr>
          <p:cNvSpPr txBox="1"/>
          <p:nvPr/>
        </p:nvSpPr>
        <p:spPr>
          <a:xfrm>
            <a:off x="5674093" y="4200585"/>
            <a:ext cx="2418347" cy="523220"/>
          </a:xfrm>
          <a:prstGeom prst="rect">
            <a:avLst/>
          </a:prstGeom>
          <a:noFill/>
        </p:spPr>
        <p:txBody>
          <a:bodyPr wrap="square" rtlCol="0">
            <a:spAutoFit/>
          </a:bodyPr>
          <a:lstStyle/>
          <a:p>
            <a:pPr algn="ctr"/>
            <a:r>
              <a:rPr lang="en-US" sz="2800" dirty="0">
                <a:solidFill>
                  <a:srgbClr val="FF0000"/>
                </a:solidFill>
                <a:effectLst/>
                <a:latin typeface="Times New Roman" panose="02020603050405020304" pitchFamily="18" charset="0"/>
                <a:ea typeface="Times New Roman" panose="02020603050405020304" pitchFamily="18" charset="0"/>
              </a:rPr>
              <a:t>2n</a:t>
            </a:r>
            <a:endParaRPr lang="en-US" sz="2800" b="1" dirty="0">
              <a:solidFill>
                <a:srgbClr val="FF0000"/>
              </a:solidFill>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F118C920-7CCA-6934-E675-EA1B1145D75B}"/>
              </a:ext>
            </a:extLst>
          </p:cNvPr>
          <p:cNvSpPr txBox="1"/>
          <p:nvPr/>
        </p:nvSpPr>
        <p:spPr>
          <a:xfrm>
            <a:off x="9540198" y="4200585"/>
            <a:ext cx="1708877" cy="523220"/>
          </a:xfrm>
          <a:prstGeom prst="rect">
            <a:avLst/>
          </a:prstGeom>
          <a:noFill/>
        </p:spPr>
        <p:txBody>
          <a:bodyPr wrap="square" rtlCol="0">
            <a:spAutoFit/>
          </a:bodyPr>
          <a:lstStyle/>
          <a:p>
            <a:pPr algn="ctr"/>
            <a:r>
              <a:rPr lang="en-US" sz="2800" dirty="0">
                <a:solidFill>
                  <a:srgbClr val="FF0000"/>
                </a:solidFill>
                <a:effectLst/>
                <a:latin typeface="Times New Roman" panose="02020603050405020304" pitchFamily="18" charset="0"/>
                <a:ea typeface="Times New Roman" panose="02020603050405020304" pitchFamily="18" charset="0"/>
              </a:rPr>
              <a:t>1n</a:t>
            </a:r>
            <a:endParaRPr lang="en-US" sz="2800" b="1" dirty="0">
              <a:solidFill>
                <a:srgbClr val="FF0000"/>
              </a:solidFill>
              <a:latin typeface="Times New Roman" pitchFamily="18" charset="0"/>
              <a:cs typeface="Times New Roman" pitchFamily="18" charset="0"/>
            </a:endParaRPr>
          </a:p>
        </p:txBody>
      </p:sp>
      <p:sp>
        <p:nvSpPr>
          <p:cNvPr id="15" name="TextBox 14">
            <a:extLst>
              <a:ext uri="{FF2B5EF4-FFF2-40B4-BE49-F238E27FC236}">
                <a16:creationId xmlns:a16="http://schemas.microsoft.com/office/drawing/2014/main" id="{205CD5D2-6412-9E9C-8642-3F7868BFB80D}"/>
              </a:ext>
            </a:extLst>
          </p:cNvPr>
          <p:cNvSpPr txBox="1"/>
          <p:nvPr/>
        </p:nvSpPr>
        <p:spPr>
          <a:xfrm>
            <a:off x="5606323" y="5018551"/>
            <a:ext cx="2733005" cy="523220"/>
          </a:xfrm>
          <a:prstGeom prst="rect">
            <a:avLst/>
          </a:prstGeom>
          <a:noFill/>
        </p:spPr>
        <p:txBody>
          <a:bodyPr wrap="square" rtlCol="0">
            <a:spAutoFit/>
          </a:bodyPr>
          <a:lstStyle/>
          <a:p>
            <a:pPr algn="ctr"/>
            <a:r>
              <a:rPr lang="en-US" sz="2800" dirty="0">
                <a:solidFill>
                  <a:srgbClr val="0000FF"/>
                </a:solidFill>
                <a:effectLst/>
                <a:latin typeface="Times New Roman" panose="02020603050405020304" pitchFamily="18" charset="0"/>
                <a:ea typeface="Times New Roman" panose="02020603050405020304" pitchFamily="18" charset="0"/>
              </a:rPr>
              <a:t>1 </a:t>
            </a:r>
            <a:r>
              <a:rPr lang="en-US" sz="2800" dirty="0" err="1">
                <a:solidFill>
                  <a:srgbClr val="0000FF"/>
                </a:solidFill>
                <a:effectLst/>
                <a:latin typeface="Times New Roman" panose="02020603050405020304" pitchFamily="18" charset="0"/>
                <a:ea typeface="Times New Roman" panose="02020603050405020304" pitchFamily="18" charset="0"/>
              </a:rPr>
              <a:t>hàng</a:t>
            </a:r>
            <a:endParaRPr lang="en-US" sz="2800" b="1" dirty="0">
              <a:solidFill>
                <a:srgbClr val="0000FF"/>
              </a:solidFill>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id="{221FF39D-B019-4115-274B-D1CFB07B16C0}"/>
              </a:ext>
            </a:extLst>
          </p:cNvPr>
          <p:cNvSpPr txBox="1"/>
          <p:nvPr/>
        </p:nvSpPr>
        <p:spPr>
          <a:xfrm>
            <a:off x="8714232" y="4933852"/>
            <a:ext cx="4048125" cy="954107"/>
          </a:xfrm>
          <a:prstGeom prst="rect">
            <a:avLst/>
          </a:prstGeom>
          <a:noFill/>
        </p:spPr>
        <p:txBody>
          <a:bodyPr wrap="square" rtlCol="0">
            <a:spAutoFit/>
          </a:bodyPr>
          <a:lstStyle/>
          <a:p>
            <a:r>
              <a:rPr lang="en-US" sz="2800" dirty="0">
                <a:solidFill>
                  <a:srgbClr val="0000FF"/>
                </a:solidFill>
                <a:effectLst/>
                <a:latin typeface="Times New Roman" panose="02020603050405020304" pitchFamily="18" charset="0"/>
                <a:ea typeface="Times New Roman" panose="02020603050405020304" pitchFamily="18" charset="0"/>
              </a:rPr>
              <a:t>GP I: 2 </a:t>
            </a:r>
            <a:r>
              <a:rPr lang="en-US" sz="2800" dirty="0" err="1">
                <a:solidFill>
                  <a:srgbClr val="0000FF"/>
                </a:solidFill>
                <a:effectLst/>
                <a:latin typeface="Times New Roman" panose="02020603050405020304" pitchFamily="18" charset="0"/>
                <a:ea typeface="Times New Roman" panose="02020603050405020304" pitchFamily="18" charset="0"/>
              </a:rPr>
              <a:t>hàng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kì</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giữa</a:t>
            </a:r>
            <a:r>
              <a:rPr lang="en-US" sz="2800" dirty="0">
                <a:solidFill>
                  <a:srgbClr val="0000FF"/>
                </a:solidFill>
                <a:latin typeface="Times New Roman" panose="02020603050405020304" pitchFamily="18" charset="0"/>
                <a:ea typeface="Times New Roman" panose="02020603050405020304" pitchFamily="18" charset="0"/>
              </a:rPr>
              <a:t> I)</a:t>
            </a:r>
          </a:p>
          <a:p>
            <a:r>
              <a:rPr lang="en-US" sz="2800" dirty="0">
                <a:solidFill>
                  <a:srgbClr val="0000FF"/>
                </a:solidFill>
                <a:latin typeface="Times New Roman" panose="02020603050405020304" pitchFamily="18" charset="0"/>
                <a:cs typeface="Times New Roman" pitchFamily="18" charset="0"/>
              </a:rPr>
              <a:t>GP II: 1hàng( </a:t>
            </a:r>
            <a:r>
              <a:rPr lang="en-US" sz="2800" dirty="0" err="1">
                <a:solidFill>
                  <a:srgbClr val="0000FF"/>
                </a:solidFill>
                <a:latin typeface="Times New Roman" panose="02020603050405020304" pitchFamily="18" charset="0"/>
                <a:cs typeface="Times New Roman" pitchFamily="18" charset="0"/>
              </a:rPr>
              <a:t>kì</a:t>
            </a:r>
            <a:r>
              <a:rPr lang="en-US" sz="2800" dirty="0">
                <a:solidFill>
                  <a:srgbClr val="0000FF"/>
                </a:solidFill>
                <a:latin typeface="Times New Roman" panose="02020603050405020304" pitchFamily="18" charset="0"/>
                <a:cs typeface="Times New Roman" pitchFamily="18" charset="0"/>
              </a:rPr>
              <a:t> </a:t>
            </a:r>
            <a:r>
              <a:rPr lang="en-US" sz="2800" dirty="0" err="1">
                <a:solidFill>
                  <a:srgbClr val="0000FF"/>
                </a:solidFill>
                <a:latin typeface="Times New Roman" panose="02020603050405020304" pitchFamily="18" charset="0"/>
                <a:cs typeface="Times New Roman" pitchFamily="18" charset="0"/>
              </a:rPr>
              <a:t>giữaII</a:t>
            </a:r>
            <a:r>
              <a:rPr lang="en-US" sz="2800" dirty="0">
                <a:solidFill>
                  <a:srgbClr val="0000FF"/>
                </a:solidFill>
                <a:latin typeface="Times New Roman" panose="02020603050405020304" pitchFamily="18" charset="0"/>
                <a:cs typeface="Times New Roman" pitchFamily="18" charset="0"/>
              </a:rPr>
              <a:t>)</a:t>
            </a:r>
          </a:p>
        </p:txBody>
      </p:sp>
      <p:sp>
        <p:nvSpPr>
          <p:cNvPr id="18" name="TextBox 17">
            <a:extLst>
              <a:ext uri="{FF2B5EF4-FFF2-40B4-BE49-F238E27FC236}">
                <a16:creationId xmlns:a16="http://schemas.microsoft.com/office/drawing/2014/main" id="{A41A292A-AC7D-0BAA-6069-28B795434314}"/>
              </a:ext>
            </a:extLst>
          </p:cNvPr>
          <p:cNvSpPr txBox="1"/>
          <p:nvPr/>
        </p:nvSpPr>
        <p:spPr>
          <a:xfrm>
            <a:off x="5513831" y="5918350"/>
            <a:ext cx="2825497" cy="523220"/>
          </a:xfrm>
          <a:prstGeom prst="rect">
            <a:avLst/>
          </a:prstGeom>
          <a:noFill/>
        </p:spPr>
        <p:txBody>
          <a:bodyPr wrap="square" rtlCol="0">
            <a:spAutoFit/>
          </a:bodyPr>
          <a:lstStyle/>
          <a:p>
            <a:pPr algn="ctr"/>
            <a:r>
              <a:rPr lang="en-US" sz="2800" dirty="0">
                <a:solidFill>
                  <a:srgbClr val="FF00FF"/>
                </a:solidFill>
                <a:latin typeface="Times New Roman" panose="02020603050405020304" pitchFamily="18" charset="0"/>
              </a:rPr>
              <a:t> </a:t>
            </a:r>
            <a:r>
              <a:rPr lang="en-US" sz="2800" dirty="0" err="1">
                <a:solidFill>
                  <a:schemeClr val="accent2">
                    <a:lumMod val="75000"/>
                  </a:schemeClr>
                </a:solidFill>
                <a:latin typeface="Times New Roman" panose="02020603050405020304" pitchFamily="18" charset="0"/>
              </a:rPr>
              <a:t>không</a:t>
            </a:r>
            <a:r>
              <a:rPr lang="en-US" sz="2800" dirty="0">
                <a:solidFill>
                  <a:srgbClr val="FF00FF"/>
                </a:solidFill>
                <a:latin typeface="Times New Roman" panose="02020603050405020304" pitchFamily="18" charset="0"/>
              </a:rPr>
              <a:t> </a:t>
            </a:r>
            <a:endParaRPr lang="en-US" sz="2800" b="1" dirty="0">
              <a:solidFill>
                <a:srgbClr val="FF00FF"/>
              </a:solidFill>
              <a:latin typeface="Times New Roman" pitchFamily="18" charset="0"/>
              <a:cs typeface="Times New Roman" pitchFamily="18" charset="0"/>
            </a:endParaRPr>
          </a:p>
        </p:txBody>
      </p:sp>
      <p:sp>
        <p:nvSpPr>
          <p:cNvPr id="19" name="TextBox 18">
            <a:extLst>
              <a:ext uri="{FF2B5EF4-FFF2-40B4-BE49-F238E27FC236}">
                <a16:creationId xmlns:a16="http://schemas.microsoft.com/office/drawing/2014/main" id="{B3C1A52B-2DE0-04BD-E043-12AE586A78DB}"/>
              </a:ext>
            </a:extLst>
          </p:cNvPr>
          <p:cNvSpPr txBox="1"/>
          <p:nvPr/>
        </p:nvSpPr>
        <p:spPr>
          <a:xfrm>
            <a:off x="8979121" y="5833651"/>
            <a:ext cx="2610275" cy="523220"/>
          </a:xfrm>
          <a:prstGeom prst="rect">
            <a:avLst/>
          </a:prstGeom>
          <a:noFill/>
        </p:spPr>
        <p:txBody>
          <a:bodyPr wrap="square" rtlCol="0">
            <a:spAutoFit/>
          </a:bodyPr>
          <a:lstStyle/>
          <a:p>
            <a:pPr algn="ctr"/>
            <a:r>
              <a:rPr lang="en-US" sz="2800" dirty="0">
                <a:solidFill>
                  <a:srgbClr val="FF00FF"/>
                </a:solidFill>
                <a:latin typeface="Times New Roman" panose="02020603050405020304" pitchFamily="18" charset="0"/>
              </a:rPr>
              <a:t> </a:t>
            </a:r>
            <a:r>
              <a:rPr lang="en-US" sz="2800" dirty="0" err="1">
                <a:solidFill>
                  <a:schemeClr val="accent2">
                    <a:lumMod val="75000"/>
                  </a:schemeClr>
                </a:solidFill>
                <a:latin typeface="Times New Roman" panose="02020603050405020304" pitchFamily="18" charset="0"/>
              </a:rPr>
              <a:t>có</a:t>
            </a:r>
            <a:r>
              <a:rPr lang="en-US" sz="2800" dirty="0">
                <a:solidFill>
                  <a:schemeClr val="accent2">
                    <a:lumMod val="75000"/>
                  </a:schemeClr>
                </a:solidFill>
                <a:latin typeface="Times New Roman" panose="02020603050405020304" pitchFamily="18" charset="0"/>
              </a:rPr>
              <a:t> </a:t>
            </a:r>
            <a:endParaRPr lang="en-US" sz="2800" b="1" dirty="0">
              <a:solidFill>
                <a:srgbClr val="FF00FF"/>
              </a:solidFill>
              <a:latin typeface="Times New Roman" pitchFamily="18" charset="0"/>
              <a:cs typeface="Times New Roman" pitchFamily="18" charset="0"/>
            </a:endParaRPr>
          </a:p>
        </p:txBody>
      </p:sp>
      <p:sp>
        <p:nvSpPr>
          <p:cNvPr id="20" name="TextBox 19">
            <a:extLst>
              <a:ext uri="{FF2B5EF4-FFF2-40B4-BE49-F238E27FC236}">
                <a16:creationId xmlns:a16="http://schemas.microsoft.com/office/drawing/2014/main" id="{ACA5EADB-AFA1-D60A-23B9-D3D0616DDD32}"/>
              </a:ext>
            </a:extLst>
          </p:cNvPr>
          <p:cNvSpPr txBox="1"/>
          <p:nvPr/>
        </p:nvSpPr>
        <p:spPr>
          <a:xfrm>
            <a:off x="5833727" y="6437476"/>
            <a:ext cx="2825497" cy="523220"/>
          </a:xfrm>
          <a:prstGeom prst="rect">
            <a:avLst/>
          </a:prstGeom>
          <a:noFill/>
        </p:spPr>
        <p:txBody>
          <a:bodyPr wrap="square" rtlCol="0">
            <a:spAutoFit/>
          </a:bodyPr>
          <a:lstStyle/>
          <a:p>
            <a:pPr algn="ctr"/>
            <a:r>
              <a:rPr lang="en-US" sz="2800" dirty="0">
                <a:solidFill>
                  <a:srgbClr val="FF00FF"/>
                </a:solidFill>
                <a:latin typeface="Times New Roman" panose="02020603050405020304" pitchFamily="18" charset="0"/>
              </a:rPr>
              <a:t> </a:t>
            </a:r>
            <a:r>
              <a:rPr lang="en-US" sz="2800" dirty="0">
                <a:solidFill>
                  <a:srgbClr val="FF3399"/>
                </a:solidFill>
                <a:latin typeface="Times New Roman" panose="02020603050405020304" pitchFamily="18" charset="0"/>
              </a:rPr>
              <a:t>2</a:t>
            </a:r>
            <a:r>
              <a:rPr lang="en-US" sz="2800" dirty="0">
                <a:solidFill>
                  <a:srgbClr val="FF00FF"/>
                </a:solidFill>
                <a:latin typeface="Times New Roman" panose="02020603050405020304" pitchFamily="18" charset="0"/>
              </a:rPr>
              <a:t> </a:t>
            </a:r>
            <a:endParaRPr lang="en-US" sz="2800" b="1" dirty="0">
              <a:solidFill>
                <a:srgbClr val="FF00FF"/>
              </a:solidFill>
              <a:latin typeface="Times New Roman" pitchFamily="18" charset="0"/>
              <a:cs typeface="Times New Roman" pitchFamily="18" charset="0"/>
            </a:endParaRPr>
          </a:p>
        </p:txBody>
      </p:sp>
      <p:sp>
        <p:nvSpPr>
          <p:cNvPr id="21" name="TextBox 20">
            <a:extLst>
              <a:ext uri="{FF2B5EF4-FFF2-40B4-BE49-F238E27FC236}">
                <a16:creationId xmlns:a16="http://schemas.microsoft.com/office/drawing/2014/main" id="{6643CC61-D98A-FB97-5DFE-C35D483B779E}"/>
              </a:ext>
            </a:extLst>
          </p:cNvPr>
          <p:cNvSpPr txBox="1"/>
          <p:nvPr/>
        </p:nvSpPr>
        <p:spPr>
          <a:xfrm>
            <a:off x="8673084" y="6475038"/>
            <a:ext cx="2825497" cy="523220"/>
          </a:xfrm>
          <a:prstGeom prst="rect">
            <a:avLst/>
          </a:prstGeom>
          <a:noFill/>
        </p:spPr>
        <p:txBody>
          <a:bodyPr wrap="square" rtlCol="0">
            <a:spAutoFit/>
          </a:bodyPr>
          <a:lstStyle/>
          <a:p>
            <a:pPr algn="ctr"/>
            <a:r>
              <a:rPr lang="en-US" sz="2800" dirty="0">
                <a:solidFill>
                  <a:srgbClr val="FF3399"/>
                </a:solidFill>
                <a:latin typeface="Times New Roman" panose="02020603050405020304" pitchFamily="18" charset="0"/>
              </a:rPr>
              <a:t> 4</a:t>
            </a:r>
            <a:endParaRPr lang="en-US" sz="2800" b="1" dirty="0">
              <a:solidFill>
                <a:srgbClr val="FF3399"/>
              </a:solidFill>
              <a:latin typeface="Times New Roman" pitchFamily="18" charset="0"/>
              <a:cs typeface="Times New Roman" pitchFamily="18" charset="0"/>
            </a:endParaRPr>
          </a:p>
        </p:txBody>
      </p:sp>
      <p:sp>
        <p:nvSpPr>
          <p:cNvPr id="22" name="Explosion: 14 Points 21">
            <a:extLst>
              <a:ext uri="{FF2B5EF4-FFF2-40B4-BE49-F238E27FC236}">
                <a16:creationId xmlns:a16="http://schemas.microsoft.com/office/drawing/2014/main" id="{D2DCA4A1-82EC-4492-4D65-7687486B6BFC}"/>
              </a:ext>
            </a:extLst>
          </p:cNvPr>
          <p:cNvSpPr/>
          <p:nvPr/>
        </p:nvSpPr>
        <p:spPr>
          <a:xfrm>
            <a:off x="8659224" y="-146200"/>
            <a:ext cx="4258241" cy="1575903"/>
          </a:xfrm>
          <a:prstGeom prst="irregularSeal2">
            <a:avLst/>
          </a:prstGeom>
        </p:spPr>
        <p:style>
          <a:lnRef idx="2">
            <a:schemeClr val="accent1">
              <a:shade val="15000"/>
            </a:schemeClr>
          </a:lnRef>
          <a:fillRef idx="1002">
            <a:schemeClr val="lt2"/>
          </a:fillRef>
          <a:effectRef idx="0">
            <a:schemeClr val="accent1"/>
          </a:effectRef>
          <a:fontRef idx="minor">
            <a:schemeClr val="lt1"/>
          </a:fontRef>
        </p:style>
        <p:txBody>
          <a:bodyPr rtlCol="0" anchor="ctr"/>
          <a:lstStyle/>
          <a:p>
            <a:pPr algn="ctr"/>
            <a:r>
              <a:rPr lang="en-US" sz="2800" dirty="0" err="1">
                <a:solidFill>
                  <a:schemeClr val="tx2">
                    <a:lumMod val="75000"/>
                  </a:schemeClr>
                </a:solidFill>
                <a:latin typeface="Times New Roman" panose="02020603050405020304" pitchFamily="18" charset="0"/>
                <a:cs typeface="Times New Roman" panose="02020603050405020304" pitchFamily="18" charset="0"/>
              </a:rPr>
              <a:t>Thảo</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luận</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nhóm</a:t>
            </a:r>
            <a:endParaRPr lang="en-US" sz="2800" dirty="0">
              <a:solidFill>
                <a:schemeClr val="tx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62407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strVal val="#ppt_w+.3"/>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animEffect transition="in" filter="fade">
                                      <p:cBhvr>
                                        <p:cTn id="9" dur="10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fltVal val="0"/>
                                          </p:val>
                                        </p:tav>
                                        <p:tav tm="100000">
                                          <p:val>
                                            <p:strVal val="#ppt_w"/>
                                          </p:val>
                                        </p:tav>
                                      </p:tavLst>
                                    </p:anim>
                                    <p:anim calcmode="lin" valueType="num">
                                      <p:cBhvr>
                                        <p:cTn id="25" dur="1000" fill="hold"/>
                                        <p:tgtEl>
                                          <p:spTgt spid="7"/>
                                        </p:tgtEl>
                                        <p:attrNameLst>
                                          <p:attrName>ppt_h</p:attrName>
                                        </p:attrNameLst>
                                      </p:cBhvr>
                                      <p:tavLst>
                                        <p:tav tm="0">
                                          <p:val>
                                            <p:fltVal val="0"/>
                                          </p:val>
                                        </p:tav>
                                        <p:tav tm="100000">
                                          <p:val>
                                            <p:strVal val="#ppt_h"/>
                                          </p:val>
                                        </p:tav>
                                      </p:tavLst>
                                    </p:anim>
                                    <p:anim calcmode="lin" valueType="num">
                                      <p:cBhvr>
                                        <p:cTn id="26" dur="1000" fill="hold"/>
                                        <p:tgtEl>
                                          <p:spTgt spid="7"/>
                                        </p:tgtEl>
                                        <p:attrNameLst>
                                          <p:attrName>style.rotation</p:attrName>
                                        </p:attrNameLst>
                                      </p:cBhvr>
                                      <p:tavLst>
                                        <p:tav tm="0">
                                          <p:val>
                                            <p:fltVal val="90"/>
                                          </p:val>
                                        </p:tav>
                                        <p:tav tm="100000">
                                          <p:val>
                                            <p:fltVal val="0"/>
                                          </p:val>
                                        </p:tav>
                                      </p:tavLst>
                                    </p:anim>
                                    <p:animEffect transition="in" filter="fade">
                                      <p:cBhvr>
                                        <p:cTn id="27" dur="1000"/>
                                        <p:tgtEl>
                                          <p:spTgt spid="7"/>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1000" fill="hold"/>
                                        <p:tgtEl>
                                          <p:spTgt spid="9"/>
                                        </p:tgtEl>
                                        <p:attrNameLst>
                                          <p:attrName>ppt_w</p:attrName>
                                        </p:attrNameLst>
                                      </p:cBhvr>
                                      <p:tavLst>
                                        <p:tav tm="0">
                                          <p:val>
                                            <p:fltVal val="0"/>
                                          </p:val>
                                        </p:tav>
                                        <p:tav tm="100000">
                                          <p:val>
                                            <p:strVal val="#ppt_w"/>
                                          </p:val>
                                        </p:tav>
                                      </p:tavLst>
                                    </p:anim>
                                    <p:anim calcmode="lin" valueType="num">
                                      <p:cBhvr>
                                        <p:cTn id="31" dur="1000" fill="hold"/>
                                        <p:tgtEl>
                                          <p:spTgt spid="9"/>
                                        </p:tgtEl>
                                        <p:attrNameLst>
                                          <p:attrName>ppt_h</p:attrName>
                                        </p:attrNameLst>
                                      </p:cBhvr>
                                      <p:tavLst>
                                        <p:tav tm="0">
                                          <p:val>
                                            <p:fltVal val="0"/>
                                          </p:val>
                                        </p:tav>
                                        <p:tav tm="100000">
                                          <p:val>
                                            <p:strVal val="#ppt_h"/>
                                          </p:val>
                                        </p:tav>
                                      </p:tavLst>
                                    </p:anim>
                                    <p:anim calcmode="lin" valueType="num">
                                      <p:cBhvr>
                                        <p:cTn id="32" dur="1000" fill="hold"/>
                                        <p:tgtEl>
                                          <p:spTgt spid="9"/>
                                        </p:tgtEl>
                                        <p:attrNameLst>
                                          <p:attrName>style.rotation</p:attrName>
                                        </p:attrNameLst>
                                      </p:cBhvr>
                                      <p:tavLst>
                                        <p:tav tm="0">
                                          <p:val>
                                            <p:fltVal val="90"/>
                                          </p:val>
                                        </p:tav>
                                        <p:tav tm="100000">
                                          <p:val>
                                            <p:fltVal val="0"/>
                                          </p:val>
                                        </p:tav>
                                      </p:tavLst>
                                    </p:anim>
                                    <p:animEffect transition="in" filter="fade">
                                      <p:cBhvr>
                                        <p:cTn id="33" dur="10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circle(in)">
                                      <p:cBhvr>
                                        <p:cTn id="38" dur="2000"/>
                                        <p:tgtEl>
                                          <p:spTgt spid="11"/>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circle(in)">
                                      <p:cBhvr>
                                        <p:cTn id="41" dur="20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randombar(horizontal)">
                                      <p:cBhvr>
                                        <p:cTn id="46" dur="500"/>
                                        <p:tgtEl>
                                          <p:spTgt spid="13"/>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randombar(horizontal)">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randombar(horizontal)">
                                      <p:cBhvr>
                                        <p:cTn id="54" dur="500"/>
                                        <p:tgtEl>
                                          <p:spTgt spid="15"/>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randombar(horizontal)">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3" presetClass="entr" presetSubtype="16"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p:cTn id="62" dur="500" fill="hold"/>
                                        <p:tgtEl>
                                          <p:spTgt spid="18"/>
                                        </p:tgtEl>
                                        <p:attrNameLst>
                                          <p:attrName>ppt_w</p:attrName>
                                        </p:attrNameLst>
                                      </p:cBhvr>
                                      <p:tavLst>
                                        <p:tav tm="0">
                                          <p:val>
                                            <p:fltVal val="0"/>
                                          </p:val>
                                        </p:tav>
                                        <p:tav tm="100000">
                                          <p:val>
                                            <p:strVal val="#ppt_w"/>
                                          </p:val>
                                        </p:tav>
                                      </p:tavLst>
                                    </p:anim>
                                    <p:anim calcmode="lin" valueType="num">
                                      <p:cBhvr>
                                        <p:cTn id="63" dur="500" fill="hold"/>
                                        <p:tgtEl>
                                          <p:spTgt spid="18"/>
                                        </p:tgtEl>
                                        <p:attrNameLst>
                                          <p:attrName>ppt_h</p:attrName>
                                        </p:attrNameLst>
                                      </p:cBhvr>
                                      <p:tavLst>
                                        <p:tav tm="0">
                                          <p:val>
                                            <p:fltVal val="0"/>
                                          </p:val>
                                        </p:tav>
                                        <p:tav tm="100000">
                                          <p:val>
                                            <p:strVal val="#ppt_h"/>
                                          </p:val>
                                        </p:tav>
                                      </p:tavLst>
                                    </p:anim>
                                  </p:childTnLst>
                                </p:cTn>
                              </p:par>
                              <p:par>
                                <p:cTn id="64" presetID="23" presetClass="entr" presetSubtype="16" fill="hold" grpId="0" nodeType="withEffect">
                                  <p:stCondLst>
                                    <p:cond delay="0"/>
                                  </p:stCondLst>
                                  <p:childTnLst>
                                    <p:set>
                                      <p:cBhvr>
                                        <p:cTn id="65" dur="1" fill="hold">
                                          <p:stCondLst>
                                            <p:cond delay="0"/>
                                          </p:stCondLst>
                                        </p:cTn>
                                        <p:tgtEl>
                                          <p:spTgt spid="19"/>
                                        </p:tgtEl>
                                        <p:attrNameLst>
                                          <p:attrName>style.visibility</p:attrName>
                                        </p:attrNameLst>
                                      </p:cBhvr>
                                      <p:to>
                                        <p:strVal val="visible"/>
                                      </p:to>
                                    </p:set>
                                    <p:anim calcmode="lin" valueType="num">
                                      <p:cBhvr>
                                        <p:cTn id="66" dur="500" fill="hold"/>
                                        <p:tgtEl>
                                          <p:spTgt spid="19"/>
                                        </p:tgtEl>
                                        <p:attrNameLst>
                                          <p:attrName>ppt_w</p:attrName>
                                        </p:attrNameLst>
                                      </p:cBhvr>
                                      <p:tavLst>
                                        <p:tav tm="0">
                                          <p:val>
                                            <p:fltVal val="0"/>
                                          </p:val>
                                        </p:tav>
                                        <p:tav tm="100000">
                                          <p:val>
                                            <p:strVal val="#ppt_w"/>
                                          </p:val>
                                        </p:tav>
                                      </p:tavLst>
                                    </p:anim>
                                    <p:anim calcmode="lin" valueType="num">
                                      <p:cBhvr>
                                        <p:cTn id="67"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p:cTn id="72" dur="1000" fill="hold"/>
                                        <p:tgtEl>
                                          <p:spTgt spid="20"/>
                                        </p:tgtEl>
                                        <p:attrNameLst>
                                          <p:attrName>ppt_w</p:attrName>
                                        </p:attrNameLst>
                                      </p:cBhvr>
                                      <p:tavLst>
                                        <p:tav tm="0">
                                          <p:val>
                                            <p:strVal val="#ppt_w*0.70"/>
                                          </p:val>
                                        </p:tav>
                                        <p:tav tm="100000">
                                          <p:val>
                                            <p:strVal val="#ppt_w"/>
                                          </p:val>
                                        </p:tav>
                                      </p:tavLst>
                                    </p:anim>
                                    <p:anim calcmode="lin" valueType="num">
                                      <p:cBhvr>
                                        <p:cTn id="73" dur="1000" fill="hold"/>
                                        <p:tgtEl>
                                          <p:spTgt spid="20"/>
                                        </p:tgtEl>
                                        <p:attrNameLst>
                                          <p:attrName>ppt_h</p:attrName>
                                        </p:attrNameLst>
                                      </p:cBhvr>
                                      <p:tavLst>
                                        <p:tav tm="0">
                                          <p:val>
                                            <p:strVal val="#ppt_h"/>
                                          </p:val>
                                        </p:tav>
                                        <p:tav tm="100000">
                                          <p:val>
                                            <p:strVal val="#ppt_h"/>
                                          </p:val>
                                        </p:tav>
                                      </p:tavLst>
                                    </p:anim>
                                    <p:animEffect transition="in" filter="fade">
                                      <p:cBhvr>
                                        <p:cTn id="74" dur="1000"/>
                                        <p:tgtEl>
                                          <p:spTgt spid="20"/>
                                        </p:tgtEl>
                                      </p:cBhvr>
                                    </p:animEffect>
                                  </p:childTnLst>
                                </p:cTn>
                              </p:par>
                              <p:par>
                                <p:cTn id="75" presetID="55" presetClass="entr" presetSubtype="0"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anim calcmode="lin" valueType="num">
                                      <p:cBhvr>
                                        <p:cTn id="77" dur="1000" fill="hold"/>
                                        <p:tgtEl>
                                          <p:spTgt spid="21"/>
                                        </p:tgtEl>
                                        <p:attrNameLst>
                                          <p:attrName>ppt_w</p:attrName>
                                        </p:attrNameLst>
                                      </p:cBhvr>
                                      <p:tavLst>
                                        <p:tav tm="0">
                                          <p:val>
                                            <p:strVal val="#ppt_w*0.70"/>
                                          </p:val>
                                        </p:tav>
                                        <p:tav tm="100000">
                                          <p:val>
                                            <p:strVal val="#ppt_w"/>
                                          </p:val>
                                        </p:tav>
                                      </p:tavLst>
                                    </p:anim>
                                    <p:anim calcmode="lin" valueType="num">
                                      <p:cBhvr>
                                        <p:cTn id="78" dur="1000" fill="hold"/>
                                        <p:tgtEl>
                                          <p:spTgt spid="21"/>
                                        </p:tgtEl>
                                        <p:attrNameLst>
                                          <p:attrName>ppt_h</p:attrName>
                                        </p:attrNameLst>
                                      </p:cBhvr>
                                      <p:tavLst>
                                        <p:tav tm="0">
                                          <p:val>
                                            <p:strVal val="#ppt_h"/>
                                          </p:val>
                                        </p:tav>
                                        <p:tav tm="100000">
                                          <p:val>
                                            <p:strVal val="#ppt_h"/>
                                          </p:val>
                                        </p:tav>
                                      </p:tavLst>
                                    </p:anim>
                                    <p:animEffect transition="in" filter="fade">
                                      <p:cBhvr>
                                        <p:cTn id="7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1" grpId="0"/>
      <p:bldP spid="12" grpId="0"/>
      <p:bldP spid="13" grpId="0"/>
      <p:bldP spid="14" grpId="0"/>
      <p:bldP spid="15" grpId="0"/>
      <p:bldP spid="16" grpId="0"/>
      <p:bldP spid="18" grpId="0"/>
      <p:bldP spid="19" grpId="0"/>
      <p:bldP spid="20" grpId="0"/>
      <p:bldP spid="21" grpId="0"/>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69011-11E9-B838-7360-075047D5B177}"/>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55A3D511-0CBF-3345-02DF-20477A055D99}"/>
              </a:ext>
            </a:extLst>
          </p:cNvPr>
          <p:cNvSpPr txBox="1"/>
          <p:nvPr/>
        </p:nvSpPr>
        <p:spPr>
          <a:xfrm>
            <a:off x="0" y="0"/>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36: NGUYÊN PHÂN VÀ GIẢM PHÂN</a:t>
            </a:r>
            <a:endParaRPr lang="en-US" sz="3200" b="1"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35979DA2-FF94-CD6D-EC2A-2D8F5DB3FB1A}"/>
              </a:ext>
            </a:extLst>
          </p:cNvPr>
          <p:cNvSpPr txBox="1"/>
          <p:nvPr/>
        </p:nvSpPr>
        <p:spPr>
          <a:xfrm>
            <a:off x="10717" y="429727"/>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Ý NGHĨA VÀ ỨNG DỤNG CỦA NGUYÊN PHÂN, GIẢM PHÂN</a:t>
            </a:r>
          </a:p>
        </p:txBody>
      </p:sp>
      <p:sp>
        <p:nvSpPr>
          <p:cNvPr id="27650" name="Rectangle 2">
            <a:extLst>
              <a:ext uri="{FF2B5EF4-FFF2-40B4-BE49-F238E27FC236}">
                <a16:creationId xmlns:a16="http://schemas.microsoft.com/office/drawing/2014/main" id="{B0C8D51E-E865-5905-3425-56E86C344EEA}"/>
              </a:ext>
            </a:extLst>
          </p:cNvPr>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a:extLst>
              <a:ext uri="{FF2B5EF4-FFF2-40B4-BE49-F238E27FC236}">
                <a16:creationId xmlns:a16="http://schemas.microsoft.com/office/drawing/2014/main" id="{73178338-2C14-E5E6-3644-36F99DCF03A7}"/>
              </a:ext>
            </a:extLst>
          </p:cNvPr>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5-Point Star 16">
            <a:hlinkClick r:id="rId2" action="ppaction://hlinkfile"/>
            <a:extLst>
              <a:ext uri="{FF2B5EF4-FFF2-40B4-BE49-F238E27FC236}">
                <a16:creationId xmlns:a16="http://schemas.microsoft.com/office/drawing/2014/main" id="{284F8DE6-DDA2-8844-5CD9-0EA7C186DA1D}"/>
              </a:ext>
            </a:extLst>
          </p:cNvPr>
          <p:cNvSpPr/>
          <p:nvPr/>
        </p:nvSpPr>
        <p:spPr>
          <a:xfrm>
            <a:off x="11495314" y="0"/>
            <a:ext cx="696686" cy="653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EB261CD-643A-2989-2028-C8BB898A7F77}"/>
              </a:ext>
            </a:extLst>
          </p:cNvPr>
          <p:cNvSpPr txBox="1"/>
          <p:nvPr/>
        </p:nvSpPr>
        <p:spPr>
          <a:xfrm>
            <a:off x="275756" y="1070722"/>
            <a:ext cx="4461616" cy="523220"/>
          </a:xfrm>
          <a:prstGeom prst="rect">
            <a:avLst/>
          </a:prstGeom>
          <a:noFill/>
        </p:spPr>
        <p:txBody>
          <a:bodyPr wrap="square" rtlCol="0">
            <a:spAutoFit/>
          </a:bodyPr>
          <a:lstStyle/>
          <a:p>
            <a:r>
              <a:rPr lang="en-US" sz="2800" dirty="0">
                <a:solidFill>
                  <a:srgbClr val="FF3399"/>
                </a:solidFill>
                <a:latin typeface="Times New Roman" pitchFamily="18" charset="0"/>
                <a:cs typeface="Times New Roman" pitchFamily="18" charset="0"/>
              </a:rPr>
              <a:t>1. Ý </a:t>
            </a:r>
            <a:r>
              <a:rPr lang="en-US" sz="2800" dirty="0" err="1">
                <a:solidFill>
                  <a:srgbClr val="FF3399"/>
                </a:solidFill>
                <a:latin typeface="Times New Roman" pitchFamily="18" charset="0"/>
                <a:cs typeface="Times New Roman" pitchFamily="18" charset="0"/>
              </a:rPr>
              <a:t>nghĩa</a:t>
            </a:r>
            <a:endParaRPr lang="en-US" sz="2800" dirty="0">
              <a:solidFill>
                <a:srgbClr val="FF3399"/>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AB449A4B-F43A-F68B-CF9B-9DA119182EE1}"/>
              </a:ext>
            </a:extLst>
          </p:cNvPr>
          <p:cNvPicPr>
            <a:picLocks noChangeAspect="1"/>
          </p:cNvPicPr>
          <p:nvPr/>
        </p:nvPicPr>
        <p:blipFill>
          <a:blip r:embed="rId3"/>
          <a:stretch>
            <a:fillRect/>
          </a:stretch>
        </p:blipFill>
        <p:spPr>
          <a:xfrm>
            <a:off x="357187" y="2038350"/>
            <a:ext cx="11477625" cy="4100512"/>
          </a:xfrm>
          <a:prstGeom prst="rect">
            <a:avLst/>
          </a:prstGeom>
        </p:spPr>
      </p:pic>
    </p:spTree>
    <p:extLst>
      <p:ext uri="{BB962C8B-B14F-4D97-AF65-F5344CB8AC3E}">
        <p14:creationId xmlns:p14="http://schemas.microsoft.com/office/powerpoint/2010/main" val="5445792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0B978-085F-1D34-BEF8-A9E93C6EE99F}"/>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09B1A6E8-EA31-84BA-CFF0-87C78776844C}"/>
              </a:ext>
            </a:extLst>
          </p:cNvPr>
          <p:cNvSpPr txBox="1"/>
          <p:nvPr/>
        </p:nvSpPr>
        <p:spPr>
          <a:xfrm>
            <a:off x="0" y="0"/>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36: NGUYÊN PHÂN VÀ GIẢM PHÂN</a:t>
            </a:r>
            <a:endParaRPr lang="en-US" sz="3200" b="1"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661112B1-D331-A465-922B-EB3368E8A120}"/>
              </a:ext>
            </a:extLst>
          </p:cNvPr>
          <p:cNvSpPr txBox="1"/>
          <p:nvPr/>
        </p:nvSpPr>
        <p:spPr>
          <a:xfrm>
            <a:off x="10717" y="429727"/>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Ý NGHĨA VÀ ỨNG DỤNG CỦA NGUYÊN PHÂN, GIẢM PHÂN</a:t>
            </a:r>
          </a:p>
        </p:txBody>
      </p:sp>
      <p:sp>
        <p:nvSpPr>
          <p:cNvPr id="27650" name="Rectangle 2">
            <a:extLst>
              <a:ext uri="{FF2B5EF4-FFF2-40B4-BE49-F238E27FC236}">
                <a16:creationId xmlns:a16="http://schemas.microsoft.com/office/drawing/2014/main" id="{B002ACDB-619E-4040-324A-51838EBC673A}"/>
              </a:ext>
            </a:extLst>
          </p:cNvPr>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a:extLst>
              <a:ext uri="{FF2B5EF4-FFF2-40B4-BE49-F238E27FC236}">
                <a16:creationId xmlns:a16="http://schemas.microsoft.com/office/drawing/2014/main" id="{A5D91BB0-7434-DF1E-0713-D5169A124B1F}"/>
              </a:ext>
            </a:extLst>
          </p:cNvPr>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5-Point Star 16">
            <a:hlinkClick r:id="rId2" action="ppaction://hlinkfile"/>
            <a:extLst>
              <a:ext uri="{FF2B5EF4-FFF2-40B4-BE49-F238E27FC236}">
                <a16:creationId xmlns:a16="http://schemas.microsoft.com/office/drawing/2014/main" id="{121CA514-1FB8-8224-AA27-C8A756DB00D8}"/>
              </a:ext>
            </a:extLst>
          </p:cNvPr>
          <p:cNvSpPr/>
          <p:nvPr/>
        </p:nvSpPr>
        <p:spPr>
          <a:xfrm>
            <a:off x="11495314" y="0"/>
            <a:ext cx="696686" cy="653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BF18C39-1B06-CE85-3253-B0B1487CD949}"/>
              </a:ext>
            </a:extLst>
          </p:cNvPr>
          <p:cNvSpPr txBox="1"/>
          <p:nvPr/>
        </p:nvSpPr>
        <p:spPr>
          <a:xfrm>
            <a:off x="275756" y="1070722"/>
            <a:ext cx="4461616" cy="523220"/>
          </a:xfrm>
          <a:prstGeom prst="rect">
            <a:avLst/>
          </a:prstGeom>
          <a:noFill/>
        </p:spPr>
        <p:txBody>
          <a:bodyPr wrap="square" rtlCol="0">
            <a:spAutoFit/>
          </a:bodyPr>
          <a:lstStyle/>
          <a:p>
            <a:r>
              <a:rPr lang="en-US" sz="2800" dirty="0">
                <a:solidFill>
                  <a:srgbClr val="FF3399"/>
                </a:solidFill>
                <a:latin typeface="Times New Roman" pitchFamily="18" charset="0"/>
                <a:cs typeface="Times New Roman" pitchFamily="18" charset="0"/>
              </a:rPr>
              <a:t>1. Ý </a:t>
            </a:r>
            <a:r>
              <a:rPr lang="en-US" sz="2800" dirty="0" err="1">
                <a:solidFill>
                  <a:srgbClr val="FF3399"/>
                </a:solidFill>
                <a:latin typeface="Times New Roman" pitchFamily="18" charset="0"/>
                <a:cs typeface="Times New Roman" pitchFamily="18" charset="0"/>
              </a:rPr>
              <a:t>nghĩa</a:t>
            </a:r>
            <a:endParaRPr lang="en-US" sz="2800" dirty="0">
              <a:solidFill>
                <a:srgbClr val="FF3399"/>
              </a:solidFill>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C8E5AF2B-E12A-1832-2B3D-DCA48EE3F130}"/>
              </a:ext>
            </a:extLst>
          </p:cNvPr>
          <p:cNvPicPr>
            <a:picLocks noChangeAspect="1"/>
          </p:cNvPicPr>
          <p:nvPr/>
        </p:nvPicPr>
        <p:blipFill>
          <a:blip r:embed="rId3"/>
          <a:stretch>
            <a:fillRect/>
          </a:stretch>
        </p:blipFill>
        <p:spPr>
          <a:xfrm>
            <a:off x="919162" y="1790700"/>
            <a:ext cx="10353675" cy="4300537"/>
          </a:xfrm>
          <a:prstGeom prst="rect">
            <a:avLst/>
          </a:prstGeom>
        </p:spPr>
      </p:pic>
    </p:spTree>
    <p:extLst>
      <p:ext uri="{BB962C8B-B14F-4D97-AF65-F5344CB8AC3E}">
        <p14:creationId xmlns:p14="http://schemas.microsoft.com/office/powerpoint/2010/main" val="39605419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E9D75-4E77-2813-82E9-A77B9CA526AF}"/>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AFDBFE03-F8CF-C3AE-BA45-7927C19270E3}"/>
              </a:ext>
            </a:extLst>
          </p:cNvPr>
          <p:cNvSpPr txBox="1"/>
          <p:nvPr/>
        </p:nvSpPr>
        <p:spPr>
          <a:xfrm>
            <a:off x="0" y="0"/>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36: NGUYÊN PHÂN VÀ GIẢM PHÂN</a:t>
            </a:r>
            <a:endParaRPr lang="en-US" sz="3200" b="1"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7721C1D2-EA17-8418-6ABC-F62FDBFD11E5}"/>
              </a:ext>
            </a:extLst>
          </p:cNvPr>
          <p:cNvSpPr txBox="1"/>
          <p:nvPr/>
        </p:nvSpPr>
        <p:spPr>
          <a:xfrm>
            <a:off x="10717" y="429727"/>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Ý NGHĨA VÀ ỨNG DỤNG CỦA NGUYÊN PHÂN, GIẢM PHÂN</a:t>
            </a:r>
          </a:p>
        </p:txBody>
      </p:sp>
      <p:sp>
        <p:nvSpPr>
          <p:cNvPr id="27650" name="Rectangle 2">
            <a:extLst>
              <a:ext uri="{FF2B5EF4-FFF2-40B4-BE49-F238E27FC236}">
                <a16:creationId xmlns:a16="http://schemas.microsoft.com/office/drawing/2014/main" id="{48711144-9630-6AB8-BBA7-F37C9427261C}"/>
              </a:ext>
            </a:extLst>
          </p:cNvPr>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a:extLst>
              <a:ext uri="{FF2B5EF4-FFF2-40B4-BE49-F238E27FC236}">
                <a16:creationId xmlns:a16="http://schemas.microsoft.com/office/drawing/2014/main" id="{7709F170-2160-D58A-849A-64628EEA38DB}"/>
              </a:ext>
            </a:extLst>
          </p:cNvPr>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5-Point Star 16">
            <a:hlinkClick r:id="rId2" action="ppaction://hlinkfile"/>
            <a:extLst>
              <a:ext uri="{FF2B5EF4-FFF2-40B4-BE49-F238E27FC236}">
                <a16:creationId xmlns:a16="http://schemas.microsoft.com/office/drawing/2014/main" id="{C77952A7-A9A2-DA11-88EE-BDCF9D9A8190}"/>
              </a:ext>
            </a:extLst>
          </p:cNvPr>
          <p:cNvSpPr/>
          <p:nvPr/>
        </p:nvSpPr>
        <p:spPr>
          <a:xfrm>
            <a:off x="11495314" y="0"/>
            <a:ext cx="696686" cy="653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3DA3E62-B694-05A1-9168-35F933993C14}"/>
              </a:ext>
            </a:extLst>
          </p:cNvPr>
          <p:cNvSpPr txBox="1"/>
          <p:nvPr/>
        </p:nvSpPr>
        <p:spPr>
          <a:xfrm>
            <a:off x="275756" y="1070722"/>
            <a:ext cx="4461616" cy="523220"/>
          </a:xfrm>
          <a:prstGeom prst="rect">
            <a:avLst/>
          </a:prstGeom>
          <a:noFill/>
        </p:spPr>
        <p:txBody>
          <a:bodyPr wrap="square" rtlCol="0">
            <a:spAutoFit/>
          </a:bodyPr>
          <a:lstStyle/>
          <a:p>
            <a:r>
              <a:rPr lang="en-US" sz="2800" dirty="0">
                <a:solidFill>
                  <a:srgbClr val="FF3399"/>
                </a:solidFill>
                <a:latin typeface="Times New Roman" pitchFamily="18" charset="0"/>
                <a:cs typeface="Times New Roman" pitchFamily="18" charset="0"/>
              </a:rPr>
              <a:t>1. Ý </a:t>
            </a:r>
            <a:r>
              <a:rPr lang="en-US" sz="2800" dirty="0" err="1">
                <a:solidFill>
                  <a:srgbClr val="FF3399"/>
                </a:solidFill>
                <a:latin typeface="Times New Roman" pitchFamily="18" charset="0"/>
                <a:cs typeface="Times New Roman" pitchFamily="18" charset="0"/>
              </a:rPr>
              <a:t>nghĩa</a:t>
            </a:r>
            <a:endParaRPr lang="en-US" sz="2800" dirty="0">
              <a:solidFill>
                <a:srgbClr val="FF3399"/>
              </a:solidFill>
              <a:latin typeface="Times New Roman" pitchFamily="18" charset="0"/>
              <a:cs typeface="Times New Roman" pitchFamily="18" charset="0"/>
            </a:endParaRPr>
          </a:p>
        </p:txBody>
      </p:sp>
      <p:sp>
        <p:nvSpPr>
          <p:cNvPr id="11" name="Rectangle 10">
            <a:extLst>
              <a:ext uri="{FF2B5EF4-FFF2-40B4-BE49-F238E27FC236}">
                <a16:creationId xmlns:a16="http://schemas.microsoft.com/office/drawing/2014/main" id="{366FFAAC-EDB5-F9A0-05D2-5CE1DA54A285}"/>
              </a:ext>
            </a:extLst>
          </p:cNvPr>
          <p:cNvSpPr/>
          <p:nvPr/>
        </p:nvSpPr>
        <p:spPr>
          <a:xfrm>
            <a:off x="743009" y="1540933"/>
            <a:ext cx="10401181"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cap="none" spc="0" dirty="0">
                <a:ln/>
                <a:solidFill>
                  <a:srgbClr val="FF33CC"/>
                </a:solidFill>
                <a:latin typeface="Times New Roman" pitchFamily="18" charset="0"/>
                <a:cs typeface="Times New Roman" pitchFamily="18" charset="0"/>
              </a:rPr>
              <a:t>? </a:t>
            </a:r>
            <a:r>
              <a:rPr lang="en-US" sz="3200" b="1" cap="none" spc="0" dirty="0" err="1">
                <a:ln/>
                <a:solidFill>
                  <a:srgbClr val="FF33CC"/>
                </a:solidFill>
                <a:latin typeface="Times New Roman" pitchFamily="18" charset="0"/>
                <a:cs typeface="Times New Roman" pitchFamily="18" charset="0"/>
              </a:rPr>
              <a:t>Trình</a:t>
            </a:r>
            <a:r>
              <a:rPr lang="en-US" sz="3200" b="1" cap="none" spc="0" dirty="0">
                <a:ln/>
                <a:solidFill>
                  <a:srgbClr val="FF33CC"/>
                </a:solidFill>
                <a:latin typeface="Times New Roman" pitchFamily="18" charset="0"/>
                <a:cs typeface="Times New Roman" pitchFamily="18" charset="0"/>
              </a:rPr>
              <a:t> </a:t>
            </a:r>
            <a:r>
              <a:rPr lang="en-US" sz="3200" b="1" cap="none" spc="0" dirty="0" err="1">
                <a:ln/>
                <a:solidFill>
                  <a:srgbClr val="FF33CC"/>
                </a:solidFill>
                <a:latin typeface="Times New Roman" pitchFamily="18" charset="0"/>
                <a:cs typeface="Times New Roman" pitchFamily="18" charset="0"/>
              </a:rPr>
              <a:t>bày</a:t>
            </a:r>
            <a:r>
              <a:rPr lang="en-US" sz="3200" b="1" cap="none" spc="0" dirty="0">
                <a:ln/>
                <a:solidFill>
                  <a:srgbClr val="FF33CC"/>
                </a:solidFill>
                <a:latin typeface="Times New Roman" pitchFamily="18" charset="0"/>
                <a:cs typeface="Times New Roman" pitchFamily="18" charset="0"/>
              </a:rPr>
              <a:t> ý </a:t>
            </a:r>
            <a:r>
              <a:rPr lang="en-US" sz="3200" b="1" cap="none" spc="0" dirty="0" err="1">
                <a:ln/>
                <a:solidFill>
                  <a:srgbClr val="FF33CC"/>
                </a:solidFill>
                <a:latin typeface="Times New Roman" pitchFamily="18" charset="0"/>
                <a:cs typeface="Times New Roman" pitchFamily="18" charset="0"/>
              </a:rPr>
              <a:t>nghĩa</a:t>
            </a:r>
            <a:r>
              <a:rPr lang="en-US" sz="3200" b="1" cap="none" spc="0" dirty="0">
                <a:ln/>
                <a:solidFill>
                  <a:srgbClr val="FF33CC"/>
                </a:solidFill>
                <a:latin typeface="Times New Roman" pitchFamily="18" charset="0"/>
                <a:cs typeface="Times New Roman" pitchFamily="18" charset="0"/>
              </a:rPr>
              <a:t> </a:t>
            </a:r>
            <a:r>
              <a:rPr lang="en-US" sz="3200" b="1" cap="none" spc="0" dirty="0" err="1">
                <a:ln/>
                <a:solidFill>
                  <a:srgbClr val="FF33CC"/>
                </a:solidFill>
                <a:latin typeface="Times New Roman" pitchFamily="18" charset="0"/>
                <a:cs typeface="Times New Roman" pitchFamily="18" charset="0"/>
              </a:rPr>
              <a:t>về</a:t>
            </a:r>
            <a:r>
              <a:rPr lang="en-US" sz="3200" b="1" cap="none" spc="0" dirty="0">
                <a:ln/>
                <a:solidFill>
                  <a:srgbClr val="FF33CC"/>
                </a:solidFill>
                <a:latin typeface="Times New Roman" pitchFamily="18" charset="0"/>
                <a:cs typeface="Times New Roman" pitchFamily="18" charset="0"/>
              </a:rPr>
              <a:t> </a:t>
            </a:r>
            <a:r>
              <a:rPr lang="en-US" sz="3200" b="1" cap="none" spc="0" dirty="0" err="1">
                <a:ln/>
                <a:solidFill>
                  <a:srgbClr val="FF33CC"/>
                </a:solidFill>
                <a:latin typeface="Times New Roman" pitchFamily="18" charset="0"/>
                <a:cs typeface="Times New Roman" pitchFamily="18" charset="0"/>
              </a:rPr>
              <a:t>mặt</a:t>
            </a:r>
            <a:r>
              <a:rPr lang="en-US" sz="3200" b="1" cap="none" spc="0" dirty="0">
                <a:ln/>
                <a:solidFill>
                  <a:srgbClr val="FF33CC"/>
                </a:solidFill>
                <a:latin typeface="Times New Roman" pitchFamily="18" charset="0"/>
                <a:cs typeface="Times New Roman" pitchFamily="18" charset="0"/>
              </a:rPr>
              <a:t> di </a:t>
            </a:r>
            <a:r>
              <a:rPr lang="en-US" sz="3200" b="1" cap="none" spc="0" dirty="0" err="1">
                <a:ln/>
                <a:solidFill>
                  <a:srgbClr val="FF33CC"/>
                </a:solidFill>
                <a:latin typeface="Times New Roman" pitchFamily="18" charset="0"/>
                <a:cs typeface="Times New Roman" pitchFamily="18" charset="0"/>
              </a:rPr>
              <a:t>truyền</a:t>
            </a:r>
            <a:r>
              <a:rPr lang="en-US" sz="3200" b="1" cap="none" spc="0" dirty="0">
                <a:ln/>
                <a:solidFill>
                  <a:srgbClr val="FF33CC"/>
                </a:solidFill>
                <a:latin typeface="Times New Roman" pitchFamily="18" charset="0"/>
                <a:cs typeface="Times New Roman" pitchFamily="18" charset="0"/>
              </a:rPr>
              <a:t> </a:t>
            </a:r>
            <a:r>
              <a:rPr lang="en-US" sz="3200" b="1" cap="none" spc="0" dirty="0" err="1">
                <a:ln/>
                <a:solidFill>
                  <a:srgbClr val="FF33CC"/>
                </a:solidFill>
                <a:latin typeface="Times New Roman" pitchFamily="18" charset="0"/>
                <a:cs typeface="Times New Roman" pitchFamily="18" charset="0"/>
              </a:rPr>
              <a:t>học</a:t>
            </a:r>
            <a:r>
              <a:rPr lang="en-US" sz="3200" b="1" cap="none" spc="0" dirty="0">
                <a:ln/>
                <a:solidFill>
                  <a:srgbClr val="FF33CC"/>
                </a:solidFill>
                <a:latin typeface="Times New Roman" pitchFamily="18" charset="0"/>
                <a:cs typeface="Times New Roman" pitchFamily="18" charset="0"/>
              </a:rPr>
              <a:t> </a:t>
            </a:r>
            <a:r>
              <a:rPr lang="en-US" sz="3200" b="1" cap="none" spc="0" dirty="0" err="1">
                <a:ln/>
                <a:solidFill>
                  <a:srgbClr val="FF33CC"/>
                </a:solidFill>
                <a:latin typeface="Times New Roman" pitchFamily="18" charset="0"/>
                <a:cs typeface="Times New Roman" pitchFamily="18" charset="0"/>
              </a:rPr>
              <a:t>của</a:t>
            </a:r>
            <a:r>
              <a:rPr lang="en-US" sz="3200" b="1" cap="none" spc="0" dirty="0">
                <a:ln/>
                <a:solidFill>
                  <a:srgbClr val="FF33CC"/>
                </a:solidFill>
                <a:latin typeface="Times New Roman" pitchFamily="18" charset="0"/>
                <a:cs typeface="Times New Roman" pitchFamily="18" charset="0"/>
              </a:rPr>
              <a:t> </a:t>
            </a:r>
            <a:r>
              <a:rPr lang="en-US" sz="3200" b="1" cap="none" spc="0" dirty="0" err="1">
                <a:ln/>
                <a:solidFill>
                  <a:srgbClr val="FF33CC"/>
                </a:solidFill>
                <a:latin typeface="Times New Roman" pitchFamily="18" charset="0"/>
                <a:cs typeface="Times New Roman" pitchFamily="18" charset="0"/>
              </a:rPr>
              <a:t>nguyên</a:t>
            </a:r>
            <a:r>
              <a:rPr lang="en-US" sz="3200" b="1" cap="none" spc="0" dirty="0">
                <a:ln/>
                <a:solidFill>
                  <a:srgbClr val="FF33CC"/>
                </a:solidFill>
                <a:latin typeface="Times New Roman" pitchFamily="18" charset="0"/>
                <a:cs typeface="Times New Roman" pitchFamily="18" charset="0"/>
              </a:rPr>
              <a:t> </a:t>
            </a:r>
            <a:r>
              <a:rPr lang="en-US" sz="3200" b="1" cap="none" spc="0" dirty="0" err="1">
                <a:ln/>
                <a:solidFill>
                  <a:srgbClr val="FF33CC"/>
                </a:solidFill>
                <a:latin typeface="Times New Roman" pitchFamily="18" charset="0"/>
                <a:cs typeface="Times New Roman" pitchFamily="18" charset="0"/>
              </a:rPr>
              <a:t>phân</a:t>
            </a:r>
            <a:endParaRPr lang="en-US" sz="3200" b="1" cap="none" spc="0" dirty="0">
              <a:ln/>
              <a:solidFill>
                <a:srgbClr val="FF33CC"/>
              </a:solidFill>
            </a:endParaRPr>
          </a:p>
        </p:txBody>
      </p:sp>
      <p:pic>
        <p:nvPicPr>
          <p:cNvPr id="4" name="Picture 3">
            <a:extLst>
              <a:ext uri="{FF2B5EF4-FFF2-40B4-BE49-F238E27FC236}">
                <a16:creationId xmlns:a16="http://schemas.microsoft.com/office/drawing/2014/main" id="{AB063CE4-FB42-E31B-11C1-7E578E433A41}"/>
              </a:ext>
            </a:extLst>
          </p:cNvPr>
          <p:cNvPicPr>
            <a:picLocks noChangeAspect="1"/>
          </p:cNvPicPr>
          <p:nvPr/>
        </p:nvPicPr>
        <p:blipFill>
          <a:blip r:embed="rId3"/>
          <a:stretch>
            <a:fillRect/>
          </a:stretch>
        </p:blipFill>
        <p:spPr>
          <a:xfrm>
            <a:off x="275756" y="2401400"/>
            <a:ext cx="5451574" cy="3943350"/>
          </a:xfrm>
          <a:prstGeom prst="rect">
            <a:avLst/>
          </a:prstGeom>
        </p:spPr>
      </p:pic>
      <p:pic>
        <p:nvPicPr>
          <p:cNvPr id="9" name="image3.png" descr="A diagram of a cell&#10;&#10;Description automatically generated">
            <a:extLst>
              <a:ext uri="{FF2B5EF4-FFF2-40B4-BE49-F238E27FC236}">
                <a16:creationId xmlns:a16="http://schemas.microsoft.com/office/drawing/2014/main" id="{4957942E-0302-F7B3-E95B-45F88D0C98AA}"/>
              </a:ext>
            </a:extLst>
          </p:cNvPr>
          <p:cNvPicPr/>
          <p:nvPr/>
        </p:nvPicPr>
        <p:blipFill>
          <a:blip r:embed="rId4"/>
          <a:srcRect/>
          <a:stretch>
            <a:fillRect/>
          </a:stretch>
        </p:blipFill>
        <p:spPr>
          <a:xfrm>
            <a:off x="6383467" y="2401401"/>
            <a:ext cx="5532777" cy="3943349"/>
          </a:xfrm>
          <a:prstGeom prst="rect">
            <a:avLst/>
          </a:prstGeom>
          <a:ln/>
        </p:spPr>
      </p:pic>
      <p:pic>
        <p:nvPicPr>
          <p:cNvPr id="13" name="Picture 12">
            <a:extLst>
              <a:ext uri="{FF2B5EF4-FFF2-40B4-BE49-F238E27FC236}">
                <a16:creationId xmlns:a16="http://schemas.microsoft.com/office/drawing/2014/main" id="{94781BA4-D263-98D4-9368-11BFDE266D55}"/>
              </a:ext>
            </a:extLst>
          </p:cNvPr>
          <p:cNvPicPr>
            <a:picLocks noChangeAspect="1"/>
          </p:cNvPicPr>
          <p:nvPr/>
        </p:nvPicPr>
        <p:blipFill>
          <a:blip r:embed="rId5"/>
          <a:stretch>
            <a:fillRect/>
          </a:stretch>
        </p:blipFill>
        <p:spPr>
          <a:xfrm>
            <a:off x="275756" y="2401400"/>
            <a:ext cx="5623024" cy="3943349"/>
          </a:xfrm>
          <a:prstGeom prst="rect">
            <a:avLst/>
          </a:prstGeom>
        </p:spPr>
      </p:pic>
      <p:pic>
        <p:nvPicPr>
          <p:cNvPr id="14" name="Picture 13">
            <a:extLst>
              <a:ext uri="{FF2B5EF4-FFF2-40B4-BE49-F238E27FC236}">
                <a16:creationId xmlns:a16="http://schemas.microsoft.com/office/drawing/2014/main" id="{14A4F0E2-FDC7-7302-9025-175B79719475}"/>
              </a:ext>
            </a:extLst>
          </p:cNvPr>
          <p:cNvPicPr>
            <a:picLocks noChangeAspect="1"/>
          </p:cNvPicPr>
          <p:nvPr/>
        </p:nvPicPr>
        <p:blipFill>
          <a:blip r:embed="rId6"/>
          <a:stretch>
            <a:fillRect/>
          </a:stretch>
        </p:blipFill>
        <p:spPr>
          <a:xfrm>
            <a:off x="6295245" y="2401400"/>
            <a:ext cx="5620999" cy="3944454"/>
          </a:xfrm>
          <a:prstGeom prst="rect">
            <a:avLst/>
          </a:prstGeom>
        </p:spPr>
      </p:pic>
    </p:spTree>
    <p:extLst>
      <p:ext uri="{BB962C8B-B14F-4D97-AF65-F5344CB8AC3E}">
        <p14:creationId xmlns:p14="http://schemas.microsoft.com/office/powerpoint/2010/main" val="35036582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4"/>
                                        </p:tgtEl>
                                        <p:attrNameLst>
                                          <p:attrName>ppt_x</p:attrName>
                                        </p:attrNameLst>
                                      </p:cBhvr>
                                      <p:tavLst>
                                        <p:tav tm="0">
                                          <p:val>
                                            <p:strVal val="ppt_x"/>
                                          </p:val>
                                        </p:tav>
                                        <p:tav tm="100000">
                                          <p:val>
                                            <p:strVal val="ppt_x"/>
                                          </p:val>
                                        </p:tav>
                                      </p:tavLst>
                                    </p:anim>
                                    <p:anim calcmode="lin" valueType="num">
                                      <p:cBhvr additive="base">
                                        <p:cTn id="17" dur="500"/>
                                        <p:tgtEl>
                                          <p:spTgt spid="4"/>
                                        </p:tgtEl>
                                        <p:attrNameLst>
                                          <p:attrName>ppt_y</p:attrName>
                                        </p:attrNameLst>
                                      </p:cBhvr>
                                      <p:tavLst>
                                        <p:tav tm="0">
                                          <p:val>
                                            <p:strVal val="ppt_y"/>
                                          </p:val>
                                        </p:tav>
                                        <p:tav tm="100000">
                                          <p:val>
                                            <p:strVal val="1+ppt_h/2"/>
                                          </p:val>
                                        </p:tav>
                                      </p:tavLst>
                                    </p:anim>
                                    <p:set>
                                      <p:cBhvr>
                                        <p:cTn id="18" dur="1" fill="hold">
                                          <p:stCondLst>
                                            <p:cond delay="4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9"/>
                                        </p:tgtEl>
                                        <p:attrNameLst>
                                          <p:attrName>ppt_x</p:attrName>
                                        </p:attrNameLst>
                                      </p:cBhvr>
                                      <p:tavLst>
                                        <p:tav tm="0">
                                          <p:val>
                                            <p:strVal val="ppt_x"/>
                                          </p:val>
                                        </p:tav>
                                        <p:tav tm="100000">
                                          <p:val>
                                            <p:strVal val="ppt_x"/>
                                          </p:val>
                                        </p:tav>
                                      </p:tavLst>
                                    </p:anim>
                                    <p:anim calcmode="lin" valueType="num">
                                      <p:cBhvr additive="base">
                                        <p:cTn id="23" dur="500"/>
                                        <p:tgtEl>
                                          <p:spTgt spid="9"/>
                                        </p:tgtEl>
                                        <p:attrNameLst>
                                          <p:attrName>ppt_y</p:attrName>
                                        </p:attrNameLst>
                                      </p:cBhvr>
                                      <p:tavLst>
                                        <p:tav tm="0">
                                          <p:val>
                                            <p:strVal val="ppt_y"/>
                                          </p:val>
                                        </p:tav>
                                        <p:tav tm="100000">
                                          <p:val>
                                            <p:strVal val="1+ppt_h/2"/>
                                          </p:val>
                                        </p:tav>
                                      </p:tavLst>
                                    </p:anim>
                                    <p:set>
                                      <p:cBhvr>
                                        <p:cTn id="24" dur="1" fill="hold">
                                          <p:stCondLst>
                                            <p:cond delay="499"/>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1000" fill="hold"/>
                                        <p:tgtEl>
                                          <p:spTgt spid="13"/>
                                        </p:tgtEl>
                                        <p:attrNameLst>
                                          <p:attrName>ppt_w</p:attrName>
                                        </p:attrNameLst>
                                      </p:cBhvr>
                                      <p:tavLst>
                                        <p:tav tm="0">
                                          <p:val>
                                            <p:fltVal val="0"/>
                                          </p:val>
                                        </p:tav>
                                        <p:tav tm="100000">
                                          <p:val>
                                            <p:strVal val="#ppt_w"/>
                                          </p:val>
                                        </p:tav>
                                      </p:tavLst>
                                    </p:anim>
                                    <p:anim calcmode="lin" valueType="num">
                                      <p:cBhvr>
                                        <p:cTn id="30" dur="1000" fill="hold"/>
                                        <p:tgtEl>
                                          <p:spTgt spid="13"/>
                                        </p:tgtEl>
                                        <p:attrNameLst>
                                          <p:attrName>ppt_h</p:attrName>
                                        </p:attrNameLst>
                                      </p:cBhvr>
                                      <p:tavLst>
                                        <p:tav tm="0">
                                          <p:val>
                                            <p:fltVal val="0"/>
                                          </p:val>
                                        </p:tav>
                                        <p:tav tm="100000">
                                          <p:val>
                                            <p:strVal val="#ppt_h"/>
                                          </p:val>
                                        </p:tav>
                                      </p:tavLst>
                                    </p:anim>
                                    <p:anim calcmode="lin" valueType="num">
                                      <p:cBhvr>
                                        <p:cTn id="31" dur="1000" fill="hold"/>
                                        <p:tgtEl>
                                          <p:spTgt spid="13"/>
                                        </p:tgtEl>
                                        <p:attrNameLst>
                                          <p:attrName>style.rotation</p:attrName>
                                        </p:attrNameLst>
                                      </p:cBhvr>
                                      <p:tavLst>
                                        <p:tav tm="0">
                                          <p:val>
                                            <p:fltVal val="90"/>
                                          </p:val>
                                        </p:tav>
                                        <p:tav tm="100000">
                                          <p:val>
                                            <p:fltVal val="0"/>
                                          </p:val>
                                        </p:tav>
                                      </p:tavLst>
                                    </p:anim>
                                    <p:animEffect transition="in" filter="fade">
                                      <p:cBhvr>
                                        <p:cTn id="32" dur="1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ircle(in)">
                                      <p:cBhvr>
                                        <p:cTn id="3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68383-F055-C9F3-6E6E-6B09CC900045}"/>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762CC8D5-A576-D650-102D-E707C36162B2}"/>
              </a:ext>
            </a:extLst>
          </p:cNvPr>
          <p:cNvSpPr txBox="1"/>
          <p:nvPr/>
        </p:nvSpPr>
        <p:spPr>
          <a:xfrm>
            <a:off x="0" y="0"/>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36: NGUYÊN PHÂN VÀ GIẢM PHÂN</a:t>
            </a:r>
            <a:endParaRPr lang="en-US" sz="3200" b="1"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4D0F67D3-35E6-F9D3-B747-B9A303A86282}"/>
              </a:ext>
            </a:extLst>
          </p:cNvPr>
          <p:cNvSpPr txBox="1"/>
          <p:nvPr/>
        </p:nvSpPr>
        <p:spPr>
          <a:xfrm>
            <a:off x="10717" y="429727"/>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Ý NGHĨA VÀ ỨNG DỤNG CỦA NGUYÊN PHÂN, GIẢM PHÂN</a:t>
            </a:r>
          </a:p>
        </p:txBody>
      </p:sp>
      <p:sp>
        <p:nvSpPr>
          <p:cNvPr id="27650" name="Rectangle 2">
            <a:extLst>
              <a:ext uri="{FF2B5EF4-FFF2-40B4-BE49-F238E27FC236}">
                <a16:creationId xmlns:a16="http://schemas.microsoft.com/office/drawing/2014/main" id="{6E7C6102-B444-3962-E7F9-B4CFB00C9CEF}"/>
              </a:ext>
            </a:extLst>
          </p:cNvPr>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a:extLst>
              <a:ext uri="{FF2B5EF4-FFF2-40B4-BE49-F238E27FC236}">
                <a16:creationId xmlns:a16="http://schemas.microsoft.com/office/drawing/2014/main" id="{7C121D22-ACFA-5420-A01E-91BF235F0300}"/>
              </a:ext>
            </a:extLst>
          </p:cNvPr>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5-Point Star 16">
            <a:hlinkClick r:id="rId2" action="ppaction://hlinkfile"/>
            <a:extLst>
              <a:ext uri="{FF2B5EF4-FFF2-40B4-BE49-F238E27FC236}">
                <a16:creationId xmlns:a16="http://schemas.microsoft.com/office/drawing/2014/main" id="{C54D774C-2D68-FD56-6E05-37841EB690CB}"/>
              </a:ext>
            </a:extLst>
          </p:cNvPr>
          <p:cNvSpPr/>
          <p:nvPr/>
        </p:nvSpPr>
        <p:spPr>
          <a:xfrm>
            <a:off x="11495314" y="0"/>
            <a:ext cx="696686" cy="653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D23A947-49E5-766A-B5C8-F10104A30CC7}"/>
              </a:ext>
            </a:extLst>
          </p:cNvPr>
          <p:cNvSpPr txBox="1"/>
          <p:nvPr/>
        </p:nvSpPr>
        <p:spPr>
          <a:xfrm>
            <a:off x="553662" y="1092366"/>
            <a:ext cx="4461616" cy="523220"/>
          </a:xfrm>
          <a:prstGeom prst="rect">
            <a:avLst/>
          </a:prstGeom>
          <a:noFill/>
        </p:spPr>
        <p:txBody>
          <a:bodyPr wrap="square" rtlCol="0">
            <a:spAutoFit/>
          </a:bodyPr>
          <a:lstStyle/>
          <a:p>
            <a:r>
              <a:rPr lang="en-US" sz="2800" dirty="0">
                <a:solidFill>
                  <a:srgbClr val="FF3399"/>
                </a:solidFill>
                <a:latin typeface="Times New Roman" pitchFamily="18" charset="0"/>
                <a:cs typeface="Times New Roman" pitchFamily="18" charset="0"/>
              </a:rPr>
              <a:t>1. Ý </a:t>
            </a:r>
            <a:r>
              <a:rPr lang="en-US" sz="2800" dirty="0" err="1">
                <a:solidFill>
                  <a:srgbClr val="FF3399"/>
                </a:solidFill>
                <a:latin typeface="Times New Roman" pitchFamily="18" charset="0"/>
                <a:cs typeface="Times New Roman" pitchFamily="18" charset="0"/>
              </a:rPr>
              <a:t>nghĩa</a:t>
            </a:r>
            <a:endParaRPr lang="en-US" sz="2800" dirty="0">
              <a:solidFill>
                <a:srgbClr val="FF3399"/>
              </a:solidFill>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A60FB65E-1895-09BB-5C3C-3093B805734F}"/>
              </a:ext>
            </a:extLst>
          </p:cNvPr>
          <p:cNvSpPr txBox="1"/>
          <p:nvPr/>
        </p:nvSpPr>
        <p:spPr>
          <a:xfrm>
            <a:off x="406300" y="1666011"/>
            <a:ext cx="11529538" cy="1896417"/>
          </a:xfrm>
          <a:prstGeom prst="rect">
            <a:avLst/>
          </a:prstGeom>
          <a:noFill/>
        </p:spPr>
        <p:txBody>
          <a:bodyPr wrap="square" rtlCol="0">
            <a:spAutoFit/>
          </a:bodyPr>
          <a:lstStyle/>
          <a:p>
            <a:pPr algn="just">
              <a:lnSpc>
                <a:spcPct val="135000"/>
              </a:lnSpc>
            </a:pPr>
            <a:r>
              <a:rPr lang="en-US" sz="3000" b="1" dirty="0">
                <a:solidFill>
                  <a:srgbClr val="0000FF"/>
                </a:solidFill>
                <a:latin typeface="Times New Roman" pitchFamily="18" charset="0"/>
                <a:cs typeface="Times New Roman" pitchFamily="18" charset="0"/>
              </a:rPr>
              <a:t>-Ở </a:t>
            </a:r>
            <a:r>
              <a:rPr lang="en-US" sz="3000" b="1" dirty="0" err="1">
                <a:solidFill>
                  <a:srgbClr val="0000FF"/>
                </a:solidFill>
                <a:latin typeface="Times New Roman" pitchFamily="18" charset="0"/>
                <a:cs typeface="Times New Roman" pitchFamily="18" charset="0"/>
              </a:rPr>
              <a:t>cơ</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thể</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đơn</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bào</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nhân</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thực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nguyên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phân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là</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hình</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thức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sinh</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sản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của</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tế</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bào</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mẹ</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để</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sinh</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ra</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các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thế</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hệ</a:t>
            </a:r>
            <a:r>
              <a:rPr lang="en-US" sz="3000" dirty="0">
                <a:solidFill>
                  <a:srgbClr val="0000FF"/>
                </a:solidFill>
                <a:latin typeface="Times New Roman" pitchFamily="18" charset="0"/>
                <a:cs typeface="Times New Roman" pitchFamily="18" charset="0"/>
              </a:rPr>
              <a:t> con </a:t>
            </a:r>
            <a:r>
              <a:rPr lang="en-US" sz="3000" dirty="0" err="1">
                <a:solidFill>
                  <a:srgbClr val="0000FF"/>
                </a:solidFill>
                <a:latin typeface="Times New Roman" pitchFamily="18" charset="0"/>
                <a:cs typeface="Times New Roman" pitchFamily="18" charset="0"/>
              </a:rPr>
              <a:t>cháu</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có</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vật</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chất</a:t>
            </a:r>
            <a:r>
              <a:rPr lang="en-US" sz="3000" dirty="0">
                <a:solidFill>
                  <a:srgbClr val="0000FF"/>
                </a:solidFill>
                <a:latin typeface="Times New Roman" pitchFamily="18" charset="0"/>
                <a:cs typeface="Times New Roman" pitchFamily="18" charset="0"/>
              </a:rPr>
              <a:t> di </a:t>
            </a:r>
            <a:r>
              <a:rPr lang="en-US" sz="3000" dirty="0" err="1">
                <a:solidFill>
                  <a:srgbClr val="0000FF"/>
                </a:solidFill>
                <a:latin typeface="Times New Roman" pitchFamily="18" charset="0"/>
                <a:cs typeface="Times New Roman" pitchFamily="18" charset="0"/>
              </a:rPr>
              <a:t>truyền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giống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tế</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bào</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mẹ</a:t>
            </a:r>
            <a:endParaRPr lang="en-US" sz="3000" dirty="0">
              <a:solidFill>
                <a:srgbClr val="0000FF"/>
              </a:solidFill>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0275B7A2-7231-B3B6-C24F-BA35293FE447}"/>
              </a:ext>
            </a:extLst>
          </p:cNvPr>
          <p:cNvSpPr txBox="1"/>
          <p:nvPr/>
        </p:nvSpPr>
        <p:spPr>
          <a:xfrm>
            <a:off x="341948" y="3459563"/>
            <a:ext cx="11529537" cy="1896417"/>
          </a:xfrm>
          <a:prstGeom prst="rect">
            <a:avLst/>
          </a:prstGeom>
          <a:noFill/>
        </p:spPr>
        <p:txBody>
          <a:bodyPr wrap="square" rtlCol="0">
            <a:spAutoFit/>
          </a:bodyPr>
          <a:lstStyle/>
          <a:p>
            <a:pPr algn="just">
              <a:lnSpc>
                <a:spcPct val="135000"/>
              </a:lnSpc>
            </a:pPr>
            <a:r>
              <a:rPr lang="en-US" sz="3000" b="1" dirty="0">
                <a:solidFill>
                  <a:srgbClr val="0000FF"/>
                </a:solidFill>
                <a:latin typeface="Times New Roman" pitchFamily="18" charset="0"/>
                <a:cs typeface="Times New Roman" pitchFamily="18" charset="0"/>
              </a:rPr>
              <a:t>- Ở </a:t>
            </a:r>
            <a:r>
              <a:rPr lang="en-US" sz="3000" b="1" dirty="0" err="1">
                <a:solidFill>
                  <a:srgbClr val="0000FF"/>
                </a:solidFill>
                <a:latin typeface="Times New Roman" pitchFamily="18" charset="0"/>
                <a:cs typeface="Times New Roman" pitchFamily="18" charset="0"/>
              </a:rPr>
              <a:t>cơ</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thể</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đa</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bào</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nguyên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phân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làm</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tăng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số</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lượng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tế</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giúp</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cơ</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thể</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sinh</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trưởng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và</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phát</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phát</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triển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thay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thế</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những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tế</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bào</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già</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hoặc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tế</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bào</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bị</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tổn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thương</a:t>
            </a:r>
            <a:r>
              <a:rPr lang="en-US" sz="3000" dirty="0">
                <a:solidFill>
                  <a:srgbClr val="0000FF"/>
                </a:solidFill>
                <a:latin typeface="Times New Roman" pitchFamily="18" charset="0"/>
                <a:cs typeface="Times New Roman" pitchFamily="18" charset="0"/>
              </a:rPr>
              <a:t>.</a:t>
            </a:r>
          </a:p>
        </p:txBody>
      </p:sp>
      <p:sp>
        <p:nvSpPr>
          <p:cNvPr id="14" name="TextBox 13">
            <a:extLst>
              <a:ext uri="{FF2B5EF4-FFF2-40B4-BE49-F238E27FC236}">
                <a16:creationId xmlns:a16="http://schemas.microsoft.com/office/drawing/2014/main" id="{B07C2394-B401-2FCF-7A12-DDEAC133746C}"/>
              </a:ext>
            </a:extLst>
          </p:cNvPr>
          <p:cNvSpPr txBox="1"/>
          <p:nvPr/>
        </p:nvSpPr>
        <p:spPr>
          <a:xfrm>
            <a:off x="199240" y="5428049"/>
            <a:ext cx="11296074" cy="1046953"/>
          </a:xfrm>
          <a:prstGeom prst="rect">
            <a:avLst/>
          </a:prstGeom>
          <a:noFill/>
        </p:spPr>
        <p:txBody>
          <a:bodyPr wrap="square" rtlCol="0">
            <a:spAutoFit/>
          </a:bodyPr>
          <a:lstStyle/>
          <a:p>
            <a:pPr marR="0" lvl="0" algn="just">
              <a:lnSpc>
                <a:spcPct val="107000"/>
              </a:lnSpc>
              <a:spcAft>
                <a:spcPts val="800"/>
              </a:spcAft>
            </a:pPr>
            <a:r>
              <a:rPr lang="en-US" sz="30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sz="3000" b="1"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3000" b="1"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0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n-US" sz="30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30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0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tin di </a:t>
            </a:r>
            <a:r>
              <a:rPr lang="en-US" sz="30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30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0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30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NST</a:t>
            </a:r>
            <a:r>
              <a:rPr lang="en-US" sz="30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0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30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30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30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vẹn</a:t>
            </a:r>
            <a:r>
              <a:rPr lang="en-US" sz="30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30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0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30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30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30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30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573848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43BD4-5F50-B824-12DE-BA9413F40D8F}"/>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574CADCC-F0DC-097A-BC81-324D363FE2F2}"/>
              </a:ext>
            </a:extLst>
          </p:cNvPr>
          <p:cNvSpPr txBox="1"/>
          <p:nvPr/>
        </p:nvSpPr>
        <p:spPr>
          <a:xfrm>
            <a:off x="0" y="0"/>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36: NGUYÊN PHÂN VÀ GIẢM PHÂN</a:t>
            </a:r>
            <a:endParaRPr lang="en-US" sz="3200" b="1"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E9A3F32A-28F3-99AA-AFE2-C38715D4C01C}"/>
              </a:ext>
            </a:extLst>
          </p:cNvPr>
          <p:cNvSpPr txBox="1"/>
          <p:nvPr/>
        </p:nvSpPr>
        <p:spPr>
          <a:xfrm>
            <a:off x="10717" y="429727"/>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Ý NGHĨA VÀ ỨNG DỤNG CỦA NGUYÊN PHÂN, GIẢM PHÂN</a:t>
            </a:r>
          </a:p>
        </p:txBody>
      </p:sp>
      <p:sp>
        <p:nvSpPr>
          <p:cNvPr id="27650" name="Rectangle 2">
            <a:extLst>
              <a:ext uri="{FF2B5EF4-FFF2-40B4-BE49-F238E27FC236}">
                <a16:creationId xmlns:a16="http://schemas.microsoft.com/office/drawing/2014/main" id="{D7243EB8-3610-3502-7042-5ADE3B8DBA16}"/>
              </a:ext>
            </a:extLst>
          </p:cNvPr>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a:extLst>
              <a:ext uri="{FF2B5EF4-FFF2-40B4-BE49-F238E27FC236}">
                <a16:creationId xmlns:a16="http://schemas.microsoft.com/office/drawing/2014/main" id="{FA915589-8675-0362-1777-14B9E22468DE}"/>
              </a:ext>
            </a:extLst>
          </p:cNvPr>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5-Point Star 16">
            <a:hlinkClick r:id="rId2" action="ppaction://hlinkfile"/>
            <a:extLst>
              <a:ext uri="{FF2B5EF4-FFF2-40B4-BE49-F238E27FC236}">
                <a16:creationId xmlns:a16="http://schemas.microsoft.com/office/drawing/2014/main" id="{A176702C-449E-0741-D17B-D0C08E00E6DE}"/>
              </a:ext>
            </a:extLst>
          </p:cNvPr>
          <p:cNvSpPr/>
          <p:nvPr/>
        </p:nvSpPr>
        <p:spPr>
          <a:xfrm>
            <a:off x="11495314" y="0"/>
            <a:ext cx="696686" cy="653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FE6FD29-81A2-C65B-8B00-7C56B7FA221F}"/>
              </a:ext>
            </a:extLst>
          </p:cNvPr>
          <p:cNvSpPr txBox="1"/>
          <p:nvPr/>
        </p:nvSpPr>
        <p:spPr>
          <a:xfrm>
            <a:off x="275756" y="1070722"/>
            <a:ext cx="4461616" cy="523220"/>
          </a:xfrm>
          <a:prstGeom prst="rect">
            <a:avLst/>
          </a:prstGeom>
          <a:noFill/>
        </p:spPr>
        <p:txBody>
          <a:bodyPr wrap="square" rtlCol="0">
            <a:spAutoFit/>
          </a:bodyPr>
          <a:lstStyle/>
          <a:p>
            <a:r>
              <a:rPr lang="en-US" sz="2800" dirty="0">
                <a:solidFill>
                  <a:srgbClr val="FF3399"/>
                </a:solidFill>
                <a:latin typeface="Times New Roman" pitchFamily="18" charset="0"/>
                <a:cs typeface="Times New Roman" pitchFamily="18" charset="0"/>
              </a:rPr>
              <a:t>1. Ý </a:t>
            </a:r>
            <a:r>
              <a:rPr lang="en-US" sz="2800" dirty="0" err="1">
                <a:solidFill>
                  <a:srgbClr val="FF3399"/>
                </a:solidFill>
                <a:latin typeface="Times New Roman" pitchFamily="18" charset="0"/>
                <a:cs typeface="Times New Roman" pitchFamily="18" charset="0"/>
              </a:rPr>
              <a:t>nghĩa</a:t>
            </a:r>
            <a:endParaRPr lang="en-US" sz="2800" dirty="0">
              <a:solidFill>
                <a:srgbClr val="FF3399"/>
              </a:solidFill>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27890CEE-0C88-22CC-89FF-5F729952B10C}"/>
              </a:ext>
            </a:extLst>
          </p:cNvPr>
          <p:cNvPicPr>
            <a:picLocks noChangeAspect="1"/>
          </p:cNvPicPr>
          <p:nvPr/>
        </p:nvPicPr>
        <p:blipFill>
          <a:blip r:embed="rId3"/>
          <a:stretch>
            <a:fillRect/>
          </a:stretch>
        </p:blipFill>
        <p:spPr>
          <a:xfrm>
            <a:off x="502944" y="1711717"/>
            <a:ext cx="11553825" cy="4190047"/>
          </a:xfrm>
          <a:prstGeom prst="rect">
            <a:avLst/>
          </a:prstGeom>
        </p:spPr>
      </p:pic>
      <p:sp>
        <p:nvSpPr>
          <p:cNvPr id="9" name="TextBox 8">
            <a:extLst>
              <a:ext uri="{FF2B5EF4-FFF2-40B4-BE49-F238E27FC236}">
                <a16:creationId xmlns:a16="http://schemas.microsoft.com/office/drawing/2014/main" id="{06A5A834-EB06-7CBD-1FE9-C869B4F28AF0}"/>
              </a:ext>
            </a:extLst>
          </p:cNvPr>
          <p:cNvSpPr txBox="1"/>
          <p:nvPr/>
        </p:nvSpPr>
        <p:spPr>
          <a:xfrm>
            <a:off x="135231" y="5783988"/>
            <a:ext cx="11694349" cy="1046953"/>
          </a:xfrm>
          <a:prstGeom prst="rect">
            <a:avLst/>
          </a:prstGeom>
          <a:noFill/>
        </p:spPr>
        <p:txBody>
          <a:bodyPr wrap="square" rtlCol="0">
            <a:spAutoFit/>
          </a:bodyPr>
          <a:lstStyle/>
          <a:p>
            <a:pPr marR="0" lvl="0" algn="just">
              <a:lnSpc>
                <a:spcPct val="107000"/>
              </a:lnSpc>
              <a:spcAft>
                <a:spcPts val="800"/>
              </a:spcAft>
            </a:pPr>
            <a:r>
              <a:rPr lang="en-US" sz="30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sz="30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Nhờ</a:t>
            </a:r>
            <a:r>
              <a:rPr lang="en-US" sz="30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giảm</a:t>
            </a:r>
            <a:r>
              <a:rPr lang="en-US" sz="3000" b="1"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000" b="1"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30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30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0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thụ</a:t>
            </a:r>
            <a:r>
              <a:rPr lang="en-US" sz="3000" b="1"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3000" b="1"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0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30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30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30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30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30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0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0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30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di </a:t>
            </a:r>
            <a:r>
              <a:rPr lang="en-US" sz="30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30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30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30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0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30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0B8BB747-DDAC-4817-21F9-8E73803FF76B}"/>
              </a:ext>
            </a:extLst>
          </p:cNvPr>
          <p:cNvSpPr txBox="1"/>
          <p:nvPr/>
        </p:nvSpPr>
        <p:spPr>
          <a:xfrm>
            <a:off x="231640" y="5657671"/>
            <a:ext cx="11694349" cy="1200329"/>
          </a:xfrm>
          <a:prstGeom prst="rect">
            <a:avLst/>
          </a:prstGeom>
          <a:noFill/>
        </p:spPr>
        <p:txBody>
          <a:bodyPr wrap="square" rtlCol="0">
            <a:spAutoFit/>
          </a:bodyPr>
          <a:lstStyle/>
          <a:p>
            <a:pPr lvl="0"/>
            <a:r>
              <a:rPr lang="en-US" sz="36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Giảm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phân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tạo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ra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giao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tử</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đơn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bội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kết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hợp</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với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thụ</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tinh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giúp</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khôi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phục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lại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bộ</a:t>
            </a:r>
            <a:r>
              <a:rPr lang="en-US" sz="3600" dirty="0">
                <a:solidFill>
                  <a:srgbClr val="FF0000"/>
                </a:solidFill>
                <a:latin typeface="Times New Roman" panose="02020603050405020304" pitchFamily="18" charset="0"/>
                <a:cs typeface="Times New Roman" panose="02020603050405020304" pitchFamily="18" charset="0"/>
              </a:rPr>
              <a:t> NST </a:t>
            </a:r>
            <a:r>
              <a:rPr lang="en-US" sz="3600" dirty="0" err="1">
                <a:solidFill>
                  <a:srgbClr val="FF0000"/>
                </a:solidFill>
                <a:latin typeface="Times New Roman" panose="02020603050405020304" pitchFamily="18" charset="0"/>
                <a:cs typeface="Times New Roman" panose="02020603050405020304" pitchFamily="18" charset="0"/>
              </a:rPr>
              <a:t>lưỡng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bội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trong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hợp</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tử</a:t>
            </a:r>
            <a:r>
              <a:rPr lang="en-US" sz="36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109460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xit" presetSubtype="1" fill="hold" grpId="1" nodeType="clickEffect">
                                  <p:stCondLst>
                                    <p:cond delay="0"/>
                                  </p:stCondLst>
                                  <p:childTnLst>
                                    <p:animEffect transition="out" filter="wheel(1)">
                                      <p:cBhvr>
                                        <p:cTn id="17" dur="2000"/>
                                        <p:tgtEl>
                                          <p:spTgt spid="9"/>
                                        </p:tgtEl>
                                      </p:cBhvr>
                                    </p:animEffect>
                                    <p:set>
                                      <p:cBhvr>
                                        <p:cTn id="18" dur="1" fill="hold">
                                          <p:stCondLst>
                                            <p:cond delay="1999"/>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9.png" descr="Quan sát hình 33.5, nêu các giai đoạn của quá trình sinh sinh sản ở người">
            <a:extLst>
              <a:ext uri="{FF2B5EF4-FFF2-40B4-BE49-F238E27FC236}">
                <a16:creationId xmlns:a16="http://schemas.microsoft.com/office/drawing/2014/main" id="{148E6913-A860-1EE2-46F4-284C70A2F89C}"/>
              </a:ext>
            </a:extLst>
          </p:cNvPr>
          <p:cNvPicPr/>
          <p:nvPr/>
        </p:nvPicPr>
        <p:blipFill>
          <a:blip r:embed="rId2"/>
          <a:srcRect/>
          <a:stretch>
            <a:fillRect/>
          </a:stretch>
        </p:blipFill>
        <p:spPr>
          <a:xfrm>
            <a:off x="0" y="0"/>
            <a:ext cx="5459505" cy="3630706"/>
          </a:xfrm>
          <a:prstGeom prst="rect">
            <a:avLst/>
          </a:prstGeom>
          <a:ln/>
        </p:spPr>
      </p:pic>
      <p:pic>
        <p:nvPicPr>
          <p:cNvPr id="6" name="image1.jpg" descr="Theo dõi và hiểu biểu đồ chiều cao cân nặng chuẩn từ 1-18 tuổi của trẻ -  Yess Center">
            <a:extLst>
              <a:ext uri="{FF2B5EF4-FFF2-40B4-BE49-F238E27FC236}">
                <a16:creationId xmlns:a16="http://schemas.microsoft.com/office/drawing/2014/main" id="{FFC399A0-BC6B-F3BC-8788-3706F010F9D0}"/>
              </a:ext>
            </a:extLst>
          </p:cNvPr>
          <p:cNvPicPr/>
          <p:nvPr/>
        </p:nvPicPr>
        <p:blipFill>
          <a:blip r:embed="rId3"/>
          <a:srcRect/>
          <a:stretch>
            <a:fillRect/>
          </a:stretch>
        </p:blipFill>
        <p:spPr>
          <a:xfrm>
            <a:off x="6382873" y="349624"/>
            <a:ext cx="4805079" cy="3899647"/>
          </a:xfrm>
          <a:prstGeom prst="rect">
            <a:avLst/>
          </a:prstGeom>
          <a:ln/>
        </p:spPr>
      </p:pic>
      <p:sp>
        <p:nvSpPr>
          <p:cNvPr id="7" name="Rectangle 6">
            <a:extLst>
              <a:ext uri="{FF2B5EF4-FFF2-40B4-BE49-F238E27FC236}">
                <a16:creationId xmlns:a16="http://schemas.microsoft.com/office/drawing/2014/main" id="{8AC4AFF2-049B-33FA-9020-F8F4BB45F5F3}"/>
              </a:ext>
            </a:extLst>
          </p:cNvPr>
          <p:cNvSpPr/>
          <p:nvPr/>
        </p:nvSpPr>
        <p:spPr>
          <a:xfrm>
            <a:off x="0" y="4327600"/>
            <a:ext cx="11833412" cy="1077218"/>
          </a:xfrm>
          <a:prstGeom prst="rect">
            <a:avLst/>
          </a:prstGeom>
          <a:noFill/>
        </p:spPr>
        <p:txBody>
          <a:bodyPr wrap="square" lIns="91440" tIns="45720" rIns="91440" bIns="45720">
            <a:spAutoFit/>
          </a:bodyPr>
          <a:lstStyle/>
          <a:p>
            <a:pPr algn="just"/>
            <a:r>
              <a:rPr lang="en-US" sz="3200" b="1" dirty="0" err="1">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Cơ</a:t>
            </a:r>
            <a:r>
              <a:rPr lang="en-US" sz="3200" b="1" dirty="0">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 </a:t>
            </a:r>
            <a:r>
              <a:rPr lang="en-US" sz="3200" b="1" dirty="0" err="1">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thể</a:t>
            </a:r>
            <a:r>
              <a:rPr lang="en-US" sz="3200" b="1" dirty="0">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 con </a:t>
            </a:r>
            <a:r>
              <a:rPr lang="en-US" sz="3200" b="1" dirty="0" err="1">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người</a:t>
            </a:r>
            <a:r>
              <a:rPr lang="en-US" sz="3200" b="1" dirty="0">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 </a:t>
            </a:r>
            <a:r>
              <a:rPr lang="en-US" sz="3200" b="1" dirty="0" err="1">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lớn</a:t>
            </a:r>
            <a:r>
              <a:rPr lang="en-US" sz="3200" b="1" dirty="0">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 </a:t>
            </a:r>
            <a:r>
              <a:rPr lang="en-US" sz="3200" b="1" dirty="0" err="1">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lên</a:t>
            </a:r>
            <a:r>
              <a:rPr lang="en-US" sz="3200" b="1" dirty="0">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 </a:t>
            </a:r>
            <a:r>
              <a:rPr lang="en-US" sz="3200" b="1" dirty="0" err="1">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từ</a:t>
            </a:r>
            <a:r>
              <a:rPr lang="en-US" sz="3200" b="1" dirty="0">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 </a:t>
            </a:r>
            <a:r>
              <a:rPr lang="en-US" sz="3200" b="1" dirty="0" err="1">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một</a:t>
            </a:r>
            <a:r>
              <a:rPr lang="en-US" sz="3200" b="1" dirty="0">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 </a:t>
            </a:r>
            <a:r>
              <a:rPr lang="en-US" sz="3200" b="1" dirty="0" err="1">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tế</a:t>
            </a:r>
            <a:r>
              <a:rPr lang="en-US" sz="3200" b="1" dirty="0">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 </a:t>
            </a:r>
            <a:r>
              <a:rPr lang="en-US" sz="3200" b="1" dirty="0" err="1">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bào</a:t>
            </a:r>
            <a:r>
              <a:rPr lang="en-US" sz="3200" b="1" dirty="0">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 </a:t>
            </a:r>
            <a:r>
              <a:rPr lang="en-US" sz="3200" b="1" dirty="0" err="1">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hợp</a:t>
            </a:r>
            <a:r>
              <a:rPr lang="en-US" sz="3200" b="1" dirty="0">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 </a:t>
            </a:r>
            <a:r>
              <a:rPr lang="en-US" sz="3200" b="1" dirty="0" err="1">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tử</a:t>
            </a:r>
            <a:r>
              <a:rPr lang="en-US" sz="3200" b="1" dirty="0">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 </a:t>
            </a:r>
            <a:r>
              <a:rPr lang="en-US" sz="3200" b="1" dirty="0" err="1">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và</a:t>
            </a:r>
            <a:r>
              <a:rPr lang="en-US" sz="3200" b="1" dirty="0">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 </a:t>
            </a:r>
            <a:r>
              <a:rPr lang="en-US" sz="3200" b="1" dirty="0" err="1">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sự</a:t>
            </a:r>
            <a:r>
              <a:rPr lang="en-US" sz="3200" b="1" dirty="0">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 </a:t>
            </a:r>
            <a:r>
              <a:rPr lang="en-US" sz="3200" b="1" dirty="0" err="1">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duy</a:t>
            </a:r>
            <a:r>
              <a:rPr lang="en-US" sz="3200" b="1" dirty="0">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 </a:t>
            </a:r>
            <a:r>
              <a:rPr lang="en-US" sz="3200" b="1" dirty="0" err="1">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trì</a:t>
            </a:r>
            <a:r>
              <a:rPr lang="en-US" sz="3200" b="1" dirty="0">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 </a:t>
            </a:r>
            <a:r>
              <a:rPr lang="en-US" sz="3200" b="1" dirty="0" err="1">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bộ</a:t>
            </a:r>
            <a:r>
              <a:rPr lang="en-US" sz="3200" b="1" dirty="0">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 NST </a:t>
            </a:r>
            <a:r>
              <a:rPr lang="en-US" sz="3200" b="1" dirty="0" err="1">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của</a:t>
            </a:r>
            <a:r>
              <a:rPr lang="en-US" sz="3200" b="1" dirty="0">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 </a:t>
            </a:r>
            <a:r>
              <a:rPr lang="en-US" sz="3200" b="1" dirty="0" err="1">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loài</a:t>
            </a:r>
            <a:r>
              <a:rPr lang="en-US" sz="3200" b="1" dirty="0">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 qua </a:t>
            </a:r>
            <a:r>
              <a:rPr lang="en-US" sz="3200" b="1" dirty="0" err="1">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các</a:t>
            </a:r>
            <a:r>
              <a:rPr lang="en-US" sz="3200" b="1" dirty="0">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 </a:t>
            </a:r>
            <a:r>
              <a:rPr lang="en-US" sz="3200" b="1" dirty="0" err="1">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thế</a:t>
            </a:r>
            <a:r>
              <a:rPr lang="en-US" sz="3200" b="1" dirty="0">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 </a:t>
            </a:r>
            <a:r>
              <a:rPr lang="en-US" sz="3200" b="1" dirty="0" err="1">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hệ</a:t>
            </a:r>
            <a:r>
              <a:rPr lang="en-US" sz="3200" b="1" dirty="0">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 </a:t>
            </a:r>
            <a:r>
              <a:rPr lang="en-US" sz="3200" b="1" dirty="0" err="1">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là</a:t>
            </a:r>
            <a:r>
              <a:rPr lang="en-US" sz="3200" b="1" dirty="0">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 </a:t>
            </a:r>
            <a:r>
              <a:rPr lang="en-US" sz="3200" b="1" dirty="0" err="1">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nhờ</a:t>
            </a:r>
            <a:r>
              <a:rPr lang="en-US" sz="3200" b="1" dirty="0">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 </a:t>
            </a:r>
            <a:r>
              <a:rPr lang="en-US" sz="3200" b="1" dirty="0" err="1">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những</a:t>
            </a:r>
            <a:r>
              <a:rPr lang="en-US" sz="3200" b="1" dirty="0">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 </a:t>
            </a:r>
            <a:r>
              <a:rPr lang="en-US" sz="3200" b="1" dirty="0" err="1">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quá</a:t>
            </a:r>
            <a:r>
              <a:rPr lang="en-US" sz="3200" b="1" dirty="0">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 </a:t>
            </a:r>
            <a:r>
              <a:rPr lang="en-US" sz="3200" b="1" dirty="0" err="1">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trình</a:t>
            </a:r>
            <a:r>
              <a:rPr lang="en-US" sz="3200" b="1" dirty="0">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 </a:t>
            </a:r>
            <a:r>
              <a:rPr lang="en-US" sz="3200" b="1" dirty="0" err="1">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phân</a:t>
            </a:r>
            <a:r>
              <a:rPr lang="en-US" sz="3200" b="1" dirty="0">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 </a:t>
            </a:r>
            <a:r>
              <a:rPr lang="en-US" sz="3200" b="1" dirty="0" err="1">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bào</a:t>
            </a:r>
            <a:r>
              <a:rPr lang="en-US" sz="3200" b="1" dirty="0">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 </a:t>
            </a:r>
            <a:r>
              <a:rPr lang="en-US" sz="3200" b="1" dirty="0" err="1">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nào</a:t>
            </a:r>
            <a:r>
              <a:rPr lang="en-US" sz="3200" b="1" dirty="0">
                <a:ln w="9525">
                  <a:solidFill>
                    <a:schemeClr val="bg1"/>
                  </a:solidFill>
                  <a:prstDash val="solid"/>
                </a:ln>
                <a:solidFill>
                  <a:srgbClr val="0000FF"/>
                </a:solidFill>
                <a:latin typeface="Times New Roman" panose="02020603050405020304" pitchFamily="18" charset="0"/>
                <a:cs typeface="Times New Roman" panose="02020603050405020304" pitchFamily="18" charset="0"/>
              </a:rPr>
              <a:t>? </a:t>
            </a:r>
            <a:endParaRPr lang="en-US" sz="3200" b="1" dirty="0">
              <a:ln w="9525">
                <a:solidFill>
                  <a:schemeClr val="bg1"/>
                </a:solidFill>
                <a:prstDash val="solid"/>
              </a:ln>
              <a:solidFill>
                <a:srgbClr val="0000FF"/>
              </a:solidFill>
            </a:endParaRPr>
          </a:p>
        </p:txBody>
      </p:sp>
      <p:sp>
        <p:nvSpPr>
          <p:cNvPr id="4" name="Rectangle 3">
            <a:extLst>
              <a:ext uri="{FF2B5EF4-FFF2-40B4-BE49-F238E27FC236}">
                <a16:creationId xmlns:a16="http://schemas.microsoft.com/office/drawing/2014/main" id="{9E57184B-34DA-10CA-1B42-B9B7CF43043E}"/>
              </a:ext>
            </a:extLst>
          </p:cNvPr>
          <p:cNvSpPr/>
          <p:nvPr/>
        </p:nvSpPr>
        <p:spPr>
          <a:xfrm>
            <a:off x="301851" y="5697049"/>
            <a:ext cx="11014554" cy="923330"/>
          </a:xfrm>
          <a:prstGeom prst="rect">
            <a:avLst/>
          </a:prstGeom>
          <a:noFill/>
        </p:spPr>
        <p:txBody>
          <a:bodyPr wrap="none" lIns="91440" tIns="45720" rIns="91440" bIns="45720">
            <a:spAutoFit/>
          </a:bodyPr>
          <a:lstStyle/>
          <a:p>
            <a:pPr algn="ctr"/>
            <a:r>
              <a:rPr lang="en-US" sz="5400" b="1" cap="none" spc="0" dirty="0" err="1">
                <a:ln w="12700" cmpd="sng">
                  <a:solidFill>
                    <a:schemeClr val="accent4"/>
                  </a:solidFill>
                  <a:prstDash val="solid"/>
                </a:ln>
                <a:solidFill>
                  <a:srgbClr val="FF3399"/>
                </a:solidFill>
                <a:effectLst/>
                <a:latin typeface="Times    New Roman"/>
              </a:rPr>
              <a:t>Nguyên</a:t>
            </a:r>
            <a:r>
              <a:rPr lang="en-US" sz="5400" b="1" cap="none" spc="0" dirty="0">
                <a:ln w="12700" cmpd="sng">
                  <a:solidFill>
                    <a:schemeClr val="accent4"/>
                  </a:solidFill>
                  <a:prstDash val="solid"/>
                </a:ln>
                <a:solidFill>
                  <a:srgbClr val="FF3399"/>
                </a:solidFill>
                <a:effectLst/>
                <a:latin typeface="Times    New Roman"/>
              </a:rPr>
              <a:t> </a:t>
            </a:r>
            <a:r>
              <a:rPr lang="en-US" sz="5400" b="1" cap="none" spc="0" dirty="0" err="1">
                <a:ln w="12700" cmpd="sng">
                  <a:solidFill>
                    <a:schemeClr val="accent4"/>
                  </a:solidFill>
                  <a:prstDash val="solid"/>
                </a:ln>
                <a:solidFill>
                  <a:srgbClr val="FF3399"/>
                </a:solidFill>
                <a:effectLst/>
                <a:latin typeface="Times    New Roman"/>
              </a:rPr>
              <a:t>phân</a:t>
            </a:r>
            <a:r>
              <a:rPr lang="en-US" sz="5400" b="1" cap="none" spc="0" dirty="0">
                <a:ln w="12700" cmpd="sng">
                  <a:solidFill>
                    <a:schemeClr val="accent4"/>
                  </a:solidFill>
                  <a:prstDash val="solid"/>
                </a:ln>
                <a:solidFill>
                  <a:srgbClr val="FF3399"/>
                </a:solidFill>
                <a:effectLst/>
                <a:latin typeface="Times    New Roman"/>
              </a:rPr>
              <a:t>, </a:t>
            </a:r>
            <a:r>
              <a:rPr lang="en-US" sz="5400" b="1" cap="none" spc="0" dirty="0" err="1">
                <a:ln w="12700" cmpd="sng">
                  <a:solidFill>
                    <a:schemeClr val="accent4"/>
                  </a:solidFill>
                  <a:prstDash val="solid"/>
                </a:ln>
                <a:solidFill>
                  <a:srgbClr val="FF3399"/>
                </a:solidFill>
                <a:effectLst/>
                <a:latin typeface="Times    New Roman"/>
              </a:rPr>
              <a:t>giảm</a:t>
            </a:r>
            <a:r>
              <a:rPr lang="en-US" sz="5400" b="1" cap="none" spc="0" dirty="0">
                <a:ln w="12700" cmpd="sng">
                  <a:solidFill>
                    <a:schemeClr val="accent4"/>
                  </a:solidFill>
                  <a:prstDash val="solid"/>
                </a:ln>
                <a:solidFill>
                  <a:srgbClr val="FF3399"/>
                </a:solidFill>
                <a:effectLst/>
                <a:latin typeface="Times    New Roman"/>
              </a:rPr>
              <a:t> </a:t>
            </a:r>
            <a:r>
              <a:rPr lang="en-US" sz="5400" b="1" cap="none" spc="0" dirty="0" err="1">
                <a:ln w="12700" cmpd="sng">
                  <a:solidFill>
                    <a:schemeClr val="accent4"/>
                  </a:solidFill>
                  <a:prstDash val="solid"/>
                </a:ln>
                <a:solidFill>
                  <a:srgbClr val="FF3399"/>
                </a:solidFill>
                <a:effectLst/>
                <a:latin typeface="Times    New Roman"/>
              </a:rPr>
              <a:t>phân</a:t>
            </a:r>
            <a:r>
              <a:rPr lang="en-US" sz="5400" b="1" cap="none" spc="0" dirty="0">
                <a:ln w="12700" cmpd="sng">
                  <a:solidFill>
                    <a:schemeClr val="accent4"/>
                  </a:solidFill>
                  <a:prstDash val="solid"/>
                </a:ln>
                <a:solidFill>
                  <a:srgbClr val="FF3399"/>
                </a:solidFill>
                <a:effectLst/>
                <a:latin typeface="Times    New Roman"/>
              </a:rPr>
              <a:t> </a:t>
            </a:r>
            <a:r>
              <a:rPr lang="en-US" sz="5400" b="1" cap="none" spc="0" dirty="0" err="1">
                <a:ln w="12700" cmpd="sng">
                  <a:solidFill>
                    <a:schemeClr val="accent4"/>
                  </a:solidFill>
                  <a:prstDash val="solid"/>
                </a:ln>
                <a:solidFill>
                  <a:srgbClr val="FF3399"/>
                </a:solidFill>
                <a:effectLst/>
                <a:latin typeface="Times    New Roman"/>
              </a:rPr>
              <a:t>và</a:t>
            </a:r>
            <a:r>
              <a:rPr lang="en-US" sz="5400" b="1" cap="none" spc="0" dirty="0">
                <a:ln w="12700" cmpd="sng">
                  <a:solidFill>
                    <a:schemeClr val="accent4"/>
                  </a:solidFill>
                  <a:prstDash val="solid"/>
                </a:ln>
                <a:solidFill>
                  <a:srgbClr val="FF3399"/>
                </a:solidFill>
                <a:effectLst/>
                <a:latin typeface="Times    New Roman"/>
              </a:rPr>
              <a:t> </a:t>
            </a:r>
            <a:r>
              <a:rPr lang="en-US" sz="5400" b="1" cap="none" spc="0" dirty="0" err="1">
                <a:ln w="12700" cmpd="sng">
                  <a:solidFill>
                    <a:schemeClr val="accent4"/>
                  </a:solidFill>
                  <a:prstDash val="solid"/>
                </a:ln>
                <a:solidFill>
                  <a:srgbClr val="FF3399"/>
                </a:solidFill>
                <a:effectLst/>
                <a:latin typeface="Times    New Roman"/>
              </a:rPr>
              <a:t>thụ</a:t>
            </a:r>
            <a:r>
              <a:rPr lang="en-US" sz="5400" b="1" cap="none" spc="0" dirty="0">
                <a:ln w="12700" cmpd="sng">
                  <a:solidFill>
                    <a:schemeClr val="accent4"/>
                  </a:solidFill>
                  <a:prstDash val="solid"/>
                </a:ln>
                <a:solidFill>
                  <a:srgbClr val="FF3399"/>
                </a:solidFill>
                <a:effectLst/>
                <a:latin typeface="Times    New Roman"/>
              </a:rPr>
              <a:t> </a:t>
            </a:r>
            <a:r>
              <a:rPr lang="en-US" sz="5400" b="1" cap="none" spc="0" dirty="0" err="1">
                <a:ln w="12700" cmpd="sng">
                  <a:solidFill>
                    <a:schemeClr val="accent4"/>
                  </a:solidFill>
                  <a:prstDash val="solid"/>
                </a:ln>
                <a:solidFill>
                  <a:srgbClr val="FF3399"/>
                </a:solidFill>
                <a:effectLst/>
                <a:latin typeface="Times    New Roman"/>
              </a:rPr>
              <a:t>tinh</a:t>
            </a:r>
            <a:endParaRPr lang="en-US" sz="5400" b="1" cap="none" spc="0" dirty="0">
              <a:ln w="12700" cmpd="sng">
                <a:solidFill>
                  <a:schemeClr val="accent4"/>
                </a:solidFill>
                <a:prstDash val="solid"/>
              </a:ln>
              <a:solidFill>
                <a:srgbClr val="FF3399"/>
              </a:solidFill>
              <a:effectLst/>
              <a:latin typeface="Times    New Roman"/>
            </a:endParaRPr>
          </a:p>
        </p:txBody>
      </p:sp>
    </p:spTree>
    <p:extLst>
      <p:ext uri="{BB962C8B-B14F-4D97-AF65-F5344CB8AC3E}">
        <p14:creationId xmlns:p14="http://schemas.microsoft.com/office/powerpoint/2010/main" val="4056653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Scale>
                                      <p:cBhvr>
                                        <p:cTn id="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
                                        </p:tgtEl>
                                        <p:attrNameLst>
                                          <p:attrName>ppt_x</p:attrName>
                                          <p:attrName>ppt_y</p:attrName>
                                        </p:attrNameLst>
                                      </p:cBhvr>
                                    </p:animMotion>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circle(in)">
                                      <p:cBhvr>
                                        <p:cTn id="14"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0AFC8-2FCB-AA21-934A-E2E61B287946}"/>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E885761D-CEEF-3034-F7AE-34331EE74A4C}"/>
              </a:ext>
            </a:extLst>
          </p:cNvPr>
          <p:cNvSpPr txBox="1"/>
          <p:nvPr/>
        </p:nvSpPr>
        <p:spPr>
          <a:xfrm>
            <a:off x="0" y="0"/>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36: NGUYÊN PHÂN VÀ GIẢM PHÂN</a:t>
            </a:r>
            <a:endParaRPr lang="en-US" sz="3200" b="1"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819F795E-6CF4-4397-D94D-CA7DAA8D1726}"/>
              </a:ext>
            </a:extLst>
          </p:cNvPr>
          <p:cNvSpPr txBox="1"/>
          <p:nvPr/>
        </p:nvSpPr>
        <p:spPr>
          <a:xfrm>
            <a:off x="10717" y="429727"/>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Ý NGHĨA VÀ ỨNG DỤNG CỦA NGUYÊN PHÂN, GIẢM PHÂN</a:t>
            </a:r>
          </a:p>
        </p:txBody>
      </p:sp>
      <p:sp>
        <p:nvSpPr>
          <p:cNvPr id="27650" name="Rectangle 2">
            <a:extLst>
              <a:ext uri="{FF2B5EF4-FFF2-40B4-BE49-F238E27FC236}">
                <a16:creationId xmlns:a16="http://schemas.microsoft.com/office/drawing/2014/main" id="{49EA0987-2F04-E3F5-B550-8564C005166E}"/>
              </a:ext>
            </a:extLst>
          </p:cNvPr>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a:extLst>
              <a:ext uri="{FF2B5EF4-FFF2-40B4-BE49-F238E27FC236}">
                <a16:creationId xmlns:a16="http://schemas.microsoft.com/office/drawing/2014/main" id="{76B4FCBD-5A8E-CB9E-BFC3-3BEEB826DC89}"/>
              </a:ext>
            </a:extLst>
          </p:cNvPr>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5-Point Star 16">
            <a:hlinkClick r:id="rId2" action="ppaction://hlinkfile"/>
            <a:extLst>
              <a:ext uri="{FF2B5EF4-FFF2-40B4-BE49-F238E27FC236}">
                <a16:creationId xmlns:a16="http://schemas.microsoft.com/office/drawing/2014/main" id="{FF9DA450-07EE-0EE9-9BA5-5E6A0F914BE7}"/>
              </a:ext>
            </a:extLst>
          </p:cNvPr>
          <p:cNvSpPr/>
          <p:nvPr/>
        </p:nvSpPr>
        <p:spPr>
          <a:xfrm>
            <a:off x="11495314" y="0"/>
            <a:ext cx="696686" cy="653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55CEBB0-410E-A0CF-C2B3-540AC2B809EC}"/>
              </a:ext>
            </a:extLst>
          </p:cNvPr>
          <p:cNvSpPr txBox="1"/>
          <p:nvPr/>
        </p:nvSpPr>
        <p:spPr>
          <a:xfrm>
            <a:off x="275756" y="1070722"/>
            <a:ext cx="4461616" cy="523220"/>
          </a:xfrm>
          <a:prstGeom prst="rect">
            <a:avLst/>
          </a:prstGeom>
          <a:noFill/>
        </p:spPr>
        <p:txBody>
          <a:bodyPr wrap="square" rtlCol="0">
            <a:spAutoFit/>
          </a:bodyPr>
          <a:lstStyle/>
          <a:p>
            <a:r>
              <a:rPr lang="en-US" sz="2800" dirty="0">
                <a:solidFill>
                  <a:srgbClr val="FF3399"/>
                </a:solidFill>
                <a:latin typeface="Times New Roman" pitchFamily="18" charset="0"/>
                <a:cs typeface="Times New Roman" pitchFamily="18" charset="0"/>
              </a:rPr>
              <a:t>1. Ý </a:t>
            </a:r>
            <a:r>
              <a:rPr lang="en-US" sz="2800" dirty="0" err="1">
                <a:solidFill>
                  <a:srgbClr val="FF3399"/>
                </a:solidFill>
                <a:latin typeface="Times New Roman" pitchFamily="18" charset="0"/>
                <a:cs typeface="Times New Roman" pitchFamily="18" charset="0"/>
              </a:rPr>
              <a:t>nghĩa</a:t>
            </a:r>
            <a:endParaRPr lang="en-US" sz="2800" dirty="0">
              <a:solidFill>
                <a:srgbClr val="FF3399"/>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24A2543E-1734-D5D5-2D51-856028EB6370}"/>
              </a:ext>
            </a:extLst>
          </p:cNvPr>
          <p:cNvSpPr txBox="1"/>
          <p:nvPr/>
        </p:nvSpPr>
        <p:spPr>
          <a:xfrm>
            <a:off x="7099368" y="1637502"/>
            <a:ext cx="4915984" cy="4524315"/>
          </a:xfrm>
          <a:prstGeom prst="rect">
            <a:avLst/>
          </a:prstGeom>
          <a:noFill/>
        </p:spPr>
        <p:txBody>
          <a:bodyPr wrap="square" rtlCol="0">
            <a:spAutoFit/>
          </a:bodyPr>
          <a:lstStyle/>
          <a:p>
            <a:pPr lvl="0"/>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Giảm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chứa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tổ</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hợp</a:t>
            </a:r>
            <a:r>
              <a:rPr lang="en-US" sz="3600" dirty="0">
                <a:latin typeface="Times New Roman" panose="02020603050405020304" pitchFamily="18" charset="0"/>
                <a:cs typeface="Times New Roman" panose="02020603050405020304" pitchFamily="18" charset="0"/>
              </a:rPr>
              <a:t> NST </a:t>
            </a:r>
            <a:r>
              <a:rPr lang="en-US" sz="3600" dirty="0" err="1">
                <a:latin typeface="Times New Roman" panose="02020603050405020304" pitchFamily="18" charset="0"/>
                <a:cs typeface="Times New Roman" panose="02020603050405020304" pitchFamily="18" charset="0"/>
              </a:rPr>
              <a:t>khác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thụ</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hợp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ngẫu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vô</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tổ</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hợp</a:t>
            </a:r>
            <a:r>
              <a:rPr lang="en-US" sz="3600" dirty="0">
                <a:latin typeface="Times New Roman" panose="02020603050405020304" pitchFamily="18" charset="0"/>
                <a:cs typeface="Times New Roman" panose="02020603050405020304" pitchFamily="18" charset="0"/>
              </a:rPr>
              <a:t> NST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hợp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tử</a:t>
            </a:r>
            <a:endParaRPr lang="en-US" sz="36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952794FB-3541-A36C-50E1-9EB8C20BC1A9}"/>
              </a:ext>
            </a:extLst>
          </p:cNvPr>
          <p:cNvPicPr>
            <a:picLocks noChangeAspect="1"/>
          </p:cNvPicPr>
          <p:nvPr/>
        </p:nvPicPr>
        <p:blipFill>
          <a:blip r:embed="rId3"/>
          <a:stretch>
            <a:fillRect/>
          </a:stretch>
        </p:blipFill>
        <p:spPr>
          <a:xfrm>
            <a:off x="362420" y="1593942"/>
            <a:ext cx="6255038" cy="4468758"/>
          </a:xfrm>
          <a:prstGeom prst="rect">
            <a:avLst/>
          </a:prstGeom>
        </p:spPr>
      </p:pic>
      <p:sp>
        <p:nvSpPr>
          <p:cNvPr id="4" name="TextBox 10">
            <a:extLst>
              <a:ext uri="{FF2B5EF4-FFF2-40B4-BE49-F238E27FC236}">
                <a16:creationId xmlns:a16="http://schemas.microsoft.com/office/drawing/2014/main" id="{9AEA5038-4314-DB54-BF5D-BFC43FF67FC6}"/>
              </a:ext>
            </a:extLst>
          </p:cNvPr>
          <p:cNvSpPr txBox="1"/>
          <p:nvPr/>
        </p:nvSpPr>
        <p:spPr>
          <a:xfrm>
            <a:off x="7099368" y="1746351"/>
            <a:ext cx="4710370" cy="375301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5000"/>
              </a:lnSpc>
              <a:spcAft>
                <a:spcPts val="0"/>
              </a:spcAft>
            </a:pPr>
            <a:r>
              <a:rPr lang="en-US" sz="3600" b="0" i="0" dirty="0" err="1">
                <a:solidFill>
                  <a:srgbClr val="0000FF"/>
                </a:solidFill>
                <a:effectLst/>
                <a:latin typeface="Times    New Roman"/>
              </a:rPr>
              <a:t>Sự</a:t>
            </a:r>
            <a:r>
              <a:rPr lang="en-US" sz="3600" b="0" i="0" dirty="0">
                <a:solidFill>
                  <a:srgbClr val="0000FF"/>
                </a:solidFill>
                <a:effectLst/>
                <a:latin typeface="Times    New Roman"/>
              </a:rPr>
              <a:t> </a:t>
            </a:r>
            <a:r>
              <a:rPr lang="en-US" sz="3600" b="0" i="0" dirty="0" err="1">
                <a:solidFill>
                  <a:srgbClr val="0000FF"/>
                </a:solidFill>
                <a:effectLst/>
                <a:latin typeface="Times    New Roman"/>
              </a:rPr>
              <a:t>đa</a:t>
            </a:r>
            <a:r>
              <a:rPr lang="en-US" sz="3600" b="0" i="0" dirty="0">
                <a:solidFill>
                  <a:srgbClr val="0000FF"/>
                </a:solidFill>
                <a:effectLst/>
                <a:latin typeface="Times    New Roman"/>
              </a:rPr>
              <a:t> </a:t>
            </a:r>
            <a:r>
              <a:rPr lang="en-US" sz="3600" b="0" i="0" dirty="0" err="1">
                <a:solidFill>
                  <a:srgbClr val="0000FF"/>
                </a:solidFill>
                <a:effectLst/>
                <a:latin typeface="Times    New Roman"/>
              </a:rPr>
              <a:t>dạng</a:t>
            </a:r>
            <a:r>
              <a:rPr lang="en-US" sz="3600" b="0" i="0" dirty="0">
                <a:solidFill>
                  <a:srgbClr val="0000FF"/>
                </a:solidFill>
                <a:effectLst/>
                <a:latin typeface="Times    New Roman"/>
              </a:rPr>
              <a:t> </a:t>
            </a:r>
            <a:r>
              <a:rPr lang="en-US" sz="3600" b="0" i="0" dirty="0" err="1">
                <a:solidFill>
                  <a:srgbClr val="0000FF"/>
                </a:solidFill>
                <a:effectLst/>
                <a:latin typeface="Times    New Roman"/>
              </a:rPr>
              <a:t>về</a:t>
            </a:r>
            <a:r>
              <a:rPr lang="en-US" sz="3600" b="0" i="0" dirty="0">
                <a:solidFill>
                  <a:srgbClr val="0000FF"/>
                </a:solidFill>
                <a:effectLst/>
                <a:latin typeface="Times    New Roman"/>
              </a:rPr>
              <a:t> </a:t>
            </a:r>
            <a:r>
              <a:rPr lang="en-US" sz="3600" b="0" i="0" dirty="0" err="1">
                <a:solidFill>
                  <a:srgbClr val="0000FF"/>
                </a:solidFill>
                <a:effectLst/>
                <a:latin typeface="Times    New Roman"/>
              </a:rPr>
              <a:t>kiểu</a:t>
            </a:r>
            <a:r>
              <a:rPr lang="en-US" sz="3600" b="0" i="0" dirty="0">
                <a:solidFill>
                  <a:srgbClr val="0000FF"/>
                </a:solidFill>
                <a:effectLst/>
                <a:latin typeface="Times    New Roman"/>
              </a:rPr>
              <a:t> gene </a:t>
            </a:r>
            <a:r>
              <a:rPr lang="en-US" sz="3600" b="0" i="0" dirty="0" err="1">
                <a:solidFill>
                  <a:srgbClr val="0000FF"/>
                </a:solidFill>
                <a:effectLst/>
                <a:latin typeface="Times    New Roman"/>
              </a:rPr>
              <a:t>và</a:t>
            </a:r>
            <a:r>
              <a:rPr lang="en-US" sz="3600" b="0" i="0" dirty="0">
                <a:solidFill>
                  <a:srgbClr val="0000FF"/>
                </a:solidFill>
                <a:effectLst/>
                <a:latin typeface="Times    New Roman"/>
              </a:rPr>
              <a:t> </a:t>
            </a:r>
            <a:r>
              <a:rPr lang="en-US" sz="3600" b="0" i="0" dirty="0" err="1">
                <a:solidFill>
                  <a:srgbClr val="0000FF"/>
                </a:solidFill>
                <a:effectLst/>
                <a:latin typeface="Times    New Roman"/>
              </a:rPr>
              <a:t>kiểu</a:t>
            </a:r>
            <a:r>
              <a:rPr lang="en-US" sz="3600" b="0" i="0" dirty="0">
                <a:solidFill>
                  <a:srgbClr val="0000FF"/>
                </a:solidFill>
                <a:effectLst/>
                <a:latin typeface="Times    New Roman"/>
              </a:rPr>
              <a:t> </a:t>
            </a:r>
            <a:r>
              <a:rPr lang="en-US" sz="3600" b="0" i="0" dirty="0" err="1">
                <a:solidFill>
                  <a:srgbClr val="0000FF"/>
                </a:solidFill>
                <a:effectLst/>
                <a:latin typeface="Times    New Roman"/>
              </a:rPr>
              <a:t>hình</a:t>
            </a:r>
            <a:r>
              <a:rPr lang="en-US" sz="3600" b="0" i="0" dirty="0">
                <a:solidFill>
                  <a:srgbClr val="0000FF"/>
                </a:solidFill>
                <a:effectLst/>
                <a:latin typeface="Times    New Roman"/>
              </a:rPr>
              <a:t> </a:t>
            </a:r>
            <a:r>
              <a:rPr lang="en-US" sz="3600" b="0" i="0" dirty="0" err="1">
                <a:solidFill>
                  <a:srgbClr val="0000FF"/>
                </a:solidFill>
                <a:effectLst/>
                <a:latin typeface="Times    New Roman"/>
              </a:rPr>
              <a:t>cung</a:t>
            </a:r>
            <a:r>
              <a:rPr lang="en-US" sz="3600" b="0" i="0" dirty="0">
                <a:solidFill>
                  <a:srgbClr val="0000FF"/>
                </a:solidFill>
                <a:effectLst/>
                <a:latin typeface="Times    New Roman"/>
              </a:rPr>
              <a:t> </a:t>
            </a:r>
            <a:r>
              <a:rPr lang="en-US" sz="3600" b="0" i="0" dirty="0" err="1">
                <a:solidFill>
                  <a:srgbClr val="0000FF"/>
                </a:solidFill>
                <a:effectLst/>
                <a:latin typeface="Times    New Roman"/>
              </a:rPr>
              <a:t>cấp</a:t>
            </a:r>
            <a:r>
              <a:rPr lang="en-US" sz="3600" b="0" i="0" dirty="0">
                <a:solidFill>
                  <a:srgbClr val="0000FF"/>
                </a:solidFill>
                <a:effectLst/>
                <a:latin typeface="Times    New Roman"/>
              </a:rPr>
              <a:t> </a:t>
            </a:r>
            <a:r>
              <a:rPr lang="en-US" sz="3600" b="0" i="0" dirty="0" err="1">
                <a:solidFill>
                  <a:srgbClr val="0000FF"/>
                </a:solidFill>
                <a:effectLst/>
                <a:latin typeface="Times    New Roman"/>
              </a:rPr>
              <a:t>nguồn</a:t>
            </a:r>
            <a:r>
              <a:rPr lang="en-US" sz="3600" b="0" i="0" dirty="0">
                <a:solidFill>
                  <a:srgbClr val="0000FF"/>
                </a:solidFill>
                <a:effectLst/>
                <a:latin typeface="Times    New Roman"/>
              </a:rPr>
              <a:t> </a:t>
            </a:r>
            <a:r>
              <a:rPr lang="en-US" sz="3600" b="0" i="0" dirty="0" err="1">
                <a:solidFill>
                  <a:srgbClr val="0000FF"/>
                </a:solidFill>
                <a:effectLst/>
                <a:latin typeface="Times    New Roman"/>
              </a:rPr>
              <a:t>biến</a:t>
            </a:r>
            <a:r>
              <a:rPr lang="en-US" sz="3600" b="0" i="0" dirty="0">
                <a:solidFill>
                  <a:srgbClr val="0000FF"/>
                </a:solidFill>
                <a:effectLst/>
                <a:latin typeface="Times    New Roman"/>
              </a:rPr>
              <a:t> </a:t>
            </a:r>
            <a:r>
              <a:rPr lang="en-US" sz="3600" b="0" i="0" dirty="0" err="1">
                <a:solidFill>
                  <a:srgbClr val="0000FF"/>
                </a:solidFill>
                <a:effectLst/>
                <a:latin typeface="Times    New Roman"/>
              </a:rPr>
              <a:t>dị</a:t>
            </a:r>
            <a:r>
              <a:rPr lang="en-US" sz="3600" b="0" i="0" dirty="0">
                <a:solidFill>
                  <a:srgbClr val="0000FF"/>
                </a:solidFill>
                <a:effectLst/>
                <a:latin typeface="Times    New Roman"/>
              </a:rPr>
              <a:t> </a:t>
            </a:r>
            <a:r>
              <a:rPr lang="en-US" sz="3600" dirty="0">
                <a:solidFill>
                  <a:srgbClr val="0000FF"/>
                </a:solidFill>
                <a:latin typeface="Times    New Roman"/>
              </a:rPr>
              <a:t>di </a:t>
            </a:r>
            <a:r>
              <a:rPr lang="en-US" sz="3600" dirty="0" err="1">
                <a:solidFill>
                  <a:srgbClr val="0000FF"/>
                </a:solidFill>
                <a:latin typeface="Times    New Roman"/>
              </a:rPr>
              <a:t>truyền</a:t>
            </a:r>
            <a:r>
              <a:rPr lang="en-US" sz="3600" dirty="0">
                <a:solidFill>
                  <a:srgbClr val="0000FF"/>
                </a:solidFill>
                <a:latin typeface="Times    New Roman"/>
              </a:rPr>
              <a:t> </a:t>
            </a:r>
            <a:r>
              <a:rPr lang="en-US" sz="3600" dirty="0" err="1">
                <a:solidFill>
                  <a:srgbClr val="0000FF"/>
                </a:solidFill>
                <a:latin typeface="Times    New Roman"/>
              </a:rPr>
              <a:t>phong</a:t>
            </a:r>
            <a:r>
              <a:rPr lang="en-US" sz="3600" dirty="0">
                <a:solidFill>
                  <a:srgbClr val="0000FF"/>
                </a:solidFill>
                <a:latin typeface="Times    New Roman"/>
              </a:rPr>
              <a:t> </a:t>
            </a:r>
            <a:r>
              <a:rPr lang="en-US" sz="3600" dirty="0" err="1">
                <a:solidFill>
                  <a:srgbClr val="0000FF"/>
                </a:solidFill>
                <a:latin typeface="Times    New Roman"/>
              </a:rPr>
              <a:t>phú</a:t>
            </a:r>
            <a:r>
              <a:rPr lang="en-US" sz="3600" dirty="0">
                <a:solidFill>
                  <a:srgbClr val="0000FF"/>
                </a:solidFill>
                <a:latin typeface="Times    New Roman"/>
              </a:rPr>
              <a:t> </a:t>
            </a:r>
            <a:r>
              <a:rPr lang="en-US" sz="3600" dirty="0" err="1">
                <a:solidFill>
                  <a:srgbClr val="0000FF"/>
                </a:solidFill>
                <a:latin typeface="Times    New Roman"/>
              </a:rPr>
              <a:t>cho</a:t>
            </a:r>
            <a:r>
              <a:rPr lang="en-US" sz="3600" dirty="0">
                <a:solidFill>
                  <a:srgbClr val="0000FF"/>
                </a:solidFill>
                <a:latin typeface="Times    New Roman"/>
              </a:rPr>
              <a:t> </a:t>
            </a:r>
            <a:r>
              <a:rPr lang="en-US" sz="3600" dirty="0" err="1">
                <a:solidFill>
                  <a:srgbClr val="0000FF"/>
                </a:solidFill>
                <a:latin typeface="Times    New Roman"/>
              </a:rPr>
              <a:t>quần</a:t>
            </a:r>
            <a:r>
              <a:rPr lang="en-US" sz="3600" dirty="0">
                <a:solidFill>
                  <a:srgbClr val="0000FF"/>
                </a:solidFill>
                <a:latin typeface="Times    New Roman"/>
              </a:rPr>
              <a:t> </a:t>
            </a:r>
            <a:r>
              <a:rPr lang="en-US" sz="3600" dirty="0" err="1">
                <a:solidFill>
                  <a:srgbClr val="0000FF"/>
                </a:solidFill>
                <a:latin typeface="Times    New Roman"/>
              </a:rPr>
              <a:t>thể</a:t>
            </a:r>
            <a:r>
              <a:rPr lang="en-US" sz="3600" dirty="0">
                <a:solidFill>
                  <a:srgbClr val="0000FF"/>
                </a:solidFill>
                <a:latin typeface="Times    New Roman"/>
              </a:rPr>
              <a:t> </a:t>
            </a:r>
            <a:r>
              <a:rPr lang="en-US" sz="3600" dirty="0" err="1">
                <a:solidFill>
                  <a:srgbClr val="0000FF"/>
                </a:solidFill>
                <a:latin typeface="Times    New Roman"/>
              </a:rPr>
              <a:t>sinh</a:t>
            </a:r>
            <a:r>
              <a:rPr lang="en-US" sz="3600" dirty="0">
                <a:solidFill>
                  <a:srgbClr val="0000FF"/>
                </a:solidFill>
                <a:latin typeface="Times    New Roman"/>
              </a:rPr>
              <a:t> </a:t>
            </a:r>
            <a:r>
              <a:rPr lang="en-US" sz="3600" dirty="0" err="1">
                <a:solidFill>
                  <a:srgbClr val="0000FF"/>
                </a:solidFill>
                <a:latin typeface="Times    New Roman"/>
              </a:rPr>
              <a:t>vật</a:t>
            </a:r>
            <a:endParaRPr lang="vi-VN" sz="3600" b="0" i="0" baseline="-25000" dirty="0">
              <a:solidFill>
                <a:srgbClr val="0000FF"/>
              </a:solidFill>
              <a:effectLst/>
              <a:latin typeface="+mj-lt"/>
            </a:endParaRPr>
          </a:p>
        </p:txBody>
      </p:sp>
    </p:spTree>
    <p:extLst>
      <p:ext uri="{BB962C8B-B14F-4D97-AF65-F5344CB8AC3E}">
        <p14:creationId xmlns:p14="http://schemas.microsoft.com/office/powerpoint/2010/main" val="31687063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10"/>
                                        </p:tgtEl>
                                        <p:attrNameLst>
                                          <p:attrName>ppt_x</p:attrName>
                                        </p:attrNameLst>
                                      </p:cBhvr>
                                      <p:tavLst>
                                        <p:tav tm="0">
                                          <p:val>
                                            <p:strVal val="ppt_x"/>
                                          </p:val>
                                        </p:tav>
                                        <p:tav tm="100000">
                                          <p:val>
                                            <p:strVal val="ppt_x"/>
                                          </p:val>
                                        </p:tav>
                                      </p:tavLst>
                                    </p:anim>
                                    <p:anim calcmode="lin" valueType="num">
                                      <p:cBhvr additive="base">
                                        <p:cTn id="13" dur="500"/>
                                        <p:tgtEl>
                                          <p:spTgt spid="10"/>
                                        </p:tgtEl>
                                        <p:attrNameLst>
                                          <p:attrName>ppt_y</p:attrName>
                                        </p:attrNameLst>
                                      </p:cBhvr>
                                      <p:tavLst>
                                        <p:tav tm="0">
                                          <p:val>
                                            <p:strVal val="ppt_y"/>
                                          </p:val>
                                        </p:tav>
                                        <p:tav tm="100000">
                                          <p:val>
                                            <p:strVal val="1+ppt_h/2"/>
                                          </p:val>
                                        </p:tav>
                                      </p:tavLst>
                                    </p:anim>
                                    <p:set>
                                      <p:cBhvr>
                                        <p:cTn id="14" dur="1" fill="hold">
                                          <p:stCondLst>
                                            <p:cond delay="4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56D79-009E-425E-E015-C2E0AEB035CC}"/>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D8444EFE-A4F4-E624-AF9B-847152037A3C}"/>
              </a:ext>
            </a:extLst>
          </p:cNvPr>
          <p:cNvSpPr txBox="1"/>
          <p:nvPr/>
        </p:nvSpPr>
        <p:spPr>
          <a:xfrm>
            <a:off x="0" y="0"/>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36: NGUYÊN PHÂN VÀ GIẢM PHÂN</a:t>
            </a:r>
            <a:endParaRPr lang="en-US" sz="3200" b="1"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319924A6-ACA2-AA6F-8905-C461A33CD970}"/>
              </a:ext>
            </a:extLst>
          </p:cNvPr>
          <p:cNvSpPr txBox="1"/>
          <p:nvPr/>
        </p:nvSpPr>
        <p:spPr>
          <a:xfrm>
            <a:off x="10717" y="429727"/>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Ý NGHĨA VÀ ỨNG DỤNG CỦA NGUYÊN PHÂN, GIẢM PHÂN</a:t>
            </a:r>
          </a:p>
        </p:txBody>
      </p:sp>
      <p:sp>
        <p:nvSpPr>
          <p:cNvPr id="27650" name="Rectangle 2">
            <a:extLst>
              <a:ext uri="{FF2B5EF4-FFF2-40B4-BE49-F238E27FC236}">
                <a16:creationId xmlns:a16="http://schemas.microsoft.com/office/drawing/2014/main" id="{D4BC821C-262A-0F04-A50C-87DBC5BE8F0A}"/>
              </a:ext>
            </a:extLst>
          </p:cNvPr>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a:extLst>
              <a:ext uri="{FF2B5EF4-FFF2-40B4-BE49-F238E27FC236}">
                <a16:creationId xmlns:a16="http://schemas.microsoft.com/office/drawing/2014/main" id="{B7659617-11CE-415F-137F-1010A6F74AAB}"/>
              </a:ext>
            </a:extLst>
          </p:cNvPr>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5-Point Star 16">
            <a:hlinkClick r:id="rId2" action="ppaction://hlinkfile"/>
            <a:extLst>
              <a:ext uri="{FF2B5EF4-FFF2-40B4-BE49-F238E27FC236}">
                <a16:creationId xmlns:a16="http://schemas.microsoft.com/office/drawing/2014/main" id="{77743929-0E97-B078-B6E2-EFB39139ACE6}"/>
              </a:ext>
            </a:extLst>
          </p:cNvPr>
          <p:cNvSpPr/>
          <p:nvPr/>
        </p:nvSpPr>
        <p:spPr>
          <a:xfrm>
            <a:off x="11495314" y="0"/>
            <a:ext cx="696686" cy="653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6E21B13-F62A-7023-6959-81DEEC832FB2}"/>
              </a:ext>
            </a:extLst>
          </p:cNvPr>
          <p:cNvSpPr txBox="1"/>
          <p:nvPr/>
        </p:nvSpPr>
        <p:spPr>
          <a:xfrm>
            <a:off x="362420" y="968814"/>
            <a:ext cx="4461616" cy="523220"/>
          </a:xfrm>
          <a:prstGeom prst="rect">
            <a:avLst/>
          </a:prstGeom>
          <a:noFill/>
        </p:spPr>
        <p:txBody>
          <a:bodyPr wrap="square" rtlCol="0">
            <a:spAutoFit/>
          </a:bodyPr>
          <a:lstStyle/>
          <a:p>
            <a:r>
              <a:rPr lang="en-US" sz="2800" dirty="0">
                <a:solidFill>
                  <a:srgbClr val="FF3399"/>
                </a:solidFill>
                <a:latin typeface="Times New Roman" pitchFamily="18" charset="0"/>
                <a:cs typeface="Times New Roman" pitchFamily="18" charset="0"/>
              </a:rPr>
              <a:t>1. Ý </a:t>
            </a:r>
            <a:r>
              <a:rPr lang="en-US" sz="2800" dirty="0" err="1">
                <a:solidFill>
                  <a:srgbClr val="FF3399"/>
                </a:solidFill>
                <a:latin typeface="Times New Roman" pitchFamily="18" charset="0"/>
                <a:cs typeface="Times New Roman" pitchFamily="18" charset="0"/>
              </a:rPr>
              <a:t>nghĩa</a:t>
            </a:r>
            <a:endParaRPr lang="en-US" sz="2800" dirty="0">
              <a:solidFill>
                <a:srgbClr val="FF3399"/>
              </a:solidFill>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B80AD7B7-E942-1BE7-FD57-D55F12EB2C1C}"/>
              </a:ext>
            </a:extLst>
          </p:cNvPr>
          <p:cNvSpPr txBox="1"/>
          <p:nvPr/>
        </p:nvSpPr>
        <p:spPr>
          <a:xfrm>
            <a:off x="156855" y="1507901"/>
            <a:ext cx="4461617" cy="3330655"/>
          </a:xfrm>
          <a:prstGeom prst="rect">
            <a:avLst/>
          </a:prstGeom>
          <a:noFill/>
        </p:spPr>
        <p:txBody>
          <a:bodyPr wrap="square" rtlCol="0">
            <a:spAutoFit/>
          </a:bodyPr>
          <a:lstStyle/>
          <a:p>
            <a:pPr marR="0" lvl="0" algn="just">
              <a:lnSpc>
                <a:spcPct val="107000"/>
              </a:lnSpc>
              <a:spcAft>
                <a:spcPts val="800"/>
              </a:spcAft>
            </a:pPr>
            <a:r>
              <a:rPr lang="en-US" sz="30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Xét</a:t>
            </a:r>
            <a:r>
              <a:rPr lang="en-US" sz="30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r>
              <a:rPr lang="en-US" sz="30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phép</a:t>
            </a:r>
            <a:r>
              <a:rPr lang="en-US" sz="30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r>
              <a:rPr lang="en-US" sz="30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lai</a:t>
            </a:r>
            <a:r>
              <a:rPr lang="en-US" sz="30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2 </a:t>
            </a:r>
            <a:r>
              <a:rPr lang="en-US" sz="30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cặp</a:t>
            </a:r>
            <a:r>
              <a:rPr lang="en-US" sz="30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gene qui </a:t>
            </a:r>
            <a:r>
              <a:rPr lang="en-US" sz="30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định</a:t>
            </a:r>
            <a:r>
              <a:rPr lang="en-US" sz="30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r>
              <a:rPr lang="en-US" sz="30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chiều</a:t>
            </a:r>
            <a:r>
              <a:rPr lang="en-US" sz="30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r>
              <a:rPr lang="en-US" sz="30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cao</a:t>
            </a:r>
            <a:r>
              <a:rPr lang="en-US" sz="30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r>
              <a:rPr lang="en-US" sz="30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và</a:t>
            </a:r>
            <a:r>
              <a:rPr lang="en-US" sz="30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r>
              <a:rPr lang="en-US" sz="30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màu</a:t>
            </a:r>
            <a:r>
              <a:rPr lang="en-US" sz="30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r>
              <a:rPr lang="en-US" sz="30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hoa</a:t>
            </a:r>
            <a:r>
              <a:rPr lang="en-US" sz="30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ở </a:t>
            </a:r>
            <a:r>
              <a:rPr lang="en-US" sz="30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đậu</a:t>
            </a:r>
            <a:r>
              <a:rPr lang="en-US" sz="30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r>
              <a:rPr lang="en-US" sz="30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hà</a:t>
            </a:r>
            <a:r>
              <a:rPr lang="en-US" sz="30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r>
              <a:rPr lang="en-US" sz="30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lan</a:t>
            </a:r>
            <a:endParaRPr lang="en-US" sz="30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endParaRPr>
          </a:p>
          <a:p>
            <a:pPr marR="0" lvl="0" algn="just">
              <a:lnSpc>
                <a:spcPct val="107000"/>
              </a:lnSpc>
              <a:spcAft>
                <a:spcPts val="800"/>
              </a:spcAft>
            </a:pPr>
            <a:r>
              <a:rPr lang="en-US" sz="30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Quy </a:t>
            </a:r>
            <a:r>
              <a:rPr lang="en-US" sz="30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US" sz="30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R="0" lvl="0" algn="just">
              <a:lnSpc>
                <a:spcPct val="107000"/>
              </a:lnSpc>
              <a:spcAft>
                <a:spcPts val="800"/>
              </a:spcAft>
            </a:pPr>
            <a:r>
              <a:rPr lang="en-US" sz="30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30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30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3000" kern="1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 :</a:t>
            </a:r>
            <a:r>
              <a:rPr lang="en-US" sz="3000" kern="1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3000" kern="1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thấp</a:t>
            </a:r>
            <a:endParaRPr lang="en-US" sz="3000" kern="1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marR="0" lvl="0" algn="just">
              <a:lnSpc>
                <a:spcPct val="107000"/>
              </a:lnSpc>
              <a:spcAft>
                <a:spcPts val="800"/>
              </a:spcAft>
            </a:pPr>
            <a:r>
              <a:rPr lang="en-US" sz="30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0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30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tím</a:t>
            </a:r>
            <a:r>
              <a:rPr lang="en-US" sz="30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3000" kern="1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3000" kern="1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trắng</a:t>
            </a:r>
            <a:endParaRPr lang="en-US" sz="30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78D12608-018F-1B27-2C55-A686A0181B59}"/>
              </a:ext>
            </a:extLst>
          </p:cNvPr>
          <p:cNvPicPr>
            <a:picLocks noChangeAspect="1"/>
          </p:cNvPicPr>
          <p:nvPr/>
        </p:nvPicPr>
        <p:blipFill>
          <a:blip r:embed="rId3"/>
          <a:stretch>
            <a:fillRect/>
          </a:stretch>
        </p:blipFill>
        <p:spPr>
          <a:xfrm>
            <a:off x="4674780" y="968814"/>
            <a:ext cx="7541189" cy="5768865"/>
          </a:xfrm>
          <a:prstGeom prst="rect">
            <a:avLst/>
          </a:prstGeom>
        </p:spPr>
      </p:pic>
      <p:sp>
        <p:nvSpPr>
          <p:cNvPr id="2" name="TextBox 10">
            <a:extLst>
              <a:ext uri="{FF2B5EF4-FFF2-40B4-BE49-F238E27FC236}">
                <a16:creationId xmlns:a16="http://schemas.microsoft.com/office/drawing/2014/main" id="{AE4DDB02-7BCA-714A-B4FA-900FD6E0ADA8}"/>
              </a:ext>
            </a:extLst>
          </p:cNvPr>
          <p:cNvSpPr txBox="1"/>
          <p:nvPr/>
        </p:nvSpPr>
        <p:spPr>
          <a:xfrm>
            <a:off x="10717" y="4973195"/>
            <a:ext cx="4640094" cy="135190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5000"/>
              </a:lnSpc>
              <a:spcAft>
                <a:spcPts val="0"/>
              </a:spcAft>
            </a:pPr>
            <a:r>
              <a:rPr lang="en-US" sz="3200" b="0" i="0" dirty="0">
                <a:solidFill>
                  <a:srgbClr val="0000FF"/>
                </a:solidFill>
                <a:effectLst/>
                <a:latin typeface="Times    New Roman"/>
              </a:rPr>
              <a:t>Hai </a:t>
            </a:r>
            <a:r>
              <a:rPr lang="en-US" sz="3200" b="0" i="0" dirty="0" err="1">
                <a:solidFill>
                  <a:srgbClr val="0000FF"/>
                </a:solidFill>
                <a:effectLst/>
                <a:latin typeface="Times    New Roman"/>
              </a:rPr>
              <a:t>cặp</a:t>
            </a:r>
            <a:r>
              <a:rPr lang="en-US" sz="3200" b="0" i="0" dirty="0">
                <a:solidFill>
                  <a:srgbClr val="0000FF"/>
                </a:solidFill>
                <a:effectLst/>
                <a:latin typeface="Times    New Roman"/>
              </a:rPr>
              <a:t> gene </a:t>
            </a:r>
            <a:r>
              <a:rPr lang="en-US" sz="3200" b="0" i="0" dirty="0" err="1">
                <a:solidFill>
                  <a:srgbClr val="0000FF"/>
                </a:solidFill>
                <a:effectLst/>
                <a:latin typeface="Times    New Roman"/>
              </a:rPr>
              <a:t>này</a:t>
            </a:r>
            <a:r>
              <a:rPr lang="en-US" sz="3200" b="0" i="0" dirty="0">
                <a:solidFill>
                  <a:srgbClr val="0000FF"/>
                </a:solidFill>
                <a:effectLst/>
                <a:latin typeface="Times    New Roman"/>
              </a:rPr>
              <a:t> </a:t>
            </a:r>
            <a:r>
              <a:rPr lang="en-US" sz="3200" b="0" i="0" dirty="0" err="1">
                <a:solidFill>
                  <a:srgbClr val="0000FF"/>
                </a:solidFill>
                <a:effectLst/>
                <a:latin typeface="Times    New Roman"/>
              </a:rPr>
              <a:t>đều</a:t>
            </a:r>
            <a:r>
              <a:rPr lang="en-US" sz="3200" b="0" i="0" dirty="0">
                <a:solidFill>
                  <a:srgbClr val="0000FF"/>
                </a:solidFill>
                <a:effectLst/>
                <a:latin typeface="Times    New Roman"/>
              </a:rPr>
              <a:t> </a:t>
            </a:r>
            <a:r>
              <a:rPr lang="en-US" sz="3200" b="0" i="0" dirty="0" err="1">
                <a:solidFill>
                  <a:srgbClr val="0000FF"/>
                </a:solidFill>
                <a:effectLst/>
                <a:latin typeface="Times    New Roman"/>
              </a:rPr>
              <a:t>nằm</a:t>
            </a:r>
            <a:r>
              <a:rPr lang="en-US" sz="3200" b="0" i="0" dirty="0">
                <a:solidFill>
                  <a:srgbClr val="0000FF"/>
                </a:solidFill>
                <a:effectLst/>
                <a:latin typeface="Times    New Roman"/>
              </a:rPr>
              <a:t> </a:t>
            </a:r>
            <a:r>
              <a:rPr lang="en-US" sz="3200" b="0" i="0" dirty="0" err="1">
                <a:solidFill>
                  <a:srgbClr val="0000FF"/>
                </a:solidFill>
                <a:effectLst/>
                <a:latin typeface="Times    New Roman"/>
              </a:rPr>
              <a:t>trên</a:t>
            </a:r>
            <a:r>
              <a:rPr lang="en-US" sz="3200" b="0" i="0" dirty="0">
                <a:solidFill>
                  <a:srgbClr val="0000FF"/>
                </a:solidFill>
                <a:effectLst/>
                <a:latin typeface="Times    New Roman"/>
              </a:rPr>
              <a:t> 2 </a:t>
            </a:r>
            <a:r>
              <a:rPr lang="en-US" sz="3200" b="0" i="0" dirty="0" err="1">
                <a:solidFill>
                  <a:srgbClr val="0000FF"/>
                </a:solidFill>
                <a:effectLst/>
                <a:latin typeface="Times    New Roman"/>
              </a:rPr>
              <a:t>cặp</a:t>
            </a:r>
            <a:r>
              <a:rPr lang="en-US" sz="3200" b="0" i="0" dirty="0">
                <a:solidFill>
                  <a:srgbClr val="0000FF"/>
                </a:solidFill>
                <a:effectLst/>
                <a:latin typeface="Times    New Roman"/>
              </a:rPr>
              <a:t> NST </a:t>
            </a:r>
            <a:r>
              <a:rPr lang="en-US" sz="3200" b="0" i="0" dirty="0" err="1">
                <a:solidFill>
                  <a:srgbClr val="0000FF"/>
                </a:solidFill>
                <a:effectLst/>
                <a:latin typeface="Times    New Roman"/>
              </a:rPr>
              <a:t>tương</a:t>
            </a:r>
            <a:r>
              <a:rPr lang="en-US" sz="3200" b="0" i="0" dirty="0">
                <a:solidFill>
                  <a:srgbClr val="0000FF"/>
                </a:solidFill>
                <a:effectLst/>
                <a:latin typeface="Times    New Roman"/>
              </a:rPr>
              <a:t> </a:t>
            </a:r>
            <a:r>
              <a:rPr lang="en-US" sz="3200" b="0" i="0" dirty="0" err="1">
                <a:solidFill>
                  <a:srgbClr val="0000FF"/>
                </a:solidFill>
                <a:effectLst/>
                <a:latin typeface="Times    New Roman"/>
              </a:rPr>
              <a:t>đồng</a:t>
            </a:r>
            <a:endParaRPr lang="vi-VN" sz="3600" b="0" i="0" dirty="0">
              <a:solidFill>
                <a:srgbClr val="0000FF"/>
              </a:solidFill>
              <a:effectLst/>
              <a:latin typeface="+mj-lt"/>
            </a:endParaRPr>
          </a:p>
        </p:txBody>
      </p:sp>
      <p:pic>
        <p:nvPicPr>
          <p:cNvPr id="10" name="Picture 9">
            <a:extLst>
              <a:ext uri="{FF2B5EF4-FFF2-40B4-BE49-F238E27FC236}">
                <a16:creationId xmlns:a16="http://schemas.microsoft.com/office/drawing/2014/main" id="{F7B1222E-7EE5-DBE7-2874-A1BFBB12BC45}"/>
              </a:ext>
            </a:extLst>
          </p:cNvPr>
          <p:cNvPicPr>
            <a:picLocks noChangeAspect="1"/>
          </p:cNvPicPr>
          <p:nvPr/>
        </p:nvPicPr>
        <p:blipFill>
          <a:blip r:embed="rId4"/>
          <a:stretch>
            <a:fillRect/>
          </a:stretch>
        </p:blipFill>
        <p:spPr>
          <a:xfrm>
            <a:off x="-183316" y="1806027"/>
            <a:ext cx="5017443" cy="2853175"/>
          </a:xfrm>
          <a:prstGeom prst="rect">
            <a:avLst/>
          </a:prstGeom>
        </p:spPr>
      </p:pic>
      <p:sp>
        <p:nvSpPr>
          <p:cNvPr id="12" name="Rectangle 11">
            <a:extLst>
              <a:ext uri="{FF2B5EF4-FFF2-40B4-BE49-F238E27FC236}">
                <a16:creationId xmlns:a16="http://schemas.microsoft.com/office/drawing/2014/main" id="{3ACCC397-660E-4FEE-75D0-7093992CC37F}"/>
              </a:ext>
            </a:extLst>
          </p:cNvPr>
          <p:cNvSpPr/>
          <p:nvPr/>
        </p:nvSpPr>
        <p:spPr>
          <a:xfrm>
            <a:off x="5724939" y="3856383"/>
            <a:ext cx="1282148" cy="1272208"/>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6F74438-A6F5-1DBA-8C1A-58C21CBD3DEC}"/>
              </a:ext>
            </a:extLst>
          </p:cNvPr>
          <p:cNvSpPr/>
          <p:nvPr/>
        </p:nvSpPr>
        <p:spPr>
          <a:xfrm>
            <a:off x="8686800" y="3776869"/>
            <a:ext cx="1431235" cy="1351721"/>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76E957A-38A3-31EF-1F99-6C55BE8E0DCB}"/>
              </a:ext>
            </a:extLst>
          </p:cNvPr>
          <p:cNvSpPr/>
          <p:nvPr/>
        </p:nvSpPr>
        <p:spPr>
          <a:xfrm>
            <a:off x="7156175" y="5218043"/>
            <a:ext cx="1461052" cy="1401418"/>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B3BF7E5-2383-8BB3-ACFA-E687BB00EC99}"/>
              </a:ext>
            </a:extLst>
          </p:cNvPr>
          <p:cNvSpPr/>
          <p:nvPr/>
        </p:nvSpPr>
        <p:spPr>
          <a:xfrm>
            <a:off x="10227365" y="5247861"/>
            <a:ext cx="1530626" cy="1505685"/>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10">
            <a:extLst>
              <a:ext uri="{FF2B5EF4-FFF2-40B4-BE49-F238E27FC236}">
                <a16:creationId xmlns:a16="http://schemas.microsoft.com/office/drawing/2014/main" id="{2B8F0C73-EB05-5C92-6503-8B8014D576D6}"/>
              </a:ext>
            </a:extLst>
          </p:cNvPr>
          <p:cNvSpPr txBox="1"/>
          <p:nvPr/>
        </p:nvSpPr>
        <p:spPr>
          <a:xfrm>
            <a:off x="32478" y="2195508"/>
            <a:ext cx="4710370" cy="225722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5000"/>
              </a:lnSpc>
              <a:spcAft>
                <a:spcPts val="0"/>
              </a:spcAft>
            </a:pPr>
            <a:r>
              <a:rPr lang="en-US" sz="3600" b="0" i="0" dirty="0" err="1">
                <a:solidFill>
                  <a:srgbClr val="FF0000"/>
                </a:solidFill>
                <a:effectLst/>
                <a:latin typeface="Times    New Roman"/>
              </a:rPr>
              <a:t>Những</a:t>
            </a:r>
            <a:r>
              <a:rPr lang="en-US" sz="3600" b="0" i="0" dirty="0">
                <a:solidFill>
                  <a:srgbClr val="FF0000"/>
                </a:solidFill>
                <a:effectLst/>
                <a:latin typeface="Times    New Roman"/>
              </a:rPr>
              <a:t> </a:t>
            </a:r>
            <a:r>
              <a:rPr lang="en-US" sz="3600" b="0" i="0" dirty="0" err="1">
                <a:solidFill>
                  <a:srgbClr val="FF0000"/>
                </a:solidFill>
                <a:effectLst/>
                <a:latin typeface="Times    New Roman"/>
              </a:rPr>
              <a:t>quá</a:t>
            </a:r>
            <a:r>
              <a:rPr lang="en-US" sz="3600" b="0" i="0" dirty="0">
                <a:solidFill>
                  <a:srgbClr val="FF0000"/>
                </a:solidFill>
                <a:effectLst/>
                <a:latin typeface="Times    New Roman"/>
              </a:rPr>
              <a:t> </a:t>
            </a:r>
            <a:r>
              <a:rPr lang="en-US" sz="3600" b="0" i="0" dirty="0" err="1">
                <a:solidFill>
                  <a:srgbClr val="FF0000"/>
                </a:solidFill>
                <a:effectLst/>
                <a:latin typeface="Times    New Roman"/>
              </a:rPr>
              <a:t>trình</a:t>
            </a:r>
            <a:r>
              <a:rPr lang="en-US" sz="3600" b="0" i="0" dirty="0">
                <a:solidFill>
                  <a:srgbClr val="FF0000"/>
                </a:solidFill>
                <a:effectLst/>
                <a:latin typeface="Times    New Roman"/>
              </a:rPr>
              <a:t> </a:t>
            </a:r>
            <a:r>
              <a:rPr lang="en-US" sz="3600" b="0" i="0" dirty="0" err="1">
                <a:solidFill>
                  <a:srgbClr val="FF0000"/>
                </a:solidFill>
                <a:effectLst/>
                <a:latin typeface="Times    New Roman"/>
              </a:rPr>
              <a:t>nào</a:t>
            </a:r>
            <a:r>
              <a:rPr lang="en-US" sz="3600" b="0" i="0" dirty="0">
                <a:solidFill>
                  <a:srgbClr val="FF0000"/>
                </a:solidFill>
                <a:effectLst/>
                <a:latin typeface="Times    New Roman"/>
              </a:rPr>
              <a:t> </a:t>
            </a:r>
            <a:r>
              <a:rPr lang="en-US" sz="3600" b="0" i="0" dirty="0" err="1">
                <a:solidFill>
                  <a:srgbClr val="FF0000"/>
                </a:solidFill>
                <a:effectLst/>
                <a:latin typeface="Times    New Roman"/>
              </a:rPr>
              <a:t>đã</a:t>
            </a:r>
            <a:r>
              <a:rPr lang="en-US" sz="3600" b="0" i="0" dirty="0">
                <a:solidFill>
                  <a:srgbClr val="FF0000"/>
                </a:solidFill>
                <a:effectLst/>
                <a:latin typeface="Times    New Roman"/>
              </a:rPr>
              <a:t> </a:t>
            </a:r>
            <a:r>
              <a:rPr lang="en-US" sz="3600" b="0" i="0" dirty="0" err="1">
                <a:solidFill>
                  <a:srgbClr val="FF0000"/>
                </a:solidFill>
                <a:effectLst/>
                <a:latin typeface="Times    New Roman"/>
              </a:rPr>
              <a:t>làm</a:t>
            </a:r>
            <a:r>
              <a:rPr lang="en-US" sz="3600" b="0" i="0" dirty="0">
                <a:solidFill>
                  <a:srgbClr val="FF0000"/>
                </a:solidFill>
                <a:effectLst/>
                <a:latin typeface="Times    New Roman"/>
              </a:rPr>
              <a:t> </a:t>
            </a:r>
            <a:r>
              <a:rPr lang="en-US" sz="3600" b="0" i="0" dirty="0" err="1">
                <a:solidFill>
                  <a:srgbClr val="FF0000"/>
                </a:solidFill>
                <a:effectLst/>
                <a:latin typeface="Times    New Roman"/>
              </a:rPr>
              <a:t>xuất</a:t>
            </a:r>
            <a:r>
              <a:rPr lang="en-US" sz="3600" b="0" i="0" dirty="0">
                <a:solidFill>
                  <a:srgbClr val="FF0000"/>
                </a:solidFill>
                <a:effectLst/>
                <a:latin typeface="Times    New Roman"/>
              </a:rPr>
              <a:t> </a:t>
            </a:r>
            <a:r>
              <a:rPr lang="en-US" sz="3600" b="0" i="0" dirty="0" err="1">
                <a:solidFill>
                  <a:srgbClr val="FF0000"/>
                </a:solidFill>
                <a:effectLst/>
                <a:latin typeface="Times    New Roman"/>
              </a:rPr>
              <a:t>hiện</a:t>
            </a:r>
            <a:r>
              <a:rPr lang="en-US" sz="3600" b="0" i="0" dirty="0">
                <a:solidFill>
                  <a:srgbClr val="FF0000"/>
                </a:solidFill>
                <a:effectLst/>
                <a:latin typeface="Times    New Roman"/>
              </a:rPr>
              <a:t> </a:t>
            </a:r>
            <a:r>
              <a:rPr lang="en-US" sz="3600" b="0" i="0" dirty="0" err="1">
                <a:solidFill>
                  <a:srgbClr val="FF0000"/>
                </a:solidFill>
                <a:effectLst/>
                <a:latin typeface="Times    New Roman"/>
              </a:rPr>
              <a:t>biến</a:t>
            </a:r>
            <a:r>
              <a:rPr lang="en-US" sz="3600" b="0" i="0" dirty="0">
                <a:solidFill>
                  <a:srgbClr val="FF0000"/>
                </a:solidFill>
                <a:effectLst/>
                <a:latin typeface="Times    New Roman"/>
              </a:rPr>
              <a:t> </a:t>
            </a:r>
            <a:r>
              <a:rPr lang="en-US" sz="3600" b="0" i="0" dirty="0" err="1">
                <a:solidFill>
                  <a:srgbClr val="FF0000"/>
                </a:solidFill>
                <a:effectLst/>
                <a:latin typeface="Times    New Roman"/>
              </a:rPr>
              <a:t>dị</a:t>
            </a:r>
            <a:r>
              <a:rPr lang="en-US" sz="3600" b="0" i="0" dirty="0">
                <a:solidFill>
                  <a:srgbClr val="FF0000"/>
                </a:solidFill>
                <a:effectLst/>
                <a:latin typeface="Times    New Roman"/>
              </a:rPr>
              <a:t> </a:t>
            </a:r>
            <a:r>
              <a:rPr lang="en-US" sz="3600" b="0" i="0" dirty="0" err="1">
                <a:solidFill>
                  <a:srgbClr val="FF0000"/>
                </a:solidFill>
                <a:effectLst/>
                <a:latin typeface="Times    New Roman"/>
              </a:rPr>
              <a:t>tổ</a:t>
            </a:r>
            <a:r>
              <a:rPr lang="en-US" sz="3600" b="0" i="0" dirty="0">
                <a:solidFill>
                  <a:srgbClr val="FF0000"/>
                </a:solidFill>
                <a:effectLst/>
                <a:latin typeface="Times    New Roman"/>
              </a:rPr>
              <a:t> </a:t>
            </a:r>
            <a:r>
              <a:rPr lang="en-US" sz="3600" b="0" i="0" dirty="0" err="1">
                <a:solidFill>
                  <a:srgbClr val="FF0000"/>
                </a:solidFill>
                <a:effectLst/>
                <a:latin typeface="Times    New Roman"/>
              </a:rPr>
              <a:t>hợp</a:t>
            </a:r>
            <a:r>
              <a:rPr lang="en-US" sz="3600" b="0" i="0" dirty="0">
                <a:solidFill>
                  <a:srgbClr val="FF0000"/>
                </a:solidFill>
                <a:effectLst/>
                <a:latin typeface="Times    New Roman"/>
              </a:rPr>
              <a:t> ở </a:t>
            </a:r>
            <a:r>
              <a:rPr lang="en-US" sz="3600" b="0" i="0" dirty="0" err="1">
                <a:solidFill>
                  <a:srgbClr val="FF0000"/>
                </a:solidFill>
                <a:effectLst/>
                <a:latin typeface="Times    New Roman"/>
              </a:rPr>
              <a:t>phép</a:t>
            </a:r>
            <a:r>
              <a:rPr lang="en-US" sz="3600" b="0" i="0" dirty="0">
                <a:solidFill>
                  <a:srgbClr val="FF0000"/>
                </a:solidFill>
                <a:effectLst/>
                <a:latin typeface="Times    New Roman"/>
              </a:rPr>
              <a:t> </a:t>
            </a:r>
            <a:r>
              <a:rPr lang="en-US" sz="3600" b="0" i="0" dirty="0" err="1">
                <a:solidFill>
                  <a:srgbClr val="FF0000"/>
                </a:solidFill>
                <a:effectLst/>
                <a:latin typeface="Times    New Roman"/>
              </a:rPr>
              <a:t>lai</a:t>
            </a:r>
            <a:r>
              <a:rPr lang="en-US" sz="3600" b="0" i="0" dirty="0">
                <a:solidFill>
                  <a:srgbClr val="FF0000"/>
                </a:solidFill>
                <a:effectLst/>
                <a:latin typeface="Times    New Roman"/>
              </a:rPr>
              <a:t> </a:t>
            </a:r>
            <a:r>
              <a:rPr lang="en-US" sz="3600" b="0" i="0" dirty="0" err="1">
                <a:solidFill>
                  <a:srgbClr val="FF0000"/>
                </a:solidFill>
                <a:effectLst/>
                <a:latin typeface="Times    New Roman"/>
              </a:rPr>
              <a:t>này</a:t>
            </a:r>
            <a:r>
              <a:rPr lang="en-US" sz="3600" dirty="0">
                <a:solidFill>
                  <a:srgbClr val="FF0000"/>
                </a:solidFill>
                <a:latin typeface="Times    New Roman"/>
              </a:rPr>
              <a:t> ?</a:t>
            </a:r>
            <a:endParaRPr lang="vi-VN" sz="3600" b="0" i="0" baseline="-25000" dirty="0">
              <a:solidFill>
                <a:srgbClr val="FF0000"/>
              </a:solidFill>
              <a:effectLst/>
              <a:latin typeface="+mj-lt"/>
            </a:endParaRPr>
          </a:p>
        </p:txBody>
      </p:sp>
      <p:pic>
        <p:nvPicPr>
          <p:cNvPr id="4" name="Picture 3">
            <a:extLst>
              <a:ext uri="{FF2B5EF4-FFF2-40B4-BE49-F238E27FC236}">
                <a16:creationId xmlns:a16="http://schemas.microsoft.com/office/drawing/2014/main" id="{FB4829FA-7F0E-9D3B-91B9-608AA78C9C66}"/>
              </a:ext>
            </a:extLst>
          </p:cNvPr>
          <p:cNvPicPr>
            <a:picLocks noChangeAspect="1"/>
          </p:cNvPicPr>
          <p:nvPr/>
        </p:nvPicPr>
        <p:blipFill>
          <a:blip r:embed="rId5"/>
          <a:stretch>
            <a:fillRect/>
          </a:stretch>
        </p:blipFill>
        <p:spPr>
          <a:xfrm>
            <a:off x="100702" y="4838556"/>
            <a:ext cx="4461618" cy="920576"/>
          </a:xfrm>
          <a:prstGeom prst="rect">
            <a:avLst/>
          </a:prstGeom>
        </p:spPr>
      </p:pic>
    </p:spTree>
    <p:extLst>
      <p:ext uri="{BB962C8B-B14F-4D97-AF65-F5344CB8AC3E}">
        <p14:creationId xmlns:p14="http://schemas.microsoft.com/office/powerpoint/2010/main" val="6895514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2"/>
                                        </p:tgtEl>
                                        <p:attrNameLst>
                                          <p:attrName>ppt_x</p:attrName>
                                        </p:attrNameLst>
                                      </p:cBhvr>
                                      <p:tavLst>
                                        <p:tav tm="0">
                                          <p:val>
                                            <p:strVal val="ppt_x"/>
                                          </p:val>
                                        </p:tav>
                                        <p:tav tm="100000">
                                          <p:val>
                                            <p:strVal val="ppt_x"/>
                                          </p:val>
                                        </p:tav>
                                      </p:tavLst>
                                    </p:anim>
                                    <p:anim calcmode="lin" valueType="num">
                                      <p:cBhvr additive="base">
                                        <p:cTn id="13" dur="500"/>
                                        <p:tgtEl>
                                          <p:spTgt spid="2"/>
                                        </p:tgtEl>
                                        <p:attrNameLst>
                                          <p:attrName>ppt_y</p:attrName>
                                        </p:attrNameLst>
                                      </p:cBhvr>
                                      <p:tavLst>
                                        <p:tav tm="0">
                                          <p:val>
                                            <p:strVal val="ppt_y"/>
                                          </p:val>
                                        </p:tav>
                                        <p:tav tm="100000">
                                          <p:val>
                                            <p:strVal val="1+ppt_h/2"/>
                                          </p:val>
                                        </p:tav>
                                      </p:tavLst>
                                    </p:anim>
                                    <p:set>
                                      <p:cBhvr>
                                        <p:cTn id="14" dur="1" fill="hold">
                                          <p:stCondLst>
                                            <p:cond delay="499"/>
                                          </p:stCondLst>
                                        </p:cTn>
                                        <p:tgtEl>
                                          <p:spTgt spid="2"/>
                                        </p:tgtEl>
                                        <p:attrNameLst>
                                          <p:attrName>style.visibility</p:attrName>
                                        </p:attrNameLst>
                                      </p:cBhvr>
                                      <p:to>
                                        <p:strVal val="hidden"/>
                                      </p:to>
                                    </p:set>
                                  </p:childTnLst>
                                </p:cTn>
                              </p:par>
                              <p:par>
                                <p:cTn id="15" presetID="2" presetClass="exit" presetSubtype="4" fill="hold" grpId="0" nodeType="withEffect">
                                  <p:stCondLst>
                                    <p:cond delay="0"/>
                                  </p:stCondLst>
                                  <p:childTnLst>
                                    <p:anim calcmode="lin" valueType="num">
                                      <p:cBhvr additive="base">
                                        <p:cTn id="16" dur="500"/>
                                        <p:tgtEl>
                                          <p:spTgt spid="9"/>
                                        </p:tgtEl>
                                        <p:attrNameLst>
                                          <p:attrName>ppt_x</p:attrName>
                                        </p:attrNameLst>
                                      </p:cBhvr>
                                      <p:tavLst>
                                        <p:tav tm="0">
                                          <p:val>
                                            <p:strVal val="ppt_x"/>
                                          </p:val>
                                        </p:tav>
                                        <p:tav tm="100000">
                                          <p:val>
                                            <p:strVal val="ppt_x"/>
                                          </p:val>
                                        </p:tav>
                                      </p:tavLst>
                                    </p:anim>
                                    <p:anim calcmode="lin" valueType="num">
                                      <p:cBhvr additive="base">
                                        <p:cTn id="17" dur="500"/>
                                        <p:tgtEl>
                                          <p:spTgt spid="9"/>
                                        </p:tgtEl>
                                        <p:attrNameLst>
                                          <p:attrName>ppt_y</p:attrName>
                                        </p:attrNameLst>
                                      </p:cBhvr>
                                      <p:tavLst>
                                        <p:tav tm="0">
                                          <p:val>
                                            <p:strVal val="ppt_y"/>
                                          </p:val>
                                        </p:tav>
                                        <p:tav tm="100000">
                                          <p:val>
                                            <p:strVal val="1+ppt_h/2"/>
                                          </p:val>
                                        </p:tav>
                                      </p:tavLst>
                                    </p:anim>
                                    <p:set>
                                      <p:cBhvr>
                                        <p:cTn id="18" dur="1" fill="hold">
                                          <p:stCondLst>
                                            <p:cond delay="499"/>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Effect transition="in" filter="fade">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xit" presetSubtype="4" fill="hold" nodeType="clickEffect">
                                  <p:stCondLst>
                                    <p:cond delay="0"/>
                                  </p:stCondLst>
                                  <p:childTnLst>
                                    <p:anim calcmode="lin" valueType="num">
                                      <p:cBhvr additive="base">
                                        <p:cTn id="49" dur="500"/>
                                        <p:tgtEl>
                                          <p:spTgt spid="10"/>
                                        </p:tgtEl>
                                        <p:attrNameLst>
                                          <p:attrName>ppt_x</p:attrName>
                                        </p:attrNameLst>
                                      </p:cBhvr>
                                      <p:tavLst>
                                        <p:tav tm="0">
                                          <p:val>
                                            <p:strVal val="ppt_x"/>
                                          </p:val>
                                        </p:tav>
                                        <p:tav tm="100000">
                                          <p:val>
                                            <p:strVal val="ppt_x"/>
                                          </p:val>
                                        </p:tav>
                                      </p:tavLst>
                                    </p:anim>
                                    <p:anim calcmode="lin" valueType="num">
                                      <p:cBhvr additive="base">
                                        <p:cTn id="50" dur="500"/>
                                        <p:tgtEl>
                                          <p:spTgt spid="10"/>
                                        </p:tgtEl>
                                        <p:attrNameLst>
                                          <p:attrName>ppt_y</p:attrName>
                                        </p:attrNameLst>
                                      </p:cBhvr>
                                      <p:tavLst>
                                        <p:tav tm="0">
                                          <p:val>
                                            <p:strVal val="ppt_y"/>
                                          </p:val>
                                        </p:tav>
                                        <p:tav tm="100000">
                                          <p:val>
                                            <p:strVal val="1+ppt_h/2"/>
                                          </p:val>
                                        </p:tav>
                                      </p:tavLst>
                                    </p:anim>
                                    <p:set>
                                      <p:cBhvr>
                                        <p:cTn id="51" dur="1" fill="hold">
                                          <p:stCondLst>
                                            <p:cond delay="499"/>
                                          </p:stCondLst>
                                        </p:cTn>
                                        <p:tgtEl>
                                          <p:spTgt spid="10"/>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 presetClass="exit" presetSubtype="4" fill="hold" grpId="1" nodeType="clickEffect">
                                  <p:stCondLst>
                                    <p:cond delay="0"/>
                                  </p:stCondLst>
                                  <p:childTnLst>
                                    <p:anim calcmode="lin" valueType="num">
                                      <p:cBhvr additive="base">
                                        <p:cTn id="55" dur="500"/>
                                        <p:tgtEl>
                                          <p:spTgt spid="12"/>
                                        </p:tgtEl>
                                        <p:attrNameLst>
                                          <p:attrName>ppt_x</p:attrName>
                                        </p:attrNameLst>
                                      </p:cBhvr>
                                      <p:tavLst>
                                        <p:tav tm="0">
                                          <p:val>
                                            <p:strVal val="ppt_x"/>
                                          </p:val>
                                        </p:tav>
                                        <p:tav tm="100000">
                                          <p:val>
                                            <p:strVal val="ppt_x"/>
                                          </p:val>
                                        </p:tav>
                                      </p:tavLst>
                                    </p:anim>
                                    <p:anim calcmode="lin" valueType="num">
                                      <p:cBhvr additive="base">
                                        <p:cTn id="56" dur="500"/>
                                        <p:tgtEl>
                                          <p:spTgt spid="12"/>
                                        </p:tgtEl>
                                        <p:attrNameLst>
                                          <p:attrName>ppt_y</p:attrName>
                                        </p:attrNameLst>
                                      </p:cBhvr>
                                      <p:tavLst>
                                        <p:tav tm="0">
                                          <p:val>
                                            <p:strVal val="ppt_y"/>
                                          </p:val>
                                        </p:tav>
                                        <p:tav tm="100000">
                                          <p:val>
                                            <p:strVal val="1+ppt_h/2"/>
                                          </p:val>
                                        </p:tav>
                                      </p:tavLst>
                                    </p:anim>
                                    <p:set>
                                      <p:cBhvr>
                                        <p:cTn id="57" dur="1" fill="hold">
                                          <p:stCondLst>
                                            <p:cond delay="499"/>
                                          </p:stCondLst>
                                        </p:cTn>
                                        <p:tgtEl>
                                          <p:spTgt spid="12"/>
                                        </p:tgtEl>
                                        <p:attrNameLst>
                                          <p:attrName>style.visibility</p:attrName>
                                        </p:attrNameLst>
                                      </p:cBhvr>
                                      <p:to>
                                        <p:strVal val="hidden"/>
                                      </p:to>
                                    </p:set>
                                  </p:childTnLst>
                                </p:cTn>
                              </p:par>
                              <p:par>
                                <p:cTn id="58" presetID="2" presetClass="exit" presetSubtype="4" fill="hold" grpId="1" nodeType="withEffect">
                                  <p:stCondLst>
                                    <p:cond delay="0"/>
                                  </p:stCondLst>
                                  <p:childTnLst>
                                    <p:anim calcmode="lin" valueType="num">
                                      <p:cBhvr additive="base">
                                        <p:cTn id="59" dur="500"/>
                                        <p:tgtEl>
                                          <p:spTgt spid="13"/>
                                        </p:tgtEl>
                                        <p:attrNameLst>
                                          <p:attrName>ppt_x</p:attrName>
                                        </p:attrNameLst>
                                      </p:cBhvr>
                                      <p:tavLst>
                                        <p:tav tm="0">
                                          <p:val>
                                            <p:strVal val="ppt_x"/>
                                          </p:val>
                                        </p:tav>
                                        <p:tav tm="100000">
                                          <p:val>
                                            <p:strVal val="ppt_x"/>
                                          </p:val>
                                        </p:tav>
                                      </p:tavLst>
                                    </p:anim>
                                    <p:anim calcmode="lin" valueType="num">
                                      <p:cBhvr additive="base">
                                        <p:cTn id="60" dur="500"/>
                                        <p:tgtEl>
                                          <p:spTgt spid="13"/>
                                        </p:tgtEl>
                                        <p:attrNameLst>
                                          <p:attrName>ppt_y</p:attrName>
                                        </p:attrNameLst>
                                      </p:cBhvr>
                                      <p:tavLst>
                                        <p:tav tm="0">
                                          <p:val>
                                            <p:strVal val="ppt_y"/>
                                          </p:val>
                                        </p:tav>
                                        <p:tav tm="100000">
                                          <p:val>
                                            <p:strVal val="1+ppt_h/2"/>
                                          </p:val>
                                        </p:tav>
                                      </p:tavLst>
                                    </p:anim>
                                    <p:set>
                                      <p:cBhvr>
                                        <p:cTn id="61" dur="1" fill="hold">
                                          <p:stCondLst>
                                            <p:cond delay="499"/>
                                          </p:stCondLst>
                                        </p:cTn>
                                        <p:tgtEl>
                                          <p:spTgt spid="13"/>
                                        </p:tgtEl>
                                        <p:attrNameLst>
                                          <p:attrName>style.visibility</p:attrName>
                                        </p:attrNameLst>
                                      </p:cBhvr>
                                      <p:to>
                                        <p:strVal val="hidden"/>
                                      </p:to>
                                    </p:set>
                                  </p:childTnLst>
                                </p:cTn>
                              </p:par>
                              <p:par>
                                <p:cTn id="62" presetID="2" presetClass="exit" presetSubtype="4" fill="hold" grpId="1" nodeType="withEffect">
                                  <p:stCondLst>
                                    <p:cond delay="0"/>
                                  </p:stCondLst>
                                  <p:childTnLst>
                                    <p:anim calcmode="lin" valueType="num">
                                      <p:cBhvr additive="base">
                                        <p:cTn id="63" dur="500"/>
                                        <p:tgtEl>
                                          <p:spTgt spid="14"/>
                                        </p:tgtEl>
                                        <p:attrNameLst>
                                          <p:attrName>ppt_x</p:attrName>
                                        </p:attrNameLst>
                                      </p:cBhvr>
                                      <p:tavLst>
                                        <p:tav tm="0">
                                          <p:val>
                                            <p:strVal val="ppt_x"/>
                                          </p:val>
                                        </p:tav>
                                        <p:tav tm="100000">
                                          <p:val>
                                            <p:strVal val="ppt_x"/>
                                          </p:val>
                                        </p:tav>
                                      </p:tavLst>
                                    </p:anim>
                                    <p:anim calcmode="lin" valueType="num">
                                      <p:cBhvr additive="base">
                                        <p:cTn id="64" dur="500"/>
                                        <p:tgtEl>
                                          <p:spTgt spid="14"/>
                                        </p:tgtEl>
                                        <p:attrNameLst>
                                          <p:attrName>ppt_y</p:attrName>
                                        </p:attrNameLst>
                                      </p:cBhvr>
                                      <p:tavLst>
                                        <p:tav tm="0">
                                          <p:val>
                                            <p:strVal val="ppt_y"/>
                                          </p:val>
                                        </p:tav>
                                        <p:tav tm="100000">
                                          <p:val>
                                            <p:strVal val="1+ppt_h/2"/>
                                          </p:val>
                                        </p:tav>
                                      </p:tavLst>
                                    </p:anim>
                                    <p:set>
                                      <p:cBhvr>
                                        <p:cTn id="65" dur="1" fill="hold">
                                          <p:stCondLst>
                                            <p:cond delay="499"/>
                                          </p:stCondLst>
                                        </p:cTn>
                                        <p:tgtEl>
                                          <p:spTgt spid="14"/>
                                        </p:tgtEl>
                                        <p:attrNameLst>
                                          <p:attrName>style.visibility</p:attrName>
                                        </p:attrNameLst>
                                      </p:cBhvr>
                                      <p:to>
                                        <p:strVal val="hidden"/>
                                      </p:to>
                                    </p:set>
                                  </p:childTnLst>
                                </p:cTn>
                              </p:par>
                              <p:par>
                                <p:cTn id="66" presetID="2" presetClass="exit" presetSubtype="4" fill="hold" grpId="1" nodeType="withEffect">
                                  <p:stCondLst>
                                    <p:cond delay="0"/>
                                  </p:stCondLst>
                                  <p:childTnLst>
                                    <p:anim calcmode="lin" valueType="num">
                                      <p:cBhvr additive="base">
                                        <p:cTn id="67" dur="500"/>
                                        <p:tgtEl>
                                          <p:spTgt spid="15"/>
                                        </p:tgtEl>
                                        <p:attrNameLst>
                                          <p:attrName>ppt_x</p:attrName>
                                        </p:attrNameLst>
                                      </p:cBhvr>
                                      <p:tavLst>
                                        <p:tav tm="0">
                                          <p:val>
                                            <p:strVal val="ppt_x"/>
                                          </p:val>
                                        </p:tav>
                                        <p:tav tm="100000">
                                          <p:val>
                                            <p:strVal val="ppt_x"/>
                                          </p:val>
                                        </p:tav>
                                      </p:tavLst>
                                    </p:anim>
                                    <p:anim calcmode="lin" valueType="num">
                                      <p:cBhvr additive="base">
                                        <p:cTn id="68" dur="500"/>
                                        <p:tgtEl>
                                          <p:spTgt spid="15"/>
                                        </p:tgtEl>
                                        <p:attrNameLst>
                                          <p:attrName>ppt_y</p:attrName>
                                        </p:attrNameLst>
                                      </p:cBhvr>
                                      <p:tavLst>
                                        <p:tav tm="0">
                                          <p:val>
                                            <p:strVal val="ppt_y"/>
                                          </p:val>
                                        </p:tav>
                                        <p:tav tm="100000">
                                          <p:val>
                                            <p:strVal val="1+ppt_h/2"/>
                                          </p:val>
                                        </p:tav>
                                      </p:tavLst>
                                    </p:anim>
                                    <p:set>
                                      <p:cBhvr>
                                        <p:cTn id="69" dur="1" fill="hold">
                                          <p:stCondLst>
                                            <p:cond delay="499"/>
                                          </p:stCondLst>
                                        </p:cTn>
                                        <p:tgtEl>
                                          <p:spTgt spid="15"/>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26" presetClass="entr" presetSubtype="0" fill="hold" grpId="0" nodeType="clickEffect">
                                  <p:stCondLst>
                                    <p:cond delay="0"/>
                                  </p:stCondLst>
                                  <p:childTnLst>
                                    <p:set>
                                      <p:cBhvr>
                                        <p:cTn id="73" dur="1" fill="hold">
                                          <p:stCondLst>
                                            <p:cond delay="0"/>
                                          </p:stCondLst>
                                        </p:cTn>
                                        <p:tgtEl>
                                          <p:spTgt spid="3"/>
                                        </p:tgtEl>
                                        <p:attrNameLst>
                                          <p:attrName>style.visibility</p:attrName>
                                        </p:attrNameLst>
                                      </p:cBhvr>
                                      <p:to>
                                        <p:strVal val="visible"/>
                                      </p:to>
                                    </p:set>
                                    <p:animEffect transition="in" filter="wipe(down)">
                                      <p:cBhvr>
                                        <p:cTn id="74" dur="580">
                                          <p:stCondLst>
                                            <p:cond delay="0"/>
                                          </p:stCondLst>
                                        </p:cTn>
                                        <p:tgtEl>
                                          <p:spTgt spid="3"/>
                                        </p:tgtEl>
                                      </p:cBhvr>
                                    </p:animEffect>
                                    <p:anim calcmode="lin" valueType="num">
                                      <p:cBhvr>
                                        <p:cTn id="7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80" dur="26">
                                          <p:stCondLst>
                                            <p:cond delay="650"/>
                                          </p:stCondLst>
                                        </p:cTn>
                                        <p:tgtEl>
                                          <p:spTgt spid="3"/>
                                        </p:tgtEl>
                                      </p:cBhvr>
                                      <p:to x="100000" y="60000"/>
                                    </p:animScale>
                                    <p:animScale>
                                      <p:cBhvr>
                                        <p:cTn id="81" dur="166" decel="50000">
                                          <p:stCondLst>
                                            <p:cond delay="676"/>
                                          </p:stCondLst>
                                        </p:cTn>
                                        <p:tgtEl>
                                          <p:spTgt spid="3"/>
                                        </p:tgtEl>
                                      </p:cBhvr>
                                      <p:to x="100000" y="100000"/>
                                    </p:animScale>
                                    <p:animScale>
                                      <p:cBhvr>
                                        <p:cTn id="82" dur="26">
                                          <p:stCondLst>
                                            <p:cond delay="1312"/>
                                          </p:stCondLst>
                                        </p:cTn>
                                        <p:tgtEl>
                                          <p:spTgt spid="3"/>
                                        </p:tgtEl>
                                      </p:cBhvr>
                                      <p:to x="100000" y="80000"/>
                                    </p:animScale>
                                    <p:animScale>
                                      <p:cBhvr>
                                        <p:cTn id="83" dur="166" decel="50000">
                                          <p:stCondLst>
                                            <p:cond delay="1338"/>
                                          </p:stCondLst>
                                        </p:cTn>
                                        <p:tgtEl>
                                          <p:spTgt spid="3"/>
                                        </p:tgtEl>
                                      </p:cBhvr>
                                      <p:to x="100000" y="100000"/>
                                    </p:animScale>
                                    <p:animScale>
                                      <p:cBhvr>
                                        <p:cTn id="84" dur="26">
                                          <p:stCondLst>
                                            <p:cond delay="1642"/>
                                          </p:stCondLst>
                                        </p:cTn>
                                        <p:tgtEl>
                                          <p:spTgt spid="3"/>
                                        </p:tgtEl>
                                      </p:cBhvr>
                                      <p:to x="100000" y="90000"/>
                                    </p:animScale>
                                    <p:animScale>
                                      <p:cBhvr>
                                        <p:cTn id="85" dur="166" decel="50000">
                                          <p:stCondLst>
                                            <p:cond delay="1668"/>
                                          </p:stCondLst>
                                        </p:cTn>
                                        <p:tgtEl>
                                          <p:spTgt spid="3"/>
                                        </p:tgtEl>
                                      </p:cBhvr>
                                      <p:to x="100000" y="100000"/>
                                    </p:animScale>
                                    <p:animScale>
                                      <p:cBhvr>
                                        <p:cTn id="86" dur="26">
                                          <p:stCondLst>
                                            <p:cond delay="1808"/>
                                          </p:stCondLst>
                                        </p:cTn>
                                        <p:tgtEl>
                                          <p:spTgt spid="3"/>
                                        </p:tgtEl>
                                      </p:cBhvr>
                                      <p:to x="100000" y="95000"/>
                                    </p:animScale>
                                    <p:animScale>
                                      <p:cBhvr>
                                        <p:cTn id="87" dur="166" decel="50000">
                                          <p:stCondLst>
                                            <p:cond delay="1834"/>
                                          </p:stCondLst>
                                        </p:cTn>
                                        <p:tgtEl>
                                          <p:spTgt spid="3"/>
                                        </p:tgtEl>
                                      </p:cBhvr>
                                      <p:to x="100000" y="100000"/>
                                    </p:animScale>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nodeType="clickEffect">
                                  <p:stCondLst>
                                    <p:cond delay="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500" fill="hold"/>
                                        <p:tgtEl>
                                          <p:spTgt spid="4"/>
                                        </p:tgtEl>
                                        <p:attrNameLst>
                                          <p:attrName>ppt_x</p:attrName>
                                        </p:attrNameLst>
                                      </p:cBhvr>
                                      <p:tavLst>
                                        <p:tav tm="0">
                                          <p:val>
                                            <p:strVal val="#ppt_x"/>
                                          </p:val>
                                        </p:tav>
                                        <p:tav tm="100000">
                                          <p:val>
                                            <p:strVal val="#ppt_x"/>
                                          </p:val>
                                        </p:tav>
                                      </p:tavLst>
                                    </p:anim>
                                    <p:anim calcmode="lin" valueType="num">
                                      <p:cBhvr additive="base">
                                        <p:cTn id="9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2" grpId="1"/>
      <p:bldP spid="12" grpId="0" animBg="1"/>
      <p:bldP spid="12" grpId="1" animBg="1"/>
      <p:bldP spid="13" grpId="0" animBg="1"/>
      <p:bldP spid="13" grpId="1" animBg="1"/>
      <p:bldP spid="14" grpId="0" animBg="1"/>
      <p:bldP spid="14" grpId="1" animBg="1"/>
      <p:bldP spid="15" grpId="0" animBg="1"/>
      <p:bldP spid="15" grpId="1"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30D20-38D6-1C87-1A12-8B6ED45D83E4}"/>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76E69DAD-73DC-D137-ACC7-988B3766E586}"/>
              </a:ext>
            </a:extLst>
          </p:cNvPr>
          <p:cNvSpPr txBox="1"/>
          <p:nvPr/>
        </p:nvSpPr>
        <p:spPr>
          <a:xfrm>
            <a:off x="0" y="0"/>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36: NGUYÊN PHÂN VÀ GIẢM PHÂN</a:t>
            </a:r>
            <a:endParaRPr lang="en-US" sz="3200" b="1"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48937770-73A5-025D-6E39-52692ACAD213}"/>
              </a:ext>
            </a:extLst>
          </p:cNvPr>
          <p:cNvSpPr txBox="1"/>
          <p:nvPr/>
        </p:nvSpPr>
        <p:spPr>
          <a:xfrm>
            <a:off x="10717" y="429727"/>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Ý NGHĨA VÀ ỨNG DỤNG CỦA NGUYÊN PHÂN, GIẢM PHÂN</a:t>
            </a:r>
          </a:p>
        </p:txBody>
      </p:sp>
      <p:sp>
        <p:nvSpPr>
          <p:cNvPr id="27650" name="Rectangle 2">
            <a:extLst>
              <a:ext uri="{FF2B5EF4-FFF2-40B4-BE49-F238E27FC236}">
                <a16:creationId xmlns:a16="http://schemas.microsoft.com/office/drawing/2014/main" id="{24633973-A4D1-B696-3000-53ED99900D0C}"/>
              </a:ext>
            </a:extLst>
          </p:cNvPr>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a:extLst>
              <a:ext uri="{FF2B5EF4-FFF2-40B4-BE49-F238E27FC236}">
                <a16:creationId xmlns:a16="http://schemas.microsoft.com/office/drawing/2014/main" id="{37E51BFE-99B7-F635-19DB-C9E76EE02E72}"/>
              </a:ext>
            </a:extLst>
          </p:cNvPr>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5-Point Star 16">
            <a:hlinkClick r:id="rId2" action="ppaction://hlinkfile"/>
            <a:extLst>
              <a:ext uri="{FF2B5EF4-FFF2-40B4-BE49-F238E27FC236}">
                <a16:creationId xmlns:a16="http://schemas.microsoft.com/office/drawing/2014/main" id="{53651DA8-D05C-BB8B-B547-40CB7631E044}"/>
              </a:ext>
            </a:extLst>
          </p:cNvPr>
          <p:cNvSpPr/>
          <p:nvPr/>
        </p:nvSpPr>
        <p:spPr>
          <a:xfrm>
            <a:off x="11495314" y="0"/>
            <a:ext cx="696686" cy="653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12623C8-EDA5-5DA2-ED35-43B98B489FA7}"/>
              </a:ext>
            </a:extLst>
          </p:cNvPr>
          <p:cNvSpPr txBox="1"/>
          <p:nvPr/>
        </p:nvSpPr>
        <p:spPr>
          <a:xfrm>
            <a:off x="275756" y="895444"/>
            <a:ext cx="4461616" cy="523220"/>
          </a:xfrm>
          <a:prstGeom prst="rect">
            <a:avLst/>
          </a:prstGeom>
          <a:noFill/>
        </p:spPr>
        <p:txBody>
          <a:bodyPr wrap="square" rtlCol="0">
            <a:spAutoFit/>
          </a:bodyPr>
          <a:lstStyle/>
          <a:p>
            <a:r>
              <a:rPr lang="en-US" sz="2800" dirty="0">
                <a:solidFill>
                  <a:srgbClr val="FF3399"/>
                </a:solidFill>
                <a:latin typeface="Times New Roman" pitchFamily="18" charset="0"/>
                <a:cs typeface="Times New Roman" pitchFamily="18" charset="0"/>
              </a:rPr>
              <a:t>1. Ý </a:t>
            </a:r>
            <a:r>
              <a:rPr lang="en-US" sz="2800" dirty="0" err="1">
                <a:solidFill>
                  <a:srgbClr val="FF3399"/>
                </a:solidFill>
                <a:latin typeface="Times New Roman" pitchFamily="18" charset="0"/>
                <a:cs typeface="Times New Roman" pitchFamily="18" charset="0"/>
              </a:rPr>
              <a:t>nghĩa</a:t>
            </a:r>
            <a:endParaRPr lang="en-US" sz="2800" dirty="0">
              <a:solidFill>
                <a:srgbClr val="FF3399"/>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81B7ABDB-7620-9ADF-BCE1-DF1547878DB9}"/>
              </a:ext>
            </a:extLst>
          </p:cNvPr>
          <p:cNvSpPr txBox="1"/>
          <p:nvPr/>
        </p:nvSpPr>
        <p:spPr>
          <a:xfrm>
            <a:off x="6132779" y="1703557"/>
            <a:ext cx="6069938" cy="3753015"/>
          </a:xfrm>
          <a:prstGeom prst="rect">
            <a:avLst/>
          </a:prstGeom>
          <a:noFill/>
        </p:spPr>
        <p:txBody>
          <a:bodyPr wrap="square" rtlCol="0">
            <a:spAutoFit/>
          </a:bodyPr>
          <a:lstStyle/>
          <a:p>
            <a:pPr lvl="0">
              <a:lnSpc>
                <a:spcPct val="135000"/>
              </a:lnSpc>
            </a:pPr>
            <a:r>
              <a:rPr lang="en-US" sz="36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3600" dirty="0">
                <a:solidFill>
                  <a:srgbClr val="FF0000"/>
                </a:solidFill>
                <a:latin typeface="Times New Roman" panose="02020603050405020304" pitchFamily="18" charset="0"/>
                <a:cs typeface="Times New Roman" panose="02020603050405020304" pitchFamily="18" charset="0"/>
              </a:rPr>
              <a:t>Trong </a:t>
            </a:r>
            <a:r>
              <a:rPr lang="en-US" sz="3600" dirty="0" err="1">
                <a:solidFill>
                  <a:srgbClr val="FF0000"/>
                </a:solidFill>
                <a:latin typeface="Times New Roman" panose="02020603050405020304" pitchFamily="18" charset="0"/>
                <a:cs typeface="Times New Roman" panose="02020603050405020304" pitchFamily="18" charset="0"/>
              </a:rPr>
              <a:t>sinh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sản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hữu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tính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bộ</a:t>
            </a:r>
            <a:r>
              <a:rPr lang="en-US" sz="3600" dirty="0">
                <a:solidFill>
                  <a:srgbClr val="FF0000"/>
                </a:solidFill>
                <a:latin typeface="Times New Roman" panose="02020603050405020304" pitchFamily="18" charset="0"/>
                <a:cs typeface="Times New Roman" panose="02020603050405020304" pitchFamily="18" charset="0"/>
              </a:rPr>
              <a:t> NST </a:t>
            </a:r>
            <a:r>
              <a:rPr lang="en-US" sz="3600" dirty="0" err="1">
                <a:solidFill>
                  <a:srgbClr val="FF0000"/>
                </a:solidFill>
                <a:latin typeface="Times New Roman" panose="02020603050405020304" pitchFamily="18" charset="0"/>
                <a:cs typeface="Times New Roman" panose="02020603050405020304" pitchFamily="18" charset="0"/>
              </a:rPr>
              <a:t>đặc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trưng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của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loài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được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duy</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trì</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ổn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định</a:t>
            </a:r>
            <a:r>
              <a:rPr lang="en-US" sz="3600" dirty="0">
                <a:solidFill>
                  <a:srgbClr val="FF0000"/>
                </a:solidFill>
                <a:latin typeface="Times New Roman" panose="02020603050405020304" pitchFamily="18" charset="0"/>
                <a:cs typeface="Times New Roman" panose="02020603050405020304" pitchFamily="18" charset="0"/>
              </a:rPr>
              <a:t> qua </a:t>
            </a:r>
            <a:r>
              <a:rPr lang="en-US" sz="3600" dirty="0" err="1">
                <a:solidFill>
                  <a:srgbClr val="FF0000"/>
                </a:solidFill>
                <a:latin typeface="Times New Roman" panose="02020603050405020304" pitchFamily="18" charset="0"/>
                <a:cs typeface="Times New Roman" panose="02020603050405020304" pitchFamily="18" charset="0"/>
              </a:rPr>
              <a:t>các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thế</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hệ</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nhờ</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nguyên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phân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giảm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phân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thụ</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tinh</a:t>
            </a:r>
            <a:r>
              <a:rPr lang="en-US" sz="3600" dirty="0">
                <a:solidFill>
                  <a:srgbClr val="FF0000"/>
                </a:solidFill>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4A9A4098-88D7-84CC-8753-1C0BD63F77D4}"/>
              </a:ext>
            </a:extLst>
          </p:cNvPr>
          <p:cNvPicPr>
            <a:picLocks noChangeAspect="1"/>
          </p:cNvPicPr>
          <p:nvPr/>
        </p:nvPicPr>
        <p:blipFill>
          <a:blip r:embed="rId3"/>
          <a:stretch>
            <a:fillRect/>
          </a:stretch>
        </p:blipFill>
        <p:spPr>
          <a:xfrm>
            <a:off x="275756" y="1496941"/>
            <a:ext cx="5486400" cy="5334000"/>
          </a:xfrm>
          <a:prstGeom prst="rect">
            <a:avLst/>
          </a:prstGeom>
        </p:spPr>
      </p:pic>
    </p:spTree>
    <p:extLst>
      <p:ext uri="{BB962C8B-B14F-4D97-AF65-F5344CB8AC3E}">
        <p14:creationId xmlns:p14="http://schemas.microsoft.com/office/powerpoint/2010/main" val="20916367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33BB9-77C3-C7E4-0FAE-8C2A55264732}"/>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B5F14C6E-2648-0292-84FB-514F2EB1F0EE}"/>
              </a:ext>
            </a:extLst>
          </p:cNvPr>
          <p:cNvSpPr txBox="1"/>
          <p:nvPr/>
        </p:nvSpPr>
        <p:spPr>
          <a:xfrm>
            <a:off x="0" y="-25877"/>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36: NGUYÊN PHÂN VÀ GIẢM PHÂN</a:t>
            </a:r>
            <a:endParaRPr lang="en-US" sz="3200" b="1"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6970AFD6-F671-A950-5863-FB3AA1D8B254}"/>
              </a:ext>
            </a:extLst>
          </p:cNvPr>
          <p:cNvSpPr txBox="1"/>
          <p:nvPr/>
        </p:nvSpPr>
        <p:spPr>
          <a:xfrm>
            <a:off x="0" y="353012"/>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Ý NGHĨA VÀ ỨNG DỤNG CỦA NGUYÊN PHÂN, GIẢM PHÂN</a:t>
            </a:r>
          </a:p>
        </p:txBody>
      </p:sp>
      <p:sp>
        <p:nvSpPr>
          <p:cNvPr id="27650" name="Rectangle 2">
            <a:extLst>
              <a:ext uri="{FF2B5EF4-FFF2-40B4-BE49-F238E27FC236}">
                <a16:creationId xmlns:a16="http://schemas.microsoft.com/office/drawing/2014/main" id="{4D67B9BC-9D4E-0657-E4AB-A8336698CC4A}"/>
              </a:ext>
            </a:extLst>
          </p:cNvPr>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a:extLst>
              <a:ext uri="{FF2B5EF4-FFF2-40B4-BE49-F238E27FC236}">
                <a16:creationId xmlns:a16="http://schemas.microsoft.com/office/drawing/2014/main" id="{75502260-1C52-E938-BA24-645D67AD8044}"/>
              </a:ext>
            </a:extLst>
          </p:cNvPr>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5-Point Star 16">
            <a:hlinkClick r:id="rId2" action="ppaction://hlinkfile"/>
            <a:extLst>
              <a:ext uri="{FF2B5EF4-FFF2-40B4-BE49-F238E27FC236}">
                <a16:creationId xmlns:a16="http://schemas.microsoft.com/office/drawing/2014/main" id="{4FC7A902-DE9B-F4BE-B41A-CBD302144F85}"/>
              </a:ext>
            </a:extLst>
          </p:cNvPr>
          <p:cNvSpPr/>
          <p:nvPr/>
        </p:nvSpPr>
        <p:spPr>
          <a:xfrm>
            <a:off x="11495314" y="0"/>
            <a:ext cx="696686" cy="653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5154A35-AC1E-ADD1-17B1-6DCC3B8F2EAD}"/>
              </a:ext>
            </a:extLst>
          </p:cNvPr>
          <p:cNvSpPr txBox="1"/>
          <p:nvPr/>
        </p:nvSpPr>
        <p:spPr>
          <a:xfrm>
            <a:off x="275756" y="895444"/>
            <a:ext cx="4461616" cy="523220"/>
          </a:xfrm>
          <a:prstGeom prst="rect">
            <a:avLst/>
          </a:prstGeom>
          <a:noFill/>
        </p:spPr>
        <p:txBody>
          <a:bodyPr wrap="square" rtlCol="0">
            <a:spAutoFit/>
          </a:bodyPr>
          <a:lstStyle/>
          <a:p>
            <a:r>
              <a:rPr lang="en-US" sz="2800" dirty="0">
                <a:solidFill>
                  <a:srgbClr val="FF3399"/>
                </a:solidFill>
                <a:latin typeface="Times New Roman" pitchFamily="18" charset="0"/>
                <a:cs typeface="Times New Roman" pitchFamily="18" charset="0"/>
              </a:rPr>
              <a:t>1. Ý </a:t>
            </a:r>
            <a:r>
              <a:rPr lang="en-US" sz="2800" dirty="0" err="1">
                <a:solidFill>
                  <a:srgbClr val="FF3399"/>
                </a:solidFill>
                <a:latin typeface="Times New Roman" pitchFamily="18" charset="0"/>
                <a:cs typeface="Times New Roman" pitchFamily="18" charset="0"/>
              </a:rPr>
              <a:t>nghĩa</a:t>
            </a:r>
            <a:endParaRPr lang="en-US" sz="2800" dirty="0">
              <a:solidFill>
                <a:srgbClr val="FF3399"/>
              </a:solidFill>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F015132D-E438-3673-4A49-29080AC66AEA}"/>
              </a:ext>
            </a:extLst>
          </p:cNvPr>
          <p:cNvSpPr txBox="1"/>
          <p:nvPr/>
        </p:nvSpPr>
        <p:spPr>
          <a:xfrm>
            <a:off x="446521" y="4393318"/>
            <a:ext cx="11397136" cy="175432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3600" dirty="0" err="1">
                <a:solidFill>
                  <a:srgbClr val="FF3399"/>
                </a:solidFill>
                <a:latin typeface="Times    New Roman"/>
              </a:rPr>
              <a:t>Nêu</a:t>
            </a:r>
            <a:r>
              <a:rPr lang="en-US" sz="3600" dirty="0">
                <a:solidFill>
                  <a:srgbClr val="FF3399"/>
                </a:solidFill>
                <a:latin typeface="Times    New Roman"/>
              </a:rPr>
              <a:t> </a:t>
            </a:r>
            <a:r>
              <a:rPr lang="en-US" sz="3600" dirty="0" err="1">
                <a:solidFill>
                  <a:srgbClr val="FF3399"/>
                </a:solidFill>
                <a:latin typeface="Times    New Roman"/>
              </a:rPr>
              <a:t>mối</a:t>
            </a:r>
            <a:r>
              <a:rPr lang="en-US" sz="3600" dirty="0">
                <a:solidFill>
                  <a:srgbClr val="FF3399"/>
                </a:solidFill>
                <a:latin typeface="Times    New Roman"/>
              </a:rPr>
              <a:t> </a:t>
            </a:r>
            <a:r>
              <a:rPr lang="en-US" sz="3600" dirty="0" err="1">
                <a:solidFill>
                  <a:srgbClr val="FF3399"/>
                </a:solidFill>
                <a:latin typeface="Times    New Roman"/>
              </a:rPr>
              <a:t>quan</a:t>
            </a:r>
            <a:r>
              <a:rPr lang="en-US" sz="3600" dirty="0">
                <a:solidFill>
                  <a:srgbClr val="FF3399"/>
                </a:solidFill>
                <a:latin typeface="Times    New Roman"/>
              </a:rPr>
              <a:t> </a:t>
            </a:r>
            <a:r>
              <a:rPr lang="en-US" sz="3600" dirty="0" err="1">
                <a:solidFill>
                  <a:srgbClr val="FF3399"/>
                </a:solidFill>
                <a:latin typeface="Times    New Roman"/>
              </a:rPr>
              <a:t>hệ</a:t>
            </a:r>
            <a:r>
              <a:rPr lang="en-US" sz="3600" dirty="0">
                <a:solidFill>
                  <a:srgbClr val="FF3399"/>
                </a:solidFill>
                <a:latin typeface="Times    New Roman"/>
              </a:rPr>
              <a:t> </a:t>
            </a:r>
            <a:r>
              <a:rPr lang="en-US" sz="3600" dirty="0" err="1">
                <a:solidFill>
                  <a:srgbClr val="FF3399"/>
                </a:solidFill>
                <a:latin typeface="Times    New Roman"/>
              </a:rPr>
              <a:t>giữa</a:t>
            </a:r>
            <a:r>
              <a:rPr lang="en-US" sz="3600" dirty="0">
                <a:solidFill>
                  <a:srgbClr val="FF3399"/>
                </a:solidFill>
                <a:latin typeface="Times    New Roman"/>
              </a:rPr>
              <a:t> </a:t>
            </a:r>
            <a:r>
              <a:rPr lang="en-US" sz="3600" dirty="0" err="1">
                <a:solidFill>
                  <a:srgbClr val="FF3399"/>
                </a:solidFill>
                <a:latin typeface="Times    New Roman"/>
              </a:rPr>
              <a:t>nguyên</a:t>
            </a:r>
            <a:r>
              <a:rPr lang="en-US" sz="3600" dirty="0">
                <a:solidFill>
                  <a:srgbClr val="FF3399"/>
                </a:solidFill>
                <a:latin typeface="Times    New Roman"/>
              </a:rPr>
              <a:t> </a:t>
            </a:r>
            <a:r>
              <a:rPr lang="en-US" sz="3600" dirty="0" err="1">
                <a:solidFill>
                  <a:srgbClr val="FF3399"/>
                </a:solidFill>
                <a:latin typeface="Times    New Roman"/>
              </a:rPr>
              <a:t>phân</a:t>
            </a:r>
            <a:r>
              <a:rPr lang="en-US" sz="3600" dirty="0">
                <a:solidFill>
                  <a:srgbClr val="FF3399"/>
                </a:solidFill>
                <a:latin typeface="Times    New Roman"/>
              </a:rPr>
              <a:t>, </a:t>
            </a:r>
            <a:r>
              <a:rPr lang="en-US" sz="3600" dirty="0" err="1">
                <a:solidFill>
                  <a:srgbClr val="FF3399"/>
                </a:solidFill>
                <a:latin typeface="Times    New Roman"/>
              </a:rPr>
              <a:t>giảm</a:t>
            </a:r>
            <a:r>
              <a:rPr lang="en-US" sz="3600" dirty="0">
                <a:solidFill>
                  <a:srgbClr val="FF3399"/>
                </a:solidFill>
                <a:latin typeface="Times    New Roman"/>
              </a:rPr>
              <a:t> </a:t>
            </a:r>
            <a:r>
              <a:rPr lang="en-US" sz="3600" dirty="0" err="1">
                <a:solidFill>
                  <a:srgbClr val="FF3399"/>
                </a:solidFill>
                <a:latin typeface="Times    New Roman"/>
              </a:rPr>
              <a:t>phân</a:t>
            </a:r>
            <a:r>
              <a:rPr lang="en-US" sz="3600" dirty="0">
                <a:solidFill>
                  <a:srgbClr val="FF3399"/>
                </a:solidFill>
                <a:latin typeface="Times    New Roman"/>
              </a:rPr>
              <a:t> </a:t>
            </a:r>
            <a:r>
              <a:rPr lang="en-US" sz="3600" dirty="0" err="1">
                <a:solidFill>
                  <a:srgbClr val="FF3399"/>
                </a:solidFill>
                <a:latin typeface="Times    New Roman"/>
              </a:rPr>
              <a:t>và</a:t>
            </a:r>
            <a:r>
              <a:rPr lang="en-US" sz="3600" dirty="0">
                <a:solidFill>
                  <a:srgbClr val="FF3399"/>
                </a:solidFill>
                <a:latin typeface="Times    New Roman"/>
              </a:rPr>
              <a:t> </a:t>
            </a:r>
            <a:r>
              <a:rPr lang="en-US" sz="3600" dirty="0" err="1">
                <a:solidFill>
                  <a:srgbClr val="FF3399"/>
                </a:solidFill>
                <a:latin typeface="Times    New Roman"/>
              </a:rPr>
              <a:t>thụ</a:t>
            </a:r>
            <a:r>
              <a:rPr lang="en-US" sz="3600" dirty="0">
                <a:solidFill>
                  <a:srgbClr val="FF3399"/>
                </a:solidFill>
                <a:latin typeface="Times    New Roman"/>
              </a:rPr>
              <a:t> </a:t>
            </a:r>
            <a:r>
              <a:rPr lang="en-US" sz="3600" dirty="0" err="1">
                <a:solidFill>
                  <a:srgbClr val="FF3399"/>
                </a:solidFill>
                <a:latin typeface="Times    New Roman"/>
              </a:rPr>
              <a:t>tinh</a:t>
            </a:r>
            <a:r>
              <a:rPr lang="en-US" sz="3600" dirty="0">
                <a:solidFill>
                  <a:srgbClr val="FF3399"/>
                </a:solidFill>
                <a:latin typeface="Times    New Roman"/>
              </a:rPr>
              <a:t> </a:t>
            </a:r>
            <a:r>
              <a:rPr lang="en-US" sz="3600" dirty="0" err="1">
                <a:solidFill>
                  <a:srgbClr val="FF3399"/>
                </a:solidFill>
                <a:latin typeface="Times    New Roman"/>
              </a:rPr>
              <a:t>trong</a:t>
            </a:r>
            <a:r>
              <a:rPr lang="en-US" sz="3600" dirty="0">
                <a:solidFill>
                  <a:srgbClr val="FF3399"/>
                </a:solidFill>
                <a:latin typeface="Times    New Roman"/>
              </a:rPr>
              <a:t> </a:t>
            </a:r>
            <a:r>
              <a:rPr lang="en-US" sz="3600" dirty="0" err="1">
                <a:solidFill>
                  <a:srgbClr val="FF3399"/>
                </a:solidFill>
                <a:latin typeface="Times    New Roman"/>
              </a:rPr>
              <a:t>việc</a:t>
            </a:r>
            <a:r>
              <a:rPr lang="en-US" sz="3600" dirty="0">
                <a:solidFill>
                  <a:srgbClr val="FF3399"/>
                </a:solidFill>
                <a:latin typeface="Times    New Roman"/>
              </a:rPr>
              <a:t> </a:t>
            </a:r>
            <a:r>
              <a:rPr lang="en-US" sz="3600" dirty="0" err="1">
                <a:solidFill>
                  <a:srgbClr val="FF3399"/>
                </a:solidFill>
                <a:latin typeface="Times    New Roman"/>
              </a:rPr>
              <a:t>duy</a:t>
            </a:r>
            <a:r>
              <a:rPr lang="en-US" sz="3600" dirty="0">
                <a:solidFill>
                  <a:srgbClr val="FF3399"/>
                </a:solidFill>
                <a:latin typeface="Times    New Roman"/>
              </a:rPr>
              <a:t> </a:t>
            </a:r>
            <a:r>
              <a:rPr lang="en-US" sz="3600" dirty="0" err="1">
                <a:solidFill>
                  <a:srgbClr val="FF3399"/>
                </a:solidFill>
                <a:latin typeface="Times    New Roman"/>
              </a:rPr>
              <a:t>trì</a:t>
            </a:r>
            <a:r>
              <a:rPr lang="en-US" sz="3600" dirty="0">
                <a:solidFill>
                  <a:srgbClr val="FF3399"/>
                </a:solidFill>
                <a:latin typeface="Times    New Roman"/>
              </a:rPr>
              <a:t> </a:t>
            </a:r>
            <a:r>
              <a:rPr lang="en-US" sz="3600" dirty="0" err="1">
                <a:solidFill>
                  <a:srgbClr val="FF3399"/>
                </a:solidFill>
                <a:latin typeface="Times    New Roman"/>
              </a:rPr>
              <a:t>bộ</a:t>
            </a:r>
            <a:r>
              <a:rPr lang="en-US" sz="3600" dirty="0">
                <a:solidFill>
                  <a:srgbClr val="FF3399"/>
                </a:solidFill>
                <a:latin typeface="Times    New Roman"/>
              </a:rPr>
              <a:t> </a:t>
            </a:r>
            <a:r>
              <a:rPr lang="en-US" sz="3600" dirty="0" err="1">
                <a:solidFill>
                  <a:srgbClr val="FF3399"/>
                </a:solidFill>
                <a:latin typeface="Times    New Roman"/>
              </a:rPr>
              <a:t>nhiễm</a:t>
            </a:r>
            <a:r>
              <a:rPr lang="en-US" sz="3600" dirty="0">
                <a:solidFill>
                  <a:srgbClr val="FF3399"/>
                </a:solidFill>
                <a:latin typeface="Times    New Roman"/>
              </a:rPr>
              <a:t> </a:t>
            </a:r>
            <a:r>
              <a:rPr lang="en-US" sz="3600" dirty="0" err="1">
                <a:solidFill>
                  <a:srgbClr val="FF3399"/>
                </a:solidFill>
                <a:latin typeface="Times    New Roman"/>
              </a:rPr>
              <a:t>sắc</a:t>
            </a:r>
            <a:r>
              <a:rPr lang="en-US" sz="3600" dirty="0">
                <a:solidFill>
                  <a:srgbClr val="FF3399"/>
                </a:solidFill>
                <a:latin typeface="Times    New Roman"/>
              </a:rPr>
              <a:t> </a:t>
            </a:r>
            <a:r>
              <a:rPr lang="en-US" sz="3600" dirty="0" err="1">
                <a:solidFill>
                  <a:srgbClr val="FF3399"/>
                </a:solidFill>
                <a:latin typeface="Times    New Roman"/>
              </a:rPr>
              <a:t>thể</a:t>
            </a:r>
            <a:r>
              <a:rPr lang="en-US" sz="3600" dirty="0">
                <a:solidFill>
                  <a:srgbClr val="FF3399"/>
                </a:solidFill>
                <a:latin typeface="Times    New Roman"/>
              </a:rPr>
              <a:t> qua </a:t>
            </a:r>
            <a:r>
              <a:rPr lang="en-US" sz="3600" dirty="0" err="1">
                <a:solidFill>
                  <a:srgbClr val="FF3399"/>
                </a:solidFill>
                <a:latin typeface="Times    New Roman"/>
              </a:rPr>
              <a:t>các</a:t>
            </a:r>
            <a:r>
              <a:rPr lang="en-US" sz="3600" dirty="0">
                <a:solidFill>
                  <a:srgbClr val="FF3399"/>
                </a:solidFill>
                <a:latin typeface="Times    New Roman"/>
              </a:rPr>
              <a:t> </a:t>
            </a:r>
            <a:r>
              <a:rPr lang="en-US" sz="3600" dirty="0" err="1">
                <a:solidFill>
                  <a:srgbClr val="FF3399"/>
                </a:solidFill>
                <a:latin typeface="Times    New Roman"/>
              </a:rPr>
              <a:t>thế</a:t>
            </a:r>
            <a:r>
              <a:rPr lang="en-US" sz="3600" dirty="0">
                <a:solidFill>
                  <a:srgbClr val="FF3399"/>
                </a:solidFill>
                <a:latin typeface="Times    New Roman"/>
              </a:rPr>
              <a:t> </a:t>
            </a:r>
            <a:r>
              <a:rPr lang="en-US" sz="3600" dirty="0" err="1">
                <a:solidFill>
                  <a:srgbClr val="FF3399"/>
                </a:solidFill>
                <a:latin typeface="Times    New Roman"/>
              </a:rPr>
              <a:t>hệ</a:t>
            </a:r>
            <a:r>
              <a:rPr lang="en-US" sz="3600" dirty="0">
                <a:solidFill>
                  <a:srgbClr val="FF3399"/>
                </a:solidFill>
                <a:latin typeface="Times    New Roman"/>
              </a:rPr>
              <a:t> ở </a:t>
            </a:r>
            <a:r>
              <a:rPr lang="en-US" sz="3600" dirty="0" err="1">
                <a:solidFill>
                  <a:srgbClr val="FF3399"/>
                </a:solidFill>
                <a:latin typeface="Times    New Roman"/>
              </a:rPr>
              <a:t>loài</a:t>
            </a:r>
            <a:r>
              <a:rPr lang="en-US" sz="3600" dirty="0">
                <a:solidFill>
                  <a:srgbClr val="FF3399"/>
                </a:solidFill>
                <a:latin typeface="Times    New Roman"/>
              </a:rPr>
              <a:t> </a:t>
            </a:r>
            <a:r>
              <a:rPr lang="en-US" sz="3600" dirty="0" err="1">
                <a:solidFill>
                  <a:srgbClr val="FF3399"/>
                </a:solidFill>
                <a:latin typeface="Times    New Roman"/>
              </a:rPr>
              <a:t>sinh</a:t>
            </a:r>
            <a:r>
              <a:rPr lang="en-US" sz="3600" dirty="0">
                <a:solidFill>
                  <a:srgbClr val="FF3399"/>
                </a:solidFill>
                <a:latin typeface="Times    New Roman"/>
              </a:rPr>
              <a:t> </a:t>
            </a:r>
            <a:r>
              <a:rPr lang="en-US" sz="3600" dirty="0" err="1">
                <a:solidFill>
                  <a:srgbClr val="FF3399"/>
                </a:solidFill>
                <a:latin typeface="Times    New Roman"/>
              </a:rPr>
              <a:t>sản</a:t>
            </a:r>
            <a:r>
              <a:rPr lang="en-US" sz="3600" dirty="0">
                <a:solidFill>
                  <a:srgbClr val="FF3399"/>
                </a:solidFill>
                <a:latin typeface="Times    New Roman"/>
              </a:rPr>
              <a:t> </a:t>
            </a:r>
            <a:r>
              <a:rPr lang="en-US" sz="3600" dirty="0" err="1">
                <a:solidFill>
                  <a:srgbClr val="FF3399"/>
                </a:solidFill>
                <a:latin typeface="Times    New Roman"/>
              </a:rPr>
              <a:t>hữu</a:t>
            </a:r>
            <a:r>
              <a:rPr lang="en-US" sz="3600" dirty="0">
                <a:solidFill>
                  <a:srgbClr val="FF3399"/>
                </a:solidFill>
                <a:latin typeface="Times    New Roman"/>
              </a:rPr>
              <a:t> </a:t>
            </a:r>
            <a:r>
              <a:rPr lang="en-US" sz="3600" dirty="0" err="1">
                <a:solidFill>
                  <a:srgbClr val="FF3399"/>
                </a:solidFill>
                <a:latin typeface="Times    New Roman"/>
              </a:rPr>
              <a:t>tính</a:t>
            </a:r>
            <a:r>
              <a:rPr lang="en-US" sz="3600" dirty="0">
                <a:solidFill>
                  <a:srgbClr val="FF3399"/>
                </a:solidFill>
                <a:latin typeface="Times    New Roman"/>
              </a:rPr>
              <a:t>?</a:t>
            </a:r>
          </a:p>
        </p:txBody>
      </p:sp>
      <p:sp>
        <p:nvSpPr>
          <p:cNvPr id="13" name="TextBox 10">
            <a:extLst>
              <a:ext uri="{FF2B5EF4-FFF2-40B4-BE49-F238E27FC236}">
                <a16:creationId xmlns:a16="http://schemas.microsoft.com/office/drawing/2014/main" id="{C674B6FE-B2F9-8CEC-E3BD-07835BD658F1}"/>
              </a:ext>
            </a:extLst>
          </p:cNvPr>
          <p:cNvSpPr txBox="1"/>
          <p:nvPr/>
        </p:nvSpPr>
        <p:spPr>
          <a:xfrm>
            <a:off x="119123" y="3785786"/>
            <a:ext cx="11953753" cy="310854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2800" i="1" dirty="0" err="1">
                <a:solidFill>
                  <a:srgbClr val="FF0000"/>
                </a:solidFill>
                <a:latin typeface="Times    New Roman"/>
              </a:rPr>
              <a:t>Mối</a:t>
            </a:r>
            <a:r>
              <a:rPr lang="en-US" sz="2800" i="1" dirty="0">
                <a:solidFill>
                  <a:srgbClr val="FF0000"/>
                </a:solidFill>
                <a:latin typeface="Times    New Roman"/>
              </a:rPr>
              <a:t> </a:t>
            </a:r>
            <a:r>
              <a:rPr lang="en-US" sz="2800" i="1" dirty="0" err="1">
                <a:solidFill>
                  <a:srgbClr val="FF0000"/>
                </a:solidFill>
                <a:latin typeface="Times    New Roman"/>
              </a:rPr>
              <a:t>quan</a:t>
            </a:r>
            <a:r>
              <a:rPr lang="en-US" sz="2800" i="1" dirty="0">
                <a:solidFill>
                  <a:srgbClr val="FF0000"/>
                </a:solidFill>
                <a:latin typeface="Times    New Roman"/>
              </a:rPr>
              <a:t> </a:t>
            </a:r>
            <a:r>
              <a:rPr lang="en-US" sz="2800" i="1" dirty="0" err="1">
                <a:solidFill>
                  <a:srgbClr val="FF0000"/>
                </a:solidFill>
                <a:latin typeface="Times    New Roman"/>
              </a:rPr>
              <a:t>hệ</a:t>
            </a:r>
            <a:r>
              <a:rPr lang="en-US" sz="2800" i="1" dirty="0">
                <a:solidFill>
                  <a:srgbClr val="FF0000"/>
                </a:solidFill>
                <a:latin typeface="Times    New Roman"/>
              </a:rPr>
              <a:t> </a:t>
            </a:r>
            <a:r>
              <a:rPr lang="en-US" sz="2800" i="1" dirty="0" err="1">
                <a:solidFill>
                  <a:srgbClr val="FF0000"/>
                </a:solidFill>
                <a:latin typeface="Times    New Roman"/>
              </a:rPr>
              <a:t>giữa</a:t>
            </a:r>
            <a:r>
              <a:rPr lang="en-US" sz="2800" i="1" dirty="0">
                <a:solidFill>
                  <a:srgbClr val="FF0000"/>
                </a:solidFill>
                <a:latin typeface="Times    New Roman"/>
              </a:rPr>
              <a:t> </a:t>
            </a:r>
            <a:r>
              <a:rPr lang="en-US" sz="2800" i="1" dirty="0" err="1">
                <a:solidFill>
                  <a:srgbClr val="FF0000"/>
                </a:solidFill>
                <a:latin typeface="Times    New Roman"/>
              </a:rPr>
              <a:t>nguyên</a:t>
            </a:r>
            <a:r>
              <a:rPr lang="en-US" sz="2800" i="1" dirty="0">
                <a:solidFill>
                  <a:srgbClr val="FF0000"/>
                </a:solidFill>
                <a:latin typeface="Times    New Roman"/>
              </a:rPr>
              <a:t> </a:t>
            </a:r>
            <a:r>
              <a:rPr lang="en-US" sz="2800" i="1" dirty="0" err="1">
                <a:solidFill>
                  <a:srgbClr val="FF0000"/>
                </a:solidFill>
                <a:latin typeface="Times    New Roman"/>
              </a:rPr>
              <a:t>phân</a:t>
            </a:r>
            <a:r>
              <a:rPr lang="en-US" sz="2800" i="1" dirty="0">
                <a:solidFill>
                  <a:srgbClr val="FF0000"/>
                </a:solidFill>
                <a:latin typeface="Times    New Roman"/>
              </a:rPr>
              <a:t>, </a:t>
            </a:r>
            <a:r>
              <a:rPr lang="en-US" sz="2800" i="1" dirty="0" err="1">
                <a:solidFill>
                  <a:srgbClr val="FF0000"/>
                </a:solidFill>
                <a:latin typeface="Times    New Roman"/>
              </a:rPr>
              <a:t>giảm</a:t>
            </a:r>
            <a:r>
              <a:rPr lang="en-US" sz="2800" i="1" dirty="0">
                <a:solidFill>
                  <a:srgbClr val="FF0000"/>
                </a:solidFill>
                <a:latin typeface="Times    New Roman"/>
              </a:rPr>
              <a:t> </a:t>
            </a:r>
            <a:r>
              <a:rPr lang="en-US" sz="2800" i="1" dirty="0" err="1">
                <a:solidFill>
                  <a:srgbClr val="FF0000"/>
                </a:solidFill>
                <a:latin typeface="Times    New Roman"/>
              </a:rPr>
              <a:t>phân</a:t>
            </a:r>
            <a:r>
              <a:rPr lang="en-US" sz="2800" i="1" dirty="0">
                <a:solidFill>
                  <a:srgbClr val="FF0000"/>
                </a:solidFill>
                <a:latin typeface="Times    New Roman"/>
              </a:rPr>
              <a:t>, </a:t>
            </a:r>
            <a:r>
              <a:rPr lang="en-US" sz="2800" i="1" dirty="0" err="1">
                <a:solidFill>
                  <a:srgbClr val="FF0000"/>
                </a:solidFill>
                <a:latin typeface="Times    New Roman"/>
              </a:rPr>
              <a:t>thụ</a:t>
            </a:r>
            <a:r>
              <a:rPr lang="en-US" sz="2800" i="1" dirty="0">
                <a:solidFill>
                  <a:srgbClr val="FF0000"/>
                </a:solidFill>
                <a:latin typeface="Times    New Roman"/>
              </a:rPr>
              <a:t> </a:t>
            </a:r>
            <a:r>
              <a:rPr lang="en-US" sz="2800" i="1" dirty="0" err="1">
                <a:solidFill>
                  <a:srgbClr val="FF0000"/>
                </a:solidFill>
                <a:latin typeface="Times    New Roman"/>
              </a:rPr>
              <a:t>tinh</a:t>
            </a:r>
            <a:r>
              <a:rPr lang="en-US" sz="2800" i="1" dirty="0">
                <a:solidFill>
                  <a:srgbClr val="FF0000"/>
                </a:solidFill>
                <a:latin typeface="Times    New Roman"/>
              </a:rPr>
              <a:t>:</a:t>
            </a:r>
            <a:endParaRPr lang="en-US" sz="2800" dirty="0">
              <a:solidFill>
                <a:srgbClr val="FF0000"/>
              </a:solidFill>
              <a:latin typeface="Times    New Roman"/>
            </a:endParaRPr>
          </a:p>
          <a:p>
            <a:r>
              <a:rPr lang="en-US" sz="2800" i="1" dirty="0">
                <a:latin typeface="Times    New Roman"/>
              </a:rPr>
              <a:t>+ </a:t>
            </a:r>
            <a:r>
              <a:rPr lang="en-US" sz="2800" i="1" dirty="0" err="1">
                <a:solidFill>
                  <a:srgbClr val="0000FF"/>
                </a:solidFill>
                <a:latin typeface="Times    New Roman"/>
              </a:rPr>
              <a:t>Nguyên</a:t>
            </a:r>
            <a:r>
              <a:rPr lang="en-US" sz="2800" i="1" dirty="0">
                <a:solidFill>
                  <a:srgbClr val="0000FF"/>
                </a:solidFill>
                <a:latin typeface="Times    New Roman"/>
              </a:rPr>
              <a:t> </a:t>
            </a:r>
            <a:r>
              <a:rPr lang="en-US" sz="2800" i="1" dirty="0" err="1">
                <a:solidFill>
                  <a:srgbClr val="0000FF"/>
                </a:solidFill>
                <a:latin typeface="Times    New Roman"/>
              </a:rPr>
              <a:t>phân</a:t>
            </a:r>
            <a:r>
              <a:rPr lang="en-US" sz="2800" i="1" dirty="0">
                <a:solidFill>
                  <a:srgbClr val="0000FF"/>
                </a:solidFill>
                <a:latin typeface="Times    New Roman"/>
              </a:rPr>
              <a:t> </a:t>
            </a:r>
            <a:r>
              <a:rPr lang="en-US" sz="2800" i="1" dirty="0" err="1">
                <a:latin typeface="Times    New Roman"/>
              </a:rPr>
              <a:t>làm</a:t>
            </a:r>
            <a:r>
              <a:rPr lang="en-US" sz="2800" i="1" dirty="0">
                <a:latin typeface="Times    New Roman"/>
              </a:rPr>
              <a:t> </a:t>
            </a:r>
            <a:r>
              <a:rPr lang="en-US" sz="2800" i="1" dirty="0" err="1">
                <a:latin typeface="Times    New Roman"/>
              </a:rPr>
              <a:t>tăng</a:t>
            </a:r>
            <a:r>
              <a:rPr lang="en-US" sz="2800" i="1" dirty="0">
                <a:latin typeface="Times    New Roman"/>
              </a:rPr>
              <a:t> </a:t>
            </a:r>
            <a:r>
              <a:rPr lang="en-US" sz="2800" i="1" dirty="0" err="1">
                <a:latin typeface="Times    New Roman"/>
              </a:rPr>
              <a:t>số</a:t>
            </a:r>
            <a:r>
              <a:rPr lang="en-US" sz="2800" i="1" dirty="0">
                <a:latin typeface="Times    New Roman"/>
              </a:rPr>
              <a:t> </a:t>
            </a:r>
            <a:r>
              <a:rPr lang="en-US" sz="2800" i="1" dirty="0" err="1">
                <a:latin typeface="Times    New Roman"/>
              </a:rPr>
              <a:t>lượng</a:t>
            </a:r>
            <a:r>
              <a:rPr lang="en-US" sz="2800" i="1" dirty="0">
                <a:latin typeface="Times    New Roman"/>
              </a:rPr>
              <a:t> </a:t>
            </a:r>
            <a:r>
              <a:rPr lang="en-US" sz="2800" i="1" dirty="0" err="1">
                <a:latin typeface="Times    New Roman"/>
              </a:rPr>
              <a:t>tế</a:t>
            </a:r>
            <a:r>
              <a:rPr lang="en-US" sz="2800" i="1" dirty="0">
                <a:latin typeface="Times    New Roman"/>
              </a:rPr>
              <a:t> </a:t>
            </a:r>
            <a:r>
              <a:rPr lang="en-US" sz="2800" i="1" dirty="0" err="1">
                <a:latin typeface="Times    New Roman"/>
              </a:rPr>
              <a:t>bào</a:t>
            </a:r>
            <a:r>
              <a:rPr lang="en-US" sz="2800" i="1" dirty="0">
                <a:latin typeface="Times    New Roman"/>
              </a:rPr>
              <a:t> </a:t>
            </a:r>
            <a:r>
              <a:rPr lang="en-US" sz="2800" i="1" dirty="0" err="1">
                <a:latin typeface="Times    New Roman"/>
              </a:rPr>
              <a:t>giúp</a:t>
            </a:r>
            <a:r>
              <a:rPr lang="en-US" sz="2800" i="1" dirty="0">
                <a:latin typeface="Times    New Roman"/>
              </a:rPr>
              <a:t> </a:t>
            </a:r>
            <a:r>
              <a:rPr lang="en-US" sz="2800" i="1" dirty="0" err="1">
                <a:latin typeface="Times    New Roman"/>
              </a:rPr>
              <a:t>cơ</a:t>
            </a:r>
            <a:r>
              <a:rPr lang="en-US" sz="2800" i="1" dirty="0">
                <a:latin typeface="Times    New Roman"/>
              </a:rPr>
              <a:t> </a:t>
            </a:r>
            <a:r>
              <a:rPr lang="en-US" sz="2800" i="1" dirty="0" err="1">
                <a:latin typeface="Times    New Roman"/>
              </a:rPr>
              <a:t>thể</a:t>
            </a:r>
            <a:r>
              <a:rPr lang="en-US" sz="2800" i="1" dirty="0">
                <a:latin typeface="Times    New Roman"/>
              </a:rPr>
              <a:t> </a:t>
            </a:r>
            <a:r>
              <a:rPr lang="en-US" sz="2800" i="1" dirty="0" err="1">
                <a:latin typeface="Times    New Roman"/>
              </a:rPr>
              <a:t>sinh</a:t>
            </a:r>
            <a:r>
              <a:rPr lang="en-US" sz="2800" i="1" dirty="0">
                <a:latin typeface="Times    New Roman"/>
              </a:rPr>
              <a:t> </a:t>
            </a:r>
            <a:r>
              <a:rPr lang="en-US" sz="2800" i="1" dirty="0" err="1">
                <a:latin typeface="Times    New Roman"/>
              </a:rPr>
              <a:t>trưởng</a:t>
            </a:r>
            <a:r>
              <a:rPr lang="en-US" sz="2800" i="1" dirty="0">
                <a:latin typeface="Times    New Roman"/>
              </a:rPr>
              <a:t> </a:t>
            </a:r>
            <a:r>
              <a:rPr lang="en-US" sz="2800" i="1" dirty="0" err="1">
                <a:latin typeface="Times    New Roman"/>
              </a:rPr>
              <a:t>và</a:t>
            </a:r>
            <a:r>
              <a:rPr lang="en-US" sz="2800" i="1" dirty="0">
                <a:latin typeface="Times    New Roman"/>
              </a:rPr>
              <a:t> </a:t>
            </a:r>
            <a:r>
              <a:rPr lang="en-US" sz="2800" i="1" dirty="0" err="1">
                <a:latin typeface="Times    New Roman"/>
              </a:rPr>
              <a:t>phát</a:t>
            </a:r>
            <a:r>
              <a:rPr lang="en-US" sz="2800" i="1" dirty="0">
                <a:latin typeface="Times    New Roman"/>
              </a:rPr>
              <a:t> </a:t>
            </a:r>
            <a:r>
              <a:rPr lang="en-US" sz="2800" i="1" dirty="0" err="1">
                <a:latin typeface="Times    New Roman"/>
              </a:rPr>
              <a:t>triển</a:t>
            </a:r>
            <a:r>
              <a:rPr lang="en-US" sz="2800" i="1" dirty="0">
                <a:latin typeface="Times    New Roman"/>
              </a:rPr>
              <a:t> </a:t>
            </a:r>
            <a:r>
              <a:rPr lang="en-US" sz="2800" i="1" dirty="0" err="1">
                <a:latin typeface="Times    New Roman"/>
              </a:rPr>
              <a:t>từ</a:t>
            </a:r>
            <a:r>
              <a:rPr lang="en-US" sz="2800" i="1" dirty="0">
                <a:latin typeface="Times    New Roman"/>
              </a:rPr>
              <a:t> 1 </a:t>
            </a:r>
            <a:r>
              <a:rPr lang="en-US" sz="2800" i="1" dirty="0" err="1">
                <a:latin typeface="Times    New Roman"/>
              </a:rPr>
              <a:t>tế</a:t>
            </a:r>
            <a:r>
              <a:rPr lang="en-US" sz="2800" i="1" dirty="0">
                <a:latin typeface="Times    New Roman"/>
              </a:rPr>
              <a:t> </a:t>
            </a:r>
            <a:r>
              <a:rPr lang="en-US" sz="2800" i="1" dirty="0" err="1">
                <a:latin typeface="Times    New Roman"/>
              </a:rPr>
              <a:t>bào</a:t>
            </a:r>
            <a:r>
              <a:rPr lang="en-US" sz="2800" i="1" dirty="0">
                <a:latin typeface="Times    New Roman"/>
              </a:rPr>
              <a:t> </a:t>
            </a:r>
            <a:r>
              <a:rPr lang="en-US" sz="2800" i="1" dirty="0" err="1">
                <a:latin typeface="Times    New Roman"/>
              </a:rPr>
              <a:t>hợp</a:t>
            </a:r>
            <a:r>
              <a:rPr lang="en-US" sz="2800" i="1" dirty="0">
                <a:latin typeface="Times    New Roman"/>
              </a:rPr>
              <a:t> </a:t>
            </a:r>
            <a:r>
              <a:rPr lang="en-US" sz="2800" i="1" dirty="0" err="1">
                <a:latin typeface="Times    New Roman"/>
              </a:rPr>
              <a:t>tử</a:t>
            </a:r>
            <a:r>
              <a:rPr lang="en-US" sz="2800" i="1" dirty="0">
                <a:latin typeface="Times    New Roman"/>
              </a:rPr>
              <a:t>.</a:t>
            </a:r>
            <a:endParaRPr lang="en-US" sz="2800" dirty="0">
              <a:latin typeface="Times    New Roman"/>
            </a:endParaRPr>
          </a:p>
          <a:p>
            <a:r>
              <a:rPr lang="en-US" sz="2800" i="1" dirty="0">
                <a:latin typeface="Times    New Roman"/>
              </a:rPr>
              <a:t>+ </a:t>
            </a:r>
            <a:r>
              <a:rPr lang="en-US" sz="2800" i="1" dirty="0" err="1">
                <a:solidFill>
                  <a:srgbClr val="0000FF"/>
                </a:solidFill>
                <a:latin typeface="Times    New Roman"/>
              </a:rPr>
              <a:t>Giảm</a:t>
            </a:r>
            <a:r>
              <a:rPr lang="en-US" sz="2800" i="1" dirty="0">
                <a:solidFill>
                  <a:srgbClr val="0000FF"/>
                </a:solidFill>
                <a:latin typeface="Times    New Roman"/>
              </a:rPr>
              <a:t> </a:t>
            </a:r>
            <a:r>
              <a:rPr lang="en-US" sz="2800" i="1" dirty="0" err="1">
                <a:solidFill>
                  <a:srgbClr val="0000FF"/>
                </a:solidFill>
                <a:latin typeface="Times    New Roman"/>
              </a:rPr>
              <a:t>phân</a:t>
            </a:r>
            <a:r>
              <a:rPr lang="en-US" sz="2800" i="1" dirty="0">
                <a:solidFill>
                  <a:srgbClr val="0000FF"/>
                </a:solidFill>
                <a:latin typeface="Times    New Roman"/>
              </a:rPr>
              <a:t> </a:t>
            </a:r>
            <a:r>
              <a:rPr lang="en-US" sz="2800" i="1" dirty="0" err="1">
                <a:latin typeface="Times    New Roman"/>
              </a:rPr>
              <a:t>giúp</a:t>
            </a:r>
            <a:r>
              <a:rPr lang="en-US" sz="2800" i="1" dirty="0">
                <a:latin typeface="Times    New Roman"/>
              </a:rPr>
              <a:t> </a:t>
            </a:r>
            <a:r>
              <a:rPr lang="en-US" sz="2800" i="1" dirty="0" err="1">
                <a:latin typeface="Times    New Roman"/>
              </a:rPr>
              <a:t>tạo</a:t>
            </a:r>
            <a:r>
              <a:rPr lang="en-US" sz="2800" i="1" dirty="0">
                <a:latin typeface="Times    New Roman"/>
              </a:rPr>
              <a:t> </a:t>
            </a:r>
            <a:r>
              <a:rPr lang="en-US" sz="2800" i="1" dirty="0" err="1">
                <a:latin typeface="Times    New Roman"/>
              </a:rPr>
              <a:t>ra</a:t>
            </a:r>
            <a:r>
              <a:rPr lang="en-US" sz="2800" i="1" dirty="0">
                <a:latin typeface="Times    New Roman"/>
              </a:rPr>
              <a:t> </a:t>
            </a:r>
            <a:r>
              <a:rPr lang="en-US" sz="2800" i="1" dirty="0" err="1">
                <a:latin typeface="Times    New Roman"/>
              </a:rPr>
              <a:t>các</a:t>
            </a:r>
            <a:r>
              <a:rPr lang="en-US" sz="2800" i="1" dirty="0">
                <a:latin typeface="Times    New Roman"/>
              </a:rPr>
              <a:t> </a:t>
            </a:r>
            <a:r>
              <a:rPr lang="en-US" sz="2800" i="1" dirty="0" err="1">
                <a:latin typeface="Times    New Roman"/>
              </a:rPr>
              <a:t>loại</a:t>
            </a:r>
            <a:r>
              <a:rPr lang="en-US" sz="2800" i="1" dirty="0">
                <a:latin typeface="Times    New Roman"/>
              </a:rPr>
              <a:t> </a:t>
            </a:r>
            <a:r>
              <a:rPr lang="en-US" sz="2800" i="1" dirty="0" err="1">
                <a:latin typeface="Times    New Roman"/>
              </a:rPr>
              <a:t>giao</a:t>
            </a:r>
            <a:r>
              <a:rPr lang="en-US" sz="2800" i="1" dirty="0">
                <a:latin typeface="Times    New Roman"/>
              </a:rPr>
              <a:t> </a:t>
            </a:r>
            <a:r>
              <a:rPr lang="en-US" sz="2800" i="1" dirty="0" err="1">
                <a:latin typeface="Times    New Roman"/>
              </a:rPr>
              <a:t>tử</a:t>
            </a:r>
            <a:r>
              <a:rPr lang="en-US" sz="2800" i="1" dirty="0">
                <a:latin typeface="Times    New Roman"/>
              </a:rPr>
              <a:t> </a:t>
            </a:r>
            <a:r>
              <a:rPr lang="en-US" sz="2800" i="1" dirty="0" err="1">
                <a:latin typeface="Times    New Roman"/>
              </a:rPr>
              <a:t>khi</a:t>
            </a:r>
            <a:r>
              <a:rPr lang="en-US" sz="2800" i="1" dirty="0">
                <a:latin typeface="Times    New Roman"/>
              </a:rPr>
              <a:t> </a:t>
            </a:r>
            <a:r>
              <a:rPr lang="en-US" sz="2800" i="1" dirty="0" err="1">
                <a:latin typeface="Times    New Roman"/>
              </a:rPr>
              <a:t>cơ</a:t>
            </a:r>
            <a:r>
              <a:rPr lang="en-US" sz="2800" i="1" dirty="0">
                <a:latin typeface="Times    New Roman"/>
              </a:rPr>
              <a:t> </a:t>
            </a:r>
            <a:r>
              <a:rPr lang="en-US" sz="2800" i="1" dirty="0" err="1">
                <a:latin typeface="Times    New Roman"/>
              </a:rPr>
              <a:t>thể</a:t>
            </a:r>
            <a:r>
              <a:rPr lang="en-US" sz="2800" i="1" dirty="0">
                <a:latin typeface="Times    New Roman"/>
              </a:rPr>
              <a:t> </a:t>
            </a:r>
            <a:r>
              <a:rPr lang="en-US" sz="2800" i="1" dirty="0" err="1">
                <a:latin typeface="Times    New Roman"/>
              </a:rPr>
              <a:t>trưởng</a:t>
            </a:r>
            <a:r>
              <a:rPr lang="en-US" sz="2800" i="1" dirty="0">
                <a:latin typeface="Times    New Roman"/>
              </a:rPr>
              <a:t> </a:t>
            </a:r>
            <a:r>
              <a:rPr lang="en-US" sz="2800" i="1" dirty="0" err="1">
                <a:latin typeface="Times    New Roman"/>
              </a:rPr>
              <a:t>thành</a:t>
            </a:r>
            <a:r>
              <a:rPr lang="en-US" sz="2800" i="1" dirty="0">
                <a:latin typeface="Times    New Roman"/>
              </a:rPr>
              <a:t>, </a:t>
            </a:r>
            <a:r>
              <a:rPr lang="en-US" sz="2800" i="1" dirty="0" err="1">
                <a:latin typeface="Times    New Roman"/>
              </a:rPr>
              <a:t>mỗi</a:t>
            </a:r>
            <a:r>
              <a:rPr lang="en-US" sz="2800" i="1" dirty="0">
                <a:latin typeface="Times    New Roman"/>
              </a:rPr>
              <a:t> </a:t>
            </a:r>
            <a:r>
              <a:rPr lang="en-US" sz="2800" i="1" dirty="0" err="1">
                <a:latin typeface="Times    New Roman"/>
              </a:rPr>
              <a:t>giao</a:t>
            </a:r>
            <a:r>
              <a:rPr lang="en-US" sz="2800" i="1" dirty="0">
                <a:latin typeface="Times    New Roman"/>
              </a:rPr>
              <a:t> </a:t>
            </a:r>
            <a:r>
              <a:rPr lang="en-US" sz="2800" i="1" dirty="0" err="1">
                <a:latin typeface="Times    New Roman"/>
              </a:rPr>
              <a:t>tử</a:t>
            </a:r>
            <a:r>
              <a:rPr lang="en-US" sz="2800" i="1" dirty="0">
                <a:latin typeface="Times    New Roman"/>
              </a:rPr>
              <a:t> </a:t>
            </a:r>
            <a:r>
              <a:rPr lang="en-US" sz="2800" i="1" dirty="0" err="1">
                <a:latin typeface="Times    New Roman"/>
              </a:rPr>
              <a:t>chỉ</a:t>
            </a:r>
            <a:r>
              <a:rPr lang="en-US" sz="2800" i="1" dirty="0">
                <a:latin typeface="Times    New Roman"/>
              </a:rPr>
              <a:t> </a:t>
            </a:r>
            <a:r>
              <a:rPr lang="en-US" sz="2800" i="1" dirty="0" err="1">
                <a:latin typeface="Times    New Roman"/>
              </a:rPr>
              <a:t>mang</a:t>
            </a:r>
            <a:r>
              <a:rPr lang="en-US" sz="2800" i="1" dirty="0">
                <a:latin typeface="Times    New Roman"/>
              </a:rPr>
              <a:t> ½ </a:t>
            </a:r>
            <a:r>
              <a:rPr lang="en-US" sz="2800" i="1" dirty="0" err="1">
                <a:latin typeface="Times    New Roman"/>
              </a:rPr>
              <a:t>bộ</a:t>
            </a:r>
            <a:r>
              <a:rPr lang="en-US" sz="2800" i="1" dirty="0">
                <a:latin typeface="Times    New Roman"/>
              </a:rPr>
              <a:t> NST </a:t>
            </a:r>
            <a:r>
              <a:rPr lang="en-US" sz="2800" i="1" dirty="0" err="1">
                <a:latin typeface="Times    New Roman"/>
              </a:rPr>
              <a:t>của</a:t>
            </a:r>
            <a:r>
              <a:rPr lang="en-US" sz="2800" i="1" dirty="0">
                <a:latin typeface="Times    New Roman"/>
              </a:rPr>
              <a:t> </a:t>
            </a:r>
            <a:r>
              <a:rPr lang="en-US" sz="2800" i="1" dirty="0" err="1">
                <a:latin typeface="Times    New Roman"/>
              </a:rPr>
              <a:t>cơ</a:t>
            </a:r>
            <a:r>
              <a:rPr lang="en-US" sz="2800" i="1" dirty="0">
                <a:latin typeface="Times    New Roman"/>
              </a:rPr>
              <a:t> </a:t>
            </a:r>
            <a:r>
              <a:rPr lang="en-US" sz="2800" i="1" dirty="0" err="1">
                <a:latin typeface="Times    New Roman"/>
              </a:rPr>
              <a:t>thể</a:t>
            </a:r>
            <a:r>
              <a:rPr lang="en-US" sz="2800" i="1" dirty="0">
                <a:latin typeface="Times    New Roman"/>
              </a:rPr>
              <a:t> </a:t>
            </a:r>
            <a:r>
              <a:rPr lang="en-US" sz="2800" i="1" dirty="0" err="1">
                <a:latin typeface="Times    New Roman"/>
              </a:rPr>
              <a:t>mẹ</a:t>
            </a:r>
            <a:r>
              <a:rPr lang="en-US" sz="2800" i="1" dirty="0">
                <a:latin typeface="Times    New Roman"/>
              </a:rPr>
              <a:t>.</a:t>
            </a:r>
            <a:endParaRPr lang="en-US" sz="2800" dirty="0">
              <a:latin typeface="Times    New Roman"/>
            </a:endParaRPr>
          </a:p>
          <a:p>
            <a:r>
              <a:rPr lang="en-US" sz="2800" i="1" dirty="0">
                <a:latin typeface="Times    New Roman"/>
              </a:rPr>
              <a:t>+ </a:t>
            </a:r>
            <a:r>
              <a:rPr lang="en-US" sz="2800" i="1" dirty="0" err="1">
                <a:solidFill>
                  <a:srgbClr val="0000FF"/>
                </a:solidFill>
                <a:latin typeface="Times    New Roman"/>
              </a:rPr>
              <a:t>Thụ</a:t>
            </a:r>
            <a:r>
              <a:rPr lang="en-US" sz="2800" i="1" dirty="0">
                <a:solidFill>
                  <a:srgbClr val="0000FF"/>
                </a:solidFill>
                <a:latin typeface="Times    New Roman"/>
              </a:rPr>
              <a:t> </a:t>
            </a:r>
            <a:r>
              <a:rPr lang="en-US" sz="2800" i="1" dirty="0" err="1">
                <a:solidFill>
                  <a:srgbClr val="0000FF"/>
                </a:solidFill>
                <a:latin typeface="Times    New Roman"/>
              </a:rPr>
              <a:t>tinh</a:t>
            </a:r>
            <a:r>
              <a:rPr lang="en-US" sz="2800" i="1" dirty="0">
                <a:latin typeface="Times    New Roman"/>
              </a:rPr>
              <a:t>: </a:t>
            </a:r>
            <a:r>
              <a:rPr lang="en-US" sz="2800" i="1" dirty="0" err="1">
                <a:latin typeface="Times    New Roman"/>
              </a:rPr>
              <a:t>giao</a:t>
            </a:r>
            <a:r>
              <a:rPr lang="en-US" sz="2800" i="1" dirty="0">
                <a:latin typeface="Times    New Roman"/>
              </a:rPr>
              <a:t> </a:t>
            </a:r>
            <a:r>
              <a:rPr lang="en-US" sz="2800" i="1" dirty="0" err="1">
                <a:latin typeface="Times    New Roman"/>
              </a:rPr>
              <a:t>tử</a:t>
            </a:r>
            <a:r>
              <a:rPr lang="en-US" sz="2800" i="1" dirty="0">
                <a:latin typeface="Times    New Roman"/>
              </a:rPr>
              <a:t> </a:t>
            </a:r>
            <a:r>
              <a:rPr lang="en-US" sz="2800" i="1" dirty="0" err="1">
                <a:latin typeface="Times    New Roman"/>
              </a:rPr>
              <a:t>đực</a:t>
            </a:r>
            <a:r>
              <a:rPr lang="en-US" sz="2800" i="1" dirty="0">
                <a:latin typeface="Times    New Roman"/>
              </a:rPr>
              <a:t> (n) </a:t>
            </a:r>
            <a:r>
              <a:rPr lang="en-US" sz="2800" i="1" dirty="0" err="1">
                <a:latin typeface="Times    New Roman"/>
              </a:rPr>
              <a:t>kết</a:t>
            </a:r>
            <a:r>
              <a:rPr lang="en-US" sz="2800" i="1" dirty="0">
                <a:latin typeface="Times    New Roman"/>
              </a:rPr>
              <a:t> </a:t>
            </a:r>
            <a:r>
              <a:rPr lang="en-US" sz="2800" i="1" dirty="0" err="1">
                <a:latin typeface="Times    New Roman"/>
              </a:rPr>
              <a:t>hợp</a:t>
            </a:r>
            <a:r>
              <a:rPr lang="en-US" sz="2800" i="1" dirty="0">
                <a:latin typeface="Times    New Roman"/>
              </a:rPr>
              <a:t> </a:t>
            </a:r>
            <a:r>
              <a:rPr lang="en-US" sz="2800" i="1" dirty="0" err="1">
                <a:latin typeface="Times    New Roman"/>
              </a:rPr>
              <a:t>với</a:t>
            </a:r>
            <a:r>
              <a:rPr lang="en-US" sz="2800" i="1" dirty="0">
                <a:latin typeface="Times    New Roman"/>
              </a:rPr>
              <a:t> </a:t>
            </a:r>
            <a:r>
              <a:rPr lang="en-US" sz="2800" i="1" dirty="0" err="1">
                <a:latin typeface="Times    New Roman"/>
              </a:rPr>
              <a:t>giao</a:t>
            </a:r>
            <a:r>
              <a:rPr lang="en-US" sz="2800" i="1" dirty="0">
                <a:latin typeface="Times    New Roman"/>
              </a:rPr>
              <a:t> </a:t>
            </a:r>
            <a:r>
              <a:rPr lang="en-US" sz="2800" i="1" dirty="0" err="1">
                <a:latin typeface="Times    New Roman"/>
              </a:rPr>
              <a:t>tử</a:t>
            </a:r>
            <a:r>
              <a:rPr lang="en-US" sz="2800" i="1" dirty="0">
                <a:latin typeface="Times    New Roman"/>
              </a:rPr>
              <a:t> </a:t>
            </a:r>
            <a:r>
              <a:rPr lang="en-US" sz="2800" i="1" dirty="0" err="1">
                <a:latin typeface="Times    New Roman"/>
              </a:rPr>
              <a:t>cái</a:t>
            </a:r>
            <a:r>
              <a:rPr lang="en-US" sz="2800" i="1" dirty="0">
                <a:latin typeface="Times    New Roman"/>
              </a:rPr>
              <a:t> (n) </a:t>
            </a:r>
            <a:r>
              <a:rPr lang="en-US" sz="2800" i="1" dirty="0" err="1">
                <a:latin typeface="Times    New Roman"/>
              </a:rPr>
              <a:t>tạo</a:t>
            </a:r>
            <a:r>
              <a:rPr lang="en-US" sz="2800" i="1" dirty="0">
                <a:latin typeface="Times    New Roman"/>
              </a:rPr>
              <a:t> </a:t>
            </a:r>
            <a:r>
              <a:rPr lang="en-US" sz="2800" i="1" dirty="0" err="1">
                <a:latin typeface="Times    New Roman"/>
              </a:rPr>
              <a:t>thành</a:t>
            </a:r>
            <a:r>
              <a:rPr lang="en-US" sz="2800" i="1" dirty="0">
                <a:latin typeface="Times    New Roman"/>
              </a:rPr>
              <a:t> </a:t>
            </a:r>
            <a:r>
              <a:rPr lang="en-US" sz="2800" i="1" dirty="0" err="1">
                <a:latin typeface="Times    New Roman"/>
              </a:rPr>
              <a:t>hợp</a:t>
            </a:r>
            <a:r>
              <a:rPr lang="en-US" sz="2800" i="1" dirty="0">
                <a:latin typeface="Times    New Roman"/>
              </a:rPr>
              <a:t> </a:t>
            </a:r>
            <a:r>
              <a:rPr lang="en-US" sz="2800" i="1" dirty="0" err="1">
                <a:latin typeface="Times    New Roman"/>
              </a:rPr>
              <a:t>tử</a:t>
            </a:r>
            <a:r>
              <a:rPr lang="en-US" sz="2800" i="1" dirty="0">
                <a:latin typeface="Times    New Roman"/>
              </a:rPr>
              <a:t> (2n) </a:t>
            </a:r>
            <a:r>
              <a:rPr lang="en-US" sz="2800" i="1" dirty="0" err="1">
                <a:latin typeface="Times    New Roman"/>
              </a:rPr>
              <a:t>khôi</a:t>
            </a:r>
            <a:r>
              <a:rPr lang="en-US" sz="2800" i="1" dirty="0">
                <a:latin typeface="Times    New Roman"/>
              </a:rPr>
              <a:t> </a:t>
            </a:r>
            <a:r>
              <a:rPr lang="en-US" sz="2800" i="1" dirty="0" err="1">
                <a:latin typeface="Times    New Roman"/>
              </a:rPr>
              <a:t>phục</a:t>
            </a:r>
            <a:r>
              <a:rPr lang="en-US" sz="2800" i="1" dirty="0">
                <a:latin typeface="Times    New Roman"/>
              </a:rPr>
              <a:t> </a:t>
            </a:r>
            <a:r>
              <a:rPr lang="en-US" sz="2800" i="1" dirty="0" err="1">
                <a:latin typeface="Times    New Roman"/>
              </a:rPr>
              <a:t>lại</a:t>
            </a:r>
            <a:r>
              <a:rPr lang="en-US" sz="2800" i="1" dirty="0">
                <a:latin typeface="Times    New Roman"/>
              </a:rPr>
              <a:t> </a:t>
            </a:r>
            <a:r>
              <a:rPr lang="en-US" sz="2800" i="1" dirty="0" err="1">
                <a:latin typeface="Times    New Roman"/>
              </a:rPr>
              <a:t>bộ</a:t>
            </a:r>
            <a:r>
              <a:rPr lang="en-US" sz="2800" i="1" dirty="0">
                <a:latin typeface="Times    New Roman"/>
              </a:rPr>
              <a:t> NST </a:t>
            </a:r>
            <a:r>
              <a:rPr lang="en-US" sz="2800" i="1" dirty="0" err="1">
                <a:latin typeface="Times    New Roman"/>
              </a:rPr>
              <a:t>đặc</a:t>
            </a:r>
            <a:r>
              <a:rPr lang="en-US" sz="2800" i="1" dirty="0">
                <a:latin typeface="Times    New Roman"/>
              </a:rPr>
              <a:t> </a:t>
            </a:r>
            <a:r>
              <a:rPr lang="en-US" sz="2800" i="1" dirty="0" err="1">
                <a:latin typeface="Times    New Roman"/>
              </a:rPr>
              <a:t>trưng</a:t>
            </a:r>
            <a:r>
              <a:rPr lang="en-US" sz="2800" i="1" dirty="0">
                <a:latin typeface="Times    New Roman"/>
              </a:rPr>
              <a:t> </a:t>
            </a:r>
            <a:r>
              <a:rPr lang="en-US" sz="2800" i="1" dirty="0" err="1">
                <a:latin typeface="Times    New Roman"/>
              </a:rPr>
              <a:t>của</a:t>
            </a:r>
            <a:r>
              <a:rPr lang="en-US" sz="2800" i="1" dirty="0">
                <a:latin typeface="Times    New Roman"/>
              </a:rPr>
              <a:t> </a:t>
            </a:r>
            <a:r>
              <a:rPr lang="en-US" sz="2800" i="1" dirty="0" err="1">
                <a:latin typeface="Times    New Roman"/>
              </a:rPr>
              <a:t>loài</a:t>
            </a:r>
            <a:r>
              <a:rPr lang="en-US" sz="2800" i="1" dirty="0">
                <a:latin typeface="Times    New Roman"/>
              </a:rPr>
              <a:t>.</a:t>
            </a:r>
            <a:endParaRPr lang="en-US" sz="2800" dirty="0">
              <a:solidFill>
                <a:srgbClr val="FF3399"/>
              </a:solidFill>
              <a:latin typeface="Times    New Roman"/>
            </a:endParaRPr>
          </a:p>
        </p:txBody>
      </p:sp>
      <p:pic>
        <p:nvPicPr>
          <p:cNvPr id="2" name="image2.png" descr="A diagram of a flower&#10;&#10;Description automatically generated">
            <a:extLst>
              <a:ext uri="{FF2B5EF4-FFF2-40B4-BE49-F238E27FC236}">
                <a16:creationId xmlns:a16="http://schemas.microsoft.com/office/drawing/2014/main" id="{C340F88C-F14A-D8D7-E977-5E2882BD0150}"/>
              </a:ext>
            </a:extLst>
          </p:cNvPr>
          <p:cNvPicPr/>
          <p:nvPr/>
        </p:nvPicPr>
        <p:blipFill>
          <a:blip r:embed="rId3"/>
          <a:srcRect/>
          <a:stretch>
            <a:fillRect/>
          </a:stretch>
        </p:blipFill>
        <p:spPr>
          <a:xfrm>
            <a:off x="275756" y="1336034"/>
            <a:ext cx="11397136" cy="2449752"/>
          </a:xfrm>
          <a:prstGeom prst="rect">
            <a:avLst/>
          </a:prstGeom>
          <a:ln/>
        </p:spPr>
      </p:pic>
      <p:sp>
        <p:nvSpPr>
          <p:cNvPr id="3" name="Rectangle 2">
            <a:extLst>
              <a:ext uri="{FF2B5EF4-FFF2-40B4-BE49-F238E27FC236}">
                <a16:creationId xmlns:a16="http://schemas.microsoft.com/office/drawing/2014/main" id="{E7E9DE0D-6DE9-7DAF-4A5F-FFCC94752164}"/>
              </a:ext>
            </a:extLst>
          </p:cNvPr>
          <p:cNvSpPr/>
          <p:nvPr/>
        </p:nvSpPr>
        <p:spPr>
          <a:xfrm>
            <a:off x="1225684" y="2178996"/>
            <a:ext cx="1459149" cy="810587"/>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err="1">
                <a:solidFill>
                  <a:srgbClr val="0000FF"/>
                </a:solidFill>
                <a:latin typeface="Times    New Roman"/>
              </a:rPr>
              <a:t>Nguyên</a:t>
            </a:r>
            <a:r>
              <a:rPr lang="en-US" sz="2800" dirty="0">
                <a:solidFill>
                  <a:srgbClr val="0000FF"/>
                </a:solidFill>
                <a:latin typeface="Times    New Roman"/>
              </a:rPr>
              <a:t> </a:t>
            </a:r>
            <a:r>
              <a:rPr lang="en-US" sz="2800" dirty="0" err="1">
                <a:solidFill>
                  <a:srgbClr val="0000FF"/>
                </a:solidFill>
                <a:latin typeface="Times    New Roman"/>
              </a:rPr>
              <a:t>phân</a:t>
            </a:r>
            <a:endParaRPr lang="en-US" sz="2800" dirty="0">
              <a:solidFill>
                <a:srgbClr val="0000FF"/>
              </a:solidFill>
              <a:latin typeface="Times    New Roman"/>
            </a:endParaRPr>
          </a:p>
        </p:txBody>
      </p:sp>
      <p:sp>
        <p:nvSpPr>
          <p:cNvPr id="7" name="Rectangle 6">
            <a:extLst>
              <a:ext uri="{FF2B5EF4-FFF2-40B4-BE49-F238E27FC236}">
                <a16:creationId xmlns:a16="http://schemas.microsoft.com/office/drawing/2014/main" id="{A5D63923-E6B0-E525-BF87-FE55B6E09401}"/>
              </a:ext>
            </a:extLst>
          </p:cNvPr>
          <p:cNvSpPr/>
          <p:nvPr/>
        </p:nvSpPr>
        <p:spPr>
          <a:xfrm>
            <a:off x="4737372" y="1368611"/>
            <a:ext cx="1597729" cy="612344"/>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err="1">
                <a:solidFill>
                  <a:srgbClr val="0000FF"/>
                </a:solidFill>
                <a:latin typeface="Times    New Roman"/>
              </a:rPr>
              <a:t>Giảm</a:t>
            </a:r>
            <a:r>
              <a:rPr lang="en-US" sz="2800" dirty="0">
                <a:solidFill>
                  <a:srgbClr val="0000FF"/>
                </a:solidFill>
                <a:latin typeface="Times    New Roman"/>
              </a:rPr>
              <a:t> </a:t>
            </a:r>
            <a:r>
              <a:rPr lang="en-US" sz="2800" dirty="0" err="1">
                <a:solidFill>
                  <a:srgbClr val="0000FF"/>
                </a:solidFill>
                <a:latin typeface="Times    New Roman"/>
              </a:rPr>
              <a:t>phân</a:t>
            </a:r>
            <a:endParaRPr lang="en-US" sz="2800" dirty="0">
              <a:solidFill>
                <a:srgbClr val="0000FF"/>
              </a:solidFill>
              <a:latin typeface="Times    New Roman"/>
            </a:endParaRPr>
          </a:p>
        </p:txBody>
      </p:sp>
      <p:sp>
        <p:nvSpPr>
          <p:cNvPr id="9" name="Rectangle 8">
            <a:extLst>
              <a:ext uri="{FF2B5EF4-FFF2-40B4-BE49-F238E27FC236}">
                <a16:creationId xmlns:a16="http://schemas.microsoft.com/office/drawing/2014/main" id="{833998E7-04AB-A95A-F3C2-61C7A4A7FE62}"/>
              </a:ext>
            </a:extLst>
          </p:cNvPr>
          <p:cNvSpPr/>
          <p:nvPr/>
        </p:nvSpPr>
        <p:spPr>
          <a:xfrm>
            <a:off x="4782269" y="2178996"/>
            <a:ext cx="1597729" cy="770717"/>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err="1">
                <a:solidFill>
                  <a:srgbClr val="0000FF"/>
                </a:solidFill>
                <a:latin typeface="Times    New Roman"/>
              </a:rPr>
              <a:t>Giảm</a:t>
            </a:r>
            <a:r>
              <a:rPr lang="en-US" sz="2800" dirty="0">
                <a:solidFill>
                  <a:srgbClr val="0000FF"/>
                </a:solidFill>
                <a:latin typeface="Times    New Roman"/>
              </a:rPr>
              <a:t> </a:t>
            </a:r>
            <a:r>
              <a:rPr lang="en-US" sz="2800" dirty="0" err="1">
                <a:solidFill>
                  <a:srgbClr val="0000FF"/>
                </a:solidFill>
                <a:latin typeface="Times    New Roman"/>
              </a:rPr>
              <a:t>phân</a:t>
            </a:r>
            <a:endParaRPr lang="en-US" sz="2800" dirty="0">
              <a:solidFill>
                <a:srgbClr val="0000FF"/>
              </a:solidFill>
              <a:latin typeface="Times    New Roman"/>
            </a:endParaRPr>
          </a:p>
        </p:txBody>
      </p:sp>
      <p:sp>
        <p:nvSpPr>
          <p:cNvPr id="10" name="Rectangle 9">
            <a:extLst>
              <a:ext uri="{FF2B5EF4-FFF2-40B4-BE49-F238E27FC236}">
                <a16:creationId xmlns:a16="http://schemas.microsoft.com/office/drawing/2014/main" id="{760C55C7-001F-7310-1020-FC5C38DB6BC6}"/>
              </a:ext>
            </a:extLst>
          </p:cNvPr>
          <p:cNvSpPr/>
          <p:nvPr/>
        </p:nvSpPr>
        <p:spPr>
          <a:xfrm>
            <a:off x="1987002" y="738671"/>
            <a:ext cx="10480754"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dirty="0" err="1">
                <a:ln/>
                <a:solidFill>
                  <a:srgbClr val="0066FF"/>
                </a:solidFill>
                <a:latin typeface="Times    New Roman"/>
              </a:rPr>
              <a:t>Vị</a:t>
            </a:r>
            <a:r>
              <a:rPr lang="en-US" sz="2800" b="1" dirty="0">
                <a:ln/>
                <a:solidFill>
                  <a:srgbClr val="0066FF"/>
                </a:solidFill>
                <a:latin typeface="Times    New Roman"/>
              </a:rPr>
              <a:t> </a:t>
            </a:r>
            <a:r>
              <a:rPr lang="en-US" sz="2800" b="1" dirty="0" err="1">
                <a:ln/>
                <a:solidFill>
                  <a:srgbClr val="0066FF"/>
                </a:solidFill>
                <a:latin typeface="Times    New Roman"/>
              </a:rPr>
              <a:t>trí</a:t>
            </a:r>
            <a:r>
              <a:rPr lang="en-US" sz="2800" b="1" dirty="0">
                <a:ln/>
                <a:solidFill>
                  <a:srgbClr val="0066FF"/>
                </a:solidFill>
                <a:latin typeface="Times    New Roman"/>
              </a:rPr>
              <a:t> </a:t>
            </a:r>
            <a:r>
              <a:rPr lang="en-US" sz="2800" b="1" dirty="0" err="1">
                <a:ln/>
                <a:solidFill>
                  <a:srgbClr val="0066FF"/>
                </a:solidFill>
                <a:latin typeface="Times    New Roman"/>
              </a:rPr>
              <a:t>được</a:t>
            </a:r>
            <a:r>
              <a:rPr lang="en-US" sz="2800" b="1" dirty="0">
                <a:ln/>
                <a:solidFill>
                  <a:srgbClr val="0066FF"/>
                </a:solidFill>
                <a:latin typeface="Times    New Roman"/>
              </a:rPr>
              <a:t> </a:t>
            </a:r>
            <a:r>
              <a:rPr lang="en-US" sz="2800" b="1" dirty="0" err="1">
                <a:ln/>
                <a:solidFill>
                  <a:srgbClr val="0066FF"/>
                </a:solidFill>
                <a:latin typeface="Times    New Roman"/>
              </a:rPr>
              <a:t>đánh</a:t>
            </a:r>
            <a:r>
              <a:rPr lang="en-US" sz="2800" b="1" dirty="0">
                <a:ln/>
                <a:solidFill>
                  <a:srgbClr val="0066FF"/>
                </a:solidFill>
                <a:latin typeface="Times    New Roman"/>
              </a:rPr>
              <a:t> </a:t>
            </a:r>
            <a:r>
              <a:rPr lang="en-US" sz="2800" b="1" dirty="0" err="1">
                <a:ln/>
                <a:solidFill>
                  <a:srgbClr val="0066FF"/>
                </a:solidFill>
                <a:latin typeface="Times    New Roman"/>
              </a:rPr>
              <a:t>số</a:t>
            </a:r>
            <a:r>
              <a:rPr lang="en-US" sz="2800" b="1" dirty="0">
                <a:ln/>
                <a:solidFill>
                  <a:srgbClr val="0066FF"/>
                </a:solidFill>
                <a:latin typeface="Times    New Roman"/>
              </a:rPr>
              <a:t> (1),(2),(3) </a:t>
            </a:r>
            <a:r>
              <a:rPr lang="en-US" sz="2800" b="1" dirty="0" err="1">
                <a:ln/>
                <a:solidFill>
                  <a:srgbClr val="0066FF"/>
                </a:solidFill>
                <a:latin typeface="Times    New Roman"/>
              </a:rPr>
              <a:t>tương</a:t>
            </a:r>
            <a:r>
              <a:rPr lang="en-US" sz="2800" b="1" dirty="0">
                <a:ln/>
                <a:solidFill>
                  <a:srgbClr val="0066FF"/>
                </a:solidFill>
                <a:latin typeface="Times    New Roman"/>
              </a:rPr>
              <a:t> </a:t>
            </a:r>
            <a:r>
              <a:rPr lang="en-US" sz="2800" b="1" dirty="0" err="1">
                <a:ln/>
                <a:solidFill>
                  <a:srgbClr val="0066FF"/>
                </a:solidFill>
                <a:latin typeface="Times    New Roman"/>
              </a:rPr>
              <a:t>ứng</a:t>
            </a:r>
            <a:r>
              <a:rPr lang="en-US" sz="2800" b="1" dirty="0">
                <a:ln/>
                <a:solidFill>
                  <a:srgbClr val="0066FF"/>
                </a:solidFill>
                <a:latin typeface="Times    New Roman"/>
              </a:rPr>
              <a:t> </a:t>
            </a:r>
            <a:r>
              <a:rPr lang="en-US" sz="2800" b="1" dirty="0" err="1">
                <a:ln/>
                <a:solidFill>
                  <a:srgbClr val="0066FF"/>
                </a:solidFill>
                <a:latin typeface="Times    New Roman"/>
              </a:rPr>
              <a:t>với</a:t>
            </a:r>
            <a:r>
              <a:rPr lang="en-US" sz="2800" b="1" dirty="0">
                <a:ln/>
                <a:solidFill>
                  <a:srgbClr val="0066FF"/>
                </a:solidFill>
                <a:latin typeface="Times    New Roman"/>
              </a:rPr>
              <a:t> </a:t>
            </a:r>
            <a:r>
              <a:rPr lang="en-US" sz="2800" b="1" dirty="0" err="1">
                <a:ln/>
                <a:solidFill>
                  <a:srgbClr val="0066FF"/>
                </a:solidFill>
                <a:latin typeface="Times    New Roman"/>
              </a:rPr>
              <a:t>những</a:t>
            </a:r>
            <a:r>
              <a:rPr lang="en-US" sz="2800" b="1" dirty="0">
                <a:ln/>
                <a:solidFill>
                  <a:srgbClr val="0066FF"/>
                </a:solidFill>
                <a:latin typeface="Times    New Roman"/>
              </a:rPr>
              <a:t> </a:t>
            </a:r>
            <a:r>
              <a:rPr lang="en-US" sz="2800" b="1" dirty="0" err="1">
                <a:ln/>
                <a:solidFill>
                  <a:srgbClr val="0066FF"/>
                </a:solidFill>
                <a:latin typeface="Times    New Roman"/>
              </a:rPr>
              <a:t>quá</a:t>
            </a:r>
            <a:r>
              <a:rPr lang="en-US" sz="2800" b="1" dirty="0">
                <a:ln/>
                <a:solidFill>
                  <a:srgbClr val="0066FF"/>
                </a:solidFill>
                <a:latin typeface="Times    New Roman"/>
              </a:rPr>
              <a:t> </a:t>
            </a:r>
            <a:r>
              <a:rPr lang="en-US" sz="2800" b="1" dirty="0" err="1">
                <a:ln/>
                <a:solidFill>
                  <a:srgbClr val="0066FF"/>
                </a:solidFill>
                <a:latin typeface="Times    New Roman"/>
              </a:rPr>
              <a:t>trình</a:t>
            </a:r>
            <a:r>
              <a:rPr lang="en-US" sz="2800" b="1" dirty="0">
                <a:ln/>
                <a:solidFill>
                  <a:srgbClr val="0066FF"/>
                </a:solidFill>
                <a:latin typeface="Times    New Roman"/>
              </a:rPr>
              <a:t> </a:t>
            </a:r>
            <a:r>
              <a:rPr lang="en-US" sz="2800" b="1" dirty="0" err="1">
                <a:ln/>
                <a:solidFill>
                  <a:srgbClr val="0066FF"/>
                </a:solidFill>
                <a:latin typeface="Times    New Roman"/>
              </a:rPr>
              <a:t>nào</a:t>
            </a:r>
            <a:r>
              <a:rPr lang="en-US" sz="2800" b="1" dirty="0">
                <a:ln/>
                <a:solidFill>
                  <a:srgbClr val="0066FF"/>
                </a:solidFill>
                <a:latin typeface="Times    New Roman"/>
              </a:rPr>
              <a:t>? </a:t>
            </a:r>
            <a:endParaRPr lang="en-US" sz="2800" b="1" cap="none" spc="0" dirty="0">
              <a:ln/>
              <a:solidFill>
                <a:srgbClr val="0066FF"/>
              </a:solidFill>
              <a:effectLst/>
            </a:endParaRPr>
          </a:p>
        </p:txBody>
      </p:sp>
    </p:spTree>
    <p:extLst>
      <p:ext uri="{BB962C8B-B14F-4D97-AF65-F5344CB8AC3E}">
        <p14:creationId xmlns:p14="http://schemas.microsoft.com/office/powerpoint/2010/main" val="2127897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35"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2000"/>
                                        <p:tgtEl>
                                          <p:spTgt spid="7"/>
                                        </p:tgtEl>
                                      </p:cBhvr>
                                    </p:animEffect>
                                    <p:anim calcmode="lin" valueType="num">
                                      <p:cBhvr>
                                        <p:cTn id="39" dur="2000" fill="hold"/>
                                        <p:tgtEl>
                                          <p:spTgt spid="7"/>
                                        </p:tgtEl>
                                        <p:attrNameLst>
                                          <p:attrName>style.rotation</p:attrName>
                                        </p:attrNameLst>
                                      </p:cBhvr>
                                      <p:tavLst>
                                        <p:tav tm="0">
                                          <p:val>
                                            <p:fltVal val="720"/>
                                          </p:val>
                                        </p:tav>
                                        <p:tav tm="100000">
                                          <p:val>
                                            <p:fltVal val="0"/>
                                          </p:val>
                                        </p:tav>
                                      </p:tavLst>
                                    </p:anim>
                                    <p:anim calcmode="lin" valueType="num">
                                      <p:cBhvr>
                                        <p:cTn id="40" dur="2000" fill="hold"/>
                                        <p:tgtEl>
                                          <p:spTgt spid="7"/>
                                        </p:tgtEl>
                                        <p:attrNameLst>
                                          <p:attrName>ppt_h</p:attrName>
                                        </p:attrNameLst>
                                      </p:cBhvr>
                                      <p:tavLst>
                                        <p:tav tm="0">
                                          <p:val>
                                            <p:fltVal val="0"/>
                                          </p:val>
                                        </p:tav>
                                        <p:tav tm="100000">
                                          <p:val>
                                            <p:strVal val="#ppt_h"/>
                                          </p:val>
                                        </p:tav>
                                      </p:tavLst>
                                    </p:anim>
                                    <p:anim calcmode="lin" valueType="num">
                                      <p:cBhvr>
                                        <p:cTn id="41" dur="2000" fill="hold"/>
                                        <p:tgtEl>
                                          <p:spTgt spid="7"/>
                                        </p:tgtEl>
                                        <p:attrNameLst>
                                          <p:attrName>ppt_w</p:attrName>
                                        </p:attrNameLst>
                                      </p:cBhvr>
                                      <p:tavLst>
                                        <p:tav tm="0">
                                          <p:val>
                                            <p:fltVal val="0"/>
                                          </p:val>
                                        </p:tav>
                                        <p:tav tm="100000">
                                          <p:val>
                                            <p:strVal val="#ppt_w"/>
                                          </p:val>
                                        </p:tav>
                                      </p:tavLst>
                                    </p:anim>
                                  </p:childTnLst>
                                </p:cTn>
                              </p:par>
                              <p:par>
                                <p:cTn id="42" presetID="35"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2000"/>
                                        <p:tgtEl>
                                          <p:spTgt spid="9"/>
                                        </p:tgtEl>
                                      </p:cBhvr>
                                    </p:animEffect>
                                    <p:anim calcmode="lin" valueType="num">
                                      <p:cBhvr>
                                        <p:cTn id="45" dur="2000" fill="hold"/>
                                        <p:tgtEl>
                                          <p:spTgt spid="9"/>
                                        </p:tgtEl>
                                        <p:attrNameLst>
                                          <p:attrName>style.rotation</p:attrName>
                                        </p:attrNameLst>
                                      </p:cBhvr>
                                      <p:tavLst>
                                        <p:tav tm="0">
                                          <p:val>
                                            <p:fltVal val="720"/>
                                          </p:val>
                                        </p:tav>
                                        <p:tav tm="100000">
                                          <p:val>
                                            <p:fltVal val="0"/>
                                          </p:val>
                                        </p:tav>
                                      </p:tavLst>
                                    </p:anim>
                                    <p:anim calcmode="lin" valueType="num">
                                      <p:cBhvr>
                                        <p:cTn id="46" dur="2000" fill="hold"/>
                                        <p:tgtEl>
                                          <p:spTgt spid="9"/>
                                        </p:tgtEl>
                                        <p:attrNameLst>
                                          <p:attrName>ppt_h</p:attrName>
                                        </p:attrNameLst>
                                      </p:cBhvr>
                                      <p:tavLst>
                                        <p:tav tm="0">
                                          <p:val>
                                            <p:fltVal val="0"/>
                                          </p:val>
                                        </p:tav>
                                        <p:tav tm="100000">
                                          <p:val>
                                            <p:strVal val="#ppt_h"/>
                                          </p:val>
                                        </p:tav>
                                      </p:tavLst>
                                    </p:anim>
                                    <p:anim calcmode="lin" valueType="num">
                                      <p:cBhvr>
                                        <p:cTn id="47" dur="2000" fill="hold"/>
                                        <p:tgtEl>
                                          <p:spTgt spid="9"/>
                                        </p:tgtEl>
                                        <p:attrNameLst>
                                          <p:attrName>ppt_w</p:attrName>
                                        </p:attrNameLst>
                                      </p:cBhvr>
                                      <p:tavLst>
                                        <p:tav tm="0">
                                          <p:val>
                                            <p:fltVal val="0"/>
                                          </p:val>
                                        </p:tav>
                                        <p:tav tm="100000">
                                          <p:val>
                                            <p:strVal val="#ppt_w"/>
                                          </p:val>
                                        </p:tav>
                                      </p:tavLst>
                                    </p:anim>
                                  </p:childTnLst>
                                </p:cTn>
                              </p:par>
                            </p:childTnLst>
                          </p:cTn>
                        </p:par>
                      </p:childTnLst>
                    </p:cTn>
                  </p:par>
                  <p:par>
                    <p:cTn id="48" fill="hold">
                      <p:stCondLst>
                        <p:cond delay="indefinite"/>
                      </p:stCondLst>
                      <p:childTnLst>
                        <p:par>
                          <p:cTn id="49" fill="hold">
                            <p:stCondLst>
                              <p:cond delay="0"/>
                            </p:stCondLst>
                            <p:childTnLst>
                              <p:par>
                                <p:cTn id="50" presetID="53" presetClass="exit" presetSubtype="32" fill="hold" grpId="1" nodeType="clickEffect">
                                  <p:stCondLst>
                                    <p:cond delay="0"/>
                                  </p:stCondLst>
                                  <p:childTnLst>
                                    <p:anim calcmode="lin" valueType="num">
                                      <p:cBhvr>
                                        <p:cTn id="51" dur="500"/>
                                        <p:tgtEl>
                                          <p:spTgt spid="10"/>
                                        </p:tgtEl>
                                        <p:attrNameLst>
                                          <p:attrName>ppt_w</p:attrName>
                                        </p:attrNameLst>
                                      </p:cBhvr>
                                      <p:tavLst>
                                        <p:tav tm="0">
                                          <p:val>
                                            <p:strVal val="ppt_w"/>
                                          </p:val>
                                        </p:tav>
                                        <p:tav tm="100000">
                                          <p:val>
                                            <p:fltVal val="0"/>
                                          </p:val>
                                        </p:tav>
                                      </p:tavLst>
                                    </p:anim>
                                    <p:anim calcmode="lin" valueType="num">
                                      <p:cBhvr>
                                        <p:cTn id="52" dur="500"/>
                                        <p:tgtEl>
                                          <p:spTgt spid="10"/>
                                        </p:tgtEl>
                                        <p:attrNameLst>
                                          <p:attrName>ppt_h</p:attrName>
                                        </p:attrNameLst>
                                      </p:cBhvr>
                                      <p:tavLst>
                                        <p:tav tm="0">
                                          <p:val>
                                            <p:strVal val="ppt_h"/>
                                          </p:val>
                                        </p:tav>
                                        <p:tav tm="100000">
                                          <p:val>
                                            <p:fltVal val="0"/>
                                          </p:val>
                                        </p:tav>
                                      </p:tavLst>
                                    </p:anim>
                                    <p:animEffect transition="out" filter="fade">
                                      <p:cBhvr>
                                        <p:cTn id="53" dur="500"/>
                                        <p:tgtEl>
                                          <p:spTgt spid="10"/>
                                        </p:tgtEl>
                                      </p:cBhvr>
                                    </p:animEffect>
                                    <p:set>
                                      <p:cBhvr>
                                        <p:cTn id="54" dur="1" fill="hold">
                                          <p:stCondLst>
                                            <p:cond delay="499"/>
                                          </p:stCondLst>
                                        </p:cTn>
                                        <p:tgtEl>
                                          <p:spTgt spid="1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p:cTn id="59" dur="500" fill="hold"/>
                                        <p:tgtEl>
                                          <p:spTgt spid="11"/>
                                        </p:tgtEl>
                                        <p:attrNameLst>
                                          <p:attrName>ppt_w</p:attrName>
                                        </p:attrNameLst>
                                      </p:cBhvr>
                                      <p:tavLst>
                                        <p:tav tm="0">
                                          <p:val>
                                            <p:fltVal val="0"/>
                                          </p:val>
                                        </p:tav>
                                        <p:tav tm="100000">
                                          <p:val>
                                            <p:strVal val="#ppt_w"/>
                                          </p:val>
                                        </p:tav>
                                      </p:tavLst>
                                    </p:anim>
                                    <p:anim calcmode="lin" valueType="num">
                                      <p:cBhvr>
                                        <p:cTn id="60" dur="500" fill="hold"/>
                                        <p:tgtEl>
                                          <p:spTgt spid="11"/>
                                        </p:tgtEl>
                                        <p:attrNameLst>
                                          <p:attrName>ppt_h</p:attrName>
                                        </p:attrNameLst>
                                      </p:cBhvr>
                                      <p:tavLst>
                                        <p:tav tm="0">
                                          <p:val>
                                            <p:fltVal val="0"/>
                                          </p:val>
                                        </p:tav>
                                        <p:tav tm="100000">
                                          <p:val>
                                            <p:strVal val="#ppt_h"/>
                                          </p:val>
                                        </p:tav>
                                      </p:tavLst>
                                    </p:anim>
                                    <p:animEffect transition="in" filter="fade">
                                      <p:cBhvr>
                                        <p:cTn id="61" dur="5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31" presetClass="exit" presetSubtype="0" fill="hold" grpId="1" nodeType="clickEffect">
                                  <p:stCondLst>
                                    <p:cond delay="0"/>
                                  </p:stCondLst>
                                  <p:childTnLst>
                                    <p:anim calcmode="lin" valueType="num">
                                      <p:cBhvr>
                                        <p:cTn id="65" dur="1000"/>
                                        <p:tgtEl>
                                          <p:spTgt spid="11"/>
                                        </p:tgtEl>
                                        <p:attrNameLst>
                                          <p:attrName>ppt_w</p:attrName>
                                        </p:attrNameLst>
                                      </p:cBhvr>
                                      <p:tavLst>
                                        <p:tav tm="0">
                                          <p:val>
                                            <p:strVal val="ppt_w"/>
                                          </p:val>
                                        </p:tav>
                                        <p:tav tm="100000">
                                          <p:val>
                                            <p:fltVal val="0"/>
                                          </p:val>
                                        </p:tav>
                                      </p:tavLst>
                                    </p:anim>
                                    <p:anim calcmode="lin" valueType="num">
                                      <p:cBhvr>
                                        <p:cTn id="66" dur="1000"/>
                                        <p:tgtEl>
                                          <p:spTgt spid="11"/>
                                        </p:tgtEl>
                                        <p:attrNameLst>
                                          <p:attrName>ppt_h</p:attrName>
                                        </p:attrNameLst>
                                      </p:cBhvr>
                                      <p:tavLst>
                                        <p:tav tm="0">
                                          <p:val>
                                            <p:strVal val="ppt_h"/>
                                          </p:val>
                                        </p:tav>
                                        <p:tav tm="100000">
                                          <p:val>
                                            <p:fltVal val="0"/>
                                          </p:val>
                                        </p:tav>
                                      </p:tavLst>
                                    </p:anim>
                                    <p:anim calcmode="lin" valueType="num">
                                      <p:cBhvr>
                                        <p:cTn id="67" dur="1000"/>
                                        <p:tgtEl>
                                          <p:spTgt spid="11"/>
                                        </p:tgtEl>
                                        <p:attrNameLst>
                                          <p:attrName>style.rotation</p:attrName>
                                        </p:attrNameLst>
                                      </p:cBhvr>
                                      <p:tavLst>
                                        <p:tav tm="0">
                                          <p:val>
                                            <p:fltVal val="0"/>
                                          </p:val>
                                        </p:tav>
                                        <p:tav tm="100000">
                                          <p:val>
                                            <p:fltVal val="90"/>
                                          </p:val>
                                        </p:tav>
                                      </p:tavLst>
                                    </p:anim>
                                    <p:animEffect transition="out" filter="fade">
                                      <p:cBhvr>
                                        <p:cTn id="68" dur="1000"/>
                                        <p:tgtEl>
                                          <p:spTgt spid="11"/>
                                        </p:tgtEl>
                                      </p:cBhvr>
                                    </p:animEffect>
                                    <p:set>
                                      <p:cBhvr>
                                        <p:cTn id="69" dur="1" fill="hold">
                                          <p:stCondLst>
                                            <p:cond delay="999"/>
                                          </p:stCondLst>
                                        </p:cTn>
                                        <p:tgtEl>
                                          <p:spTgt spid="11"/>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cBhvr additive="base">
                                        <p:cTn id="74" dur="500" fill="hold"/>
                                        <p:tgtEl>
                                          <p:spTgt spid="13"/>
                                        </p:tgtEl>
                                        <p:attrNameLst>
                                          <p:attrName>ppt_x</p:attrName>
                                        </p:attrNameLst>
                                      </p:cBhvr>
                                      <p:tavLst>
                                        <p:tav tm="0">
                                          <p:val>
                                            <p:strVal val="#ppt_x"/>
                                          </p:val>
                                        </p:tav>
                                        <p:tav tm="100000">
                                          <p:val>
                                            <p:strVal val="#ppt_x"/>
                                          </p:val>
                                        </p:tav>
                                      </p:tavLst>
                                    </p:anim>
                                    <p:anim calcmode="lin" valueType="num">
                                      <p:cBhvr additive="base">
                                        <p:cTn id="7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3" grpId="0"/>
      <p:bldP spid="3" grpId="0" animBg="1"/>
      <p:bldP spid="7" grpId="0" animBg="1"/>
      <p:bldP spid="9" grpId="0" animBg="1"/>
      <p:bldP spid="10" grpId="0"/>
      <p:bldP spid="10"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1A526-1389-5C90-FF9E-B19AE49FE86D}"/>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43D93958-3F99-1F61-3B87-A02C2ABF1DBA}"/>
              </a:ext>
            </a:extLst>
          </p:cNvPr>
          <p:cNvSpPr txBox="1"/>
          <p:nvPr/>
        </p:nvSpPr>
        <p:spPr>
          <a:xfrm>
            <a:off x="0" y="0"/>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36: NGUYÊN PHÂN VÀ GIẢM PHÂN</a:t>
            </a:r>
            <a:endParaRPr lang="en-US" sz="3200" b="1"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063D8A7F-9020-1B58-F869-052CAA4163E9}"/>
              </a:ext>
            </a:extLst>
          </p:cNvPr>
          <p:cNvSpPr txBox="1"/>
          <p:nvPr/>
        </p:nvSpPr>
        <p:spPr>
          <a:xfrm>
            <a:off x="10717" y="429727"/>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Ý NGHĨA VÀ ỨNG DỤNG CỦA NGUYÊN PHÂN, GIẢM PHÂN</a:t>
            </a:r>
          </a:p>
        </p:txBody>
      </p:sp>
      <p:sp>
        <p:nvSpPr>
          <p:cNvPr id="27650" name="Rectangle 2">
            <a:extLst>
              <a:ext uri="{FF2B5EF4-FFF2-40B4-BE49-F238E27FC236}">
                <a16:creationId xmlns:a16="http://schemas.microsoft.com/office/drawing/2014/main" id="{86FD21EF-631A-E586-2940-762BB83C5691}"/>
              </a:ext>
            </a:extLst>
          </p:cNvPr>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a:extLst>
              <a:ext uri="{FF2B5EF4-FFF2-40B4-BE49-F238E27FC236}">
                <a16:creationId xmlns:a16="http://schemas.microsoft.com/office/drawing/2014/main" id="{76DCA767-E5E6-353A-3618-8315B8EF9AC5}"/>
              </a:ext>
            </a:extLst>
          </p:cNvPr>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5-Point Star 16">
            <a:hlinkClick r:id="rId2" action="ppaction://hlinkfile"/>
            <a:extLst>
              <a:ext uri="{FF2B5EF4-FFF2-40B4-BE49-F238E27FC236}">
                <a16:creationId xmlns:a16="http://schemas.microsoft.com/office/drawing/2014/main" id="{E67B849B-607F-FE64-53E7-34C5691F5C92}"/>
              </a:ext>
            </a:extLst>
          </p:cNvPr>
          <p:cNvSpPr/>
          <p:nvPr/>
        </p:nvSpPr>
        <p:spPr>
          <a:xfrm>
            <a:off x="11495314" y="0"/>
            <a:ext cx="696686" cy="653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4FF066A-2CE8-F7A4-F0CD-9B5189BF33ED}"/>
              </a:ext>
            </a:extLst>
          </p:cNvPr>
          <p:cNvSpPr txBox="1"/>
          <p:nvPr/>
        </p:nvSpPr>
        <p:spPr>
          <a:xfrm>
            <a:off x="275756" y="895444"/>
            <a:ext cx="4461616" cy="523220"/>
          </a:xfrm>
          <a:prstGeom prst="rect">
            <a:avLst/>
          </a:prstGeom>
          <a:noFill/>
        </p:spPr>
        <p:txBody>
          <a:bodyPr wrap="square" rtlCol="0">
            <a:spAutoFit/>
          </a:bodyPr>
          <a:lstStyle/>
          <a:p>
            <a:r>
              <a:rPr lang="en-US" sz="2800" dirty="0">
                <a:solidFill>
                  <a:srgbClr val="FF3399"/>
                </a:solidFill>
                <a:latin typeface="Times New Roman" pitchFamily="18" charset="0"/>
                <a:cs typeface="Times New Roman" pitchFamily="18" charset="0"/>
              </a:rPr>
              <a:t>2. </a:t>
            </a:r>
            <a:r>
              <a:rPr lang="en-US" sz="2800" dirty="0" err="1">
                <a:solidFill>
                  <a:srgbClr val="FF3399"/>
                </a:solidFill>
                <a:latin typeface="Times New Roman" pitchFamily="18" charset="0"/>
                <a:cs typeface="Times New Roman" pitchFamily="18" charset="0"/>
              </a:rPr>
              <a:t>Ứng</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dụng</a:t>
            </a:r>
            <a:endParaRPr lang="en-US" sz="2800" dirty="0">
              <a:solidFill>
                <a:srgbClr val="FF3399"/>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6529D4E8-51C9-BA0C-3FD8-4907A2DD86AC}"/>
              </a:ext>
            </a:extLst>
          </p:cNvPr>
          <p:cNvSpPr txBox="1"/>
          <p:nvPr/>
        </p:nvSpPr>
        <p:spPr>
          <a:xfrm>
            <a:off x="275756" y="5611036"/>
            <a:ext cx="11926961" cy="1200329"/>
          </a:xfrm>
          <a:prstGeom prst="rect">
            <a:avLst/>
          </a:prstGeom>
          <a:noFill/>
        </p:spPr>
        <p:txBody>
          <a:bodyPr wrap="square" rtlCol="0">
            <a:spAutoFit/>
          </a:bodyPr>
          <a:lstStyle/>
          <a:p>
            <a:pPr lvl="0" algn="ctr"/>
            <a:r>
              <a:rPr lang="en-US" sz="3600" dirty="0" err="1">
                <a:solidFill>
                  <a:srgbClr val="FF0000"/>
                </a:solidFill>
                <a:latin typeface="Times New Roman" panose="02020603050405020304" pitchFamily="18" charset="0"/>
                <a:cs typeface="Times New Roman" panose="02020603050405020304" pitchFamily="18" charset="0"/>
              </a:rPr>
              <a:t>Công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nghệ</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nào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ứng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dụng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nguyên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phân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công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nghệ</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nào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ứng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dụng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giảm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phân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thụ</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tinh</a:t>
            </a:r>
            <a:r>
              <a:rPr lang="en-US" sz="3600" dirty="0">
                <a:solidFill>
                  <a:srgbClr val="FF0000"/>
                </a:solidFill>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545F61E9-22D1-36DC-31E3-9F0BD7336F8F}"/>
              </a:ext>
            </a:extLst>
          </p:cNvPr>
          <p:cNvPicPr>
            <a:picLocks noChangeAspect="1"/>
          </p:cNvPicPr>
          <p:nvPr/>
        </p:nvPicPr>
        <p:blipFill>
          <a:blip r:embed="rId3"/>
          <a:stretch>
            <a:fillRect/>
          </a:stretch>
        </p:blipFill>
        <p:spPr>
          <a:xfrm>
            <a:off x="185737" y="1382674"/>
            <a:ext cx="11820525" cy="4200525"/>
          </a:xfrm>
          <a:prstGeom prst="rect">
            <a:avLst/>
          </a:prstGeom>
        </p:spPr>
      </p:pic>
    </p:spTree>
    <p:extLst>
      <p:ext uri="{BB962C8B-B14F-4D97-AF65-F5344CB8AC3E}">
        <p14:creationId xmlns:p14="http://schemas.microsoft.com/office/powerpoint/2010/main" val="2766683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xit" presetSubtype="0" fill="hold" grpId="1" nodeType="clickEffect">
                                  <p:stCondLst>
                                    <p:cond delay="0"/>
                                  </p:stCondLst>
                                  <p:childTnLst>
                                    <p:anim calcmode="lin" valueType="num">
                                      <p:cBhvr>
                                        <p:cTn id="17" dur="1000"/>
                                        <p:tgtEl>
                                          <p:spTgt spid="10"/>
                                        </p:tgtEl>
                                        <p:attrNameLst>
                                          <p:attrName>ppt_w</p:attrName>
                                        </p:attrNameLst>
                                      </p:cBhvr>
                                      <p:tavLst>
                                        <p:tav tm="0">
                                          <p:val>
                                            <p:strVal val="ppt_w"/>
                                          </p:val>
                                        </p:tav>
                                        <p:tav tm="100000">
                                          <p:val>
                                            <p:fltVal val="0"/>
                                          </p:val>
                                        </p:tav>
                                      </p:tavLst>
                                    </p:anim>
                                    <p:anim calcmode="lin" valueType="num">
                                      <p:cBhvr>
                                        <p:cTn id="18" dur="1000"/>
                                        <p:tgtEl>
                                          <p:spTgt spid="10"/>
                                        </p:tgtEl>
                                        <p:attrNameLst>
                                          <p:attrName>ppt_h</p:attrName>
                                        </p:attrNameLst>
                                      </p:cBhvr>
                                      <p:tavLst>
                                        <p:tav tm="0">
                                          <p:val>
                                            <p:strVal val="ppt_h"/>
                                          </p:val>
                                        </p:tav>
                                        <p:tav tm="100000">
                                          <p:val>
                                            <p:fltVal val="0"/>
                                          </p:val>
                                        </p:tav>
                                      </p:tavLst>
                                    </p:anim>
                                    <p:anim calcmode="lin" valueType="num">
                                      <p:cBhvr>
                                        <p:cTn id="19" dur="1000"/>
                                        <p:tgtEl>
                                          <p:spTgt spid="10"/>
                                        </p:tgtEl>
                                        <p:attrNameLst>
                                          <p:attrName>style.rotation</p:attrName>
                                        </p:attrNameLst>
                                      </p:cBhvr>
                                      <p:tavLst>
                                        <p:tav tm="0">
                                          <p:val>
                                            <p:fltVal val="0"/>
                                          </p:val>
                                        </p:tav>
                                        <p:tav tm="100000">
                                          <p:val>
                                            <p:fltVal val="90"/>
                                          </p:val>
                                        </p:tav>
                                      </p:tavLst>
                                    </p:anim>
                                    <p:animEffect transition="out" filter="fade">
                                      <p:cBhvr>
                                        <p:cTn id="20" dur="1000"/>
                                        <p:tgtEl>
                                          <p:spTgt spid="10"/>
                                        </p:tgtEl>
                                      </p:cBhvr>
                                    </p:animEffect>
                                    <p:set>
                                      <p:cBhvr>
                                        <p:cTn id="21"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2FFF0-EC9D-1E6E-6EA2-D3C0679B1FA6}"/>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923C82CB-E11A-8412-63A4-350132A9A9E2}"/>
              </a:ext>
            </a:extLst>
          </p:cNvPr>
          <p:cNvSpPr txBox="1"/>
          <p:nvPr/>
        </p:nvSpPr>
        <p:spPr>
          <a:xfrm>
            <a:off x="0" y="0"/>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36: NGUYÊN PHÂN VÀ GIẢM PHÂN</a:t>
            </a:r>
            <a:endParaRPr lang="en-US" sz="3200" b="1"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50392D65-AFB6-9683-26A6-264DE5548011}"/>
              </a:ext>
            </a:extLst>
          </p:cNvPr>
          <p:cNvSpPr txBox="1"/>
          <p:nvPr/>
        </p:nvSpPr>
        <p:spPr>
          <a:xfrm>
            <a:off x="10717" y="429727"/>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Ý NGHĨA VÀ ỨNG DỤNG CỦA NGUYÊN PHÂN, GIẢM PHÂN</a:t>
            </a:r>
          </a:p>
        </p:txBody>
      </p:sp>
      <p:sp>
        <p:nvSpPr>
          <p:cNvPr id="27650" name="Rectangle 2">
            <a:extLst>
              <a:ext uri="{FF2B5EF4-FFF2-40B4-BE49-F238E27FC236}">
                <a16:creationId xmlns:a16="http://schemas.microsoft.com/office/drawing/2014/main" id="{BD120B9F-BBFF-B79B-B601-A8DBE8D81303}"/>
              </a:ext>
            </a:extLst>
          </p:cNvPr>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a:extLst>
              <a:ext uri="{FF2B5EF4-FFF2-40B4-BE49-F238E27FC236}">
                <a16:creationId xmlns:a16="http://schemas.microsoft.com/office/drawing/2014/main" id="{5A268349-EC35-6169-98B1-71D2D1BB6310}"/>
              </a:ext>
            </a:extLst>
          </p:cNvPr>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5-Point Star 16">
            <a:hlinkClick r:id="rId2" action="ppaction://hlinkfile"/>
            <a:extLst>
              <a:ext uri="{FF2B5EF4-FFF2-40B4-BE49-F238E27FC236}">
                <a16:creationId xmlns:a16="http://schemas.microsoft.com/office/drawing/2014/main" id="{8846DD28-3208-9838-C840-5BA791A9262F}"/>
              </a:ext>
            </a:extLst>
          </p:cNvPr>
          <p:cNvSpPr/>
          <p:nvPr/>
        </p:nvSpPr>
        <p:spPr>
          <a:xfrm>
            <a:off x="11495314" y="0"/>
            <a:ext cx="696686" cy="653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E664FDE-27E4-33C9-01CD-C7DE0464F355}"/>
              </a:ext>
            </a:extLst>
          </p:cNvPr>
          <p:cNvSpPr txBox="1"/>
          <p:nvPr/>
        </p:nvSpPr>
        <p:spPr>
          <a:xfrm>
            <a:off x="275756" y="895444"/>
            <a:ext cx="4461616" cy="523220"/>
          </a:xfrm>
          <a:prstGeom prst="rect">
            <a:avLst/>
          </a:prstGeom>
          <a:noFill/>
        </p:spPr>
        <p:txBody>
          <a:bodyPr wrap="square" rtlCol="0">
            <a:spAutoFit/>
          </a:bodyPr>
          <a:lstStyle/>
          <a:p>
            <a:r>
              <a:rPr lang="en-US" sz="2800" dirty="0">
                <a:solidFill>
                  <a:srgbClr val="FF3399"/>
                </a:solidFill>
                <a:latin typeface="Times New Roman" pitchFamily="18" charset="0"/>
                <a:cs typeface="Times New Roman" pitchFamily="18" charset="0"/>
              </a:rPr>
              <a:t>2. </a:t>
            </a:r>
            <a:r>
              <a:rPr lang="en-US" sz="2800" dirty="0" err="1">
                <a:solidFill>
                  <a:srgbClr val="FF3399"/>
                </a:solidFill>
                <a:latin typeface="Times New Roman" pitchFamily="18" charset="0"/>
                <a:cs typeface="Times New Roman" pitchFamily="18" charset="0"/>
              </a:rPr>
              <a:t>Ứng</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dụng</a:t>
            </a:r>
            <a:endParaRPr lang="en-US" sz="2800" dirty="0">
              <a:solidFill>
                <a:srgbClr val="FF3399"/>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5BC69BA6-2D4E-BD80-A2C8-2F4099C6C11A}"/>
              </a:ext>
            </a:extLst>
          </p:cNvPr>
          <p:cNvSpPr txBox="1"/>
          <p:nvPr/>
        </p:nvSpPr>
        <p:spPr>
          <a:xfrm>
            <a:off x="376237" y="963811"/>
            <a:ext cx="11926961" cy="646331"/>
          </a:xfrm>
          <a:prstGeom prst="rect">
            <a:avLst/>
          </a:prstGeom>
          <a:noFill/>
        </p:spPr>
        <p:txBody>
          <a:bodyPr wrap="square" rtlCol="0">
            <a:spAutoFit/>
          </a:bodyPr>
          <a:lstStyle/>
          <a:p>
            <a:pPr lvl="0" algn="ctr"/>
            <a:r>
              <a:rPr lang="en-US" sz="3600" dirty="0" err="1">
                <a:solidFill>
                  <a:srgbClr val="FF0000"/>
                </a:solidFill>
                <a:latin typeface="Times New Roman" panose="02020603050405020304" pitchFamily="18" charset="0"/>
                <a:cs typeface="Times New Roman" panose="02020603050405020304" pitchFamily="18" charset="0"/>
              </a:rPr>
              <a:t>Ứng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dụng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nguyên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phân</a:t>
            </a:r>
            <a:endParaRPr lang="en-US" sz="3600" dirty="0">
              <a:solidFill>
                <a:srgbClr val="FF000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6BDB5E45-7C66-9C4F-312E-93C90FDD309A}"/>
              </a:ext>
            </a:extLst>
          </p:cNvPr>
          <p:cNvPicPr>
            <a:picLocks noChangeAspect="1"/>
          </p:cNvPicPr>
          <p:nvPr/>
        </p:nvPicPr>
        <p:blipFill>
          <a:blip r:embed="rId3"/>
          <a:stretch>
            <a:fillRect/>
          </a:stretch>
        </p:blipFill>
        <p:spPr>
          <a:xfrm>
            <a:off x="275756" y="1757261"/>
            <a:ext cx="11439525" cy="4243489"/>
          </a:xfrm>
          <a:prstGeom prst="rect">
            <a:avLst/>
          </a:prstGeom>
        </p:spPr>
      </p:pic>
    </p:spTree>
    <p:extLst>
      <p:ext uri="{BB962C8B-B14F-4D97-AF65-F5344CB8AC3E}">
        <p14:creationId xmlns:p14="http://schemas.microsoft.com/office/powerpoint/2010/main" val="1683792898"/>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012D3-F066-8693-188F-1B3D488C9FDF}"/>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B6CB4949-8BDA-B53E-718F-E2C03263DD72}"/>
              </a:ext>
            </a:extLst>
          </p:cNvPr>
          <p:cNvSpPr txBox="1"/>
          <p:nvPr/>
        </p:nvSpPr>
        <p:spPr>
          <a:xfrm>
            <a:off x="0" y="0"/>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36: NGUYÊN PHÂN VÀ GIẢM PHÂN</a:t>
            </a:r>
            <a:endParaRPr lang="en-US" sz="3200" b="1"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573B0E94-59E2-4F4A-4A28-F3463B963863}"/>
              </a:ext>
            </a:extLst>
          </p:cNvPr>
          <p:cNvSpPr txBox="1"/>
          <p:nvPr/>
        </p:nvSpPr>
        <p:spPr>
          <a:xfrm>
            <a:off x="10717" y="429727"/>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Ý NGHĨA VÀ ỨNG DỤNG CỦA NGUYÊN PHÂN, GIẢM PHÂN</a:t>
            </a:r>
          </a:p>
        </p:txBody>
      </p:sp>
      <p:sp>
        <p:nvSpPr>
          <p:cNvPr id="27650" name="Rectangle 2">
            <a:extLst>
              <a:ext uri="{FF2B5EF4-FFF2-40B4-BE49-F238E27FC236}">
                <a16:creationId xmlns:a16="http://schemas.microsoft.com/office/drawing/2014/main" id="{01525E5B-9425-F103-E8D0-A040D75B327A}"/>
              </a:ext>
            </a:extLst>
          </p:cNvPr>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a:extLst>
              <a:ext uri="{FF2B5EF4-FFF2-40B4-BE49-F238E27FC236}">
                <a16:creationId xmlns:a16="http://schemas.microsoft.com/office/drawing/2014/main" id="{EC1E18C4-1A1C-D272-98EF-03F30515E514}"/>
              </a:ext>
            </a:extLst>
          </p:cNvPr>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5-Point Star 16">
            <a:hlinkClick r:id="rId2" action="ppaction://hlinkfile"/>
            <a:extLst>
              <a:ext uri="{FF2B5EF4-FFF2-40B4-BE49-F238E27FC236}">
                <a16:creationId xmlns:a16="http://schemas.microsoft.com/office/drawing/2014/main" id="{5948BB23-A192-27AA-0500-13D75DA857F9}"/>
              </a:ext>
            </a:extLst>
          </p:cNvPr>
          <p:cNvSpPr/>
          <p:nvPr/>
        </p:nvSpPr>
        <p:spPr>
          <a:xfrm>
            <a:off x="11495314" y="0"/>
            <a:ext cx="696686" cy="653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4ABAAB9-5FA7-F8A0-79F1-6F68DE70CB58}"/>
              </a:ext>
            </a:extLst>
          </p:cNvPr>
          <p:cNvSpPr txBox="1"/>
          <p:nvPr/>
        </p:nvSpPr>
        <p:spPr>
          <a:xfrm>
            <a:off x="275756" y="895444"/>
            <a:ext cx="4461616" cy="523220"/>
          </a:xfrm>
          <a:prstGeom prst="rect">
            <a:avLst/>
          </a:prstGeom>
          <a:noFill/>
        </p:spPr>
        <p:txBody>
          <a:bodyPr wrap="square" rtlCol="0">
            <a:spAutoFit/>
          </a:bodyPr>
          <a:lstStyle/>
          <a:p>
            <a:r>
              <a:rPr lang="en-US" sz="2800" dirty="0">
                <a:solidFill>
                  <a:srgbClr val="FF3399"/>
                </a:solidFill>
                <a:latin typeface="Times New Roman" pitchFamily="18" charset="0"/>
                <a:cs typeface="Times New Roman" pitchFamily="18" charset="0"/>
              </a:rPr>
              <a:t>2. </a:t>
            </a:r>
            <a:r>
              <a:rPr lang="en-US" sz="2800" dirty="0" err="1">
                <a:solidFill>
                  <a:srgbClr val="FF3399"/>
                </a:solidFill>
                <a:latin typeface="Times New Roman" pitchFamily="18" charset="0"/>
                <a:cs typeface="Times New Roman" pitchFamily="18" charset="0"/>
              </a:rPr>
              <a:t>Ứng</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dụng</a:t>
            </a:r>
            <a:endParaRPr lang="en-US" sz="2800" dirty="0">
              <a:solidFill>
                <a:srgbClr val="FF3399"/>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D853E8BC-6E9B-BDA0-E993-8DE0847BCD26}"/>
              </a:ext>
            </a:extLst>
          </p:cNvPr>
          <p:cNvSpPr txBox="1"/>
          <p:nvPr/>
        </p:nvSpPr>
        <p:spPr>
          <a:xfrm>
            <a:off x="376237" y="963811"/>
            <a:ext cx="11926961" cy="646331"/>
          </a:xfrm>
          <a:prstGeom prst="rect">
            <a:avLst/>
          </a:prstGeom>
          <a:noFill/>
        </p:spPr>
        <p:txBody>
          <a:bodyPr wrap="square" rtlCol="0">
            <a:spAutoFit/>
          </a:bodyPr>
          <a:lstStyle/>
          <a:p>
            <a:pPr lvl="0" algn="ctr"/>
            <a:r>
              <a:rPr lang="en-US" sz="3600" dirty="0" err="1">
                <a:solidFill>
                  <a:srgbClr val="FF0000"/>
                </a:solidFill>
                <a:latin typeface="Times New Roman" panose="02020603050405020304" pitchFamily="18" charset="0"/>
                <a:cs typeface="Times New Roman" panose="02020603050405020304" pitchFamily="18" charset="0"/>
              </a:rPr>
              <a:t>Ứng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dụng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nguyên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phân</a:t>
            </a:r>
            <a:endParaRPr lang="en-US" sz="3600"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12851192-8B2D-26AE-8AA6-0140B5BF90D6}"/>
              </a:ext>
            </a:extLst>
          </p:cNvPr>
          <p:cNvPicPr>
            <a:picLocks noChangeAspect="1"/>
          </p:cNvPicPr>
          <p:nvPr/>
        </p:nvPicPr>
        <p:blipFill>
          <a:blip r:embed="rId3"/>
          <a:stretch>
            <a:fillRect/>
          </a:stretch>
        </p:blipFill>
        <p:spPr>
          <a:xfrm>
            <a:off x="119743" y="1505379"/>
            <a:ext cx="3812383" cy="3505200"/>
          </a:xfrm>
          <a:prstGeom prst="rect">
            <a:avLst/>
          </a:prstGeom>
        </p:spPr>
      </p:pic>
      <p:pic>
        <p:nvPicPr>
          <p:cNvPr id="7" name="Picture 6">
            <a:extLst>
              <a:ext uri="{FF2B5EF4-FFF2-40B4-BE49-F238E27FC236}">
                <a16:creationId xmlns:a16="http://schemas.microsoft.com/office/drawing/2014/main" id="{F7DBE16B-9FDA-FB04-DC6F-BD2D63B05B6E}"/>
              </a:ext>
            </a:extLst>
          </p:cNvPr>
          <p:cNvPicPr>
            <a:picLocks noChangeAspect="1"/>
          </p:cNvPicPr>
          <p:nvPr/>
        </p:nvPicPr>
        <p:blipFill>
          <a:blip r:embed="rId4"/>
          <a:stretch>
            <a:fillRect/>
          </a:stretch>
        </p:blipFill>
        <p:spPr>
          <a:xfrm>
            <a:off x="4055165" y="1556347"/>
            <a:ext cx="3947027" cy="3454232"/>
          </a:xfrm>
          <a:prstGeom prst="rect">
            <a:avLst/>
          </a:prstGeom>
        </p:spPr>
      </p:pic>
      <p:pic>
        <p:nvPicPr>
          <p:cNvPr id="13" name="Picture 12">
            <a:extLst>
              <a:ext uri="{FF2B5EF4-FFF2-40B4-BE49-F238E27FC236}">
                <a16:creationId xmlns:a16="http://schemas.microsoft.com/office/drawing/2014/main" id="{EEB2AD16-E230-242F-2B30-D46EBEEBA5A0}"/>
              </a:ext>
            </a:extLst>
          </p:cNvPr>
          <p:cNvPicPr>
            <a:picLocks noChangeAspect="1"/>
          </p:cNvPicPr>
          <p:nvPr/>
        </p:nvPicPr>
        <p:blipFill>
          <a:blip r:embed="rId5"/>
          <a:stretch>
            <a:fillRect/>
          </a:stretch>
        </p:blipFill>
        <p:spPr>
          <a:xfrm>
            <a:off x="8102673" y="1548737"/>
            <a:ext cx="3947026" cy="3505200"/>
          </a:xfrm>
          <a:prstGeom prst="rect">
            <a:avLst/>
          </a:prstGeom>
        </p:spPr>
      </p:pic>
      <p:sp>
        <p:nvSpPr>
          <p:cNvPr id="14" name="Rectangle 13">
            <a:extLst>
              <a:ext uri="{FF2B5EF4-FFF2-40B4-BE49-F238E27FC236}">
                <a16:creationId xmlns:a16="http://schemas.microsoft.com/office/drawing/2014/main" id="{CF351DD6-5F79-26E3-5920-F8C439FDE3D6}"/>
              </a:ext>
            </a:extLst>
          </p:cNvPr>
          <p:cNvSpPr/>
          <p:nvPr/>
        </p:nvSpPr>
        <p:spPr>
          <a:xfrm>
            <a:off x="275756" y="5097295"/>
            <a:ext cx="11796501" cy="1644553"/>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algn="just">
              <a:lnSpc>
                <a:spcPct val="107000"/>
              </a:lnSpc>
              <a:spcAft>
                <a:spcPts val="800"/>
              </a:spcAft>
            </a:pP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vô</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nhằm</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trồng</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giữ</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0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US" sz="3000" dirty="0">
                <a:solidFill>
                  <a:srgbClr val="0000FF"/>
                </a:solidFill>
                <a:effectLst/>
                <a:latin typeface="Times New Roman" panose="02020603050405020304" pitchFamily="18" charset="0"/>
                <a:ea typeface="Times New Roman" panose="02020603050405020304" pitchFamily="18" charset="0"/>
              </a:rPr>
              <a:t>VD: </a:t>
            </a:r>
            <a:r>
              <a:rPr lang="en-US" sz="3000" dirty="0" err="1">
                <a:solidFill>
                  <a:srgbClr val="0000FF"/>
                </a:solidFill>
                <a:effectLst/>
                <a:latin typeface="Times New Roman" panose="02020603050405020304" pitchFamily="18" charset="0"/>
                <a:ea typeface="Times New Roman" panose="02020603050405020304" pitchFamily="18" charset="0"/>
              </a:rPr>
              <a:t>chiết</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cành</a:t>
            </a:r>
            <a:r>
              <a:rPr lang="en-US" sz="3000" dirty="0">
                <a:solidFill>
                  <a:srgbClr val="0000FF"/>
                </a:solidFill>
                <a:effectLst/>
                <a:latin typeface="Times New Roman" panose="02020603050405020304" pitchFamily="18" charset="0"/>
                <a:ea typeface="Times New Roman" panose="02020603050405020304" pitchFamily="18" charset="0"/>
              </a:rPr>
              <a:t> cam, </a:t>
            </a:r>
            <a:r>
              <a:rPr lang="en-US" sz="3000" dirty="0" err="1">
                <a:solidFill>
                  <a:srgbClr val="0000FF"/>
                </a:solidFill>
                <a:effectLst/>
                <a:latin typeface="Times New Roman" panose="02020603050405020304" pitchFamily="18" charset="0"/>
                <a:ea typeface="Times New Roman" panose="02020603050405020304" pitchFamily="18" charset="0"/>
              </a:rPr>
              <a:t>chanh</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bưởi</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giâm</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cành</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ghép</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chồi</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nuôi</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cấy</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mô</a:t>
            </a:r>
            <a:r>
              <a:rPr lang="en-US" sz="3000" dirty="0">
                <a:ln/>
                <a:solidFill>
                  <a:srgbClr val="0000FF"/>
                </a:solidFill>
                <a:effectLst/>
                <a:latin typeface="Times    New Roman"/>
                <a:ea typeface="Times New Roman" panose="02020603050405020304" pitchFamily="18" charset="0"/>
              </a:rPr>
              <a:t>…</a:t>
            </a:r>
            <a:endParaRPr lang="en-US" sz="3000" cap="none" spc="0" dirty="0">
              <a:ln/>
              <a:solidFill>
                <a:srgbClr val="0000FF"/>
              </a:solidFill>
              <a:effectLst/>
            </a:endParaRPr>
          </a:p>
        </p:txBody>
      </p:sp>
    </p:spTree>
    <p:extLst>
      <p:ext uri="{BB962C8B-B14F-4D97-AF65-F5344CB8AC3E}">
        <p14:creationId xmlns:p14="http://schemas.microsoft.com/office/powerpoint/2010/main" val="38881344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edge">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2000"/>
                                        <p:tgtEl>
                                          <p:spTgt spid="13"/>
                                        </p:tgtEl>
                                      </p:cBhvr>
                                    </p:animEffect>
                                    <p:anim calcmode="lin" valueType="num">
                                      <p:cBhvr>
                                        <p:cTn id="21" dur="2000" fill="hold"/>
                                        <p:tgtEl>
                                          <p:spTgt spid="13"/>
                                        </p:tgtEl>
                                        <p:attrNameLst>
                                          <p:attrName>style.rotation</p:attrName>
                                        </p:attrNameLst>
                                      </p:cBhvr>
                                      <p:tavLst>
                                        <p:tav tm="0">
                                          <p:val>
                                            <p:fltVal val="720"/>
                                          </p:val>
                                        </p:tav>
                                        <p:tav tm="100000">
                                          <p:val>
                                            <p:fltVal val="0"/>
                                          </p:val>
                                        </p:tav>
                                      </p:tavLst>
                                    </p:anim>
                                    <p:anim calcmode="lin" valueType="num">
                                      <p:cBhvr>
                                        <p:cTn id="22" dur="2000" fill="hold"/>
                                        <p:tgtEl>
                                          <p:spTgt spid="13"/>
                                        </p:tgtEl>
                                        <p:attrNameLst>
                                          <p:attrName>ppt_h</p:attrName>
                                        </p:attrNameLst>
                                      </p:cBhvr>
                                      <p:tavLst>
                                        <p:tav tm="0">
                                          <p:val>
                                            <p:fltVal val="0"/>
                                          </p:val>
                                        </p:tav>
                                        <p:tav tm="100000">
                                          <p:val>
                                            <p:strVal val="#ppt_h"/>
                                          </p:val>
                                        </p:tav>
                                      </p:tavLst>
                                    </p:anim>
                                    <p:anim calcmode="lin" valueType="num">
                                      <p:cBhvr>
                                        <p:cTn id="23" dur="2000" fill="hold"/>
                                        <p:tgtEl>
                                          <p:spTgt spid="13"/>
                                        </p:tgtEl>
                                        <p:attrNameLst>
                                          <p:attrName>ppt_w</p:attrName>
                                        </p:attrNameLst>
                                      </p:cBhvr>
                                      <p:tavLst>
                                        <p:tav tm="0">
                                          <p:val>
                                            <p:fltVal val="0"/>
                                          </p:val>
                                        </p:tav>
                                        <p:tav tm="100000">
                                          <p:val>
                                            <p:strVal val="#ppt_w"/>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154A3-3827-472C-EF30-F486962C008B}"/>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3B01BE4A-5D35-75EA-5A5C-8450AEF352CE}"/>
              </a:ext>
            </a:extLst>
          </p:cNvPr>
          <p:cNvSpPr txBox="1"/>
          <p:nvPr/>
        </p:nvSpPr>
        <p:spPr>
          <a:xfrm>
            <a:off x="0" y="0"/>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36: NGUYÊN PHÂN VÀ GIẢM PHÂN</a:t>
            </a:r>
            <a:endParaRPr lang="en-US" sz="3200" b="1"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D4263619-88C9-3E11-BC73-C738DEA9048B}"/>
              </a:ext>
            </a:extLst>
          </p:cNvPr>
          <p:cNvSpPr txBox="1"/>
          <p:nvPr/>
        </p:nvSpPr>
        <p:spPr>
          <a:xfrm>
            <a:off x="10717" y="429727"/>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Ý NGHĨA VÀ ỨNG DỤNG CỦA NGUYÊN PHÂN, GIẢM PHÂN</a:t>
            </a:r>
          </a:p>
        </p:txBody>
      </p:sp>
      <p:sp>
        <p:nvSpPr>
          <p:cNvPr id="27650" name="Rectangle 2">
            <a:extLst>
              <a:ext uri="{FF2B5EF4-FFF2-40B4-BE49-F238E27FC236}">
                <a16:creationId xmlns:a16="http://schemas.microsoft.com/office/drawing/2014/main" id="{482E2E17-86CE-6FC2-7F1C-49EC7D372682}"/>
              </a:ext>
            </a:extLst>
          </p:cNvPr>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a:extLst>
              <a:ext uri="{FF2B5EF4-FFF2-40B4-BE49-F238E27FC236}">
                <a16:creationId xmlns:a16="http://schemas.microsoft.com/office/drawing/2014/main" id="{5182E3D5-8D65-2FCB-7AEC-24DC47DF98DB}"/>
              </a:ext>
            </a:extLst>
          </p:cNvPr>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5-Point Star 16">
            <a:hlinkClick r:id="rId2" action="ppaction://hlinkfile"/>
            <a:extLst>
              <a:ext uri="{FF2B5EF4-FFF2-40B4-BE49-F238E27FC236}">
                <a16:creationId xmlns:a16="http://schemas.microsoft.com/office/drawing/2014/main" id="{CCD9FF46-27A1-CEDD-0F9E-D5F46B67A68C}"/>
              </a:ext>
            </a:extLst>
          </p:cNvPr>
          <p:cNvSpPr/>
          <p:nvPr/>
        </p:nvSpPr>
        <p:spPr>
          <a:xfrm>
            <a:off x="11495314" y="0"/>
            <a:ext cx="696686" cy="653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03EE99A-92B2-7573-5ACB-924913EFA940}"/>
              </a:ext>
            </a:extLst>
          </p:cNvPr>
          <p:cNvSpPr txBox="1"/>
          <p:nvPr/>
        </p:nvSpPr>
        <p:spPr>
          <a:xfrm>
            <a:off x="275756" y="895444"/>
            <a:ext cx="4461616" cy="523220"/>
          </a:xfrm>
          <a:prstGeom prst="rect">
            <a:avLst/>
          </a:prstGeom>
          <a:noFill/>
        </p:spPr>
        <p:txBody>
          <a:bodyPr wrap="square" rtlCol="0">
            <a:spAutoFit/>
          </a:bodyPr>
          <a:lstStyle/>
          <a:p>
            <a:r>
              <a:rPr lang="en-US" sz="2800" dirty="0">
                <a:solidFill>
                  <a:srgbClr val="FF3399"/>
                </a:solidFill>
                <a:latin typeface="Times New Roman" pitchFamily="18" charset="0"/>
                <a:cs typeface="Times New Roman" pitchFamily="18" charset="0"/>
              </a:rPr>
              <a:t>2. </a:t>
            </a:r>
            <a:r>
              <a:rPr lang="en-US" sz="2800" dirty="0" err="1">
                <a:solidFill>
                  <a:srgbClr val="FF3399"/>
                </a:solidFill>
                <a:latin typeface="Times New Roman" pitchFamily="18" charset="0"/>
                <a:cs typeface="Times New Roman" pitchFamily="18" charset="0"/>
              </a:rPr>
              <a:t>Ứng</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dụng</a:t>
            </a:r>
            <a:endParaRPr lang="en-US" sz="2800" dirty="0">
              <a:solidFill>
                <a:srgbClr val="FF3399"/>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AEEE4438-6BFC-12A1-ECA9-9C77BBB327C8}"/>
              </a:ext>
            </a:extLst>
          </p:cNvPr>
          <p:cNvSpPr txBox="1"/>
          <p:nvPr/>
        </p:nvSpPr>
        <p:spPr>
          <a:xfrm>
            <a:off x="376237" y="963811"/>
            <a:ext cx="11926961" cy="646331"/>
          </a:xfrm>
          <a:prstGeom prst="rect">
            <a:avLst/>
          </a:prstGeom>
          <a:noFill/>
        </p:spPr>
        <p:txBody>
          <a:bodyPr wrap="square" rtlCol="0">
            <a:spAutoFit/>
          </a:bodyPr>
          <a:lstStyle/>
          <a:p>
            <a:pPr lvl="0" algn="ctr"/>
            <a:r>
              <a:rPr lang="en-US" sz="3600" dirty="0" err="1">
                <a:solidFill>
                  <a:srgbClr val="FF0000"/>
                </a:solidFill>
                <a:latin typeface="Times New Roman" panose="02020603050405020304" pitchFamily="18" charset="0"/>
                <a:cs typeface="Times New Roman" panose="02020603050405020304" pitchFamily="18" charset="0"/>
              </a:rPr>
              <a:t>Ứng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dụng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giảm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phân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thụ</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tinh</a:t>
            </a:r>
            <a:r>
              <a:rPr lang="en-US" sz="3600" dirty="0">
                <a:solidFill>
                  <a:srgbClr val="FF0000"/>
                </a:solidFill>
                <a:latin typeface="Times New Roman" panose="02020603050405020304" pitchFamily="18" charset="0"/>
                <a:cs typeface="Times New Roman" panose="02020603050405020304" pitchFamily="18" charset="0"/>
              </a:rPr>
              <a:t> </a:t>
            </a:r>
          </a:p>
        </p:txBody>
      </p:sp>
      <p:pic>
        <p:nvPicPr>
          <p:cNvPr id="3" name="Picture 2">
            <a:extLst>
              <a:ext uri="{FF2B5EF4-FFF2-40B4-BE49-F238E27FC236}">
                <a16:creationId xmlns:a16="http://schemas.microsoft.com/office/drawing/2014/main" id="{9A75F457-16A9-9C89-18D8-FA934ACB03CD}"/>
              </a:ext>
            </a:extLst>
          </p:cNvPr>
          <p:cNvPicPr>
            <a:picLocks noChangeAspect="1"/>
          </p:cNvPicPr>
          <p:nvPr/>
        </p:nvPicPr>
        <p:blipFill>
          <a:blip r:embed="rId3"/>
          <a:stretch>
            <a:fillRect/>
          </a:stretch>
        </p:blipFill>
        <p:spPr>
          <a:xfrm>
            <a:off x="97277" y="1610143"/>
            <a:ext cx="3734709" cy="3747424"/>
          </a:xfrm>
          <a:prstGeom prst="rect">
            <a:avLst/>
          </a:prstGeom>
        </p:spPr>
      </p:pic>
      <p:pic>
        <p:nvPicPr>
          <p:cNvPr id="7" name="Picture 6">
            <a:extLst>
              <a:ext uri="{FF2B5EF4-FFF2-40B4-BE49-F238E27FC236}">
                <a16:creationId xmlns:a16="http://schemas.microsoft.com/office/drawing/2014/main" id="{BCB16011-17B2-7FEA-684F-F9951A1B160D}"/>
              </a:ext>
            </a:extLst>
          </p:cNvPr>
          <p:cNvPicPr>
            <a:picLocks noChangeAspect="1"/>
          </p:cNvPicPr>
          <p:nvPr/>
        </p:nvPicPr>
        <p:blipFill>
          <a:blip r:embed="rId4"/>
          <a:stretch>
            <a:fillRect/>
          </a:stretch>
        </p:blipFill>
        <p:spPr>
          <a:xfrm>
            <a:off x="3831987" y="1621006"/>
            <a:ext cx="4115511" cy="3736561"/>
          </a:xfrm>
          <a:prstGeom prst="rect">
            <a:avLst/>
          </a:prstGeom>
        </p:spPr>
      </p:pic>
      <p:pic>
        <p:nvPicPr>
          <p:cNvPr id="12" name="Picture 11">
            <a:extLst>
              <a:ext uri="{FF2B5EF4-FFF2-40B4-BE49-F238E27FC236}">
                <a16:creationId xmlns:a16="http://schemas.microsoft.com/office/drawing/2014/main" id="{A3514D2A-5A54-2487-75D8-030F35DBD91B}"/>
              </a:ext>
            </a:extLst>
          </p:cNvPr>
          <p:cNvPicPr>
            <a:picLocks noChangeAspect="1"/>
          </p:cNvPicPr>
          <p:nvPr/>
        </p:nvPicPr>
        <p:blipFill>
          <a:blip r:embed="rId5"/>
          <a:stretch>
            <a:fillRect/>
          </a:stretch>
        </p:blipFill>
        <p:spPr>
          <a:xfrm>
            <a:off x="8054502" y="1621007"/>
            <a:ext cx="3962400" cy="3736560"/>
          </a:xfrm>
          <a:prstGeom prst="rect">
            <a:avLst/>
          </a:prstGeom>
        </p:spPr>
      </p:pic>
      <p:sp>
        <p:nvSpPr>
          <p:cNvPr id="14" name="TextBox 13">
            <a:extLst>
              <a:ext uri="{FF2B5EF4-FFF2-40B4-BE49-F238E27FC236}">
                <a16:creationId xmlns:a16="http://schemas.microsoft.com/office/drawing/2014/main" id="{26A72850-0700-016F-345F-229B43FA12DC}"/>
              </a:ext>
            </a:extLst>
          </p:cNvPr>
          <p:cNvSpPr txBox="1"/>
          <p:nvPr/>
        </p:nvSpPr>
        <p:spPr>
          <a:xfrm>
            <a:off x="136187" y="5312749"/>
            <a:ext cx="11919625" cy="1644553"/>
          </a:xfrm>
          <a:prstGeom prst="rect">
            <a:avLst/>
          </a:prstGeom>
          <a:noFill/>
        </p:spPr>
        <p:txBody>
          <a:bodyPr wrap="square">
            <a:spAutoFit/>
          </a:bodyPr>
          <a:lstStyle/>
          <a:p>
            <a:pPr marL="0" marR="0" algn="just">
              <a:lnSpc>
                <a:spcPct val="107000"/>
              </a:lnSpc>
              <a:spcAft>
                <a:spcPts val="800"/>
              </a:spcAft>
            </a:pP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Giảm</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sở</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lai</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nhằm</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trồng</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nhu</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3000"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00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0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US" sz="3000" dirty="0">
                <a:solidFill>
                  <a:srgbClr val="0000FF"/>
                </a:solidFill>
                <a:effectLst/>
                <a:latin typeface="Times New Roman" panose="02020603050405020304" pitchFamily="18" charset="0"/>
                <a:ea typeface="Times New Roman" panose="02020603050405020304" pitchFamily="18" charset="0"/>
              </a:rPr>
              <a:t>VD: </a:t>
            </a:r>
            <a:r>
              <a:rPr lang="en-US" sz="3000" dirty="0" err="1">
                <a:solidFill>
                  <a:srgbClr val="0000FF"/>
                </a:solidFill>
                <a:effectLst/>
                <a:latin typeface="Times New Roman" panose="02020603050405020304" pitchFamily="18" charset="0"/>
                <a:ea typeface="Times New Roman" panose="02020603050405020304" pitchFamily="18" charset="0"/>
              </a:rPr>
              <a:t>Giống</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lúa</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thơm</a:t>
            </a:r>
            <a:r>
              <a:rPr lang="en-US" sz="3000" dirty="0">
                <a:solidFill>
                  <a:srgbClr val="0000FF"/>
                </a:solidFill>
                <a:effectLst/>
                <a:latin typeface="Times New Roman" panose="02020603050405020304" pitchFamily="18" charset="0"/>
                <a:ea typeface="Times New Roman" panose="02020603050405020304" pitchFamily="18" charset="0"/>
              </a:rPr>
              <a:t> T10, </a:t>
            </a:r>
            <a:r>
              <a:rPr lang="en-US" sz="3000" dirty="0" err="1">
                <a:solidFill>
                  <a:srgbClr val="0000FF"/>
                </a:solidFill>
                <a:effectLst/>
                <a:latin typeface="Times New Roman" panose="02020603050405020304" pitchFamily="18" charset="0"/>
                <a:ea typeface="Times New Roman" panose="02020603050405020304" pitchFamily="18" charset="0"/>
              </a:rPr>
              <a:t>các</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giống</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lợn</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lai</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bò</a:t>
            </a:r>
            <a:r>
              <a:rPr lang="en-US" sz="3000" dirty="0">
                <a:solidFill>
                  <a:srgbClr val="0000FF"/>
                </a:solidFill>
                <a:effectLst/>
                <a:latin typeface="Times New Roman" panose="02020603050405020304" pitchFamily="18" charset="0"/>
                <a:ea typeface="Times New Roman" panose="02020603050405020304" pitchFamily="18" charset="0"/>
              </a:rPr>
              <a:t> </a:t>
            </a:r>
            <a:r>
              <a:rPr lang="en-US" sz="3000" dirty="0" err="1">
                <a:solidFill>
                  <a:srgbClr val="0000FF"/>
                </a:solidFill>
                <a:effectLst/>
                <a:latin typeface="Times New Roman" panose="02020603050405020304" pitchFamily="18" charset="0"/>
                <a:ea typeface="Times New Roman" panose="02020603050405020304" pitchFamily="18" charset="0"/>
              </a:rPr>
              <a:t>lai</a:t>
            </a:r>
            <a:r>
              <a:rPr lang="en-US" sz="3000" dirty="0">
                <a:solidFill>
                  <a:srgbClr val="0000FF"/>
                </a:solidFill>
                <a:effectLst/>
                <a:latin typeface="Times New Roman" panose="02020603050405020304" pitchFamily="18" charset="0"/>
                <a:ea typeface="Times New Roman" panose="02020603050405020304" pitchFamily="18" charset="0"/>
              </a:rPr>
              <a:t>...</a:t>
            </a:r>
            <a:endParaRPr lang="en-US" sz="3000" dirty="0">
              <a:solidFill>
                <a:srgbClr val="0000FF"/>
              </a:solidFill>
            </a:endParaRPr>
          </a:p>
        </p:txBody>
      </p:sp>
    </p:spTree>
    <p:extLst>
      <p:ext uri="{BB962C8B-B14F-4D97-AF65-F5344CB8AC3E}">
        <p14:creationId xmlns:p14="http://schemas.microsoft.com/office/powerpoint/2010/main" val="25029801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plus(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9" presetClass="entr" presetSubtype="0" decel="10000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 calcmode="lin" valueType="num">
                                      <p:cBhvr>
                                        <p:cTn id="19" dur="500" fill="hold"/>
                                        <p:tgtEl>
                                          <p:spTgt spid="12"/>
                                        </p:tgtEl>
                                        <p:attrNameLst>
                                          <p:attrName>style.rotation</p:attrName>
                                        </p:attrNameLst>
                                      </p:cBhvr>
                                      <p:tavLst>
                                        <p:tav tm="0">
                                          <p:val>
                                            <p:fltVal val="360"/>
                                          </p:val>
                                        </p:tav>
                                        <p:tav tm="100000">
                                          <p:val>
                                            <p:fltVal val="0"/>
                                          </p:val>
                                        </p:tav>
                                      </p:tavLst>
                                    </p:anim>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4FDBEA-B875-A940-9620-ECFE2802A9B7}"/>
              </a:ext>
            </a:extLst>
          </p:cNvPr>
          <p:cNvSpPr txBox="1"/>
          <p:nvPr/>
        </p:nvSpPr>
        <p:spPr>
          <a:xfrm>
            <a:off x="4452938" y="95905"/>
            <a:ext cx="2357438"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LUYỆN TẬP</a:t>
            </a:r>
          </a:p>
        </p:txBody>
      </p:sp>
      <p:sp>
        <p:nvSpPr>
          <p:cNvPr id="5" name="TextBox 4">
            <a:extLst>
              <a:ext uri="{FF2B5EF4-FFF2-40B4-BE49-F238E27FC236}">
                <a16:creationId xmlns:a16="http://schemas.microsoft.com/office/drawing/2014/main" id="{0AB17299-6A4C-1864-F3B7-2FD32EFEB9F8}"/>
              </a:ext>
            </a:extLst>
          </p:cNvPr>
          <p:cNvSpPr txBox="1"/>
          <p:nvPr/>
        </p:nvSpPr>
        <p:spPr>
          <a:xfrm>
            <a:off x="242047" y="376005"/>
            <a:ext cx="11707905" cy="3521220"/>
          </a:xfrm>
          <a:prstGeom prst="rect">
            <a:avLst/>
          </a:prstGeom>
          <a:noFill/>
        </p:spPr>
        <p:txBody>
          <a:bodyPr wrap="square">
            <a:spAutoFit/>
          </a:bodyPr>
          <a:lstStyle/>
          <a:p>
            <a:pPr algn="just">
              <a:lnSpc>
                <a:spcPct val="135000"/>
              </a:lnSpc>
            </a:pPr>
            <a:r>
              <a:rPr lang="en-US" sz="2800" b="0" i="0" dirty="0">
                <a:solidFill>
                  <a:srgbClr val="FF0000"/>
                </a:solidFill>
                <a:effectLst/>
                <a:latin typeface="Times    New Roman"/>
              </a:rPr>
              <a:t>1</a:t>
            </a:r>
            <a:r>
              <a:rPr lang="en-US" sz="2800" b="0" i="0" dirty="0">
                <a:solidFill>
                  <a:srgbClr val="FF0000"/>
                </a:solidFill>
                <a:effectLst/>
                <a:latin typeface="+mj-lt"/>
              </a:rPr>
              <a:t>.</a:t>
            </a:r>
            <a:r>
              <a:rPr lang="vi-VN" sz="2800" b="0" i="0" dirty="0">
                <a:solidFill>
                  <a:srgbClr val="FF0000"/>
                </a:solidFill>
                <a:effectLst/>
                <a:latin typeface="+mj-lt"/>
              </a:rPr>
              <a:t>Phát biểu nào dưới đây không đúng?</a:t>
            </a:r>
          </a:p>
          <a:p>
            <a:pPr algn="just">
              <a:lnSpc>
                <a:spcPct val="135000"/>
              </a:lnSpc>
            </a:pPr>
            <a:r>
              <a:rPr lang="vi-VN" sz="2800" b="0" i="0" dirty="0">
                <a:solidFill>
                  <a:srgbClr val="000000"/>
                </a:solidFill>
                <a:effectLst/>
                <a:latin typeface="+mj-lt"/>
              </a:rPr>
              <a:t>A. Giảm phân xảy ra ở tế bào mô phân sinh rễ hành.</a:t>
            </a:r>
          </a:p>
          <a:p>
            <a:pPr algn="just">
              <a:lnSpc>
                <a:spcPct val="135000"/>
              </a:lnSpc>
            </a:pPr>
            <a:r>
              <a:rPr lang="vi-VN" sz="2800" b="0" i="0" dirty="0">
                <a:solidFill>
                  <a:srgbClr val="000000"/>
                </a:solidFill>
                <a:effectLst/>
                <a:latin typeface="+mj-lt"/>
              </a:rPr>
              <a:t>B. Nguyên phân phân chia bộ nhiễm sắc thể kép thành hai bộ nhiễm sắc thể giống nhau.</a:t>
            </a:r>
          </a:p>
          <a:p>
            <a:pPr algn="just">
              <a:lnSpc>
                <a:spcPct val="135000"/>
              </a:lnSpc>
            </a:pPr>
            <a:r>
              <a:rPr lang="vi-VN" sz="2800" b="0" i="0" dirty="0">
                <a:solidFill>
                  <a:srgbClr val="000000"/>
                </a:solidFill>
                <a:effectLst/>
                <a:latin typeface="+mj-lt"/>
              </a:rPr>
              <a:t>C. Cơ thể đa bào lớn lên nhờ các tế bào nguyên phân.</a:t>
            </a:r>
          </a:p>
          <a:p>
            <a:pPr algn="just">
              <a:lnSpc>
                <a:spcPct val="135000"/>
              </a:lnSpc>
            </a:pPr>
            <a:r>
              <a:rPr lang="vi-VN" sz="2800" b="0" i="0" dirty="0">
                <a:solidFill>
                  <a:srgbClr val="000000"/>
                </a:solidFill>
                <a:effectLst/>
                <a:latin typeface="+mj-lt"/>
              </a:rPr>
              <a:t>D. Giảm phân chỉ có ở loài sinh sản hữu tính.</a:t>
            </a:r>
          </a:p>
        </p:txBody>
      </p:sp>
      <p:sp>
        <p:nvSpPr>
          <p:cNvPr id="7" name="Oval 6">
            <a:extLst>
              <a:ext uri="{FF2B5EF4-FFF2-40B4-BE49-F238E27FC236}">
                <a16:creationId xmlns:a16="http://schemas.microsoft.com/office/drawing/2014/main" id="{866CB125-51C0-D249-E40D-B1CB4C5B3617}"/>
              </a:ext>
            </a:extLst>
          </p:cNvPr>
          <p:cNvSpPr/>
          <p:nvPr/>
        </p:nvSpPr>
        <p:spPr>
          <a:xfrm>
            <a:off x="206189" y="1093694"/>
            <a:ext cx="627529" cy="519953"/>
          </a:xfrm>
          <a:prstGeom prst="ellips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F32AC43-53B5-030A-2531-CFC9C599DC6F}"/>
              </a:ext>
            </a:extLst>
          </p:cNvPr>
          <p:cNvSpPr txBox="1"/>
          <p:nvPr/>
        </p:nvSpPr>
        <p:spPr>
          <a:xfrm>
            <a:off x="206189" y="3897225"/>
            <a:ext cx="11707905" cy="2357825"/>
          </a:xfrm>
          <a:prstGeom prst="rect">
            <a:avLst/>
          </a:prstGeom>
          <a:noFill/>
        </p:spPr>
        <p:txBody>
          <a:bodyPr wrap="square">
            <a:spAutoFit/>
          </a:bodyPr>
          <a:lstStyle/>
          <a:p>
            <a:pPr algn="just">
              <a:lnSpc>
                <a:spcPct val="135000"/>
              </a:lnSpc>
            </a:pPr>
            <a:r>
              <a:rPr lang="en-US" sz="2800" b="0" i="0" dirty="0">
                <a:solidFill>
                  <a:srgbClr val="FF0000"/>
                </a:solidFill>
                <a:effectLst/>
                <a:latin typeface="Times    New Roman"/>
              </a:rPr>
              <a:t>2. </a:t>
            </a:r>
            <a:r>
              <a:rPr lang="vi-VN" sz="2800" b="0" i="0" dirty="0">
                <a:solidFill>
                  <a:srgbClr val="FF0000"/>
                </a:solidFill>
                <a:effectLst/>
                <a:latin typeface="Times    New Roman"/>
              </a:rPr>
              <a:t>Ở các loài sinh sản vô tính, sự truyền vật chất di truyền qua các thế hệ cơ thể là nhờ quá trình nào dưới đây?</a:t>
            </a:r>
          </a:p>
          <a:p>
            <a:pPr algn="just">
              <a:lnSpc>
                <a:spcPct val="135000"/>
              </a:lnSpc>
            </a:pPr>
            <a:r>
              <a:rPr lang="vi-VN" sz="2800" b="0" i="0" dirty="0">
                <a:solidFill>
                  <a:srgbClr val="000000"/>
                </a:solidFill>
                <a:effectLst/>
                <a:latin typeface="Times    New Roman"/>
              </a:rPr>
              <a:t>A. Giảm phân và thụ tinh.</a:t>
            </a:r>
            <a:r>
              <a:rPr lang="en-US" sz="2800" b="0" i="0" dirty="0">
                <a:solidFill>
                  <a:srgbClr val="000000"/>
                </a:solidFill>
                <a:effectLst/>
                <a:latin typeface="Times    New Roman"/>
              </a:rPr>
              <a:t>		</a:t>
            </a:r>
            <a:r>
              <a:rPr lang="vi-VN" sz="2800" b="0" i="0" dirty="0">
                <a:solidFill>
                  <a:srgbClr val="000000"/>
                </a:solidFill>
                <a:effectLst/>
                <a:latin typeface="Times    New Roman"/>
              </a:rPr>
              <a:t>B. Giảm phân.</a:t>
            </a:r>
          </a:p>
          <a:p>
            <a:pPr algn="just">
              <a:lnSpc>
                <a:spcPct val="135000"/>
              </a:lnSpc>
            </a:pPr>
            <a:r>
              <a:rPr lang="vi-VN" sz="2800" b="0" i="0" dirty="0">
                <a:solidFill>
                  <a:srgbClr val="000000"/>
                </a:solidFill>
                <a:effectLst/>
                <a:latin typeface="Times    New Roman"/>
              </a:rPr>
              <a:t>C. Nguyên phân.</a:t>
            </a:r>
            <a:r>
              <a:rPr lang="en-US" sz="2800" b="0" i="0" dirty="0">
                <a:solidFill>
                  <a:srgbClr val="000000"/>
                </a:solidFill>
                <a:effectLst/>
                <a:latin typeface="Times    New Roman"/>
              </a:rPr>
              <a:t>				</a:t>
            </a:r>
            <a:r>
              <a:rPr lang="vi-VN" sz="2800" b="0" i="0" dirty="0">
                <a:solidFill>
                  <a:srgbClr val="000000"/>
                </a:solidFill>
                <a:effectLst/>
                <a:latin typeface="Times    New Roman"/>
              </a:rPr>
              <a:t>D. Nguyên phân, giảm phân và thụ tinh.</a:t>
            </a:r>
          </a:p>
        </p:txBody>
      </p:sp>
      <p:sp>
        <p:nvSpPr>
          <p:cNvPr id="10" name="Oval 9">
            <a:extLst>
              <a:ext uri="{FF2B5EF4-FFF2-40B4-BE49-F238E27FC236}">
                <a16:creationId xmlns:a16="http://schemas.microsoft.com/office/drawing/2014/main" id="{4949F861-3E56-BAD1-4D8B-5862FA1C5DBE}"/>
              </a:ext>
            </a:extLst>
          </p:cNvPr>
          <p:cNvSpPr/>
          <p:nvPr/>
        </p:nvSpPr>
        <p:spPr>
          <a:xfrm>
            <a:off x="188260" y="5701553"/>
            <a:ext cx="430306" cy="553497"/>
          </a:xfrm>
          <a:prstGeom prst="ellips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421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strVal val="#ppt_w*0.70"/>
                                          </p:val>
                                        </p:tav>
                                        <p:tav tm="100000">
                                          <p:val>
                                            <p:strVal val="#ppt_w"/>
                                          </p:val>
                                        </p:tav>
                                      </p:tavLst>
                                    </p:anim>
                                    <p:anim calcmode="lin" valueType="num">
                                      <p:cBhvr>
                                        <p:cTn id="19" dur="1000" fill="hold"/>
                                        <p:tgtEl>
                                          <p:spTgt spid="10"/>
                                        </p:tgtEl>
                                        <p:attrNameLst>
                                          <p:attrName>ppt_h</p:attrName>
                                        </p:attrNameLst>
                                      </p:cBhvr>
                                      <p:tavLst>
                                        <p:tav tm="0">
                                          <p:val>
                                            <p:strVal val="#ppt_h"/>
                                          </p:val>
                                        </p:tav>
                                        <p:tav tm="100000">
                                          <p:val>
                                            <p:strVal val="#ppt_h"/>
                                          </p:val>
                                        </p:tav>
                                      </p:tavLst>
                                    </p:anim>
                                    <p:animEffect transition="in" filter="fade">
                                      <p:cBhvr>
                                        <p:cTn id="2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04A4C-5DFD-E7D6-CFC7-55098B025CD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50EAE0F-CC70-88CD-CFE1-8F3C784ECCBD}"/>
              </a:ext>
            </a:extLst>
          </p:cNvPr>
          <p:cNvSpPr txBox="1"/>
          <p:nvPr/>
        </p:nvSpPr>
        <p:spPr>
          <a:xfrm>
            <a:off x="4452938" y="95905"/>
            <a:ext cx="2357438"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LUYỆN TẬP</a:t>
            </a:r>
          </a:p>
        </p:txBody>
      </p:sp>
      <p:sp>
        <p:nvSpPr>
          <p:cNvPr id="5" name="TextBox 4">
            <a:extLst>
              <a:ext uri="{FF2B5EF4-FFF2-40B4-BE49-F238E27FC236}">
                <a16:creationId xmlns:a16="http://schemas.microsoft.com/office/drawing/2014/main" id="{A2956001-95D2-DCA6-0F06-DA4B731B3D61}"/>
              </a:ext>
            </a:extLst>
          </p:cNvPr>
          <p:cNvSpPr txBox="1"/>
          <p:nvPr/>
        </p:nvSpPr>
        <p:spPr>
          <a:xfrm>
            <a:off x="242047" y="600122"/>
            <a:ext cx="11707905" cy="2901820"/>
          </a:xfrm>
          <a:prstGeom prst="rect">
            <a:avLst/>
          </a:prstGeom>
          <a:noFill/>
        </p:spPr>
        <p:txBody>
          <a:bodyPr wrap="square">
            <a:spAutoFit/>
          </a:bodyPr>
          <a:lstStyle/>
          <a:p>
            <a:pPr algn="just">
              <a:lnSpc>
                <a:spcPct val="110000"/>
              </a:lnSpc>
            </a:pPr>
            <a:r>
              <a:rPr lang="en-US" sz="2800" b="0" i="0" dirty="0">
                <a:solidFill>
                  <a:srgbClr val="FF0000"/>
                </a:solidFill>
                <a:effectLst/>
                <a:latin typeface="Times    New Roman"/>
              </a:rPr>
              <a:t>3.</a:t>
            </a:r>
            <a:r>
              <a:rPr lang="vi-VN" sz="2800" b="0" i="0" dirty="0">
                <a:solidFill>
                  <a:srgbClr val="FF0000"/>
                </a:solidFill>
                <a:effectLst/>
                <a:latin typeface="+mj-lt"/>
              </a:rPr>
              <a:t>Những phát biểu nào dưới đây không đúng? Phát biểu lại cho đúng.</a:t>
            </a:r>
          </a:p>
          <a:p>
            <a:pPr algn="just">
              <a:lnSpc>
                <a:spcPct val="110000"/>
              </a:lnSpc>
            </a:pPr>
            <a:r>
              <a:rPr lang="vi-VN" sz="2800" b="0" i="0" dirty="0">
                <a:solidFill>
                  <a:srgbClr val="000000"/>
                </a:solidFill>
                <a:effectLst/>
                <a:latin typeface="+mj-lt"/>
              </a:rPr>
              <a:t>A. Giảm phân là quá trình phân chia bộ nhiễm sắc thể kép thành hai bộ nhiễm sắc thể đơn giống nhau.</a:t>
            </a:r>
          </a:p>
          <a:p>
            <a:pPr algn="just">
              <a:lnSpc>
                <a:spcPct val="110000"/>
              </a:lnSpc>
            </a:pPr>
            <a:r>
              <a:rPr lang="vi-VN" sz="2800" b="0" i="0" dirty="0">
                <a:solidFill>
                  <a:srgbClr val="000000"/>
                </a:solidFill>
                <a:effectLst/>
                <a:latin typeface="+mj-lt"/>
              </a:rPr>
              <a:t>B. Chiết cành ở thực vật là một trong những ứng dụng của nguyên phân.</a:t>
            </a:r>
          </a:p>
          <a:p>
            <a:pPr algn="just">
              <a:lnSpc>
                <a:spcPct val="110000"/>
              </a:lnSpc>
            </a:pPr>
            <a:r>
              <a:rPr lang="vi-VN" sz="2800" b="0" i="0" dirty="0">
                <a:solidFill>
                  <a:srgbClr val="000000"/>
                </a:solidFill>
                <a:effectLst/>
                <a:latin typeface="+mj-lt"/>
              </a:rPr>
              <a:t>C. Khi cần giữ những đặc tính tốt của cây ăn quả thì nên nhân giống bằng hạt.</a:t>
            </a:r>
          </a:p>
          <a:p>
            <a:pPr algn="just">
              <a:lnSpc>
                <a:spcPct val="110000"/>
              </a:lnSpc>
            </a:pPr>
            <a:r>
              <a:rPr lang="vi-VN" sz="2800" b="0" i="0" dirty="0">
                <a:solidFill>
                  <a:srgbClr val="000000"/>
                </a:solidFill>
                <a:effectLst/>
                <a:latin typeface="+mj-lt"/>
              </a:rPr>
              <a:t>D. Ở lúa 2n = 24, hạt phấn có 24 nhiễm sắc thể.</a:t>
            </a:r>
          </a:p>
        </p:txBody>
      </p:sp>
      <p:sp>
        <p:nvSpPr>
          <p:cNvPr id="3" name="TextBox 2">
            <a:extLst>
              <a:ext uri="{FF2B5EF4-FFF2-40B4-BE49-F238E27FC236}">
                <a16:creationId xmlns:a16="http://schemas.microsoft.com/office/drawing/2014/main" id="{61736E11-ABD7-37E9-B8DA-954041014967}"/>
              </a:ext>
            </a:extLst>
          </p:cNvPr>
          <p:cNvSpPr txBox="1"/>
          <p:nvPr/>
        </p:nvSpPr>
        <p:spPr>
          <a:xfrm>
            <a:off x="116541" y="3240875"/>
            <a:ext cx="11707905" cy="3521220"/>
          </a:xfrm>
          <a:prstGeom prst="rect">
            <a:avLst/>
          </a:prstGeom>
          <a:noFill/>
        </p:spPr>
        <p:txBody>
          <a:bodyPr wrap="square">
            <a:spAutoFit/>
          </a:bodyPr>
          <a:lstStyle/>
          <a:p>
            <a:pPr algn="just">
              <a:lnSpc>
                <a:spcPct val="135000"/>
              </a:lnSpc>
            </a:pPr>
            <a:r>
              <a:rPr lang="vi-VN" sz="2800" b="0" i="0" dirty="0">
                <a:solidFill>
                  <a:srgbClr val="0000FF"/>
                </a:solidFill>
                <a:effectLst/>
                <a:latin typeface="+mj-lt"/>
              </a:rPr>
              <a:t>A. Sai. Phát biểu lại: - Nguyên phân là quá trình phân chia bộ nhiêm sắc thể kép thành hai bộ nhiễm sắc thể đơn giống nhau. Hoặc: - Giảm phân là quá trình phân chia bộ nhiễm sắc thể kép thành bốn bộ nhiễm sắc thể đơn.</a:t>
            </a:r>
          </a:p>
          <a:p>
            <a:pPr algn="just">
              <a:lnSpc>
                <a:spcPct val="135000"/>
              </a:lnSpc>
            </a:pPr>
            <a:r>
              <a:rPr lang="vi-VN" sz="2800" b="0" i="0" dirty="0">
                <a:solidFill>
                  <a:srgbClr val="FF33CC"/>
                </a:solidFill>
                <a:effectLst/>
                <a:latin typeface="+mj-lt"/>
              </a:rPr>
              <a:t>C. Sai. Phát biểu lại: - Khi cần giữ những đặc tính tốt của cây ăn quả thì nên nhân giống vô tính như giâm, chiết, ghép,…</a:t>
            </a:r>
          </a:p>
          <a:p>
            <a:pPr algn="just">
              <a:lnSpc>
                <a:spcPct val="135000"/>
              </a:lnSpc>
            </a:pPr>
            <a:r>
              <a:rPr lang="vi-VN" sz="2800" b="0" i="0" dirty="0">
                <a:solidFill>
                  <a:schemeClr val="accent1">
                    <a:lumMod val="75000"/>
                  </a:schemeClr>
                </a:solidFill>
                <a:effectLst/>
                <a:latin typeface="+mj-lt"/>
              </a:rPr>
              <a:t>D. Sai. Phát biểu lại: Ở lúa 2n = 24, hạt phấn có 12 nhiễm sắc thể.</a:t>
            </a:r>
          </a:p>
        </p:txBody>
      </p:sp>
    </p:spTree>
    <p:extLst>
      <p:ext uri="{BB962C8B-B14F-4D97-AF65-F5344CB8AC3E}">
        <p14:creationId xmlns:p14="http://schemas.microsoft.com/office/powerpoint/2010/main" val="267020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barn(inVertical)">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p:cTn id="18"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D10F67-553E-F5CE-810E-3E59EAF81B23}"/>
              </a:ext>
            </a:extLst>
          </p:cNvPr>
          <p:cNvPicPr>
            <a:picLocks noChangeAspect="1"/>
          </p:cNvPicPr>
          <p:nvPr/>
        </p:nvPicPr>
        <p:blipFill>
          <a:blip r:embed="rId2"/>
          <a:stretch>
            <a:fillRect/>
          </a:stretch>
        </p:blipFill>
        <p:spPr>
          <a:xfrm>
            <a:off x="423862" y="160256"/>
            <a:ext cx="11344275" cy="6551629"/>
          </a:xfrm>
          <a:prstGeom prst="rect">
            <a:avLst/>
          </a:prstGeom>
        </p:spPr>
      </p:pic>
    </p:spTree>
    <p:extLst>
      <p:ext uri="{BB962C8B-B14F-4D97-AF65-F5344CB8AC3E}">
        <p14:creationId xmlns:p14="http://schemas.microsoft.com/office/powerpoint/2010/main" val="34307612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D7287-9FB6-AB5D-9338-C139D989D89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5D330AE-BB57-38AD-0282-F879B6F22327}"/>
              </a:ext>
            </a:extLst>
          </p:cNvPr>
          <p:cNvSpPr txBox="1"/>
          <p:nvPr/>
        </p:nvSpPr>
        <p:spPr>
          <a:xfrm>
            <a:off x="4452938" y="95905"/>
            <a:ext cx="2357438"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LUYỆN TẬP</a:t>
            </a:r>
          </a:p>
        </p:txBody>
      </p:sp>
      <p:sp>
        <p:nvSpPr>
          <p:cNvPr id="6" name="TextBox 5">
            <a:extLst>
              <a:ext uri="{FF2B5EF4-FFF2-40B4-BE49-F238E27FC236}">
                <a16:creationId xmlns:a16="http://schemas.microsoft.com/office/drawing/2014/main" id="{1FC277F9-FB15-6E8D-BE87-C019D8D47634}"/>
              </a:ext>
            </a:extLst>
          </p:cNvPr>
          <p:cNvSpPr txBox="1"/>
          <p:nvPr/>
        </p:nvSpPr>
        <p:spPr>
          <a:xfrm>
            <a:off x="181535" y="619125"/>
            <a:ext cx="6100482" cy="523220"/>
          </a:xfrm>
          <a:prstGeom prst="rect">
            <a:avLst/>
          </a:prstGeom>
          <a:noFill/>
        </p:spPr>
        <p:txBody>
          <a:bodyPr wrap="square">
            <a:spAutoFit/>
          </a:bodyPr>
          <a:lstStyle/>
          <a:p>
            <a:r>
              <a:rPr lang="en-US" sz="2800" b="0" i="0" dirty="0">
                <a:solidFill>
                  <a:srgbClr val="FF0000"/>
                </a:solidFill>
                <a:effectLst/>
                <a:latin typeface="Times    New Roman"/>
              </a:rPr>
              <a:t>4.</a:t>
            </a:r>
            <a:r>
              <a:rPr lang="vi-VN" sz="2800" b="0" i="0" dirty="0">
                <a:solidFill>
                  <a:srgbClr val="FF0000"/>
                </a:solidFill>
                <a:effectLst/>
                <a:latin typeface="Times    New Roman"/>
              </a:rPr>
              <a:t>Tế bào dưới đây có bao nhiêu </a:t>
            </a:r>
            <a:r>
              <a:rPr lang="en-US" sz="2800" b="0" i="0" dirty="0">
                <a:solidFill>
                  <a:srgbClr val="FF0000"/>
                </a:solidFill>
                <a:effectLst/>
                <a:latin typeface="Times    New Roman"/>
              </a:rPr>
              <a:t>NST?</a:t>
            </a:r>
            <a:endParaRPr lang="en-US" sz="2800" dirty="0">
              <a:solidFill>
                <a:srgbClr val="FF0000"/>
              </a:solidFill>
              <a:latin typeface="Times    New Roman"/>
            </a:endParaRPr>
          </a:p>
        </p:txBody>
      </p:sp>
      <p:pic>
        <p:nvPicPr>
          <p:cNvPr id="7" name="Picture 6">
            <a:extLst>
              <a:ext uri="{FF2B5EF4-FFF2-40B4-BE49-F238E27FC236}">
                <a16:creationId xmlns:a16="http://schemas.microsoft.com/office/drawing/2014/main" id="{FF42EF82-4189-063B-41C4-41F5C48B7643}"/>
              </a:ext>
            </a:extLst>
          </p:cNvPr>
          <p:cNvPicPr>
            <a:picLocks noChangeAspect="1"/>
          </p:cNvPicPr>
          <p:nvPr/>
        </p:nvPicPr>
        <p:blipFill>
          <a:blip r:embed="rId2"/>
          <a:stretch>
            <a:fillRect/>
          </a:stretch>
        </p:blipFill>
        <p:spPr>
          <a:xfrm>
            <a:off x="7070631" y="357515"/>
            <a:ext cx="2317093" cy="2191495"/>
          </a:xfrm>
          <a:prstGeom prst="rect">
            <a:avLst/>
          </a:prstGeom>
        </p:spPr>
      </p:pic>
      <p:sp>
        <p:nvSpPr>
          <p:cNvPr id="9" name="TextBox 8">
            <a:extLst>
              <a:ext uri="{FF2B5EF4-FFF2-40B4-BE49-F238E27FC236}">
                <a16:creationId xmlns:a16="http://schemas.microsoft.com/office/drawing/2014/main" id="{05448C1B-86DE-86AF-B09A-A0C62C01D17C}"/>
              </a:ext>
            </a:extLst>
          </p:cNvPr>
          <p:cNvSpPr txBox="1"/>
          <p:nvPr/>
        </p:nvSpPr>
        <p:spPr>
          <a:xfrm>
            <a:off x="445434" y="1376268"/>
            <a:ext cx="6896659" cy="1384995"/>
          </a:xfrm>
          <a:prstGeom prst="rect">
            <a:avLst/>
          </a:prstGeom>
          <a:noFill/>
        </p:spPr>
        <p:txBody>
          <a:bodyPr wrap="square">
            <a:spAutoFit/>
          </a:bodyPr>
          <a:lstStyle/>
          <a:p>
            <a:r>
              <a:rPr lang="vi-VN" sz="2800" b="0" i="0" dirty="0">
                <a:solidFill>
                  <a:srgbClr val="0066FF"/>
                </a:solidFill>
                <a:effectLst/>
                <a:latin typeface="+mj-lt"/>
              </a:rPr>
              <a:t>Tế bào trên hình có 8 nhiễm sắc thể đơn chia thành 2 nhóm đang phân li về hai cực của tế bào.</a:t>
            </a:r>
            <a:endParaRPr lang="en-US" sz="2800" dirty="0">
              <a:solidFill>
                <a:srgbClr val="0066FF"/>
              </a:solidFill>
              <a:latin typeface="+mj-lt"/>
            </a:endParaRPr>
          </a:p>
        </p:txBody>
      </p:sp>
      <p:sp>
        <p:nvSpPr>
          <p:cNvPr id="11" name="TextBox 10">
            <a:extLst>
              <a:ext uri="{FF2B5EF4-FFF2-40B4-BE49-F238E27FC236}">
                <a16:creationId xmlns:a16="http://schemas.microsoft.com/office/drawing/2014/main" id="{320E8097-4A2F-4A63-E93A-1A9600CEC152}"/>
              </a:ext>
            </a:extLst>
          </p:cNvPr>
          <p:cNvSpPr txBox="1"/>
          <p:nvPr/>
        </p:nvSpPr>
        <p:spPr>
          <a:xfrm>
            <a:off x="327211" y="2736502"/>
            <a:ext cx="11663083" cy="1384995"/>
          </a:xfrm>
          <a:prstGeom prst="rect">
            <a:avLst/>
          </a:prstGeom>
          <a:noFill/>
        </p:spPr>
        <p:txBody>
          <a:bodyPr wrap="square">
            <a:spAutoFit/>
          </a:bodyPr>
          <a:lstStyle/>
          <a:p>
            <a:pPr algn="just"/>
            <a:r>
              <a:rPr lang="en-US" sz="2800" b="0" i="0" dirty="0">
                <a:solidFill>
                  <a:srgbClr val="FF0000"/>
                </a:solidFill>
                <a:effectLst/>
                <a:latin typeface="Times    New Roman"/>
              </a:rPr>
              <a:t>5.Ở </a:t>
            </a:r>
            <a:r>
              <a:rPr lang="en-US" sz="2800" b="0" i="0" dirty="0" err="1">
                <a:solidFill>
                  <a:srgbClr val="FF0000"/>
                </a:solidFill>
                <a:effectLst/>
                <a:latin typeface="Times    New Roman"/>
              </a:rPr>
              <a:t>hành</a:t>
            </a:r>
            <a:r>
              <a:rPr lang="en-US" sz="2800" b="0" i="0" dirty="0">
                <a:solidFill>
                  <a:srgbClr val="FF0000"/>
                </a:solidFill>
                <a:effectLst/>
                <a:latin typeface="Times    New Roman"/>
              </a:rPr>
              <a:t> 2n = 16. </a:t>
            </a:r>
            <a:r>
              <a:rPr lang="en-US" sz="2800" b="0" i="0" dirty="0" err="1">
                <a:solidFill>
                  <a:srgbClr val="FF0000"/>
                </a:solidFill>
                <a:effectLst/>
                <a:latin typeface="Times    New Roman"/>
              </a:rPr>
              <a:t>Tế</a:t>
            </a:r>
            <a:r>
              <a:rPr lang="en-US" sz="2800" b="0" i="0" dirty="0">
                <a:solidFill>
                  <a:srgbClr val="FF0000"/>
                </a:solidFill>
                <a:effectLst/>
                <a:latin typeface="Times    New Roman"/>
              </a:rPr>
              <a:t> </a:t>
            </a:r>
            <a:r>
              <a:rPr lang="en-US" sz="2800" b="0" i="0" dirty="0" err="1">
                <a:solidFill>
                  <a:srgbClr val="FF0000"/>
                </a:solidFill>
                <a:effectLst/>
                <a:latin typeface="Times    New Roman"/>
              </a:rPr>
              <a:t>bào</a:t>
            </a:r>
            <a:r>
              <a:rPr lang="en-US" sz="2800" b="0" i="0" dirty="0">
                <a:solidFill>
                  <a:srgbClr val="FF0000"/>
                </a:solidFill>
                <a:effectLst/>
                <a:latin typeface="Times    New Roman"/>
              </a:rPr>
              <a:t> </a:t>
            </a:r>
            <a:r>
              <a:rPr lang="en-US" sz="2800" b="0" i="0" dirty="0" err="1">
                <a:solidFill>
                  <a:srgbClr val="FF0000"/>
                </a:solidFill>
                <a:effectLst/>
                <a:latin typeface="Times    New Roman"/>
              </a:rPr>
              <a:t>có</a:t>
            </a:r>
            <a:r>
              <a:rPr lang="en-US" sz="2800" b="0" i="0" dirty="0">
                <a:solidFill>
                  <a:srgbClr val="FF0000"/>
                </a:solidFill>
                <a:effectLst/>
                <a:latin typeface="Times    New Roman"/>
              </a:rPr>
              <a:t> 8 </a:t>
            </a:r>
            <a:r>
              <a:rPr lang="en-US" sz="2800" b="0" i="0" dirty="0" err="1">
                <a:solidFill>
                  <a:srgbClr val="FF0000"/>
                </a:solidFill>
                <a:effectLst/>
                <a:latin typeface="Times    New Roman"/>
              </a:rPr>
              <a:t>nhiễm</a:t>
            </a:r>
            <a:r>
              <a:rPr lang="en-US" sz="2800" b="0" i="0" dirty="0">
                <a:solidFill>
                  <a:srgbClr val="FF0000"/>
                </a:solidFill>
                <a:effectLst/>
                <a:latin typeface="Times    New Roman"/>
              </a:rPr>
              <a:t> </a:t>
            </a:r>
            <a:r>
              <a:rPr lang="en-US" sz="2800" b="0" i="0" dirty="0" err="1">
                <a:solidFill>
                  <a:srgbClr val="FF0000"/>
                </a:solidFill>
                <a:effectLst/>
                <a:latin typeface="Times    New Roman"/>
              </a:rPr>
              <a:t>sắc</a:t>
            </a:r>
            <a:r>
              <a:rPr lang="en-US" sz="2800" b="0" i="0" dirty="0">
                <a:solidFill>
                  <a:srgbClr val="FF0000"/>
                </a:solidFill>
                <a:effectLst/>
                <a:latin typeface="Times    New Roman"/>
              </a:rPr>
              <a:t> </a:t>
            </a:r>
            <a:r>
              <a:rPr lang="en-US" sz="2800" b="0" i="0" dirty="0" err="1">
                <a:solidFill>
                  <a:srgbClr val="FF0000"/>
                </a:solidFill>
                <a:effectLst/>
                <a:latin typeface="Times    New Roman"/>
              </a:rPr>
              <a:t>thể</a:t>
            </a:r>
            <a:r>
              <a:rPr lang="en-US" sz="2800" b="0" i="0" dirty="0">
                <a:solidFill>
                  <a:srgbClr val="FF0000"/>
                </a:solidFill>
                <a:effectLst/>
                <a:latin typeface="Times    New Roman"/>
              </a:rPr>
              <a:t> </a:t>
            </a:r>
            <a:r>
              <a:rPr lang="en-US" sz="2800" b="0" i="0" dirty="0" err="1">
                <a:solidFill>
                  <a:srgbClr val="FF0000"/>
                </a:solidFill>
                <a:effectLst/>
                <a:latin typeface="Times    New Roman"/>
              </a:rPr>
              <a:t>là</a:t>
            </a:r>
            <a:endParaRPr lang="en-US" sz="2800" b="0" i="0" dirty="0">
              <a:solidFill>
                <a:srgbClr val="FF0000"/>
              </a:solidFill>
              <a:effectLst/>
              <a:latin typeface="Times    New Roman"/>
            </a:endParaRPr>
          </a:p>
          <a:p>
            <a:pPr algn="just"/>
            <a:r>
              <a:rPr lang="en-US" sz="2800" b="0" i="0" dirty="0">
                <a:solidFill>
                  <a:srgbClr val="000000"/>
                </a:solidFill>
                <a:effectLst/>
                <a:latin typeface="Times    New Roman"/>
              </a:rPr>
              <a:t>A. </a:t>
            </a:r>
            <a:r>
              <a:rPr lang="en-US" sz="2800" b="0" i="0" dirty="0" err="1">
                <a:solidFill>
                  <a:srgbClr val="000000"/>
                </a:solidFill>
                <a:effectLst/>
                <a:latin typeface="Times    New Roman"/>
              </a:rPr>
              <a:t>tế</a:t>
            </a:r>
            <a:r>
              <a:rPr lang="en-US" sz="2800" b="0" i="0" dirty="0">
                <a:solidFill>
                  <a:srgbClr val="000000"/>
                </a:solidFill>
                <a:effectLst/>
                <a:latin typeface="Times    New Roman"/>
              </a:rPr>
              <a:t> </a:t>
            </a:r>
            <a:r>
              <a:rPr lang="en-US" sz="2800" b="0" i="0" dirty="0" err="1">
                <a:solidFill>
                  <a:srgbClr val="000000"/>
                </a:solidFill>
                <a:effectLst/>
                <a:latin typeface="Times    New Roman"/>
              </a:rPr>
              <a:t>bào</a:t>
            </a:r>
            <a:r>
              <a:rPr lang="en-US" sz="2800" b="0" i="0" dirty="0">
                <a:solidFill>
                  <a:srgbClr val="000000"/>
                </a:solidFill>
                <a:effectLst/>
                <a:latin typeface="Times    New Roman"/>
              </a:rPr>
              <a:t> </a:t>
            </a:r>
            <a:r>
              <a:rPr lang="en-US" sz="2800" b="0" i="0" dirty="0" err="1">
                <a:solidFill>
                  <a:srgbClr val="000000"/>
                </a:solidFill>
                <a:effectLst/>
                <a:latin typeface="Times    New Roman"/>
              </a:rPr>
              <a:t>rễ</a:t>
            </a:r>
            <a:r>
              <a:rPr lang="en-US" sz="2800" b="0" i="0" dirty="0">
                <a:solidFill>
                  <a:srgbClr val="000000"/>
                </a:solidFill>
                <a:effectLst/>
                <a:latin typeface="Times    New Roman"/>
              </a:rPr>
              <a:t> </a:t>
            </a:r>
            <a:r>
              <a:rPr lang="en-US" sz="2800" b="0" i="0" dirty="0" err="1">
                <a:solidFill>
                  <a:srgbClr val="000000"/>
                </a:solidFill>
                <a:effectLst/>
                <a:latin typeface="Times    New Roman"/>
              </a:rPr>
              <a:t>hành</a:t>
            </a:r>
            <a:r>
              <a:rPr lang="en-US" sz="2800" b="0" i="0" dirty="0">
                <a:solidFill>
                  <a:srgbClr val="000000"/>
                </a:solidFill>
                <a:effectLst/>
                <a:latin typeface="Times    New Roman"/>
              </a:rPr>
              <a:t>.		B. </a:t>
            </a:r>
            <a:r>
              <a:rPr lang="en-US" sz="2800" b="0" i="0" dirty="0" err="1">
                <a:solidFill>
                  <a:srgbClr val="000000"/>
                </a:solidFill>
                <a:effectLst/>
                <a:latin typeface="Times    New Roman"/>
              </a:rPr>
              <a:t>tế</a:t>
            </a:r>
            <a:r>
              <a:rPr lang="en-US" sz="2800" b="0" i="0" dirty="0">
                <a:solidFill>
                  <a:srgbClr val="000000"/>
                </a:solidFill>
                <a:effectLst/>
                <a:latin typeface="Times    New Roman"/>
              </a:rPr>
              <a:t> </a:t>
            </a:r>
            <a:r>
              <a:rPr lang="en-US" sz="2800" b="0" i="0" dirty="0" err="1">
                <a:solidFill>
                  <a:srgbClr val="000000"/>
                </a:solidFill>
                <a:effectLst/>
                <a:latin typeface="Times    New Roman"/>
              </a:rPr>
              <a:t>bào</a:t>
            </a:r>
            <a:r>
              <a:rPr lang="en-US" sz="2800" b="0" i="0" dirty="0">
                <a:solidFill>
                  <a:srgbClr val="000000"/>
                </a:solidFill>
                <a:effectLst/>
                <a:latin typeface="Times    New Roman"/>
              </a:rPr>
              <a:t> </a:t>
            </a:r>
            <a:r>
              <a:rPr lang="en-US" sz="2800" b="0" i="0" dirty="0" err="1">
                <a:solidFill>
                  <a:srgbClr val="000000"/>
                </a:solidFill>
                <a:effectLst/>
                <a:latin typeface="Times    New Roman"/>
              </a:rPr>
              <a:t>lá</a:t>
            </a:r>
            <a:r>
              <a:rPr lang="en-US" sz="2800" b="0" i="0" dirty="0">
                <a:solidFill>
                  <a:srgbClr val="000000"/>
                </a:solidFill>
                <a:effectLst/>
                <a:latin typeface="Times    New Roman"/>
              </a:rPr>
              <a:t> </a:t>
            </a:r>
            <a:r>
              <a:rPr lang="en-US" sz="2800" b="0" i="0" dirty="0" err="1">
                <a:solidFill>
                  <a:srgbClr val="000000"/>
                </a:solidFill>
                <a:effectLst/>
                <a:latin typeface="Times    New Roman"/>
              </a:rPr>
              <a:t>hành</a:t>
            </a:r>
            <a:r>
              <a:rPr lang="en-US" sz="2800" b="0" i="0" dirty="0">
                <a:solidFill>
                  <a:srgbClr val="000000"/>
                </a:solidFill>
                <a:effectLst/>
                <a:latin typeface="Times    New Roman"/>
              </a:rPr>
              <a:t>.</a:t>
            </a:r>
          </a:p>
          <a:p>
            <a:pPr algn="just"/>
            <a:r>
              <a:rPr lang="en-US" sz="2800" b="0" i="0" dirty="0">
                <a:solidFill>
                  <a:srgbClr val="000000"/>
                </a:solidFill>
                <a:effectLst/>
                <a:latin typeface="Times    New Roman"/>
              </a:rPr>
              <a:t>C. </a:t>
            </a:r>
            <a:r>
              <a:rPr lang="en-US" sz="2800" b="0" i="0" dirty="0" err="1">
                <a:solidFill>
                  <a:srgbClr val="000000"/>
                </a:solidFill>
                <a:effectLst/>
                <a:latin typeface="Times    New Roman"/>
              </a:rPr>
              <a:t>tế</a:t>
            </a:r>
            <a:r>
              <a:rPr lang="en-US" sz="2800" b="0" i="0" dirty="0">
                <a:solidFill>
                  <a:srgbClr val="000000"/>
                </a:solidFill>
                <a:effectLst/>
                <a:latin typeface="Times    New Roman"/>
              </a:rPr>
              <a:t> </a:t>
            </a:r>
            <a:r>
              <a:rPr lang="en-US" sz="2800" b="0" i="0" dirty="0" err="1">
                <a:solidFill>
                  <a:srgbClr val="000000"/>
                </a:solidFill>
                <a:effectLst/>
                <a:latin typeface="Times    New Roman"/>
              </a:rPr>
              <a:t>bào</a:t>
            </a:r>
            <a:r>
              <a:rPr lang="en-US" sz="2800" b="0" i="0" dirty="0">
                <a:solidFill>
                  <a:srgbClr val="000000"/>
                </a:solidFill>
                <a:effectLst/>
                <a:latin typeface="Times    New Roman"/>
              </a:rPr>
              <a:t> </a:t>
            </a:r>
            <a:r>
              <a:rPr lang="en-US" sz="2800" b="0" i="0" dirty="0" err="1">
                <a:solidFill>
                  <a:srgbClr val="000000"/>
                </a:solidFill>
                <a:effectLst/>
                <a:latin typeface="Times    New Roman"/>
              </a:rPr>
              <a:t>cánh</a:t>
            </a:r>
            <a:r>
              <a:rPr lang="en-US" sz="2800" b="0" i="0" dirty="0">
                <a:solidFill>
                  <a:srgbClr val="000000"/>
                </a:solidFill>
                <a:effectLst/>
                <a:latin typeface="Times    New Roman"/>
              </a:rPr>
              <a:t> </a:t>
            </a:r>
            <a:r>
              <a:rPr lang="en-US" sz="2800" b="0" i="0" dirty="0" err="1">
                <a:solidFill>
                  <a:srgbClr val="000000"/>
                </a:solidFill>
                <a:effectLst/>
                <a:latin typeface="Times    New Roman"/>
              </a:rPr>
              <a:t>hoa</a:t>
            </a:r>
            <a:r>
              <a:rPr lang="en-US" sz="2800" b="0" i="0" dirty="0">
                <a:solidFill>
                  <a:srgbClr val="000000"/>
                </a:solidFill>
                <a:effectLst/>
                <a:latin typeface="Times    New Roman"/>
              </a:rPr>
              <a:t>.		D. </a:t>
            </a:r>
            <a:r>
              <a:rPr lang="en-US" sz="2800" b="0" i="0" dirty="0" err="1">
                <a:solidFill>
                  <a:srgbClr val="000000"/>
                </a:solidFill>
                <a:effectLst/>
                <a:latin typeface="Times    New Roman"/>
              </a:rPr>
              <a:t>hạt</a:t>
            </a:r>
            <a:r>
              <a:rPr lang="en-US" sz="2800" b="0" i="0" dirty="0">
                <a:solidFill>
                  <a:srgbClr val="000000"/>
                </a:solidFill>
                <a:effectLst/>
                <a:latin typeface="Times    New Roman"/>
              </a:rPr>
              <a:t> </a:t>
            </a:r>
            <a:r>
              <a:rPr lang="en-US" sz="2800" b="0" i="0" dirty="0" err="1">
                <a:solidFill>
                  <a:srgbClr val="000000"/>
                </a:solidFill>
                <a:effectLst/>
                <a:latin typeface="Times    New Roman"/>
              </a:rPr>
              <a:t>phấn</a:t>
            </a:r>
            <a:r>
              <a:rPr lang="en-US" sz="2800" b="0" i="0" dirty="0">
                <a:solidFill>
                  <a:srgbClr val="000000"/>
                </a:solidFill>
                <a:effectLst/>
                <a:latin typeface="Times    New Roman"/>
              </a:rPr>
              <a:t> </a:t>
            </a:r>
            <a:r>
              <a:rPr lang="en-US" sz="2800" b="0" i="0" dirty="0" err="1">
                <a:solidFill>
                  <a:srgbClr val="000000"/>
                </a:solidFill>
                <a:effectLst/>
                <a:latin typeface="Times    New Roman"/>
              </a:rPr>
              <a:t>hoa</a:t>
            </a:r>
            <a:r>
              <a:rPr lang="en-US" sz="2800" b="0" i="0" dirty="0">
                <a:solidFill>
                  <a:srgbClr val="000000"/>
                </a:solidFill>
                <a:effectLst/>
                <a:latin typeface="Times    New Roman"/>
              </a:rPr>
              <a:t> </a:t>
            </a:r>
            <a:r>
              <a:rPr lang="en-US" sz="2800" b="0" i="0" dirty="0" err="1">
                <a:solidFill>
                  <a:srgbClr val="000000"/>
                </a:solidFill>
                <a:effectLst/>
                <a:latin typeface="Times    New Roman"/>
              </a:rPr>
              <a:t>hành</a:t>
            </a:r>
            <a:r>
              <a:rPr lang="en-US" sz="2800" b="0" i="0" dirty="0">
                <a:solidFill>
                  <a:srgbClr val="000000"/>
                </a:solidFill>
                <a:effectLst/>
                <a:latin typeface="Times    New Roman"/>
              </a:rPr>
              <a:t>.</a:t>
            </a:r>
          </a:p>
        </p:txBody>
      </p:sp>
      <p:sp>
        <p:nvSpPr>
          <p:cNvPr id="12" name="Oval 11">
            <a:extLst>
              <a:ext uri="{FF2B5EF4-FFF2-40B4-BE49-F238E27FC236}">
                <a16:creationId xmlns:a16="http://schemas.microsoft.com/office/drawing/2014/main" id="{4B8473EA-0F1F-97BE-8261-D043DC312203}"/>
              </a:ext>
            </a:extLst>
          </p:cNvPr>
          <p:cNvSpPr/>
          <p:nvPr/>
        </p:nvSpPr>
        <p:spPr>
          <a:xfrm>
            <a:off x="3917577" y="3648635"/>
            <a:ext cx="535362" cy="573741"/>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816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A59BB-F98A-57AF-4D1F-4CAF529202E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547A2C6-593F-8C89-B443-B7D2FE442157}"/>
              </a:ext>
            </a:extLst>
          </p:cNvPr>
          <p:cNvSpPr txBox="1"/>
          <p:nvPr/>
        </p:nvSpPr>
        <p:spPr>
          <a:xfrm>
            <a:off x="4452938" y="95905"/>
            <a:ext cx="2357438"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LUYỆN TẬP</a:t>
            </a:r>
          </a:p>
        </p:txBody>
      </p:sp>
      <p:sp>
        <p:nvSpPr>
          <p:cNvPr id="3" name="TextBox 2">
            <a:extLst>
              <a:ext uri="{FF2B5EF4-FFF2-40B4-BE49-F238E27FC236}">
                <a16:creationId xmlns:a16="http://schemas.microsoft.com/office/drawing/2014/main" id="{0BDF07CF-1906-468E-7ABD-5EEEE4B30660}"/>
              </a:ext>
            </a:extLst>
          </p:cNvPr>
          <p:cNvSpPr txBox="1"/>
          <p:nvPr/>
        </p:nvSpPr>
        <p:spPr>
          <a:xfrm>
            <a:off x="179292" y="619125"/>
            <a:ext cx="11564472" cy="954107"/>
          </a:xfrm>
          <a:prstGeom prst="rect">
            <a:avLst/>
          </a:prstGeom>
          <a:noFill/>
        </p:spPr>
        <p:txBody>
          <a:bodyPr wrap="square">
            <a:spAutoFit/>
          </a:bodyPr>
          <a:lstStyle/>
          <a:p>
            <a:r>
              <a:rPr lang="en-US" sz="2800" b="0" i="0" dirty="0">
                <a:solidFill>
                  <a:srgbClr val="FF0000"/>
                </a:solidFill>
                <a:effectLst/>
                <a:latin typeface="Times    New Roman"/>
              </a:rPr>
              <a:t>6.Nối</a:t>
            </a:r>
            <a:r>
              <a:rPr lang="vi-VN" sz="2800" b="0" i="0" dirty="0">
                <a:solidFill>
                  <a:srgbClr val="FF0000"/>
                </a:solidFill>
                <a:effectLst/>
                <a:latin typeface="Times    New Roman"/>
              </a:rPr>
              <a:t> từ ngữ ở cột A với hình tương ứng ở cột B. Biết tế bào có bộ nhiễm sắc thể 2n = 4.</a:t>
            </a:r>
            <a:endParaRPr lang="en-US" sz="2800" dirty="0">
              <a:solidFill>
                <a:srgbClr val="FF0000"/>
              </a:solidFill>
              <a:latin typeface="Times    New Roman"/>
            </a:endParaRPr>
          </a:p>
        </p:txBody>
      </p:sp>
      <p:pic>
        <p:nvPicPr>
          <p:cNvPr id="5" name="Picture 4">
            <a:extLst>
              <a:ext uri="{FF2B5EF4-FFF2-40B4-BE49-F238E27FC236}">
                <a16:creationId xmlns:a16="http://schemas.microsoft.com/office/drawing/2014/main" id="{7FB63E85-B20B-74AE-C130-F449245072CC}"/>
              </a:ext>
            </a:extLst>
          </p:cNvPr>
          <p:cNvPicPr>
            <a:picLocks noChangeAspect="1"/>
          </p:cNvPicPr>
          <p:nvPr/>
        </p:nvPicPr>
        <p:blipFill>
          <a:blip r:embed="rId2"/>
          <a:stretch>
            <a:fillRect/>
          </a:stretch>
        </p:blipFill>
        <p:spPr>
          <a:xfrm>
            <a:off x="3581400" y="1335180"/>
            <a:ext cx="5029200" cy="4707031"/>
          </a:xfrm>
          <a:prstGeom prst="rect">
            <a:avLst/>
          </a:prstGeom>
        </p:spPr>
      </p:pic>
      <p:cxnSp>
        <p:nvCxnSpPr>
          <p:cNvPr id="6" name="Straight Arrow Connector 5">
            <a:extLst>
              <a:ext uri="{FF2B5EF4-FFF2-40B4-BE49-F238E27FC236}">
                <a16:creationId xmlns:a16="http://schemas.microsoft.com/office/drawing/2014/main" id="{AE978614-C524-1724-320B-A4484E933A50}"/>
              </a:ext>
            </a:extLst>
          </p:cNvPr>
          <p:cNvCxnSpPr/>
          <p:nvPr/>
        </p:nvCxnSpPr>
        <p:spPr>
          <a:xfrm>
            <a:off x="4944033" y="2391297"/>
            <a:ext cx="2034989" cy="141642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8" name="Straight Arrow Connector 7">
            <a:extLst>
              <a:ext uri="{FF2B5EF4-FFF2-40B4-BE49-F238E27FC236}">
                <a16:creationId xmlns:a16="http://schemas.microsoft.com/office/drawing/2014/main" id="{B9C45941-12AA-5977-7C8D-8B900256FB5A}"/>
              </a:ext>
            </a:extLst>
          </p:cNvPr>
          <p:cNvCxnSpPr>
            <a:cxnSpLocks/>
          </p:cNvCxnSpPr>
          <p:nvPr/>
        </p:nvCxnSpPr>
        <p:spPr>
          <a:xfrm>
            <a:off x="5010429" y="3864440"/>
            <a:ext cx="2171142" cy="131867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1" name="Straight Arrow Connector 10">
            <a:extLst>
              <a:ext uri="{FF2B5EF4-FFF2-40B4-BE49-F238E27FC236}">
                <a16:creationId xmlns:a16="http://schemas.microsoft.com/office/drawing/2014/main" id="{6FCA87F8-6E95-0A5F-47E7-39670ABFB001}"/>
              </a:ext>
            </a:extLst>
          </p:cNvPr>
          <p:cNvCxnSpPr/>
          <p:nvPr/>
        </p:nvCxnSpPr>
        <p:spPr>
          <a:xfrm flipV="1">
            <a:off x="4829453" y="2488077"/>
            <a:ext cx="2264147" cy="2752725"/>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1916404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39BA6-724D-06E1-0637-A860D172CFF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40ED6DA-87A6-3730-1F31-3B31F6E3E642}"/>
              </a:ext>
            </a:extLst>
          </p:cNvPr>
          <p:cNvSpPr txBox="1"/>
          <p:nvPr/>
        </p:nvSpPr>
        <p:spPr>
          <a:xfrm>
            <a:off x="4452938" y="95905"/>
            <a:ext cx="2357438"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LUYỆN TẬP</a:t>
            </a:r>
          </a:p>
        </p:txBody>
      </p:sp>
      <p:sp>
        <p:nvSpPr>
          <p:cNvPr id="3" name="TextBox 2">
            <a:extLst>
              <a:ext uri="{FF2B5EF4-FFF2-40B4-BE49-F238E27FC236}">
                <a16:creationId xmlns:a16="http://schemas.microsoft.com/office/drawing/2014/main" id="{C2AB28E2-DB93-B31C-78FD-32D174332322}"/>
              </a:ext>
            </a:extLst>
          </p:cNvPr>
          <p:cNvSpPr txBox="1"/>
          <p:nvPr/>
        </p:nvSpPr>
        <p:spPr>
          <a:xfrm>
            <a:off x="179292" y="619125"/>
            <a:ext cx="11564472" cy="3521220"/>
          </a:xfrm>
          <a:prstGeom prst="rect">
            <a:avLst/>
          </a:prstGeom>
          <a:noFill/>
        </p:spPr>
        <p:txBody>
          <a:bodyPr wrap="square">
            <a:spAutoFit/>
          </a:bodyPr>
          <a:lstStyle/>
          <a:p>
            <a:pPr algn="just">
              <a:lnSpc>
                <a:spcPct val="135000"/>
              </a:lnSpc>
            </a:pPr>
            <a:r>
              <a:rPr lang="en-US" sz="2800" b="0" i="0" dirty="0">
                <a:solidFill>
                  <a:srgbClr val="FF0000"/>
                </a:solidFill>
                <a:effectLst/>
                <a:latin typeface="+mj-lt"/>
              </a:rPr>
              <a:t>7.</a:t>
            </a:r>
            <a:r>
              <a:rPr lang="vi-VN" sz="2800" b="0" i="0" dirty="0">
                <a:solidFill>
                  <a:srgbClr val="FF0000"/>
                </a:solidFill>
                <a:effectLst/>
                <a:latin typeface="+mj-lt"/>
              </a:rPr>
              <a:t>Ưu điểm của hình thức sinh sản hữu tính là gì?</a:t>
            </a:r>
          </a:p>
          <a:p>
            <a:pPr algn="just">
              <a:lnSpc>
                <a:spcPct val="135000"/>
              </a:lnSpc>
            </a:pPr>
            <a:r>
              <a:rPr lang="vi-VN" sz="2800" b="0" i="0" dirty="0">
                <a:solidFill>
                  <a:srgbClr val="000000"/>
                </a:solidFill>
                <a:effectLst/>
                <a:latin typeface="+mj-lt"/>
              </a:rPr>
              <a:t>A. Tăng biến dị di truyền.</a:t>
            </a:r>
          </a:p>
          <a:p>
            <a:pPr algn="just">
              <a:lnSpc>
                <a:spcPct val="135000"/>
              </a:lnSpc>
            </a:pPr>
            <a:r>
              <a:rPr lang="vi-VN" sz="2800" b="0" i="0" dirty="0">
                <a:solidFill>
                  <a:srgbClr val="000000"/>
                </a:solidFill>
                <a:effectLst/>
                <a:latin typeface="+mj-lt"/>
              </a:rPr>
              <a:t>B. Giúp quần thể chống chịu được dịch bệnh.</a:t>
            </a:r>
          </a:p>
          <a:p>
            <a:pPr algn="just">
              <a:lnSpc>
                <a:spcPct val="135000"/>
              </a:lnSpc>
            </a:pPr>
            <a:r>
              <a:rPr lang="vi-VN" sz="2800" b="0" i="0" dirty="0">
                <a:solidFill>
                  <a:srgbClr val="000000"/>
                </a:solidFill>
                <a:effectLst/>
                <a:latin typeface="+mj-lt"/>
              </a:rPr>
              <a:t>C. Giúp quần thể tồn tại được trước những thay đổi của môi trường.</a:t>
            </a:r>
          </a:p>
          <a:p>
            <a:pPr algn="just">
              <a:lnSpc>
                <a:spcPct val="135000"/>
              </a:lnSpc>
            </a:pPr>
            <a:r>
              <a:rPr lang="vi-VN" sz="2800" b="0" i="0" dirty="0">
                <a:solidFill>
                  <a:srgbClr val="000000"/>
                </a:solidFill>
                <a:effectLst/>
                <a:latin typeface="+mj-lt"/>
              </a:rPr>
              <a:t>D. Tăng biến dị di truyền, giúp quần thể chống chịu được dịch bệnh và tồn tại được trước những thay đổi của môi trường.</a:t>
            </a:r>
          </a:p>
        </p:txBody>
      </p:sp>
      <p:sp>
        <p:nvSpPr>
          <p:cNvPr id="7" name="TextBox 6">
            <a:extLst>
              <a:ext uri="{FF2B5EF4-FFF2-40B4-BE49-F238E27FC236}">
                <a16:creationId xmlns:a16="http://schemas.microsoft.com/office/drawing/2014/main" id="{DCACD10A-57B6-D428-323F-3B0A2AD1604A}"/>
              </a:ext>
            </a:extLst>
          </p:cNvPr>
          <p:cNvSpPr txBox="1"/>
          <p:nvPr/>
        </p:nvSpPr>
        <p:spPr>
          <a:xfrm>
            <a:off x="714375" y="4595336"/>
            <a:ext cx="10572749" cy="1815882"/>
          </a:xfrm>
          <a:prstGeom prst="rect">
            <a:avLst/>
          </a:prstGeom>
          <a:noFill/>
        </p:spPr>
        <p:txBody>
          <a:bodyPr wrap="square">
            <a:spAutoFit/>
          </a:bodyPr>
          <a:lstStyle/>
          <a:p>
            <a:r>
              <a:rPr lang="vi-VN" sz="2800" b="0" i="0" dirty="0">
                <a:solidFill>
                  <a:srgbClr val="0000FF"/>
                </a:solidFill>
                <a:effectLst/>
                <a:latin typeface="+mj-lt"/>
              </a:rPr>
              <a:t>Giảm phân và thụ tinh trong sinh sản hữu tính là cơ sở tạo ra các biến dị tổ hợp phong phú. Do đó, ưu điểm của hình thức sinh sản hữu tính là tăng biến dị di truyền, giúp quần thể chống chịu được dịch bệnh và tồn tại được trước những thay đổi của môi trường</a:t>
            </a:r>
            <a:r>
              <a:rPr lang="vi-VN" b="0" i="0" dirty="0">
                <a:solidFill>
                  <a:srgbClr val="000000"/>
                </a:solidFill>
                <a:effectLst/>
                <a:latin typeface="Open Sans" panose="020B0606030504020204" pitchFamily="34" charset="0"/>
              </a:rPr>
              <a:t>.</a:t>
            </a:r>
            <a:endParaRPr lang="en-US" dirty="0"/>
          </a:p>
        </p:txBody>
      </p:sp>
      <p:sp>
        <p:nvSpPr>
          <p:cNvPr id="9" name="Oval 8">
            <a:extLst>
              <a:ext uri="{FF2B5EF4-FFF2-40B4-BE49-F238E27FC236}">
                <a16:creationId xmlns:a16="http://schemas.microsoft.com/office/drawing/2014/main" id="{D6C50D35-5BB4-62EA-3106-BFAA65D19325}"/>
              </a:ext>
            </a:extLst>
          </p:cNvPr>
          <p:cNvSpPr/>
          <p:nvPr/>
        </p:nvSpPr>
        <p:spPr>
          <a:xfrm>
            <a:off x="179292" y="3019425"/>
            <a:ext cx="535083" cy="533400"/>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66061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0084A-A04A-D116-F496-97747106573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F6BFFB4-380C-C42B-1465-12B1A500388D}"/>
              </a:ext>
            </a:extLst>
          </p:cNvPr>
          <p:cNvSpPr txBox="1"/>
          <p:nvPr/>
        </p:nvSpPr>
        <p:spPr>
          <a:xfrm>
            <a:off x="4481513" y="-89824"/>
            <a:ext cx="2357438"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LUYỆN TẬP</a:t>
            </a:r>
          </a:p>
        </p:txBody>
      </p:sp>
      <p:sp>
        <p:nvSpPr>
          <p:cNvPr id="3" name="TextBox 2">
            <a:extLst>
              <a:ext uri="{FF2B5EF4-FFF2-40B4-BE49-F238E27FC236}">
                <a16:creationId xmlns:a16="http://schemas.microsoft.com/office/drawing/2014/main" id="{35BD8B01-761A-390F-9061-9CC96009B648}"/>
              </a:ext>
            </a:extLst>
          </p:cNvPr>
          <p:cNvSpPr txBox="1"/>
          <p:nvPr/>
        </p:nvSpPr>
        <p:spPr>
          <a:xfrm>
            <a:off x="112617" y="349115"/>
            <a:ext cx="11936508" cy="1201226"/>
          </a:xfrm>
          <a:prstGeom prst="rect">
            <a:avLst/>
          </a:prstGeom>
          <a:noFill/>
        </p:spPr>
        <p:txBody>
          <a:bodyPr wrap="square">
            <a:spAutoFit/>
          </a:bodyPr>
          <a:lstStyle/>
          <a:p>
            <a:pPr algn="just">
              <a:lnSpc>
                <a:spcPct val="135000"/>
              </a:lnSpc>
            </a:pPr>
            <a:r>
              <a:rPr lang="en-US" sz="2800" b="0" i="0" dirty="0">
                <a:solidFill>
                  <a:srgbClr val="FF0000"/>
                </a:solidFill>
                <a:effectLst/>
                <a:latin typeface="Times    New Roman"/>
              </a:rPr>
              <a:t>8. </a:t>
            </a:r>
            <a:r>
              <a:rPr lang="en-US" sz="2800" b="0" i="0" dirty="0" err="1">
                <a:solidFill>
                  <a:srgbClr val="FF0000"/>
                </a:solidFill>
                <a:effectLst/>
                <a:latin typeface="Times    New Roman"/>
              </a:rPr>
              <a:t>Tìm</a:t>
            </a:r>
            <a:r>
              <a:rPr lang="en-US" sz="2800" b="0" i="0" dirty="0">
                <a:solidFill>
                  <a:srgbClr val="FF0000"/>
                </a:solidFill>
                <a:effectLst/>
                <a:latin typeface="Times    New Roman"/>
              </a:rPr>
              <a:t> </a:t>
            </a:r>
            <a:r>
              <a:rPr lang="en-US" sz="2800" b="0" i="0" dirty="0" err="1">
                <a:solidFill>
                  <a:srgbClr val="FF0000"/>
                </a:solidFill>
                <a:effectLst/>
                <a:latin typeface="Times    New Roman"/>
              </a:rPr>
              <a:t>hiểu</a:t>
            </a:r>
            <a:r>
              <a:rPr lang="en-US" sz="2800" b="0" i="0" dirty="0">
                <a:solidFill>
                  <a:srgbClr val="FF0000"/>
                </a:solidFill>
                <a:effectLst/>
                <a:latin typeface="Times    New Roman"/>
              </a:rPr>
              <a:t> </a:t>
            </a:r>
            <a:r>
              <a:rPr lang="en-US" sz="2800" b="0" i="0" dirty="0" err="1">
                <a:solidFill>
                  <a:srgbClr val="FF0000"/>
                </a:solidFill>
                <a:effectLst/>
                <a:latin typeface="Times    New Roman"/>
              </a:rPr>
              <a:t>quá</a:t>
            </a:r>
            <a:r>
              <a:rPr lang="en-US" sz="2800" b="0" i="0" dirty="0">
                <a:solidFill>
                  <a:srgbClr val="FF0000"/>
                </a:solidFill>
                <a:effectLst/>
                <a:latin typeface="Times    New Roman"/>
              </a:rPr>
              <a:t> </a:t>
            </a:r>
            <a:r>
              <a:rPr lang="en-US" sz="2800" b="0" i="0" dirty="0" err="1">
                <a:solidFill>
                  <a:srgbClr val="FF0000"/>
                </a:solidFill>
                <a:effectLst/>
                <a:latin typeface="Times    New Roman"/>
              </a:rPr>
              <a:t>trình</a:t>
            </a:r>
            <a:r>
              <a:rPr lang="en-US" sz="2800" b="0" i="0" dirty="0">
                <a:solidFill>
                  <a:srgbClr val="FF0000"/>
                </a:solidFill>
                <a:effectLst/>
                <a:latin typeface="Times    New Roman"/>
              </a:rPr>
              <a:t> </a:t>
            </a:r>
            <a:r>
              <a:rPr lang="en-US" sz="2800" b="0" i="0" dirty="0" err="1">
                <a:solidFill>
                  <a:srgbClr val="FF0000"/>
                </a:solidFill>
                <a:effectLst/>
                <a:latin typeface="Times    New Roman"/>
              </a:rPr>
              <a:t>tạo</a:t>
            </a:r>
            <a:r>
              <a:rPr lang="en-US" sz="2800" b="0" i="0" dirty="0">
                <a:solidFill>
                  <a:srgbClr val="FF0000"/>
                </a:solidFill>
                <a:effectLst/>
                <a:latin typeface="Times    New Roman"/>
              </a:rPr>
              <a:t> </a:t>
            </a:r>
            <a:r>
              <a:rPr lang="en-US" sz="2800" b="0" i="0" dirty="0" err="1">
                <a:solidFill>
                  <a:srgbClr val="FF0000"/>
                </a:solidFill>
                <a:effectLst/>
                <a:latin typeface="Times    New Roman"/>
              </a:rPr>
              <a:t>ra</a:t>
            </a:r>
            <a:r>
              <a:rPr lang="en-US" sz="2800" b="0" i="0" dirty="0">
                <a:solidFill>
                  <a:srgbClr val="FF0000"/>
                </a:solidFill>
                <a:effectLst/>
                <a:latin typeface="Times    New Roman"/>
              </a:rPr>
              <a:t> </a:t>
            </a:r>
            <a:r>
              <a:rPr lang="en-US" sz="2800" b="0" i="0" dirty="0" err="1">
                <a:solidFill>
                  <a:srgbClr val="FF0000"/>
                </a:solidFill>
                <a:effectLst/>
                <a:latin typeface="Times    New Roman"/>
              </a:rPr>
              <a:t>cừu</a:t>
            </a:r>
            <a:r>
              <a:rPr lang="en-US" sz="2800" b="0" i="0" dirty="0">
                <a:solidFill>
                  <a:srgbClr val="FF0000"/>
                </a:solidFill>
                <a:effectLst/>
                <a:latin typeface="Times    New Roman"/>
              </a:rPr>
              <a:t> Dolly </a:t>
            </a:r>
            <a:r>
              <a:rPr lang="en-US" sz="2800" b="0" i="0" dirty="0" err="1">
                <a:solidFill>
                  <a:srgbClr val="FF0000"/>
                </a:solidFill>
                <a:effectLst/>
                <a:latin typeface="Times    New Roman"/>
              </a:rPr>
              <a:t>và</a:t>
            </a:r>
            <a:r>
              <a:rPr lang="en-US" sz="2800" b="0" i="0" dirty="0">
                <a:solidFill>
                  <a:srgbClr val="FF0000"/>
                </a:solidFill>
                <a:effectLst/>
                <a:latin typeface="Times    New Roman"/>
              </a:rPr>
              <a:t> </a:t>
            </a:r>
            <a:r>
              <a:rPr lang="en-US" sz="2800" b="0" i="0" dirty="0" err="1">
                <a:solidFill>
                  <a:srgbClr val="FF0000"/>
                </a:solidFill>
                <a:effectLst/>
                <a:latin typeface="Times    New Roman"/>
              </a:rPr>
              <a:t>cho</a:t>
            </a:r>
            <a:r>
              <a:rPr lang="en-US" sz="2800" b="0" i="0" dirty="0">
                <a:solidFill>
                  <a:srgbClr val="FF0000"/>
                </a:solidFill>
                <a:effectLst/>
                <a:latin typeface="Times    New Roman"/>
              </a:rPr>
              <a:t> </a:t>
            </a:r>
            <a:r>
              <a:rPr lang="en-US" sz="2800" b="0" i="0" dirty="0" err="1">
                <a:solidFill>
                  <a:srgbClr val="FF0000"/>
                </a:solidFill>
                <a:effectLst/>
                <a:latin typeface="Times    New Roman"/>
              </a:rPr>
              <a:t>biết</a:t>
            </a:r>
            <a:r>
              <a:rPr lang="en-US" sz="2800" b="0" i="0" dirty="0">
                <a:solidFill>
                  <a:srgbClr val="FF0000"/>
                </a:solidFill>
                <a:effectLst/>
                <a:latin typeface="Times    New Roman"/>
              </a:rPr>
              <a:t> </a:t>
            </a:r>
            <a:r>
              <a:rPr lang="en-US" sz="2800" b="0" i="0" dirty="0" err="1">
                <a:solidFill>
                  <a:srgbClr val="FF0000"/>
                </a:solidFill>
                <a:effectLst/>
                <a:latin typeface="Times    New Roman"/>
              </a:rPr>
              <a:t>đây</a:t>
            </a:r>
            <a:r>
              <a:rPr lang="en-US" sz="2800" b="0" i="0" dirty="0">
                <a:solidFill>
                  <a:srgbClr val="FF0000"/>
                </a:solidFill>
                <a:effectLst/>
                <a:latin typeface="Times    New Roman"/>
              </a:rPr>
              <a:t> </a:t>
            </a:r>
            <a:r>
              <a:rPr lang="en-US" sz="2800" b="0" i="0" dirty="0" err="1">
                <a:solidFill>
                  <a:srgbClr val="FF0000"/>
                </a:solidFill>
                <a:effectLst/>
                <a:latin typeface="Times    New Roman"/>
              </a:rPr>
              <a:t>là</a:t>
            </a:r>
            <a:r>
              <a:rPr lang="en-US" sz="2800" b="0" i="0" dirty="0">
                <a:solidFill>
                  <a:srgbClr val="FF0000"/>
                </a:solidFill>
                <a:effectLst/>
                <a:latin typeface="Times    New Roman"/>
              </a:rPr>
              <a:t> </a:t>
            </a:r>
            <a:r>
              <a:rPr lang="en-US" sz="2800" b="0" i="0" dirty="0" err="1">
                <a:solidFill>
                  <a:srgbClr val="FF0000"/>
                </a:solidFill>
                <a:effectLst/>
                <a:latin typeface="Times    New Roman"/>
              </a:rPr>
              <a:t>sinh</a:t>
            </a:r>
            <a:r>
              <a:rPr lang="en-US" sz="2800" b="0" i="0" dirty="0">
                <a:solidFill>
                  <a:srgbClr val="FF0000"/>
                </a:solidFill>
                <a:effectLst/>
                <a:latin typeface="Times    New Roman"/>
              </a:rPr>
              <a:t> </a:t>
            </a:r>
            <a:r>
              <a:rPr lang="en-US" sz="2800" b="0" i="0" dirty="0" err="1">
                <a:solidFill>
                  <a:srgbClr val="FF0000"/>
                </a:solidFill>
                <a:effectLst/>
                <a:latin typeface="Times    New Roman"/>
              </a:rPr>
              <a:t>sản</a:t>
            </a:r>
            <a:r>
              <a:rPr lang="en-US" sz="2800" b="0" i="0" dirty="0">
                <a:solidFill>
                  <a:srgbClr val="FF0000"/>
                </a:solidFill>
                <a:effectLst/>
                <a:latin typeface="Times    New Roman"/>
              </a:rPr>
              <a:t> </a:t>
            </a:r>
            <a:r>
              <a:rPr lang="en-US" sz="2800" b="0" i="0" dirty="0" err="1">
                <a:solidFill>
                  <a:srgbClr val="FF0000"/>
                </a:solidFill>
                <a:effectLst/>
                <a:latin typeface="Times    New Roman"/>
              </a:rPr>
              <a:t>vô</a:t>
            </a:r>
            <a:r>
              <a:rPr lang="en-US" sz="2800" b="0" i="0" dirty="0">
                <a:solidFill>
                  <a:srgbClr val="FF0000"/>
                </a:solidFill>
                <a:effectLst/>
                <a:latin typeface="Times    New Roman"/>
              </a:rPr>
              <a:t> </a:t>
            </a:r>
            <a:r>
              <a:rPr lang="en-US" sz="2800" b="0" i="0" dirty="0" err="1">
                <a:solidFill>
                  <a:srgbClr val="FF0000"/>
                </a:solidFill>
                <a:effectLst/>
                <a:latin typeface="Times    New Roman"/>
              </a:rPr>
              <a:t>tính</a:t>
            </a:r>
            <a:r>
              <a:rPr lang="en-US" sz="2800" b="0" i="0" dirty="0">
                <a:solidFill>
                  <a:srgbClr val="FF0000"/>
                </a:solidFill>
                <a:effectLst/>
                <a:latin typeface="Times    New Roman"/>
              </a:rPr>
              <a:t> hay </a:t>
            </a:r>
            <a:r>
              <a:rPr lang="en-US" sz="2800" b="0" i="0" dirty="0" err="1">
                <a:solidFill>
                  <a:srgbClr val="FF0000"/>
                </a:solidFill>
                <a:effectLst/>
                <a:latin typeface="Times    New Roman"/>
              </a:rPr>
              <a:t>hữu</a:t>
            </a:r>
            <a:r>
              <a:rPr lang="en-US" sz="2800" b="0" i="0" dirty="0">
                <a:solidFill>
                  <a:srgbClr val="FF0000"/>
                </a:solidFill>
                <a:effectLst/>
                <a:latin typeface="Times    New Roman"/>
              </a:rPr>
              <a:t> </a:t>
            </a:r>
            <a:r>
              <a:rPr lang="en-US" sz="2800" b="0" i="0" dirty="0" err="1">
                <a:solidFill>
                  <a:srgbClr val="FF0000"/>
                </a:solidFill>
                <a:effectLst/>
                <a:latin typeface="Times    New Roman"/>
              </a:rPr>
              <a:t>tính</a:t>
            </a:r>
            <a:r>
              <a:rPr lang="en-US" sz="2800" b="0" i="0" dirty="0">
                <a:solidFill>
                  <a:srgbClr val="FF0000"/>
                </a:solidFill>
                <a:effectLst/>
                <a:latin typeface="Times    New Roman"/>
              </a:rPr>
              <a:t>.</a:t>
            </a:r>
            <a:endParaRPr lang="vi-VN" sz="2800" b="0" i="0" dirty="0">
              <a:solidFill>
                <a:srgbClr val="FF0000"/>
              </a:solidFill>
              <a:effectLst/>
              <a:latin typeface="Times    New Roman"/>
            </a:endParaRPr>
          </a:p>
        </p:txBody>
      </p:sp>
      <p:sp>
        <p:nvSpPr>
          <p:cNvPr id="7" name="TextBox 6">
            <a:extLst>
              <a:ext uri="{FF2B5EF4-FFF2-40B4-BE49-F238E27FC236}">
                <a16:creationId xmlns:a16="http://schemas.microsoft.com/office/drawing/2014/main" id="{C4AAAFFE-27FB-ACB2-F439-6CC8805CC86F}"/>
              </a:ext>
            </a:extLst>
          </p:cNvPr>
          <p:cNvSpPr txBox="1"/>
          <p:nvPr/>
        </p:nvSpPr>
        <p:spPr>
          <a:xfrm>
            <a:off x="112617" y="5395015"/>
            <a:ext cx="12003183" cy="1384995"/>
          </a:xfrm>
          <a:prstGeom prst="rect">
            <a:avLst/>
          </a:prstGeom>
          <a:noFill/>
        </p:spPr>
        <p:txBody>
          <a:bodyPr wrap="square">
            <a:spAutoFit/>
          </a:bodyPr>
          <a:lstStyle/>
          <a:p>
            <a:r>
              <a:rPr lang="vi-VN" sz="2800" dirty="0">
                <a:latin typeface="+mj-lt"/>
              </a:rPr>
              <a:t>- Cừu Dolly được tạo ra bằng cách chuyển nhân từ tế bào tuyến vú vào tế bào trứng, không có sự kết hợp giữa tế bào trứng và tế bào tinh trùng → Quá trình tạo ra cừu Dolly là quá trình sinh sản vô tính.</a:t>
            </a:r>
            <a:endParaRPr lang="en-US" sz="2800" dirty="0">
              <a:latin typeface="+mj-lt"/>
            </a:endParaRPr>
          </a:p>
        </p:txBody>
      </p:sp>
      <p:sp>
        <p:nvSpPr>
          <p:cNvPr id="5" name="TextBox 4">
            <a:extLst>
              <a:ext uri="{FF2B5EF4-FFF2-40B4-BE49-F238E27FC236}">
                <a16:creationId xmlns:a16="http://schemas.microsoft.com/office/drawing/2014/main" id="{7C696AFA-2D5F-F5C5-7CA6-23428B943A2E}"/>
              </a:ext>
            </a:extLst>
          </p:cNvPr>
          <p:cNvSpPr txBox="1"/>
          <p:nvPr/>
        </p:nvSpPr>
        <p:spPr>
          <a:xfrm>
            <a:off x="-28574" y="1989280"/>
            <a:ext cx="3695699" cy="2357825"/>
          </a:xfrm>
          <a:prstGeom prst="rect">
            <a:avLst/>
          </a:prstGeom>
          <a:noFill/>
        </p:spPr>
        <p:txBody>
          <a:bodyPr wrap="square">
            <a:spAutoFit/>
          </a:bodyPr>
          <a:lstStyle/>
          <a:p>
            <a:pPr algn="just">
              <a:lnSpc>
                <a:spcPct val="135000"/>
              </a:lnSpc>
            </a:pPr>
            <a:r>
              <a:rPr lang="en-US" sz="2800" b="0" i="0" dirty="0">
                <a:solidFill>
                  <a:srgbClr val="0000FF"/>
                </a:solidFill>
                <a:effectLst/>
                <a:latin typeface="Times    New Roman"/>
              </a:rPr>
              <a:t>- </a:t>
            </a:r>
            <a:r>
              <a:rPr lang="en-US" sz="2800" b="0" i="0" dirty="0" err="1">
                <a:solidFill>
                  <a:srgbClr val="0000FF"/>
                </a:solidFill>
                <a:effectLst/>
                <a:latin typeface="Times    New Roman"/>
              </a:rPr>
              <a:t>Quá</a:t>
            </a:r>
            <a:r>
              <a:rPr lang="en-US" sz="2800" b="0" i="0" dirty="0">
                <a:solidFill>
                  <a:srgbClr val="0000FF"/>
                </a:solidFill>
                <a:effectLst/>
                <a:latin typeface="Times    New Roman"/>
              </a:rPr>
              <a:t> </a:t>
            </a:r>
            <a:r>
              <a:rPr lang="en-US" sz="2800" b="0" i="0" dirty="0" err="1">
                <a:solidFill>
                  <a:srgbClr val="0000FF"/>
                </a:solidFill>
                <a:effectLst/>
                <a:latin typeface="Times    New Roman"/>
              </a:rPr>
              <a:t>trình</a:t>
            </a:r>
            <a:r>
              <a:rPr lang="en-US" sz="2800" b="0" i="0" dirty="0">
                <a:solidFill>
                  <a:srgbClr val="0000FF"/>
                </a:solidFill>
                <a:effectLst/>
                <a:latin typeface="Times    New Roman"/>
              </a:rPr>
              <a:t> </a:t>
            </a:r>
            <a:r>
              <a:rPr lang="en-US" sz="2800" b="0" i="0" dirty="0" err="1">
                <a:solidFill>
                  <a:srgbClr val="0000FF"/>
                </a:solidFill>
                <a:effectLst/>
                <a:latin typeface="Times    New Roman"/>
              </a:rPr>
              <a:t>tạo</a:t>
            </a:r>
            <a:r>
              <a:rPr lang="en-US" sz="2800" b="0" i="0" dirty="0">
                <a:solidFill>
                  <a:srgbClr val="0000FF"/>
                </a:solidFill>
                <a:effectLst/>
                <a:latin typeface="Times    New Roman"/>
              </a:rPr>
              <a:t> </a:t>
            </a:r>
            <a:r>
              <a:rPr lang="en-US" sz="2800" b="0" i="0" dirty="0" err="1">
                <a:solidFill>
                  <a:srgbClr val="0000FF"/>
                </a:solidFill>
                <a:effectLst/>
                <a:latin typeface="Times    New Roman"/>
              </a:rPr>
              <a:t>ra</a:t>
            </a:r>
            <a:r>
              <a:rPr lang="en-US" sz="2800" b="0" i="0" dirty="0">
                <a:solidFill>
                  <a:srgbClr val="0000FF"/>
                </a:solidFill>
                <a:effectLst/>
                <a:latin typeface="Times    New Roman"/>
              </a:rPr>
              <a:t> </a:t>
            </a:r>
            <a:r>
              <a:rPr lang="en-US" sz="2800" b="0" i="0" dirty="0" err="1">
                <a:solidFill>
                  <a:srgbClr val="0000FF"/>
                </a:solidFill>
                <a:effectLst/>
                <a:latin typeface="Times    New Roman"/>
              </a:rPr>
              <a:t>cừu</a:t>
            </a:r>
            <a:r>
              <a:rPr lang="en-US" sz="2800" b="0" i="0" dirty="0">
                <a:solidFill>
                  <a:srgbClr val="0000FF"/>
                </a:solidFill>
                <a:effectLst/>
                <a:latin typeface="Times    New Roman"/>
              </a:rPr>
              <a:t> Dolly:</a:t>
            </a:r>
          </a:p>
          <a:p>
            <a:pPr>
              <a:lnSpc>
                <a:spcPct val="135000"/>
              </a:lnSpc>
            </a:pPr>
            <a:br>
              <a:rPr lang="en-US" sz="2800" b="0" i="0" dirty="0">
                <a:solidFill>
                  <a:srgbClr val="000000"/>
                </a:solidFill>
                <a:effectLst/>
                <a:latin typeface="Times    New Roman"/>
              </a:rPr>
            </a:br>
            <a:endParaRPr lang="en-US" sz="2800" dirty="0">
              <a:latin typeface="Times    New Roman"/>
            </a:endParaRPr>
          </a:p>
        </p:txBody>
      </p:sp>
      <p:pic>
        <p:nvPicPr>
          <p:cNvPr id="1026" name="Picture 2" descr="Tìm hiểu quá trình tạo ra cừu Dolly và cho biết đây là sinh sản vô tính">
            <a:extLst>
              <a:ext uri="{FF2B5EF4-FFF2-40B4-BE49-F238E27FC236}">
                <a16:creationId xmlns:a16="http://schemas.microsoft.com/office/drawing/2014/main" id="{3E9D00CC-FF5E-0F8E-239D-F00DDB127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7125" y="872335"/>
            <a:ext cx="8524875" cy="4522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4482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circle(in)">
                                      <p:cBhvr>
                                        <p:cTn id="19"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6848B-200E-6C0E-8A58-170385FF360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188D900-6052-7E03-1778-664890309EE1}"/>
              </a:ext>
            </a:extLst>
          </p:cNvPr>
          <p:cNvSpPr txBox="1"/>
          <p:nvPr/>
        </p:nvSpPr>
        <p:spPr>
          <a:xfrm>
            <a:off x="4452938" y="95905"/>
            <a:ext cx="2357438"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LUYỆN TẬP</a:t>
            </a:r>
          </a:p>
        </p:txBody>
      </p:sp>
      <p:sp>
        <p:nvSpPr>
          <p:cNvPr id="3" name="TextBox 2">
            <a:extLst>
              <a:ext uri="{FF2B5EF4-FFF2-40B4-BE49-F238E27FC236}">
                <a16:creationId xmlns:a16="http://schemas.microsoft.com/office/drawing/2014/main" id="{1B897DD1-48D5-FAFE-CB53-9276D7D01319}"/>
              </a:ext>
            </a:extLst>
          </p:cNvPr>
          <p:cNvSpPr txBox="1"/>
          <p:nvPr/>
        </p:nvSpPr>
        <p:spPr>
          <a:xfrm>
            <a:off x="313764" y="740802"/>
            <a:ext cx="11564472" cy="2939523"/>
          </a:xfrm>
          <a:prstGeom prst="rect">
            <a:avLst/>
          </a:prstGeom>
          <a:noFill/>
        </p:spPr>
        <p:txBody>
          <a:bodyPr wrap="square">
            <a:spAutoFit/>
          </a:bodyPr>
          <a:lstStyle/>
          <a:p>
            <a:pPr algn="just">
              <a:lnSpc>
                <a:spcPct val="135000"/>
              </a:lnSpc>
            </a:pPr>
            <a:r>
              <a:rPr lang="en-US" sz="2800" b="0" i="0" dirty="0">
                <a:solidFill>
                  <a:srgbClr val="FF0000"/>
                </a:solidFill>
                <a:effectLst/>
                <a:latin typeface="Times    New Roman"/>
              </a:rPr>
              <a:t>9</a:t>
            </a:r>
            <a:r>
              <a:rPr lang="en-US" sz="2800" b="0" i="0" dirty="0">
                <a:solidFill>
                  <a:srgbClr val="FF0000"/>
                </a:solidFill>
                <a:effectLst/>
                <a:latin typeface="+mj-lt"/>
              </a:rPr>
              <a:t>.</a:t>
            </a:r>
            <a:r>
              <a:rPr lang="vi-VN" sz="2800" b="0" i="0" dirty="0">
                <a:solidFill>
                  <a:srgbClr val="000000"/>
                </a:solidFill>
                <a:effectLst/>
                <a:latin typeface="Open Sans" panose="020B0606030504020204" pitchFamily="34" charset="0"/>
              </a:rPr>
              <a:t> </a:t>
            </a:r>
            <a:r>
              <a:rPr lang="vi-VN" sz="2800" b="0" i="0" dirty="0">
                <a:solidFill>
                  <a:srgbClr val="FF0000"/>
                </a:solidFill>
                <a:effectLst/>
                <a:latin typeface="+mj-lt"/>
              </a:rPr>
              <a:t>Điều nào dưới đây xảy ra trong cả quá trình giảm phân và nguyên phân?</a:t>
            </a:r>
          </a:p>
          <a:p>
            <a:pPr algn="just">
              <a:lnSpc>
                <a:spcPct val="135000"/>
              </a:lnSpc>
            </a:pPr>
            <a:r>
              <a:rPr lang="vi-VN" sz="2800" b="0" i="0" dirty="0">
                <a:solidFill>
                  <a:srgbClr val="000000"/>
                </a:solidFill>
                <a:effectLst/>
                <a:latin typeface="+mj-lt"/>
              </a:rPr>
              <a:t>A. Trao đổi chéo.</a:t>
            </a:r>
          </a:p>
          <a:p>
            <a:pPr algn="just">
              <a:lnSpc>
                <a:spcPct val="135000"/>
              </a:lnSpc>
            </a:pPr>
            <a:r>
              <a:rPr lang="vi-VN" sz="2800" b="0" i="0" dirty="0">
                <a:solidFill>
                  <a:srgbClr val="000000"/>
                </a:solidFill>
                <a:effectLst/>
                <a:latin typeface="+mj-lt"/>
              </a:rPr>
              <a:t>B. Sự xếp hàng ngẫu nhiên của các nhiễm sắc thể tương đồng.</a:t>
            </a:r>
          </a:p>
          <a:p>
            <a:pPr algn="just">
              <a:lnSpc>
                <a:spcPct val="135000"/>
              </a:lnSpc>
            </a:pPr>
            <a:r>
              <a:rPr lang="vi-VN" sz="2800" b="0" i="0" dirty="0">
                <a:solidFill>
                  <a:srgbClr val="000000"/>
                </a:solidFill>
                <a:effectLst/>
                <a:latin typeface="+mj-lt"/>
              </a:rPr>
              <a:t>C. Các nhiễm sắc thể chị em phân li.</a:t>
            </a:r>
          </a:p>
          <a:p>
            <a:pPr algn="just">
              <a:lnSpc>
                <a:spcPct val="135000"/>
              </a:lnSpc>
            </a:pPr>
            <a:r>
              <a:rPr lang="vi-VN" sz="2800" b="0" i="0" dirty="0">
                <a:solidFill>
                  <a:srgbClr val="000000"/>
                </a:solidFill>
                <a:effectLst/>
                <a:latin typeface="+mj-lt"/>
              </a:rPr>
              <a:t>D. Các nhiễm sắc thể tương đồng phân li.</a:t>
            </a:r>
          </a:p>
        </p:txBody>
      </p:sp>
      <p:sp>
        <p:nvSpPr>
          <p:cNvPr id="7" name="TextBox 6">
            <a:extLst>
              <a:ext uri="{FF2B5EF4-FFF2-40B4-BE49-F238E27FC236}">
                <a16:creationId xmlns:a16="http://schemas.microsoft.com/office/drawing/2014/main" id="{25F4D5A6-B11E-7193-8F1E-74A8932E5304}"/>
              </a:ext>
            </a:extLst>
          </p:cNvPr>
          <p:cNvSpPr txBox="1"/>
          <p:nvPr/>
        </p:nvSpPr>
        <p:spPr>
          <a:xfrm>
            <a:off x="438149" y="3894188"/>
            <a:ext cx="11658601" cy="2357825"/>
          </a:xfrm>
          <a:prstGeom prst="rect">
            <a:avLst/>
          </a:prstGeom>
          <a:noFill/>
        </p:spPr>
        <p:txBody>
          <a:bodyPr wrap="square">
            <a:spAutoFit/>
          </a:bodyPr>
          <a:lstStyle/>
          <a:p>
            <a:pPr>
              <a:lnSpc>
                <a:spcPct val="135000"/>
              </a:lnSpc>
            </a:pPr>
            <a:r>
              <a:rPr lang="vi-VN" sz="2800" dirty="0">
                <a:solidFill>
                  <a:srgbClr val="0000FF"/>
                </a:solidFill>
                <a:latin typeface="+mj-lt"/>
              </a:rPr>
              <a:t>- Các nhiễm sắc thể chị em</a:t>
            </a:r>
            <a:r>
              <a:rPr lang="en-US" sz="2800" dirty="0">
                <a:solidFill>
                  <a:srgbClr val="0000FF"/>
                </a:solidFill>
                <a:latin typeface="Times    New Roman"/>
              </a:rPr>
              <a:t>(chromatid)</a:t>
            </a:r>
            <a:r>
              <a:rPr lang="vi-VN" sz="2800" dirty="0">
                <a:solidFill>
                  <a:srgbClr val="0000FF"/>
                </a:solidFill>
                <a:latin typeface="Times    New Roman"/>
              </a:rPr>
              <a:t> </a:t>
            </a:r>
            <a:r>
              <a:rPr lang="vi-VN" sz="2800" dirty="0">
                <a:solidFill>
                  <a:srgbClr val="0000FF"/>
                </a:solidFill>
                <a:latin typeface="+mj-lt"/>
              </a:rPr>
              <a:t>phân li xảy ra ở </a:t>
            </a:r>
            <a:r>
              <a:rPr lang="vi-VN" sz="2800" dirty="0">
                <a:solidFill>
                  <a:srgbClr val="FF0000"/>
                </a:solidFill>
                <a:latin typeface="+mj-lt"/>
              </a:rPr>
              <a:t>kì sau </a:t>
            </a:r>
            <a:r>
              <a:rPr lang="vi-VN" sz="2800" dirty="0">
                <a:solidFill>
                  <a:srgbClr val="0000FF"/>
                </a:solidFill>
                <a:latin typeface="+mj-lt"/>
              </a:rPr>
              <a:t>của nguyên phân và </a:t>
            </a:r>
            <a:r>
              <a:rPr lang="vi-VN" sz="2800" dirty="0">
                <a:solidFill>
                  <a:srgbClr val="FF0000"/>
                </a:solidFill>
                <a:latin typeface="+mj-lt"/>
              </a:rPr>
              <a:t>kì sau II </a:t>
            </a:r>
            <a:r>
              <a:rPr lang="vi-VN" sz="2800" dirty="0">
                <a:solidFill>
                  <a:srgbClr val="0000FF"/>
                </a:solidFill>
                <a:latin typeface="+mj-lt"/>
              </a:rPr>
              <a:t>của giảm phân.</a:t>
            </a:r>
          </a:p>
          <a:p>
            <a:pPr>
              <a:lnSpc>
                <a:spcPct val="135000"/>
              </a:lnSpc>
            </a:pPr>
            <a:r>
              <a:rPr lang="vi-VN" sz="2800" dirty="0">
                <a:solidFill>
                  <a:srgbClr val="0000FF"/>
                </a:solidFill>
                <a:latin typeface="+mj-lt"/>
              </a:rPr>
              <a:t>- Trao đổi chéo, sự xếp hàng ngẫu nhiên của các nhiễm sắc thể tương đồng, các nhiễm sắc thể tương đồng phân li là các sự kiện chỉ xảy ra trong </a:t>
            </a:r>
            <a:r>
              <a:rPr lang="vi-VN" sz="2800" dirty="0">
                <a:solidFill>
                  <a:srgbClr val="FF0000"/>
                </a:solidFill>
                <a:latin typeface="+mj-lt"/>
              </a:rPr>
              <a:t>giảm phân.</a:t>
            </a:r>
          </a:p>
        </p:txBody>
      </p:sp>
      <p:sp>
        <p:nvSpPr>
          <p:cNvPr id="9" name="Oval 8">
            <a:extLst>
              <a:ext uri="{FF2B5EF4-FFF2-40B4-BE49-F238E27FC236}">
                <a16:creationId xmlns:a16="http://schemas.microsoft.com/office/drawing/2014/main" id="{B3CC474D-97FD-D8AF-2E7B-43D2ECCADE62}"/>
              </a:ext>
            </a:extLst>
          </p:cNvPr>
          <p:cNvSpPr/>
          <p:nvPr/>
        </p:nvSpPr>
        <p:spPr>
          <a:xfrm>
            <a:off x="313764" y="2609850"/>
            <a:ext cx="535083" cy="533400"/>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01820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66296-4C31-918D-D03F-CF49C4209EF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5A887EC-09F7-7B1F-482E-35566B298388}"/>
              </a:ext>
            </a:extLst>
          </p:cNvPr>
          <p:cNvSpPr txBox="1"/>
          <p:nvPr/>
        </p:nvSpPr>
        <p:spPr>
          <a:xfrm>
            <a:off x="4452938" y="95905"/>
            <a:ext cx="2357438"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LUYỆN TẬP</a:t>
            </a:r>
          </a:p>
        </p:txBody>
      </p:sp>
      <p:sp>
        <p:nvSpPr>
          <p:cNvPr id="3" name="TextBox 2">
            <a:extLst>
              <a:ext uri="{FF2B5EF4-FFF2-40B4-BE49-F238E27FC236}">
                <a16:creationId xmlns:a16="http://schemas.microsoft.com/office/drawing/2014/main" id="{998FDDDF-A2A2-DDBD-4A75-DB8847F43220}"/>
              </a:ext>
            </a:extLst>
          </p:cNvPr>
          <p:cNvSpPr txBox="1"/>
          <p:nvPr/>
        </p:nvSpPr>
        <p:spPr>
          <a:xfrm>
            <a:off x="313764" y="731495"/>
            <a:ext cx="11564472" cy="1776127"/>
          </a:xfrm>
          <a:prstGeom prst="rect">
            <a:avLst/>
          </a:prstGeom>
          <a:noFill/>
        </p:spPr>
        <p:txBody>
          <a:bodyPr wrap="square">
            <a:spAutoFit/>
          </a:bodyPr>
          <a:lstStyle/>
          <a:p>
            <a:pPr algn="just">
              <a:lnSpc>
                <a:spcPct val="135000"/>
              </a:lnSpc>
            </a:pPr>
            <a:r>
              <a:rPr lang="en-US" sz="2800" b="0" i="0" dirty="0">
                <a:solidFill>
                  <a:srgbClr val="FF0000"/>
                </a:solidFill>
                <a:effectLst/>
                <a:latin typeface="Times    New Roman"/>
              </a:rPr>
              <a:t>10</a:t>
            </a:r>
            <a:r>
              <a:rPr lang="en-US" sz="2800" b="0" i="0" dirty="0">
                <a:solidFill>
                  <a:srgbClr val="FF0000"/>
                </a:solidFill>
                <a:effectLst/>
                <a:latin typeface="+mj-lt"/>
              </a:rPr>
              <a:t>.</a:t>
            </a:r>
            <a:r>
              <a:rPr lang="vi-VN" sz="2800" b="0" i="0" dirty="0">
                <a:solidFill>
                  <a:srgbClr val="000000"/>
                </a:solidFill>
                <a:effectLst/>
                <a:latin typeface="Open Sans" panose="020B0606030504020204" pitchFamily="34" charset="0"/>
              </a:rPr>
              <a:t> </a:t>
            </a:r>
            <a:r>
              <a:rPr lang="vi-VN" sz="2800" b="0" i="0" dirty="0">
                <a:solidFill>
                  <a:srgbClr val="FF0000"/>
                </a:solidFill>
                <a:effectLst/>
                <a:latin typeface="+mj-lt"/>
              </a:rPr>
              <a:t>Phát biểu dưới đây đúng hay sai? Giải thích.</a:t>
            </a:r>
          </a:p>
          <a:p>
            <a:pPr algn="just">
              <a:lnSpc>
                <a:spcPct val="135000"/>
              </a:lnSpc>
            </a:pPr>
            <a:r>
              <a:rPr lang="vi-VN" sz="2800" b="0" i="0" dirty="0">
                <a:solidFill>
                  <a:schemeClr val="tx1">
                    <a:lumMod val="95000"/>
                    <a:lumOff val="5000"/>
                  </a:schemeClr>
                </a:solidFill>
                <a:effectLst/>
                <a:latin typeface="+mj-lt"/>
              </a:rPr>
              <a:t>Cá chép cái có thể đẻ 300 000 trứng trong mỗi lứa, những trứng này đều giống nhau về mặt di truyền.</a:t>
            </a:r>
          </a:p>
        </p:txBody>
      </p:sp>
      <p:sp>
        <p:nvSpPr>
          <p:cNvPr id="7" name="TextBox 6">
            <a:extLst>
              <a:ext uri="{FF2B5EF4-FFF2-40B4-BE49-F238E27FC236}">
                <a16:creationId xmlns:a16="http://schemas.microsoft.com/office/drawing/2014/main" id="{39999C3E-19CE-039C-C600-91A3294A2C77}"/>
              </a:ext>
            </a:extLst>
          </p:cNvPr>
          <p:cNvSpPr txBox="1"/>
          <p:nvPr/>
        </p:nvSpPr>
        <p:spPr>
          <a:xfrm>
            <a:off x="428624" y="3075038"/>
            <a:ext cx="11658601" cy="2357825"/>
          </a:xfrm>
          <a:prstGeom prst="rect">
            <a:avLst/>
          </a:prstGeom>
          <a:noFill/>
        </p:spPr>
        <p:txBody>
          <a:bodyPr wrap="square">
            <a:spAutoFit/>
          </a:bodyPr>
          <a:lstStyle/>
          <a:p>
            <a:pPr>
              <a:lnSpc>
                <a:spcPct val="135000"/>
              </a:lnSpc>
            </a:pPr>
            <a:r>
              <a:rPr lang="vi-VN" sz="2800" dirty="0">
                <a:solidFill>
                  <a:srgbClr val="0000FF"/>
                </a:solidFill>
                <a:latin typeface="+mj-lt"/>
              </a:rPr>
              <a:t>Phát biểu trên là </a:t>
            </a:r>
            <a:r>
              <a:rPr lang="vi-VN" sz="2800" b="1" dirty="0">
                <a:solidFill>
                  <a:srgbClr val="FF0000"/>
                </a:solidFill>
                <a:latin typeface="+mj-lt"/>
              </a:rPr>
              <a:t>sai.</a:t>
            </a:r>
            <a:r>
              <a:rPr lang="vi-VN" sz="2800" dirty="0">
                <a:solidFill>
                  <a:srgbClr val="0000FF"/>
                </a:solidFill>
                <a:latin typeface="+mj-lt"/>
              </a:rPr>
              <a:t> Các trứng này có thể </a:t>
            </a:r>
            <a:r>
              <a:rPr lang="vi-VN" sz="2800" dirty="0">
                <a:solidFill>
                  <a:srgbClr val="FF0000"/>
                </a:solidFill>
                <a:latin typeface="+mj-lt"/>
              </a:rPr>
              <a:t>không giống nhau về mặt di truyền </a:t>
            </a:r>
            <a:r>
              <a:rPr lang="vi-VN" sz="2800" dirty="0">
                <a:solidFill>
                  <a:srgbClr val="0000FF"/>
                </a:solidFill>
                <a:latin typeface="+mj-lt"/>
              </a:rPr>
              <a:t>vì cá chép cái (2n) có thể tạo ra các giao tử (n) khác nhau thông qua </a:t>
            </a:r>
            <a:r>
              <a:rPr lang="vi-VN" sz="2800" dirty="0">
                <a:solidFill>
                  <a:srgbClr val="FF0000"/>
                </a:solidFill>
                <a:latin typeface="+mj-lt"/>
              </a:rPr>
              <a:t>sự trao đổi chéo ở kì đầu I </a:t>
            </a:r>
            <a:r>
              <a:rPr lang="vi-VN" sz="2800" dirty="0">
                <a:solidFill>
                  <a:srgbClr val="0000FF"/>
                </a:solidFill>
                <a:latin typeface="+mj-lt"/>
              </a:rPr>
              <a:t>hoặc </a:t>
            </a:r>
            <a:r>
              <a:rPr lang="vi-VN" sz="2800" dirty="0">
                <a:solidFill>
                  <a:srgbClr val="FF0000"/>
                </a:solidFill>
                <a:latin typeface="+mj-lt"/>
              </a:rPr>
              <a:t>sự phân li độc lập của các nhiễm sắc thể kép trong cặp tương đồng ở kì sau II.</a:t>
            </a:r>
          </a:p>
        </p:txBody>
      </p:sp>
    </p:spTree>
    <p:extLst>
      <p:ext uri="{BB962C8B-B14F-4D97-AF65-F5344CB8AC3E}">
        <p14:creationId xmlns:p14="http://schemas.microsoft.com/office/powerpoint/2010/main" val="25455639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4E2B3-6972-3D8A-5BF6-F12A80FF682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0069689-14D2-DA7E-2C86-2B2E3183F234}"/>
              </a:ext>
            </a:extLst>
          </p:cNvPr>
          <p:cNvSpPr txBox="1"/>
          <p:nvPr/>
        </p:nvSpPr>
        <p:spPr>
          <a:xfrm>
            <a:off x="4452938" y="95905"/>
            <a:ext cx="2357438"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LUYỆN TẬP</a:t>
            </a:r>
          </a:p>
        </p:txBody>
      </p:sp>
      <p:sp>
        <p:nvSpPr>
          <p:cNvPr id="6" name="TextBox 5">
            <a:extLst>
              <a:ext uri="{FF2B5EF4-FFF2-40B4-BE49-F238E27FC236}">
                <a16:creationId xmlns:a16="http://schemas.microsoft.com/office/drawing/2014/main" id="{E5CA177E-88A4-20FA-DFB9-0E6729128F45}"/>
              </a:ext>
            </a:extLst>
          </p:cNvPr>
          <p:cNvSpPr txBox="1"/>
          <p:nvPr/>
        </p:nvSpPr>
        <p:spPr>
          <a:xfrm>
            <a:off x="190500" y="619125"/>
            <a:ext cx="12001500" cy="1384995"/>
          </a:xfrm>
          <a:prstGeom prst="rect">
            <a:avLst/>
          </a:prstGeom>
          <a:noFill/>
        </p:spPr>
        <p:txBody>
          <a:bodyPr wrap="square">
            <a:spAutoFit/>
          </a:bodyPr>
          <a:lstStyle/>
          <a:p>
            <a:pPr algn="just"/>
            <a:r>
              <a:rPr lang="vi-VN" sz="2800" b="0" i="0" dirty="0">
                <a:solidFill>
                  <a:srgbClr val="FF0000"/>
                </a:solidFill>
                <a:effectLst/>
                <a:latin typeface="+mj-lt"/>
              </a:rPr>
              <a:t>Mỗi vật nuôi, cây trồng trong hình 36.4 có thể được tạo ra nhờ ứng dụng nguyên phân hay giảm phân và thụ tinh?</a:t>
            </a:r>
            <a:endParaRPr lang="en-US" sz="2800" b="0" i="0" dirty="0">
              <a:solidFill>
                <a:srgbClr val="FF0000"/>
              </a:solidFill>
              <a:effectLst/>
              <a:latin typeface="+mj-lt"/>
            </a:endParaRPr>
          </a:p>
          <a:p>
            <a:pPr algn="just"/>
            <a:endParaRPr lang="en-US" sz="2800" b="0" i="0" dirty="0">
              <a:solidFill>
                <a:srgbClr val="000000"/>
              </a:solidFill>
              <a:effectLst/>
              <a:latin typeface="Times New Roman" panose="02020603050405020304" pitchFamily="18" charset="0"/>
              <a:cs typeface="Times New Roman" panose="02020603050405020304" pitchFamily="18" charset="0"/>
            </a:endParaRPr>
          </a:p>
        </p:txBody>
      </p:sp>
      <p:pic>
        <p:nvPicPr>
          <p:cNvPr id="1026" name="Picture 2" descr="Mỗi vật nuôi, cây trồng trong hình 36.4 có thể được tạo ra nhờ ứng dụng nguyên phân">
            <a:extLst>
              <a:ext uri="{FF2B5EF4-FFF2-40B4-BE49-F238E27FC236}">
                <a16:creationId xmlns:a16="http://schemas.microsoft.com/office/drawing/2014/main" id="{15CCF3A7-D013-748C-DAF4-AD2EEEEEB3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344" y="1636776"/>
            <a:ext cx="10863071" cy="32918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7B27ED0-13D8-DA59-6831-DB75206B8495}"/>
              </a:ext>
            </a:extLst>
          </p:cNvPr>
          <p:cNvSpPr txBox="1"/>
          <p:nvPr/>
        </p:nvSpPr>
        <p:spPr>
          <a:xfrm>
            <a:off x="356616" y="4853881"/>
            <a:ext cx="11622024" cy="2016706"/>
          </a:xfrm>
          <a:prstGeom prst="rect">
            <a:avLst/>
          </a:prstGeom>
          <a:noFill/>
        </p:spPr>
        <p:txBody>
          <a:bodyPr wrap="square">
            <a:spAutoFit/>
          </a:bodyPr>
          <a:lstStyle/>
          <a:p>
            <a:pPr algn="just">
              <a:lnSpc>
                <a:spcPct val="135000"/>
              </a:lnSpc>
            </a:pPr>
            <a:r>
              <a:rPr lang="en-US" sz="3200" b="0" i="0" dirty="0" err="1">
                <a:solidFill>
                  <a:srgbClr val="000000"/>
                </a:solidFill>
                <a:effectLst/>
                <a:latin typeface="Times    New Roman"/>
              </a:rPr>
              <a:t>Giống</a:t>
            </a:r>
            <a:r>
              <a:rPr lang="en-US" sz="3200" b="0" i="0" dirty="0">
                <a:solidFill>
                  <a:srgbClr val="000000"/>
                </a:solidFill>
                <a:effectLst/>
                <a:latin typeface="Times    New Roman"/>
              </a:rPr>
              <a:t> </a:t>
            </a:r>
            <a:r>
              <a:rPr lang="en-US" sz="3200" b="0" i="0" dirty="0" err="1">
                <a:solidFill>
                  <a:srgbClr val="000000"/>
                </a:solidFill>
                <a:effectLst/>
                <a:latin typeface="Times    New Roman"/>
              </a:rPr>
              <a:t>cây</a:t>
            </a:r>
            <a:r>
              <a:rPr lang="en-US" sz="3200" b="0" i="0" dirty="0">
                <a:solidFill>
                  <a:srgbClr val="000000"/>
                </a:solidFill>
                <a:effectLst/>
                <a:latin typeface="Times    New Roman"/>
              </a:rPr>
              <a:t> </a:t>
            </a:r>
            <a:r>
              <a:rPr lang="en-US" sz="3200" b="0" i="0" dirty="0" err="1">
                <a:solidFill>
                  <a:srgbClr val="000000"/>
                </a:solidFill>
                <a:effectLst/>
                <a:latin typeface="Times    New Roman"/>
              </a:rPr>
              <a:t>trồng</a:t>
            </a:r>
            <a:r>
              <a:rPr lang="en-US" sz="3200" b="0" i="0" dirty="0">
                <a:solidFill>
                  <a:srgbClr val="000000"/>
                </a:solidFill>
                <a:effectLst/>
                <a:latin typeface="Times    New Roman"/>
              </a:rPr>
              <a:t> ở </a:t>
            </a:r>
            <a:r>
              <a:rPr lang="en-US" sz="3200" b="0" i="0" dirty="0" err="1">
                <a:solidFill>
                  <a:srgbClr val="000000"/>
                </a:solidFill>
                <a:effectLst/>
                <a:latin typeface="Times    New Roman"/>
              </a:rPr>
              <a:t>hình</a:t>
            </a:r>
            <a:r>
              <a:rPr lang="en-US" sz="3200" b="0" i="0" dirty="0">
                <a:solidFill>
                  <a:srgbClr val="000000"/>
                </a:solidFill>
                <a:effectLst/>
                <a:latin typeface="Times    New Roman"/>
              </a:rPr>
              <a:t> (c) </a:t>
            </a:r>
            <a:r>
              <a:rPr lang="en-US" sz="3200" b="0" i="0" dirty="0" err="1">
                <a:solidFill>
                  <a:srgbClr val="000000"/>
                </a:solidFill>
                <a:effectLst/>
                <a:latin typeface="Times    New Roman"/>
              </a:rPr>
              <a:t>là</a:t>
            </a:r>
            <a:r>
              <a:rPr lang="en-US" sz="3200" b="0" i="0" dirty="0">
                <a:solidFill>
                  <a:srgbClr val="000000"/>
                </a:solidFill>
                <a:effectLst/>
                <a:latin typeface="Times    New Roman"/>
              </a:rPr>
              <a:t> </a:t>
            </a:r>
            <a:r>
              <a:rPr lang="en-US" sz="3200" b="0" i="0" dirty="0" err="1">
                <a:solidFill>
                  <a:srgbClr val="000000"/>
                </a:solidFill>
                <a:effectLst/>
                <a:latin typeface="Times    New Roman"/>
              </a:rPr>
              <a:t>ứng</a:t>
            </a:r>
            <a:r>
              <a:rPr lang="en-US" sz="3200" b="0" i="0" dirty="0">
                <a:solidFill>
                  <a:srgbClr val="000000"/>
                </a:solidFill>
                <a:effectLst/>
                <a:latin typeface="Times    New Roman"/>
              </a:rPr>
              <a:t> </a:t>
            </a:r>
            <a:r>
              <a:rPr lang="en-US" sz="3200" b="0" i="0" dirty="0" err="1">
                <a:solidFill>
                  <a:srgbClr val="000000"/>
                </a:solidFill>
                <a:effectLst/>
                <a:latin typeface="Times    New Roman"/>
              </a:rPr>
              <a:t>dụng</a:t>
            </a:r>
            <a:r>
              <a:rPr lang="en-US" sz="3200" b="0" i="0" dirty="0">
                <a:solidFill>
                  <a:srgbClr val="000000"/>
                </a:solidFill>
                <a:effectLst/>
                <a:latin typeface="Times    New Roman"/>
              </a:rPr>
              <a:t> </a:t>
            </a:r>
            <a:r>
              <a:rPr lang="en-US" sz="3200" b="0" i="0" dirty="0" err="1">
                <a:solidFill>
                  <a:srgbClr val="000000"/>
                </a:solidFill>
                <a:effectLst/>
                <a:latin typeface="Times    New Roman"/>
              </a:rPr>
              <a:t>của</a:t>
            </a:r>
            <a:r>
              <a:rPr lang="en-US" sz="3200" b="0" i="0" dirty="0">
                <a:solidFill>
                  <a:srgbClr val="000000"/>
                </a:solidFill>
                <a:effectLst/>
                <a:latin typeface="Times    New Roman"/>
              </a:rPr>
              <a:t> </a:t>
            </a:r>
            <a:r>
              <a:rPr lang="en-US" sz="3200" b="0" i="0" dirty="0" err="1">
                <a:solidFill>
                  <a:srgbClr val="000000"/>
                </a:solidFill>
                <a:effectLst/>
                <a:latin typeface="Times    New Roman"/>
              </a:rPr>
              <a:t>nguyên</a:t>
            </a:r>
            <a:r>
              <a:rPr lang="en-US" sz="3200" b="0" i="0" dirty="0">
                <a:solidFill>
                  <a:srgbClr val="000000"/>
                </a:solidFill>
                <a:effectLst/>
                <a:latin typeface="Times    New Roman"/>
              </a:rPr>
              <a:t> </a:t>
            </a:r>
            <a:r>
              <a:rPr lang="en-US" sz="3200" b="0" i="0" dirty="0" err="1">
                <a:solidFill>
                  <a:srgbClr val="000000"/>
                </a:solidFill>
                <a:effectLst/>
                <a:latin typeface="Times    New Roman"/>
              </a:rPr>
              <a:t>phân</a:t>
            </a:r>
            <a:r>
              <a:rPr lang="en-US" sz="3200" b="0" i="0" dirty="0">
                <a:solidFill>
                  <a:srgbClr val="000000"/>
                </a:solidFill>
                <a:effectLst/>
                <a:latin typeface="Times    New Roman"/>
              </a:rPr>
              <a:t>.</a:t>
            </a:r>
          </a:p>
          <a:p>
            <a:pPr algn="just">
              <a:lnSpc>
                <a:spcPct val="135000"/>
              </a:lnSpc>
            </a:pPr>
            <a:r>
              <a:rPr lang="en-US" sz="3200" b="0" i="0" dirty="0" err="1">
                <a:solidFill>
                  <a:srgbClr val="000000"/>
                </a:solidFill>
                <a:effectLst/>
                <a:latin typeface="Times    New Roman"/>
              </a:rPr>
              <a:t>Các</a:t>
            </a:r>
            <a:r>
              <a:rPr lang="en-US" sz="3200" b="0" i="0" dirty="0">
                <a:solidFill>
                  <a:srgbClr val="000000"/>
                </a:solidFill>
                <a:effectLst/>
                <a:latin typeface="Times    New Roman"/>
              </a:rPr>
              <a:t> </a:t>
            </a:r>
            <a:r>
              <a:rPr lang="en-US" sz="3200" b="0" i="0" dirty="0" err="1">
                <a:solidFill>
                  <a:srgbClr val="000000"/>
                </a:solidFill>
                <a:effectLst/>
                <a:latin typeface="Times    New Roman"/>
              </a:rPr>
              <a:t>giống</a:t>
            </a:r>
            <a:r>
              <a:rPr lang="en-US" sz="3200" b="0" i="0" dirty="0">
                <a:solidFill>
                  <a:srgbClr val="000000"/>
                </a:solidFill>
                <a:effectLst/>
                <a:latin typeface="Times    New Roman"/>
              </a:rPr>
              <a:t> </a:t>
            </a:r>
            <a:r>
              <a:rPr lang="en-US" sz="3200" b="0" i="0" dirty="0" err="1">
                <a:solidFill>
                  <a:srgbClr val="000000"/>
                </a:solidFill>
                <a:effectLst/>
                <a:latin typeface="Times    New Roman"/>
              </a:rPr>
              <a:t>cây</a:t>
            </a:r>
            <a:r>
              <a:rPr lang="en-US" sz="3200" b="0" i="0" dirty="0">
                <a:solidFill>
                  <a:srgbClr val="000000"/>
                </a:solidFill>
                <a:effectLst/>
                <a:latin typeface="Times    New Roman"/>
              </a:rPr>
              <a:t> </a:t>
            </a:r>
            <a:r>
              <a:rPr lang="en-US" sz="3200" b="0" i="0" dirty="0" err="1">
                <a:solidFill>
                  <a:srgbClr val="000000"/>
                </a:solidFill>
                <a:effectLst/>
                <a:latin typeface="Times    New Roman"/>
              </a:rPr>
              <a:t>trồng</a:t>
            </a:r>
            <a:r>
              <a:rPr lang="en-US" sz="3200" b="0" i="0" dirty="0">
                <a:solidFill>
                  <a:srgbClr val="000000"/>
                </a:solidFill>
                <a:effectLst/>
                <a:latin typeface="Times    New Roman"/>
              </a:rPr>
              <a:t>, </a:t>
            </a:r>
            <a:r>
              <a:rPr lang="en-US" sz="3200" b="0" i="0" dirty="0" err="1">
                <a:solidFill>
                  <a:srgbClr val="000000"/>
                </a:solidFill>
                <a:effectLst/>
                <a:latin typeface="Times    New Roman"/>
              </a:rPr>
              <a:t>vật</a:t>
            </a:r>
            <a:r>
              <a:rPr lang="en-US" sz="3200" b="0" i="0" dirty="0">
                <a:solidFill>
                  <a:srgbClr val="000000"/>
                </a:solidFill>
                <a:effectLst/>
                <a:latin typeface="Times    New Roman"/>
              </a:rPr>
              <a:t> </a:t>
            </a:r>
            <a:r>
              <a:rPr lang="en-US" sz="3200" b="0" i="0" dirty="0" err="1">
                <a:solidFill>
                  <a:srgbClr val="000000"/>
                </a:solidFill>
                <a:effectLst/>
                <a:latin typeface="Times    New Roman"/>
              </a:rPr>
              <a:t>nuôi</a:t>
            </a:r>
            <a:r>
              <a:rPr lang="en-US" sz="3200" b="0" i="0" dirty="0">
                <a:solidFill>
                  <a:srgbClr val="000000"/>
                </a:solidFill>
                <a:effectLst/>
                <a:latin typeface="Times    New Roman"/>
              </a:rPr>
              <a:t> ở </a:t>
            </a:r>
            <a:r>
              <a:rPr lang="en-US" sz="3200" b="0" i="0" dirty="0" err="1">
                <a:solidFill>
                  <a:srgbClr val="000000"/>
                </a:solidFill>
                <a:effectLst/>
                <a:latin typeface="Times    New Roman"/>
              </a:rPr>
              <a:t>hình</a:t>
            </a:r>
            <a:r>
              <a:rPr lang="en-US" sz="3200" b="0" i="0" dirty="0">
                <a:solidFill>
                  <a:srgbClr val="000000"/>
                </a:solidFill>
                <a:effectLst/>
                <a:latin typeface="Times    New Roman"/>
              </a:rPr>
              <a:t> (a), (b), (d) </a:t>
            </a:r>
            <a:r>
              <a:rPr lang="en-US" sz="3200" b="0" i="0" dirty="0" err="1">
                <a:solidFill>
                  <a:srgbClr val="000000"/>
                </a:solidFill>
                <a:effectLst/>
                <a:latin typeface="Times    New Roman"/>
              </a:rPr>
              <a:t>là</a:t>
            </a:r>
            <a:r>
              <a:rPr lang="en-US" sz="3200" b="0" i="0" dirty="0">
                <a:solidFill>
                  <a:srgbClr val="000000"/>
                </a:solidFill>
                <a:effectLst/>
                <a:latin typeface="Times    New Roman"/>
              </a:rPr>
              <a:t> </a:t>
            </a:r>
            <a:r>
              <a:rPr lang="en-US" sz="3200" b="0" i="0" dirty="0" err="1">
                <a:solidFill>
                  <a:srgbClr val="000000"/>
                </a:solidFill>
                <a:effectLst/>
                <a:latin typeface="Times    New Roman"/>
              </a:rPr>
              <a:t>ứng</a:t>
            </a:r>
            <a:r>
              <a:rPr lang="en-US" sz="3200" b="0" i="0" dirty="0">
                <a:solidFill>
                  <a:srgbClr val="000000"/>
                </a:solidFill>
                <a:effectLst/>
                <a:latin typeface="Times    New Roman"/>
              </a:rPr>
              <a:t> </a:t>
            </a:r>
            <a:r>
              <a:rPr lang="en-US" sz="3200" b="0" i="0" dirty="0" err="1">
                <a:solidFill>
                  <a:srgbClr val="000000"/>
                </a:solidFill>
                <a:effectLst/>
                <a:latin typeface="Times    New Roman"/>
              </a:rPr>
              <a:t>dụng</a:t>
            </a:r>
            <a:r>
              <a:rPr lang="en-US" sz="3200" b="0" i="0" dirty="0">
                <a:solidFill>
                  <a:srgbClr val="000000"/>
                </a:solidFill>
                <a:effectLst/>
                <a:latin typeface="Times    New Roman"/>
              </a:rPr>
              <a:t> </a:t>
            </a:r>
            <a:r>
              <a:rPr lang="en-US" sz="3200" b="0" i="0" dirty="0" err="1">
                <a:solidFill>
                  <a:srgbClr val="000000"/>
                </a:solidFill>
                <a:effectLst/>
                <a:latin typeface="Times    New Roman"/>
              </a:rPr>
              <a:t>của</a:t>
            </a:r>
            <a:r>
              <a:rPr lang="en-US" sz="3200" b="0" i="0" dirty="0">
                <a:solidFill>
                  <a:srgbClr val="000000"/>
                </a:solidFill>
                <a:effectLst/>
                <a:latin typeface="Times    New Roman"/>
              </a:rPr>
              <a:t> </a:t>
            </a:r>
            <a:r>
              <a:rPr lang="en-US" sz="3200" b="0" i="0" dirty="0" err="1">
                <a:solidFill>
                  <a:srgbClr val="000000"/>
                </a:solidFill>
                <a:effectLst/>
                <a:latin typeface="Times    New Roman"/>
              </a:rPr>
              <a:t>giảm</a:t>
            </a:r>
            <a:r>
              <a:rPr lang="en-US" sz="3200" b="0" i="0" dirty="0">
                <a:solidFill>
                  <a:srgbClr val="000000"/>
                </a:solidFill>
                <a:effectLst/>
                <a:latin typeface="Times    New Roman"/>
              </a:rPr>
              <a:t> </a:t>
            </a:r>
            <a:r>
              <a:rPr lang="en-US" sz="3200" b="0" i="0" dirty="0" err="1">
                <a:solidFill>
                  <a:srgbClr val="000000"/>
                </a:solidFill>
                <a:effectLst/>
                <a:latin typeface="Times    New Roman"/>
              </a:rPr>
              <a:t>phân</a:t>
            </a:r>
            <a:r>
              <a:rPr lang="en-US" sz="3200" b="0" i="0" dirty="0">
                <a:solidFill>
                  <a:srgbClr val="000000"/>
                </a:solidFill>
                <a:effectLst/>
                <a:latin typeface="Times    New Roman"/>
              </a:rPr>
              <a:t> </a:t>
            </a:r>
            <a:r>
              <a:rPr lang="en-US" sz="3200" b="0" i="0" dirty="0" err="1">
                <a:solidFill>
                  <a:srgbClr val="000000"/>
                </a:solidFill>
                <a:effectLst/>
                <a:latin typeface="Times    New Roman"/>
              </a:rPr>
              <a:t>và</a:t>
            </a:r>
            <a:r>
              <a:rPr lang="en-US" sz="3200" b="0" i="0" dirty="0">
                <a:solidFill>
                  <a:srgbClr val="000000"/>
                </a:solidFill>
                <a:effectLst/>
                <a:latin typeface="Times    New Roman"/>
              </a:rPr>
              <a:t> </a:t>
            </a:r>
            <a:r>
              <a:rPr lang="en-US" sz="3200" b="0" i="0" dirty="0" err="1">
                <a:solidFill>
                  <a:srgbClr val="000000"/>
                </a:solidFill>
                <a:effectLst/>
                <a:latin typeface="Times    New Roman"/>
              </a:rPr>
              <a:t>thụ</a:t>
            </a:r>
            <a:r>
              <a:rPr lang="en-US" sz="3200" b="0" i="0" dirty="0">
                <a:solidFill>
                  <a:srgbClr val="000000"/>
                </a:solidFill>
                <a:effectLst/>
                <a:latin typeface="Times    New Roman"/>
              </a:rPr>
              <a:t> </a:t>
            </a:r>
            <a:r>
              <a:rPr lang="en-US" sz="3200" b="0" i="0" dirty="0" err="1">
                <a:solidFill>
                  <a:srgbClr val="000000"/>
                </a:solidFill>
                <a:effectLst/>
                <a:latin typeface="Times    New Roman"/>
              </a:rPr>
              <a:t>tinh</a:t>
            </a:r>
            <a:r>
              <a:rPr lang="en-US" sz="3200" b="0" i="0" dirty="0">
                <a:solidFill>
                  <a:srgbClr val="000000"/>
                </a:solidFill>
                <a:effectLst/>
                <a:latin typeface="Times    New Roman"/>
              </a:rPr>
              <a:t>.</a:t>
            </a:r>
          </a:p>
        </p:txBody>
      </p:sp>
    </p:spTree>
    <p:extLst>
      <p:ext uri="{BB962C8B-B14F-4D97-AF65-F5344CB8AC3E}">
        <p14:creationId xmlns:p14="http://schemas.microsoft.com/office/powerpoint/2010/main" val="13061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E5EC61-28D2-A8C6-D278-97C9C01FF313}"/>
              </a:ext>
            </a:extLst>
          </p:cNvPr>
          <p:cNvSpPr txBox="1"/>
          <p:nvPr/>
        </p:nvSpPr>
        <p:spPr>
          <a:xfrm>
            <a:off x="4648010" y="0"/>
            <a:ext cx="2357438"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VẬN DỤNG</a:t>
            </a:r>
          </a:p>
        </p:txBody>
      </p:sp>
      <p:sp>
        <p:nvSpPr>
          <p:cNvPr id="6" name="TextBox 5">
            <a:extLst>
              <a:ext uri="{FF2B5EF4-FFF2-40B4-BE49-F238E27FC236}">
                <a16:creationId xmlns:a16="http://schemas.microsoft.com/office/drawing/2014/main" id="{A94C7896-CBE7-4831-4BC9-6B8743CB750A}"/>
              </a:ext>
            </a:extLst>
          </p:cNvPr>
          <p:cNvSpPr txBox="1"/>
          <p:nvPr/>
        </p:nvSpPr>
        <p:spPr>
          <a:xfrm>
            <a:off x="5048" y="261610"/>
            <a:ext cx="11927871" cy="612732"/>
          </a:xfrm>
          <a:prstGeom prst="rect">
            <a:avLst/>
          </a:prstGeom>
          <a:noFill/>
        </p:spPr>
        <p:txBody>
          <a:bodyPr wrap="square">
            <a:spAutoFit/>
          </a:bodyPr>
          <a:lstStyle/>
          <a:p>
            <a:pPr algn="just">
              <a:lnSpc>
                <a:spcPct val="135000"/>
              </a:lnSpc>
            </a:pPr>
            <a:r>
              <a:rPr lang="vi-VN" sz="2800" b="0" i="0" dirty="0">
                <a:solidFill>
                  <a:srgbClr val="FF0000"/>
                </a:solidFill>
                <a:effectLst/>
                <a:latin typeface="+mj-lt"/>
              </a:rPr>
              <a:t>Quan sát hình 36.5, nêu cơ sở khoa học của phương pháp tạo ra cây bưởi B và C.</a:t>
            </a:r>
          </a:p>
        </p:txBody>
      </p:sp>
      <p:pic>
        <p:nvPicPr>
          <p:cNvPr id="2050" name="Picture 2" descr="Quan sát hình 36.5, nêu cơ sở khoa học của phương pháp tạo ra cây bưởi B và C">
            <a:extLst>
              <a:ext uri="{FF2B5EF4-FFF2-40B4-BE49-F238E27FC236}">
                <a16:creationId xmlns:a16="http://schemas.microsoft.com/office/drawing/2014/main" id="{5605A038-4675-9069-D49C-526C1FE749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3744" y="833498"/>
            <a:ext cx="7296911" cy="20651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DB24AC0-221A-82D5-B3C1-6AC8436ED228}"/>
              </a:ext>
            </a:extLst>
          </p:cNvPr>
          <p:cNvSpPr txBox="1"/>
          <p:nvPr/>
        </p:nvSpPr>
        <p:spPr>
          <a:xfrm>
            <a:off x="-64008" y="2898648"/>
            <a:ext cx="12125991" cy="4102918"/>
          </a:xfrm>
          <a:prstGeom prst="rect">
            <a:avLst/>
          </a:prstGeom>
          <a:noFill/>
        </p:spPr>
        <p:txBody>
          <a:bodyPr wrap="square">
            <a:spAutoFit/>
          </a:bodyPr>
          <a:lstStyle/>
          <a:p>
            <a:pPr algn="just">
              <a:lnSpc>
                <a:spcPct val="135000"/>
              </a:lnSpc>
            </a:pPr>
            <a:r>
              <a:rPr lang="vi-VN" sz="2800" b="0" i="0" dirty="0">
                <a:solidFill>
                  <a:srgbClr val="000000"/>
                </a:solidFill>
                <a:effectLst/>
                <a:latin typeface="+mj-lt"/>
              </a:rPr>
              <a:t>- </a:t>
            </a:r>
            <a:r>
              <a:rPr lang="vi-VN" sz="2800" b="0" i="0" dirty="0">
                <a:solidFill>
                  <a:srgbClr val="FF0000"/>
                </a:solidFill>
                <a:effectLst/>
                <a:latin typeface="+mj-lt"/>
              </a:rPr>
              <a:t>Cây bưởi B </a:t>
            </a:r>
            <a:r>
              <a:rPr lang="vi-VN" sz="2800" b="0" i="0" dirty="0">
                <a:solidFill>
                  <a:srgbClr val="000000"/>
                </a:solidFill>
                <a:effectLst/>
                <a:latin typeface="+mj-lt"/>
              </a:rPr>
              <a:t>được tạo ra bằng phương pháp </a:t>
            </a:r>
            <a:r>
              <a:rPr lang="vi-VN" sz="2800" b="0" i="0" dirty="0">
                <a:solidFill>
                  <a:srgbClr val="FF0000"/>
                </a:solidFill>
                <a:effectLst/>
                <a:latin typeface="+mj-lt"/>
              </a:rPr>
              <a:t>chiết cành </a:t>
            </a:r>
            <a:r>
              <a:rPr lang="vi-VN" sz="2800" b="0" i="0" dirty="0">
                <a:solidFill>
                  <a:srgbClr val="000000"/>
                </a:solidFill>
                <a:effectLst/>
                <a:latin typeface="+mj-lt"/>
              </a:rPr>
              <a:t>từ </a:t>
            </a:r>
            <a:r>
              <a:rPr lang="vi-VN" sz="2800" b="0" i="0" dirty="0">
                <a:solidFill>
                  <a:srgbClr val="FF0000"/>
                </a:solidFill>
                <a:effectLst/>
                <a:latin typeface="+mj-lt"/>
              </a:rPr>
              <a:t>cây bưởi A </a:t>
            </a:r>
            <a:r>
              <a:rPr lang="vi-VN" sz="2800" b="0" i="0" dirty="0">
                <a:solidFill>
                  <a:srgbClr val="000000"/>
                </a:solidFill>
                <a:effectLst/>
                <a:latin typeface="+mj-lt"/>
              </a:rPr>
              <a:t>→ Cơ sở khoa học của phương pháp tạo ra cây bưởi B là quá trình </a:t>
            </a:r>
            <a:r>
              <a:rPr lang="vi-VN" sz="2800" b="0" i="0" dirty="0">
                <a:solidFill>
                  <a:srgbClr val="FF0000"/>
                </a:solidFill>
                <a:effectLst/>
                <a:latin typeface="+mj-lt"/>
              </a:rPr>
              <a:t>nguyên phân </a:t>
            </a:r>
            <a:r>
              <a:rPr lang="vi-VN" sz="2800" b="0" i="0" dirty="0">
                <a:solidFill>
                  <a:srgbClr val="000000"/>
                </a:solidFill>
                <a:effectLst/>
                <a:latin typeface="+mj-lt"/>
              </a:rPr>
              <a:t>(các tế bào từ cành chiết nguyên phân liên tiếp để tạo ra cây mới có đặc tính giống cây gốc ban đầu).</a:t>
            </a:r>
          </a:p>
          <a:p>
            <a:pPr algn="just">
              <a:lnSpc>
                <a:spcPct val="135000"/>
              </a:lnSpc>
            </a:pPr>
            <a:r>
              <a:rPr lang="vi-VN" sz="2800" b="0" i="0" dirty="0">
                <a:solidFill>
                  <a:srgbClr val="000000"/>
                </a:solidFill>
                <a:effectLst/>
                <a:latin typeface="+mj-lt"/>
              </a:rPr>
              <a:t>- </a:t>
            </a:r>
            <a:r>
              <a:rPr lang="vi-VN" sz="2800" b="0" i="0" dirty="0">
                <a:solidFill>
                  <a:srgbClr val="FF0000"/>
                </a:solidFill>
                <a:effectLst/>
                <a:latin typeface="+mj-lt"/>
              </a:rPr>
              <a:t>Cây bưởi C </a:t>
            </a:r>
            <a:r>
              <a:rPr lang="vi-VN" sz="2800" b="0" i="0" dirty="0">
                <a:solidFill>
                  <a:srgbClr val="000000"/>
                </a:solidFill>
                <a:effectLst/>
                <a:latin typeface="+mj-lt"/>
              </a:rPr>
              <a:t>được tạo ra bằng phương pháp </a:t>
            </a:r>
            <a:r>
              <a:rPr lang="vi-VN" sz="2800" b="0" i="0" dirty="0">
                <a:solidFill>
                  <a:srgbClr val="FF0000"/>
                </a:solidFill>
                <a:effectLst/>
                <a:latin typeface="+mj-lt"/>
              </a:rPr>
              <a:t>trồng bằng hạt </a:t>
            </a:r>
            <a:r>
              <a:rPr lang="vi-VN" sz="2800" b="0" i="0" dirty="0">
                <a:solidFill>
                  <a:srgbClr val="000000"/>
                </a:solidFill>
                <a:effectLst/>
                <a:latin typeface="+mj-lt"/>
              </a:rPr>
              <a:t>của </a:t>
            </a:r>
            <a:r>
              <a:rPr lang="vi-VN" sz="2800" b="0" i="0" dirty="0">
                <a:solidFill>
                  <a:srgbClr val="FF0000"/>
                </a:solidFill>
                <a:effectLst/>
                <a:latin typeface="+mj-lt"/>
              </a:rPr>
              <a:t>cây bưởi B </a:t>
            </a:r>
            <a:r>
              <a:rPr lang="vi-VN" sz="2800" b="0" i="0" dirty="0">
                <a:solidFill>
                  <a:srgbClr val="000000"/>
                </a:solidFill>
                <a:effectLst/>
                <a:latin typeface="+mj-lt"/>
              </a:rPr>
              <a:t>mà hạt bưởi được tạo ra từ quá trình </a:t>
            </a:r>
            <a:r>
              <a:rPr lang="vi-VN" sz="2800" b="0" i="0" dirty="0">
                <a:solidFill>
                  <a:srgbClr val="FF0000"/>
                </a:solidFill>
                <a:effectLst/>
                <a:latin typeface="+mj-lt"/>
              </a:rPr>
              <a:t>thụ phấn</a:t>
            </a:r>
            <a:r>
              <a:rPr lang="vi-VN" sz="2800" b="0" i="0" dirty="0">
                <a:solidFill>
                  <a:srgbClr val="000000"/>
                </a:solidFill>
                <a:effectLst/>
                <a:latin typeface="+mj-lt"/>
              </a:rPr>
              <a:t> của </a:t>
            </a:r>
            <a:r>
              <a:rPr lang="vi-VN" sz="2800" b="0" i="0" dirty="0">
                <a:solidFill>
                  <a:srgbClr val="FF0000"/>
                </a:solidFill>
                <a:effectLst/>
                <a:latin typeface="+mj-lt"/>
              </a:rPr>
              <a:t>hạt phấn </a:t>
            </a:r>
            <a:r>
              <a:rPr lang="vi-VN" sz="2800" b="0" i="0" dirty="0">
                <a:solidFill>
                  <a:srgbClr val="000000"/>
                </a:solidFill>
                <a:effectLst/>
                <a:latin typeface="+mj-lt"/>
              </a:rPr>
              <a:t>và </a:t>
            </a:r>
            <a:r>
              <a:rPr lang="vi-VN" sz="2800" b="0" i="0" dirty="0">
                <a:solidFill>
                  <a:srgbClr val="FF0000"/>
                </a:solidFill>
                <a:effectLst/>
                <a:latin typeface="+mj-lt"/>
              </a:rPr>
              <a:t>noãn</a:t>
            </a:r>
            <a:r>
              <a:rPr lang="vi-VN" sz="2800" b="0" i="0" dirty="0">
                <a:solidFill>
                  <a:srgbClr val="000000"/>
                </a:solidFill>
                <a:effectLst/>
                <a:latin typeface="+mj-lt"/>
              </a:rPr>
              <a:t> trong bầu nhụy → Cơ sở khoa học của phương pháp tạo ra </a:t>
            </a:r>
            <a:r>
              <a:rPr lang="vi-VN" sz="2800" b="0" i="0" dirty="0">
                <a:solidFill>
                  <a:srgbClr val="FF0000"/>
                </a:solidFill>
                <a:effectLst/>
                <a:latin typeface="+mj-lt"/>
              </a:rPr>
              <a:t>cây bưởi C </a:t>
            </a:r>
            <a:r>
              <a:rPr lang="vi-VN" sz="2800" b="0" i="0" dirty="0">
                <a:solidFill>
                  <a:srgbClr val="000000"/>
                </a:solidFill>
                <a:effectLst/>
                <a:latin typeface="+mj-lt"/>
              </a:rPr>
              <a:t>là quá trình </a:t>
            </a:r>
            <a:r>
              <a:rPr lang="vi-VN" sz="2800" b="0" i="0" dirty="0">
                <a:solidFill>
                  <a:srgbClr val="FF0000"/>
                </a:solidFill>
                <a:effectLst/>
                <a:latin typeface="+mj-lt"/>
              </a:rPr>
              <a:t>giảm phân và thụ tinh</a:t>
            </a:r>
            <a:r>
              <a:rPr lang="vi-VN" sz="2800" b="0" i="0" dirty="0">
                <a:solidFill>
                  <a:srgbClr val="000000"/>
                </a:solidFill>
                <a:effectLst/>
                <a:latin typeface="+mj-lt"/>
              </a:rPr>
              <a:t>.</a:t>
            </a:r>
          </a:p>
        </p:txBody>
      </p:sp>
    </p:spTree>
    <p:extLst>
      <p:ext uri="{BB962C8B-B14F-4D97-AF65-F5344CB8AC3E}">
        <p14:creationId xmlns:p14="http://schemas.microsoft.com/office/powerpoint/2010/main" val="268645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034868"/>
            <a:ext cx="12192000" cy="769441"/>
          </a:xfrm>
          <a:prstGeom prst="rect">
            <a:avLst/>
          </a:prstGeom>
          <a:noFill/>
        </p:spPr>
        <p:txBody>
          <a:bodyPr wrap="square" rtlCol="0">
            <a:spAutoFit/>
          </a:bodyPr>
          <a:lstStyle/>
          <a:p>
            <a:pPr algn="ctr"/>
            <a:r>
              <a:rPr lang="en-US" sz="4400" b="1" dirty="0">
                <a:solidFill>
                  <a:schemeClr val="accent2">
                    <a:lumMod val="75000"/>
                  </a:schemeClr>
                </a:solidFill>
                <a:latin typeface="Times New Roman" pitchFamily="18" charset="0"/>
                <a:cs typeface="Times New Roman" pitchFamily="18" charset="0"/>
              </a:rPr>
              <a:t>PHẦN 4: VẬT SỐNG</a:t>
            </a:r>
            <a:endParaRPr lang="en-US" sz="4800" b="1" dirty="0">
              <a:solidFill>
                <a:schemeClr val="accent2">
                  <a:lumMod val="75000"/>
                </a:schemeClr>
              </a:solidFill>
              <a:latin typeface="Times New Roman" pitchFamily="18" charset="0"/>
              <a:cs typeface="Times New Roman" pitchFamily="18" charset="0"/>
            </a:endParaRPr>
          </a:p>
        </p:txBody>
      </p:sp>
      <p:sp>
        <p:nvSpPr>
          <p:cNvPr id="3" name="TextBox 2"/>
          <p:cNvSpPr txBox="1"/>
          <p:nvPr/>
        </p:nvSpPr>
        <p:spPr>
          <a:xfrm>
            <a:off x="0" y="3029095"/>
            <a:ext cx="12192000" cy="707886"/>
          </a:xfrm>
          <a:prstGeom prst="rect">
            <a:avLst/>
          </a:prstGeom>
          <a:noFill/>
        </p:spPr>
        <p:txBody>
          <a:bodyPr wrap="square" rtlCol="0">
            <a:spAutoFit/>
          </a:bodyPr>
          <a:lstStyle/>
          <a:p>
            <a:pPr algn="ctr"/>
            <a:r>
              <a:rPr lang="en-US" sz="4000" b="1" dirty="0">
                <a:solidFill>
                  <a:srgbClr val="FFC000"/>
                </a:solidFill>
                <a:latin typeface="Times New Roman" pitchFamily="18" charset="0"/>
                <a:cs typeface="Times New Roman" pitchFamily="18" charset="0"/>
              </a:rPr>
              <a:t>CHỦ ĐỀ 11: DI TRUYỀN</a:t>
            </a:r>
            <a:endParaRPr lang="en-US" sz="4400" b="1" dirty="0">
              <a:solidFill>
                <a:srgbClr val="FFC000"/>
              </a:solidFill>
              <a:latin typeface="Times New Roman" pitchFamily="18" charset="0"/>
              <a:cs typeface="Times New Roman" pitchFamily="18" charset="0"/>
            </a:endParaRPr>
          </a:p>
        </p:txBody>
      </p:sp>
      <p:sp>
        <p:nvSpPr>
          <p:cNvPr id="5" name="TextBox 4"/>
          <p:cNvSpPr txBox="1"/>
          <p:nvPr/>
        </p:nvSpPr>
        <p:spPr>
          <a:xfrm>
            <a:off x="0" y="3979782"/>
            <a:ext cx="12192000" cy="646331"/>
          </a:xfrm>
          <a:prstGeom prst="rect">
            <a:avLst/>
          </a:prstGeom>
          <a:noFill/>
        </p:spPr>
        <p:txBody>
          <a:bodyPr wrap="square" rtlCol="0">
            <a:spAutoFit/>
          </a:bodyPr>
          <a:lstStyle/>
          <a:p>
            <a:pPr algn="ctr"/>
            <a:r>
              <a:rPr lang="en-US" sz="3600" b="1" dirty="0">
                <a:solidFill>
                  <a:srgbClr val="FF0000"/>
                </a:solidFill>
                <a:latin typeface="Times New Roman" pitchFamily="18" charset="0"/>
                <a:cs typeface="Times New Roman" pitchFamily="18" charset="0"/>
              </a:rPr>
              <a:t>BÀI 36: NGUYÊN PHÂN VÀ GIẢM PHÂN</a:t>
            </a:r>
            <a:endParaRPr lang="en-US" sz="4000" b="1" dirty="0">
              <a:solidFill>
                <a:srgbClr val="FF0000"/>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41" presetClass="entr" presetSubtype="0" fill="hold" grpId="0" nodeType="clickEffect">
                                  <p:stCondLst>
                                    <p:cond delay="0"/>
                                  </p:stCondLst>
                                  <p:iterate type="lt">
                                    <p:tmPct val="10000"/>
                                  </p:iterate>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5"/>
                                        </p:tgtEl>
                                        <p:attrNameLst>
                                          <p:attrName>ppt_y</p:attrName>
                                        </p:attrNameLst>
                                      </p:cBhvr>
                                      <p:tavLst>
                                        <p:tav tm="0">
                                          <p:val>
                                            <p:strVal val="#ppt_y"/>
                                          </p:val>
                                        </p:tav>
                                        <p:tav tm="100000">
                                          <p:val>
                                            <p:strVal val="#ppt_y"/>
                                          </p:val>
                                        </p:tav>
                                      </p:tavLst>
                                    </p:anim>
                                    <p:anim calcmode="lin" valueType="num">
                                      <p:cBhvr>
                                        <p:cTn id="3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36: NGUYÊN PHÂN VÀ GIẢM PHÂN</a:t>
            </a:r>
            <a:endParaRPr lang="en-US" sz="3200" b="1" dirty="0">
              <a:solidFill>
                <a:srgbClr val="FF0000"/>
              </a:solidFill>
              <a:latin typeface="Times New Roman" pitchFamily="18" charset="0"/>
              <a:cs typeface="Times New Roman" pitchFamily="18" charset="0"/>
            </a:endParaRPr>
          </a:p>
        </p:txBody>
      </p:sp>
      <p:sp>
        <p:nvSpPr>
          <p:cNvPr id="6" name="TextBox 5"/>
          <p:cNvSpPr txBox="1"/>
          <p:nvPr/>
        </p:nvSpPr>
        <p:spPr>
          <a:xfrm>
            <a:off x="0" y="391533"/>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KHÁI NIỆM NGUYÊN PHÂN, GIẢM PHÂN</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5-Point Star 16">
            <a:hlinkClick r:id="rId2" action="ppaction://hlinkfile"/>
          </p:cNvPr>
          <p:cNvSpPr/>
          <p:nvPr/>
        </p:nvSpPr>
        <p:spPr>
          <a:xfrm>
            <a:off x="11495314" y="0"/>
            <a:ext cx="696686" cy="653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04B5DE2-55D6-8356-DF85-3A2C2E0D11B9}"/>
              </a:ext>
            </a:extLst>
          </p:cNvPr>
          <p:cNvSpPr txBox="1"/>
          <p:nvPr/>
        </p:nvSpPr>
        <p:spPr>
          <a:xfrm>
            <a:off x="72501" y="839293"/>
            <a:ext cx="12192000" cy="523220"/>
          </a:xfrm>
          <a:prstGeom prst="rect">
            <a:avLst/>
          </a:prstGeom>
          <a:noFill/>
        </p:spPr>
        <p:txBody>
          <a:bodyPr wrap="square" rtlCol="0">
            <a:spAutoFit/>
          </a:bodyPr>
          <a:lstStyle/>
          <a:p>
            <a:r>
              <a:rPr lang="en-US" sz="2800" dirty="0">
                <a:solidFill>
                  <a:srgbClr val="FF3399"/>
                </a:solidFill>
                <a:latin typeface="Times New Roman" pitchFamily="18" charset="0"/>
                <a:cs typeface="Times New Roman" pitchFamily="18" charset="0"/>
              </a:rPr>
              <a:t>1. </a:t>
            </a:r>
            <a:r>
              <a:rPr lang="en-US" sz="2800" dirty="0" err="1">
                <a:solidFill>
                  <a:srgbClr val="FF3399"/>
                </a:solidFill>
                <a:latin typeface="Times New Roman" pitchFamily="18" charset="0"/>
                <a:cs typeface="Times New Roman" pitchFamily="18" charset="0"/>
              </a:rPr>
              <a:t>Nguyên</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phân</a:t>
            </a:r>
            <a:endParaRPr lang="en-US" sz="2800" dirty="0">
              <a:solidFill>
                <a:srgbClr val="FF3399"/>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34A09FAD-FE22-5866-A38F-245653F60D5F}"/>
              </a:ext>
            </a:extLst>
          </p:cNvPr>
          <p:cNvSpPr txBox="1"/>
          <p:nvPr/>
        </p:nvSpPr>
        <p:spPr>
          <a:xfrm>
            <a:off x="0" y="1306286"/>
            <a:ext cx="11745158" cy="954107"/>
          </a:xfrm>
          <a:prstGeom prst="rect">
            <a:avLst/>
          </a:prstGeom>
          <a:noFill/>
        </p:spPr>
        <p:txBody>
          <a:bodyPr wrap="square" rtlCol="0">
            <a:spAutoFit/>
          </a:bodyPr>
          <a:lstStyle/>
          <a:p>
            <a:r>
              <a:rPr lang="en-US" sz="2800" dirty="0">
                <a:latin typeface="Times New Roman" pitchFamily="18" charset="0"/>
                <a:cs typeface="Times New Roman" pitchFamily="18" charset="0"/>
              </a:rPr>
              <a:t>Ở SV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TB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lớn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1 </a:t>
            </a:r>
            <a:r>
              <a:rPr lang="en-US" sz="2800" dirty="0" err="1">
                <a:latin typeface="Times New Roman" pitchFamily="18" charset="0"/>
                <a:cs typeface="Times New Roman" pitchFamily="18" charset="0"/>
              </a:rPr>
              <a:t>giới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định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phân</a:t>
            </a:r>
            <a:r>
              <a:rPr lang="en-US" sz="2800" dirty="0">
                <a:latin typeface="Times New Roman" pitchFamily="18" charset="0"/>
                <a:cs typeface="Times New Roman" pitchFamily="18" charset="0"/>
              </a:rPr>
              <a:t> chia </a:t>
            </a:r>
            <a:r>
              <a:rPr lang="en-US" sz="2800" dirty="0" err="1">
                <a:latin typeface="Times New Roman" pitchFamily="18" charset="0"/>
                <a:cs typeface="Times New Roman" pitchFamily="18" charset="0"/>
              </a:rPr>
              <a:t>bằng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TB </a:t>
            </a:r>
            <a:r>
              <a:rPr lang="en-US" sz="2800" dirty="0" err="1">
                <a:latin typeface="Times New Roman" pitchFamily="18" charset="0"/>
                <a:cs typeface="Times New Roman" pitchFamily="18" charset="0"/>
              </a:rPr>
              <a:t>mới</a:t>
            </a:r>
            <a:r>
              <a:rPr lang="en-US" sz="2800" dirty="0">
                <a:latin typeface="Times New Roman" pitchFamily="18" charset="0"/>
                <a:cs typeface="Times New Roman" pitchFamily="18" charset="0"/>
              </a:rPr>
              <a:t>.</a:t>
            </a:r>
          </a:p>
        </p:txBody>
      </p:sp>
      <p:sp>
        <p:nvSpPr>
          <p:cNvPr id="10" name="TextBox 9">
            <a:extLst>
              <a:ext uri="{FF2B5EF4-FFF2-40B4-BE49-F238E27FC236}">
                <a16:creationId xmlns:a16="http://schemas.microsoft.com/office/drawing/2014/main" id="{E79A8DA6-1CD7-593B-B225-D28B0B1A9C12}"/>
              </a:ext>
            </a:extLst>
          </p:cNvPr>
          <p:cNvSpPr txBox="1"/>
          <p:nvPr/>
        </p:nvSpPr>
        <p:spPr>
          <a:xfrm>
            <a:off x="6889" y="5060686"/>
            <a:ext cx="12323223" cy="1138773"/>
          </a:xfrm>
          <a:prstGeom prst="rect">
            <a:avLst/>
          </a:prstGeom>
          <a:noFill/>
        </p:spPr>
        <p:txBody>
          <a:bodyPr wrap="square">
            <a:spAutoFit/>
          </a:bodyPr>
          <a:lstStyle/>
          <a:p>
            <a:r>
              <a:rPr lang="en-US" sz="3400" b="0" i="0" dirty="0">
                <a:solidFill>
                  <a:srgbClr val="FF0066"/>
                </a:solidFill>
                <a:effectLst/>
                <a:latin typeface="Times New Roman" panose="02020603050405020304" pitchFamily="18" charset="0"/>
                <a:cs typeface="Times New Roman" panose="02020603050405020304" pitchFamily="18" charset="0"/>
                <a:sym typeface="Wingdings" panose="05000000000000000000" pitchFamily="2" charset="2"/>
              </a:rPr>
              <a:t>1.Từ </a:t>
            </a:r>
            <a:r>
              <a:rPr lang="en-US" sz="3400" b="0" i="0" dirty="0" err="1">
                <a:solidFill>
                  <a:srgbClr val="FF0066"/>
                </a:solidFill>
                <a:effectLst/>
                <a:latin typeface="Times New Roman" panose="02020603050405020304" pitchFamily="18" charset="0"/>
                <a:cs typeface="Times New Roman" panose="02020603050405020304" pitchFamily="18" charset="0"/>
                <a:sym typeface="Wingdings" panose="05000000000000000000" pitchFamily="2" charset="2"/>
              </a:rPr>
              <a:t>một</a:t>
            </a:r>
            <a:r>
              <a:rPr lang="en-US" sz="3400" b="0" i="0" dirty="0">
                <a:solidFill>
                  <a:srgbClr val="FF0066"/>
                </a:solidFill>
                <a:effectLst/>
                <a:latin typeface="Times New Roman" panose="02020603050405020304" pitchFamily="18" charset="0"/>
                <a:cs typeface="Times New Roman" panose="02020603050405020304" pitchFamily="18" charset="0"/>
                <a:sym typeface="Wingdings" panose="05000000000000000000" pitchFamily="2" charset="2"/>
              </a:rPr>
              <a:t> TB </a:t>
            </a:r>
            <a:r>
              <a:rPr lang="en-US" sz="3400" b="0" i="0" dirty="0" err="1">
                <a:solidFill>
                  <a:srgbClr val="FF0066"/>
                </a:solidFill>
                <a:effectLst/>
                <a:latin typeface="Times New Roman" panose="02020603050405020304" pitchFamily="18" charset="0"/>
                <a:cs typeface="Times New Roman" panose="02020603050405020304" pitchFamily="18" charset="0"/>
                <a:sym typeface="Wingdings" panose="05000000000000000000" pitchFamily="2" charset="2"/>
              </a:rPr>
              <a:t>mẹ</a:t>
            </a:r>
            <a:r>
              <a:rPr lang="en-US" sz="3400" dirty="0">
                <a:solidFill>
                  <a:srgbClr val="FF0066"/>
                </a:solidFill>
                <a:latin typeface="Times New Roman" panose="02020603050405020304" pitchFamily="18" charset="0"/>
                <a:cs typeface="Times New Roman" panose="02020603050405020304" pitchFamily="18" charset="0"/>
                <a:sym typeface="Wingdings" panose="05000000000000000000" pitchFamily="2" charset="2"/>
              </a:rPr>
              <a:t>, qua </a:t>
            </a:r>
            <a:r>
              <a:rPr lang="en-US" sz="3400" dirty="0" err="1">
                <a:solidFill>
                  <a:srgbClr val="FF0066"/>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3400" dirty="0">
                <a:solidFill>
                  <a:srgbClr val="FF0066"/>
                </a:solidFill>
                <a:latin typeface="Times New Roman" panose="02020603050405020304" pitchFamily="18" charset="0"/>
                <a:cs typeface="Times New Roman" panose="02020603050405020304" pitchFamily="18" charset="0"/>
                <a:sym typeface="Wingdings" panose="05000000000000000000" pitchFamily="2" charset="2"/>
              </a:rPr>
              <a:t> </a:t>
            </a:r>
            <a:r>
              <a:rPr lang="en-US" sz="3400" dirty="0" err="1">
                <a:solidFill>
                  <a:srgbClr val="FF0066"/>
                </a:solidFill>
                <a:latin typeface="Times New Roman" panose="02020603050405020304" pitchFamily="18" charset="0"/>
                <a:cs typeface="Times New Roman" panose="02020603050405020304" pitchFamily="18" charset="0"/>
                <a:sym typeface="Wingdings" panose="05000000000000000000" pitchFamily="2" charset="2"/>
              </a:rPr>
              <a:t>lần</a:t>
            </a:r>
            <a:r>
              <a:rPr lang="en-US" sz="3400" dirty="0">
                <a:solidFill>
                  <a:srgbClr val="FF0066"/>
                </a:solidFill>
                <a:latin typeface="Times New Roman" panose="02020603050405020304" pitchFamily="18" charset="0"/>
                <a:cs typeface="Times New Roman" panose="02020603050405020304" pitchFamily="18" charset="0"/>
                <a:sym typeface="Wingdings" panose="05000000000000000000" pitchFamily="2" charset="2"/>
              </a:rPr>
              <a:t> </a:t>
            </a:r>
            <a:r>
              <a:rPr lang="en-US" sz="3400" dirty="0" err="1">
                <a:solidFill>
                  <a:srgbClr val="FF0066"/>
                </a:solidFill>
                <a:latin typeface="Times New Roman" panose="02020603050405020304" pitchFamily="18" charset="0"/>
                <a:cs typeface="Times New Roman" panose="02020603050405020304" pitchFamily="18" charset="0"/>
                <a:sym typeface="Wingdings" panose="05000000000000000000" pitchFamily="2" charset="2"/>
              </a:rPr>
              <a:t>nguyên</a:t>
            </a:r>
            <a:r>
              <a:rPr lang="en-US" sz="3400" dirty="0">
                <a:solidFill>
                  <a:srgbClr val="FF0066"/>
                </a:solidFill>
                <a:latin typeface="Times New Roman" panose="02020603050405020304" pitchFamily="18" charset="0"/>
                <a:cs typeface="Times New Roman" panose="02020603050405020304" pitchFamily="18" charset="0"/>
                <a:sym typeface="Wingdings" panose="05000000000000000000" pitchFamily="2" charset="2"/>
              </a:rPr>
              <a:t> </a:t>
            </a:r>
            <a:r>
              <a:rPr lang="en-US" sz="3400" dirty="0" err="1">
                <a:solidFill>
                  <a:srgbClr val="FF0066"/>
                </a:solidFill>
                <a:latin typeface="Times New Roman" panose="02020603050405020304" pitchFamily="18" charset="0"/>
                <a:cs typeface="Times New Roman" panose="02020603050405020304" pitchFamily="18" charset="0"/>
                <a:sym typeface="Wingdings" panose="05000000000000000000" pitchFamily="2" charset="2"/>
              </a:rPr>
              <a:t>phân</a:t>
            </a:r>
            <a:r>
              <a:rPr lang="en-US" sz="3400" dirty="0">
                <a:solidFill>
                  <a:srgbClr val="FF0066"/>
                </a:solidFill>
                <a:latin typeface="Times New Roman" panose="02020603050405020304" pitchFamily="18" charset="0"/>
                <a:cs typeface="Times New Roman" panose="02020603050405020304" pitchFamily="18" charset="0"/>
                <a:sym typeface="Wingdings" panose="05000000000000000000" pitchFamily="2" charset="2"/>
              </a:rPr>
              <a:t> </a:t>
            </a:r>
            <a:r>
              <a:rPr lang="en-US" sz="3400" dirty="0" err="1">
                <a:solidFill>
                  <a:srgbClr val="FF0066"/>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3400" dirty="0">
                <a:solidFill>
                  <a:srgbClr val="FF0066"/>
                </a:solidFill>
                <a:latin typeface="Times New Roman" panose="02020603050405020304" pitchFamily="18" charset="0"/>
                <a:cs typeface="Times New Roman" panose="02020603050405020304" pitchFamily="18" charset="0"/>
                <a:sym typeface="Wingdings" panose="05000000000000000000" pitchFamily="2" charset="2"/>
              </a:rPr>
              <a:t> </a:t>
            </a:r>
            <a:r>
              <a:rPr lang="en-US" sz="3400" dirty="0" err="1">
                <a:solidFill>
                  <a:srgbClr val="FF0066"/>
                </a:solidFill>
                <a:latin typeface="Times New Roman" panose="02020603050405020304" pitchFamily="18" charset="0"/>
                <a:cs typeface="Times New Roman" panose="02020603050405020304" pitchFamily="18" charset="0"/>
                <a:sym typeface="Wingdings" panose="05000000000000000000" pitchFamily="2" charset="2"/>
              </a:rPr>
              <a:t>ra</a:t>
            </a:r>
            <a:r>
              <a:rPr lang="en-US" sz="3400" dirty="0">
                <a:solidFill>
                  <a:srgbClr val="FF0066"/>
                </a:solidFill>
                <a:latin typeface="Times New Roman" panose="02020603050405020304" pitchFamily="18" charset="0"/>
                <a:cs typeface="Times New Roman" panose="02020603050405020304" pitchFamily="18" charset="0"/>
                <a:sym typeface="Wingdings" panose="05000000000000000000" pitchFamily="2" charset="2"/>
              </a:rPr>
              <a:t> bao </a:t>
            </a:r>
            <a:r>
              <a:rPr lang="en-US" sz="3400" dirty="0" err="1">
                <a:solidFill>
                  <a:srgbClr val="FF0066"/>
                </a:solidFill>
                <a:latin typeface="Times New Roman" panose="02020603050405020304" pitchFamily="18" charset="0"/>
                <a:cs typeface="Times New Roman" panose="02020603050405020304" pitchFamily="18" charset="0"/>
                <a:sym typeface="Wingdings" panose="05000000000000000000" pitchFamily="2" charset="2"/>
              </a:rPr>
              <a:t>nhiêu</a:t>
            </a:r>
            <a:r>
              <a:rPr lang="en-US" sz="3400" dirty="0">
                <a:solidFill>
                  <a:srgbClr val="FF0066"/>
                </a:solidFill>
                <a:latin typeface="Times New Roman" panose="02020603050405020304" pitchFamily="18" charset="0"/>
                <a:cs typeface="Times New Roman" panose="02020603050405020304" pitchFamily="18" charset="0"/>
                <a:sym typeface="Wingdings" panose="05000000000000000000" pitchFamily="2" charset="2"/>
              </a:rPr>
              <a:t> </a:t>
            </a:r>
            <a:r>
              <a:rPr lang="en-US" sz="3400" dirty="0" err="1">
                <a:solidFill>
                  <a:srgbClr val="FF0066"/>
                </a:solidFill>
                <a:latin typeface="Times New Roman" panose="02020603050405020304" pitchFamily="18" charset="0"/>
                <a:cs typeface="Times New Roman" panose="02020603050405020304" pitchFamily="18" charset="0"/>
                <a:sym typeface="Wingdings" panose="05000000000000000000" pitchFamily="2" charset="2"/>
              </a:rPr>
              <a:t>tế</a:t>
            </a:r>
            <a:r>
              <a:rPr lang="en-US" sz="3400" dirty="0">
                <a:solidFill>
                  <a:srgbClr val="FF0066"/>
                </a:solidFill>
                <a:latin typeface="Times New Roman" panose="02020603050405020304" pitchFamily="18" charset="0"/>
                <a:cs typeface="Times New Roman" panose="02020603050405020304" pitchFamily="18" charset="0"/>
                <a:sym typeface="Wingdings" panose="05000000000000000000" pitchFamily="2" charset="2"/>
              </a:rPr>
              <a:t> </a:t>
            </a:r>
            <a:r>
              <a:rPr lang="en-US" sz="3400" dirty="0" err="1">
                <a:solidFill>
                  <a:srgbClr val="FF0066"/>
                </a:solidFill>
                <a:latin typeface="Times New Roman" panose="02020603050405020304" pitchFamily="18" charset="0"/>
                <a:cs typeface="Times New Roman" panose="02020603050405020304" pitchFamily="18" charset="0"/>
                <a:sym typeface="Wingdings" panose="05000000000000000000" pitchFamily="2" charset="2"/>
              </a:rPr>
              <a:t>bào</a:t>
            </a:r>
            <a:r>
              <a:rPr lang="en-US" sz="3400" dirty="0">
                <a:solidFill>
                  <a:srgbClr val="FF0066"/>
                </a:solidFill>
                <a:latin typeface="Times New Roman" panose="02020603050405020304" pitchFamily="18" charset="0"/>
                <a:cs typeface="Times New Roman" panose="02020603050405020304" pitchFamily="18" charset="0"/>
                <a:sym typeface="Wingdings" panose="05000000000000000000" pitchFamily="2" charset="2"/>
              </a:rPr>
              <a:t> con?</a:t>
            </a:r>
          </a:p>
        </p:txBody>
      </p:sp>
      <p:pic>
        <p:nvPicPr>
          <p:cNvPr id="5" name="Picture 4">
            <a:extLst>
              <a:ext uri="{FF2B5EF4-FFF2-40B4-BE49-F238E27FC236}">
                <a16:creationId xmlns:a16="http://schemas.microsoft.com/office/drawing/2014/main" id="{EF2D9804-16B2-2109-EB1D-519296DFC860}"/>
              </a:ext>
            </a:extLst>
          </p:cNvPr>
          <p:cNvPicPr>
            <a:picLocks noChangeAspect="1"/>
          </p:cNvPicPr>
          <p:nvPr/>
        </p:nvPicPr>
        <p:blipFill>
          <a:blip r:embed="rId3"/>
          <a:stretch>
            <a:fillRect/>
          </a:stretch>
        </p:blipFill>
        <p:spPr>
          <a:xfrm>
            <a:off x="564776" y="2348753"/>
            <a:ext cx="11062447" cy="2903163"/>
          </a:xfrm>
          <a:prstGeom prst="rect">
            <a:avLst/>
          </a:prstGeom>
        </p:spPr>
      </p:pic>
      <p:sp>
        <p:nvSpPr>
          <p:cNvPr id="3" name="TextBox 2">
            <a:extLst>
              <a:ext uri="{FF2B5EF4-FFF2-40B4-BE49-F238E27FC236}">
                <a16:creationId xmlns:a16="http://schemas.microsoft.com/office/drawing/2014/main" id="{F04553DA-96EF-E88A-B3F5-C6B68171DE9D}"/>
              </a:ext>
            </a:extLst>
          </p:cNvPr>
          <p:cNvSpPr txBox="1"/>
          <p:nvPr/>
        </p:nvSpPr>
        <p:spPr>
          <a:xfrm>
            <a:off x="72501" y="6199459"/>
            <a:ext cx="12119499" cy="615553"/>
          </a:xfrm>
          <a:prstGeom prst="rect">
            <a:avLst/>
          </a:prstGeom>
          <a:noFill/>
        </p:spPr>
        <p:txBody>
          <a:bodyPr wrap="square">
            <a:spAutoFit/>
          </a:bodyPr>
          <a:lstStyle/>
          <a:p>
            <a:r>
              <a:rPr lang="en-US" sz="3400" b="0" i="0" dirty="0">
                <a:solidFill>
                  <a:srgbClr val="FF0066"/>
                </a:solidFill>
                <a:effectLst/>
                <a:latin typeface="Times New Roman" panose="02020603050405020304" pitchFamily="18" charset="0"/>
                <a:cs typeface="Times New Roman" panose="02020603050405020304" pitchFamily="18" charset="0"/>
                <a:sym typeface="Wingdings" panose="05000000000000000000" pitchFamily="2" charset="2"/>
              </a:rPr>
              <a:t>2.So </a:t>
            </a:r>
            <a:r>
              <a:rPr lang="en-US" sz="3400" b="0" i="0" dirty="0" err="1">
                <a:solidFill>
                  <a:srgbClr val="FF0066"/>
                </a:solidFill>
                <a:effectLst/>
                <a:latin typeface="Times New Roman" panose="02020603050405020304" pitchFamily="18" charset="0"/>
                <a:cs typeface="Times New Roman" panose="02020603050405020304" pitchFamily="18" charset="0"/>
                <a:sym typeface="Wingdings" panose="05000000000000000000" pitchFamily="2" charset="2"/>
              </a:rPr>
              <a:t>sánh</a:t>
            </a:r>
            <a:r>
              <a:rPr lang="en-US" sz="3400" b="0" i="0" dirty="0">
                <a:solidFill>
                  <a:srgbClr val="FF0066"/>
                </a:solidFill>
                <a:effectLst/>
                <a:latin typeface="Times New Roman" panose="02020603050405020304" pitchFamily="18" charset="0"/>
                <a:cs typeface="Times New Roman" panose="02020603050405020304" pitchFamily="18" charset="0"/>
                <a:sym typeface="Wingdings" panose="05000000000000000000" pitchFamily="2" charset="2"/>
              </a:rPr>
              <a:t> </a:t>
            </a:r>
            <a:r>
              <a:rPr lang="en-US" sz="3400" b="0" i="0" dirty="0" err="1">
                <a:solidFill>
                  <a:srgbClr val="FF0066"/>
                </a:solidFill>
                <a:effectLst/>
                <a:latin typeface="Times New Roman" panose="02020603050405020304" pitchFamily="18" charset="0"/>
                <a:cs typeface="Times New Roman" panose="02020603050405020304" pitchFamily="18" charset="0"/>
                <a:sym typeface="Wingdings" panose="05000000000000000000" pitchFamily="2" charset="2"/>
              </a:rPr>
              <a:t>bộ</a:t>
            </a:r>
            <a:r>
              <a:rPr lang="en-US" sz="3400" b="0" i="0" dirty="0">
                <a:solidFill>
                  <a:srgbClr val="FF0066"/>
                </a:solidFill>
                <a:effectLst/>
                <a:latin typeface="Times New Roman" panose="02020603050405020304" pitchFamily="18" charset="0"/>
                <a:cs typeface="Times New Roman" panose="02020603050405020304" pitchFamily="18" charset="0"/>
                <a:sym typeface="Wingdings" panose="05000000000000000000" pitchFamily="2" charset="2"/>
              </a:rPr>
              <a:t> NST ở </a:t>
            </a:r>
            <a:r>
              <a:rPr lang="en-US" sz="3400" b="0" i="0" dirty="0" err="1">
                <a:solidFill>
                  <a:srgbClr val="FF0066"/>
                </a:solidFill>
                <a:effectLst/>
                <a:latin typeface="Times New Roman" panose="02020603050405020304" pitchFamily="18" charset="0"/>
                <a:cs typeface="Times New Roman" panose="02020603050405020304" pitchFamily="18" charset="0"/>
                <a:sym typeface="Wingdings" panose="05000000000000000000" pitchFamily="2" charset="2"/>
              </a:rPr>
              <a:t>các</a:t>
            </a:r>
            <a:r>
              <a:rPr lang="en-US" sz="3400" b="0" i="0" dirty="0">
                <a:solidFill>
                  <a:srgbClr val="FF0066"/>
                </a:solidFill>
                <a:effectLst/>
                <a:latin typeface="Times New Roman" panose="02020603050405020304" pitchFamily="18" charset="0"/>
                <a:cs typeface="Times New Roman" panose="02020603050405020304" pitchFamily="18" charset="0"/>
                <a:sym typeface="Wingdings" panose="05000000000000000000" pitchFamily="2" charset="2"/>
              </a:rPr>
              <a:t> TB con </a:t>
            </a:r>
            <a:r>
              <a:rPr lang="en-US" sz="3400" b="0" i="0" dirty="0" err="1">
                <a:solidFill>
                  <a:srgbClr val="FF0066"/>
                </a:solidFill>
                <a:effectLst/>
                <a:latin typeface="Times New Roman" panose="02020603050405020304" pitchFamily="18" charset="0"/>
                <a:cs typeface="Times New Roman" panose="02020603050405020304" pitchFamily="18" charset="0"/>
                <a:sym typeface="Wingdings" panose="05000000000000000000" pitchFamily="2" charset="2"/>
              </a:rPr>
              <a:t>với</a:t>
            </a:r>
            <a:r>
              <a:rPr lang="en-US" sz="3400" b="0" i="0" dirty="0">
                <a:solidFill>
                  <a:srgbClr val="FF0066"/>
                </a:solidFill>
                <a:effectLst/>
                <a:latin typeface="Times New Roman" panose="02020603050405020304" pitchFamily="18" charset="0"/>
                <a:cs typeface="Times New Roman" panose="02020603050405020304" pitchFamily="18" charset="0"/>
                <a:sym typeface="Wingdings" panose="05000000000000000000" pitchFamily="2" charset="2"/>
              </a:rPr>
              <a:t> </a:t>
            </a:r>
            <a:r>
              <a:rPr lang="en-US" sz="3400" b="0" i="0" dirty="0" err="1">
                <a:solidFill>
                  <a:srgbClr val="FF0066"/>
                </a:solidFill>
                <a:effectLst/>
                <a:latin typeface="Times New Roman" panose="02020603050405020304" pitchFamily="18" charset="0"/>
                <a:cs typeface="Times New Roman" panose="02020603050405020304" pitchFamily="18" charset="0"/>
                <a:sym typeface="Wingdings" panose="05000000000000000000" pitchFamily="2" charset="2"/>
              </a:rPr>
              <a:t>bộ</a:t>
            </a:r>
            <a:r>
              <a:rPr lang="en-US" sz="3400" b="0" i="0" dirty="0">
                <a:solidFill>
                  <a:srgbClr val="FF0066"/>
                </a:solidFill>
                <a:effectLst/>
                <a:latin typeface="Times New Roman" panose="02020603050405020304" pitchFamily="18" charset="0"/>
                <a:cs typeface="Times New Roman" panose="02020603050405020304" pitchFamily="18" charset="0"/>
                <a:sym typeface="Wingdings" panose="05000000000000000000" pitchFamily="2" charset="2"/>
              </a:rPr>
              <a:t> NST ở TB </a:t>
            </a:r>
            <a:r>
              <a:rPr lang="en-US" sz="3400" b="0" i="0" dirty="0" err="1">
                <a:solidFill>
                  <a:srgbClr val="FF0066"/>
                </a:solidFill>
                <a:effectLst/>
                <a:latin typeface="Times New Roman" panose="02020603050405020304" pitchFamily="18" charset="0"/>
                <a:cs typeface="Times New Roman" panose="02020603050405020304" pitchFamily="18" charset="0"/>
                <a:sym typeface="Wingdings" panose="05000000000000000000" pitchFamily="2" charset="2"/>
              </a:rPr>
              <a:t>mẹ</a:t>
            </a:r>
            <a:r>
              <a:rPr lang="en-US" sz="3400" dirty="0">
                <a:solidFill>
                  <a:srgbClr val="FF0066"/>
                </a:solidFill>
                <a:latin typeface="Times New Roman" panose="02020603050405020304" pitchFamily="18" charset="0"/>
                <a:cs typeface="Times New Roman" panose="02020603050405020304" pitchFamily="18" charset="0"/>
                <a:sym typeface="Wingdings" panose="05000000000000000000" pitchFamily="2" charset="2"/>
              </a:rPr>
              <a:t>?</a:t>
            </a:r>
            <a:endParaRPr lang="en-US" sz="3400" dirty="0">
              <a:solidFill>
                <a:srgbClr val="FF0066"/>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09D6D3A-16D4-AFBF-4D0A-989785EC7370}"/>
              </a:ext>
            </a:extLst>
          </p:cNvPr>
          <p:cNvSpPr txBox="1"/>
          <p:nvPr/>
        </p:nvSpPr>
        <p:spPr>
          <a:xfrm>
            <a:off x="341355" y="5315394"/>
            <a:ext cx="11631069" cy="1015663"/>
          </a:xfrm>
          <a:prstGeom prst="rect">
            <a:avLst/>
          </a:prstGeom>
          <a:noFill/>
        </p:spPr>
        <p:txBody>
          <a:bodyPr wrap="square" rtlCol="0">
            <a:spAutoFit/>
          </a:bodyPr>
          <a:lstStyle/>
          <a:p>
            <a:r>
              <a:rPr lang="en-US" sz="3000" dirty="0" err="1">
                <a:latin typeface="Times New Roman" pitchFamily="18" charset="0"/>
                <a:cs typeface="Times New Roman" pitchFamily="18" charset="0"/>
              </a:rPr>
              <a:t>Từ</a:t>
            </a:r>
            <a:r>
              <a:rPr lang="en-US" sz="3000" dirty="0">
                <a:latin typeface="Times New Roman" pitchFamily="18" charset="0"/>
                <a:cs typeface="Times New Roman" pitchFamily="18" charset="0"/>
              </a:rPr>
              <a:t> 1 TB </a:t>
            </a:r>
            <a:r>
              <a:rPr lang="en-US" sz="3000" dirty="0" err="1">
                <a:latin typeface="Times New Roman" pitchFamily="18" charset="0"/>
                <a:cs typeface="Times New Roman" pitchFamily="18" charset="0"/>
              </a:rPr>
              <a:t>mẹ</a:t>
            </a:r>
            <a:r>
              <a:rPr lang="en-US" sz="3000" dirty="0">
                <a:latin typeface="Times New Roman" pitchFamily="18" charset="0"/>
                <a:cs typeface="Times New Roman" pitchFamily="18" charset="0"/>
              </a:rPr>
              <a:t> qua 1 </a:t>
            </a:r>
            <a:r>
              <a:rPr lang="en-US" sz="3000" dirty="0" err="1">
                <a:latin typeface="Times New Roman" pitchFamily="18" charset="0"/>
                <a:cs typeface="Times New Roman" pitchFamily="18" charset="0"/>
              </a:rPr>
              <a:t>lần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nguyên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phân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tạo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ra</a:t>
            </a:r>
            <a:r>
              <a:rPr lang="en-US" sz="3000" dirty="0">
                <a:latin typeface="Times New Roman" pitchFamily="18" charset="0"/>
                <a:cs typeface="Times New Roman" pitchFamily="18" charset="0"/>
              </a:rPr>
              <a:t> 2 TB con. </a:t>
            </a:r>
            <a:r>
              <a:rPr lang="en-US" sz="3000" dirty="0" err="1">
                <a:latin typeface="Times New Roman" pitchFamily="18" charset="0"/>
                <a:cs typeface="Times New Roman" pitchFamily="18" charset="0"/>
              </a:rPr>
              <a:t>Các</a:t>
            </a:r>
            <a:r>
              <a:rPr lang="en-US" sz="3000" dirty="0">
                <a:latin typeface="Times New Roman" pitchFamily="18" charset="0"/>
                <a:cs typeface="Times New Roman" pitchFamily="18" charset="0"/>
              </a:rPr>
              <a:t> TB con </a:t>
            </a:r>
            <a:r>
              <a:rPr lang="en-US" sz="3000" dirty="0" err="1">
                <a:latin typeface="Times New Roman" pitchFamily="18" charset="0"/>
                <a:cs typeface="Times New Roman" pitchFamily="18" charset="0"/>
              </a:rPr>
              <a:t>có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bộ</a:t>
            </a:r>
            <a:r>
              <a:rPr lang="en-US" sz="3000" dirty="0">
                <a:latin typeface="Times New Roman" pitchFamily="18" charset="0"/>
                <a:cs typeface="Times New Roman" pitchFamily="18" charset="0"/>
              </a:rPr>
              <a:t> NST </a:t>
            </a:r>
            <a:r>
              <a:rPr lang="en-US" sz="3000" dirty="0" err="1">
                <a:latin typeface="Times New Roman" pitchFamily="18" charset="0"/>
                <a:cs typeface="Times New Roman" pitchFamily="18" charset="0"/>
              </a:rPr>
              <a:t>giống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nhau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giống</a:t>
            </a:r>
            <a:r>
              <a:rPr lang="en-US" sz="3000" dirty="0">
                <a:latin typeface="Times New Roman" pitchFamily="18" charset="0"/>
                <a:cs typeface="Times New Roman" pitchFamily="18" charset="0"/>
              </a:rPr>
              <a:t> TB </a:t>
            </a:r>
            <a:r>
              <a:rPr lang="en-US" sz="3000" dirty="0" err="1">
                <a:latin typeface="Times New Roman" pitchFamily="18" charset="0"/>
                <a:cs typeface="Times New Roman" pitchFamily="18" charset="0"/>
              </a:rPr>
              <a:t>mẹ</a:t>
            </a:r>
            <a:r>
              <a:rPr lang="en-US" sz="3000" dirty="0">
                <a:latin typeface="Times New Roman" pitchFamily="18" charset="0"/>
                <a:cs typeface="Times New Roman" pitchFamily="18" charset="0"/>
              </a:rPr>
              <a:t> (2n)</a:t>
            </a:r>
          </a:p>
        </p:txBody>
      </p:sp>
      <p:sp>
        <p:nvSpPr>
          <p:cNvPr id="11" name="TextBox 10">
            <a:extLst>
              <a:ext uri="{FF2B5EF4-FFF2-40B4-BE49-F238E27FC236}">
                <a16:creationId xmlns:a16="http://schemas.microsoft.com/office/drawing/2014/main" id="{B044DE51-317B-2C26-0019-6FA223CBA38D}"/>
              </a:ext>
            </a:extLst>
          </p:cNvPr>
          <p:cNvSpPr txBox="1"/>
          <p:nvPr/>
        </p:nvSpPr>
        <p:spPr>
          <a:xfrm>
            <a:off x="1109893" y="5806572"/>
            <a:ext cx="5058608" cy="646331"/>
          </a:xfrm>
          <a:prstGeom prst="rect">
            <a:avLst/>
          </a:prstGeom>
          <a:noFill/>
        </p:spPr>
        <p:txBody>
          <a:bodyPr wrap="square" rtlCol="0">
            <a:spAutoFit/>
          </a:bodyPr>
          <a:lstStyle/>
          <a:p>
            <a:r>
              <a:rPr lang="en-US" sz="3600" b="1" dirty="0" err="1">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Nguyên</a:t>
            </a:r>
            <a:r>
              <a:rPr lang="en-US" sz="3600" b="1" dirty="0">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 </a:t>
            </a:r>
            <a:r>
              <a:rPr lang="en-US" sz="3600" b="1" dirty="0" err="1">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phân</a:t>
            </a:r>
            <a:r>
              <a:rPr lang="en-US" sz="3600" b="1" dirty="0">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 </a:t>
            </a:r>
            <a:r>
              <a:rPr lang="en-US" sz="3600" b="1" dirty="0" err="1">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là</a:t>
            </a:r>
            <a:r>
              <a:rPr lang="en-US" sz="3600" b="1" dirty="0">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 </a:t>
            </a:r>
            <a:r>
              <a:rPr lang="en-US" sz="3600" b="1" dirty="0" err="1">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gì</a:t>
            </a:r>
            <a:r>
              <a:rPr lang="en-US" sz="3600" b="1" dirty="0">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4"/>
                                        </p:tgtEl>
                                        <p:attrNameLst>
                                          <p:attrName>ppt_y</p:attrName>
                                        </p:attrNameLst>
                                      </p:cBhvr>
                                      <p:tavLst>
                                        <p:tav tm="0">
                                          <p:val>
                                            <p:strVal val="#ppt_y"/>
                                          </p:val>
                                        </p:tav>
                                        <p:tav tm="100000">
                                          <p:val>
                                            <p:strVal val="#ppt_y"/>
                                          </p:val>
                                        </p:tav>
                                      </p:tavLst>
                                    </p:anim>
                                    <p:anim calcmode="lin" valueType="num">
                                      <p:cBhvr>
                                        <p:cTn id="23"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circle(in)">
                                      <p:cBhvr>
                                        <p:cTn id="30" dur="20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iterate type="lt">
                                    <p:tmPct val="0"/>
                                  </p:iterate>
                                  <p:childTnLst>
                                    <p:anim calcmode="lin" valueType="num">
                                      <p:cBhvr additive="base">
                                        <p:cTn id="34" dur="500"/>
                                        <p:tgtEl>
                                          <p:spTgt spid="4"/>
                                        </p:tgtEl>
                                        <p:attrNameLst>
                                          <p:attrName>ppt_x</p:attrName>
                                        </p:attrNameLst>
                                      </p:cBhvr>
                                      <p:tavLst>
                                        <p:tav tm="0">
                                          <p:val>
                                            <p:strVal val="ppt_x"/>
                                          </p:val>
                                        </p:tav>
                                        <p:tav tm="100000">
                                          <p:val>
                                            <p:strVal val="ppt_x"/>
                                          </p:val>
                                        </p:tav>
                                      </p:tavLst>
                                    </p:anim>
                                    <p:anim calcmode="lin" valueType="num">
                                      <p:cBhvr additive="base">
                                        <p:cTn id="35" dur="500"/>
                                        <p:tgtEl>
                                          <p:spTgt spid="4"/>
                                        </p:tgtEl>
                                        <p:attrNameLst>
                                          <p:attrName>ppt_y</p:attrName>
                                        </p:attrNameLst>
                                      </p:cBhvr>
                                      <p:tavLst>
                                        <p:tav tm="0">
                                          <p:val>
                                            <p:strVal val="ppt_y"/>
                                          </p:val>
                                        </p:tav>
                                        <p:tav tm="100000">
                                          <p:val>
                                            <p:strVal val="1+ppt_h/2"/>
                                          </p:val>
                                        </p:tav>
                                      </p:tavLst>
                                    </p:anim>
                                    <p:set>
                                      <p:cBhvr>
                                        <p:cTn id="36" dur="1" fill="hold">
                                          <p:stCondLst>
                                            <p:cond delay="499"/>
                                          </p:stCondLst>
                                        </p:cTn>
                                        <p:tgtEl>
                                          <p:spTgt spid="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0 3.33333E-6 L -0.00625 -0.15139 " pathEditMode="relative" rAng="0" ptsTypes="AA">
                                      <p:cBhvr>
                                        <p:cTn id="45" dur="2000" fill="hold"/>
                                        <p:tgtEl>
                                          <p:spTgt spid="5"/>
                                        </p:tgtEl>
                                        <p:attrNameLst>
                                          <p:attrName>ppt_x</p:attrName>
                                          <p:attrName>ppt_y</p:attrName>
                                        </p:attrNameLst>
                                      </p:cBhvr>
                                      <p:rCtr x="-313" y="-7569"/>
                                    </p:animMotion>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wipe(down)">
                                      <p:cBhvr>
                                        <p:cTn id="50" dur="500"/>
                                        <p:tgtEl>
                                          <p:spTgt spid="3"/>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1" nodeType="clickEffect">
                                  <p:stCondLst>
                                    <p:cond delay="0"/>
                                  </p:stCondLst>
                                  <p:childTnLst>
                                    <p:anim calcmode="lin" valueType="num">
                                      <p:cBhvr additive="base">
                                        <p:cTn id="54" dur="500"/>
                                        <p:tgtEl>
                                          <p:spTgt spid="3"/>
                                        </p:tgtEl>
                                        <p:attrNameLst>
                                          <p:attrName>ppt_x</p:attrName>
                                        </p:attrNameLst>
                                      </p:cBhvr>
                                      <p:tavLst>
                                        <p:tav tm="0">
                                          <p:val>
                                            <p:strVal val="ppt_x"/>
                                          </p:val>
                                        </p:tav>
                                        <p:tav tm="100000">
                                          <p:val>
                                            <p:strVal val="ppt_x"/>
                                          </p:val>
                                        </p:tav>
                                      </p:tavLst>
                                    </p:anim>
                                    <p:anim calcmode="lin" valueType="num">
                                      <p:cBhvr additive="base">
                                        <p:cTn id="55" dur="500"/>
                                        <p:tgtEl>
                                          <p:spTgt spid="3"/>
                                        </p:tgtEl>
                                        <p:attrNameLst>
                                          <p:attrName>ppt_y</p:attrName>
                                        </p:attrNameLst>
                                      </p:cBhvr>
                                      <p:tavLst>
                                        <p:tav tm="0">
                                          <p:val>
                                            <p:strVal val="ppt_y"/>
                                          </p:val>
                                        </p:tav>
                                        <p:tav tm="100000">
                                          <p:val>
                                            <p:strVal val="1+ppt_h/2"/>
                                          </p:val>
                                        </p:tav>
                                      </p:tavLst>
                                    </p:anim>
                                    <p:set>
                                      <p:cBhvr>
                                        <p:cTn id="56" dur="1" fill="hold">
                                          <p:stCondLst>
                                            <p:cond delay="499"/>
                                          </p:stCondLst>
                                        </p:cTn>
                                        <p:tgtEl>
                                          <p:spTgt spid="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31" presetClass="exit" presetSubtype="0" fill="hold" grpId="1" nodeType="clickEffect">
                                  <p:stCondLst>
                                    <p:cond delay="0"/>
                                  </p:stCondLst>
                                  <p:childTnLst>
                                    <p:anim calcmode="lin" valueType="num">
                                      <p:cBhvr>
                                        <p:cTn id="60" dur="1000"/>
                                        <p:tgtEl>
                                          <p:spTgt spid="10"/>
                                        </p:tgtEl>
                                        <p:attrNameLst>
                                          <p:attrName>ppt_w</p:attrName>
                                        </p:attrNameLst>
                                      </p:cBhvr>
                                      <p:tavLst>
                                        <p:tav tm="0">
                                          <p:val>
                                            <p:strVal val="ppt_w"/>
                                          </p:val>
                                        </p:tav>
                                        <p:tav tm="100000">
                                          <p:val>
                                            <p:fltVal val="0"/>
                                          </p:val>
                                        </p:tav>
                                      </p:tavLst>
                                    </p:anim>
                                    <p:anim calcmode="lin" valueType="num">
                                      <p:cBhvr>
                                        <p:cTn id="61" dur="1000"/>
                                        <p:tgtEl>
                                          <p:spTgt spid="10"/>
                                        </p:tgtEl>
                                        <p:attrNameLst>
                                          <p:attrName>ppt_h</p:attrName>
                                        </p:attrNameLst>
                                      </p:cBhvr>
                                      <p:tavLst>
                                        <p:tav tm="0">
                                          <p:val>
                                            <p:strVal val="ppt_h"/>
                                          </p:val>
                                        </p:tav>
                                        <p:tav tm="100000">
                                          <p:val>
                                            <p:fltVal val="0"/>
                                          </p:val>
                                        </p:tav>
                                      </p:tavLst>
                                    </p:anim>
                                    <p:anim calcmode="lin" valueType="num">
                                      <p:cBhvr>
                                        <p:cTn id="62" dur="1000"/>
                                        <p:tgtEl>
                                          <p:spTgt spid="10"/>
                                        </p:tgtEl>
                                        <p:attrNameLst>
                                          <p:attrName>style.rotation</p:attrName>
                                        </p:attrNameLst>
                                      </p:cBhvr>
                                      <p:tavLst>
                                        <p:tav tm="0">
                                          <p:val>
                                            <p:fltVal val="0"/>
                                          </p:val>
                                        </p:tav>
                                        <p:tav tm="100000">
                                          <p:val>
                                            <p:fltVal val="90"/>
                                          </p:val>
                                        </p:tav>
                                      </p:tavLst>
                                    </p:anim>
                                    <p:animEffect transition="out" filter="fade">
                                      <p:cBhvr>
                                        <p:cTn id="63" dur="1000"/>
                                        <p:tgtEl>
                                          <p:spTgt spid="10"/>
                                        </p:tgtEl>
                                      </p:cBhvr>
                                    </p:animEffect>
                                    <p:set>
                                      <p:cBhvr>
                                        <p:cTn id="64" dur="1" fill="hold">
                                          <p:stCondLst>
                                            <p:cond delay="999"/>
                                          </p:stCondLst>
                                        </p:cTn>
                                        <p:tgtEl>
                                          <p:spTgt spid="10"/>
                                        </p:tgtEl>
                                        <p:attrNameLst>
                                          <p:attrName>style.visibility</p:attrName>
                                        </p:attrNameLst>
                                      </p:cBhvr>
                                      <p:to>
                                        <p:strVal val="hidden"/>
                                      </p:to>
                                    </p:set>
                                  </p:childTnLst>
                                </p:cTn>
                              </p:par>
                              <p:par>
                                <p:cTn id="65" presetID="31" presetClass="exit" presetSubtype="0" fill="hold" grpId="2" nodeType="withEffect">
                                  <p:stCondLst>
                                    <p:cond delay="0"/>
                                  </p:stCondLst>
                                  <p:childTnLst>
                                    <p:anim calcmode="lin" valueType="num">
                                      <p:cBhvr>
                                        <p:cTn id="66" dur="1000"/>
                                        <p:tgtEl>
                                          <p:spTgt spid="3"/>
                                        </p:tgtEl>
                                        <p:attrNameLst>
                                          <p:attrName>ppt_w</p:attrName>
                                        </p:attrNameLst>
                                      </p:cBhvr>
                                      <p:tavLst>
                                        <p:tav tm="0">
                                          <p:val>
                                            <p:strVal val="ppt_w"/>
                                          </p:val>
                                        </p:tav>
                                        <p:tav tm="100000">
                                          <p:val>
                                            <p:fltVal val="0"/>
                                          </p:val>
                                        </p:tav>
                                      </p:tavLst>
                                    </p:anim>
                                    <p:anim calcmode="lin" valueType="num">
                                      <p:cBhvr>
                                        <p:cTn id="67" dur="1000"/>
                                        <p:tgtEl>
                                          <p:spTgt spid="3"/>
                                        </p:tgtEl>
                                        <p:attrNameLst>
                                          <p:attrName>ppt_h</p:attrName>
                                        </p:attrNameLst>
                                      </p:cBhvr>
                                      <p:tavLst>
                                        <p:tav tm="0">
                                          <p:val>
                                            <p:strVal val="ppt_h"/>
                                          </p:val>
                                        </p:tav>
                                        <p:tav tm="100000">
                                          <p:val>
                                            <p:fltVal val="0"/>
                                          </p:val>
                                        </p:tav>
                                      </p:tavLst>
                                    </p:anim>
                                    <p:anim calcmode="lin" valueType="num">
                                      <p:cBhvr>
                                        <p:cTn id="68" dur="1000"/>
                                        <p:tgtEl>
                                          <p:spTgt spid="3"/>
                                        </p:tgtEl>
                                        <p:attrNameLst>
                                          <p:attrName>style.rotation</p:attrName>
                                        </p:attrNameLst>
                                      </p:cBhvr>
                                      <p:tavLst>
                                        <p:tav tm="0">
                                          <p:val>
                                            <p:fltVal val="0"/>
                                          </p:val>
                                        </p:tav>
                                        <p:tav tm="100000">
                                          <p:val>
                                            <p:fltVal val="90"/>
                                          </p:val>
                                        </p:tav>
                                      </p:tavLst>
                                    </p:anim>
                                    <p:animEffect transition="out" filter="fade">
                                      <p:cBhvr>
                                        <p:cTn id="69" dur="1000"/>
                                        <p:tgtEl>
                                          <p:spTgt spid="3"/>
                                        </p:tgtEl>
                                      </p:cBhvr>
                                    </p:animEffect>
                                    <p:set>
                                      <p:cBhvr>
                                        <p:cTn id="70" dur="1" fill="hold">
                                          <p:stCondLst>
                                            <p:cond delay="999"/>
                                          </p:stCondLst>
                                        </p:cTn>
                                        <p:tgtEl>
                                          <p:spTgt spid="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41" presetClass="entr" presetSubtype="0" fill="hold" grpId="0" nodeType="clickEffect">
                                  <p:stCondLst>
                                    <p:cond delay="0"/>
                                  </p:stCondLst>
                                  <p:iterate type="lt">
                                    <p:tmPct val="10000"/>
                                  </p:iterate>
                                  <p:childTnLst>
                                    <p:set>
                                      <p:cBhvr>
                                        <p:cTn id="74" dur="1" fill="hold">
                                          <p:stCondLst>
                                            <p:cond delay="0"/>
                                          </p:stCondLst>
                                        </p:cTn>
                                        <p:tgtEl>
                                          <p:spTgt spid="7"/>
                                        </p:tgtEl>
                                        <p:attrNameLst>
                                          <p:attrName>style.visibility</p:attrName>
                                        </p:attrNameLst>
                                      </p:cBhvr>
                                      <p:to>
                                        <p:strVal val="visible"/>
                                      </p:to>
                                    </p:set>
                                    <p:anim calcmode="lin" valueType="num">
                                      <p:cBhvr>
                                        <p:cTn id="75"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76" dur="500" fill="hold"/>
                                        <p:tgtEl>
                                          <p:spTgt spid="7"/>
                                        </p:tgtEl>
                                        <p:attrNameLst>
                                          <p:attrName>ppt_y</p:attrName>
                                        </p:attrNameLst>
                                      </p:cBhvr>
                                      <p:tavLst>
                                        <p:tav tm="0">
                                          <p:val>
                                            <p:strVal val="#ppt_y"/>
                                          </p:val>
                                        </p:tav>
                                        <p:tav tm="100000">
                                          <p:val>
                                            <p:strVal val="#ppt_y"/>
                                          </p:val>
                                        </p:tav>
                                      </p:tavLst>
                                    </p:anim>
                                    <p:anim calcmode="lin" valueType="num">
                                      <p:cBhvr>
                                        <p:cTn id="77"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78"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79" dur="500" tmFilter="0,0; .5, 1; 1, 1"/>
                                        <p:tgtEl>
                                          <p:spTgt spid="7"/>
                                        </p:tgtEl>
                                      </p:cBhvr>
                                    </p:animEffect>
                                  </p:childTnLst>
                                </p:cTn>
                              </p:par>
                            </p:childTnLst>
                          </p:cTn>
                        </p:par>
                      </p:childTnLst>
                    </p:cTn>
                  </p:par>
                  <p:par>
                    <p:cTn id="80" fill="hold">
                      <p:stCondLst>
                        <p:cond delay="indefinite"/>
                      </p:stCondLst>
                      <p:childTnLst>
                        <p:par>
                          <p:cTn id="81" fill="hold">
                            <p:stCondLst>
                              <p:cond delay="0"/>
                            </p:stCondLst>
                            <p:childTnLst>
                              <p:par>
                                <p:cTn id="82" presetID="42" presetClass="exit" presetSubtype="0" fill="hold" grpId="1" nodeType="clickEffect">
                                  <p:stCondLst>
                                    <p:cond delay="0"/>
                                  </p:stCondLst>
                                  <p:iterate type="lt">
                                    <p:tmPct val="0"/>
                                  </p:iterate>
                                  <p:childTnLst>
                                    <p:animEffect transition="out" filter="fade">
                                      <p:cBhvr>
                                        <p:cTn id="83" dur="1000"/>
                                        <p:tgtEl>
                                          <p:spTgt spid="7"/>
                                        </p:tgtEl>
                                      </p:cBhvr>
                                    </p:animEffect>
                                    <p:anim calcmode="lin" valueType="num">
                                      <p:cBhvr>
                                        <p:cTn id="84" dur="1000"/>
                                        <p:tgtEl>
                                          <p:spTgt spid="7"/>
                                        </p:tgtEl>
                                        <p:attrNameLst>
                                          <p:attrName>ppt_x</p:attrName>
                                        </p:attrNameLst>
                                      </p:cBhvr>
                                      <p:tavLst>
                                        <p:tav tm="0">
                                          <p:val>
                                            <p:strVal val="ppt_x"/>
                                          </p:val>
                                        </p:tav>
                                        <p:tav tm="100000">
                                          <p:val>
                                            <p:strVal val="ppt_x"/>
                                          </p:val>
                                        </p:tav>
                                      </p:tavLst>
                                    </p:anim>
                                    <p:anim calcmode="lin" valueType="num">
                                      <p:cBhvr>
                                        <p:cTn id="85" dur="1000"/>
                                        <p:tgtEl>
                                          <p:spTgt spid="7"/>
                                        </p:tgtEl>
                                        <p:attrNameLst>
                                          <p:attrName>ppt_y</p:attrName>
                                        </p:attrNameLst>
                                      </p:cBhvr>
                                      <p:tavLst>
                                        <p:tav tm="0">
                                          <p:val>
                                            <p:strVal val="ppt_y"/>
                                          </p:val>
                                        </p:tav>
                                        <p:tav tm="100000">
                                          <p:val>
                                            <p:strVal val="ppt_y+.1"/>
                                          </p:val>
                                        </p:tav>
                                      </p:tavLst>
                                    </p:anim>
                                    <p:set>
                                      <p:cBhvr>
                                        <p:cTn id="86" dur="1" fill="hold">
                                          <p:stCondLst>
                                            <p:cond delay="999"/>
                                          </p:stCondLst>
                                        </p:cTn>
                                        <p:tgtEl>
                                          <p:spTgt spid="7"/>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6" presetClass="exit" presetSubtype="32" fill="hold" grpId="2" nodeType="clickEffect">
                                  <p:stCondLst>
                                    <p:cond delay="0"/>
                                  </p:stCondLst>
                                  <p:iterate type="lt">
                                    <p:tmPct val="0"/>
                                  </p:iterate>
                                  <p:childTnLst>
                                    <p:animEffect transition="out" filter="circle(out)">
                                      <p:cBhvr>
                                        <p:cTn id="90" dur="2000"/>
                                        <p:tgtEl>
                                          <p:spTgt spid="7"/>
                                        </p:tgtEl>
                                      </p:cBhvr>
                                    </p:animEffect>
                                    <p:set>
                                      <p:cBhvr>
                                        <p:cTn id="91" dur="1" fill="hold">
                                          <p:stCondLst>
                                            <p:cond delay="1999"/>
                                          </p:stCondLst>
                                        </p:cTn>
                                        <p:tgtEl>
                                          <p:spTgt spid="7"/>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26" presetClass="entr" presetSubtype="0" fill="hold" grpId="0" nodeType="clickEffect">
                                  <p:stCondLst>
                                    <p:cond delay="0"/>
                                  </p:stCondLst>
                                  <p:childTnLst>
                                    <p:set>
                                      <p:cBhvr>
                                        <p:cTn id="95" dur="1" fill="hold">
                                          <p:stCondLst>
                                            <p:cond delay="0"/>
                                          </p:stCondLst>
                                        </p:cTn>
                                        <p:tgtEl>
                                          <p:spTgt spid="11"/>
                                        </p:tgtEl>
                                        <p:attrNameLst>
                                          <p:attrName>style.visibility</p:attrName>
                                        </p:attrNameLst>
                                      </p:cBhvr>
                                      <p:to>
                                        <p:strVal val="visible"/>
                                      </p:to>
                                    </p:set>
                                    <p:animEffect transition="in" filter="wipe(down)">
                                      <p:cBhvr>
                                        <p:cTn id="96" dur="580">
                                          <p:stCondLst>
                                            <p:cond delay="0"/>
                                          </p:stCondLst>
                                        </p:cTn>
                                        <p:tgtEl>
                                          <p:spTgt spid="11"/>
                                        </p:tgtEl>
                                      </p:cBhvr>
                                    </p:animEffect>
                                    <p:anim calcmode="lin" valueType="num">
                                      <p:cBhvr>
                                        <p:cTn id="97"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8"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99"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00"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01"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02" dur="26">
                                          <p:stCondLst>
                                            <p:cond delay="650"/>
                                          </p:stCondLst>
                                        </p:cTn>
                                        <p:tgtEl>
                                          <p:spTgt spid="11"/>
                                        </p:tgtEl>
                                      </p:cBhvr>
                                      <p:to x="100000" y="60000"/>
                                    </p:animScale>
                                    <p:animScale>
                                      <p:cBhvr>
                                        <p:cTn id="103" dur="166" decel="50000">
                                          <p:stCondLst>
                                            <p:cond delay="676"/>
                                          </p:stCondLst>
                                        </p:cTn>
                                        <p:tgtEl>
                                          <p:spTgt spid="11"/>
                                        </p:tgtEl>
                                      </p:cBhvr>
                                      <p:to x="100000" y="100000"/>
                                    </p:animScale>
                                    <p:animScale>
                                      <p:cBhvr>
                                        <p:cTn id="104" dur="26">
                                          <p:stCondLst>
                                            <p:cond delay="1312"/>
                                          </p:stCondLst>
                                        </p:cTn>
                                        <p:tgtEl>
                                          <p:spTgt spid="11"/>
                                        </p:tgtEl>
                                      </p:cBhvr>
                                      <p:to x="100000" y="80000"/>
                                    </p:animScale>
                                    <p:animScale>
                                      <p:cBhvr>
                                        <p:cTn id="105" dur="166" decel="50000">
                                          <p:stCondLst>
                                            <p:cond delay="1338"/>
                                          </p:stCondLst>
                                        </p:cTn>
                                        <p:tgtEl>
                                          <p:spTgt spid="11"/>
                                        </p:tgtEl>
                                      </p:cBhvr>
                                      <p:to x="100000" y="100000"/>
                                    </p:animScale>
                                    <p:animScale>
                                      <p:cBhvr>
                                        <p:cTn id="106" dur="26">
                                          <p:stCondLst>
                                            <p:cond delay="1642"/>
                                          </p:stCondLst>
                                        </p:cTn>
                                        <p:tgtEl>
                                          <p:spTgt spid="11"/>
                                        </p:tgtEl>
                                      </p:cBhvr>
                                      <p:to x="100000" y="90000"/>
                                    </p:animScale>
                                    <p:animScale>
                                      <p:cBhvr>
                                        <p:cTn id="107" dur="166" decel="50000">
                                          <p:stCondLst>
                                            <p:cond delay="1668"/>
                                          </p:stCondLst>
                                        </p:cTn>
                                        <p:tgtEl>
                                          <p:spTgt spid="11"/>
                                        </p:tgtEl>
                                      </p:cBhvr>
                                      <p:to x="100000" y="100000"/>
                                    </p:animScale>
                                    <p:animScale>
                                      <p:cBhvr>
                                        <p:cTn id="108" dur="26">
                                          <p:stCondLst>
                                            <p:cond delay="1808"/>
                                          </p:stCondLst>
                                        </p:cTn>
                                        <p:tgtEl>
                                          <p:spTgt spid="11"/>
                                        </p:tgtEl>
                                      </p:cBhvr>
                                      <p:to x="100000" y="95000"/>
                                    </p:animScale>
                                    <p:animScale>
                                      <p:cBhvr>
                                        <p:cTn id="109"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2" grpId="0"/>
      <p:bldP spid="4" grpId="0"/>
      <p:bldP spid="4" grpId="1"/>
      <p:bldP spid="10" grpId="0"/>
      <p:bldP spid="10" grpId="1"/>
      <p:bldP spid="3" grpId="0"/>
      <p:bldP spid="3" grpId="1"/>
      <p:bldP spid="3" grpId="2"/>
      <p:bldP spid="7" grpId="0"/>
      <p:bldP spid="7" grpId="1"/>
      <p:bldP spid="7" grpId="2"/>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iễn biến cơ bản của NST trong nguyên phân">
            <a:hlinkClick r:id="" action="ppaction://media"/>
            <a:extLst>
              <a:ext uri="{FF2B5EF4-FFF2-40B4-BE49-F238E27FC236}">
                <a16:creationId xmlns:a16="http://schemas.microsoft.com/office/drawing/2014/main" id="{D3017215-18D0-BE4D-4045-E9EE7A38712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6817" y="265177"/>
            <a:ext cx="8110728" cy="5440679"/>
          </a:xfrm>
          <a:prstGeom prst="rect">
            <a:avLst/>
          </a:prstGeom>
        </p:spPr>
      </p:pic>
    </p:spTree>
    <p:extLst>
      <p:ext uri="{BB962C8B-B14F-4D97-AF65-F5344CB8AC3E}">
        <p14:creationId xmlns:p14="http://schemas.microsoft.com/office/powerpoint/2010/main" val="799942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4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17320-E279-3E06-94A9-D1A7D6F13200}"/>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D060636D-E826-D17C-9311-2183A60C753A}"/>
              </a:ext>
            </a:extLst>
          </p:cNvPr>
          <p:cNvSpPr txBox="1"/>
          <p:nvPr/>
        </p:nvSpPr>
        <p:spPr>
          <a:xfrm>
            <a:off x="0" y="0"/>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36: NGUYÊN PHÂN VÀ GIẢM PHÂN</a:t>
            </a:r>
            <a:endParaRPr lang="en-US" sz="3200" b="1"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E973455F-B063-946C-591B-CF412CB40294}"/>
              </a:ext>
            </a:extLst>
          </p:cNvPr>
          <p:cNvSpPr txBox="1"/>
          <p:nvPr/>
        </p:nvSpPr>
        <p:spPr>
          <a:xfrm>
            <a:off x="0" y="391533"/>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KHÁI NIỆM NGUYÊN PHÂN, GIẢM PHÂN</a:t>
            </a:r>
          </a:p>
        </p:txBody>
      </p:sp>
      <p:sp>
        <p:nvSpPr>
          <p:cNvPr id="27650" name="Rectangle 2">
            <a:extLst>
              <a:ext uri="{FF2B5EF4-FFF2-40B4-BE49-F238E27FC236}">
                <a16:creationId xmlns:a16="http://schemas.microsoft.com/office/drawing/2014/main" id="{2D6F6BAF-6B05-1402-0150-CCEC4544A585}"/>
              </a:ext>
            </a:extLst>
          </p:cNvPr>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a:extLst>
              <a:ext uri="{FF2B5EF4-FFF2-40B4-BE49-F238E27FC236}">
                <a16:creationId xmlns:a16="http://schemas.microsoft.com/office/drawing/2014/main" id="{17D59263-BCAE-0383-4F76-5BBE5D230C67}"/>
              </a:ext>
            </a:extLst>
          </p:cNvPr>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5-Point Star 16">
            <a:hlinkClick r:id="rId2" action="ppaction://hlinkfile"/>
            <a:extLst>
              <a:ext uri="{FF2B5EF4-FFF2-40B4-BE49-F238E27FC236}">
                <a16:creationId xmlns:a16="http://schemas.microsoft.com/office/drawing/2014/main" id="{6D974DAA-7BF1-0859-F971-D27C3A82569C}"/>
              </a:ext>
            </a:extLst>
          </p:cNvPr>
          <p:cNvSpPr/>
          <p:nvPr/>
        </p:nvSpPr>
        <p:spPr>
          <a:xfrm>
            <a:off x="11495314" y="0"/>
            <a:ext cx="696686" cy="653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812D147-6F02-0696-5402-4FB9526F4D4B}"/>
              </a:ext>
            </a:extLst>
          </p:cNvPr>
          <p:cNvSpPr txBox="1"/>
          <p:nvPr/>
        </p:nvSpPr>
        <p:spPr>
          <a:xfrm>
            <a:off x="126785" y="874770"/>
            <a:ext cx="12192000" cy="523220"/>
          </a:xfrm>
          <a:prstGeom prst="rect">
            <a:avLst/>
          </a:prstGeom>
          <a:noFill/>
        </p:spPr>
        <p:txBody>
          <a:bodyPr wrap="square" rtlCol="0">
            <a:spAutoFit/>
          </a:bodyPr>
          <a:lstStyle/>
          <a:p>
            <a:r>
              <a:rPr lang="en-US" sz="2800" dirty="0">
                <a:solidFill>
                  <a:srgbClr val="FF3399"/>
                </a:solidFill>
                <a:latin typeface="Times New Roman" pitchFamily="18" charset="0"/>
                <a:cs typeface="Times New Roman" pitchFamily="18" charset="0"/>
              </a:rPr>
              <a:t>1. </a:t>
            </a:r>
            <a:r>
              <a:rPr lang="en-US" sz="2800" dirty="0" err="1">
                <a:solidFill>
                  <a:srgbClr val="FF3399"/>
                </a:solidFill>
                <a:latin typeface="Times New Roman" pitchFamily="18" charset="0"/>
                <a:cs typeface="Times New Roman" pitchFamily="18" charset="0"/>
              </a:rPr>
              <a:t>Nguyên</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phân</a:t>
            </a:r>
            <a:endParaRPr lang="en-US" sz="2800" dirty="0">
              <a:solidFill>
                <a:srgbClr val="FF3399"/>
              </a:solidFill>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id="{CF9406AC-61E6-8E9C-60F8-C21E97DAAE66}"/>
              </a:ext>
            </a:extLst>
          </p:cNvPr>
          <p:cNvPicPr>
            <a:picLocks noChangeAspect="1"/>
          </p:cNvPicPr>
          <p:nvPr/>
        </p:nvPicPr>
        <p:blipFill>
          <a:blip r:embed="rId3"/>
          <a:stretch>
            <a:fillRect/>
          </a:stretch>
        </p:blipFill>
        <p:spPr>
          <a:xfrm>
            <a:off x="126785" y="4321700"/>
            <a:ext cx="11465140" cy="2600526"/>
          </a:xfrm>
          <a:prstGeom prst="rect">
            <a:avLst/>
          </a:prstGeom>
        </p:spPr>
      </p:pic>
      <p:sp>
        <p:nvSpPr>
          <p:cNvPr id="7" name="TextBox 6">
            <a:extLst>
              <a:ext uri="{FF2B5EF4-FFF2-40B4-BE49-F238E27FC236}">
                <a16:creationId xmlns:a16="http://schemas.microsoft.com/office/drawing/2014/main" id="{3DA93433-E6A3-0330-DABE-D5ABFE36624B}"/>
              </a:ext>
            </a:extLst>
          </p:cNvPr>
          <p:cNvSpPr txBox="1"/>
          <p:nvPr/>
        </p:nvSpPr>
        <p:spPr>
          <a:xfrm>
            <a:off x="38100" y="1370203"/>
            <a:ext cx="4080306" cy="1776127"/>
          </a:xfrm>
          <a:prstGeom prst="rect">
            <a:avLst/>
          </a:prstGeom>
          <a:noFill/>
        </p:spPr>
        <p:txBody>
          <a:bodyPr wrap="square" rtlCol="0">
            <a:spAutoFit/>
          </a:bodyPr>
          <a:lstStyle/>
          <a:p>
            <a:pPr>
              <a:lnSpc>
                <a:spcPct val="135000"/>
              </a:lnSpc>
            </a:pPr>
            <a:r>
              <a:rPr lang="en-US" sz="2800" b="1" dirty="0" err="1">
                <a:latin typeface="Times New Roman" panose="02020603050405020304" pitchFamily="18" charset="0"/>
                <a:cs typeface="Times New Roman" panose="02020603050405020304" pitchFamily="18" charset="0"/>
              </a:rPr>
              <a:t>Tóm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tắt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nguyên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phân</a:t>
            </a:r>
            <a:r>
              <a:rPr lang="en-US" sz="2800" b="1" dirty="0">
                <a:latin typeface="Times New Roman" panose="02020603050405020304" pitchFamily="18" charset="0"/>
                <a:cs typeface="Times New Roman" panose="02020603050405020304" pitchFamily="18" charset="0"/>
              </a:rPr>
              <a:t> </a:t>
            </a:r>
            <a:endParaRPr lang="en-US" sz="2800" b="1" dirty="0">
              <a:ln w="22225">
                <a:solidFill>
                  <a:schemeClr val="accent2"/>
                </a:solidFill>
                <a:prstDash val="solid"/>
              </a:ln>
              <a:solidFill>
                <a:schemeClr val="accent2">
                  <a:lumMod val="40000"/>
                  <a:lumOff val="60000"/>
                </a:schemeClr>
              </a:solidFill>
              <a:latin typeface="Times New Roman" pitchFamily="18" charset="0"/>
              <a:cs typeface="Times New Roman" pitchFamily="18" charset="0"/>
            </a:endParaRPr>
          </a:p>
        </p:txBody>
      </p:sp>
      <p:sp>
        <p:nvSpPr>
          <p:cNvPr id="3" name="Left Brace 2">
            <a:extLst>
              <a:ext uri="{FF2B5EF4-FFF2-40B4-BE49-F238E27FC236}">
                <a16:creationId xmlns:a16="http://schemas.microsoft.com/office/drawing/2014/main" id="{08FE65E6-E586-BF87-E8D9-07DEA14DCF13}"/>
              </a:ext>
            </a:extLst>
          </p:cNvPr>
          <p:cNvSpPr/>
          <p:nvPr/>
        </p:nvSpPr>
        <p:spPr>
          <a:xfrm>
            <a:off x="3469482" y="1210019"/>
            <a:ext cx="323850" cy="198259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36621F2B-18FB-1203-212C-0BC4F286BC5D}"/>
              </a:ext>
            </a:extLst>
          </p:cNvPr>
          <p:cNvSpPr txBox="1"/>
          <p:nvPr/>
        </p:nvSpPr>
        <p:spPr>
          <a:xfrm>
            <a:off x="3695121" y="870767"/>
            <a:ext cx="7280705" cy="523220"/>
          </a:xfrm>
          <a:prstGeom prst="rect">
            <a:avLst/>
          </a:prstGeom>
          <a:noFill/>
        </p:spPr>
        <p:txBody>
          <a:bodyPr wrap="square" rtlCol="0">
            <a:spAutoFit/>
          </a:bodyPr>
          <a:lstStyle/>
          <a:p>
            <a:r>
              <a:rPr lang="en-US" sz="2800" dirty="0" err="1">
                <a:solidFill>
                  <a:srgbClr val="0066FF"/>
                </a:solidFill>
                <a:effectLst/>
                <a:latin typeface="Times New Roman" panose="02020603050405020304" pitchFamily="18" charset="0"/>
                <a:ea typeface="Times New Roman" panose="02020603050405020304" pitchFamily="18" charset="0"/>
              </a:rPr>
              <a:t>Diễn</a:t>
            </a:r>
            <a:r>
              <a:rPr lang="en-US" sz="2800" dirty="0">
                <a:solidFill>
                  <a:srgbClr val="0066FF"/>
                </a:solidFill>
                <a:effectLst/>
                <a:latin typeface="Times New Roman" panose="02020603050405020304" pitchFamily="18" charset="0"/>
                <a:ea typeface="Times New Roman" panose="02020603050405020304" pitchFamily="18" charset="0"/>
              </a:rPr>
              <a:t> </a:t>
            </a:r>
            <a:r>
              <a:rPr lang="en-US" sz="2800" dirty="0" err="1">
                <a:solidFill>
                  <a:srgbClr val="0066FF"/>
                </a:solidFill>
                <a:effectLst/>
                <a:latin typeface="Times New Roman" panose="02020603050405020304" pitchFamily="18" charset="0"/>
                <a:ea typeface="Times New Roman" panose="02020603050405020304" pitchFamily="18" charset="0"/>
              </a:rPr>
              <a:t>ra</a:t>
            </a:r>
            <a:r>
              <a:rPr lang="en-US" sz="2800" dirty="0">
                <a:solidFill>
                  <a:srgbClr val="0066FF"/>
                </a:solidFill>
                <a:effectLst/>
                <a:latin typeface="Times New Roman" panose="02020603050405020304" pitchFamily="18" charset="0"/>
                <a:ea typeface="Times New Roman" panose="02020603050405020304" pitchFamily="18" charset="0"/>
              </a:rPr>
              <a:t> ở TB </a:t>
            </a:r>
            <a:r>
              <a:rPr lang="en-US" sz="2800" dirty="0" err="1">
                <a:solidFill>
                  <a:srgbClr val="0066FF"/>
                </a:solidFill>
                <a:effectLst/>
                <a:latin typeface="Times New Roman" panose="02020603050405020304" pitchFamily="18" charset="0"/>
                <a:ea typeface="Times New Roman" panose="02020603050405020304" pitchFamily="18" charset="0"/>
              </a:rPr>
              <a:t>sinh</a:t>
            </a:r>
            <a:r>
              <a:rPr lang="en-US" sz="2800" dirty="0">
                <a:solidFill>
                  <a:srgbClr val="0066FF"/>
                </a:solidFill>
                <a:effectLst/>
                <a:latin typeface="Times New Roman" panose="02020603050405020304" pitchFamily="18" charset="0"/>
                <a:ea typeface="Times New Roman" panose="02020603050405020304" pitchFamily="18" charset="0"/>
              </a:rPr>
              <a:t> </a:t>
            </a:r>
            <a:r>
              <a:rPr lang="en-US" sz="2800" dirty="0" err="1">
                <a:solidFill>
                  <a:srgbClr val="0066FF"/>
                </a:solidFill>
                <a:effectLst/>
                <a:latin typeface="Times New Roman" panose="02020603050405020304" pitchFamily="18" charset="0"/>
                <a:ea typeface="Times New Roman" panose="02020603050405020304" pitchFamily="18" charset="0"/>
              </a:rPr>
              <a:t>dưỡng</a:t>
            </a:r>
            <a:r>
              <a:rPr lang="en-US" sz="2800" dirty="0">
                <a:solidFill>
                  <a:srgbClr val="0066FF"/>
                </a:solidFill>
                <a:latin typeface="Times New Roman" panose="02020603050405020304" pitchFamily="18" charset="0"/>
                <a:ea typeface="Times New Roman" panose="02020603050405020304" pitchFamily="18" charset="0"/>
              </a:rPr>
              <a:t>; TB </a:t>
            </a:r>
            <a:r>
              <a:rPr lang="en-US" sz="2800" dirty="0" err="1">
                <a:solidFill>
                  <a:srgbClr val="0066FF"/>
                </a:solidFill>
                <a:latin typeface="Times New Roman" panose="02020603050405020304" pitchFamily="18" charset="0"/>
                <a:ea typeface="Times New Roman" panose="02020603050405020304" pitchFamily="18" charset="0"/>
              </a:rPr>
              <a:t>sinh</a:t>
            </a:r>
            <a:r>
              <a:rPr lang="en-US" sz="2800" dirty="0">
                <a:solidFill>
                  <a:srgbClr val="0066FF"/>
                </a:solidFill>
                <a:latin typeface="Times New Roman" panose="02020603050405020304" pitchFamily="18" charset="0"/>
                <a:ea typeface="Times New Roman" panose="02020603050405020304" pitchFamily="18" charset="0"/>
              </a:rPr>
              <a:t> </a:t>
            </a:r>
            <a:r>
              <a:rPr lang="en-US" sz="2800" dirty="0" err="1">
                <a:solidFill>
                  <a:srgbClr val="0066FF"/>
                </a:solidFill>
                <a:latin typeface="Times New Roman" panose="02020603050405020304" pitchFamily="18" charset="0"/>
                <a:ea typeface="Times New Roman" panose="02020603050405020304" pitchFamily="18" charset="0"/>
              </a:rPr>
              <a:t>dục</a:t>
            </a:r>
            <a:r>
              <a:rPr lang="en-US" sz="2800" dirty="0">
                <a:solidFill>
                  <a:srgbClr val="0066FF"/>
                </a:solidFill>
                <a:latin typeface="Times New Roman" panose="02020603050405020304" pitchFamily="18" charset="0"/>
                <a:ea typeface="Times New Roman" panose="02020603050405020304" pitchFamily="18" charset="0"/>
              </a:rPr>
              <a:t> </a:t>
            </a:r>
            <a:r>
              <a:rPr lang="en-US" sz="2800" dirty="0" err="1">
                <a:solidFill>
                  <a:srgbClr val="0066FF"/>
                </a:solidFill>
                <a:latin typeface="Times New Roman" panose="02020603050405020304" pitchFamily="18" charset="0"/>
                <a:ea typeface="Times New Roman" panose="02020603050405020304" pitchFamily="18" charset="0"/>
              </a:rPr>
              <a:t>sơ</a:t>
            </a:r>
            <a:r>
              <a:rPr lang="en-US" sz="2800" dirty="0">
                <a:solidFill>
                  <a:srgbClr val="0066FF"/>
                </a:solidFill>
                <a:latin typeface="Times New Roman" panose="02020603050405020304" pitchFamily="18" charset="0"/>
                <a:ea typeface="Times New Roman" panose="02020603050405020304" pitchFamily="18" charset="0"/>
              </a:rPr>
              <a:t> </a:t>
            </a:r>
            <a:r>
              <a:rPr lang="en-US" sz="2800" dirty="0" err="1">
                <a:solidFill>
                  <a:srgbClr val="0066FF"/>
                </a:solidFill>
                <a:latin typeface="Times New Roman" panose="02020603050405020304" pitchFamily="18" charset="0"/>
                <a:ea typeface="Times New Roman" panose="02020603050405020304" pitchFamily="18" charset="0"/>
              </a:rPr>
              <a:t>khai</a:t>
            </a:r>
            <a:r>
              <a:rPr lang="en-US" sz="2800" dirty="0">
                <a:solidFill>
                  <a:srgbClr val="0066FF"/>
                </a:solidFill>
                <a:latin typeface="Times New Roman" panose="02020603050405020304" pitchFamily="18" charset="0"/>
                <a:ea typeface="Times New Roman" panose="02020603050405020304" pitchFamily="18" charset="0"/>
              </a:rPr>
              <a:t> </a:t>
            </a:r>
            <a:endParaRPr lang="en-US" sz="2800" b="1" dirty="0">
              <a:solidFill>
                <a:srgbClr val="0066FF"/>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21EA145A-F412-0215-3AB9-8A13A54BEE93}"/>
              </a:ext>
            </a:extLst>
          </p:cNvPr>
          <p:cNvSpPr txBox="1"/>
          <p:nvPr/>
        </p:nvSpPr>
        <p:spPr>
          <a:xfrm>
            <a:off x="3621658" y="1431434"/>
            <a:ext cx="8470940" cy="954107"/>
          </a:xfrm>
          <a:prstGeom prst="rect">
            <a:avLst/>
          </a:prstGeom>
          <a:noFill/>
        </p:spPr>
        <p:txBody>
          <a:bodyPr wrap="square">
            <a:spAutoFit/>
          </a:bodyPr>
          <a:lstStyle/>
          <a:p>
            <a:r>
              <a:rPr lang="en-US" sz="2800" dirty="0" err="1">
                <a:solidFill>
                  <a:schemeClr val="accent1">
                    <a:lumMod val="50000"/>
                  </a:schemeClr>
                </a:solidFill>
                <a:effectLst/>
                <a:latin typeface="Times New Roman" panose="02020603050405020304" pitchFamily="18" charset="0"/>
                <a:ea typeface="Times New Roman" panose="02020603050405020304" pitchFamily="18" charset="0"/>
              </a:rPr>
              <a:t>Hoạt</a:t>
            </a:r>
            <a:r>
              <a:rPr lang="en-US" sz="2800" dirty="0">
                <a:solidFill>
                  <a:schemeClr val="accent1">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50000"/>
                  </a:schemeClr>
                </a:solidFill>
                <a:effectLst/>
                <a:latin typeface="Times New Roman" panose="02020603050405020304" pitchFamily="18" charset="0"/>
                <a:ea typeface="Times New Roman" panose="02020603050405020304" pitchFamily="18" charset="0"/>
              </a:rPr>
              <a:t>động</a:t>
            </a:r>
            <a:r>
              <a:rPr lang="en-US" sz="2800" dirty="0">
                <a:solidFill>
                  <a:schemeClr val="accent1">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50000"/>
                  </a:schemeClr>
                </a:solidFill>
                <a:effectLst/>
                <a:latin typeface="Times New Roman" panose="02020603050405020304" pitchFamily="18" charset="0"/>
                <a:ea typeface="Times New Roman" panose="02020603050405020304" pitchFamily="18" charset="0"/>
              </a:rPr>
              <a:t>xảy</a:t>
            </a:r>
            <a:r>
              <a:rPr lang="en-US" sz="2800" dirty="0">
                <a:solidFill>
                  <a:schemeClr val="accent1">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50000"/>
                  </a:schemeClr>
                </a:solidFill>
                <a:effectLst/>
                <a:latin typeface="Times New Roman" panose="02020603050405020304" pitchFamily="18" charset="0"/>
                <a:ea typeface="Times New Roman" panose="02020603050405020304" pitchFamily="18" charset="0"/>
              </a:rPr>
              <a:t>ra</a:t>
            </a:r>
            <a:r>
              <a:rPr lang="en-US" sz="2800" dirty="0">
                <a:solidFill>
                  <a:schemeClr val="accent1">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50000"/>
                  </a:schemeClr>
                </a:solidFill>
                <a:effectLst/>
                <a:latin typeface="Times New Roman" panose="02020603050405020304" pitchFamily="18" charset="0"/>
                <a:ea typeface="Times New Roman" panose="02020603050405020304" pitchFamily="18" charset="0"/>
              </a:rPr>
              <a:t>trước</a:t>
            </a:r>
            <a:r>
              <a:rPr lang="en-US" sz="2800" dirty="0">
                <a:solidFill>
                  <a:schemeClr val="accent1">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50000"/>
                  </a:schemeClr>
                </a:solidFill>
                <a:effectLst/>
                <a:latin typeface="Times New Roman" panose="02020603050405020304" pitchFamily="18" charset="0"/>
                <a:ea typeface="Times New Roman" panose="02020603050405020304" pitchFamily="18" charset="0"/>
              </a:rPr>
              <a:t>khi</a:t>
            </a:r>
            <a:r>
              <a:rPr lang="en-US" sz="2800" dirty="0">
                <a:solidFill>
                  <a:schemeClr val="accent1">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50000"/>
                  </a:schemeClr>
                </a:solidFill>
                <a:effectLst/>
                <a:latin typeface="Times New Roman" panose="02020603050405020304" pitchFamily="18" charset="0"/>
                <a:ea typeface="Times New Roman" panose="02020603050405020304" pitchFamily="18" charset="0"/>
              </a:rPr>
              <a:t>phân</a:t>
            </a:r>
            <a:r>
              <a:rPr lang="en-US" sz="2800" dirty="0">
                <a:solidFill>
                  <a:schemeClr val="accent1">
                    <a:lumMod val="50000"/>
                  </a:schemeClr>
                </a:solidFill>
                <a:effectLst/>
                <a:latin typeface="Times New Roman" panose="02020603050405020304" pitchFamily="18" charset="0"/>
                <a:ea typeface="Times New Roman" panose="02020603050405020304" pitchFamily="18" charset="0"/>
              </a:rPr>
              <a:t> chia </a:t>
            </a:r>
            <a:r>
              <a:rPr lang="en-US" sz="2800" dirty="0" err="1">
                <a:solidFill>
                  <a:schemeClr val="accent1">
                    <a:lumMod val="50000"/>
                  </a:schemeClr>
                </a:solidFill>
                <a:effectLst/>
                <a:latin typeface="Times New Roman" panose="02020603050405020304" pitchFamily="18" charset="0"/>
                <a:ea typeface="Times New Roman" panose="02020603050405020304" pitchFamily="18" charset="0"/>
              </a:rPr>
              <a:t>tế</a:t>
            </a:r>
            <a:r>
              <a:rPr lang="en-US" sz="2800" dirty="0">
                <a:solidFill>
                  <a:schemeClr val="accent1">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50000"/>
                  </a:schemeClr>
                </a:solidFill>
                <a:effectLst/>
                <a:latin typeface="Times New Roman" panose="02020603050405020304" pitchFamily="18" charset="0"/>
                <a:ea typeface="Times New Roman" panose="02020603050405020304" pitchFamily="18" charset="0"/>
              </a:rPr>
              <a:t>bào</a:t>
            </a:r>
            <a:r>
              <a:rPr lang="en-US" sz="2800" dirty="0">
                <a:solidFill>
                  <a:schemeClr val="accent1">
                    <a:lumMod val="50000"/>
                  </a:schemeClr>
                </a:solidFill>
                <a:effectLst/>
                <a:latin typeface="Times New Roman" panose="02020603050405020304" pitchFamily="18" charset="0"/>
                <a:ea typeface="Times New Roman" panose="02020603050405020304" pitchFamily="18" charset="0"/>
              </a:rPr>
              <a:t>: NST </a:t>
            </a:r>
            <a:r>
              <a:rPr lang="en-US" sz="2800" dirty="0" err="1">
                <a:solidFill>
                  <a:schemeClr val="accent1">
                    <a:lumMod val="50000"/>
                  </a:schemeClr>
                </a:solidFill>
                <a:effectLst/>
                <a:latin typeface="Times New Roman" panose="02020603050405020304" pitchFamily="18" charset="0"/>
                <a:ea typeface="Times New Roman" panose="02020603050405020304" pitchFamily="18" charset="0"/>
              </a:rPr>
              <a:t>nhân</a:t>
            </a:r>
            <a:r>
              <a:rPr lang="en-US" sz="2800" dirty="0">
                <a:solidFill>
                  <a:schemeClr val="accent1">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50000"/>
                  </a:schemeClr>
                </a:solidFill>
                <a:effectLst/>
                <a:latin typeface="Times New Roman" panose="02020603050405020304" pitchFamily="18" charset="0"/>
                <a:ea typeface="Times New Roman" panose="02020603050405020304" pitchFamily="18" charset="0"/>
              </a:rPr>
              <a:t>đôi</a:t>
            </a:r>
            <a:r>
              <a:rPr lang="en-US" sz="2800" dirty="0">
                <a:solidFill>
                  <a:schemeClr val="accent1">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1">
                    <a:lumMod val="50000"/>
                  </a:schemeClr>
                </a:solidFill>
                <a:effectLst/>
                <a:latin typeface="Times New Roman" panose="02020603050405020304" pitchFamily="18" charset="0"/>
                <a:ea typeface="Times New Roman" panose="02020603050405020304" pitchFamily="18" charset="0"/>
              </a:rPr>
              <a:t>thành</a:t>
            </a:r>
            <a:r>
              <a:rPr lang="en-US" sz="2800" dirty="0">
                <a:solidFill>
                  <a:schemeClr val="accent1">
                    <a:lumMod val="50000"/>
                  </a:schemeClr>
                </a:solidFill>
                <a:effectLst/>
                <a:latin typeface="Times New Roman" panose="02020603050405020304" pitchFamily="18" charset="0"/>
                <a:ea typeface="Times New Roman" panose="02020603050405020304" pitchFamily="18" charset="0"/>
              </a:rPr>
              <a:t> NST </a:t>
            </a:r>
            <a:r>
              <a:rPr lang="en-US" sz="2800" dirty="0" err="1">
                <a:solidFill>
                  <a:schemeClr val="accent1">
                    <a:lumMod val="50000"/>
                  </a:schemeClr>
                </a:solidFill>
                <a:effectLst/>
                <a:latin typeface="Times New Roman" panose="02020603050405020304" pitchFamily="18" charset="0"/>
                <a:ea typeface="Times New Roman" panose="02020603050405020304" pitchFamily="18" charset="0"/>
              </a:rPr>
              <a:t>kép</a:t>
            </a:r>
            <a:endParaRPr lang="en-US" sz="2800" dirty="0">
              <a:solidFill>
                <a:schemeClr val="accent1">
                  <a:lumMod val="50000"/>
                </a:schemeClr>
              </a:solidFill>
            </a:endParaRPr>
          </a:p>
        </p:txBody>
      </p:sp>
      <p:sp>
        <p:nvSpPr>
          <p:cNvPr id="11" name="TextBox 10">
            <a:extLst>
              <a:ext uri="{FF2B5EF4-FFF2-40B4-BE49-F238E27FC236}">
                <a16:creationId xmlns:a16="http://schemas.microsoft.com/office/drawing/2014/main" id="{CB44E8DE-C5A9-0198-9DC6-369DEE431D91}"/>
              </a:ext>
            </a:extLst>
          </p:cNvPr>
          <p:cNvSpPr txBox="1"/>
          <p:nvPr/>
        </p:nvSpPr>
        <p:spPr>
          <a:xfrm>
            <a:off x="3631219" y="2841466"/>
            <a:ext cx="4048125" cy="523220"/>
          </a:xfrm>
          <a:prstGeom prst="rect">
            <a:avLst/>
          </a:prstGeom>
          <a:noFill/>
        </p:spPr>
        <p:txBody>
          <a:bodyPr wrap="square" rtlCol="0">
            <a:spAutoFit/>
          </a:bodyPr>
          <a:lstStyle/>
          <a:p>
            <a:r>
              <a:rPr lang="en-US" sz="2800" dirty="0" err="1">
                <a:solidFill>
                  <a:srgbClr val="FF00FF"/>
                </a:solidFill>
                <a:effectLst/>
                <a:latin typeface="Times New Roman" panose="02020603050405020304" pitchFamily="18" charset="0"/>
                <a:ea typeface="Times New Roman" panose="02020603050405020304" pitchFamily="18" charset="0"/>
              </a:rPr>
              <a:t>Diễn</a:t>
            </a:r>
            <a:r>
              <a:rPr lang="en-US" sz="2800" dirty="0">
                <a:solidFill>
                  <a:srgbClr val="FF00FF"/>
                </a:solidFill>
                <a:effectLst/>
                <a:latin typeface="Times New Roman" panose="02020603050405020304" pitchFamily="18" charset="0"/>
                <a:ea typeface="Times New Roman" panose="02020603050405020304" pitchFamily="18" charset="0"/>
              </a:rPr>
              <a:t> </a:t>
            </a:r>
            <a:r>
              <a:rPr lang="en-US" sz="2800" dirty="0" err="1">
                <a:solidFill>
                  <a:srgbClr val="FF00FF"/>
                </a:solidFill>
                <a:effectLst/>
                <a:latin typeface="Times New Roman" panose="02020603050405020304" pitchFamily="18" charset="0"/>
                <a:ea typeface="Times New Roman" panose="02020603050405020304" pitchFamily="18" charset="0"/>
              </a:rPr>
              <a:t>ra</a:t>
            </a:r>
            <a:r>
              <a:rPr lang="en-US" sz="2800" dirty="0">
                <a:solidFill>
                  <a:srgbClr val="FF00FF"/>
                </a:solidFill>
                <a:effectLst/>
                <a:latin typeface="Times New Roman" panose="02020603050405020304" pitchFamily="18" charset="0"/>
                <a:ea typeface="Times New Roman" panose="02020603050405020304" pitchFamily="18" charset="0"/>
              </a:rPr>
              <a:t> qua 2 </a:t>
            </a:r>
            <a:r>
              <a:rPr lang="en-US" sz="2800" dirty="0" err="1">
                <a:solidFill>
                  <a:srgbClr val="FF00FF"/>
                </a:solidFill>
                <a:effectLst/>
                <a:latin typeface="Times New Roman" panose="02020603050405020304" pitchFamily="18" charset="0"/>
                <a:ea typeface="Times New Roman" panose="02020603050405020304" pitchFamily="18" charset="0"/>
              </a:rPr>
              <a:t>giai</a:t>
            </a:r>
            <a:r>
              <a:rPr lang="en-US" sz="2800" dirty="0">
                <a:solidFill>
                  <a:srgbClr val="FF00FF"/>
                </a:solidFill>
                <a:effectLst/>
                <a:latin typeface="Times New Roman" panose="02020603050405020304" pitchFamily="18" charset="0"/>
                <a:ea typeface="Times New Roman" panose="02020603050405020304" pitchFamily="18" charset="0"/>
              </a:rPr>
              <a:t> </a:t>
            </a:r>
            <a:r>
              <a:rPr lang="en-US" sz="2800" dirty="0" err="1">
                <a:solidFill>
                  <a:srgbClr val="FF00FF"/>
                </a:solidFill>
                <a:effectLst/>
                <a:latin typeface="Times New Roman" panose="02020603050405020304" pitchFamily="18" charset="0"/>
                <a:ea typeface="Times New Roman" panose="02020603050405020304" pitchFamily="18" charset="0"/>
              </a:rPr>
              <a:t>đoạn</a:t>
            </a:r>
            <a:endParaRPr lang="en-US" sz="2800" b="1" dirty="0">
              <a:solidFill>
                <a:srgbClr val="FF00FF"/>
              </a:solidFill>
              <a:latin typeface="Times New Roman" pitchFamily="18" charset="0"/>
              <a:cs typeface="Times New Roman" pitchFamily="18" charset="0"/>
            </a:endParaRPr>
          </a:p>
        </p:txBody>
      </p:sp>
      <p:sp>
        <p:nvSpPr>
          <p:cNvPr id="12" name="Left Brace 11">
            <a:extLst>
              <a:ext uri="{FF2B5EF4-FFF2-40B4-BE49-F238E27FC236}">
                <a16:creationId xmlns:a16="http://schemas.microsoft.com/office/drawing/2014/main" id="{BC069D3C-E1EE-6913-5828-4024813AC062}"/>
              </a:ext>
            </a:extLst>
          </p:cNvPr>
          <p:cNvSpPr/>
          <p:nvPr/>
        </p:nvSpPr>
        <p:spPr>
          <a:xfrm>
            <a:off x="7173548" y="2471999"/>
            <a:ext cx="323850" cy="1285158"/>
          </a:xfrm>
          <a:prstGeom prst="leftBrace">
            <a:avLst>
              <a:gd name="adj1" fmla="val 33219"/>
              <a:gd name="adj2" fmla="val 47880"/>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38445C2D-132A-33FE-1826-62314FA5BA89}"/>
              </a:ext>
            </a:extLst>
          </p:cNvPr>
          <p:cNvSpPr txBox="1"/>
          <p:nvPr/>
        </p:nvSpPr>
        <p:spPr>
          <a:xfrm>
            <a:off x="7424703" y="1972353"/>
            <a:ext cx="4640512" cy="954107"/>
          </a:xfrm>
          <a:prstGeom prst="rect">
            <a:avLst/>
          </a:prstGeom>
          <a:noFill/>
        </p:spPr>
        <p:txBody>
          <a:bodyPr wrap="square" rtlCol="0">
            <a:spAutoFit/>
          </a:bodyPr>
          <a:lstStyle/>
          <a:p>
            <a:r>
              <a:rPr lang="en-US" sz="2800" dirty="0" err="1">
                <a:solidFill>
                  <a:srgbClr val="FF0066"/>
                </a:solidFill>
                <a:effectLst/>
                <a:latin typeface="Times New Roman" panose="02020603050405020304" pitchFamily="18" charset="0"/>
                <a:ea typeface="Times New Roman" panose="02020603050405020304" pitchFamily="18" charset="0"/>
              </a:rPr>
              <a:t>Phân</a:t>
            </a:r>
            <a:r>
              <a:rPr lang="en-US" sz="2800" dirty="0">
                <a:solidFill>
                  <a:srgbClr val="FF0066"/>
                </a:solidFill>
                <a:effectLst/>
                <a:latin typeface="Times New Roman" panose="02020603050405020304" pitchFamily="18" charset="0"/>
                <a:ea typeface="Times New Roman" panose="02020603050405020304" pitchFamily="18" charset="0"/>
              </a:rPr>
              <a:t> chia </a:t>
            </a:r>
            <a:r>
              <a:rPr lang="en-US" sz="2800" dirty="0" err="1">
                <a:solidFill>
                  <a:srgbClr val="FF0066"/>
                </a:solidFill>
                <a:effectLst/>
                <a:latin typeface="Times New Roman" panose="02020603050405020304" pitchFamily="18" charset="0"/>
                <a:ea typeface="Times New Roman" panose="02020603050405020304" pitchFamily="18" charset="0"/>
              </a:rPr>
              <a:t>nhân</a:t>
            </a:r>
            <a:r>
              <a:rPr lang="en-US" sz="2800" dirty="0">
                <a:solidFill>
                  <a:srgbClr val="FF0066"/>
                </a:solidFill>
                <a:effectLst/>
                <a:latin typeface="Times New Roman" panose="02020603050405020304" pitchFamily="18" charset="0"/>
                <a:ea typeface="Times New Roman" panose="02020603050405020304" pitchFamily="18" charset="0"/>
              </a:rPr>
              <a:t>: </a:t>
            </a:r>
            <a:r>
              <a:rPr lang="en-US" sz="2800" dirty="0" err="1">
                <a:solidFill>
                  <a:srgbClr val="FF0066"/>
                </a:solidFill>
                <a:effectLst/>
                <a:latin typeface="Times New Roman" panose="02020603050405020304" pitchFamily="18" charset="0"/>
                <a:ea typeface="Times New Roman" panose="02020603050405020304" pitchFamily="18" charset="0"/>
              </a:rPr>
              <a:t>kì</a:t>
            </a:r>
            <a:r>
              <a:rPr lang="en-US" sz="2800" dirty="0">
                <a:solidFill>
                  <a:srgbClr val="FF0066"/>
                </a:solidFill>
                <a:effectLst/>
                <a:latin typeface="Times New Roman" panose="02020603050405020304" pitchFamily="18" charset="0"/>
                <a:ea typeface="Times New Roman" panose="02020603050405020304" pitchFamily="18" charset="0"/>
              </a:rPr>
              <a:t> </a:t>
            </a:r>
            <a:r>
              <a:rPr lang="en-US" sz="2800" dirty="0" err="1">
                <a:solidFill>
                  <a:srgbClr val="FF0066"/>
                </a:solidFill>
                <a:effectLst/>
                <a:latin typeface="Times New Roman" panose="02020603050405020304" pitchFamily="18" charset="0"/>
                <a:ea typeface="Times New Roman" panose="02020603050405020304" pitchFamily="18" charset="0"/>
              </a:rPr>
              <a:t>đầu</a:t>
            </a:r>
            <a:r>
              <a:rPr lang="en-US" sz="2800" dirty="0">
                <a:solidFill>
                  <a:srgbClr val="FF0066"/>
                </a:solidFill>
                <a:effectLst/>
                <a:latin typeface="Times New Roman" panose="02020603050405020304" pitchFamily="18" charset="0"/>
                <a:ea typeface="Times New Roman" panose="02020603050405020304" pitchFamily="18" charset="0"/>
              </a:rPr>
              <a:t>, </a:t>
            </a:r>
            <a:r>
              <a:rPr lang="en-US" sz="2800" dirty="0" err="1">
                <a:solidFill>
                  <a:srgbClr val="FF0066"/>
                </a:solidFill>
                <a:effectLst/>
                <a:latin typeface="Times New Roman" panose="02020603050405020304" pitchFamily="18" charset="0"/>
                <a:ea typeface="Times New Roman" panose="02020603050405020304" pitchFamily="18" charset="0"/>
              </a:rPr>
              <a:t>kì</a:t>
            </a:r>
            <a:r>
              <a:rPr lang="en-US" sz="2800" dirty="0">
                <a:solidFill>
                  <a:srgbClr val="FF0066"/>
                </a:solidFill>
                <a:effectLst/>
                <a:latin typeface="Times New Roman" panose="02020603050405020304" pitchFamily="18" charset="0"/>
                <a:ea typeface="Times New Roman" panose="02020603050405020304" pitchFamily="18" charset="0"/>
              </a:rPr>
              <a:t> </a:t>
            </a:r>
            <a:r>
              <a:rPr lang="en-US" sz="2800" dirty="0" err="1">
                <a:solidFill>
                  <a:srgbClr val="FF0066"/>
                </a:solidFill>
                <a:effectLst/>
                <a:latin typeface="Times New Roman" panose="02020603050405020304" pitchFamily="18" charset="0"/>
                <a:ea typeface="Times New Roman" panose="02020603050405020304" pitchFamily="18" charset="0"/>
              </a:rPr>
              <a:t>giữa</a:t>
            </a:r>
            <a:r>
              <a:rPr lang="en-US" sz="2800" dirty="0">
                <a:solidFill>
                  <a:srgbClr val="FF0066"/>
                </a:solidFill>
                <a:effectLst/>
                <a:latin typeface="Times New Roman" panose="02020603050405020304" pitchFamily="18" charset="0"/>
                <a:ea typeface="Times New Roman" panose="02020603050405020304" pitchFamily="18" charset="0"/>
              </a:rPr>
              <a:t>, </a:t>
            </a:r>
            <a:r>
              <a:rPr lang="en-US" sz="2800" dirty="0" err="1">
                <a:solidFill>
                  <a:srgbClr val="FF0066"/>
                </a:solidFill>
                <a:effectLst/>
                <a:latin typeface="Times New Roman" panose="02020603050405020304" pitchFamily="18" charset="0"/>
                <a:ea typeface="Times New Roman" panose="02020603050405020304" pitchFamily="18" charset="0"/>
              </a:rPr>
              <a:t>kì</a:t>
            </a:r>
            <a:r>
              <a:rPr lang="en-US" sz="2800" dirty="0">
                <a:solidFill>
                  <a:srgbClr val="FF0066"/>
                </a:solidFill>
                <a:effectLst/>
                <a:latin typeface="Times New Roman" panose="02020603050405020304" pitchFamily="18" charset="0"/>
                <a:ea typeface="Times New Roman" panose="02020603050405020304" pitchFamily="18" charset="0"/>
              </a:rPr>
              <a:t> </a:t>
            </a:r>
            <a:r>
              <a:rPr lang="en-US" sz="2800" dirty="0" err="1">
                <a:solidFill>
                  <a:srgbClr val="FF0066"/>
                </a:solidFill>
                <a:effectLst/>
                <a:latin typeface="Times New Roman" panose="02020603050405020304" pitchFamily="18" charset="0"/>
                <a:ea typeface="Times New Roman" panose="02020603050405020304" pitchFamily="18" charset="0"/>
              </a:rPr>
              <a:t>sau</a:t>
            </a:r>
            <a:r>
              <a:rPr lang="en-US" sz="2800" dirty="0">
                <a:solidFill>
                  <a:srgbClr val="FF0066"/>
                </a:solidFill>
                <a:effectLst/>
                <a:latin typeface="Times New Roman" panose="02020603050405020304" pitchFamily="18" charset="0"/>
                <a:ea typeface="Times New Roman" panose="02020603050405020304" pitchFamily="18" charset="0"/>
              </a:rPr>
              <a:t>, </a:t>
            </a:r>
            <a:r>
              <a:rPr lang="en-US" sz="2800" dirty="0" err="1">
                <a:solidFill>
                  <a:srgbClr val="FF0066"/>
                </a:solidFill>
                <a:effectLst/>
                <a:latin typeface="Times New Roman" panose="02020603050405020304" pitchFamily="18" charset="0"/>
                <a:ea typeface="Times New Roman" panose="02020603050405020304" pitchFamily="18" charset="0"/>
              </a:rPr>
              <a:t>kì</a:t>
            </a:r>
            <a:r>
              <a:rPr lang="en-US" sz="2800" dirty="0">
                <a:solidFill>
                  <a:srgbClr val="FF0066"/>
                </a:solidFill>
                <a:effectLst/>
                <a:latin typeface="Times New Roman" panose="02020603050405020304" pitchFamily="18" charset="0"/>
                <a:ea typeface="Times New Roman" panose="02020603050405020304" pitchFamily="18" charset="0"/>
              </a:rPr>
              <a:t> </a:t>
            </a:r>
            <a:r>
              <a:rPr lang="en-US" sz="2800" dirty="0" err="1">
                <a:solidFill>
                  <a:srgbClr val="FF0066"/>
                </a:solidFill>
                <a:effectLst/>
                <a:latin typeface="Times New Roman" panose="02020603050405020304" pitchFamily="18" charset="0"/>
                <a:ea typeface="Times New Roman" panose="02020603050405020304" pitchFamily="18" charset="0"/>
              </a:rPr>
              <a:t>cuối</a:t>
            </a:r>
            <a:endParaRPr lang="en-US" sz="2800" b="1" dirty="0">
              <a:solidFill>
                <a:srgbClr val="FF0066"/>
              </a:solidFill>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B2A30A78-AB57-DA85-B061-9FFF240B6F2D}"/>
              </a:ext>
            </a:extLst>
          </p:cNvPr>
          <p:cNvSpPr txBox="1"/>
          <p:nvPr/>
        </p:nvSpPr>
        <p:spPr>
          <a:xfrm>
            <a:off x="7369934" y="3144816"/>
            <a:ext cx="4695281" cy="1384995"/>
          </a:xfrm>
          <a:prstGeom prst="rect">
            <a:avLst/>
          </a:prstGeom>
          <a:noFill/>
        </p:spPr>
        <p:txBody>
          <a:bodyPr wrap="square" rtlCol="0">
            <a:spAutoFit/>
          </a:bodyPr>
          <a:lstStyle/>
          <a:p>
            <a:r>
              <a:rPr lang="en-US" sz="2800" dirty="0" err="1">
                <a:solidFill>
                  <a:srgbClr val="0000FF"/>
                </a:solidFill>
                <a:effectLst/>
                <a:latin typeface="Times New Roman" panose="02020603050405020304" pitchFamily="18" charset="0"/>
                <a:ea typeface="Times New Roman" panose="02020603050405020304" pitchFamily="18" charset="0"/>
              </a:rPr>
              <a:t>Phân</a:t>
            </a:r>
            <a:r>
              <a:rPr lang="en-US" sz="2800" dirty="0">
                <a:solidFill>
                  <a:srgbClr val="0000FF"/>
                </a:solidFill>
                <a:effectLst/>
                <a:latin typeface="Times New Roman" panose="02020603050405020304" pitchFamily="18" charset="0"/>
                <a:ea typeface="Times New Roman" panose="02020603050405020304" pitchFamily="18" charset="0"/>
              </a:rPr>
              <a:t> TB </a:t>
            </a:r>
            <a:r>
              <a:rPr lang="en-US" sz="2800" dirty="0" err="1">
                <a:solidFill>
                  <a:srgbClr val="0000FF"/>
                </a:solidFill>
                <a:effectLst/>
                <a:latin typeface="Times New Roman" panose="02020603050405020304" pitchFamily="18" charset="0"/>
                <a:ea typeface="Times New Roman" panose="02020603050405020304" pitchFamily="18" charset="0"/>
              </a:rPr>
              <a:t>chất</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diễn</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ra</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đồng</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thời</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với</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kì</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cuối</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của</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phân</a:t>
            </a:r>
            <a:r>
              <a:rPr lang="en-US" sz="2800" dirty="0">
                <a:solidFill>
                  <a:srgbClr val="0000FF"/>
                </a:solidFill>
                <a:effectLst/>
                <a:latin typeface="Times New Roman" panose="02020603050405020304" pitchFamily="18" charset="0"/>
                <a:ea typeface="Times New Roman" panose="02020603050405020304" pitchFamily="18" charset="0"/>
              </a:rPr>
              <a:t> chia </a:t>
            </a:r>
            <a:r>
              <a:rPr lang="en-US" sz="2800" dirty="0" err="1">
                <a:solidFill>
                  <a:srgbClr val="0000FF"/>
                </a:solidFill>
                <a:effectLst/>
                <a:latin typeface="Times New Roman" panose="02020603050405020304" pitchFamily="18" charset="0"/>
                <a:ea typeface="Times New Roman" panose="02020603050405020304" pitchFamily="18" charset="0"/>
              </a:rPr>
              <a:t>nhân</a:t>
            </a:r>
            <a:endParaRPr lang="en-US" sz="28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60145268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circle(in)">
                                      <p:cBhvr>
                                        <p:cTn id="43" dur="20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randombar(horizontal)">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circle(in)">
                                      <p:cBhvr>
                                        <p:cTn id="6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4" grpId="0"/>
      <p:bldP spid="10" grpId="0"/>
      <p:bldP spid="11" grpId="0"/>
      <p:bldP spid="12" grpId="0" animBg="1"/>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B149A-8EF3-8730-B34B-198549A85F45}"/>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8DFB07FE-0341-6A5B-7993-80B9E609ABCA}"/>
              </a:ext>
            </a:extLst>
          </p:cNvPr>
          <p:cNvSpPr txBox="1"/>
          <p:nvPr/>
        </p:nvSpPr>
        <p:spPr>
          <a:xfrm>
            <a:off x="0" y="0"/>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36: NGUYÊN PHÂN VÀ GIẢM PHÂN</a:t>
            </a:r>
            <a:endParaRPr lang="en-US" sz="3200" b="1"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02001929-84D7-6689-E55E-51CF8A3565CB}"/>
              </a:ext>
            </a:extLst>
          </p:cNvPr>
          <p:cNvSpPr txBox="1"/>
          <p:nvPr/>
        </p:nvSpPr>
        <p:spPr>
          <a:xfrm>
            <a:off x="0" y="391533"/>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KHÁI NIỆM NGUYÊN PHÂN, GIẢM PHÂN</a:t>
            </a:r>
          </a:p>
        </p:txBody>
      </p:sp>
      <p:sp>
        <p:nvSpPr>
          <p:cNvPr id="27650" name="Rectangle 2">
            <a:extLst>
              <a:ext uri="{FF2B5EF4-FFF2-40B4-BE49-F238E27FC236}">
                <a16:creationId xmlns:a16="http://schemas.microsoft.com/office/drawing/2014/main" id="{BCC3E6B3-4606-6391-2780-32DB89FC0E39}"/>
              </a:ext>
            </a:extLst>
          </p:cNvPr>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a:extLst>
              <a:ext uri="{FF2B5EF4-FFF2-40B4-BE49-F238E27FC236}">
                <a16:creationId xmlns:a16="http://schemas.microsoft.com/office/drawing/2014/main" id="{34B9F80D-DBD9-BC46-1E6F-3BE66CDA548E}"/>
              </a:ext>
            </a:extLst>
          </p:cNvPr>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5-Point Star 16">
            <a:hlinkClick r:id="rId2" action="ppaction://hlinkfile"/>
            <a:extLst>
              <a:ext uri="{FF2B5EF4-FFF2-40B4-BE49-F238E27FC236}">
                <a16:creationId xmlns:a16="http://schemas.microsoft.com/office/drawing/2014/main" id="{256D1887-8569-817E-1061-CBCAE20BB487}"/>
              </a:ext>
            </a:extLst>
          </p:cNvPr>
          <p:cNvSpPr/>
          <p:nvPr/>
        </p:nvSpPr>
        <p:spPr>
          <a:xfrm>
            <a:off x="11495314" y="0"/>
            <a:ext cx="696686" cy="653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13925C1-3480-108C-69CF-EFE1EBD85EC4}"/>
              </a:ext>
            </a:extLst>
          </p:cNvPr>
          <p:cNvSpPr txBox="1"/>
          <p:nvPr/>
        </p:nvSpPr>
        <p:spPr>
          <a:xfrm>
            <a:off x="126785" y="874770"/>
            <a:ext cx="12192000" cy="523220"/>
          </a:xfrm>
          <a:prstGeom prst="rect">
            <a:avLst/>
          </a:prstGeom>
          <a:noFill/>
        </p:spPr>
        <p:txBody>
          <a:bodyPr wrap="square" rtlCol="0">
            <a:spAutoFit/>
          </a:bodyPr>
          <a:lstStyle/>
          <a:p>
            <a:r>
              <a:rPr lang="en-US" sz="2800" dirty="0">
                <a:solidFill>
                  <a:srgbClr val="FF3399"/>
                </a:solidFill>
                <a:latin typeface="Times New Roman" pitchFamily="18" charset="0"/>
                <a:cs typeface="Times New Roman" pitchFamily="18" charset="0"/>
              </a:rPr>
              <a:t>1. </a:t>
            </a:r>
            <a:r>
              <a:rPr lang="en-US" sz="2800" dirty="0" err="1">
                <a:solidFill>
                  <a:srgbClr val="FF3399"/>
                </a:solidFill>
                <a:latin typeface="Times New Roman" pitchFamily="18" charset="0"/>
                <a:cs typeface="Times New Roman" pitchFamily="18" charset="0"/>
              </a:rPr>
              <a:t>Nguyên</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phân</a:t>
            </a:r>
            <a:endParaRPr lang="en-US" sz="2800" dirty="0">
              <a:solidFill>
                <a:srgbClr val="FF3399"/>
              </a:solidFill>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id="{036D0F0A-913C-0CAB-9244-24E1DDF245B1}"/>
              </a:ext>
            </a:extLst>
          </p:cNvPr>
          <p:cNvPicPr>
            <a:picLocks noChangeAspect="1"/>
          </p:cNvPicPr>
          <p:nvPr/>
        </p:nvPicPr>
        <p:blipFill>
          <a:blip r:embed="rId3"/>
          <a:stretch>
            <a:fillRect/>
          </a:stretch>
        </p:blipFill>
        <p:spPr>
          <a:xfrm>
            <a:off x="432867" y="1492435"/>
            <a:ext cx="11062447" cy="2317565"/>
          </a:xfrm>
          <a:prstGeom prst="rect">
            <a:avLst/>
          </a:prstGeom>
        </p:spPr>
      </p:pic>
      <p:sp>
        <p:nvSpPr>
          <p:cNvPr id="7" name="TextBox 6">
            <a:extLst>
              <a:ext uri="{FF2B5EF4-FFF2-40B4-BE49-F238E27FC236}">
                <a16:creationId xmlns:a16="http://schemas.microsoft.com/office/drawing/2014/main" id="{331B0D64-48B5-F8C6-FE31-14025352C4EB}"/>
              </a:ext>
            </a:extLst>
          </p:cNvPr>
          <p:cNvSpPr txBox="1"/>
          <p:nvPr/>
        </p:nvSpPr>
        <p:spPr>
          <a:xfrm>
            <a:off x="432867" y="3717531"/>
            <a:ext cx="11798515" cy="3762568"/>
          </a:xfrm>
          <a:prstGeom prst="rect">
            <a:avLst/>
          </a:prstGeom>
          <a:noFill/>
        </p:spPr>
        <p:txBody>
          <a:bodyPr wrap="square" rtlCol="0">
            <a:spAutoFit/>
          </a:bodyPr>
          <a:lstStyle/>
          <a:p>
            <a:pPr>
              <a:lnSpc>
                <a:spcPct val="135000"/>
              </a:lnSpc>
            </a:pP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Nguyên</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phân</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là</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quá</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trình</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phân</a:t>
            </a:r>
            <a:r>
              <a:rPr lang="en-US" sz="3000" dirty="0">
                <a:solidFill>
                  <a:srgbClr val="0000FF"/>
                </a:solidFill>
                <a:latin typeface="Times New Roman" panose="02020603050405020304" pitchFamily="18" charset="0"/>
                <a:cs typeface="Times New Roman" panose="02020603050405020304" pitchFamily="18" charset="0"/>
              </a:rPr>
              <a:t> chia </a:t>
            </a:r>
            <a:r>
              <a:rPr lang="en-US" sz="3000" dirty="0" err="1">
                <a:solidFill>
                  <a:srgbClr val="0000FF"/>
                </a:solidFill>
                <a:latin typeface="Times New Roman" panose="02020603050405020304" pitchFamily="18" charset="0"/>
                <a:cs typeface="Times New Roman" panose="02020603050405020304" pitchFamily="18" charset="0"/>
              </a:rPr>
              <a:t>bộ</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nhiễm</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sắc</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thể</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kép</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thành</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hai</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bộ</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nhiễm</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sắc</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thể</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giống</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nhau</a:t>
            </a:r>
            <a:r>
              <a:rPr lang="en-US" sz="3000" dirty="0">
                <a:solidFill>
                  <a:srgbClr val="0000FF"/>
                </a:solidFill>
                <a:latin typeface="Times New Roman" panose="02020603050405020304" pitchFamily="18" charset="0"/>
                <a:cs typeface="Times New Roman" panose="02020603050405020304" pitchFamily="18" charset="0"/>
              </a:rPr>
              <a:t>.</a:t>
            </a:r>
          </a:p>
          <a:p>
            <a:pPr>
              <a:lnSpc>
                <a:spcPct val="135000"/>
              </a:lnSpc>
            </a:pPr>
            <a:r>
              <a:rPr lang="en-US" sz="3000" dirty="0">
                <a:solidFill>
                  <a:srgbClr val="FF0066"/>
                </a:solidFill>
                <a:latin typeface="Times New Roman" panose="02020603050405020304" pitchFamily="18" charset="0"/>
                <a:cs typeface="Times New Roman" panose="02020603050405020304" pitchFamily="18" charset="0"/>
              </a:rPr>
              <a:t>+ </a:t>
            </a:r>
            <a:r>
              <a:rPr lang="en-US" sz="3000" dirty="0" err="1">
                <a:solidFill>
                  <a:srgbClr val="FF0066"/>
                </a:solidFill>
                <a:latin typeface="Times New Roman" panose="02020603050405020304" pitchFamily="18" charset="0"/>
                <a:cs typeface="Times New Roman" panose="02020603050405020304" pitchFamily="18" charset="0"/>
              </a:rPr>
              <a:t>Diễn</a:t>
            </a:r>
            <a:r>
              <a:rPr lang="en-US" sz="3000" dirty="0">
                <a:solidFill>
                  <a:srgbClr val="FF0066"/>
                </a:solidFill>
                <a:latin typeface="Times New Roman" panose="02020603050405020304" pitchFamily="18" charset="0"/>
                <a:cs typeface="Times New Roman" panose="02020603050405020304" pitchFamily="18" charset="0"/>
              </a:rPr>
              <a:t> </a:t>
            </a:r>
            <a:r>
              <a:rPr lang="en-US" sz="3000" dirty="0" err="1">
                <a:solidFill>
                  <a:srgbClr val="FF0066"/>
                </a:solidFill>
                <a:latin typeface="Times New Roman" panose="02020603050405020304" pitchFamily="18" charset="0"/>
                <a:cs typeface="Times New Roman" panose="02020603050405020304" pitchFamily="18" charset="0"/>
              </a:rPr>
              <a:t>ra</a:t>
            </a:r>
            <a:r>
              <a:rPr lang="en-US" sz="3000" dirty="0">
                <a:solidFill>
                  <a:srgbClr val="FF0066"/>
                </a:solidFill>
                <a:latin typeface="Times New Roman" panose="02020603050405020304" pitchFamily="18" charset="0"/>
                <a:cs typeface="Times New Roman" panose="02020603050405020304" pitchFamily="18" charset="0"/>
              </a:rPr>
              <a:t> ở</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tế</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bào</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mầm</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sinh</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dục</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tế</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bào</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sinh</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dưỡng</a:t>
            </a:r>
            <a:r>
              <a:rPr lang="en-US" sz="3000" dirty="0">
                <a:solidFill>
                  <a:srgbClr val="0000FF"/>
                </a:solidFill>
                <a:latin typeface="Times New Roman" panose="02020603050405020304" pitchFamily="18" charset="0"/>
                <a:cs typeface="Times New Roman" panose="02020603050405020304" pitchFamily="18" charset="0"/>
              </a:rPr>
              <a:t>.</a:t>
            </a:r>
          </a:p>
          <a:p>
            <a:pPr>
              <a:lnSpc>
                <a:spcPct val="135000"/>
              </a:lnSpc>
            </a:pPr>
            <a:r>
              <a:rPr lang="en-US" sz="3000" dirty="0">
                <a:solidFill>
                  <a:srgbClr val="FF0066"/>
                </a:solidFill>
                <a:latin typeface="Times New Roman" panose="02020603050405020304" pitchFamily="18" charset="0"/>
                <a:cs typeface="Times New Roman" panose="02020603050405020304" pitchFamily="18" charset="0"/>
              </a:rPr>
              <a:t>+ </a:t>
            </a:r>
            <a:r>
              <a:rPr lang="en-US" sz="3000" dirty="0" err="1">
                <a:solidFill>
                  <a:srgbClr val="FF0066"/>
                </a:solidFill>
                <a:latin typeface="Times New Roman" panose="02020603050405020304" pitchFamily="18" charset="0"/>
                <a:cs typeface="Times New Roman" panose="02020603050405020304" pitchFamily="18" charset="0"/>
              </a:rPr>
              <a:t>Kết</a:t>
            </a:r>
            <a:r>
              <a:rPr lang="en-US" sz="3000" dirty="0">
                <a:solidFill>
                  <a:srgbClr val="FF0066"/>
                </a:solidFill>
                <a:latin typeface="Times New Roman" panose="02020603050405020304" pitchFamily="18" charset="0"/>
                <a:cs typeface="Times New Roman" panose="02020603050405020304" pitchFamily="18" charset="0"/>
              </a:rPr>
              <a:t> </a:t>
            </a:r>
            <a:r>
              <a:rPr lang="en-US" sz="3000" dirty="0" err="1">
                <a:solidFill>
                  <a:srgbClr val="FF0066"/>
                </a:solidFill>
                <a:latin typeface="Times New Roman" panose="02020603050405020304" pitchFamily="18" charset="0"/>
                <a:cs typeface="Times New Roman" panose="02020603050405020304" pitchFamily="18" charset="0"/>
              </a:rPr>
              <a:t>quả</a:t>
            </a:r>
            <a:r>
              <a:rPr lang="en-US" sz="3000" dirty="0">
                <a:solidFill>
                  <a:srgbClr val="FF0066"/>
                </a:solidFill>
                <a:latin typeface="Times New Roman" panose="02020603050405020304" pitchFamily="18" charset="0"/>
                <a:cs typeface="Times New Roman" panose="02020603050405020304" pitchFamily="18" charset="0"/>
              </a:rPr>
              <a:t>:</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từ</a:t>
            </a:r>
            <a:r>
              <a:rPr lang="en-US" sz="3000" dirty="0">
                <a:solidFill>
                  <a:srgbClr val="0000FF"/>
                </a:solidFill>
                <a:latin typeface="Times New Roman" panose="02020603050405020304" pitchFamily="18" charset="0"/>
                <a:cs typeface="Times New Roman" panose="02020603050405020304" pitchFamily="18" charset="0"/>
              </a:rPr>
              <a:t> 1 </a:t>
            </a:r>
            <a:r>
              <a:rPr lang="en-US" sz="3000" dirty="0" err="1">
                <a:solidFill>
                  <a:srgbClr val="0000FF"/>
                </a:solidFill>
                <a:latin typeface="Times New Roman" panose="02020603050405020304" pitchFamily="18" charset="0"/>
                <a:cs typeface="Times New Roman" panose="02020603050405020304" pitchFamily="18" charset="0"/>
              </a:rPr>
              <a:t>tế</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bào</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mẹ</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tạo</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thành</a:t>
            </a:r>
            <a:r>
              <a:rPr lang="en-US" sz="3000" dirty="0">
                <a:solidFill>
                  <a:srgbClr val="0000FF"/>
                </a:solidFill>
                <a:latin typeface="Times New Roman" panose="02020603050405020304" pitchFamily="18" charset="0"/>
                <a:cs typeface="Times New Roman" panose="02020603050405020304" pitchFamily="18" charset="0"/>
              </a:rPr>
              <a:t> 2 </a:t>
            </a:r>
            <a:r>
              <a:rPr lang="en-US" sz="3000" dirty="0" err="1">
                <a:solidFill>
                  <a:srgbClr val="0000FF"/>
                </a:solidFill>
                <a:latin typeface="Times New Roman" panose="02020603050405020304" pitchFamily="18" charset="0"/>
                <a:cs typeface="Times New Roman" panose="02020603050405020304" pitchFamily="18" charset="0"/>
              </a:rPr>
              <a:t>tế</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bào</a:t>
            </a:r>
            <a:r>
              <a:rPr lang="en-US" sz="3000" dirty="0">
                <a:solidFill>
                  <a:srgbClr val="0000FF"/>
                </a:solidFill>
                <a:latin typeface="Times New Roman" panose="02020603050405020304" pitchFamily="18" charset="0"/>
                <a:cs typeface="Times New Roman" panose="02020603050405020304" pitchFamily="18" charset="0"/>
              </a:rPr>
              <a:t> con </a:t>
            </a:r>
            <a:r>
              <a:rPr lang="en-US" sz="3000" dirty="0" err="1">
                <a:solidFill>
                  <a:srgbClr val="0000FF"/>
                </a:solidFill>
                <a:latin typeface="Times New Roman" panose="02020603050405020304" pitchFamily="18" charset="0"/>
                <a:cs typeface="Times New Roman" panose="02020603050405020304" pitchFamily="18" charset="0"/>
              </a:rPr>
              <a:t>có</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bộ</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nhiễm</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sắc</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thể</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giống</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nhau</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và</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giống</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tế</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bào</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mẹ</a:t>
            </a:r>
            <a:r>
              <a:rPr lang="en-US" sz="3000" dirty="0">
                <a:solidFill>
                  <a:srgbClr val="0000FF"/>
                </a:solidFill>
                <a:latin typeface="Times New Roman" panose="02020603050405020304" pitchFamily="18" charset="0"/>
                <a:cs typeface="Times New Roman" panose="02020603050405020304" pitchFamily="18" charset="0"/>
              </a:rPr>
              <a:t>.</a:t>
            </a:r>
          </a:p>
          <a:p>
            <a:endParaRPr lang="en-US" sz="3600" b="1" dirty="0">
              <a:ln w="22225">
                <a:solidFill>
                  <a:schemeClr val="accent2"/>
                </a:solidFill>
                <a:prstDash val="solid"/>
              </a:ln>
              <a:solidFill>
                <a:schemeClr val="accent2">
                  <a:lumMod val="40000"/>
                  <a:lumOff val="6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7194776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600FD-5958-F1EA-F57C-B9926638D5FE}"/>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FB673DE8-D20F-87D6-3789-EB1DFD520C7C}"/>
              </a:ext>
            </a:extLst>
          </p:cNvPr>
          <p:cNvSpPr txBox="1"/>
          <p:nvPr/>
        </p:nvSpPr>
        <p:spPr>
          <a:xfrm>
            <a:off x="0" y="0"/>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36: NGUYÊN PHÂN VÀ GIẢM PHÂN</a:t>
            </a:r>
            <a:endParaRPr lang="en-US" sz="3200" b="1"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1B97C515-2947-A08C-1D57-B4221F4D525C}"/>
              </a:ext>
            </a:extLst>
          </p:cNvPr>
          <p:cNvSpPr txBox="1"/>
          <p:nvPr/>
        </p:nvSpPr>
        <p:spPr>
          <a:xfrm>
            <a:off x="0" y="391533"/>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KHÁI NIỆM NGUYÊN PHÂN, GIẢM PHÂN</a:t>
            </a:r>
          </a:p>
        </p:txBody>
      </p:sp>
      <p:sp>
        <p:nvSpPr>
          <p:cNvPr id="27650" name="Rectangle 2">
            <a:extLst>
              <a:ext uri="{FF2B5EF4-FFF2-40B4-BE49-F238E27FC236}">
                <a16:creationId xmlns:a16="http://schemas.microsoft.com/office/drawing/2014/main" id="{03A3BDD8-FF78-1784-CB50-8C2F1B2C5F3C}"/>
              </a:ext>
            </a:extLst>
          </p:cNvPr>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a:extLst>
              <a:ext uri="{FF2B5EF4-FFF2-40B4-BE49-F238E27FC236}">
                <a16:creationId xmlns:a16="http://schemas.microsoft.com/office/drawing/2014/main" id="{749CED72-6D9B-5801-231B-C10931BB57CF}"/>
              </a:ext>
            </a:extLst>
          </p:cNvPr>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5-Point Star 16">
            <a:hlinkClick r:id="rId2" action="ppaction://hlinkfile"/>
            <a:extLst>
              <a:ext uri="{FF2B5EF4-FFF2-40B4-BE49-F238E27FC236}">
                <a16:creationId xmlns:a16="http://schemas.microsoft.com/office/drawing/2014/main" id="{F17B4A83-434A-1BDF-A69D-2EC4E56FAD1F}"/>
              </a:ext>
            </a:extLst>
          </p:cNvPr>
          <p:cNvSpPr/>
          <p:nvPr/>
        </p:nvSpPr>
        <p:spPr>
          <a:xfrm>
            <a:off x="11495314" y="0"/>
            <a:ext cx="696686" cy="653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197AAAC-96A3-C86B-5174-492411033938}"/>
              </a:ext>
            </a:extLst>
          </p:cNvPr>
          <p:cNvSpPr txBox="1"/>
          <p:nvPr/>
        </p:nvSpPr>
        <p:spPr>
          <a:xfrm>
            <a:off x="126785" y="874770"/>
            <a:ext cx="12192000" cy="523220"/>
          </a:xfrm>
          <a:prstGeom prst="rect">
            <a:avLst/>
          </a:prstGeom>
          <a:noFill/>
        </p:spPr>
        <p:txBody>
          <a:bodyPr wrap="square" rtlCol="0">
            <a:spAutoFit/>
          </a:bodyPr>
          <a:lstStyle/>
          <a:p>
            <a:r>
              <a:rPr lang="en-US" sz="2800" dirty="0">
                <a:solidFill>
                  <a:srgbClr val="FF3399"/>
                </a:solidFill>
                <a:latin typeface="Times New Roman" pitchFamily="18" charset="0"/>
                <a:cs typeface="Times New Roman" pitchFamily="18" charset="0"/>
              </a:rPr>
              <a:t>2. </a:t>
            </a:r>
            <a:r>
              <a:rPr lang="en-US" sz="2800" dirty="0" err="1">
                <a:solidFill>
                  <a:srgbClr val="FF3399"/>
                </a:solidFill>
                <a:latin typeface="Times New Roman" pitchFamily="18" charset="0"/>
                <a:cs typeface="Times New Roman" pitchFamily="18" charset="0"/>
              </a:rPr>
              <a:t>Giảm</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phân</a:t>
            </a:r>
            <a:endParaRPr lang="en-US" sz="2800" dirty="0">
              <a:solidFill>
                <a:srgbClr val="FF3399"/>
              </a:solidFill>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65D1A7FA-6EA5-39BA-6E69-8DAE8AB5E181}"/>
              </a:ext>
            </a:extLst>
          </p:cNvPr>
          <p:cNvPicPr>
            <a:picLocks noChangeAspect="1"/>
          </p:cNvPicPr>
          <p:nvPr/>
        </p:nvPicPr>
        <p:blipFill>
          <a:blip r:embed="rId3"/>
          <a:stretch>
            <a:fillRect/>
          </a:stretch>
        </p:blipFill>
        <p:spPr>
          <a:xfrm>
            <a:off x="145003" y="1415509"/>
            <a:ext cx="6877050" cy="5267325"/>
          </a:xfrm>
          <a:prstGeom prst="rect">
            <a:avLst/>
          </a:prstGeom>
        </p:spPr>
      </p:pic>
      <p:sp>
        <p:nvSpPr>
          <p:cNvPr id="9" name="TextBox 8">
            <a:extLst>
              <a:ext uri="{FF2B5EF4-FFF2-40B4-BE49-F238E27FC236}">
                <a16:creationId xmlns:a16="http://schemas.microsoft.com/office/drawing/2014/main" id="{E2BF70D4-6ED5-6459-0B0D-829FB5A0B786}"/>
              </a:ext>
            </a:extLst>
          </p:cNvPr>
          <p:cNvSpPr txBox="1"/>
          <p:nvPr/>
        </p:nvSpPr>
        <p:spPr>
          <a:xfrm>
            <a:off x="7215972" y="1233643"/>
            <a:ext cx="4778818" cy="1661993"/>
          </a:xfrm>
          <a:prstGeom prst="rect">
            <a:avLst/>
          </a:prstGeom>
          <a:noFill/>
        </p:spPr>
        <p:txBody>
          <a:bodyPr wrap="square">
            <a:spAutoFit/>
          </a:bodyPr>
          <a:lstStyle/>
          <a:p>
            <a:pPr algn="just"/>
            <a:r>
              <a:rPr lang="en-US" sz="3400" b="0" i="0" dirty="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1.Từ </a:t>
            </a:r>
            <a:r>
              <a:rPr lang="en-US" sz="3400" b="0" i="0" dirty="0" err="1">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một</a:t>
            </a:r>
            <a:r>
              <a:rPr lang="en-US" sz="3400" b="0" i="0" dirty="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 TB </a:t>
            </a:r>
            <a:r>
              <a:rPr lang="en-US" sz="3400" b="0" i="0" dirty="0" err="1">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mẹ</a:t>
            </a:r>
            <a:r>
              <a:rPr lang="en-US" sz="3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qua </a:t>
            </a:r>
            <a:r>
              <a:rPr lang="en-US" sz="3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3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lần</a:t>
            </a:r>
            <a:r>
              <a:rPr lang="en-US" sz="3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giảm</a:t>
            </a:r>
            <a:r>
              <a:rPr lang="en-US" sz="3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phân</a:t>
            </a:r>
            <a:r>
              <a:rPr lang="en-US" sz="3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3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ra</a:t>
            </a:r>
            <a:r>
              <a:rPr lang="en-US" sz="3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bao </a:t>
            </a:r>
            <a:r>
              <a:rPr lang="en-US" sz="3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nhiêu</a:t>
            </a:r>
            <a:r>
              <a:rPr lang="en-US" sz="3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tế</a:t>
            </a:r>
            <a:r>
              <a:rPr lang="en-US" sz="3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bào</a:t>
            </a:r>
            <a:r>
              <a:rPr lang="en-US" sz="3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con?</a:t>
            </a:r>
            <a:endParaRPr lang="en-US" sz="3400"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82141F5A-799A-95F6-F3FF-D588C4327E48}"/>
              </a:ext>
            </a:extLst>
          </p:cNvPr>
          <p:cNvSpPr txBox="1"/>
          <p:nvPr/>
        </p:nvSpPr>
        <p:spPr>
          <a:xfrm>
            <a:off x="7215972" y="2860440"/>
            <a:ext cx="4708393" cy="1754326"/>
          </a:xfrm>
          <a:prstGeom prst="rect">
            <a:avLst/>
          </a:prstGeom>
          <a:noFill/>
        </p:spPr>
        <p:txBody>
          <a:bodyPr wrap="square">
            <a:spAutoFit/>
          </a:bodyPr>
          <a:lstStyle/>
          <a:p>
            <a:pPr algn="just"/>
            <a:r>
              <a:rPr lang="en-US" sz="3600" b="0" i="0" dirty="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2.So </a:t>
            </a:r>
            <a:r>
              <a:rPr lang="en-US" sz="3600" b="0" i="0" dirty="0" err="1">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sánh</a:t>
            </a:r>
            <a:r>
              <a:rPr lang="en-US" sz="3600" b="0" i="0" dirty="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 </a:t>
            </a:r>
            <a:r>
              <a:rPr lang="en-US" sz="3600" b="0" i="0" dirty="0" err="1">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bộ</a:t>
            </a:r>
            <a:r>
              <a:rPr lang="en-US" sz="3600" b="0" i="0" dirty="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 NST ở </a:t>
            </a:r>
            <a:r>
              <a:rPr lang="en-US" sz="3600" b="0" i="0" dirty="0" err="1">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các</a:t>
            </a:r>
            <a:r>
              <a:rPr lang="en-US" sz="3600" b="0" i="0" dirty="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 TB con </a:t>
            </a:r>
            <a:r>
              <a:rPr lang="en-US" sz="3600" b="0" i="0" dirty="0" err="1">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với</a:t>
            </a:r>
            <a:r>
              <a:rPr lang="en-US" sz="3600" b="0" i="0" dirty="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 </a:t>
            </a:r>
            <a:r>
              <a:rPr lang="en-US" sz="3600" b="0" i="0" dirty="0" err="1">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bộ</a:t>
            </a:r>
            <a:r>
              <a:rPr lang="en-US" sz="3600" b="0" i="0" dirty="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 NST ở TB </a:t>
            </a:r>
            <a:r>
              <a:rPr lang="en-US" sz="3600" b="0" i="0" dirty="0" err="1">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mẹ</a:t>
            </a:r>
            <a:r>
              <a:rPr lang="en-US" sz="36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FF0FEC62-7A25-A5E5-704F-D705FA7C8178}"/>
              </a:ext>
            </a:extLst>
          </p:cNvPr>
          <p:cNvSpPr txBox="1"/>
          <p:nvPr/>
        </p:nvSpPr>
        <p:spPr>
          <a:xfrm>
            <a:off x="7031019" y="4457343"/>
            <a:ext cx="5167670" cy="2400657"/>
          </a:xfrm>
          <a:prstGeom prst="rect">
            <a:avLst/>
          </a:prstGeom>
          <a:noFill/>
        </p:spPr>
        <p:txBody>
          <a:bodyPr wrap="square" rtlCol="0">
            <a:spAutoFit/>
          </a:bodyPr>
          <a:lstStyle/>
          <a:p>
            <a:pPr algn="just"/>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Một</a:t>
            </a:r>
            <a:r>
              <a:rPr lang="en-US" sz="3000" dirty="0">
                <a:latin typeface="Times New Roman" pitchFamily="18" charset="0"/>
                <a:cs typeface="Times New Roman" pitchFamily="18" charset="0"/>
              </a:rPr>
              <a:t> TB </a:t>
            </a:r>
            <a:r>
              <a:rPr lang="en-US" sz="3000" dirty="0" err="1">
                <a:latin typeface="Times New Roman" pitchFamily="18" charset="0"/>
                <a:cs typeface="Times New Roman" pitchFamily="18" charset="0"/>
              </a:rPr>
              <a:t>mẹ</a:t>
            </a:r>
            <a:r>
              <a:rPr lang="en-US" sz="3000" dirty="0">
                <a:latin typeface="Times New Roman" pitchFamily="18" charset="0"/>
                <a:cs typeface="Times New Roman" pitchFamily="18" charset="0"/>
              </a:rPr>
              <a:t> qua 1 </a:t>
            </a:r>
            <a:r>
              <a:rPr lang="en-US" sz="3000" dirty="0" err="1">
                <a:latin typeface="Times New Roman" pitchFamily="18" charset="0"/>
                <a:cs typeface="Times New Roman" pitchFamily="18" charset="0"/>
              </a:rPr>
              <a:t>lần</a:t>
            </a:r>
            <a:r>
              <a:rPr lang="en-US" sz="3000" dirty="0">
                <a:latin typeface="Times New Roman" pitchFamily="18" charset="0"/>
                <a:cs typeface="Times New Roman" pitchFamily="18" charset="0"/>
              </a:rPr>
              <a:t> GP </a:t>
            </a:r>
            <a:r>
              <a:rPr lang="en-US" sz="3000" dirty="0">
                <a:latin typeface="Times New Roman" pitchFamily="18" charset="0"/>
                <a:cs typeface="Times New Roman" pitchFamily="18" charset="0"/>
                <a:sym typeface="Symbol" panose="05050102010706020507" pitchFamily="18" charset="2"/>
              </a:rPr>
              <a:t> 4 TB con.</a:t>
            </a:r>
          </a:p>
          <a:p>
            <a:pPr algn="just"/>
            <a:r>
              <a:rPr lang="en-US" sz="3000" dirty="0" err="1">
                <a:latin typeface="Times New Roman" pitchFamily="18" charset="0"/>
                <a:cs typeface="Times New Roman" pitchFamily="18" charset="0"/>
              </a:rPr>
              <a:t>Các</a:t>
            </a:r>
            <a:r>
              <a:rPr lang="en-US" sz="3000" dirty="0">
                <a:latin typeface="Times New Roman" pitchFamily="18" charset="0"/>
                <a:cs typeface="Times New Roman" pitchFamily="18" charset="0"/>
              </a:rPr>
              <a:t> TB con </a:t>
            </a:r>
            <a:r>
              <a:rPr lang="en-US" sz="3000" dirty="0" err="1">
                <a:latin typeface="Times New Roman" pitchFamily="18" charset="0"/>
                <a:cs typeface="Times New Roman" pitchFamily="18" charset="0"/>
              </a:rPr>
              <a:t>có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bộ</a:t>
            </a:r>
            <a:r>
              <a:rPr lang="en-US" sz="3000" dirty="0">
                <a:latin typeface="Times New Roman" pitchFamily="18" charset="0"/>
                <a:cs typeface="Times New Roman" pitchFamily="18" charset="0"/>
              </a:rPr>
              <a:t> NST(n) </a:t>
            </a:r>
            <a:r>
              <a:rPr lang="en-US" sz="3000" dirty="0" err="1">
                <a:latin typeface="Times New Roman" pitchFamily="18" charset="0"/>
                <a:cs typeface="Times New Roman" pitchFamily="18" charset="0"/>
              </a:rPr>
              <a:t>giảm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một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nửa</a:t>
            </a:r>
            <a:r>
              <a:rPr lang="en-US" sz="3000" dirty="0">
                <a:latin typeface="Times New Roman" pitchFamily="18" charset="0"/>
                <a:cs typeface="Times New Roman" pitchFamily="18" charset="0"/>
              </a:rPr>
              <a:t> so </a:t>
            </a:r>
            <a:r>
              <a:rPr lang="en-US" sz="3000" dirty="0" err="1">
                <a:latin typeface="Times New Roman" pitchFamily="18" charset="0"/>
                <a:cs typeface="Times New Roman" pitchFamily="18" charset="0"/>
              </a:rPr>
              <a:t>với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bộ</a:t>
            </a:r>
            <a:r>
              <a:rPr lang="en-US" sz="3000" dirty="0">
                <a:latin typeface="Times New Roman" pitchFamily="18" charset="0"/>
                <a:cs typeface="Times New Roman" pitchFamily="18" charset="0"/>
              </a:rPr>
              <a:t> NST ở  TB </a:t>
            </a:r>
            <a:r>
              <a:rPr lang="en-US" sz="3000" dirty="0" err="1">
                <a:latin typeface="Times New Roman" pitchFamily="18" charset="0"/>
                <a:cs typeface="Times New Roman" pitchFamily="18" charset="0"/>
              </a:rPr>
              <a:t>mẹ</a:t>
            </a:r>
            <a:r>
              <a:rPr lang="en-US" sz="3000" dirty="0">
                <a:latin typeface="Times New Roman" pitchFamily="18" charset="0"/>
                <a:cs typeface="Times New Roman" pitchFamily="18" charset="0"/>
              </a:rPr>
              <a:t> (2n)</a:t>
            </a:r>
          </a:p>
        </p:txBody>
      </p:sp>
      <p:sp>
        <p:nvSpPr>
          <p:cNvPr id="14" name="TextBox 13">
            <a:extLst>
              <a:ext uri="{FF2B5EF4-FFF2-40B4-BE49-F238E27FC236}">
                <a16:creationId xmlns:a16="http://schemas.microsoft.com/office/drawing/2014/main" id="{E60FB57B-0762-2CA5-10A3-ACE68DE89FE2}"/>
              </a:ext>
            </a:extLst>
          </p:cNvPr>
          <p:cNvSpPr txBox="1"/>
          <p:nvPr/>
        </p:nvSpPr>
        <p:spPr>
          <a:xfrm>
            <a:off x="7286397" y="2590499"/>
            <a:ext cx="5058608" cy="646331"/>
          </a:xfrm>
          <a:prstGeom prst="rect">
            <a:avLst/>
          </a:prstGeom>
          <a:noFill/>
        </p:spPr>
        <p:txBody>
          <a:bodyPr wrap="square" rtlCol="0">
            <a:spAutoFit/>
          </a:bodyPr>
          <a:lstStyle/>
          <a:p>
            <a:r>
              <a:rPr lang="en-US" sz="3600" b="1" dirty="0" err="1">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Giảm</a:t>
            </a:r>
            <a:r>
              <a:rPr lang="en-US" sz="3600" b="1" dirty="0">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 </a:t>
            </a:r>
            <a:r>
              <a:rPr lang="en-US" sz="3600" b="1" dirty="0" err="1">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phân</a:t>
            </a:r>
            <a:r>
              <a:rPr lang="en-US" sz="3600" b="1" dirty="0">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 </a:t>
            </a:r>
            <a:r>
              <a:rPr lang="en-US" sz="3600" b="1" dirty="0" err="1">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là</a:t>
            </a:r>
            <a:r>
              <a:rPr lang="en-US" sz="3600" b="1" dirty="0">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 </a:t>
            </a:r>
            <a:r>
              <a:rPr lang="en-US" sz="3600" b="1" dirty="0" err="1">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gì</a:t>
            </a:r>
            <a:r>
              <a:rPr lang="en-US" sz="3600" b="1" dirty="0">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a:t>
            </a:r>
          </a:p>
        </p:txBody>
      </p:sp>
      <p:sp>
        <p:nvSpPr>
          <p:cNvPr id="3" name="TextBox 2">
            <a:extLst>
              <a:ext uri="{FF2B5EF4-FFF2-40B4-BE49-F238E27FC236}">
                <a16:creationId xmlns:a16="http://schemas.microsoft.com/office/drawing/2014/main" id="{96BF00FE-3962-821E-11C0-0B73D5E7C31B}"/>
              </a:ext>
            </a:extLst>
          </p:cNvPr>
          <p:cNvSpPr txBox="1"/>
          <p:nvPr/>
        </p:nvSpPr>
        <p:spPr>
          <a:xfrm>
            <a:off x="7748311" y="708762"/>
            <a:ext cx="5058608" cy="646331"/>
          </a:xfrm>
          <a:prstGeom prst="rect">
            <a:avLst/>
          </a:prstGeom>
          <a:noFill/>
        </p:spPr>
        <p:txBody>
          <a:bodyPr wrap="square" rtlCol="0">
            <a:spAutoFit/>
          </a:bodyPr>
          <a:lstStyle/>
          <a:p>
            <a:r>
              <a:rPr lang="en-US" sz="3600" b="1" dirty="0" err="1">
                <a:ln w="22225">
                  <a:solidFill>
                    <a:schemeClr val="accent2"/>
                  </a:solidFill>
                  <a:prstDash val="solid"/>
                </a:ln>
                <a:solidFill>
                  <a:srgbClr val="FF33CC"/>
                </a:solidFill>
                <a:latin typeface="Times New Roman" pitchFamily="18" charset="0"/>
                <a:cs typeface="Times New Roman" pitchFamily="18" charset="0"/>
              </a:rPr>
              <a:t>Thảo</a:t>
            </a:r>
            <a:r>
              <a:rPr lang="en-US" sz="3600" b="1" dirty="0">
                <a:ln w="22225">
                  <a:solidFill>
                    <a:schemeClr val="accent2"/>
                  </a:solidFill>
                  <a:prstDash val="solid"/>
                </a:ln>
                <a:solidFill>
                  <a:srgbClr val="FF33CC"/>
                </a:solidFill>
                <a:latin typeface="Times New Roman" pitchFamily="18" charset="0"/>
                <a:cs typeface="Times New Roman" pitchFamily="18" charset="0"/>
              </a:rPr>
              <a:t> </a:t>
            </a:r>
            <a:r>
              <a:rPr lang="en-US" sz="3600" b="1" dirty="0" err="1">
                <a:ln w="22225">
                  <a:solidFill>
                    <a:schemeClr val="accent2"/>
                  </a:solidFill>
                  <a:prstDash val="solid"/>
                </a:ln>
                <a:solidFill>
                  <a:srgbClr val="FF33CC"/>
                </a:solidFill>
                <a:latin typeface="Times New Roman" pitchFamily="18" charset="0"/>
                <a:cs typeface="Times New Roman" pitchFamily="18" charset="0"/>
              </a:rPr>
              <a:t>luận</a:t>
            </a:r>
            <a:endParaRPr lang="en-US" sz="3600" b="1" dirty="0">
              <a:ln w="22225">
                <a:solidFill>
                  <a:schemeClr val="accent2"/>
                </a:solidFill>
                <a:prstDash val="solid"/>
              </a:ln>
              <a:solidFill>
                <a:srgbClr val="FF33CC"/>
              </a:solidFill>
              <a:latin typeface="Times New Roman" pitchFamily="18" charset="0"/>
              <a:cs typeface="Times New Roman" pitchFamily="18" charset="0"/>
            </a:endParaRPr>
          </a:p>
        </p:txBody>
      </p:sp>
    </p:spTree>
    <p:extLst>
      <p:ext uri="{BB962C8B-B14F-4D97-AF65-F5344CB8AC3E}">
        <p14:creationId xmlns:p14="http://schemas.microsoft.com/office/powerpoint/2010/main" val="8958412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grpId="0" nodeType="clickEffect">
                                  <p:stCondLst>
                                    <p:cond delay="0"/>
                                  </p:stCondLst>
                                  <p:iterate type="lt">
                                    <p:tmPct val="10000"/>
                                  </p:iterate>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12"/>
                                        </p:tgtEl>
                                        <p:attrNameLst>
                                          <p:attrName>ppt_y</p:attrName>
                                        </p:attrNameLst>
                                      </p:cBhvr>
                                      <p:tavLst>
                                        <p:tav tm="0">
                                          <p:val>
                                            <p:strVal val="#ppt_y"/>
                                          </p:val>
                                        </p:tav>
                                        <p:tav tm="100000">
                                          <p:val>
                                            <p:strVal val="#ppt_y"/>
                                          </p:val>
                                        </p:tav>
                                      </p:tavLst>
                                    </p:anim>
                                    <p:anim calcmode="lin" valueType="num">
                                      <p:cBhvr>
                                        <p:cTn id="36"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xit" presetSubtype="0" fill="hold" grpId="1" nodeType="clickEffect">
                                  <p:stCondLst>
                                    <p:cond delay="0"/>
                                  </p:stCondLst>
                                  <p:iterate type="lt">
                                    <p:tmPct val="0"/>
                                  </p:iterate>
                                  <p:childTnLst>
                                    <p:animEffect transition="out" filter="fade">
                                      <p:cBhvr>
                                        <p:cTn id="42" dur="1000"/>
                                        <p:tgtEl>
                                          <p:spTgt spid="12"/>
                                        </p:tgtEl>
                                      </p:cBhvr>
                                    </p:animEffect>
                                    <p:anim calcmode="lin" valueType="num">
                                      <p:cBhvr>
                                        <p:cTn id="43" dur="1000"/>
                                        <p:tgtEl>
                                          <p:spTgt spid="12"/>
                                        </p:tgtEl>
                                        <p:attrNameLst>
                                          <p:attrName>ppt_x</p:attrName>
                                        </p:attrNameLst>
                                      </p:cBhvr>
                                      <p:tavLst>
                                        <p:tav tm="0">
                                          <p:val>
                                            <p:strVal val="ppt_x"/>
                                          </p:val>
                                        </p:tav>
                                        <p:tav tm="100000">
                                          <p:val>
                                            <p:strVal val="ppt_x"/>
                                          </p:val>
                                        </p:tav>
                                      </p:tavLst>
                                    </p:anim>
                                    <p:anim calcmode="lin" valueType="num">
                                      <p:cBhvr>
                                        <p:cTn id="44" dur="1000"/>
                                        <p:tgtEl>
                                          <p:spTgt spid="12"/>
                                        </p:tgtEl>
                                        <p:attrNameLst>
                                          <p:attrName>ppt_y</p:attrName>
                                        </p:attrNameLst>
                                      </p:cBhvr>
                                      <p:tavLst>
                                        <p:tav tm="0">
                                          <p:val>
                                            <p:strVal val="ppt_y"/>
                                          </p:val>
                                        </p:tav>
                                        <p:tav tm="100000">
                                          <p:val>
                                            <p:strVal val="ppt_y+.1"/>
                                          </p:val>
                                        </p:tav>
                                      </p:tavLst>
                                    </p:anim>
                                    <p:set>
                                      <p:cBhvr>
                                        <p:cTn id="45" dur="1" fill="hold">
                                          <p:stCondLst>
                                            <p:cond delay="999"/>
                                          </p:stCondLst>
                                        </p:cTn>
                                        <p:tgtEl>
                                          <p:spTgt spid="12"/>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 presetClass="exit" presetSubtype="4" fill="hold" grpId="1" nodeType="clickEffect">
                                  <p:stCondLst>
                                    <p:cond delay="0"/>
                                  </p:stCondLst>
                                  <p:childTnLst>
                                    <p:anim calcmode="lin" valueType="num">
                                      <p:cBhvr additive="base">
                                        <p:cTn id="49" dur="500"/>
                                        <p:tgtEl>
                                          <p:spTgt spid="9"/>
                                        </p:tgtEl>
                                        <p:attrNameLst>
                                          <p:attrName>ppt_x</p:attrName>
                                        </p:attrNameLst>
                                      </p:cBhvr>
                                      <p:tavLst>
                                        <p:tav tm="0">
                                          <p:val>
                                            <p:strVal val="ppt_x"/>
                                          </p:val>
                                        </p:tav>
                                        <p:tav tm="100000">
                                          <p:val>
                                            <p:strVal val="ppt_x"/>
                                          </p:val>
                                        </p:tav>
                                      </p:tavLst>
                                    </p:anim>
                                    <p:anim calcmode="lin" valueType="num">
                                      <p:cBhvr additive="base">
                                        <p:cTn id="50" dur="500"/>
                                        <p:tgtEl>
                                          <p:spTgt spid="9"/>
                                        </p:tgtEl>
                                        <p:attrNameLst>
                                          <p:attrName>ppt_y</p:attrName>
                                        </p:attrNameLst>
                                      </p:cBhvr>
                                      <p:tavLst>
                                        <p:tav tm="0">
                                          <p:val>
                                            <p:strVal val="ppt_y"/>
                                          </p:val>
                                        </p:tav>
                                        <p:tav tm="100000">
                                          <p:val>
                                            <p:strVal val="1+ppt_h/2"/>
                                          </p:val>
                                        </p:tav>
                                      </p:tavLst>
                                    </p:anim>
                                    <p:set>
                                      <p:cBhvr>
                                        <p:cTn id="51" dur="1" fill="hold">
                                          <p:stCondLst>
                                            <p:cond delay="499"/>
                                          </p:stCondLst>
                                        </p:cTn>
                                        <p:tgtEl>
                                          <p:spTgt spid="9"/>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 presetClass="exit" presetSubtype="4" fill="hold" grpId="1" nodeType="clickEffect">
                                  <p:stCondLst>
                                    <p:cond delay="0"/>
                                  </p:stCondLst>
                                  <p:childTnLst>
                                    <p:anim calcmode="lin" valueType="num">
                                      <p:cBhvr additive="base">
                                        <p:cTn id="55" dur="500"/>
                                        <p:tgtEl>
                                          <p:spTgt spid="11"/>
                                        </p:tgtEl>
                                        <p:attrNameLst>
                                          <p:attrName>ppt_x</p:attrName>
                                        </p:attrNameLst>
                                      </p:cBhvr>
                                      <p:tavLst>
                                        <p:tav tm="0">
                                          <p:val>
                                            <p:strVal val="ppt_x"/>
                                          </p:val>
                                        </p:tav>
                                        <p:tav tm="100000">
                                          <p:val>
                                            <p:strVal val="ppt_x"/>
                                          </p:val>
                                        </p:tav>
                                      </p:tavLst>
                                    </p:anim>
                                    <p:anim calcmode="lin" valueType="num">
                                      <p:cBhvr additive="base">
                                        <p:cTn id="56" dur="500"/>
                                        <p:tgtEl>
                                          <p:spTgt spid="11"/>
                                        </p:tgtEl>
                                        <p:attrNameLst>
                                          <p:attrName>ppt_y</p:attrName>
                                        </p:attrNameLst>
                                      </p:cBhvr>
                                      <p:tavLst>
                                        <p:tav tm="0">
                                          <p:val>
                                            <p:strVal val="ppt_y"/>
                                          </p:val>
                                        </p:tav>
                                        <p:tav tm="100000">
                                          <p:val>
                                            <p:strVal val="1+ppt_h/2"/>
                                          </p:val>
                                        </p:tav>
                                      </p:tavLst>
                                    </p:anim>
                                    <p:set>
                                      <p:cBhvr>
                                        <p:cTn id="57" dur="1" fill="hold">
                                          <p:stCondLst>
                                            <p:cond delay="499"/>
                                          </p:stCondLst>
                                        </p:cTn>
                                        <p:tgtEl>
                                          <p:spTgt spid="1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p:cTn id="62" dur="1000" fill="hold"/>
                                        <p:tgtEl>
                                          <p:spTgt spid="14"/>
                                        </p:tgtEl>
                                        <p:attrNameLst>
                                          <p:attrName>ppt_w</p:attrName>
                                        </p:attrNameLst>
                                      </p:cBhvr>
                                      <p:tavLst>
                                        <p:tav tm="0">
                                          <p:val>
                                            <p:fltVal val="0"/>
                                          </p:val>
                                        </p:tav>
                                        <p:tav tm="100000">
                                          <p:val>
                                            <p:strVal val="#ppt_w"/>
                                          </p:val>
                                        </p:tav>
                                      </p:tavLst>
                                    </p:anim>
                                    <p:anim calcmode="lin" valueType="num">
                                      <p:cBhvr>
                                        <p:cTn id="63" dur="1000" fill="hold"/>
                                        <p:tgtEl>
                                          <p:spTgt spid="14"/>
                                        </p:tgtEl>
                                        <p:attrNameLst>
                                          <p:attrName>ppt_h</p:attrName>
                                        </p:attrNameLst>
                                      </p:cBhvr>
                                      <p:tavLst>
                                        <p:tav tm="0">
                                          <p:val>
                                            <p:fltVal val="0"/>
                                          </p:val>
                                        </p:tav>
                                        <p:tav tm="100000">
                                          <p:val>
                                            <p:strVal val="#ppt_h"/>
                                          </p:val>
                                        </p:tav>
                                      </p:tavLst>
                                    </p:anim>
                                    <p:anim calcmode="lin" valueType="num">
                                      <p:cBhvr>
                                        <p:cTn id="64" dur="1000" fill="hold"/>
                                        <p:tgtEl>
                                          <p:spTgt spid="14"/>
                                        </p:tgtEl>
                                        <p:attrNameLst>
                                          <p:attrName>style.rotation</p:attrName>
                                        </p:attrNameLst>
                                      </p:cBhvr>
                                      <p:tavLst>
                                        <p:tav tm="0">
                                          <p:val>
                                            <p:fltVal val="90"/>
                                          </p:val>
                                        </p:tav>
                                        <p:tav tm="100000">
                                          <p:val>
                                            <p:fltVal val="0"/>
                                          </p:val>
                                        </p:tav>
                                      </p:tavLst>
                                    </p:anim>
                                    <p:animEffect transition="in" filter="fade">
                                      <p:cBhvr>
                                        <p:cTn id="6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1" grpId="0"/>
      <p:bldP spid="11" grpId="1"/>
      <p:bldP spid="12" grpId="0"/>
      <p:bldP spid="12" grpId="1"/>
      <p:bldP spid="14" grpId="0"/>
      <p:bldP spid="3" grpId="0"/>
    </p:bldLst>
  </p:timing>
</p:sld>
</file>

<file path=ppt/theme/theme1.xml><?xml version="1.0" encoding="utf-8"?>
<a:theme xmlns:a="http://schemas.openxmlformats.org/drawingml/2006/main" name="MỞ ĐẦU KHTN 7-HIỀN">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MỞ ĐẦU KHTN 7-HIỀN</Template>
  <TotalTime>6267</TotalTime>
  <Words>2899</Words>
  <Application>Microsoft Office PowerPoint</Application>
  <PresentationFormat>Widescreen</PresentationFormat>
  <Paragraphs>215</Paragraphs>
  <Slides>37</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Calibri</vt:lpstr>
      <vt:lpstr>Calibri Light</vt:lpstr>
      <vt:lpstr>Open Sans</vt:lpstr>
      <vt:lpstr>Times    New Roman</vt:lpstr>
      <vt:lpstr>Times New Roman</vt:lpstr>
      <vt:lpstr>MỞ ĐẦU KHTN 7-HIỀN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Bùi Thị Thu Hiền</dc:creator>
  <cp:lastModifiedBy>Harper Waston</cp:lastModifiedBy>
  <cp:revision>471</cp:revision>
  <dcterms:created xsi:type="dcterms:W3CDTF">2022-07-11T10:05:56Z</dcterms:created>
  <dcterms:modified xsi:type="dcterms:W3CDTF">2024-12-24T01:43:55Z</dcterms:modified>
</cp:coreProperties>
</file>