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333" r:id="rId2"/>
    <p:sldId id="407" r:id="rId3"/>
    <p:sldId id="408" r:id="rId4"/>
    <p:sldId id="409" r:id="rId5"/>
    <p:sldId id="335" r:id="rId6"/>
    <p:sldId id="334" r:id="rId7"/>
    <p:sldId id="425" r:id="rId8"/>
    <p:sldId id="426" r:id="rId9"/>
    <p:sldId id="410" r:id="rId10"/>
    <p:sldId id="411" r:id="rId11"/>
    <p:sldId id="412" r:id="rId12"/>
    <p:sldId id="413" r:id="rId13"/>
    <p:sldId id="478" r:id="rId14"/>
    <p:sldId id="414" r:id="rId15"/>
    <p:sldId id="415" r:id="rId16"/>
    <p:sldId id="485" r:id="rId17"/>
    <p:sldId id="417" r:id="rId18"/>
    <p:sldId id="418" r:id="rId19"/>
    <p:sldId id="419" r:id="rId20"/>
    <p:sldId id="421" r:id="rId21"/>
    <p:sldId id="422" r:id="rId22"/>
    <p:sldId id="428" r:id="rId23"/>
    <p:sldId id="480" r:id="rId24"/>
    <p:sldId id="423" r:id="rId25"/>
    <p:sldId id="387" r:id="rId26"/>
    <p:sldId id="404" r:id="rId27"/>
    <p:sldId id="486" r:id="rId28"/>
    <p:sldId id="487" r:id="rId29"/>
    <p:sldId id="424" r:id="rId30"/>
    <p:sldId id="388" r:id="rId31"/>
    <p:sldId id="488" r:id="rId32"/>
    <p:sldId id="429" r:id="rId33"/>
    <p:sldId id="430" r:id="rId34"/>
    <p:sldId id="431" r:id="rId35"/>
    <p:sldId id="432" r:id="rId36"/>
    <p:sldId id="434" r:id="rId37"/>
    <p:sldId id="390" r:id="rId38"/>
    <p:sldId id="435" r:id="rId39"/>
    <p:sldId id="405" r:id="rId40"/>
    <p:sldId id="489" r:id="rId41"/>
    <p:sldId id="490" r:id="rId42"/>
    <p:sldId id="406" r:id="rId43"/>
    <p:sldId id="438" r:id="rId44"/>
    <p:sldId id="437" r:id="rId45"/>
    <p:sldId id="436" r:id="rId46"/>
    <p:sldId id="440" r:id="rId47"/>
    <p:sldId id="491" r:id="rId48"/>
    <p:sldId id="441" r:id="rId49"/>
    <p:sldId id="443" r:id="rId50"/>
    <p:sldId id="439" r:id="rId51"/>
    <p:sldId id="393" r:id="rId52"/>
    <p:sldId id="444" r:id="rId53"/>
    <p:sldId id="482" r:id="rId54"/>
    <p:sldId id="445" r:id="rId55"/>
    <p:sldId id="446" r:id="rId56"/>
    <p:sldId id="447" r:id="rId57"/>
    <p:sldId id="449" r:id="rId58"/>
    <p:sldId id="450" r:id="rId59"/>
    <p:sldId id="451" r:id="rId60"/>
    <p:sldId id="452" r:id="rId61"/>
    <p:sldId id="453" r:id="rId62"/>
    <p:sldId id="454" r:id="rId63"/>
    <p:sldId id="484" r:id="rId64"/>
    <p:sldId id="455" r:id="rId65"/>
    <p:sldId id="395" r:id="rId66"/>
    <p:sldId id="457" r:id="rId67"/>
    <p:sldId id="396" r:id="rId68"/>
    <p:sldId id="460" r:id="rId69"/>
    <p:sldId id="398" r:id="rId70"/>
    <p:sldId id="458" r:id="rId71"/>
    <p:sldId id="459" r:id="rId72"/>
    <p:sldId id="397" r:id="rId73"/>
    <p:sldId id="461" r:id="rId74"/>
    <p:sldId id="462" r:id="rId75"/>
    <p:sldId id="464" r:id="rId76"/>
    <p:sldId id="465" r:id="rId77"/>
    <p:sldId id="400" r:id="rId78"/>
    <p:sldId id="467" r:id="rId79"/>
    <p:sldId id="468" r:id="rId80"/>
    <p:sldId id="469" r:id="rId81"/>
    <p:sldId id="470" r:id="rId82"/>
    <p:sldId id="471" r:id="rId83"/>
    <p:sldId id="472" r:id="rId84"/>
    <p:sldId id="474" r:id="rId85"/>
    <p:sldId id="475" r:id="rId86"/>
    <p:sldId id="476" r:id="rId87"/>
    <p:sldId id="477" r:id="rId88"/>
    <p:sldId id="402" r:id="rId89"/>
    <p:sldId id="483" r:id="rId90"/>
    <p:sldId id="382" r:id="rId91"/>
    <p:sldId id="403" r:id="rId92"/>
    <p:sldId id="360" r:id="rId93"/>
    <p:sldId id="383" r:id="rId94"/>
    <p:sldId id="384" r:id="rId95"/>
    <p:sldId id="385" r:id="rId96"/>
    <p:sldId id="389" r:id="rId97"/>
    <p:sldId id="394" r:id="rId98"/>
    <p:sldId id="401"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CC"/>
    <a:srgbClr val="0000FF"/>
    <a:srgbClr val="00CC66"/>
    <a:srgbClr val="CC0000"/>
    <a:srgbClr val="FF6699"/>
    <a:srgbClr val="FFFF99"/>
    <a:srgbClr val="FF9933"/>
    <a:srgbClr val="009999"/>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98566" autoAdjust="0"/>
  </p:normalViewPr>
  <p:slideViewPr>
    <p:cSldViewPr snapToGrid="0">
      <p:cViewPr varScale="1">
        <p:scale>
          <a:sx n="80" d="100"/>
          <a:sy n="80" d="100"/>
        </p:scale>
        <p:origin x="5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11/5/2024</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11/5/2024</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1,1,Slide 1"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Phi&#234;n%20m&#227;%20(video%20thuy&#7871;t%20minh%20ti&#7871;ng%20vi&#7879;t).mp4"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Qu&#225;%20tr&#236;nh%20D&#7883;ch%20m&#227;.mp4"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CHÀO MỪNG CÁC EM HỌC SINH </a:t>
            </a:r>
          </a:p>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ĐẾN VỚI BÀI GIẢNG ĐIỆN TỬ!</a:t>
            </a: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KHOA HỌC TỰ NHIÊN 9</a:t>
            </a:r>
          </a:p>
        </p:txBody>
      </p:sp>
      <p:sp>
        <p:nvSpPr>
          <p:cNvPr id="13" name="Title 1"/>
          <p:cNvSpPr txBox="1">
            <a:spLocks/>
          </p:cNvSpPr>
          <p:nvPr/>
        </p:nvSpPr>
        <p:spPr>
          <a:xfrm>
            <a:off x="406400" y="3591486"/>
            <a:ext cx="10363200" cy="537882"/>
          </a:xfrm>
          <a:prstGeom prst="rect">
            <a:avLst/>
          </a:prstGeom>
        </p:spPr>
        <p:txBody>
          <a:bodyPr>
            <a:normAutofit fontScale="75000" lnSpcReduction="20000"/>
          </a:bodyPr>
          <a:lstStyle/>
          <a:p>
            <a:pPr algn="ctr" eaLnBrk="0" hangingPunct="0">
              <a:defRPr/>
            </a:pPr>
            <a:r>
              <a:rPr lang="en-US" sz="4400" b="1" kern="0" dirty="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TextBox 7">
            <a:extLst>
              <a:ext uri="{FF2B5EF4-FFF2-40B4-BE49-F238E27FC236}">
                <a16:creationId xmlns:a16="http://schemas.microsoft.com/office/drawing/2014/main" id="{F300F54C-C093-AE82-E79B-4EAD2A9A29AD}"/>
              </a:ext>
            </a:extLst>
          </p:cNvPr>
          <p:cNvSpPr txBox="1"/>
          <p:nvPr/>
        </p:nvSpPr>
        <p:spPr>
          <a:xfrm>
            <a:off x="6502893" y="1567677"/>
            <a:ext cx="5610688" cy="1776127"/>
          </a:xfrm>
          <a:prstGeom prst="rect">
            <a:avLst/>
          </a:prstGeom>
          <a:noFill/>
        </p:spPr>
        <p:txBody>
          <a:bodyPr wrap="square" rtlCol="0">
            <a:spAutoFit/>
          </a:bodyPr>
          <a:lstStyle/>
          <a:p>
            <a:pPr>
              <a:lnSpc>
                <a:spcPct val="135000"/>
              </a:lnSpc>
            </a:pPr>
            <a:r>
              <a:rPr lang="en-US" sz="2800" dirty="0">
                <a:solidFill>
                  <a:srgbClr val="0000CC"/>
                </a:solidFill>
                <a:latin typeface="Times New Roman" pitchFamily="18" charset="0"/>
                <a:cs typeface="Times New Roman" pitchFamily="18" charset="0"/>
              </a:rPr>
              <a:t>-DNA </a:t>
            </a:r>
            <a:r>
              <a:rPr lang="en-US" sz="2800" dirty="0" err="1">
                <a:solidFill>
                  <a:srgbClr val="0000CC"/>
                </a:solidFill>
                <a:latin typeface="Times New Roman" pitchFamily="18" charset="0"/>
                <a:cs typeface="Times New Roman" pitchFamily="18" charset="0"/>
              </a:rPr>
              <a:t>có</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dạng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kép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vòng</a:t>
            </a:r>
            <a:endParaRPr lang="en-US" sz="2800" dirty="0">
              <a:solidFill>
                <a:srgbClr val="0000CC"/>
              </a:solidFill>
              <a:latin typeface="Times New Roman" pitchFamily="18" charset="0"/>
              <a:cs typeface="Times New Roman" pitchFamily="18" charset="0"/>
            </a:endParaRPr>
          </a:p>
          <a:p>
            <a:pPr>
              <a:lnSpc>
                <a:spcPct val="135000"/>
              </a:lnSpc>
            </a:pP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Có</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một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điểm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khởi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đầu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thành</a:t>
            </a:r>
            <a:r>
              <a:rPr lang="en-US" sz="2800" dirty="0">
                <a:solidFill>
                  <a:srgbClr val="0000CC"/>
                </a:solidFill>
                <a:latin typeface="Times New Roman" pitchFamily="18" charset="0"/>
                <a:cs typeface="Times New Roman" pitchFamily="18" charset="0"/>
              </a:rPr>
              <a:t> 1 </a:t>
            </a:r>
            <a:r>
              <a:rPr lang="en-US" sz="2800" dirty="0" err="1">
                <a:solidFill>
                  <a:srgbClr val="0000CC"/>
                </a:solidFill>
                <a:latin typeface="Times New Roman" pitchFamily="18" charset="0"/>
                <a:cs typeface="Times New Roman" pitchFamily="18" charset="0"/>
              </a:rPr>
              <a:t>đơn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vị</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bản</a:t>
            </a:r>
            <a:endParaRPr lang="en-US" sz="2800" dirty="0">
              <a:solidFill>
                <a:srgbClr val="0000CC"/>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A3FFE3B2-782A-F2D8-27FE-363594382239}"/>
              </a:ext>
            </a:extLst>
          </p:cNvPr>
          <p:cNvPicPr>
            <a:picLocks noChangeAspect="1"/>
          </p:cNvPicPr>
          <p:nvPr/>
        </p:nvPicPr>
        <p:blipFill>
          <a:blip r:embed="rId3"/>
          <a:stretch>
            <a:fillRect/>
          </a:stretch>
        </p:blipFill>
        <p:spPr>
          <a:xfrm>
            <a:off x="78419" y="1245004"/>
            <a:ext cx="6017581" cy="4676402"/>
          </a:xfrm>
          <a:prstGeom prst="rect">
            <a:avLst/>
          </a:prstGeom>
        </p:spPr>
      </p:pic>
      <p:cxnSp>
        <p:nvCxnSpPr>
          <p:cNvPr id="4" name="Straight Arrow Connector 3">
            <a:extLst>
              <a:ext uri="{FF2B5EF4-FFF2-40B4-BE49-F238E27FC236}">
                <a16:creationId xmlns:a16="http://schemas.microsoft.com/office/drawing/2014/main" id="{F9ACC6FC-FAD0-FB5B-716C-C9A28B4E2099}"/>
              </a:ext>
            </a:extLst>
          </p:cNvPr>
          <p:cNvCxnSpPr>
            <a:cxnSpLocks/>
          </p:cNvCxnSpPr>
          <p:nvPr/>
        </p:nvCxnSpPr>
        <p:spPr>
          <a:xfrm>
            <a:off x="2133600" y="1813862"/>
            <a:ext cx="85725" cy="2857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2649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TextBox 7">
            <a:extLst>
              <a:ext uri="{FF2B5EF4-FFF2-40B4-BE49-F238E27FC236}">
                <a16:creationId xmlns:a16="http://schemas.microsoft.com/office/drawing/2014/main" id="{F300F54C-C093-AE82-E79B-4EAD2A9A29AD}"/>
              </a:ext>
            </a:extLst>
          </p:cNvPr>
          <p:cNvSpPr txBox="1"/>
          <p:nvPr/>
        </p:nvSpPr>
        <p:spPr>
          <a:xfrm>
            <a:off x="78419" y="1709158"/>
            <a:ext cx="5610688" cy="1776127"/>
          </a:xfrm>
          <a:prstGeom prst="rect">
            <a:avLst/>
          </a:prstGeom>
          <a:noFill/>
        </p:spPr>
        <p:txBody>
          <a:bodyPr wrap="square" rtlCol="0">
            <a:spAutoFit/>
          </a:bodyPr>
          <a:lstStyle/>
          <a:p>
            <a:pPr>
              <a:lnSpc>
                <a:spcPct val="135000"/>
              </a:lnSpc>
            </a:pPr>
            <a:r>
              <a:rPr lang="en-US" sz="2800" dirty="0">
                <a:solidFill>
                  <a:srgbClr val="0000CC"/>
                </a:solidFill>
                <a:latin typeface="Times New Roman" pitchFamily="18" charset="0"/>
                <a:cs typeface="Times New Roman" pitchFamily="18" charset="0"/>
              </a:rPr>
              <a:t>- DNA </a:t>
            </a:r>
            <a:r>
              <a:rPr lang="en-US" sz="2800" dirty="0" err="1">
                <a:solidFill>
                  <a:srgbClr val="0000CC"/>
                </a:solidFill>
                <a:latin typeface="Times New Roman" pitchFamily="18" charset="0"/>
                <a:cs typeface="Times New Roman" pitchFamily="18" charset="0"/>
              </a:rPr>
              <a:t>mạch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kép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thẳng</a:t>
            </a:r>
            <a:r>
              <a:rPr lang="en-US" sz="2800" dirty="0">
                <a:solidFill>
                  <a:srgbClr val="0000CC"/>
                </a:solidFill>
                <a:latin typeface="Times New Roman" pitchFamily="18" charset="0"/>
                <a:cs typeface="Times New Roman" pitchFamily="18" charset="0"/>
              </a:rPr>
              <a:t>.</a:t>
            </a:r>
          </a:p>
          <a:p>
            <a:pPr>
              <a:lnSpc>
                <a:spcPct val="135000"/>
              </a:lnSpc>
            </a:pP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Có</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nhiều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điểm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khởi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đầu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thành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nhiều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đơn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vị</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bản</a:t>
            </a:r>
            <a:r>
              <a:rPr lang="en-US" sz="2800" dirty="0">
                <a:solidFill>
                  <a:srgbClr val="0000CC"/>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4DB4B9CA-742B-F621-EE1A-67A52BE94B1E}"/>
              </a:ext>
            </a:extLst>
          </p:cNvPr>
          <p:cNvPicPr>
            <a:picLocks noChangeAspect="1"/>
          </p:cNvPicPr>
          <p:nvPr/>
        </p:nvPicPr>
        <p:blipFill>
          <a:blip r:embed="rId3"/>
          <a:stretch>
            <a:fillRect/>
          </a:stretch>
        </p:blipFill>
        <p:spPr>
          <a:xfrm>
            <a:off x="5610687" y="847640"/>
            <a:ext cx="6502893" cy="5645992"/>
          </a:xfrm>
          <a:prstGeom prst="rect">
            <a:avLst/>
          </a:prstGeom>
        </p:spPr>
      </p:pic>
    </p:spTree>
    <p:extLst>
      <p:ext uri="{BB962C8B-B14F-4D97-AF65-F5344CB8AC3E}">
        <p14:creationId xmlns:p14="http://schemas.microsoft.com/office/powerpoint/2010/main" val="25997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TextBox 7">
            <a:extLst>
              <a:ext uri="{FF2B5EF4-FFF2-40B4-BE49-F238E27FC236}">
                <a16:creationId xmlns:a16="http://schemas.microsoft.com/office/drawing/2014/main" id="{F300F54C-C093-AE82-E79B-4EAD2A9A29AD}"/>
              </a:ext>
            </a:extLst>
          </p:cNvPr>
          <p:cNvSpPr txBox="1"/>
          <p:nvPr/>
        </p:nvSpPr>
        <p:spPr>
          <a:xfrm>
            <a:off x="78419" y="2126654"/>
            <a:ext cx="6017581"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2: Quan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991F44B1-6C67-708C-D42B-8AC8A07A93C1}"/>
              </a:ext>
            </a:extLst>
          </p:cNvPr>
          <p:cNvPicPr>
            <a:picLocks noChangeAspect="1"/>
          </p:cNvPicPr>
          <p:nvPr/>
        </p:nvPicPr>
        <p:blipFill>
          <a:blip r:embed="rId3"/>
          <a:stretch>
            <a:fillRect/>
          </a:stretch>
        </p:blipFill>
        <p:spPr>
          <a:xfrm>
            <a:off x="6249876" y="847640"/>
            <a:ext cx="5610689" cy="5148842"/>
          </a:xfrm>
          <a:prstGeom prst="rect">
            <a:avLst/>
          </a:prstGeom>
        </p:spPr>
      </p:pic>
      <p:sp>
        <p:nvSpPr>
          <p:cNvPr id="10" name="TextBox 9">
            <a:extLst>
              <a:ext uri="{FF2B5EF4-FFF2-40B4-BE49-F238E27FC236}">
                <a16:creationId xmlns:a16="http://schemas.microsoft.com/office/drawing/2014/main" id="{0AA35089-9B13-28B4-DB5D-0E4795888DE9}"/>
              </a:ext>
            </a:extLst>
          </p:cNvPr>
          <p:cNvSpPr txBox="1"/>
          <p:nvPr/>
        </p:nvSpPr>
        <p:spPr>
          <a:xfrm>
            <a:off x="78419" y="3143689"/>
            <a:ext cx="5610688" cy="954107"/>
          </a:xfrm>
          <a:prstGeom prst="rect">
            <a:avLst/>
          </a:prstGeom>
          <a:noFill/>
        </p:spPr>
        <p:txBody>
          <a:bodyPr wrap="square" rtlCol="0">
            <a:spAutoFit/>
          </a:bodyPr>
          <a:lstStyle/>
          <a:p>
            <a:r>
              <a:rPr lang="en-US" sz="2800" dirty="0" err="1">
                <a:solidFill>
                  <a:srgbClr val="00B050"/>
                </a:solidFill>
                <a:latin typeface="Times New Roman" pitchFamily="18" charset="0"/>
                <a:cs typeface="Times New Roman" pitchFamily="18" charset="0"/>
              </a:rPr>
              <a:t>Trên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cả</a:t>
            </a:r>
            <a:r>
              <a:rPr lang="en-US" sz="2800" dirty="0">
                <a:solidFill>
                  <a:srgbClr val="00B050"/>
                </a:solidFill>
                <a:latin typeface="Times New Roman" pitchFamily="18" charset="0"/>
                <a:cs typeface="Times New Roman" pitchFamily="18" charset="0"/>
              </a:rPr>
              <a:t> 2 </a:t>
            </a:r>
            <a:r>
              <a:rPr lang="en-US" sz="2800" dirty="0" err="1">
                <a:solidFill>
                  <a:srgbClr val="00B050"/>
                </a:solidFill>
                <a:latin typeface="Times New Roman" pitchFamily="18" charset="0"/>
                <a:cs typeface="Times New Roman" pitchFamily="18" charset="0"/>
              </a:rPr>
              <a:t>mạch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khuôn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mạch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mới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luôn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được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tổng</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hợp</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theo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chiều</a:t>
            </a:r>
            <a:r>
              <a:rPr lang="en-US" sz="2800" dirty="0">
                <a:solidFill>
                  <a:srgbClr val="00B050"/>
                </a:solidFill>
                <a:latin typeface="Times New Roman" pitchFamily="18" charset="0"/>
                <a:cs typeface="Times New Roman" pitchFamily="18" charset="0"/>
              </a:rPr>
              <a:t> 5’-3’</a:t>
            </a:r>
          </a:p>
        </p:txBody>
      </p:sp>
      <p:sp>
        <p:nvSpPr>
          <p:cNvPr id="4" name="TextBox 3">
            <a:extLst>
              <a:ext uri="{FF2B5EF4-FFF2-40B4-BE49-F238E27FC236}">
                <a16:creationId xmlns:a16="http://schemas.microsoft.com/office/drawing/2014/main" id="{194B9133-2096-7555-8D6C-FFB2637A4081}"/>
              </a:ext>
            </a:extLst>
          </p:cNvPr>
          <p:cNvSpPr txBox="1"/>
          <p:nvPr/>
        </p:nvSpPr>
        <p:spPr>
          <a:xfrm>
            <a:off x="78419" y="1541192"/>
            <a:ext cx="6369728" cy="369332"/>
          </a:xfrm>
          <a:prstGeom prst="rect">
            <a:avLst/>
          </a:prstGeom>
          <a:noFill/>
        </p:spPr>
        <p:txBody>
          <a:bodyPr wrap="square">
            <a:spAutoFit/>
          </a:bodyPr>
          <a:lstStyle/>
          <a:p>
            <a:pPr marL="0" marR="0" algn="ctr">
              <a:lnSpc>
                <a:spcPct val="107000"/>
              </a:lnSpc>
              <a:spcBef>
                <a:spcPts val="0"/>
              </a:spcBef>
              <a:spcAft>
                <a:spcPts val="0"/>
              </a:spcAft>
            </a:pPr>
            <a:r>
              <a:rPr lang="en-US"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10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plus(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15552" y="-6709"/>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pic>
        <p:nvPicPr>
          <p:cNvPr id="3" name="Picture 2">
            <a:extLst>
              <a:ext uri="{FF2B5EF4-FFF2-40B4-BE49-F238E27FC236}">
                <a16:creationId xmlns:a16="http://schemas.microsoft.com/office/drawing/2014/main" id="{991F44B1-6C67-708C-D42B-8AC8A07A93C1}"/>
              </a:ext>
            </a:extLst>
          </p:cNvPr>
          <p:cNvPicPr>
            <a:picLocks noChangeAspect="1"/>
          </p:cNvPicPr>
          <p:nvPr/>
        </p:nvPicPr>
        <p:blipFill>
          <a:blip r:embed="rId3"/>
          <a:stretch>
            <a:fillRect/>
          </a:stretch>
        </p:blipFill>
        <p:spPr>
          <a:xfrm>
            <a:off x="6249876" y="847640"/>
            <a:ext cx="5610689" cy="5148842"/>
          </a:xfrm>
          <a:prstGeom prst="rect">
            <a:avLst/>
          </a:prstGeom>
        </p:spPr>
      </p:pic>
      <p:sp>
        <p:nvSpPr>
          <p:cNvPr id="2" name="TextBox 1"/>
          <p:cNvSpPr txBox="1"/>
          <p:nvPr/>
        </p:nvSpPr>
        <p:spPr>
          <a:xfrm>
            <a:off x="0" y="1606179"/>
            <a:ext cx="6735650" cy="2357825"/>
          </a:xfrm>
          <a:prstGeom prst="rect">
            <a:avLst/>
          </a:prstGeom>
          <a:noFill/>
        </p:spPr>
        <p:txBody>
          <a:bodyPr wrap="square" rtlCol="0">
            <a:spAutoFit/>
          </a:bodyPr>
          <a:lstStyle/>
          <a:p>
            <a:pPr algn="just">
              <a:lnSpc>
                <a:spcPct val="135000"/>
              </a:lnSpc>
            </a:pPr>
            <a:r>
              <a:rPr lang="en-US" sz="2800" b="1"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bản</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mẹ</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khởi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44664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upRigh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pic>
        <p:nvPicPr>
          <p:cNvPr id="3" name="Picture 2">
            <a:extLst>
              <a:ext uri="{FF2B5EF4-FFF2-40B4-BE49-F238E27FC236}">
                <a16:creationId xmlns:a16="http://schemas.microsoft.com/office/drawing/2014/main" id="{991F44B1-6C67-708C-D42B-8AC8A07A93C1}"/>
              </a:ext>
            </a:extLst>
          </p:cNvPr>
          <p:cNvPicPr>
            <a:picLocks noChangeAspect="1"/>
          </p:cNvPicPr>
          <p:nvPr/>
        </p:nvPicPr>
        <p:blipFill>
          <a:blip r:embed="rId3"/>
          <a:stretch>
            <a:fillRect/>
          </a:stretch>
        </p:blipFill>
        <p:spPr>
          <a:xfrm>
            <a:off x="5433134" y="847640"/>
            <a:ext cx="6427432" cy="5148842"/>
          </a:xfrm>
          <a:prstGeom prst="rect">
            <a:avLst/>
          </a:prstGeom>
        </p:spPr>
      </p:pic>
      <p:cxnSp>
        <p:nvCxnSpPr>
          <p:cNvPr id="4" name="Straight Arrow Connector 3">
            <a:extLst>
              <a:ext uri="{FF2B5EF4-FFF2-40B4-BE49-F238E27FC236}">
                <a16:creationId xmlns:a16="http://schemas.microsoft.com/office/drawing/2014/main" id="{C25E4401-3E98-8339-DD1B-6FD9F37311A1}"/>
              </a:ext>
            </a:extLst>
          </p:cNvPr>
          <p:cNvCxnSpPr>
            <a:cxnSpLocks/>
          </p:cNvCxnSpPr>
          <p:nvPr/>
        </p:nvCxnSpPr>
        <p:spPr>
          <a:xfrm>
            <a:off x="6297226" y="2027304"/>
            <a:ext cx="1248793" cy="5383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7BC7EB95-ADAA-9121-1CE3-86CC272F0F7F}"/>
              </a:ext>
            </a:extLst>
          </p:cNvPr>
          <p:cNvCxnSpPr>
            <a:cxnSpLocks/>
          </p:cNvCxnSpPr>
          <p:nvPr/>
        </p:nvCxnSpPr>
        <p:spPr>
          <a:xfrm flipV="1">
            <a:off x="6178858" y="4518734"/>
            <a:ext cx="1455938" cy="10120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67AB46F5-F689-234E-10EC-A531EFE10ACC}"/>
              </a:ext>
            </a:extLst>
          </p:cNvPr>
          <p:cNvSpPr/>
          <p:nvPr/>
        </p:nvSpPr>
        <p:spPr>
          <a:xfrm>
            <a:off x="3178206" y="1722268"/>
            <a:ext cx="3119021" cy="5383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7D23B7C-7329-B57E-1F8A-65288EBC9BB7}"/>
              </a:ext>
            </a:extLst>
          </p:cNvPr>
          <p:cNvSpPr/>
          <p:nvPr/>
        </p:nvSpPr>
        <p:spPr>
          <a:xfrm>
            <a:off x="3178205" y="5362113"/>
            <a:ext cx="3119021" cy="7602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pic>
        <p:nvPicPr>
          <p:cNvPr id="5" name="Picture 4">
            <a:extLst>
              <a:ext uri="{FF2B5EF4-FFF2-40B4-BE49-F238E27FC236}">
                <a16:creationId xmlns:a16="http://schemas.microsoft.com/office/drawing/2014/main" id="{6266C7C2-1A1E-7429-5380-7AE616E5F318}"/>
              </a:ext>
            </a:extLst>
          </p:cNvPr>
          <p:cNvPicPr>
            <a:picLocks noChangeAspect="1"/>
          </p:cNvPicPr>
          <p:nvPr/>
        </p:nvPicPr>
        <p:blipFill>
          <a:blip r:embed="rId3"/>
          <a:stretch>
            <a:fillRect/>
          </a:stretch>
        </p:blipFill>
        <p:spPr>
          <a:xfrm>
            <a:off x="2450238" y="1471592"/>
            <a:ext cx="9241654" cy="3816018"/>
          </a:xfrm>
          <a:prstGeom prst="rect">
            <a:avLst/>
          </a:prstGeom>
        </p:spPr>
      </p:pic>
      <p:sp>
        <p:nvSpPr>
          <p:cNvPr id="8" name="Rectangle 7">
            <a:extLst>
              <a:ext uri="{FF2B5EF4-FFF2-40B4-BE49-F238E27FC236}">
                <a16:creationId xmlns:a16="http://schemas.microsoft.com/office/drawing/2014/main" id="{F9045964-560C-187A-17EA-4DEB76EF90BB}"/>
              </a:ext>
            </a:extLst>
          </p:cNvPr>
          <p:cNvSpPr/>
          <p:nvPr/>
        </p:nvSpPr>
        <p:spPr>
          <a:xfrm>
            <a:off x="3879542" y="5346103"/>
            <a:ext cx="6649375"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1FFE638E-6311-A20E-281B-9C009CE62A95}"/>
              </a:ext>
            </a:extLst>
          </p:cNvPr>
          <p:cNvSpPr/>
          <p:nvPr/>
        </p:nvSpPr>
        <p:spPr>
          <a:xfrm>
            <a:off x="5872264" y="2222345"/>
            <a:ext cx="1846555" cy="497149"/>
          </a:xfrm>
          <a:prstGeom prst="rect">
            <a:avLst/>
          </a:prstGeom>
          <a:solidFill>
            <a:srgbClr val="9933FF"/>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endParaRPr lang="en-US" sz="2800" dirty="0">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02D1EE9B-4B38-3C37-6AAF-6BDEAA5DCFA3}"/>
              </a:ext>
            </a:extLst>
          </p:cNvPr>
          <p:cNvCxnSpPr>
            <a:cxnSpLocks/>
          </p:cNvCxnSpPr>
          <p:nvPr/>
        </p:nvCxnSpPr>
        <p:spPr>
          <a:xfrm>
            <a:off x="7155402" y="2787588"/>
            <a:ext cx="328474" cy="30184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4" name="Rectangle 3">
            <a:extLst>
              <a:ext uri="{FF2B5EF4-FFF2-40B4-BE49-F238E27FC236}">
                <a16:creationId xmlns:a16="http://schemas.microsoft.com/office/drawing/2014/main" id="{B7269015-996D-4332-084B-F43014DF789F}"/>
              </a:ext>
            </a:extLst>
          </p:cNvPr>
          <p:cNvSpPr/>
          <p:nvPr/>
        </p:nvSpPr>
        <p:spPr>
          <a:xfrm>
            <a:off x="4918229" y="3622089"/>
            <a:ext cx="2237173" cy="355107"/>
          </a:xfrm>
          <a:prstGeom prst="rect">
            <a:avLst/>
          </a:prstGeom>
          <a:solidFill>
            <a:srgbClr val="9933FF"/>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5D574F82-0A0A-D3A9-BA33-167F87956006}"/>
              </a:ext>
            </a:extLst>
          </p:cNvPr>
          <p:cNvCxnSpPr>
            <a:cxnSpLocks/>
          </p:cNvCxnSpPr>
          <p:nvPr/>
        </p:nvCxnSpPr>
        <p:spPr>
          <a:xfrm flipV="1">
            <a:off x="5965794" y="3346882"/>
            <a:ext cx="390618" cy="27520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Rectangle 9">
            <a:extLst>
              <a:ext uri="{FF2B5EF4-FFF2-40B4-BE49-F238E27FC236}">
                <a16:creationId xmlns:a16="http://schemas.microsoft.com/office/drawing/2014/main" id="{1D788D4F-DCB2-1B26-B9DE-EB6F08AB5B91}"/>
              </a:ext>
            </a:extLst>
          </p:cNvPr>
          <p:cNvSpPr/>
          <p:nvPr/>
        </p:nvSpPr>
        <p:spPr>
          <a:xfrm>
            <a:off x="2965143" y="5346103"/>
            <a:ext cx="8407152"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DNA con </a:t>
            </a:r>
            <a:r>
              <a:rPr lang="en-US" sz="2800" dirty="0" err="1">
                <a:solidFill>
                  <a:schemeClr val="tx1"/>
                </a:solidFill>
                <a:latin typeface="Times New Roman" panose="02020603050405020304" pitchFamily="18" charset="0"/>
                <a:cs typeface="Times New Roman" panose="02020603050405020304" pitchFamily="18" charset="0"/>
              </a:rPr>
              <a:t>chứa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DNA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mạch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87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0.70"/>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par>
                                <p:cTn id="28" presetID="55"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strVal val="#ppt_w*0.7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animEffect transition="in" filter="fade">
                                      <p:cBhvr>
                                        <p:cTn id="32" dur="1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ircle(in)">
                                      <p:cBhvr>
                                        <p:cTn id="4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4"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Rectangle 7">
            <a:extLst>
              <a:ext uri="{FF2B5EF4-FFF2-40B4-BE49-F238E27FC236}">
                <a16:creationId xmlns:a16="http://schemas.microsoft.com/office/drawing/2014/main" id="{F9045964-560C-187A-17EA-4DEB76EF90BB}"/>
              </a:ext>
            </a:extLst>
          </p:cNvPr>
          <p:cNvSpPr/>
          <p:nvPr/>
        </p:nvSpPr>
        <p:spPr>
          <a:xfrm>
            <a:off x="3879542" y="5346103"/>
            <a:ext cx="6649375"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DNA?</a:t>
            </a:r>
          </a:p>
        </p:txBody>
      </p:sp>
      <p:pic>
        <p:nvPicPr>
          <p:cNvPr id="2" name="Picture 1">
            <a:extLst>
              <a:ext uri="{FF2B5EF4-FFF2-40B4-BE49-F238E27FC236}">
                <a16:creationId xmlns:a16="http://schemas.microsoft.com/office/drawing/2014/main" id="{CAC4A104-278B-A437-EEE7-89A697777BDB}"/>
              </a:ext>
            </a:extLst>
          </p:cNvPr>
          <p:cNvPicPr>
            <a:picLocks noChangeAspect="1"/>
          </p:cNvPicPr>
          <p:nvPr/>
        </p:nvPicPr>
        <p:blipFill>
          <a:blip r:embed="rId3"/>
          <a:stretch>
            <a:fillRect/>
          </a:stretch>
        </p:blipFill>
        <p:spPr>
          <a:xfrm>
            <a:off x="2947481" y="573845"/>
            <a:ext cx="8547834" cy="4374894"/>
          </a:xfrm>
          <a:prstGeom prst="rect">
            <a:avLst/>
          </a:prstGeom>
        </p:spPr>
      </p:pic>
    </p:spTree>
    <p:extLst>
      <p:ext uri="{BB962C8B-B14F-4D97-AF65-F5344CB8AC3E}">
        <p14:creationId xmlns:p14="http://schemas.microsoft.com/office/powerpoint/2010/main" val="37668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Rectangle 7">
            <a:extLst>
              <a:ext uri="{FF2B5EF4-FFF2-40B4-BE49-F238E27FC236}">
                <a16:creationId xmlns:a16="http://schemas.microsoft.com/office/drawing/2014/main" id="{F9045964-560C-187A-17EA-4DEB76EF90BB}"/>
              </a:ext>
            </a:extLst>
          </p:cNvPr>
          <p:cNvSpPr/>
          <p:nvPr/>
        </p:nvSpPr>
        <p:spPr>
          <a:xfrm>
            <a:off x="3219061" y="4760177"/>
            <a:ext cx="5069149"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Giai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xoắn</a:t>
            </a:r>
            <a:r>
              <a:rPr lang="en-US" sz="2800" dirty="0">
                <a:solidFill>
                  <a:schemeClr val="tx1"/>
                </a:solidFill>
                <a:latin typeface="Times New Roman" panose="02020603050405020304" pitchFamily="18" charset="0"/>
                <a:cs typeface="Times New Roman" panose="02020603050405020304" pitchFamily="18" charset="0"/>
              </a:rPr>
              <a:t> DNA</a:t>
            </a:r>
          </a:p>
        </p:txBody>
      </p:sp>
      <p:pic>
        <p:nvPicPr>
          <p:cNvPr id="4" name="Picture 3">
            <a:extLst>
              <a:ext uri="{FF2B5EF4-FFF2-40B4-BE49-F238E27FC236}">
                <a16:creationId xmlns:a16="http://schemas.microsoft.com/office/drawing/2014/main" id="{7B5B78DC-B97A-9657-7C70-FC3356466DC6}"/>
              </a:ext>
            </a:extLst>
          </p:cNvPr>
          <p:cNvPicPr>
            <a:picLocks noChangeAspect="1"/>
          </p:cNvPicPr>
          <p:nvPr/>
        </p:nvPicPr>
        <p:blipFill>
          <a:blip r:embed="rId3"/>
          <a:stretch>
            <a:fillRect/>
          </a:stretch>
        </p:blipFill>
        <p:spPr>
          <a:xfrm>
            <a:off x="78419" y="1568240"/>
            <a:ext cx="11674136" cy="3011306"/>
          </a:xfrm>
          <a:prstGeom prst="rect">
            <a:avLst/>
          </a:prstGeom>
        </p:spPr>
      </p:pic>
      <p:cxnSp>
        <p:nvCxnSpPr>
          <p:cNvPr id="3" name="Straight Connector 2">
            <a:extLst>
              <a:ext uri="{FF2B5EF4-FFF2-40B4-BE49-F238E27FC236}">
                <a16:creationId xmlns:a16="http://schemas.microsoft.com/office/drawing/2014/main" id="{FFCF0B87-08DD-ABA7-4816-974ED74563C5}"/>
              </a:ext>
            </a:extLst>
          </p:cNvPr>
          <p:cNvCxnSpPr>
            <a:cxnSpLocks/>
          </p:cNvCxnSpPr>
          <p:nvPr/>
        </p:nvCxnSpPr>
        <p:spPr>
          <a:xfrm>
            <a:off x="2164702" y="2254928"/>
            <a:ext cx="0" cy="1691921"/>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Rectangle 8">
            <a:extLst>
              <a:ext uri="{FF2B5EF4-FFF2-40B4-BE49-F238E27FC236}">
                <a16:creationId xmlns:a16="http://schemas.microsoft.com/office/drawing/2014/main" id="{A96D5B16-C6F5-516F-13B2-49D53B4C4FBA}"/>
              </a:ext>
            </a:extLst>
          </p:cNvPr>
          <p:cNvSpPr/>
          <p:nvPr/>
        </p:nvSpPr>
        <p:spPr>
          <a:xfrm>
            <a:off x="439445" y="3901133"/>
            <a:ext cx="3535395" cy="5124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F7F32A3E-7C3A-D05D-169C-B71826233EA8}"/>
              </a:ext>
            </a:extLst>
          </p:cNvPr>
          <p:cNvCxnSpPr>
            <a:cxnSpLocks/>
          </p:cNvCxnSpPr>
          <p:nvPr/>
        </p:nvCxnSpPr>
        <p:spPr>
          <a:xfrm>
            <a:off x="2374504" y="2334827"/>
            <a:ext cx="150385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BBD6994F-6896-5412-69E8-C6DC88219E8C}"/>
              </a:ext>
            </a:extLst>
          </p:cNvPr>
          <p:cNvCxnSpPr>
            <a:cxnSpLocks/>
          </p:cNvCxnSpPr>
          <p:nvPr/>
        </p:nvCxnSpPr>
        <p:spPr>
          <a:xfrm flipH="1">
            <a:off x="1642369" y="2334827"/>
            <a:ext cx="457201"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Rectangle 16">
            <a:extLst>
              <a:ext uri="{FF2B5EF4-FFF2-40B4-BE49-F238E27FC236}">
                <a16:creationId xmlns:a16="http://schemas.microsoft.com/office/drawing/2014/main" id="{FEF8CB4A-E12C-333C-004B-31B2C7539083}"/>
              </a:ext>
            </a:extLst>
          </p:cNvPr>
          <p:cNvSpPr/>
          <p:nvPr/>
        </p:nvSpPr>
        <p:spPr>
          <a:xfrm>
            <a:off x="3889960" y="2042443"/>
            <a:ext cx="1696812" cy="37150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xoắn</a:t>
            </a:r>
            <a:endParaRPr lang="en-US" sz="2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B427886E-569B-0C51-8652-FAAEF642D317}"/>
              </a:ext>
            </a:extLst>
          </p:cNvPr>
          <p:cNvSpPr/>
          <p:nvPr/>
        </p:nvSpPr>
        <p:spPr>
          <a:xfrm>
            <a:off x="66822" y="1868956"/>
            <a:ext cx="1590003" cy="7812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xoắn</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C5CDFF9-9EB6-0224-8D6F-F656D6EB1A83}"/>
              </a:ext>
            </a:extLst>
          </p:cNvPr>
          <p:cNvSpPr txBox="1"/>
          <p:nvPr/>
        </p:nvSpPr>
        <p:spPr>
          <a:xfrm>
            <a:off x="66822" y="5744019"/>
            <a:ext cx="12192000" cy="523220"/>
          </a:xfrm>
          <a:prstGeom prst="rect">
            <a:avLst/>
          </a:prstGeom>
          <a:noFill/>
        </p:spPr>
        <p:txBody>
          <a:bodyPr wrap="square" rtlCol="0">
            <a:spAutoFit/>
          </a:bodyPr>
          <a:lstStyle/>
          <a:p>
            <a:r>
              <a:rPr lang="en-US" sz="2800" dirty="0" err="1">
                <a:solidFill>
                  <a:schemeClr val="accent1">
                    <a:lumMod val="75000"/>
                  </a:schemeClr>
                </a:solidFill>
                <a:latin typeface="Times New Roman" pitchFamily="18" charset="0"/>
                <a:cs typeface="Times New Roman" pitchFamily="18" charset="0"/>
              </a:rPr>
              <a:t>Enzim</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nhận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biết</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điểm</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khởi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đầu</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tái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bản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tháo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xoắn</a:t>
            </a:r>
            <a:r>
              <a:rPr lang="en-US" sz="2800" dirty="0">
                <a:solidFill>
                  <a:schemeClr val="accent1">
                    <a:lumMod val="75000"/>
                  </a:schemeClr>
                </a:solidFill>
                <a:latin typeface="Times New Roman" pitchFamily="18" charset="0"/>
                <a:cs typeface="Times New Roman" pitchFamily="18" charset="0"/>
              </a:rPr>
              <a:t> DNA </a:t>
            </a:r>
            <a:r>
              <a:rPr lang="en-US" sz="2800" dirty="0" err="1">
                <a:solidFill>
                  <a:schemeClr val="accent1">
                    <a:lumMod val="75000"/>
                  </a:schemeClr>
                </a:solidFill>
                <a:latin typeface="Times New Roman" pitchFamily="18" charset="0"/>
                <a:cs typeface="Times New Roman" pitchFamily="18" charset="0"/>
              </a:rPr>
              <a:t>về</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cả</a:t>
            </a:r>
            <a:r>
              <a:rPr lang="en-US" sz="2800" dirty="0">
                <a:solidFill>
                  <a:schemeClr val="accent1">
                    <a:lumMod val="75000"/>
                  </a:schemeClr>
                </a:solidFill>
                <a:latin typeface="Times New Roman" pitchFamily="18" charset="0"/>
                <a:cs typeface="Times New Roman" pitchFamily="18" charset="0"/>
              </a:rPr>
              <a:t> 2 </a:t>
            </a:r>
            <a:r>
              <a:rPr lang="en-US" sz="2800" dirty="0" err="1">
                <a:solidFill>
                  <a:schemeClr val="accent1">
                    <a:lumMod val="75000"/>
                  </a:schemeClr>
                </a:solidFill>
                <a:latin typeface="Times New Roman" pitchFamily="18" charset="0"/>
                <a:cs typeface="Times New Roman" pitchFamily="18" charset="0"/>
              </a:rPr>
              <a:t>phía</a:t>
            </a:r>
            <a:r>
              <a:rPr lang="en-US" sz="2800" dirty="0">
                <a:solidFill>
                  <a:schemeClr val="accent1">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1585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P spid="18"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Rectangle 7">
            <a:extLst>
              <a:ext uri="{FF2B5EF4-FFF2-40B4-BE49-F238E27FC236}">
                <a16:creationId xmlns:a16="http://schemas.microsoft.com/office/drawing/2014/main" id="{F9045964-560C-187A-17EA-4DEB76EF90BB}"/>
              </a:ext>
            </a:extLst>
          </p:cNvPr>
          <p:cNvSpPr/>
          <p:nvPr/>
        </p:nvSpPr>
        <p:spPr>
          <a:xfrm>
            <a:off x="3236817" y="4791305"/>
            <a:ext cx="5069149"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Giai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xoắn</a:t>
            </a:r>
            <a:r>
              <a:rPr lang="en-US" sz="2800" dirty="0">
                <a:solidFill>
                  <a:schemeClr val="tx1"/>
                </a:solidFill>
                <a:latin typeface="Times New Roman" panose="02020603050405020304" pitchFamily="18" charset="0"/>
                <a:cs typeface="Times New Roman" panose="02020603050405020304" pitchFamily="18" charset="0"/>
              </a:rPr>
              <a:t> DNA</a:t>
            </a:r>
          </a:p>
        </p:txBody>
      </p:sp>
      <p:pic>
        <p:nvPicPr>
          <p:cNvPr id="5" name="Picture 4">
            <a:extLst>
              <a:ext uri="{FF2B5EF4-FFF2-40B4-BE49-F238E27FC236}">
                <a16:creationId xmlns:a16="http://schemas.microsoft.com/office/drawing/2014/main" id="{F350AC2A-1960-7C94-AECC-94C15C3718E9}"/>
              </a:ext>
            </a:extLst>
          </p:cNvPr>
          <p:cNvPicPr>
            <a:picLocks noChangeAspect="1"/>
          </p:cNvPicPr>
          <p:nvPr/>
        </p:nvPicPr>
        <p:blipFill>
          <a:blip r:embed="rId3"/>
          <a:stretch>
            <a:fillRect/>
          </a:stretch>
        </p:blipFill>
        <p:spPr>
          <a:xfrm>
            <a:off x="0" y="1671638"/>
            <a:ext cx="12192000" cy="2989140"/>
          </a:xfrm>
          <a:prstGeom prst="rect">
            <a:avLst/>
          </a:prstGeom>
        </p:spPr>
      </p:pic>
      <p:sp>
        <p:nvSpPr>
          <p:cNvPr id="2" name="TextBox 1">
            <a:extLst>
              <a:ext uri="{FF2B5EF4-FFF2-40B4-BE49-F238E27FC236}">
                <a16:creationId xmlns:a16="http://schemas.microsoft.com/office/drawing/2014/main" id="{42B1C165-8DDB-428C-EA8F-CE5790590CDD}"/>
              </a:ext>
            </a:extLst>
          </p:cNvPr>
          <p:cNvSpPr txBox="1"/>
          <p:nvPr/>
        </p:nvSpPr>
        <p:spPr>
          <a:xfrm>
            <a:off x="66822" y="5744019"/>
            <a:ext cx="12192000" cy="954107"/>
          </a:xfrm>
          <a:prstGeom prst="rect">
            <a:avLst/>
          </a:prstGeom>
          <a:noFill/>
        </p:spPr>
        <p:txBody>
          <a:bodyPr wrap="square" rtlCol="0">
            <a:spAutoFit/>
          </a:bodyPr>
          <a:lstStyle/>
          <a:p>
            <a:r>
              <a:rPr lang="en-US" sz="2800" dirty="0" err="1">
                <a:solidFill>
                  <a:schemeClr val="accent1">
                    <a:lumMod val="75000"/>
                  </a:schemeClr>
                </a:solidFill>
                <a:latin typeface="Times New Roman" pitchFamily="18" charset="0"/>
                <a:cs typeface="Times New Roman" pitchFamily="18" charset="0"/>
              </a:rPr>
              <a:t>Enzim</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tháo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xoắn</a:t>
            </a:r>
            <a:r>
              <a:rPr lang="en-US" sz="2800" dirty="0">
                <a:solidFill>
                  <a:schemeClr val="accent1">
                    <a:lumMod val="75000"/>
                  </a:schemeClr>
                </a:solidFill>
                <a:latin typeface="Times New Roman" pitchFamily="18" charset="0"/>
                <a:cs typeface="Times New Roman" pitchFamily="18" charset="0"/>
              </a:rPr>
              <a:t> DNA </a:t>
            </a:r>
            <a:r>
              <a:rPr lang="en-US" sz="2800" dirty="0" err="1">
                <a:solidFill>
                  <a:schemeClr val="accent1">
                    <a:lumMod val="75000"/>
                  </a:schemeClr>
                </a:solidFill>
                <a:latin typeface="Times New Roman" pitchFamily="18" charset="0"/>
                <a:cs typeface="Times New Roman" pitchFamily="18" charset="0"/>
              </a:rPr>
              <a:t>về</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cả</a:t>
            </a:r>
            <a:r>
              <a:rPr lang="en-US" sz="2800" dirty="0">
                <a:solidFill>
                  <a:schemeClr val="accent1">
                    <a:lumMod val="75000"/>
                  </a:schemeClr>
                </a:solidFill>
                <a:latin typeface="Times New Roman" pitchFamily="18" charset="0"/>
                <a:cs typeface="Times New Roman" pitchFamily="18" charset="0"/>
              </a:rPr>
              <a:t> 2 </a:t>
            </a:r>
            <a:r>
              <a:rPr lang="en-US" sz="2800" dirty="0" err="1">
                <a:solidFill>
                  <a:schemeClr val="accent1">
                    <a:lumMod val="75000"/>
                  </a:schemeClr>
                </a:solidFill>
                <a:latin typeface="Times New Roman" pitchFamily="18" charset="0"/>
                <a:cs typeface="Times New Roman" pitchFamily="18" charset="0"/>
              </a:rPr>
              <a:t>phía</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tạo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thành</a:t>
            </a:r>
            <a:r>
              <a:rPr lang="en-US" sz="2800" dirty="0">
                <a:solidFill>
                  <a:schemeClr val="accent1">
                    <a:lumMod val="75000"/>
                  </a:schemeClr>
                </a:solidFill>
                <a:latin typeface="Times New Roman" pitchFamily="18" charset="0"/>
                <a:cs typeface="Times New Roman" pitchFamily="18" charset="0"/>
              </a:rPr>
              <a:t> 2 </a:t>
            </a:r>
            <a:r>
              <a:rPr lang="en-US" sz="2800" dirty="0" err="1">
                <a:solidFill>
                  <a:schemeClr val="accent1">
                    <a:lumMod val="75000"/>
                  </a:schemeClr>
                </a:solidFill>
                <a:latin typeface="Times New Roman" pitchFamily="18" charset="0"/>
                <a:cs typeface="Times New Roman" pitchFamily="18" charset="0"/>
              </a:rPr>
              <a:t>chạc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tái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bản</a:t>
            </a:r>
            <a:r>
              <a:rPr lang="en-US" sz="2800" dirty="0">
                <a:solidFill>
                  <a:schemeClr val="accent1">
                    <a:lumMod val="75000"/>
                  </a:schemeClr>
                </a:solidFill>
                <a:latin typeface="Times New Roman" pitchFamily="18" charset="0"/>
                <a:cs typeface="Times New Roman" pitchFamily="18" charset="0"/>
              </a:rPr>
              <a:t>. Khi </a:t>
            </a:r>
            <a:r>
              <a:rPr lang="en-US" sz="2800" dirty="0" err="1">
                <a:solidFill>
                  <a:schemeClr val="accent1">
                    <a:lumMod val="75000"/>
                  </a:schemeClr>
                </a:solidFill>
                <a:latin typeface="Times New Roman" pitchFamily="18" charset="0"/>
                <a:cs typeface="Times New Roman" pitchFamily="18" charset="0"/>
              </a:rPr>
              <a:t>enzim</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tháo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xoắn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đến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đâu</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chạc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tái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bản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sẽ</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mở</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rộng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đến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đó</a:t>
            </a:r>
            <a:r>
              <a:rPr lang="en-US" sz="2800" dirty="0">
                <a:solidFill>
                  <a:schemeClr val="accent1">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034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Rectangle 7">
            <a:extLst>
              <a:ext uri="{FF2B5EF4-FFF2-40B4-BE49-F238E27FC236}">
                <a16:creationId xmlns:a16="http://schemas.microsoft.com/office/drawing/2014/main" id="{F9045964-560C-187A-17EA-4DEB76EF90BB}"/>
              </a:ext>
            </a:extLst>
          </p:cNvPr>
          <p:cNvSpPr/>
          <p:nvPr/>
        </p:nvSpPr>
        <p:spPr>
          <a:xfrm>
            <a:off x="3210184" y="4663085"/>
            <a:ext cx="5069149"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Giai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Tổng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mới</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6ACFCEA-1D40-AC1E-A322-B2CA6873CF6F}"/>
              </a:ext>
            </a:extLst>
          </p:cNvPr>
          <p:cNvPicPr>
            <a:picLocks noChangeAspect="1"/>
          </p:cNvPicPr>
          <p:nvPr/>
        </p:nvPicPr>
        <p:blipFill>
          <a:blip r:embed="rId3"/>
          <a:stretch>
            <a:fillRect/>
          </a:stretch>
        </p:blipFill>
        <p:spPr>
          <a:xfrm>
            <a:off x="195309" y="1360804"/>
            <a:ext cx="11576482" cy="3317728"/>
          </a:xfrm>
          <a:prstGeom prst="rect">
            <a:avLst/>
          </a:prstGeom>
        </p:spPr>
      </p:pic>
      <p:sp>
        <p:nvSpPr>
          <p:cNvPr id="2" name="TextBox 1">
            <a:extLst>
              <a:ext uri="{FF2B5EF4-FFF2-40B4-BE49-F238E27FC236}">
                <a16:creationId xmlns:a16="http://schemas.microsoft.com/office/drawing/2014/main" id="{1A4CD1E6-27D6-5767-4FD3-9EAAD4749B5F}"/>
              </a:ext>
            </a:extLst>
          </p:cNvPr>
          <p:cNvSpPr txBox="1"/>
          <p:nvPr/>
        </p:nvSpPr>
        <p:spPr>
          <a:xfrm>
            <a:off x="78419" y="5497196"/>
            <a:ext cx="12192000" cy="1384995"/>
          </a:xfrm>
          <a:prstGeom prst="rect">
            <a:avLst/>
          </a:prstGeom>
          <a:noFill/>
        </p:spPr>
        <p:txBody>
          <a:bodyPr wrap="square" rtlCol="0">
            <a:spAutoFit/>
          </a:bodyPr>
          <a:lstStyle/>
          <a:p>
            <a:r>
              <a:rPr lang="en-US" sz="2800" dirty="0">
                <a:solidFill>
                  <a:schemeClr val="accent1">
                    <a:lumMod val="75000"/>
                  </a:schemeClr>
                </a:solidFill>
                <a:latin typeface="Times New Roman" pitchFamily="18" charset="0"/>
                <a:cs typeface="Times New Roman" pitchFamily="18" charset="0"/>
              </a:rPr>
              <a:t>Khi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khuôn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được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lộ</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ra</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các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enzim</a:t>
            </a:r>
            <a:r>
              <a:rPr lang="en-US" sz="2800" dirty="0">
                <a:solidFill>
                  <a:schemeClr val="accent1">
                    <a:lumMod val="75000"/>
                  </a:schemeClr>
                </a:solidFill>
                <a:latin typeface="Times New Roman" pitchFamily="18" charset="0"/>
                <a:cs typeface="Times New Roman" pitchFamily="18" charset="0"/>
              </a:rPr>
              <a:t> DNA polymerase </a:t>
            </a:r>
            <a:r>
              <a:rPr lang="en-US" sz="2800" dirty="0" err="1">
                <a:solidFill>
                  <a:schemeClr val="accent1">
                    <a:lumMod val="75000"/>
                  </a:schemeClr>
                </a:solidFill>
                <a:latin typeface="Times New Roman" pitchFamily="18" charset="0"/>
                <a:cs typeface="Times New Roman" pitchFamily="18" charset="0"/>
              </a:rPr>
              <a:t>sẽ</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dịch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chuyển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trên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khuôn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để</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tổng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hợp</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mới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theo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chiều</a:t>
            </a:r>
            <a:r>
              <a:rPr lang="en-US" sz="2800" dirty="0">
                <a:solidFill>
                  <a:schemeClr val="accent1">
                    <a:lumMod val="75000"/>
                  </a:schemeClr>
                </a:solidFill>
                <a:latin typeface="Times New Roman" pitchFamily="18" charset="0"/>
                <a:cs typeface="Times New Roman" pitchFamily="18" charset="0"/>
              </a:rPr>
              <a:t> 5’-3’ </a:t>
            </a:r>
            <a:r>
              <a:rPr lang="en-US" sz="2800" dirty="0" err="1">
                <a:solidFill>
                  <a:schemeClr val="accent1">
                    <a:lumMod val="75000"/>
                  </a:schemeClr>
                </a:solidFill>
                <a:latin typeface="Times New Roman" pitchFamily="18" charset="0"/>
                <a:cs typeface="Times New Roman" pitchFamily="18" charset="0"/>
              </a:rPr>
              <a:t>bằng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liên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kết</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các</a:t>
            </a:r>
            <a:r>
              <a:rPr lang="en-US" sz="2800" dirty="0">
                <a:solidFill>
                  <a:schemeClr val="accent1">
                    <a:lumMod val="75000"/>
                  </a:schemeClr>
                </a:solidFill>
                <a:latin typeface="Times New Roman" pitchFamily="18" charset="0"/>
                <a:cs typeface="Times New Roman" pitchFamily="18" charset="0"/>
              </a:rPr>
              <a:t> nucleotide </a:t>
            </a:r>
            <a:r>
              <a:rPr lang="en-US" sz="2800" dirty="0" err="1">
                <a:solidFill>
                  <a:schemeClr val="accent1">
                    <a:lumMod val="75000"/>
                  </a:schemeClr>
                </a:solidFill>
                <a:latin typeface="Times New Roman" pitchFamily="18" charset="0"/>
                <a:cs typeface="Times New Roman" pitchFamily="18" charset="0"/>
              </a:rPr>
              <a:t>tự</a:t>
            </a:r>
            <a:r>
              <a:rPr lang="en-US" sz="2800" dirty="0">
                <a:solidFill>
                  <a:schemeClr val="accent1">
                    <a:lumMod val="75000"/>
                  </a:schemeClr>
                </a:solidFill>
                <a:latin typeface="Times New Roman" pitchFamily="18" charset="0"/>
                <a:cs typeface="Times New Roman" pitchFamily="18" charset="0"/>
              </a:rPr>
              <a:t> do </a:t>
            </a:r>
            <a:r>
              <a:rPr lang="en-US" sz="2800" dirty="0" err="1">
                <a:solidFill>
                  <a:schemeClr val="accent1">
                    <a:lumMod val="75000"/>
                  </a:schemeClr>
                </a:solidFill>
                <a:latin typeface="Times New Roman" pitchFamily="18" charset="0"/>
                <a:cs typeface="Times New Roman" pitchFamily="18" charset="0"/>
              </a:rPr>
              <a:t>theo</a:t>
            </a:r>
            <a:r>
              <a:rPr lang="en-US" sz="2800" dirty="0">
                <a:solidFill>
                  <a:schemeClr val="accent1">
                    <a:lumMod val="75000"/>
                  </a:schemeClr>
                </a:solidFill>
                <a:latin typeface="Times New Roman" pitchFamily="18" charset="0"/>
                <a:cs typeface="Times New Roman" pitchFamily="18" charset="0"/>
              </a:rPr>
              <a:t> NTBS.</a:t>
            </a:r>
          </a:p>
        </p:txBody>
      </p:sp>
      <p:pic>
        <p:nvPicPr>
          <p:cNvPr id="4" name="Picture 3">
            <a:extLst>
              <a:ext uri="{FF2B5EF4-FFF2-40B4-BE49-F238E27FC236}">
                <a16:creationId xmlns:a16="http://schemas.microsoft.com/office/drawing/2014/main" id="{2A2F5040-9C3C-899A-977E-73DEF091F31D}"/>
              </a:ext>
            </a:extLst>
          </p:cNvPr>
          <p:cNvPicPr>
            <a:picLocks noChangeAspect="1"/>
          </p:cNvPicPr>
          <p:nvPr/>
        </p:nvPicPr>
        <p:blipFill>
          <a:blip r:embed="rId4"/>
          <a:stretch>
            <a:fillRect/>
          </a:stretch>
        </p:blipFill>
        <p:spPr>
          <a:xfrm>
            <a:off x="78419" y="1404802"/>
            <a:ext cx="12192000" cy="3257550"/>
          </a:xfrm>
          <a:prstGeom prst="rect">
            <a:avLst/>
          </a:prstGeom>
        </p:spPr>
      </p:pic>
      <p:sp>
        <p:nvSpPr>
          <p:cNvPr id="5" name="Rectangle 4">
            <a:extLst>
              <a:ext uri="{FF2B5EF4-FFF2-40B4-BE49-F238E27FC236}">
                <a16:creationId xmlns:a16="http://schemas.microsoft.com/office/drawing/2014/main" id="{62847C08-A253-ED52-1510-73F44CEA0E89}"/>
              </a:ext>
            </a:extLst>
          </p:cNvPr>
          <p:cNvSpPr/>
          <p:nvPr/>
        </p:nvSpPr>
        <p:spPr>
          <a:xfrm>
            <a:off x="270195" y="5649765"/>
            <a:ext cx="11002392" cy="7901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Để</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tổng</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hợp</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mạch</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mới</a:t>
            </a:r>
            <a:r>
              <a:rPr lang="en-US" sz="2800" dirty="0">
                <a:solidFill>
                  <a:srgbClr val="FF6699"/>
                </a:solidFill>
                <a:latin typeface="Times New Roman" panose="02020603050405020304" pitchFamily="18" charset="0"/>
                <a:cs typeface="Times New Roman" panose="02020603050405020304" pitchFamily="18" charset="0"/>
              </a:rPr>
              <a:t> DNA polymerase </a:t>
            </a:r>
            <a:r>
              <a:rPr lang="en-US" sz="2800" dirty="0" err="1">
                <a:solidFill>
                  <a:srgbClr val="FF6699"/>
                </a:solidFill>
                <a:latin typeface="Times New Roman" panose="02020603050405020304" pitchFamily="18" charset="0"/>
                <a:cs typeface="Times New Roman" panose="02020603050405020304" pitchFamily="18" charset="0"/>
              </a:rPr>
              <a:t>cần</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những</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loại</a:t>
            </a:r>
            <a:r>
              <a:rPr lang="en-US" sz="2800" dirty="0">
                <a:solidFill>
                  <a:srgbClr val="FF6699"/>
                </a:solidFill>
                <a:latin typeface="Times New Roman" panose="02020603050405020304" pitchFamily="18" charset="0"/>
                <a:cs typeface="Times New Roman" panose="02020603050405020304" pitchFamily="18" charset="0"/>
              </a:rPr>
              <a:t> nucleotide </a:t>
            </a:r>
            <a:r>
              <a:rPr lang="en-US" sz="2800" dirty="0" err="1">
                <a:solidFill>
                  <a:srgbClr val="FF6699"/>
                </a:solidFill>
                <a:latin typeface="Times New Roman" panose="02020603050405020304" pitchFamily="18" charset="0"/>
                <a:cs typeface="Times New Roman" panose="02020603050405020304" pitchFamily="18" charset="0"/>
              </a:rPr>
              <a:t>nào</a:t>
            </a:r>
            <a:r>
              <a:rPr lang="en-US" sz="2800" dirty="0">
                <a:solidFill>
                  <a:srgbClr val="FF6699"/>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46F4444A-FE37-6038-A7E4-4E89B3FDBCC0}"/>
              </a:ext>
            </a:extLst>
          </p:cNvPr>
          <p:cNvSpPr/>
          <p:nvPr/>
        </p:nvSpPr>
        <p:spPr>
          <a:xfrm>
            <a:off x="422595" y="5802165"/>
            <a:ext cx="11002392" cy="7901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Để</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tổng</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hợp</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mạch</a:t>
            </a:r>
            <a:r>
              <a:rPr lang="en-US" sz="2800" dirty="0">
                <a:solidFill>
                  <a:srgbClr val="FF6699"/>
                </a:solidFill>
                <a:latin typeface="Times New Roman" panose="02020603050405020304" pitchFamily="18" charset="0"/>
                <a:cs typeface="Times New Roman" panose="02020603050405020304" pitchFamily="18" charset="0"/>
              </a:rPr>
              <a:t> </a:t>
            </a:r>
            <a:r>
              <a:rPr lang="en-US" sz="2800" dirty="0" err="1">
                <a:solidFill>
                  <a:srgbClr val="FF6699"/>
                </a:solidFill>
                <a:latin typeface="Times New Roman" panose="02020603050405020304" pitchFamily="18" charset="0"/>
                <a:cs typeface="Times New Roman" panose="02020603050405020304" pitchFamily="18" charset="0"/>
              </a:rPr>
              <a:t>mới</a:t>
            </a:r>
            <a:r>
              <a:rPr lang="en-US" sz="2800" dirty="0">
                <a:solidFill>
                  <a:srgbClr val="FF6699"/>
                </a:solidFill>
                <a:latin typeface="Times New Roman" panose="02020603050405020304" pitchFamily="18" charset="0"/>
                <a:cs typeface="Times New Roman" panose="02020603050405020304" pitchFamily="18" charset="0"/>
              </a:rPr>
              <a:t> DNA polymerase </a:t>
            </a:r>
            <a:r>
              <a:rPr lang="en-US" sz="2800" dirty="0" err="1">
                <a:solidFill>
                  <a:srgbClr val="FF6699"/>
                </a:solidFill>
                <a:latin typeface="Times New Roman" panose="02020603050405020304" pitchFamily="18" charset="0"/>
                <a:cs typeface="Times New Roman" panose="02020603050405020304" pitchFamily="18" charset="0"/>
              </a:rPr>
              <a:t>cần</a:t>
            </a:r>
            <a:r>
              <a:rPr lang="en-US" sz="2800" dirty="0">
                <a:solidFill>
                  <a:srgbClr val="FF6699"/>
                </a:solidFill>
                <a:latin typeface="Times New Roman" panose="02020603050405020304" pitchFamily="18" charset="0"/>
                <a:cs typeface="Times New Roman" panose="02020603050405020304" pitchFamily="18" charset="0"/>
              </a:rPr>
              <a:t> 4 </a:t>
            </a:r>
            <a:r>
              <a:rPr lang="en-US" sz="2800" dirty="0" err="1">
                <a:solidFill>
                  <a:srgbClr val="FF6699"/>
                </a:solidFill>
                <a:latin typeface="Times New Roman" panose="02020603050405020304" pitchFamily="18" charset="0"/>
                <a:cs typeface="Times New Roman" panose="02020603050405020304" pitchFamily="18" charset="0"/>
              </a:rPr>
              <a:t>loại</a:t>
            </a:r>
            <a:r>
              <a:rPr lang="en-US" sz="2800" dirty="0">
                <a:solidFill>
                  <a:srgbClr val="FF6699"/>
                </a:solidFill>
                <a:latin typeface="Times New Roman" panose="02020603050405020304" pitchFamily="18" charset="0"/>
                <a:cs typeface="Times New Roman" panose="02020603050405020304" pitchFamily="18" charset="0"/>
              </a:rPr>
              <a:t> nucleotide A,T,G,C</a:t>
            </a:r>
          </a:p>
        </p:txBody>
      </p:sp>
    </p:spTree>
    <p:extLst>
      <p:ext uri="{BB962C8B-B14F-4D97-AF65-F5344CB8AC3E}">
        <p14:creationId xmlns:p14="http://schemas.microsoft.com/office/powerpoint/2010/main" val="28944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ppt_x"/>
                                          </p:val>
                                        </p:tav>
                                      </p:tavLst>
                                    </p:anim>
                                    <p:anim calcmode="lin" valueType="num">
                                      <p:cBhvr additive="base">
                                        <p:cTn id="20" dur="500"/>
                                        <p:tgtEl>
                                          <p:spTgt spid="3"/>
                                        </p:tgtEl>
                                        <p:attrNameLst>
                                          <p:attrName>ppt_y</p:attrName>
                                        </p:attrNameLst>
                                      </p:cBhvr>
                                      <p:tavLst>
                                        <p:tav tm="0">
                                          <p:val>
                                            <p:strVal val="ppt_y"/>
                                          </p:val>
                                        </p:tav>
                                        <p:tav tm="100000">
                                          <p:val>
                                            <p:strVal val="1+ppt_h/2"/>
                                          </p:val>
                                        </p:tav>
                                      </p:tavLst>
                                    </p:anim>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1" nodeType="clickEffect">
                                  <p:stCondLst>
                                    <p:cond delay="0"/>
                                  </p:stCondLst>
                                  <p:childTnLst>
                                    <p:anim calcmode="lin" valueType="num">
                                      <p:cBhvr>
                                        <p:cTn id="30" dur="1000"/>
                                        <p:tgtEl>
                                          <p:spTgt spid="2"/>
                                        </p:tgtEl>
                                        <p:attrNameLst>
                                          <p:attrName>ppt_w</p:attrName>
                                        </p:attrNameLst>
                                      </p:cBhvr>
                                      <p:tavLst>
                                        <p:tav tm="0">
                                          <p:val>
                                            <p:strVal val="ppt_w"/>
                                          </p:val>
                                        </p:tav>
                                        <p:tav tm="100000">
                                          <p:val>
                                            <p:fltVal val="0"/>
                                          </p:val>
                                        </p:tav>
                                      </p:tavLst>
                                    </p:anim>
                                    <p:anim calcmode="lin" valueType="num">
                                      <p:cBhvr>
                                        <p:cTn id="31" dur="1000"/>
                                        <p:tgtEl>
                                          <p:spTgt spid="2"/>
                                        </p:tgtEl>
                                        <p:attrNameLst>
                                          <p:attrName>ppt_h</p:attrName>
                                        </p:attrNameLst>
                                      </p:cBhvr>
                                      <p:tavLst>
                                        <p:tav tm="0">
                                          <p:val>
                                            <p:strVal val="ppt_h"/>
                                          </p:val>
                                        </p:tav>
                                        <p:tav tm="100000">
                                          <p:val>
                                            <p:fltVal val="0"/>
                                          </p:val>
                                        </p:tav>
                                      </p:tavLst>
                                    </p:anim>
                                    <p:anim calcmode="lin" valueType="num">
                                      <p:cBhvr>
                                        <p:cTn id="32" dur="1000"/>
                                        <p:tgtEl>
                                          <p:spTgt spid="2"/>
                                        </p:tgtEl>
                                        <p:attrNameLst>
                                          <p:attrName>style.rotation</p:attrName>
                                        </p:attrNameLst>
                                      </p:cBhvr>
                                      <p:tavLst>
                                        <p:tav tm="0">
                                          <p:val>
                                            <p:fltVal val="0"/>
                                          </p:val>
                                        </p:tav>
                                        <p:tav tm="100000">
                                          <p:val>
                                            <p:fltVal val="90"/>
                                          </p:val>
                                        </p:tav>
                                      </p:tavLst>
                                    </p:anim>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1" nodeType="clickEffect">
                                  <p:stCondLst>
                                    <p:cond delay="0"/>
                                  </p:stCondLst>
                                  <p:childTnLst>
                                    <p:animEffect transition="out" filter="circle(out)">
                                      <p:cBhvr>
                                        <p:cTn id="46" dur="2000"/>
                                        <p:tgtEl>
                                          <p:spTgt spid="5"/>
                                        </p:tgtEl>
                                      </p:cBhvr>
                                    </p:animEffect>
                                    <p:set>
                                      <p:cBhvr>
                                        <p:cTn id="47" dur="1" fill="hold">
                                          <p:stCondLst>
                                            <p:cond delay="19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80">
                                          <p:stCondLst>
                                            <p:cond delay="0"/>
                                          </p:stCondLst>
                                        </p:cTn>
                                        <p:tgtEl>
                                          <p:spTgt spid="9"/>
                                        </p:tgtEl>
                                      </p:cBhvr>
                                    </p:animEffect>
                                    <p:anim calcmode="lin" valueType="num">
                                      <p:cBhvr>
                                        <p:cTn id="5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8" dur="26">
                                          <p:stCondLst>
                                            <p:cond delay="650"/>
                                          </p:stCondLst>
                                        </p:cTn>
                                        <p:tgtEl>
                                          <p:spTgt spid="9"/>
                                        </p:tgtEl>
                                      </p:cBhvr>
                                      <p:to x="100000" y="60000"/>
                                    </p:animScale>
                                    <p:animScale>
                                      <p:cBhvr>
                                        <p:cTn id="59" dur="166" decel="50000">
                                          <p:stCondLst>
                                            <p:cond delay="676"/>
                                          </p:stCondLst>
                                        </p:cTn>
                                        <p:tgtEl>
                                          <p:spTgt spid="9"/>
                                        </p:tgtEl>
                                      </p:cBhvr>
                                      <p:to x="100000" y="100000"/>
                                    </p:animScale>
                                    <p:animScale>
                                      <p:cBhvr>
                                        <p:cTn id="60" dur="26">
                                          <p:stCondLst>
                                            <p:cond delay="1312"/>
                                          </p:stCondLst>
                                        </p:cTn>
                                        <p:tgtEl>
                                          <p:spTgt spid="9"/>
                                        </p:tgtEl>
                                      </p:cBhvr>
                                      <p:to x="100000" y="80000"/>
                                    </p:animScale>
                                    <p:animScale>
                                      <p:cBhvr>
                                        <p:cTn id="61" dur="166" decel="50000">
                                          <p:stCondLst>
                                            <p:cond delay="1338"/>
                                          </p:stCondLst>
                                        </p:cTn>
                                        <p:tgtEl>
                                          <p:spTgt spid="9"/>
                                        </p:tgtEl>
                                      </p:cBhvr>
                                      <p:to x="100000" y="100000"/>
                                    </p:animScale>
                                    <p:animScale>
                                      <p:cBhvr>
                                        <p:cTn id="62" dur="26">
                                          <p:stCondLst>
                                            <p:cond delay="1642"/>
                                          </p:stCondLst>
                                        </p:cTn>
                                        <p:tgtEl>
                                          <p:spTgt spid="9"/>
                                        </p:tgtEl>
                                      </p:cBhvr>
                                      <p:to x="100000" y="90000"/>
                                    </p:animScale>
                                    <p:animScale>
                                      <p:cBhvr>
                                        <p:cTn id="63" dur="166" decel="50000">
                                          <p:stCondLst>
                                            <p:cond delay="1668"/>
                                          </p:stCondLst>
                                        </p:cTn>
                                        <p:tgtEl>
                                          <p:spTgt spid="9"/>
                                        </p:tgtEl>
                                      </p:cBhvr>
                                      <p:to x="100000" y="100000"/>
                                    </p:animScale>
                                    <p:animScale>
                                      <p:cBhvr>
                                        <p:cTn id="64" dur="26">
                                          <p:stCondLst>
                                            <p:cond delay="1808"/>
                                          </p:stCondLst>
                                        </p:cTn>
                                        <p:tgtEl>
                                          <p:spTgt spid="9"/>
                                        </p:tgtEl>
                                      </p:cBhvr>
                                      <p:to x="100000" y="95000"/>
                                    </p:animScale>
                                    <p:animScale>
                                      <p:cBhvr>
                                        <p:cTn id="6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P spid="5" grpId="0" animBg="1"/>
      <p:bldP spid="5"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6ED916-B69E-D399-AF5A-9BFE5D11A1C9}"/>
              </a:ext>
            </a:extLst>
          </p:cNvPr>
          <p:cNvSpPr txBox="1"/>
          <p:nvPr/>
        </p:nvSpPr>
        <p:spPr>
          <a:xfrm>
            <a:off x="575593" y="263656"/>
            <a:ext cx="6094520" cy="523220"/>
          </a:xfrm>
          <a:prstGeom prst="rect">
            <a:avLst/>
          </a:prstGeom>
          <a:noFill/>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itchFamily="18" charset="0"/>
                <a:ea typeface="Times New Roman" pitchFamily="18" charset="0"/>
                <a:cs typeface="Times New Roman" pitchFamily="18" charset="0"/>
              </a:rPr>
              <a:t>Các</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loại</a:t>
            </a:r>
            <a:r>
              <a:rPr lang="en-US" sz="2800" dirty="0">
                <a:solidFill>
                  <a:srgbClr val="FF0000"/>
                </a:solidFill>
                <a:latin typeface="Times New Roman" pitchFamily="18" charset="0"/>
                <a:ea typeface="Times New Roman" pitchFamily="18" charset="0"/>
                <a:cs typeface="Times New Roman" pitchFamily="18" charset="0"/>
              </a:rPr>
              <a:t> nucleic </a:t>
            </a:r>
            <a:r>
              <a:rPr lang="en-US" sz="2800" dirty="0" err="1">
                <a:solidFill>
                  <a:srgbClr val="FF0000"/>
                </a:solidFill>
                <a:latin typeface="Times New Roman" pitchFamily="18" charset="0"/>
                <a:ea typeface="Times New Roman" pitchFamily="18" charset="0"/>
                <a:cs typeface="Times New Roman" pitchFamily="18" charset="0"/>
              </a:rPr>
              <a:t>chính</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trong</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tế</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bào</a:t>
            </a:r>
            <a:endParaRPr lang="en-US" sz="2800"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9B217A53-5E90-37BD-8783-5B2175BBD8A8}"/>
              </a:ext>
            </a:extLst>
          </p:cNvPr>
          <p:cNvPicPr>
            <a:picLocks noChangeAspect="1"/>
          </p:cNvPicPr>
          <p:nvPr/>
        </p:nvPicPr>
        <p:blipFill>
          <a:blip r:embed="rId2"/>
          <a:stretch>
            <a:fillRect/>
          </a:stretch>
        </p:blipFill>
        <p:spPr>
          <a:xfrm>
            <a:off x="451306" y="887767"/>
            <a:ext cx="11040813" cy="4743619"/>
          </a:xfrm>
          <a:prstGeom prst="rect">
            <a:avLst/>
          </a:prstGeom>
        </p:spPr>
      </p:pic>
      <p:sp>
        <p:nvSpPr>
          <p:cNvPr id="9" name="Rectangle 8">
            <a:extLst>
              <a:ext uri="{FF2B5EF4-FFF2-40B4-BE49-F238E27FC236}">
                <a16:creationId xmlns:a16="http://schemas.microsoft.com/office/drawing/2014/main" id="{48D8CA85-152B-9B3F-511A-C7F3138486BD}"/>
              </a:ext>
            </a:extLst>
          </p:cNvPr>
          <p:cNvSpPr/>
          <p:nvPr/>
        </p:nvSpPr>
        <p:spPr>
          <a:xfrm>
            <a:off x="-699881" y="5732277"/>
            <a:ext cx="12192000" cy="523220"/>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itchFamily="18" charset="0"/>
                <a:ea typeface="Times New Roman" pitchFamily="18" charset="0"/>
                <a:cs typeface="Times New Roman" pitchFamily="18" charset="0"/>
              </a:rPr>
              <a:t>Phân</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tử</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nào</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có</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chức</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năng</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lưu</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giữ</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bảo</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quản</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thông</a:t>
            </a:r>
            <a:r>
              <a:rPr lang="en-US" sz="2800" dirty="0">
                <a:solidFill>
                  <a:srgbClr val="FF0000"/>
                </a:solidFill>
                <a:latin typeface="Times New Roman" pitchFamily="18" charset="0"/>
                <a:ea typeface="Times New Roman" pitchFamily="18" charset="0"/>
                <a:cs typeface="Times New Roman" pitchFamily="18" charset="0"/>
              </a:rPr>
              <a:t> tin di </a:t>
            </a:r>
            <a:r>
              <a:rPr lang="en-US" sz="2800" dirty="0" err="1">
                <a:solidFill>
                  <a:srgbClr val="FF0000"/>
                </a:solidFill>
                <a:latin typeface="Times New Roman" pitchFamily="18" charset="0"/>
                <a:ea typeface="Times New Roman" pitchFamily="18" charset="0"/>
                <a:cs typeface="Times New Roman" pitchFamily="18" charset="0"/>
              </a:rPr>
              <a:t>truyền</a:t>
            </a:r>
            <a:r>
              <a:rPr lang="en-US" sz="2800" dirty="0">
                <a:solidFill>
                  <a:srgbClr val="FF0000"/>
                </a:solidFill>
                <a:latin typeface="Times New Roman" pitchFamily="18" charset="0"/>
                <a:ea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2" name="Oval 1">
            <a:extLst>
              <a:ext uri="{FF2B5EF4-FFF2-40B4-BE49-F238E27FC236}">
                <a16:creationId xmlns:a16="http://schemas.microsoft.com/office/drawing/2014/main" id="{C072A45A-60AA-50AA-A8CF-4360B6FB2D6B}"/>
              </a:ext>
            </a:extLst>
          </p:cNvPr>
          <p:cNvSpPr/>
          <p:nvPr/>
        </p:nvSpPr>
        <p:spPr>
          <a:xfrm>
            <a:off x="666750" y="887767"/>
            <a:ext cx="2171700" cy="1255358"/>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16427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Rectangle 7">
            <a:extLst>
              <a:ext uri="{FF2B5EF4-FFF2-40B4-BE49-F238E27FC236}">
                <a16:creationId xmlns:a16="http://schemas.microsoft.com/office/drawing/2014/main" id="{F9045964-560C-187A-17EA-4DEB76EF90BB}"/>
              </a:ext>
            </a:extLst>
          </p:cNvPr>
          <p:cNvSpPr/>
          <p:nvPr/>
        </p:nvSpPr>
        <p:spPr>
          <a:xfrm>
            <a:off x="3236817" y="4633461"/>
            <a:ext cx="5069149"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Giai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Tổng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mới</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E085F38-7DAE-B039-6E82-B02273BDCA4A}"/>
              </a:ext>
            </a:extLst>
          </p:cNvPr>
          <p:cNvPicPr>
            <a:picLocks noChangeAspect="1"/>
          </p:cNvPicPr>
          <p:nvPr/>
        </p:nvPicPr>
        <p:blipFill>
          <a:blip r:embed="rId3"/>
          <a:stretch>
            <a:fillRect/>
          </a:stretch>
        </p:blipFill>
        <p:spPr>
          <a:xfrm>
            <a:off x="78419" y="1502208"/>
            <a:ext cx="12192000" cy="3095625"/>
          </a:xfrm>
          <a:prstGeom prst="rect">
            <a:avLst/>
          </a:prstGeom>
        </p:spPr>
      </p:pic>
      <p:cxnSp>
        <p:nvCxnSpPr>
          <p:cNvPr id="10" name="Straight Arrow Connector 9">
            <a:extLst>
              <a:ext uri="{FF2B5EF4-FFF2-40B4-BE49-F238E27FC236}">
                <a16:creationId xmlns:a16="http://schemas.microsoft.com/office/drawing/2014/main" id="{1A9D2E6A-A243-7B7A-E0DD-665331B8BF5E}"/>
              </a:ext>
            </a:extLst>
          </p:cNvPr>
          <p:cNvCxnSpPr/>
          <p:nvPr/>
        </p:nvCxnSpPr>
        <p:spPr>
          <a:xfrm>
            <a:off x="2521258" y="2192784"/>
            <a:ext cx="715559" cy="692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C82A5941-5A71-3B55-4BF6-B76BDB25D406}"/>
              </a:ext>
            </a:extLst>
          </p:cNvPr>
          <p:cNvSpPr/>
          <p:nvPr/>
        </p:nvSpPr>
        <p:spPr>
          <a:xfrm>
            <a:off x="1020932" y="1784412"/>
            <a:ext cx="2317071" cy="387863"/>
          </a:xfrm>
          <a:prstGeom prst="rect">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endParaRPr lang="en-US" sz="2800" dirty="0">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C808946E-7DF5-EEB0-7D78-A5DE5E03BCA0}"/>
              </a:ext>
            </a:extLst>
          </p:cNvPr>
          <p:cNvCxnSpPr/>
          <p:nvPr/>
        </p:nvCxnSpPr>
        <p:spPr>
          <a:xfrm flipV="1">
            <a:off x="2328622" y="3368676"/>
            <a:ext cx="550415" cy="7457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Rectangle 15">
            <a:extLst>
              <a:ext uri="{FF2B5EF4-FFF2-40B4-BE49-F238E27FC236}">
                <a16:creationId xmlns:a16="http://schemas.microsoft.com/office/drawing/2014/main" id="{EEFF1C61-643D-521B-0E75-0EFCC394F158}"/>
              </a:ext>
            </a:extLst>
          </p:cNvPr>
          <p:cNvSpPr/>
          <p:nvPr/>
        </p:nvSpPr>
        <p:spPr>
          <a:xfrm>
            <a:off x="905522" y="4128117"/>
            <a:ext cx="2556769" cy="387863"/>
          </a:xfrm>
          <a:prstGeom prst="rect">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728877A-7238-644B-B6AA-73C256724797}"/>
              </a:ext>
            </a:extLst>
          </p:cNvPr>
          <p:cNvSpPr txBox="1"/>
          <p:nvPr/>
        </p:nvSpPr>
        <p:spPr>
          <a:xfrm>
            <a:off x="78419" y="5459202"/>
            <a:ext cx="12192000" cy="1384995"/>
          </a:xfrm>
          <a:prstGeom prst="rect">
            <a:avLst/>
          </a:prstGeom>
          <a:noFill/>
        </p:spPr>
        <p:txBody>
          <a:bodyPr wrap="square" rtlCol="0">
            <a:spAutoFit/>
          </a:bodyPr>
          <a:lstStyle/>
          <a:p>
            <a:r>
              <a:rPr lang="en-US" sz="2800" dirty="0" err="1">
                <a:solidFill>
                  <a:schemeClr val="accent1">
                    <a:lumMod val="75000"/>
                  </a:schemeClr>
                </a:solidFill>
                <a:latin typeface="Times New Roman" pitchFamily="18" charset="0"/>
                <a:cs typeface="Times New Roman" pitchFamily="18" charset="0"/>
              </a:rPr>
              <a:t>Enzim</a:t>
            </a:r>
            <a:r>
              <a:rPr lang="en-US" sz="2800" dirty="0">
                <a:solidFill>
                  <a:schemeClr val="accent1">
                    <a:lumMod val="75000"/>
                  </a:schemeClr>
                </a:solidFill>
                <a:latin typeface="Times New Roman" pitchFamily="18" charset="0"/>
                <a:cs typeface="Times New Roman" pitchFamily="18" charset="0"/>
              </a:rPr>
              <a:t> DNA </a:t>
            </a:r>
            <a:r>
              <a:rPr lang="en-US" sz="2800" dirty="0" err="1">
                <a:solidFill>
                  <a:schemeClr val="accent1">
                    <a:lumMod val="75000"/>
                  </a:schemeClr>
                </a:solidFill>
                <a:latin typeface="Times New Roman" pitchFamily="18" charset="0"/>
                <a:cs typeface="Times New Roman" pitchFamily="18" charset="0"/>
              </a:rPr>
              <a:t>polymesase</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chỉ</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theo</a:t>
            </a:r>
            <a:r>
              <a:rPr lang="en-US" sz="2800" dirty="0">
                <a:solidFill>
                  <a:schemeClr val="accent1">
                    <a:lumMod val="75000"/>
                  </a:schemeClr>
                </a:solidFill>
                <a:latin typeface="Times New Roman" pitchFamily="18" charset="0"/>
                <a:cs typeface="Times New Roman" pitchFamily="18" charset="0"/>
              </a:rPr>
              <a:t> 1 </a:t>
            </a:r>
            <a:r>
              <a:rPr lang="en-US" sz="2800" dirty="0" err="1">
                <a:solidFill>
                  <a:schemeClr val="accent1">
                    <a:lumMod val="75000"/>
                  </a:schemeClr>
                </a:solidFill>
                <a:latin typeface="Times New Roman" pitchFamily="18" charset="0"/>
                <a:cs typeface="Times New Roman" pitchFamily="18" charset="0"/>
              </a:rPr>
              <a:t>chiều</a:t>
            </a:r>
            <a:r>
              <a:rPr lang="en-US" sz="2800" dirty="0">
                <a:solidFill>
                  <a:schemeClr val="accent1">
                    <a:lumMod val="75000"/>
                  </a:schemeClr>
                </a:solidFill>
                <a:latin typeface="Times New Roman" pitchFamily="18" charset="0"/>
                <a:cs typeface="Times New Roman" pitchFamily="18" charset="0"/>
              </a:rPr>
              <a:t> 5’-3’, </a:t>
            </a:r>
            <a:r>
              <a:rPr lang="en-US" sz="2800" dirty="0" err="1">
                <a:solidFill>
                  <a:schemeClr val="accent1">
                    <a:lumMod val="75000"/>
                  </a:schemeClr>
                </a:solidFill>
                <a:latin typeface="Times New Roman" pitchFamily="18" charset="0"/>
                <a:cs typeface="Times New Roman" pitchFamily="18" charset="0"/>
              </a:rPr>
              <a:t>tại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gốc</a:t>
            </a:r>
            <a:r>
              <a:rPr lang="en-US" sz="2800" dirty="0">
                <a:solidFill>
                  <a:schemeClr val="accent1">
                    <a:lumMod val="75000"/>
                  </a:schemeClr>
                </a:solidFill>
                <a:latin typeface="Times New Roman" pitchFamily="18" charset="0"/>
                <a:cs typeface="Times New Roman" pitchFamily="18" charset="0"/>
              </a:rPr>
              <a:t> 3’-5’ </a:t>
            </a:r>
            <a:r>
              <a:rPr lang="en-US" sz="2800" dirty="0" err="1">
                <a:solidFill>
                  <a:schemeClr val="accent1">
                    <a:lumMod val="75000"/>
                  </a:schemeClr>
                </a:solidFill>
                <a:latin typeface="Times New Roman" pitchFamily="18" charset="0"/>
                <a:cs typeface="Times New Roman" pitchFamily="18" charset="0"/>
              </a:rPr>
              <a:t>được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tổng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hợp</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liên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tục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còn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5’-3’ do </a:t>
            </a:r>
            <a:r>
              <a:rPr lang="en-US" sz="2800" dirty="0" err="1">
                <a:solidFill>
                  <a:schemeClr val="accent1">
                    <a:lumMod val="75000"/>
                  </a:schemeClr>
                </a:solidFill>
                <a:latin typeface="Times New Roman" pitchFamily="18" charset="0"/>
                <a:cs typeface="Times New Roman" pitchFamily="18" charset="0"/>
              </a:rPr>
              <a:t>có</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chiều</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ngược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với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chiều</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tổng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hợp</a:t>
            </a:r>
            <a:r>
              <a:rPr lang="en-US" sz="2800" dirty="0">
                <a:solidFill>
                  <a:schemeClr val="accent1">
                    <a:lumMod val="75000"/>
                  </a:schemeClr>
                </a:solidFill>
                <a:latin typeface="Times New Roman" pitchFamily="18" charset="0"/>
                <a:cs typeface="Times New Roman" pitchFamily="18" charset="0"/>
              </a:rPr>
              <a:t> DNA polymerase </a:t>
            </a:r>
            <a:r>
              <a:rPr lang="en-US" sz="2800" dirty="0" err="1">
                <a:solidFill>
                  <a:schemeClr val="accent1">
                    <a:lumMod val="75000"/>
                  </a:schemeClr>
                </a:solidFill>
                <a:latin typeface="Times New Roman" pitchFamily="18" charset="0"/>
                <a:cs typeface="Times New Roman" pitchFamily="18" charset="0"/>
              </a:rPr>
              <a:t>nên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được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tổng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hợp</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thành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các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gián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đoạn</a:t>
            </a:r>
            <a:r>
              <a:rPr lang="en-US" sz="2800" dirty="0">
                <a:solidFill>
                  <a:schemeClr val="accent1">
                    <a:lumMod val="75000"/>
                  </a:schemeClr>
                </a:solidFill>
                <a:latin typeface="Times New Roman" pitchFamily="18" charset="0"/>
                <a:cs typeface="Times New Roman" pitchFamily="18" charset="0"/>
              </a:rPr>
              <a:t> ( </a:t>
            </a:r>
            <a:r>
              <a:rPr lang="en-US" sz="2800" dirty="0" err="1">
                <a:solidFill>
                  <a:schemeClr val="accent1">
                    <a:lumMod val="75000"/>
                  </a:schemeClr>
                </a:solidFill>
                <a:latin typeface="Times New Roman" pitchFamily="18" charset="0"/>
                <a:cs typeface="Times New Roman" pitchFamily="18" charset="0"/>
              </a:rPr>
              <a:t>đoạn</a:t>
            </a:r>
            <a:r>
              <a:rPr lang="en-US" sz="2800" dirty="0">
                <a:solidFill>
                  <a:schemeClr val="accent1">
                    <a:lumMod val="75000"/>
                  </a:schemeClr>
                </a:solidFill>
                <a:latin typeface="Times New Roman" pitchFamily="18" charset="0"/>
                <a:cs typeface="Times New Roman" pitchFamily="18" charset="0"/>
              </a:rPr>
              <a:t> Okazaki)</a:t>
            </a:r>
          </a:p>
        </p:txBody>
      </p:sp>
    </p:spTree>
    <p:extLst>
      <p:ext uri="{BB962C8B-B14F-4D97-AF65-F5344CB8AC3E}">
        <p14:creationId xmlns:p14="http://schemas.microsoft.com/office/powerpoint/2010/main" val="9370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6"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TÁI BẢN DNA</a:t>
            </a:r>
          </a:p>
        </p:txBody>
      </p:sp>
      <p:sp>
        <p:nvSpPr>
          <p:cNvPr id="8" name="Rectangle 7">
            <a:extLst>
              <a:ext uri="{FF2B5EF4-FFF2-40B4-BE49-F238E27FC236}">
                <a16:creationId xmlns:a16="http://schemas.microsoft.com/office/drawing/2014/main" id="{F9045964-560C-187A-17EA-4DEB76EF90BB}"/>
              </a:ext>
            </a:extLst>
          </p:cNvPr>
          <p:cNvSpPr/>
          <p:nvPr/>
        </p:nvSpPr>
        <p:spPr>
          <a:xfrm>
            <a:off x="3077019" y="4680118"/>
            <a:ext cx="5791773" cy="7901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Giai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DNA</a:t>
            </a:r>
          </a:p>
        </p:txBody>
      </p:sp>
      <p:pic>
        <p:nvPicPr>
          <p:cNvPr id="4" name="Picture 3">
            <a:extLst>
              <a:ext uri="{FF2B5EF4-FFF2-40B4-BE49-F238E27FC236}">
                <a16:creationId xmlns:a16="http://schemas.microsoft.com/office/drawing/2014/main" id="{F366F63E-11B8-872A-5779-78583581E86C}"/>
              </a:ext>
            </a:extLst>
          </p:cNvPr>
          <p:cNvPicPr>
            <a:picLocks noChangeAspect="1"/>
          </p:cNvPicPr>
          <p:nvPr/>
        </p:nvPicPr>
        <p:blipFill>
          <a:blip r:embed="rId3"/>
          <a:stretch>
            <a:fillRect/>
          </a:stretch>
        </p:blipFill>
        <p:spPr>
          <a:xfrm>
            <a:off x="284085" y="1413192"/>
            <a:ext cx="11700769" cy="3209925"/>
          </a:xfrm>
          <a:prstGeom prst="rect">
            <a:avLst/>
          </a:prstGeom>
        </p:spPr>
      </p:pic>
      <p:cxnSp>
        <p:nvCxnSpPr>
          <p:cNvPr id="9" name="Straight Arrow Connector 8">
            <a:extLst>
              <a:ext uri="{FF2B5EF4-FFF2-40B4-BE49-F238E27FC236}">
                <a16:creationId xmlns:a16="http://schemas.microsoft.com/office/drawing/2014/main" id="{1CE8F7EA-3FCF-8FD9-DFCF-69274984ABE4}"/>
              </a:ext>
            </a:extLst>
          </p:cNvPr>
          <p:cNvCxnSpPr/>
          <p:nvPr/>
        </p:nvCxnSpPr>
        <p:spPr>
          <a:xfrm flipV="1">
            <a:off x="3000652" y="2203305"/>
            <a:ext cx="284086" cy="39785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2D303C22-C4D5-6F62-247A-B66519C704DF}"/>
              </a:ext>
            </a:extLst>
          </p:cNvPr>
          <p:cNvSpPr/>
          <p:nvPr/>
        </p:nvSpPr>
        <p:spPr>
          <a:xfrm>
            <a:off x="2606502" y="1740924"/>
            <a:ext cx="1734679" cy="397852"/>
          </a:xfrm>
          <a:prstGeom prst="rect">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E093624A-235B-6701-A015-761B9A4F5A33}"/>
              </a:ext>
            </a:extLst>
          </p:cNvPr>
          <p:cNvCxnSpPr/>
          <p:nvPr/>
        </p:nvCxnSpPr>
        <p:spPr>
          <a:xfrm>
            <a:off x="2246050" y="3500021"/>
            <a:ext cx="0" cy="4416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Rectangle 16">
            <a:extLst>
              <a:ext uri="{FF2B5EF4-FFF2-40B4-BE49-F238E27FC236}">
                <a16:creationId xmlns:a16="http://schemas.microsoft.com/office/drawing/2014/main" id="{D8012233-9C41-154D-9472-4C11B830206D}"/>
              </a:ext>
            </a:extLst>
          </p:cNvPr>
          <p:cNvSpPr/>
          <p:nvPr/>
        </p:nvSpPr>
        <p:spPr>
          <a:xfrm>
            <a:off x="1550065" y="3941685"/>
            <a:ext cx="1734673" cy="397852"/>
          </a:xfrm>
          <a:prstGeom prst="rect">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2935A3E-F8C7-6EFC-83AD-D0F3986AFEA7}"/>
              </a:ext>
            </a:extLst>
          </p:cNvPr>
          <p:cNvSpPr txBox="1"/>
          <p:nvPr/>
        </p:nvSpPr>
        <p:spPr>
          <a:xfrm>
            <a:off x="38469" y="5527232"/>
            <a:ext cx="12192000" cy="1384995"/>
          </a:xfrm>
          <a:prstGeom prst="rect">
            <a:avLst/>
          </a:prstGeom>
          <a:noFill/>
        </p:spPr>
        <p:txBody>
          <a:bodyPr wrap="square" rtlCol="0">
            <a:spAutoFit/>
          </a:bodyPr>
          <a:lstStyle/>
          <a:p>
            <a:r>
              <a:rPr lang="en-US" sz="2800" dirty="0">
                <a:solidFill>
                  <a:schemeClr val="accent1">
                    <a:lumMod val="75000"/>
                  </a:schemeClr>
                </a:solidFill>
                <a:latin typeface="Times New Roman" pitchFamily="18" charset="0"/>
                <a:cs typeface="Times New Roman" pitchFamily="18" charset="0"/>
              </a:rPr>
              <a:t>2 </a:t>
            </a:r>
            <a:r>
              <a:rPr lang="en-US" sz="2800" dirty="0" err="1">
                <a:solidFill>
                  <a:schemeClr val="accent1">
                    <a:lumMod val="75000"/>
                  </a:schemeClr>
                </a:solidFill>
                <a:latin typeface="Times New Roman" pitchFamily="18" charset="0"/>
                <a:cs typeface="Times New Roman" pitchFamily="18" charset="0"/>
              </a:rPr>
              <a:t>phân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tử</a:t>
            </a:r>
            <a:r>
              <a:rPr lang="en-US" sz="2800" dirty="0">
                <a:solidFill>
                  <a:schemeClr val="accent1">
                    <a:lumMod val="75000"/>
                  </a:schemeClr>
                </a:solidFill>
                <a:latin typeface="Times New Roman" pitchFamily="18" charset="0"/>
                <a:cs typeface="Times New Roman" pitchFamily="18" charset="0"/>
              </a:rPr>
              <a:t> DNA </a:t>
            </a:r>
            <a:r>
              <a:rPr lang="en-US" sz="2800" dirty="0" err="1">
                <a:solidFill>
                  <a:schemeClr val="accent1">
                    <a:lumMod val="75000"/>
                  </a:schemeClr>
                </a:solidFill>
                <a:latin typeface="Times New Roman" pitchFamily="18" charset="0"/>
                <a:cs typeface="Times New Roman" pitchFamily="18" charset="0"/>
              </a:rPr>
              <a:t>mới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xoắn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lại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và</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có</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trình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tự</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các</a:t>
            </a:r>
            <a:r>
              <a:rPr lang="en-US" sz="2800" dirty="0">
                <a:solidFill>
                  <a:schemeClr val="accent1">
                    <a:lumMod val="75000"/>
                  </a:schemeClr>
                </a:solidFill>
                <a:latin typeface="Times New Roman" pitchFamily="18" charset="0"/>
                <a:cs typeface="Times New Roman" pitchFamily="18" charset="0"/>
              </a:rPr>
              <a:t> nucleotide </a:t>
            </a:r>
            <a:r>
              <a:rPr lang="en-US" sz="2800" dirty="0" err="1">
                <a:solidFill>
                  <a:schemeClr val="accent1">
                    <a:lumMod val="75000"/>
                  </a:schemeClr>
                </a:solidFill>
                <a:latin typeface="Times New Roman" pitchFamily="18" charset="0"/>
                <a:cs typeface="Times New Roman" pitchFamily="18" charset="0"/>
              </a:rPr>
              <a:t>giống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hệt</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như</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phân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tử</a:t>
            </a:r>
            <a:r>
              <a:rPr lang="en-US" sz="2800" dirty="0">
                <a:solidFill>
                  <a:schemeClr val="accent1">
                    <a:lumMod val="75000"/>
                  </a:schemeClr>
                </a:solidFill>
                <a:latin typeface="Times New Roman" pitchFamily="18" charset="0"/>
                <a:cs typeface="Times New Roman" pitchFamily="18" charset="0"/>
              </a:rPr>
              <a:t> ban </a:t>
            </a:r>
            <a:r>
              <a:rPr lang="en-US" sz="2800" dirty="0" err="1">
                <a:solidFill>
                  <a:schemeClr val="accent1">
                    <a:lumMod val="75000"/>
                  </a:schemeClr>
                </a:solidFill>
                <a:latin typeface="Times New Roman" pitchFamily="18" charset="0"/>
                <a:cs typeface="Times New Roman" pitchFamily="18" charset="0"/>
              </a:rPr>
              <a:t>đầu</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Mỗi</a:t>
            </a:r>
            <a:r>
              <a:rPr lang="en-US" sz="2800" dirty="0">
                <a:solidFill>
                  <a:schemeClr val="accent1">
                    <a:lumMod val="75000"/>
                  </a:schemeClr>
                </a:solidFill>
                <a:latin typeface="Times New Roman" pitchFamily="18" charset="0"/>
                <a:cs typeface="Times New Roman" pitchFamily="18" charset="0"/>
              </a:rPr>
              <a:t> DNA con </a:t>
            </a:r>
            <a:r>
              <a:rPr lang="en-US" sz="2800" dirty="0" err="1">
                <a:solidFill>
                  <a:schemeClr val="accent1">
                    <a:lumMod val="75000"/>
                  </a:schemeClr>
                </a:solidFill>
                <a:latin typeface="Times New Roman" pitchFamily="18" charset="0"/>
                <a:cs typeface="Times New Roman" pitchFamily="18" charset="0"/>
              </a:rPr>
              <a:t>sẽ</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mang</a:t>
            </a:r>
            <a:r>
              <a:rPr lang="en-US" sz="2800" dirty="0">
                <a:solidFill>
                  <a:schemeClr val="accent1">
                    <a:lumMod val="75000"/>
                  </a:schemeClr>
                </a:solidFill>
                <a:latin typeface="Times New Roman" pitchFamily="18" charset="0"/>
                <a:cs typeface="Times New Roman" pitchFamily="18" charset="0"/>
              </a:rPr>
              <a:t> 1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mới</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và</a:t>
            </a:r>
            <a:r>
              <a:rPr lang="en-US" sz="2800" dirty="0">
                <a:solidFill>
                  <a:schemeClr val="accent1">
                    <a:lumMod val="75000"/>
                  </a:schemeClr>
                </a:solidFill>
                <a:latin typeface="Times New Roman" pitchFamily="18" charset="0"/>
                <a:cs typeface="Times New Roman" pitchFamily="18" charset="0"/>
              </a:rPr>
              <a:t> 1 </a:t>
            </a:r>
            <a:r>
              <a:rPr lang="en-US" sz="2800" dirty="0" err="1">
                <a:solidFill>
                  <a:schemeClr val="accent1">
                    <a:lumMod val="75000"/>
                  </a:schemeClr>
                </a:solidFill>
                <a:latin typeface="Times New Roman" pitchFamily="18" charset="0"/>
                <a:cs typeface="Times New Roman" pitchFamily="18" charset="0"/>
              </a:rPr>
              <a:t>mạch</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cũ</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của</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phân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tử</a:t>
            </a:r>
            <a:r>
              <a:rPr lang="en-US" sz="2800" dirty="0">
                <a:solidFill>
                  <a:schemeClr val="accent1">
                    <a:lumMod val="75000"/>
                  </a:schemeClr>
                </a:solidFill>
                <a:latin typeface="Times New Roman" pitchFamily="18" charset="0"/>
                <a:cs typeface="Times New Roman" pitchFamily="18" charset="0"/>
              </a:rPr>
              <a:t> DNA </a:t>
            </a:r>
            <a:r>
              <a:rPr lang="en-US" sz="2800" dirty="0" err="1">
                <a:solidFill>
                  <a:schemeClr val="accent1">
                    <a:lumMod val="75000"/>
                  </a:schemeClr>
                </a:solidFill>
                <a:latin typeface="Times New Roman" pitchFamily="18" charset="0"/>
                <a:cs typeface="Times New Roman" pitchFamily="18" charset="0"/>
              </a:rPr>
              <a:t>mẹ</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theo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đúng</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nguyên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tắc</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bán</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bảo</a:t>
            </a:r>
            <a:r>
              <a:rPr lang="en-US" sz="2800" dirty="0">
                <a:solidFill>
                  <a:schemeClr val="accent1">
                    <a:lumMod val="75000"/>
                  </a:schemeClr>
                </a:solidFill>
                <a:latin typeface="Times New Roman" pitchFamily="18" charset="0"/>
                <a:cs typeface="Times New Roman" pitchFamily="18" charset="0"/>
              </a:rPr>
              <a:t> </a:t>
            </a:r>
            <a:r>
              <a:rPr lang="en-US" sz="2800" dirty="0" err="1">
                <a:solidFill>
                  <a:schemeClr val="accent1">
                    <a:lumMod val="75000"/>
                  </a:schemeClr>
                </a:solidFill>
                <a:latin typeface="Times New Roman" pitchFamily="18" charset="0"/>
                <a:cs typeface="Times New Roman" pitchFamily="18" charset="0"/>
              </a:rPr>
              <a:t>toàn</a:t>
            </a:r>
            <a:endParaRPr lang="en-US" sz="28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0048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7"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TextBox 7">
            <a:extLst>
              <a:ext uri="{FF2B5EF4-FFF2-40B4-BE49-F238E27FC236}">
                <a16:creationId xmlns:a16="http://schemas.microsoft.com/office/drawing/2014/main" id="{F300F54C-C093-AE82-E79B-4EAD2A9A29AD}"/>
              </a:ext>
            </a:extLst>
          </p:cNvPr>
          <p:cNvSpPr txBox="1"/>
          <p:nvPr/>
        </p:nvSpPr>
        <p:spPr>
          <a:xfrm>
            <a:off x="506027" y="1697283"/>
            <a:ext cx="11505460" cy="440120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lvl="0"/>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A35089-9B13-28B4-DB5D-0E4795888DE9}"/>
              </a:ext>
            </a:extLst>
          </p:cNvPr>
          <p:cNvSpPr txBox="1"/>
          <p:nvPr/>
        </p:nvSpPr>
        <p:spPr>
          <a:xfrm>
            <a:off x="4214210" y="2450120"/>
            <a:ext cx="7595588" cy="1384995"/>
          </a:xfrm>
          <a:prstGeom prst="rect">
            <a:avLst/>
          </a:prstGeom>
          <a:noFill/>
        </p:spPr>
        <p:txBody>
          <a:bodyPr wrap="square" rtlCol="0">
            <a:spAutoFit/>
          </a:bodyPr>
          <a:lstStyle/>
          <a:p>
            <a:r>
              <a:rPr lang="en-US" i="1" dirty="0"/>
              <a:t> </a:t>
            </a:r>
            <a:r>
              <a:rPr lang="en-US" sz="2800" b="1" i="1" dirty="0" err="1">
                <a:solidFill>
                  <a:srgbClr val="0000FF"/>
                </a:solidFill>
                <a:latin typeface="Times New Roman" panose="02020603050405020304" pitchFamily="18" charset="0"/>
                <a:cs typeface="Times New Roman" panose="02020603050405020304" pitchFamily="18" charset="0"/>
              </a:rPr>
              <a:t>trong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phân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tử</a:t>
            </a:r>
            <a:r>
              <a:rPr lang="en-US" sz="2800" b="1" i="1" dirty="0">
                <a:solidFill>
                  <a:srgbClr val="0000FF"/>
                </a:solidFill>
                <a:latin typeface="Times New Roman" panose="02020603050405020304" pitchFamily="18" charset="0"/>
                <a:cs typeface="Times New Roman" panose="02020603050405020304" pitchFamily="18" charset="0"/>
              </a:rPr>
              <a:t> DNA con </a:t>
            </a:r>
            <a:r>
              <a:rPr lang="en-US" sz="2800" b="1" i="1" dirty="0" err="1">
                <a:solidFill>
                  <a:srgbClr val="0000FF"/>
                </a:solidFill>
                <a:latin typeface="Times New Roman" panose="02020603050405020304" pitchFamily="18" charset="0"/>
                <a:cs typeface="Times New Roman" panose="02020603050405020304" pitchFamily="18" charset="0"/>
              </a:rPr>
              <a:t>được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tạo</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thành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chứa</a:t>
            </a:r>
            <a:r>
              <a:rPr lang="en-US" sz="2800" b="1" i="1" dirty="0">
                <a:solidFill>
                  <a:srgbClr val="0000FF"/>
                </a:solidFill>
                <a:latin typeface="Times New Roman" panose="02020603050405020304" pitchFamily="18" charset="0"/>
                <a:cs typeface="Times New Roman" panose="02020603050405020304" pitchFamily="18" charset="0"/>
              </a:rPr>
              <a:t> 1</a:t>
            </a:r>
          </a:p>
          <a:p>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mạch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của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phân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tử</a:t>
            </a:r>
            <a:r>
              <a:rPr lang="en-US" sz="2800" b="1" i="1" dirty="0">
                <a:solidFill>
                  <a:srgbClr val="0000FF"/>
                </a:solidFill>
                <a:latin typeface="Times New Roman" panose="02020603050405020304" pitchFamily="18" charset="0"/>
                <a:cs typeface="Times New Roman" panose="02020603050405020304" pitchFamily="18" charset="0"/>
              </a:rPr>
              <a:t> DNA </a:t>
            </a:r>
            <a:r>
              <a:rPr lang="en-US" sz="2800" b="1" i="1" dirty="0" err="1">
                <a:solidFill>
                  <a:srgbClr val="0000FF"/>
                </a:solidFill>
                <a:latin typeface="Times New Roman" panose="02020603050405020304" pitchFamily="18" charset="0"/>
                <a:cs typeface="Times New Roman" panose="02020603050405020304" pitchFamily="18" charset="0"/>
              </a:rPr>
              <a:t>mẹ</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và</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một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mạch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mới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được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tổng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hợp</a:t>
            </a:r>
            <a:r>
              <a:rPr lang="en-US" b="1" i="1" dirty="0">
                <a:solidFill>
                  <a:srgbClr val="0000FF"/>
                </a:solidFill>
              </a:rPr>
              <a:t>.</a:t>
            </a:r>
            <a:endParaRPr lang="en-US" sz="2800" b="1" dirty="0">
              <a:solidFill>
                <a:srgbClr val="0000FF"/>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94B9133-2096-7555-8D6C-FFB2637A4081}"/>
              </a:ext>
            </a:extLst>
          </p:cNvPr>
          <p:cNvSpPr txBox="1"/>
          <p:nvPr/>
        </p:nvSpPr>
        <p:spPr>
          <a:xfrm>
            <a:off x="2911136" y="1134466"/>
            <a:ext cx="6369728" cy="369332"/>
          </a:xfrm>
          <a:prstGeom prst="rect">
            <a:avLst/>
          </a:prstGeom>
          <a:noFill/>
        </p:spPr>
        <p:txBody>
          <a:bodyPr wrap="square">
            <a:spAutoFit/>
          </a:bodyPr>
          <a:lstStyle/>
          <a:p>
            <a:pPr marL="0" marR="0" algn="ctr">
              <a:lnSpc>
                <a:spcPct val="107000"/>
              </a:lnSpc>
              <a:spcBef>
                <a:spcPts val="0"/>
              </a:spcBef>
              <a:spcAft>
                <a:spcPts val="0"/>
              </a:spcAft>
            </a:pPr>
            <a:r>
              <a:rPr lang="en-US"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07D907C-6E1D-FAA5-8E49-0FD144CA21F3}"/>
              </a:ext>
            </a:extLst>
          </p:cNvPr>
          <p:cNvSpPr txBox="1"/>
          <p:nvPr/>
        </p:nvSpPr>
        <p:spPr>
          <a:xfrm>
            <a:off x="3735649" y="4587952"/>
            <a:ext cx="8152660" cy="954107"/>
          </a:xfrm>
          <a:prstGeom prst="rect">
            <a:avLst/>
          </a:prstGeom>
          <a:noFill/>
        </p:spPr>
        <p:txBody>
          <a:bodyPr wrap="square" rtlCol="0">
            <a:spAutoFit/>
          </a:bodyPr>
          <a:lstStyle/>
          <a:p>
            <a:pPr lvl="0"/>
            <a:r>
              <a:rPr lang="en-US" sz="2800" b="1" i="1" dirty="0" err="1">
                <a:solidFill>
                  <a:srgbClr val="FF0000"/>
                </a:solidFill>
                <a:latin typeface="Times New Roman" panose="02020603050405020304" pitchFamily="18" charset="0"/>
                <a:cs typeface="Times New Roman" panose="02020603050405020304" pitchFamily="18" charset="0"/>
              </a:rPr>
              <a:t>mạch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được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tổng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hợp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từ</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khuôn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mẹ</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đó</a:t>
            </a:r>
            <a:r>
              <a:rPr lang="en-US" sz="2800" b="1" i="1" dirty="0">
                <a:solidFill>
                  <a:srgbClr val="FF0000"/>
                </a:solidFill>
                <a:latin typeface="Times New Roman" panose="02020603050405020304" pitchFamily="18" charset="0"/>
                <a:cs typeface="Times New Roman" panose="02020603050405020304" pitchFamily="18" charset="0"/>
              </a:rPr>
              <a:t> A </a:t>
            </a:r>
            <a:r>
              <a:rPr lang="en-US" sz="2800" b="1" i="1" dirty="0" err="1">
                <a:solidFill>
                  <a:srgbClr val="FF0000"/>
                </a:solidFill>
                <a:latin typeface="Times New Roman" panose="02020603050405020304" pitchFamily="18" charset="0"/>
                <a:cs typeface="Times New Roman" panose="02020603050405020304" pitchFamily="18" charset="0"/>
              </a:rPr>
              <a:t>liên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kết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với</a:t>
            </a:r>
            <a:r>
              <a:rPr lang="en-US" sz="2800" b="1" i="1" dirty="0">
                <a:solidFill>
                  <a:srgbClr val="FF0000"/>
                </a:solidFill>
                <a:latin typeface="Times New Roman" panose="02020603050405020304" pitchFamily="18" charset="0"/>
                <a:cs typeface="Times New Roman" panose="02020603050405020304" pitchFamily="18" charset="0"/>
              </a:rPr>
              <a:t> 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G </a:t>
            </a:r>
            <a:r>
              <a:rPr lang="en-US" sz="2800" b="1" i="1" dirty="0" err="1">
                <a:solidFill>
                  <a:srgbClr val="FF0000"/>
                </a:solidFill>
                <a:latin typeface="Times New Roman" panose="02020603050405020304" pitchFamily="18" charset="0"/>
                <a:cs typeface="Times New Roman" panose="02020603050405020304" pitchFamily="18" charset="0"/>
              </a:rPr>
              <a:t>liên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kết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với</a:t>
            </a:r>
            <a:r>
              <a:rPr lang="en-US" sz="2800" b="1" i="1" dirty="0">
                <a:solidFill>
                  <a:srgbClr val="FF0000"/>
                </a:solidFill>
                <a:latin typeface="Times New Roman" panose="02020603050405020304" pitchFamily="18" charset="0"/>
                <a:cs typeface="Times New Roman" panose="02020603050405020304" pitchFamily="18" charset="0"/>
              </a:rPr>
              <a:t> 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5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450" y="-8169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19559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7" name="TextBox 6"/>
          <p:cNvSpPr txBox="1"/>
          <p:nvPr/>
        </p:nvSpPr>
        <p:spPr>
          <a:xfrm>
            <a:off x="76200" y="4681378"/>
            <a:ext cx="11987211" cy="954107"/>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bản</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theo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bổ</a:t>
            </a:r>
            <a:r>
              <a:rPr lang="en-US" sz="2800" dirty="0">
                <a:solidFill>
                  <a:srgbClr val="0000FF"/>
                </a:solidFill>
                <a:latin typeface="Times New Roman" pitchFamily="18" charset="0"/>
                <a:cs typeface="Times New Roman" pitchFamily="18" charset="0"/>
              </a:rPr>
              <a:t> sung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toàn</a:t>
            </a:r>
            <a:endParaRPr lang="en-US" sz="2800"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p:cNvSpPr/>
          <p:nvPr/>
        </p:nvSpPr>
        <p:spPr>
          <a:xfrm>
            <a:off x="0" y="5589319"/>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Nguyên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tắc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bổ</a:t>
            </a:r>
            <a:r>
              <a:rPr lang="en-US" sz="2800" dirty="0">
                <a:solidFill>
                  <a:srgbClr val="0000FF"/>
                </a:solidFill>
                <a:latin typeface="Times New Roman" pitchFamily="18" charset="0"/>
                <a:ea typeface="Times New Roman" pitchFamily="18" charset="0"/>
                <a:cs typeface="Times New Roman" pitchFamily="18" charset="0"/>
              </a:rPr>
              <a:t> sung: A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G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C.</a:t>
            </a:r>
            <a:endParaRPr lang="en-US" sz="2800" dirty="0">
              <a:solidFill>
                <a:srgbClr val="0000FF"/>
              </a:solidFill>
              <a:latin typeface="Times New Roman" pitchFamily="18" charset="0"/>
              <a:cs typeface="Times New Roman" pitchFamily="18" charset="0"/>
            </a:endParaRPr>
          </a:p>
        </p:txBody>
      </p:sp>
      <p:sp>
        <p:nvSpPr>
          <p:cNvPr id="9" name="Rectangle 8"/>
          <p:cNvSpPr/>
          <p:nvPr/>
        </p:nvSpPr>
        <p:spPr>
          <a:xfrm>
            <a:off x="0" y="5948104"/>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Nguyên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tắc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bảo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toàn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con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ra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chứa</a:t>
            </a:r>
            <a:r>
              <a:rPr lang="en-US" sz="2800" dirty="0">
                <a:solidFill>
                  <a:srgbClr val="0000FF"/>
                </a:solidFill>
                <a:latin typeface="Times New Roman" pitchFamily="18" charset="0"/>
                <a:ea typeface="Times New Roman" pitchFamily="18" charset="0"/>
                <a:cs typeface="Times New Roman" pitchFamily="18" charset="0"/>
              </a:rPr>
              <a:t> 1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mẹ</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tổng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1" name="TextBox 10"/>
          <p:cNvSpPr txBox="1"/>
          <p:nvPr/>
        </p:nvSpPr>
        <p:spPr>
          <a:xfrm>
            <a:off x="171450" y="769819"/>
            <a:ext cx="12192000" cy="523220"/>
          </a:xfrm>
          <a:prstGeom prst="rect">
            <a:avLst/>
          </a:prstGeom>
          <a:noFill/>
        </p:spPr>
        <p:txBody>
          <a:bodyPr wrap="square" rtlCol="0">
            <a:spAutoFit/>
          </a:bodyPr>
          <a:lstStyle/>
          <a:p>
            <a:pPr algn="just"/>
            <a:r>
              <a:rPr lang="en-US" sz="2800" b="1"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gồm</a:t>
            </a:r>
            <a:r>
              <a:rPr lang="en-US" sz="2800" dirty="0">
                <a:solidFill>
                  <a:srgbClr val="FF0000"/>
                </a:solidFill>
                <a:latin typeface="Times New Roman" pitchFamily="18" charset="0"/>
                <a:cs typeface="Times New Roman" pitchFamily="18" charset="0"/>
              </a:rPr>
              <a:t> 3 </a:t>
            </a:r>
            <a:r>
              <a:rPr lang="en-US" sz="2800" dirty="0" err="1">
                <a:solidFill>
                  <a:srgbClr val="FF0000"/>
                </a:solidFill>
                <a:latin typeface="Times New Roman" pitchFamily="18" charset="0"/>
                <a:cs typeface="Times New Roman" pitchFamily="18" charset="0"/>
              </a:rPr>
              <a:t>giai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a:t>
            </a:r>
          </a:p>
        </p:txBody>
      </p:sp>
      <p:sp>
        <p:nvSpPr>
          <p:cNvPr id="12" name="Rectangle 11"/>
          <p:cNvSpPr/>
          <p:nvPr/>
        </p:nvSpPr>
        <p:spPr>
          <a:xfrm>
            <a:off x="80963" y="1296544"/>
            <a:ext cx="12030074" cy="954107"/>
          </a:xfrm>
          <a:prstGeom prst="rect">
            <a:avLst/>
          </a:prstGeom>
        </p:spPr>
        <p:txBody>
          <a:bodyPr wrap="square">
            <a:spAutoFit/>
          </a:bodyPr>
          <a:lstStyle/>
          <a:p>
            <a:pPr lvl="0" algn="just" eaLnBrk="0" fontAlgn="base" hangingPunct="0">
              <a:spcBef>
                <a:spcPct val="0"/>
              </a:spcBef>
              <a:spcAft>
                <a:spcPct val="0"/>
              </a:spcAft>
            </a:pPr>
            <a:r>
              <a:rPr lang="en-US" sz="2800" dirty="0">
                <a:solidFill>
                  <a:schemeClr val="accent2"/>
                </a:solidFill>
                <a:latin typeface="Times New Roman" pitchFamily="18" charset="0"/>
                <a:ea typeface="Times New Roman" pitchFamily="18" charset="0"/>
                <a:cs typeface="Times New Roman" pitchFamily="18" charset="0"/>
              </a:rPr>
              <a:t>+</a:t>
            </a:r>
            <a:r>
              <a:rPr lang="en-US" sz="2800" dirty="0" err="1">
                <a:solidFill>
                  <a:schemeClr val="accent2"/>
                </a:solidFill>
                <a:latin typeface="Times New Roman" pitchFamily="18" charset="0"/>
                <a:ea typeface="Times New Roman" pitchFamily="18" charset="0"/>
                <a:cs typeface="Times New Roman" pitchFamily="18" charset="0"/>
              </a:rPr>
              <a:t>Tháo</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xoắn</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a:solidFill>
                  <a:srgbClr val="0000FF"/>
                </a:solidFill>
                <a:latin typeface="Times New Roman" pitchFamily="18" charset="0"/>
                <a:ea typeface="Times New Roman" pitchFamily="18" charset="0"/>
                <a:cs typeface="Times New Roman" pitchFamily="18" charset="0"/>
              </a:rPr>
              <a:t>DNA </a:t>
            </a:r>
            <a:r>
              <a:rPr lang="en-US" sz="2800" dirty="0" err="1">
                <a:solidFill>
                  <a:srgbClr val="0000FF"/>
                </a:solidFill>
                <a:latin typeface="Times New Roman" pitchFamily="18" charset="0"/>
                <a:ea typeface="Times New Roman" pitchFamily="18" charset="0"/>
                <a:cs typeface="Times New Roman" pitchFamily="18" charset="0"/>
              </a:rPr>
              <a:t>mẹ</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hydrogen </a:t>
            </a:r>
            <a:r>
              <a:rPr lang="en-US" sz="2800" dirty="0" err="1">
                <a:solidFill>
                  <a:srgbClr val="0000FF"/>
                </a:solidFill>
                <a:latin typeface="Times New Roman" pitchFamily="18" charset="0"/>
                <a:ea typeface="Times New Roman" pitchFamily="18" charset="0"/>
                <a:cs typeface="Times New Roman" pitchFamily="18" charset="0"/>
              </a:rPr>
              <a:t>để</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tách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hai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a:t>
            </a:r>
            <a:endParaRPr lang="en-US" sz="2800" dirty="0">
              <a:solidFill>
                <a:srgbClr val="0000FF"/>
              </a:solidFill>
              <a:latin typeface="Times New Roman" pitchFamily="18" charset="0"/>
              <a:cs typeface="Times New Roman" pitchFamily="18" charset="0"/>
            </a:endParaRPr>
          </a:p>
        </p:txBody>
      </p:sp>
      <p:sp>
        <p:nvSpPr>
          <p:cNvPr id="14" name="Rectangle 13"/>
          <p:cNvSpPr/>
          <p:nvPr/>
        </p:nvSpPr>
        <p:spPr>
          <a:xfrm>
            <a:off x="-42863" y="2192470"/>
            <a:ext cx="12106274"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Tổng</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hợp</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mạch</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mới:</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nucleotide </a:t>
            </a:r>
            <a:r>
              <a:rPr lang="en-US" sz="2800" dirty="0" err="1">
                <a:solidFill>
                  <a:srgbClr val="0000FF"/>
                </a:solidFill>
                <a:latin typeface="Times New Roman" pitchFamily="18" charset="0"/>
                <a:ea typeface="Times New Roman" pitchFamily="18" charset="0"/>
                <a:cs typeface="Times New Roman" pitchFamily="18" charset="0"/>
              </a:rPr>
              <a:t>tự</a:t>
            </a:r>
            <a:r>
              <a:rPr lang="en-US" sz="2800" dirty="0">
                <a:solidFill>
                  <a:srgbClr val="0000FF"/>
                </a:solidFill>
                <a:latin typeface="Times New Roman" pitchFamily="18" charset="0"/>
                <a:ea typeface="Times New Roman" pitchFamily="18" charset="0"/>
                <a:cs typeface="Times New Roman" pitchFamily="18" charset="0"/>
              </a:rPr>
              <a:t> do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polynucleotide     </a:t>
            </a:r>
            <a:r>
              <a:rPr lang="en-US" sz="2800" dirty="0" err="1">
                <a:solidFill>
                  <a:srgbClr val="0000FF"/>
                </a:solidFill>
                <a:latin typeface="Times New Roman" pitchFamily="18" charset="0"/>
                <a:ea typeface="Times New Roman" pitchFamily="18" charset="0"/>
                <a:cs typeface="Times New Roman" pitchFamily="18" charset="0"/>
              </a:rPr>
              <a:t>dựa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tự</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khuôn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mẹ</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theo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nguyên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tắc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bổ</a:t>
            </a:r>
            <a:r>
              <a:rPr lang="en-US" sz="2800" dirty="0">
                <a:solidFill>
                  <a:srgbClr val="0000FF"/>
                </a:solidFill>
                <a:latin typeface="Times New Roman" pitchFamily="18" charset="0"/>
                <a:ea typeface="Times New Roman" pitchFamily="18" charset="0"/>
                <a:cs typeface="Times New Roman" pitchFamily="18" charset="0"/>
              </a:rPr>
              <a:t> sung.</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76200" y="3688065"/>
            <a:ext cx="12030074" cy="954107"/>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quả</a:t>
            </a:r>
            <a:r>
              <a:rPr lang="en-US" sz="2800" dirty="0">
                <a:solidFill>
                  <a:srgbClr val="FF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mẹ</a:t>
            </a:r>
            <a:r>
              <a:rPr lang="en-US" sz="2800" dirty="0">
                <a:solidFill>
                  <a:srgbClr val="0000FF"/>
                </a:solidFill>
                <a:latin typeface="Times New Roman" pitchFamily="18" charset="0"/>
                <a:cs typeface="Times New Roman" pitchFamily="18" charset="0"/>
              </a:rPr>
              <a:t> qua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DNA con </a:t>
            </a:r>
            <a:r>
              <a:rPr lang="en-US" sz="2800" dirty="0" err="1">
                <a:solidFill>
                  <a:srgbClr val="0000FF"/>
                </a:solidFill>
                <a:latin typeface="Times New Roman" pitchFamily="18" charset="0"/>
                <a:cs typeface="Times New Roman" pitchFamily="18" charset="0"/>
              </a:rPr>
              <a:t>giống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mẹ</a:t>
            </a:r>
            <a:endParaRPr lang="en-US" sz="2800" dirty="0">
              <a:solidFill>
                <a:srgbClr val="0000FF"/>
              </a:solidFill>
              <a:latin typeface="Times New Roman" pitchFamily="18" charset="0"/>
              <a:cs typeface="Times New Roman" pitchFamily="18" charset="0"/>
            </a:endParaRPr>
          </a:p>
        </p:txBody>
      </p:sp>
      <p:sp>
        <p:nvSpPr>
          <p:cNvPr id="18" name="Rectangle 17"/>
          <p:cNvSpPr/>
          <p:nvPr/>
        </p:nvSpPr>
        <p:spPr>
          <a:xfrm>
            <a:off x="0" y="3194603"/>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Kết</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err="1">
                <a:solidFill>
                  <a:schemeClr val="accent2"/>
                </a:solidFill>
                <a:latin typeface="Times New Roman" pitchFamily="18" charset="0"/>
                <a:ea typeface="Times New Roman" pitchFamily="18" charset="0"/>
                <a:cs typeface="Times New Roman" pitchFamily="18" charset="0"/>
              </a:rPr>
              <a:t>thúc</a:t>
            </a:r>
            <a:r>
              <a:rPr lang="en-US" sz="2800" dirty="0">
                <a:solidFill>
                  <a:schemeClr val="accent2"/>
                </a:solidFill>
                <a:latin typeface="Times New Roman" pitchFamily="18" charset="0"/>
                <a:ea typeface="Times New Roman" pitchFamily="18" charset="0"/>
                <a:cs typeface="Times New Roman" pitchFamily="18" charset="0"/>
              </a:rPr>
              <a:t>: </a:t>
            </a:r>
            <a:r>
              <a:rPr lang="en-US" sz="2800" dirty="0">
                <a:solidFill>
                  <a:srgbClr val="0000FF"/>
                </a:solidFill>
                <a:latin typeface="Times New Roman" pitchFamily="18" charset="0"/>
                <a:ea typeface="Times New Roman" pitchFamily="18" charset="0"/>
                <a:cs typeface="Times New Roman" pitchFamily="18" charset="0"/>
              </a:rPr>
              <a:t>DNA con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hoàn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rồi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đóng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8114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360"/>
                                          </p:val>
                                        </p:tav>
                                        <p:tav tm="100000">
                                          <p:val>
                                            <p:fltVal val="0"/>
                                          </p:val>
                                        </p:tav>
                                      </p:tavLst>
                                    </p:anim>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360"/>
                                          </p:val>
                                        </p:tav>
                                        <p:tav tm="100000">
                                          <p:val>
                                            <p:fltVal val="0"/>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style.rotation</p:attrName>
                                        </p:attrNameLst>
                                      </p:cBhvr>
                                      <p:tavLst>
                                        <p:tav tm="0">
                                          <p:val>
                                            <p:fltVal val="360"/>
                                          </p:val>
                                        </p:tav>
                                        <p:tav tm="100000">
                                          <p:val>
                                            <p:fltVal val="0"/>
                                          </p:val>
                                        </p:tav>
                                      </p:tavLst>
                                    </p:anim>
                                    <p:animEffect transition="in" filter="fade">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upRight)">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strips(upRight)">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36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 calcmode="lin" valueType="num">
                                      <p:cBhvr>
                                        <p:cTn id="61" dur="1000" fill="hold"/>
                                        <p:tgtEl>
                                          <p:spTgt spid="9"/>
                                        </p:tgtEl>
                                        <p:attrNameLst>
                                          <p:attrName>style.rotation</p:attrName>
                                        </p:attrNameLst>
                                      </p:cBhvr>
                                      <p:tavLst>
                                        <p:tav tm="0">
                                          <p:val>
                                            <p:fltVal val="360"/>
                                          </p:val>
                                        </p:tav>
                                        <p:tav tm="100000">
                                          <p:val>
                                            <p:fltVal val="0"/>
                                          </p:val>
                                        </p:tav>
                                      </p:tavLst>
                                    </p:anim>
                                    <p:animEffect transition="in" filter="fade">
                                      <p:cBhvr>
                                        <p:cTn id="6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9" grpId="0"/>
      <p:bldP spid="11" grpId="0"/>
      <p:bldP spid="12" grpId="0"/>
      <p:bldP spid="14"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2"/>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18" name="TextBox 17">
            <a:extLst>
              <a:ext uri="{FF2B5EF4-FFF2-40B4-BE49-F238E27FC236}">
                <a16:creationId xmlns:a16="http://schemas.microsoft.com/office/drawing/2014/main" id="{DE297B38-C03B-B8CA-AA10-83BBC2461848}"/>
              </a:ext>
            </a:extLst>
          </p:cNvPr>
          <p:cNvSpPr txBox="1"/>
          <p:nvPr/>
        </p:nvSpPr>
        <p:spPr>
          <a:xfrm>
            <a:off x="506027" y="5443745"/>
            <a:ext cx="11042805" cy="954107"/>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**Ý </a:t>
            </a:r>
            <a:r>
              <a:rPr lang="en-US" sz="2800" b="1" dirty="0" err="1">
                <a:solidFill>
                  <a:srgbClr val="FF00FF"/>
                </a:solidFill>
                <a:latin typeface="Times New Roman" pitchFamily="18" charset="0"/>
                <a:cs typeface="Times New Roman" pitchFamily="18" charset="0"/>
              </a:rPr>
              <a:t>nghĩa</a:t>
            </a:r>
            <a:r>
              <a:rPr lang="en-US" sz="2800" dirty="0">
                <a:solidFill>
                  <a:srgbClr val="FF00FF"/>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Đảm</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bảo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tính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ổn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định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liên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tục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của</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thông</a:t>
            </a:r>
            <a:r>
              <a:rPr lang="en-US" sz="2800" dirty="0">
                <a:solidFill>
                  <a:srgbClr val="00B050"/>
                </a:solidFill>
                <a:latin typeface="Times New Roman" pitchFamily="18" charset="0"/>
                <a:cs typeface="Times New Roman" pitchFamily="18" charset="0"/>
              </a:rPr>
              <a:t> tin di </a:t>
            </a:r>
            <a:r>
              <a:rPr lang="en-US" sz="2800" dirty="0" err="1">
                <a:solidFill>
                  <a:srgbClr val="00B050"/>
                </a:solidFill>
                <a:latin typeface="Times New Roman" pitchFamily="18" charset="0"/>
                <a:cs typeface="Times New Roman" pitchFamily="18" charset="0"/>
              </a:rPr>
              <a:t>truyền</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khi</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truyền</a:t>
            </a:r>
            <a:r>
              <a:rPr lang="en-US" sz="2800" dirty="0">
                <a:solidFill>
                  <a:srgbClr val="00B050"/>
                </a:solidFill>
                <a:latin typeface="Times New Roman" pitchFamily="18" charset="0"/>
                <a:cs typeface="Times New Roman" pitchFamily="18" charset="0"/>
              </a:rPr>
              <a:t> qua </a:t>
            </a:r>
            <a:r>
              <a:rPr lang="en-US" sz="2800" dirty="0" err="1">
                <a:solidFill>
                  <a:srgbClr val="00B050"/>
                </a:solidFill>
                <a:latin typeface="Times New Roman" pitchFamily="18" charset="0"/>
                <a:cs typeface="Times New Roman" pitchFamily="18" charset="0"/>
              </a:rPr>
              <a:t>các</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thế</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hệ</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tế</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bào</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và</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cơ</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thể</a:t>
            </a:r>
            <a:r>
              <a:rPr lang="en-US" sz="2800" dirty="0">
                <a:solidFill>
                  <a:srgbClr val="00B05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0D8DCCDF-0278-EDE7-7E5A-16D84822EFF4}"/>
              </a:ext>
            </a:extLst>
          </p:cNvPr>
          <p:cNvPicPr>
            <a:picLocks noChangeAspect="1"/>
          </p:cNvPicPr>
          <p:nvPr/>
        </p:nvPicPr>
        <p:blipFill>
          <a:blip r:embed="rId3"/>
          <a:stretch>
            <a:fillRect/>
          </a:stretch>
        </p:blipFill>
        <p:spPr>
          <a:xfrm>
            <a:off x="292962" y="1647825"/>
            <a:ext cx="11762913" cy="3562350"/>
          </a:xfrm>
          <a:prstGeom prst="rect">
            <a:avLst/>
          </a:prstGeom>
        </p:spPr>
      </p:pic>
      <p:sp>
        <p:nvSpPr>
          <p:cNvPr id="2" name="TextBox 1">
            <a:extLst>
              <a:ext uri="{FF2B5EF4-FFF2-40B4-BE49-F238E27FC236}">
                <a16:creationId xmlns:a16="http://schemas.microsoft.com/office/drawing/2014/main" id="{03BC6E5F-80AD-0B36-4BC0-D0465C2B9EAB}"/>
              </a:ext>
            </a:extLst>
          </p:cNvPr>
          <p:cNvSpPr txBox="1"/>
          <p:nvPr/>
        </p:nvSpPr>
        <p:spPr>
          <a:xfrm>
            <a:off x="506027" y="1296040"/>
            <a:ext cx="11393011" cy="523220"/>
          </a:xfrm>
          <a:prstGeom prst="rect">
            <a:avLst/>
          </a:prstGeom>
          <a:noFill/>
        </p:spPr>
        <p:txBody>
          <a:bodyPr wrap="square" rtlCol="0">
            <a:spAutoFit/>
          </a:bodyPr>
          <a:lstStyle/>
          <a:p>
            <a:pPr algn="just"/>
            <a:r>
              <a:rPr lang="en-US" sz="2800" b="1" dirty="0" err="1">
                <a:solidFill>
                  <a:srgbClr val="FF00FF"/>
                </a:solidFill>
                <a:latin typeface="Times New Roman" pitchFamily="18" charset="0"/>
                <a:cs typeface="Times New Roman" pitchFamily="18" charset="0"/>
              </a:rPr>
              <a:t>Nêu</a:t>
            </a:r>
            <a:r>
              <a:rPr lang="en-US" sz="2800" b="1">
                <a:solidFill>
                  <a:srgbClr val="FF00FF"/>
                </a:solidFill>
                <a:latin typeface="Times New Roman" pitchFamily="18" charset="0"/>
                <a:cs typeface="Times New Roman" pitchFamily="18" charset="0"/>
              </a:rPr>
              <a:t> ý </a:t>
            </a:r>
            <a:r>
              <a:rPr lang="en-US" sz="2800" b="1" dirty="0" err="1">
                <a:solidFill>
                  <a:srgbClr val="FF00FF"/>
                </a:solidFill>
                <a:latin typeface="Times New Roman" pitchFamily="18" charset="0"/>
                <a:cs typeface="Times New Roman" pitchFamily="18" charset="0"/>
              </a:rPr>
              <a:t>nghĩa</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quá</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trình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bản</a:t>
            </a:r>
            <a:r>
              <a:rPr lang="en-US" sz="2800" b="1" dirty="0">
                <a:solidFill>
                  <a:srgbClr val="FF00FF"/>
                </a:solidFill>
                <a:latin typeface="Times New Roman" pitchFamily="18" charset="0"/>
                <a:cs typeface="Times New Roman" pitchFamily="18" charset="0"/>
              </a:rPr>
              <a:t> DNA </a:t>
            </a:r>
            <a:r>
              <a:rPr lang="en-US" sz="2800" b="1" dirty="0" err="1">
                <a:solidFill>
                  <a:srgbClr val="FF00FF"/>
                </a:solidFill>
                <a:latin typeface="Times New Roman" pitchFamily="18" charset="0"/>
                <a:cs typeface="Times New Roman" pitchFamily="18" charset="0"/>
              </a:rPr>
              <a:t>đối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với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sinh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vật</a:t>
            </a:r>
            <a:r>
              <a:rPr lang="en-US" sz="2800" dirty="0">
                <a:solidFill>
                  <a:srgbClr val="FF00FF"/>
                </a:solidFill>
                <a:latin typeface="Times New Roman" pitchFamily="18" charset="0"/>
                <a:cs typeface="Times New Roman" pitchFamily="18" charset="0"/>
              </a:rPr>
              <a:t>?</a:t>
            </a:r>
          </a:p>
        </p:txBody>
      </p:sp>
    </p:spTree>
    <p:extLst>
      <p:ext uri="{BB962C8B-B14F-4D97-AF65-F5344CB8AC3E}">
        <p14:creationId xmlns:p14="http://schemas.microsoft.com/office/powerpoint/2010/main" val="97032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59798"/>
            <a:ext cx="12020365" cy="6711518"/>
          </a:xfrm>
          <a:prstGeom prst="rect">
            <a:avLst/>
          </a:prstGeom>
          <a:noFill/>
          <a:ln w="9525">
            <a:noFill/>
            <a:miter lim="800000"/>
            <a:headEnd/>
            <a:tailEnd/>
          </a:ln>
          <a:effectLst/>
        </p:spPr>
      </p:pic>
    </p:spTree>
    <p:extLst>
      <p:ext uri="{BB962C8B-B14F-4D97-AF65-F5344CB8AC3E}">
        <p14:creationId xmlns:p14="http://schemas.microsoft.com/office/powerpoint/2010/main" val="334349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Right)">
                                      <p:cBhvr>
                                        <p:cTn id="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486" y="206828"/>
            <a:ext cx="11510682" cy="3046988"/>
          </a:xfrm>
          <a:prstGeom prst="rect">
            <a:avLst/>
          </a:prstGeom>
          <a:noFill/>
        </p:spPr>
        <p:txBody>
          <a:bodyPr wrap="square" rtlCol="0">
            <a:spAutoFit/>
          </a:bodyPr>
          <a:lstStyle/>
          <a:p>
            <a:pPr algn="just"/>
            <a:r>
              <a:rPr lang="en-US" sz="3200" dirty="0">
                <a:solidFill>
                  <a:srgbClr val="FF0000"/>
                </a:solidFill>
                <a:latin typeface="Times New Roman" pitchFamily="18" charset="0"/>
                <a:cs typeface="Times New Roman" pitchFamily="18" charset="0"/>
              </a:rPr>
              <a:t>1.Một </a:t>
            </a:r>
            <a:r>
              <a:rPr lang="en-US" sz="3200" dirty="0" err="1">
                <a:solidFill>
                  <a:srgbClr val="FF0000"/>
                </a:solidFill>
                <a:latin typeface="Times New Roman" pitchFamily="18" charset="0"/>
                <a:cs typeface="Times New Roman" pitchFamily="18" charset="0"/>
              </a:rPr>
              <a:t>đoạn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mạch</a:t>
            </a:r>
            <a:r>
              <a:rPr lang="en-US" sz="3200" dirty="0">
                <a:solidFill>
                  <a:srgbClr val="FF0000"/>
                </a:solidFill>
                <a:latin typeface="Times New Roman" pitchFamily="18" charset="0"/>
                <a:cs typeface="Times New Roman" pitchFamily="18" charset="0"/>
              </a:rPr>
              <a:t> DNA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cấu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trúc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như</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a:p>
            <a:pPr algn="just"/>
            <a:r>
              <a:rPr lang="en-US" sz="3200" dirty="0" err="1">
                <a:solidFill>
                  <a:srgbClr val="FF0000"/>
                </a:solidFill>
                <a:latin typeface="Times New Roman" pitchFamily="18" charset="0"/>
                <a:cs typeface="Times New Roman" pitchFamily="18" charset="0"/>
              </a:rPr>
              <a:t>Mạch</a:t>
            </a:r>
            <a:r>
              <a:rPr lang="en-US" sz="3200" dirty="0">
                <a:solidFill>
                  <a:srgbClr val="FF0000"/>
                </a:solidFill>
                <a:latin typeface="Times New Roman" pitchFamily="18" charset="0"/>
                <a:cs typeface="Times New Roman" pitchFamily="18" charset="0"/>
              </a:rPr>
              <a:t> 1: -A-G-T-C-C-T-</a:t>
            </a:r>
          </a:p>
          <a:p>
            <a:pPr algn="just"/>
            <a:r>
              <a:rPr lang="en-US" sz="3200" dirty="0">
                <a:solidFill>
                  <a:srgbClr val="FF0000"/>
                </a:solidFill>
                <a:latin typeface="Times New Roman" pitchFamily="18" charset="0"/>
                <a:cs typeface="Times New Roman" pitchFamily="18" charset="0"/>
              </a:rPr>
              <a:t>	       |   |    |   |   |   | </a:t>
            </a:r>
          </a:p>
          <a:p>
            <a:pPr algn="just"/>
            <a:r>
              <a:rPr lang="en-US" sz="3200" dirty="0" err="1">
                <a:solidFill>
                  <a:srgbClr val="FF0000"/>
                </a:solidFill>
                <a:latin typeface="Times New Roman" pitchFamily="18" charset="0"/>
                <a:cs typeface="Times New Roman" pitchFamily="18" charset="0"/>
              </a:rPr>
              <a:t>Mạch</a:t>
            </a:r>
            <a:r>
              <a:rPr lang="en-US" sz="3200" dirty="0">
                <a:solidFill>
                  <a:srgbClr val="FF0000"/>
                </a:solidFill>
                <a:latin typeface="Times New Roman" pitchFamily="18" charset="0"/>
                <a:cs typeface="Times New Roman" pitchFamily="18" charset="0"/>
              </a:rPr>
              <a:t> 2: -T-C-A-G-G-A-</a:t>
            </a:r>
          </a:p>
          <a:p>
            <a:pPr algn="just"/>
            <a:r>
              <a:rPr lang="en-US" sz="3200" dirty="0" err="1">
                <a:solidFill>
                  <a:srgbClr val="0000FF"/>
                </a:solidFill>
                <a:latin typeface="Times New Roman" pitchFamily="18" charset="0"/>
                <a:cs typeface="Times New Roman" pitchFamily="18" charset="0"/>
              </a:rPr>
              <a:t>Viết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cấu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trúc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2 </a:t>
            </a:r>
            <a:r>
              <a:rPr lang="en-US" sz="3200" dirty="0" err="1">
                <a:solidFill>
                  <a:srgbClr val="0000FF"/>
                </a:solidFill>
                <a:latin typeface="Times New Roman" pitchFamily="18" charset="0"/>
                <a:cs typeface="Times New Roman" pitchFamily="18" charset="0"/>
              </a:rPr>
              <a:t>đoạn</a:t>
            </a:r>
            <a:r>
              <a:rPr lang="en-US" sz="3200" dirty="0">
                <a:solidFill>
                  <a:srgbClr val="0000FF"/>
                </a:solidFill>
                <a:latin typeface="Times New Roman" pitchFamily="18" charset="0"/>
                <a:cs typeface="Times New Roman" pitchFamily="18" charset="0"/>
              </a:rPr>
              <a:t> DNA con </a:t>
            </a:r>
            <a:r>
              <a:rPr lang="en-US" sz="3200" dirty="0" err="1">
                <a:solidFill>
                  <a:srgbClr val="0000FF"/>
                </a:solidFill>
                <a:latin typeface="Times New Roman" pitchFamily="18" charset="0"/>
                <a:cs typeface="Times New Roman" pitchFamily="18" charset="0"/>
              </a:rPr>
              <a:t>được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tạo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thành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sau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đoạn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mạch</a:t>
            </a:r>
            <a:r>
              <a:rPr lang="en-US" sz="3200" dirty="0">
                <a:solidFill>
                  <a:srgbClr val="0000FF"/>
                </a:solidFill>
                <a:latin typeface="Times New Roman" pitchFamily="18" charset="0"/>
                <a:cs typeface="Times New Roman" pitchFamily="18" charset="0"/>
              </a:rPr>
              <a:t> DNA </a:t>
            </a:r>
            <a:r>
              <a:rPr lang="en-US" sz="3200" dirty="0" err="1">
                <a:solidFill>
                  <a:srgbClr val="0000FF"/>
                </a:solidFill>
                <a:latin typeface="Times New Roman" pitchFamily="18" charset="0"/>
                <a:cs typeface="Times New Roman" pitchFamily="18" charset="0"/>
              </a:rPr>
              <a:t>mẹ</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nói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thúc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quá</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trình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tái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bản</a:t>
            </a:r>
            <a:r>
              <a:rPr lang="en-US" sz="3200" dirty="0">
                <a:solidFill>
                  <a:srgbClr val="0000FF"/>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DFBF23D2-8DDE-94FC-13F1-52E0CB334C6F}"/>
              </a:ext>
            </a:extLst>
          </p:cNvPr>
          <p:cNvSpPr txBox="1"/>
          <p:nvPr/>
        </p:nvSpPr>
        <p:spPr>
          <a:xfrm>
            <a:off x="730187" y="3754333"/>
            <a:ext cx="10313633" cy="1815882"/>
          </a:xfrm>
          <a:prstGeom prst="rect">
            <a:avLst/>
          </a:prstGeom>
          <a:noFill/>
        </p:spPr>
        <p:txBody>
          <a:bodyPr wrap="square">
            <a:spAutoFit/>
          </a:bodyPr>
          <a:lstStyle/>
          <a:p>
            <a:pPr algn="just">
              <a:spcAft>
                <a:spcPts val="0"/>
              </a:spcAft>
            </a:pPr>
            <a:r>
              <a:rPr lang="vi-VN" sz="2800" b="0" i="0" dirty="0">
                <a:solidFill>
                  <a:srgbClr val="FF00FF"/>
                </a:solidFill>
                <a:effectLst/>
                <a:latin typeface="+mj-lt"/>
              </a:rPr>
              <a:t>DNA 1:</a:t>
            </a:r>
            <a:r>
              <a:rPr lang="en-US" sz="2800" b="0" i="0" dirty="0">
                <a:solidFill>
                  <a:srgbClr val="FF00FF"/>
                </a:solidFill>
                <a:effectLst/>
                <a:latin typeface="+mj-lt"/>
              </a:rPr>
              <a:t>  </a:t>
            </a:r>
            <a:r>
              <a:rPr lang="vi-VN" sz="2800" b="0" i="0" dirty="0">
                <a:solidFill>
                  <a:srgbClr val="FF00FF"/>
                </a:solidFill>
                <a:effectLst/>
                <a:latin typeface="+mj-lt"/>
              </a:rPr>
              <a:t>Mạch 1:      -A-G-T-C-</a:t>
            </a:r>
            <a:r>
              <a:rPr lang="en-US" sz="2800" b="0" i="0" dirty="0">
                <a:solidFill>
                  <a:srgbClr val="FF00FF"/>
                </a:solidFill>
                <a:effectLst/>
                <a:latin typeface="+mj-lt"/>
              </a:rPr>
              <a:t> </a:t>
            </a:r>
            <a:r>
              <a:rPr lang="vi-VN" sz="2800" b="0" i="0" dirty="0">
                <a:solidFill>
                  <a:srgbClr val="FF00FF"/>
                </a:solidFill>
                <a:effectLst/>
                <a:latin typeface="+mj-lt"/>
              </a:rPr>
              <a:t>C</a:t>
            </a:r>
            <a:r>
              <a:rPr lang="en-US" sz="2800" b="0" i="0" dirty="0">
                <a:solidFill>
                  <a:srgbClr val="FF00FF"/>
                </a:solidFill>
                <a:effectLst/>
                <a:latin typeface="+mj-lt"/>
              </a:rPr>
              <a:t> </a:t>
            </a:r>
            <a:r>
              <a:rPr lang="vi-VN" sz="2800" b="0" i="0" dirty="0">
                <a:solidFill>
                  <a:srgbClr val="FF00FF"/>
                </a:solidFill>
                <a:effectLst/>
                <a:latin typeface="+mj-lt"/>
              </a:rPr>
              <a:t>-T-</a:t>
            </a:r>
            <a:r>
              <a:rPr lang="en-US" sz="2800" b="0" i="0" dirty="0">
                <a:solidFill>
                  <a:srgbClr val="FF00FF"/>
                </a:solidFill>
                <a:effectLst/>
                <a:latin typeface="+mj-lt"/>
              </a:rPr>
              <a:t>               </a:t>
            </a:r>
          </a:p>
          <a:p>
            <a:pPr algn="just">
              <a:spcAft>
                <a:spcPts val="0"/>
              </a:spcAft>
            </a:pPr>
            <a:r>
              <a:rPr lang="en-US" sz="2800" dirty="0">
                <a:solidFill>
                  <a:srgbClr val="FF00FF"/>
                </a:solidFill>
                <a:latin typeface="+mj-lt"/>
              </a:rPr>
              <a:t>               </a:t>
            </a:r>
            <a:r>
              <a:rPr lang="vi-VN" sz="2800" b="0" i="0" dirty="0">
                <a:solidFill>
                  <a:srgbClr val="FF00FF"/>
                </a:solidFill>
                <a:effectLst/>
                <a:latin typeface="+mj-lt"/>
              </a:rPr>
              <a:t>Mạch mới: </a:t>
            </a:r>
            <a:r>
              <a:rPr lang="en-US" sz="2800" b="0" i="0" dirty="0">
                <a:solidFill>
                  <a:srgbClr val="FF00FF"/>
                </a:solidFill>
                <a:effectLst/>
                <a:latin typeface="+mj-lt"/>
              </a:rPr>
              <a:t> </a:t>
            </a:r>
            <a:r>
              <a:rPr lang="vi-VN" sz="2800" b="0" i="0" dirty="0">
                <a:solidFill>
                  <a:srgbClr val="FF00FF"/>
                </a:solidFill>
                <a:effectLst/>
                <a:latin typeface="+mj-lt"/>
              </a:rPr>
              <a:t>-T-</a:t>
            </a:r>
            <a:r>
              <a:rPr lang="en-US" sz="2800" b="0" i="0" dirty="0">
                <a:solidFill>
                  <a:srgbClr val="FF00FF"/>
                </a:solidFill>
                <a:effectLst/>
                <a:latin typeface="+mj-lt"/>
              </a:rPr>
              <a:t> </a:t>
            </a:r>
            <a:r>
              <a:rPr lang="vi-VN" sz="2800" b="0" i="0" dirty="0">
                <a:solidFill>
                  <a:srgbClr val="FF00FF"/>
                </a:solidFill>
                <a:effectLst/>
                <a:latin typeface="+mj-lt"/>
              </a:rPr>
              <a:t>C-A-G-G-A-</a:t>
            </a:r>
          </a:p>
          <a:p>
            <a:pPr algn="just">
              <a:spcAft>
                <a:spcPts val="0"/>
              </a:spcAft>
            </a:pPr>
            <a:r>
              <a:rPr lang="vi-VN" sz="2800" b="0" i="0" dirty="0">
                <a:solidFill>
                  <a:srgbClr val="00B050"/>
                </a:solidFill>
                <a:effectLst/>
                <a:latin typeface="+mj-lt"/>
              </a:rPr>
              <a:t>DNA 2:</a:t>
            </a:r>
            <a:r>
              <a:rPr lang="en-US" sz="2800" b="0" i="0" dirty="0">
                <a:solidFill>
                  <a:srgbClr val="00B050"/>
                </a:solidFill>
                <a:effectLst/>
                <a:latin typeface="+mj-lt"/>
              </a:rPr>
              <a:t> </a:t>
            </a:r>
            <a:r>
              <a:rPr lang="vi-VN" sz="2800" b="0" i="0" dirty="0">
                <a:solidFill>
                  <a:srgbClr val="00B050"/>
                </a:solidFill>
                <a:effectLst/>
                <a:latin typeface="+mj-lt"/>
              </a:rPr>
              <a:t>Mạch 2:     </a:t>
            </a:r>
            <a:r>
              <a:rPr lang="en-US" sz="2800" b="0" i="0" dirty="0">
                <a:solidFill>
                  <a:srgbClr val="00B050"/>
                </a:solidFill>
                <a:effectLst/>
                <a:latin typeface="+mj-lt"/>
              </a:rPr>
              <a:t> </a:t>
            </a:r>
            <a:r>
              <a:rPr lang="vi-VN" sz="2800" b="0" i="0" dirty="0">
                <a:solidFill>
                  <a:srgbClr val="00B050"/>
                </a:solidFill>
                <a:effectLst/>
                <a:latin typeface="+mj-lt"/>
              </a:rPr>
              <a:t>-T-C-</a:t>
            </a:r>
            <a:r>
              <a:rPr lang="en-US" sz="2800" b="0" i="0" dirty="0">
                <a:solidFill>
                  <a:srgbClr val="00B050"/>
                </a:solidFill>
                <a:effectLst/>
                <a:latin typeface="+mj-lt"/>
              </a:rPr>
              <a:t> </a:t>
            </a:r>
            <a:r>
              <a:rPr lang="vi-VN" sz="2800" b="0" i="0" dirty="0">
                <a:solidFill>
                  <a:srgbClr val="00B050"/>
                </a:solidFill>
                <a:effectLst/>
                <a:latin typeface="+mj-lt"/>
              </a:rPr>
              <a:t>A-G-C-A-</a:t>
            </a:r>
          </a:p>
          <a:p>
            <a:pPr algn="just">
              <a:spcAft>
                <a:spcPts val="0"/>
              </a:spcAft>
            </a:pPr>
            <a:r>
              <a:rPr lang="en-US" sz="2800" b="0" i="0" dirty="0">
                <a:solidFill>
                  <a:srgbClr val="00B050"/>
                </a:solidFill>
                <a:effectLst/>
                <a:latin typeface="+mj-lt"/>
              </a:rPr>
              <a:t>               </a:t>
            </a:r>
            <a:r>
              <a:rPr lang="vi-VN" sz="2800" b="0" i="0" dirty="0">
                <a:solidFill>
                  <a:srgbClr val="00B050"/>
                </a:solidFill>
                <a:effectLst/>
                <a:latin typeface="+mj-lt"/>
              </a:rPr>
              <a:t>Mạch mới: -A-G-T</a:t>
            </a:r>
            <a:r>
              <a:rPr lang="en-US" sz="2800" b="0" i="0" dirty="0">
                <a:solidFill>
                  <a:srgbClr val="00B050"/>
                </a:solidFill>
                <a:effectLst/>
                <a:latin typeface="+mj-lt"/>
              </a:rPr>
              <a:t> </a:t>
            </a:r>
            <a:r>
              <a:rPr lang="vi-VN" sz="2800" b="0" i="0" dirty="0">
                <a:solidFill>
                  <a:srgbClr val="00B050"/>
                </a:solidFill>
                <a:effectLst/>
                <a:latin typeface="+mj-lt"/>
              </a:rPr>
              <a:t>-C-G-T</a:t>
            </a:r>
            <a:r>
              <a:rPr lang="en-US" sz="2800" b="0" i="0" dirty="0">
                <a:solidFill>
                  <a:srgbClr val="00B050"/>
                </a:solidFill>
                <a:effectLst/>
                <a:latin typeface="+mj-lt"/>
              </a:rPr>
              <a:t> </a:t>
            </a:r>
            <a:r>
              <a:rPr lang="vi-VN" sz="2800" b="0" i="0" dirty="0">
                <a:solidFill>
                  <a:srgbClr val="00B050"/>
                </a:solidFill>
                <a:effectLst/>
                <a:latin typeface="+mj-lt"/>
              </a:rPr>
              <a:t>-</a:t>
            </a:r>
          </a:p>
        </p:txBody>
      </p:sp>
    </p:spTree>
    <p:extLst>
      <p:ext uri="{BB962C8B-B14F-4D97-AF65-F5344CB8AC3E}">
        <p14:creationId xmlns:p14="http://schemas.microsoft.com/office/powerpoint/2010/main" val="206244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C6797-04D2-320D-278E-A7EC9F9F7508}"/>
              </a:ext>
            </a:extLst>
          </p:cNvPr>
          <p:cNvSpPr txBox="1"/>
          <p:nvPr/>
        </p:nvSpPr>
        <p:spPr>
          <a:xfrm>
            <a:off x="-1" y="-84075"/>
            <a:ext cx="12064753" cy="3693319"/>
          </a:xfrm>
          <a:prstGeom prst="rect">
            <a:avLst/>
          </a:prstGeom>
          <a:noFill/>
        </p:spPr>
        <p:txBody>
          <a:bodyPr wrap="square">
            <a:spAutoFit/>
          </a:bodyPr>
          <a:lstStyle/>
          <a:p>
            <a:pPr algn="just">
              <a:spcAft>
                <a:spcPts val="0"/>
              </a:spcAft>
            </a:pPr>
            <a:r>
              <a:rPr lang="vi-VN" sz="2600" b="0" i="0" dirty="0">
                <a:solidFill>
                  <a:srgbClr val="FF6699"/>
                </a:solidFill>
                <a:effectLst/>
                <a:latin typeface="+mj-lt"/>
              </a:rPr>
              <a:t>Cho một đoạn DNA có trình tự nucleotide như sau:</a:t>
            </a:r>
          </a:p>
          <a:p>
            <a:pPr algn="just">
              <a:spcAft>
                <a:spcPts val="0"/>
              </a:spcAft>
            </a:pPr>
            <a:r>
              <a:rPr lang="vi-VN" sz="2600" b="0" i="0" dirty="0">
                <a:solidFill>
                  <a:srgbClr val="FF6699"/>
                </a:solidFill>
                <a:effectLst/>
                <a:latin typeface="+mj-lt"/>
              </a:rPr>
              <a:t>Mạch 1: -A-A-G-T-C-G-C-G-A-T-A-G-C-C-</a:t>
            </a:r>
          </a:p>
          <a:p>
            <a:pPr algn="just">
              <a:spcAft>
                <a:spcPts val="0"/>
              </a:spcAft>
            </a:pPr>
            <a:r>
              <a:rPr lang="vi-VN" sz="2600" b="0" i="0" dirty="0">
                <a:solidFill>
                  <a:srgbClr val="FF6699"/>
                </a:solidFill>
                <a:effectLst/>
                <a:latin typeface="+mj-lt"/>
              </a:rPr>
              <a:t>Mạch 2: -T-T-C-A-G-C-G-C-T-A-T-C-G-G-</a:t>
            </a:r>
          </a:p>
          <a:p>
            <a:pPr algn="just">
              <a:spcAft>
                <a:spcPts val="0"/>
              </a:spcAft>
            </a:pPr>
            <a:r>
              <a:rPr lang="vi-VN" sz="2600" b="0" i="0" dirty="0">
                <a:solidFill>
                  <a:srgbClr val="0000FF"/>
                </a:solidFill>
                <a:effectLst/>
                <a:latin typeface="+mj-lt"/>
              </a:rPr>
              <a:t>a) Xác định trình tự nucleotide của hai mạch DNA được tổng hợp từ đoạn DNA trên.</a:t>
            </a:r>
          </a:p>
          <a:p>
            <a:pPr algn="just">
              <a:spcAft>
                <a:spcPts val="0"/>
              </a:spcAft>
            </a:pPr>
            <a:r>
              <a:rPr lang="vi-VN" sz="2600" b="0" i="0" dirty="0">
                <a:solidFill>
                  <a:srgbClr val="0000FF"/>
                </a:solidFill>
                <a:effectLst/>
                <a:latin typeface="+mj-lt"/>
              </a:rPr>
              <a:t>b) Nhận xét trình tự nucleotide giữa các DNA mới được tổng hợp và DNA ban đầu. Từ đó nêu ý nghĩa của quá trình tái bản DNA.</a:t>
            </a:r>
          </a:p>
          <a:p>
            <a:pPr algn="just">
              <a:spcAft>
                <a:spcPts val="0"/>
              </a:spcAft>
            </a:pPr>
            <a:r>
              <a:rPr lang="vi-VN" sz="2600" b="0" i="0" dirty="0">
                <a:solidFill>
                  <a:srgbClr val="0000FF"/>
                </a:solidFill>
                <a:effectLst/>
                <a:latin typeface="+mj-lt"/>
              </a:rPr>
              <a:t>c) Giả sử mạch 1 của DNA trên làm khuôn cho quá trình phiên mã, xác định trình tự nucleotide của mRNA được tổng hợp. Trình tự nucleotide của mRNA được tổng hợp giống với trình tự nucleotide trên mạch nào của DNA trên?</a:t>
            </a:r>
          </a:p>
        </p:txBody>
      </p:sp>
      <p:sp>
        <p:nvSpPr>
          <p:cNvPr id="9" name="TextBox 8">
            <a:extLst>
              <a:ext uri="{FF2B5EF4-FFF2-40B4-BE49-F238E27FC236}">
                <a16:creationId xmlns:a16="http://schemas.microsoft.com/office/drawing/2014/main" id="{D897D695-64DD-2FEA-1F6A-BF7E76C2B278}"/>
              </a:ext>
            </a:extLst>
          </p:cNvPr>
          <p:cNvSpPr txBox="1"/>
          <p:nvPr/>
        </p:nvSpPr>
        <p:spPr>
          <a:xfrm>
            <a:off x="0" y="3609244"/>
            <a:ext cx="12192000" cy="3108543"/>
          </a:xfrm>
          <a:prstGeom prst="rect">
            <a:avLst/>
          </a:prstGeom>
          <a:noFill/>
        </p:spPr>
        <p:txBody>
          <a:bodyPr wrap="square">
            <a:spAutoFit/>
          </a:bodyPr>
          <a:lstStyle/>
          <a:p>
            <a:pPr algn="just"/>
            <a:r>
              <a:rPr lang="vi-VN" sz="2800" b="0" i="0" dirty="0">
                <a:solidFill>
                  <a:srgbClr val="000000"/>
                </a:solidFill>
                <a:effectLst/>
                <a:latin typeface="+mj-lt"/>
              </a:rPr>
              <a:t>a) Quá trình tái bản DNA sử dụng cả 2 mạch của phân tử DNA mẹ làm mạch khuôn, dựa theo nguyên tắc bổ sung (A liên kết với T, G liên kết với C và ngược lại). Do đó, trình tự nucleo</a:t>
            </a:r>
            <a:r>
              <a:rPr lang="vi-VN" sz="2800" dirty="0">
                <a:solidFill>
                  <a:srgbClr val="000000"/>
                </a:solidFill>
                <a:latin typeface="+mj-lt"/>
              </a:rPr>
              <a:t>tide của hai mạch DNA mới được tổng hợp</a:t>
            </a:r>
            <a:r>
              <a:rPr lang="vi-VN" sz="2800" dirty="0">
                <a:solidFill>
                  <a:srgbClr val="000000"/>
                </a:solidFill>
              </a:rPr>
              <a:t>:</a:t>
            </a:r>
          </a:p>
          <a:p>
            <a:pPr algn="just">
              <a:spcAft>
                <a:spcPts val="0"/>
              </a:spcAft>
            </a:pPr>
            <a:r>
              <a:rPr lang="en-US" sz="2800" b="0" i="0" dirty="0">
                <a:solidFill>
                  <a:srgbClr val="000000"/>
                </a:solidFill>
                <a:effectLst/>
                <a:latin typeface="+mj-lt"/>
              </a:rPr>
              <a:t>  </a:t>
            </a:r>
            <a:r>
              <a:rPr lang="vi-VN" sz="2800" dirty="0">
                <a:solidFill>
                  <a:srgbClr val="FF0000"/>
                </a:solidFill>
                <a:latin typeface="+mj-lt"/>
              </a:rPr>
              <a:t>DNA 1:</a:t>
            </a:r>
            <a:r>
              <a:rPr lang="en-US" sz="2800" dirty="0">
                <a:solidFill>
                  <a:srgbClr val="FF0000"/>
                </a:solidFill>
                <a:latin typeface="+mj-lt"/>
              </a:rPr>
              <a:t>  </a:t>
            </a:r>
            <a:r>
              <a:rPr lang="vi-VN" sz="2800" dirty="0">
                <a:solidFill>
                  <a:srgbClr val="FF0000"/>
                </a:solidFill>
                <a:latin typeface="+mj-lt"/>
              </a:rPr>
              <a:t>Mạch 1:      -A-A-G-T-C-G-C-G-A-T-A-G-C-C-</a:t>
            </a:r>
          </a:p>
          <a:p>
            <a:pPr algn="just">
              <a:spcAft>
                <a:spcPts val="0"/>
              </a:spcAft>
            </a:pPr>
            <a:r>
              <a:rPr lang="en-US" sz="2800" dirty="0">
                <a:solidFill>
                  <a:srgbClr val="FF0000"/>
                </a:solidFill>
                <a:latin typeface="+mj-lt"/>
              </a:rPr>
              <a:t>                                     </a:t>
            </a:r>
            <a:r>
              <a:rPr lang="vi-VN" sz="2800" dirty="0">
                <a:solidFill>
                  <a:srgbClr val="FF0000"/>
                </a:solidFill>
                <a:latin typeface="+mj-lt"/>
              </a:rPr>
              <a:t>Mạch mới: </a:t>
            </a:r>
            <a:r>
              <a:rPr lang="en-US" sz="2800" dirty="0">
                <a:solidFill>
                  <a:srgbClr val="FF0000"/>
                </a:solidFill>
                <a:latin typeface="+mj-lt"/>
              </a:rPr>
              <a:t>              </a:t>
            </a:r>
            <a:r>
              <a:rPr lang="vi-VN" sz="2800" dirty="0">
                <a:solidFill>
                  <a:srgbClr val="FF0000"/>
                </a:solidFill>
                <a:latin typeface="+mj-lt"/>
              </a:rPr>
              <a:t>-T-T-C-A-G-C-G-C-T-A-T-C-G-G-</a:t>
            </a:r>
          </a:p>
          <a:p>
            <a:pPr algn="just">
              <a:spcAft>
                <a:spcPts val="0"/>
              </a:spcAft>
            </a:pPr>
            <a:r>
              <a:rPr lang="en-US" sz="2800" dirty="0">
                <a:solidFill>
                  <a:srgbClr val="00B050"/>
                </a:solidFill>
                <a:latin typeface="+mj-lt"/>
              </a:rPr>
              <a:t> </a:t>
            </a:r>
            <a:r>
              <a:rPr lang="vi-VN" sz="2800" dirty="0">
                <a:solidFill>
                  <a:srgbClr val="00B050"/>
                </a:solidFill>
                <a:latin typeface="+mj-lt"/>
              </a:rPr>
              <a:t>DNA 2:</a:t>
            </a:r>
            <a:r>
              <a:rPr lang="en-US" sz="2800" dirty="0">
                <a:solidFill>
                  <a:srgbClr val="00B050"/>
                </a:solidFill>
                <a:latin typeface="+mj-lt"/>
              </a:rPr>
              <a:t> </a:t>
            </a:r>
            <a:r>
              <a:rPr lang="vi-VN" sz="2800" dirty="0">
                <a:solidFill>
                  <a:srgbClr val="00B050"/>
                </a:solidFill>
                <a:latin typeface="+mj-lt"/>
              </a:rPr>
              <a:t>Mạch 2:     </a:t>
            </a:r>
            <a:r>
              <a:rPr lang="en-US" sz="2800" dirty="0">
                <a:solidFill>
                  <a:srgbClr val="00B050"/>
                </a:solidFill>
                <a:latin typeface="+mj-lt"/>
              </a:rPr>
              <a:t> </a:t>
            </a:r>
            <a:r>
              <a:rPr lang="vi-VN" sz="2800" dirty="0">
                <a:solidFill>
                  <a:srgbClr val="00B050"/>
                </a:solidFill>
                <a:latin typeface="+mj-lt"/>
              </a:rPr>
              <a:t>-T-T-C-A-G-C-G-C-T-A-T-C-G-G-</a:t>
            </a:r>
          </a:p>
          <a:p>
            <a:pPr algn="just">
              <a:spcAft>
                <a:spcPts val="0"/>
              </a:spcAft>
            </a:pPr>
            <a:r>
              <a:rPr lang="en-US" sz="2800" dirty="0">
                <a:solidFill>
                  <a:srgbClr val="00B050"/>
                </a:solidFill>
                <a:latin typeface="+mj-lt"/>
              </a:rPr>
              <a:t>               </a:t>
            </a:r>
            <a:r>
              <a:rPr lang="vi-VN" sz="2800" dirty="0">
                <a:solidFill>
                  <a:srgbClr val="00B050"/>
                </a:solidFill>
                <a:latin typeface="+mj-lt"/>
              </a:rPr>
              <a:t>Mạch mới: </a:t>
            </a:r>
            <a:r>
              <a:rPr lang="en-US" sz="2800" dirty="0">
                <a:solidFill>
                  <a:srgbClr val="00B050"/>
                </a:solidFill>
                <a:latin typeface="+mj-lt"/>
              </a:rPr>
              <a:t> </a:t>
            </a:r>
            <a:r>
              <a:rPr lang="vi-VN" sz="2800" dirty="0">
                <a:solidFill>
                  <a:srgbClr val="00B050"/>
                </a:solidFill>
                <a:latin typeface="+mj-lt"/>
              </a:rPr>
              <a:t>-A-A-G-T-C-G-C-G-A-T-A-G-C-C-</a:t>
            </a:r>
          </a:p>
        </p:txBody>
      </p:sp>
    </p:spTree>
    <p:extLst>
      <p:ext uri="{BB962C8B-B14F-4D97-AF65-F5344CB8AC3E}">
        <p14:creationId xmlns:p14="http://schemas.microsoft.com/office/powerpoint/2010/main" val="82896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E1F068-5461-3066-6466-671CD85DFADC}"/>
              </a:ext>
            </a:extLst>
          </p:cNvPr>
          <p:cNvSpPr txBox="1"/>
          <p:nvPr/>
        </p:nvSpPr>
        <p:spPr>
          <a:xfrm>
            <a:off x="362135" y="497863"/>
            <a:ext cx="11467730" cy="2677656"/>
          </a:xfrm>
          <a:prstGeom prst="rect">
            <a:avLst/>
          </a:prstGeom>
          <a:noFill/>
        </p:spPr>
        <p:txBody>
          <a:bodyPr wrap="square">
            <a:spAutoFit/>
          </a:bodyPr>
          <a:lstStyle/>
          <a:p>
            <a:pPr algn="just">
              <a:spcAft>
                <a:spcPts val="0"/>
              </a:spcAft>
            </a:pPr>
            <a:r>
              <a:rPr lang="vi-VN" sz="2800" b="0" i="0" dirty="0">
                <a:solidFill>
                  <a:srgbClr val="0000FF"/>
                </a:solidFill>
                <a:effectLst/>
                <a:latin typeface="+mj-lt"/>
              </a:rPr>
              <a:t>b) - Nhận xét trình tự nucleotide giữa các DNA mới được tổng hợp và DNA ban đầu: Hai DNA con được tạo thành có trình tự nucleotide giống với DNA mẹ.</a:t>
            </a:r>
          </a:p>
          <a:p>
            <a:pPr algn="just">
              <a:spcAft>
                <a:spcPts val="0"/>
              </a:spcAft>
            </a:pPr>
            <a:r>
              <a:rPr lang="vi-VN" sz="2800" b="0" i="0" dirty="0">
                <a:solidFill>
                  <a:srgbClr val="000000"/>
                </a:solidFill>
                <a:effectLst/>
                <a:latin typeface="+mj-lt"/>
              </a:rPr>
              <a:t>- </a:t>
            </a:r>
            <a:r>
              <a:rPr lang="vi-VN" sz="2800" b="0" i="0" dirty="0">
                <a:solidFill>
                  <a:srgbClr val="00B050"/>
                </a:solidFill>
                <a:effectLst/>
                <a:latin typeface="+mj-lt"/>
              </a:rPr>
              <a:t>Ý nghĩa của quá trình tái bản DNA</a:t>
            </a:r>
            <a:r>
              <a:rPr lang="vi-VN" sz="2800" b="0" i="0" dirty="0">
                <a:solidFill>
                  <a:srgbClr val="000000"/>
                </a:solidFill>
                <a:effectLst/>
                <a:latin typeface="+mj-lt"/>
              </a:rPr>
              <a:t>: Tái bản DNA đảm bảo cho quá trình truyền thông tin di truyền qua các thế hệ tế bào và cơ thể được ổn định và liên tục.</a:t>
            </a:r>
          </a:p>
        </p:txBody>
      </p:sp>
      <p:sp>
        <p:nvSpPr>
          <p:cNvPr id="5" name="TextBox 4">
            <a:extLst>
              <a:ext uri="{FF2B5EF4-FFF2-40B4-BE49-F238E27FC236}">
                <a16:creationId xmlns:a16="http://schemas.microsoft.com/office/drawing/2014/main" id="{2EEA3A70-4A57-CA66-59A6-61156C78E28C}"/>
              </a:ext>
            </a:extLst>
          </p:cNvPr>
          <p:cNvSpPr txBox="1"/>
          <p:nvPr/>
        </p:nvSpPr>
        <p:spPr>
          <a:xfrm>
            <a:off x="228600" y="3566110"/>
            <a:ext cx="11711865" cy="2246769"/>
          </a:xfrm>
          <a:prstGeom prst="rect">
            <a:avLst/>
          </a:prstGeom>
          <a:noFill/>
        </p:spPr>
        <p:txBody>
          <a:bodyPr wrap="square">
            <a:spAutoFit/>
          </a:bodyPr>
          <a:lstStyle/>
          <a:p>
            <a:pPr algn="just">
              <a:spcAft>
                <a:spcPts val="0"/>
              </a:spcAft>
            </a:pPr>
            <a:r>
              <a:rPr lang="vi-VN" sz="2800" b="0" i="0" dirty="0">
                <a:solidFill>
                  <a:srgbClr val="000000"/>
                </a:solidFill>
                <a:effectLst/>
                <a:latin typeface="+mj-lt"/>
              </a:rPr>
              <a:t>c) - DNA trên thực hiện phiên mã, trình tự nucleotide của mRNA là:</a:t>
            </a:r>
          </a:p>
          <a:p>
            <a:pPr algn="just">
              <a:spcAft>
                <a:spcPts val="0"/>
              </a:spcAft>
            </a:pPr>
            <a:r>
              <a:rPr lang="vi-VN" sz="2800" b="0" i="0" dirty="0">
                <a:solidFill>
                  <a:srgbClr val="0000FF"/>
                </a:solidFill>
                <a:effectLst/>
                <a:latin typeface="+mj-lt"/>
              </a:rPr>
              <a:t>DNA (Mạch 1): -A-A-G-T-C-G-C-G-A-T-A-G-C-C-</a:t>
            </a:r>
          </a:p>
          <a:p>
            <a:pPr algn="just">
              <a:spcAft>
                <a:spcPts val="0"/>
              </a:spcAft>
            </a:pPr>
            <a:r>
              <a:rPr lang="vi-VN" sz="2800" b="0" i="0" dirty="0">
                <a:solidFill>
                  <a:srgbClr val="FF0000"/>
                </a:solidFill>
                <a:effectLst/>
                <a:latin typeface="+mj-lt"/>
              </a:rPr>
              <a:t>mRNA:              -U-U-C-A-G-C-G-C-U-A-U-C-G-G-</a:t>
            </a:r>
          </a:p>
          <a:p>
            <a:pPr algn="just">
              <a:spcAft>
                <a:spcPts val="0"/>
              </a:spcAft>
            </a:pPr>
            <a:r>
              <a:rPr lang="vi-VN" sz="2800" b="0" i="0" dirty="0">
                <a:solidFill>
                  <a:srgbClr val="000000"/>
                </a:solidFill>
                <a:effectLst/>
                <a:latin typeface="+mj-lt"/>
              </a:rPr>
              <a:t>- Trình tự nucleotide trên mRNA giống trình tự nucleotide ở mạch 2 của DNA, chỉ khác T được thay bằng U.</a:t>
            </a:r>
          </a:p>
        </p:txBody>
      </p:sp>
    </p:spTree>
    <p:extLst>
      <p:ext uri="{BB962C8B-B14F-4D97-AF65-F5344CB8AC3E}">
        <p14:creationId xmlns:p14="http://schemas.microsoft.com/office/powerpoint/2010/main" val="4867044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5EC9-42C1-F441-A16D-4A91A46B8972}"/>
              </a:ext>
            </a:extLst>
          </p:cNvPr>
          <p:cNvPicPr>
            <a:picLocks noChangeAspect="1"/>
          </p:cNvPicPr>
          <p:nvPr/>
        </p:nvPicPr>
        <p:blipFill>
          <a:blip r:embed="rId2"/>
          <a:stretch>
            <a:fillRect/>
          </a:stretch>
        </p:blipFill>
        <p:spPr>
          <a:xfrm>
            <a:off x="220337" y="0"/>
            <a:ext cx="11751325" cy="6858000"/>
          </a:xfrm>
          <a:prstGeom prst="rect">
            <a:avLst/>
          </a:prstGeom>
        </p:spPr>
      </p:pic>
    </p:spTree>
    <p:extLst>
      <p:ext uri="{BB962C8B-B14F-4D97-AF65-F5344CB8AC3E}">
        <p14:creationId xmlns:p14="http://schemas.microsoft.com/office/powerpoint/2010/main" val="255807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13589F-B139-8D06-0141-C504FE51C73B}"/>
              </a:ext>
            </a:extLst>
          </p:cNvPr>
          <p:cNvPicPr>
            <a:picLocks noChangeAspect="1"/>
          </p:cNvPicPr>
          <p:nvPr/>
        </p:nvPicPr>
        <p:blipFill>
          <a:blip r:embed="rId2"/>
          <a:stretch>
            <a:fillRect/>
          </a:stretch>
        </p:blipFill>
        <p:spPr>
          <a:xfrm>
            <a:off x="685800" y="387858"/>
            <a:ext cx="11192256" cy="4381500"/>
          </a:xfrm>
          <a:prstGeom prst="rect">
            <a:avLst/>
          </a:prstGeom>
        </p:spPr>
      </p:pic>
      <p:sp>
        <p:nvSpPr>
          <p:cNvPr id="6" name="Rectangle 5">
            <a:extLst>
              <a:ext uri="{FF2B5EF4-FFF2-40B4-BE49-F238E27FC236}">
                <a16:creationId xmlns:a16="http://schemas.microsoft.com/office/drawing/2014/main" id="{0390B6DB-B8BE-BF9D-553E-CDF76F16D840}"/>
              </a:ext>
            </a:extLst>
          </p:cNvPr>
          <p:cNvSpPr/>
          <p:nvPr/>
        </p:nvSpPr>
        <p:spPr>
          <a:xfrm>
            <a:off x="-313944" y="5075329"/>
            <a:ext cx="12192000" cy="523220"/>
          </a:xfrm>
          <a:prstGeom prst="rect">
            <a:avLst/>
          </a:prstGeom>
        </p:spPr>
        <p:txBody>
          <a:bodyPr wrap="square">
            <a:spAutoFit/>
          </a:bodyPr>
          <a:lstStyle/>
          <a:p>
            <a:pPr lvl="0" algn="ctr" eaLnBrk="0" fontAlgn="base" hangingPunct="0">
              <a:spcBef>
                <a:spcPct val="0"/>
              </a:spcBef>
              <a:spcAft>
                <a:spcPct val="0"/>
              </a:spcAft>
            </a:pPr>
            <a:r>
              <a:rPr lang="en-US" sz="2800" dirty="0">
                <a:solidFill>
                  <a:srgbClr val="FF0000"/>
                </a:solidFill>
                <a:latin typeface="Times New Roman" pitchFamily="18" charset="0"/>
                <a:ea typeface="Times New Roman" pitchFamily="18" charset="0"/>
                <a:cs typeface="Times New Roman" pitchFamily="18" charset="0"/>
              </a:rPr>
              <a:t>DNA </a:t>
            </a:r>
            <a:r>
              <a:rPr lang="en-US" sz="2800" dirty="0" err="1">
                <a:solidFill>
                  <a:srgbClr val="FF0000"/>
                </a:solidFill>
                <a:latin typeface="Times New Roman" pitchFamily="18" charset="0"/>
                <a:ea typeface="Times New Roman" pitchFamily="18" charset="0"/>
                <a:cs typeface="Times New Roman" pitchFamily="18" charset="0"/>
              </a:rPr>
              <a:t>là</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vật</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chất</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mang</a:t>
            </a:r>
            <a:r>
              <a:rPr lang="en-US" sz="2800" dirty="0">
                <a:solidFill>
                  <a:srgbClr val="FF0000"/>
                </a:solidFill>
                <a:latin typeface="Times New Roman" pitchFamily="18" charset="0"/>
                <a:ea typeface="Times New Roman" pitchFamily="18" charset="0"/>
                <a:cs typeface="Times New Roman" pitchFamily="18" charset="0"/>
              </a:rPr>
              <a:t> gene </a:t>
            </a:r>
            <a:r>
              <a:rPr lang="en-US" sz="2800" dirty="0" err="1">
                <a:solidFill>
                  <a:srgbClr val="FF0000"/>
                </a:solidFill>
                <a:latin typeface="Times New Roman" pitchFamily="18" charset="0"/>
                <a:ea typeface="Times New Roman" pitchFamily="18" charset="0"/>
                <a:cs typeface="Times New Roman" pitchFamily="18" charset="0"/>
              </a:rPr>
              <a:t>quy</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định</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tất</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cả</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các</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đặc</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điểm</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của</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cơ</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thể</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566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7485285" y="340174"/>
            <a:ext cx="2599748" cy="523220"/>
          </a:xfrm>
          <a:prstGeom prst="rect">
            <a:avLst/>
          </a:prstGeom>
          <a:noFill/>
        </p:spPr>
        <p:txBody>
          <a:bodyPr wrap="square" rtlCol="0">
            <a:spAutoFit/>
          </a:bodyPr>
          <a:lstStyle/>
          <a:p>
            <a:r>
              <a:rPr lang="en-US" sz="2800" b="1" dirty="0" err="1">
                <a:solidFill>
                  <a:srgbClr val="00B050"/>
                </a:solidFill>
                <a:latin typeface="Times New Roman" pitchFamily="18" charset="0"/>
                <a:cs typeface="Times New Roman" pitchFamily="18" charset="0"/>
              </a:rPr>
              <a:t>Phiếu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học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tập</a:t>
            </a:r>
            <a:endParaRPr lang="en-US" sz="2800" b="1" dirty="0">
              <a:solidFill>
                <a:srgbClr val="00B050"/>
              </a:solidFill>
              <a:latin typeface="Times New Roman" pitchFamily="18" charset="0"/>
              <a:cs typeface="Times New Roman" pitchFamily="18" charset="0"/>
            </a:endParaRPr>
          </a:p>
        </p:txBody>
      </p:sp>
      <p:pic>
        <p:nvPicPr>
          <p:cNvPr id="1026" name="Picture 2" descr="Quan sát hình 34.3 trang 165 KHTN 9">
            <a:extLst>
              <a:ext uri="{FF2B5EF4-FFF2-40B4-BE49-F238E27FC236}">
                <a16:creationId xmlns:a16="http://schemas.microsoft.com/office/drawing/2014/main" id="{FF0C8922-D584-166A-46ED-70CBA2C1C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7111"/>
            <a:ext cx="6143348" cy="57503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F8FB73-DCA4-0945-34E9-E7EC44513A24}"/>
              </a:ext>
            </a:extLst>
          </p:cNvPr>
          <p:cNvSpPr txBox="1"/>
          <p:nvPr/>
        </p:nvSpPr>
        <p:spPr>
          <a:xfrm>
            <a:off x="384629" y="453582"/>
            <a:ext cx="259974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graphicFrame>
        <p:nvGraphicFramePr>
          <p:cNvPr id="12" name="Table 11">
            <a:extLst>
              <a:ext uri="{FF2B5EF4-FFF2-40B4-BE49-F238E27FC236}">
                <a16:creationId xmlns:a16="http://schemas.microsoft.com/office/drawing/2014/main" id="{B6BC0E2E-AF6F-F649-B257-2C2205577772}"/>
              </a:ext>
            </a:extLst>
          </p:cNvPr>
          <p:cNvGraphicFramePr>
            <a:graphicFrameLocks noGrp="1"/>
          </p:cNvGraphicFramePr>
          <p:nvPr>
            <p:extLst>
              <p:ext uri="{D42A27DB-BD31-4B8C-83A1-F6EECF244321}">
                <p14:modId xmlns:p14="http://schemas.microsoft.com/office/powerpoint/2010/main" val="1321737372"/>
              </p:ext>
            </p:extLst>
          </p:nvPr>
        </p:nvGraphicFramePr>
        <p:xfrm>
          <a:off x="6013141" y="792545"/>
          <a:ext cx="6033857" cy="6263806"/>
        </p:xfrm>
        <a:graphic>
          <a:graphicData uri="http://schemas.openxmlformats.org/drawingml/2006/table">
            <a:tbl>
              <a:tblPr firstRow="1" bandRow="1">
                <a:tableStyleId>{16D9F66E-5EB9-4882-86FB-DCBF35E3C3E4}</a:tableStyleId>
              </a:tblPr>
              <a:tblGrid>
                <a:gridCol w="3246269">
                  <a:extLst>
                    <a:ext uri="{9D8B030D-6E8A-4147-A177-3AD203B41FA5}">
                      <a16:colId xmlns:a16="http://schemas.microsoft.com/office/drawing/2014/main" val="1967516799"/>
                    </a:ext>
                  </a:extLst>
                </a:gridCol>
                <a:gridCol w="2787588">
                  <a:extLst>
                    <a:ext uri="{9D8B030D-6E8A-4147-A177-3AD203B41FA5}">
                      <a16:colId xmlns:a16="http://schemas.microsoft.com/office/drawing/2014/main" val="1204044182"/>
                    </a:ext>
                  </a:extLst>
                </a:gridCol>
              </a:tblGrid>
              <a:tr h="1296532">
                <a:tc>
                  <a:txBody>
                    <a:bodyPr/>
                    <a:lstStyle/>
                    <a:p>
                      <a:r>
                        <a:rPr lang="en-US" sz="2800" b="0" dirty="0">
                          <a:latin typeface="Times New Roman" panose="02020603050405020304" pitchFamily="18" charset="0"/>
                          <a:cs typeface="Times New Roman" panose="02020603050405020304" pitchFamily="18" charset="0"/>
                        </a:rPr>
                        <a:t>1.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thành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mã</a:t>
                      </a:r>
                      <a:endParaRPr lang="en-US" sz="2800" b="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079808006"/>
                  </a:ext>
                </a:extLst>
              </a:tr>
              <a:tr h="893167">
                <a:tc>
                  <a:txBody>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khuôn</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90935252"/>
                  </a:ext>
                </a:extLst>
              </a:tr>
              <a:tr h="1699898">
                <a:tc>
                  <a:txBody>
                    <a:bodyPr/>
                    <a:lstStyle/>
                    <a:p>
                      <a:pPr algn="just"/>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435763072"/>
                  </a:ext>
                </a:extLst>
              </a:tr>
              <a:tr h="893167">
                <a:tc>
                  <a:txBody>
                    <a:bodyPr/>
                    <a:lstStyle/>
                    <a:p>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mã</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179551822"/>
                  </a:ext>
                </a:extLst>
              </a:tr>
              <a:tr h="1204126">
                <a:tc>
                  <a:txBody>
                    <a:bodyPr/>
                    <a:lstStyle/>
                    <a:p>
                      <a:r>
                        <a:rPr lang="en-US" sz="2800" dirty="0">
                          <a:latin typeface="Times New Roman" panose="02020603050405020304" pitchFamily="18" charset="0"/>
                          <a:cs typeface="Times New Roman" panose="02020603050405020304" pitchFamily="18" charset="0"/>
                        </a:rPr>
                        <a:t>5.Chiều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RNA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623932751"/>
                  </a:ext>
                </a:extLst>
              </a:tr>
            </a:tbl>
          </a:graphicData>
        </a:graphic>
      </p:graphicFrame>
      <p:sp>
        <p:nvSpPr>
          <p:cNvPr id="14" name="TextBox 13">
            <a:extLst>
              <a:ext uri="{FF2B5EF4-FFF2-40B4-BE49-F238E27FC236}">
                <a16:creationId xmlns:a16="http://schemas.microsoft.com/office/drawing/2014/main" id="{449F2087-EEBB-D5AF-6096-19DC572A3337}"/>
              </a:ext>
            </a:extLst>
          </p:cNvPr>
          <p:cNvSpPr txBox="1"/>
          <p:nvPr/>
        </p:nvSpPr>
        <p:spPr>
          <a:xfrm>
            <a:off x="9172112" y="851107"/>
            <a:ext cx="2735802" cy="1384995"/>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DNA( gene), RNA polymerase, nucleotide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do</a:t>
            </a:r>
          </a:p>
        </p:txBody>
      </p:sp>
      <p:sp>
        <p:nvSpPr>
          <p:cNvPr id="16" name="TextBox 15">
            <a:extLst>
              <a:ext uri="{FF2B5EF4-FFF2-40B4-BE49-F238E27FC236}">
                <a16:creationId xmlns:a16="http://schemas.microsoft.com/office/drawing/2014/main" id="{0BA6AA58-2DDD-01A4-2022-FBB31B944E82}"/>
              </a:ext>
            </a:extLst>
          </p:cNvPr>
          <p:cNvSpPr txBox="1"/>
          <p:nvPr/>
        </p:nvSpPr>
        <p:spPr>
          <a:xfrm>
            <a:off x="9289776" y="2321005"/>
            <a:ext cx="2013821"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3’ -5’</a:t>
            </a:r>
          </a:p>
        </p:txBody>
      </p:sp>
      <p:sp>
        <p:nvSpPr>
          <p:cNvPr id="22" name="TextBox 21">
            <a:extLst>
              <a:ext uri="{FF2B5EF4-FFF2-40B4-BE49-F238E27FC236}">
                <a16:creationId xmlns:a16="http://schemas.microsoft.com/office/drawing/2014/main" id="{46F4B5B8-7D68-0DE3-C1F0-BEAB6C3CB511}"/>
              </a:ext>
            </a:extLst>
          </p:cNvPr>
          <p:cNvSpPr txBox="1"/>
          <p:nvPr/>
        </p:nvSpPr>
        <p:spPr>
          <a:xfrm>
            <a:off x="9254970" y="3105835"/>
            <a:ext cx="2570085" cy="1815882"/>
          </a:xfrm>
          <a:prstGeom prst="rect">
            <a:avLst/>
          </a:prstGeom>
          <a:noFill/>
        </p:spPr>
        <p:txBody>
          <a:bodyPr wrap="square" rtlCol="0">
            <a:spAutoFit/>
          </a:bodyPr>
          <a:lstStyle/>
          <a:p>
            <a:r>
              <a:rPr lang="en-US" sz="2800" dirty="0" err="1">
                <a:solidFill>
                  <a:srgbClr val="FF00FF"/>
                </a:solidFill>
                <a:latin typeface="Times New Roman" pitchFamily="18" charset="0"/>
                <a:cs typeface="Times New Roman" pitchFamily="18" charset="0"/>
              </a:rPr>
              <a:t>U</a:t>
            </a:r>
            <a:r>
              <a:rPr lang="en-US" sz="2000" dirty="0" err="1">
                <a:solidFill>
                  <a:srgbClr val="FF00FF"/>
                </a:solidFill>
                <a:latin typeface="Times New Roman" pitchFamily="18" charset="0"/>
                <a:cs typeface="Times New Roman" pitchFamily="18" charset="0"/>
              </a:rPr>
              <a:t>mt</a:t>
            </a:r>
            <a:r>
              <a:rPr lang="en-US" sz="2800" dirty="0">
                <a:solidFill>
                  <a:srgbClr val="FF00FF"/>
                </a:solidFill>
                <a:latin typeface="Times New Roman" pitchFamily="18" charset="0"/>
                <a:cs typeface="Times New Roman" pitchFamily="18" charset="0"/>
              </a:rPr>
              <a:t> -A </a:t>
            </a:r>
            <a:r>
              <a:rPr lang="en-US" sz="2000" dirty="0" err="1">
                <a:solidFill>
                  <a:srgbClr val="FF00FF"/>
                </a:solidFill>
                <a:latin typeface="Times New Roman" pitchFamily="18" charset="0"/>
                <a:cs typeface="Times New Roman" pitchFamily="18" charset="0"/>
              </a:rPr>
              <a:t>khuôn</a:t>
            </a:r>
            <a:endParaRPr lang="en-US" sz="2800" dirty="0">
              <a:solidFill>
                <a:srgbClr val="FF00FF"/>
              </a:solidFill>
              <a:latin typeface="Times New Roman" pitchFamily="18" charset="0"/>
              <a:cs typeface="Times New Roman" pitchFamily="18" charset="0"/>
            </a:endParaRPr>
          </a:p>
          <a:p>
            <a:r>
              <a:rPr lang="en-US" sz="2800" dirty="0">
                <a:solidFill>
                  <a:srgbClr val="FF00FF"/>
                </a:solidFill>
                <a:latin typeface="Times New Roman" pitchFamily="18" charset="0"/>
                <a:cs typeface="Times New Roman" pitchFamily="18" charset="0"/>
              </a:rPr>
              <a:t>A</a:t>
            </a:r>
            <a:r>
              <a:rPr lang="en-US" sz="2000" dirty="0">
                <a:solidFill>
                  <a:srgbClr val="FF00FF"/>
                </a:solidFill>
                <a:latin typeface="Times New Roman" pitchFamily="18" charset="0"/>
                <a:cs typeface="Times New Roman" pitchFamily="18" charset="0"/>
              </a:rPr>
              <a:t>mt</a:t>
            </a:r>
            <a:r>
              <a:rPr lang="en-US" sz="2800" dirty="0">
                <a:solidFill>
                  <a:srgbClr val="FF00FF"/>
                </a:solidFill>
                <a:latin typeface="Times New Roman" pitchFamily="18" charset="0"/>
                <a:cs typeface="Times New Roman" pitchFamily="18" charset="0"/>
              </a:rPr>
              <a:t> – T </a:t>
            </a:r>
            <a:r>
              <a:rPr lang="en-US" sz="2000" dirty="0" err="1">
                <a:solidFill>
                  <a:srgbClr val="FF00FF"/>
                </a:solidFill>
                <a:latin typeface="Times New Roman" pitchFamily="18" charset="0"/>
                <a:cs typeface="Times New Roman" pitchFamily="18" charset="0"/>
              </a:rPr>
              <a:t>khuôn</a:t>
            </a:r>
            <a:endParaRPr lang="en-US" sz="2000" dirty="0">
              <a:solidFill>
                <a:srgbClr val="FF00FF"/>
              </a:solidFill>
              <a:latin typeface="Times New Roman" pitchFamily="18" charset="0"/>
              <a:cs typeface="Times New Roman" pitchFamily="18" charset="0"/>
            </a:endParaRPr>
          </a:p>
          <a:p>
            <a:r>
              <a:rPr lang="en-US" sz="2800" dirty="0" err="1">
                <a:solidFill>
                  <a:srgbClr val="FF00FF"/>
                </a:solidFill>
                <a:latin typeface="Times New Roman" pitchFamily="18" charset="0"/>
                <a:cs typeface="Times New Roman" pitchFamily="18" charset="0"/>
              </a:rPr>
              <a:t>G</a:t>
            </a:r>
            <a:r>
              <a:rPr lang="en-US" sz="2000" dirty="0" err="1">
                <a:solidFill>
                  <a:srgbClr val="FF00FF"/>
                </a:solidFill>
                <a:latin typeface="Times New Roman" pitchFamily="18" charset="0"/>
                <a:cs typeface="Times New Roman" pitchFamily="18" charset="0"/>
              </a:rPr>
              <a:t>mt</a:t>
            </a:r>
            <a:r>
              <a:rPr lang="en-US" sz="2800" dirty="0">
                <a:solidFill>
                  <a:srgbClr val="FF00FF"/>
                </a:solidFill>
                <a:latin typeface="Times New Roman" pitchFamily="18" charset="0"/>
                <a:cs typeface="Times New Roman" pitchFamily="18" charset="0"/>
              </a:rPr>
              <a:t>- C </a:t>
            </a:r>
            <a:r>
              <a:rPr lang="en-US" sz="2000" dirty="0" err="1">
                <a:solidFill>
                  <a:srgbClr val="FF00FF"/>
                </a:solidFill>
                <a:latin typeface="Times New Roman" pitchFamily="18" charset="0"/>
                <a:cs typeface="Times New Roman" pitchFamily="18" charset="0"/>
              </a:rPr>
              <a:t>khuôn</a:t>
            </a:r>
            <a:endParaRPr lang="en-US" sz="2800" dirty="0">
              <a:solidFill>
                <a:srgbClr val="FF00FF"/>
              </a:solidFill>
              <a:latin typeface="Times New Roman" pitchFamily="18" charset="0"/>
              <a:cs typeface="Times New Roman" pitchFamily="18" charset="0"/>
            </a:endParaRPr>
          </a:p>
          <a:p>
            <a:r>
              <a:rPr lang="en-US" sz="2800" dirty="0">
                <a:solidFill>
                  <a:srgbClr val="FF00FF"/>
                </a:solidFill>
                <a:latin typeface="Times New Roman" pitchFamily="18" charset="0"/>
                <a:cs typeface="Times New Roman" pitchFamily="18" charset="0"/>
              </a:rPr>
              <a:t>C </a:t>
            </a:r>
            <a:r>
              <a:rPr lang="en-US" sz="2000" dirty="0">
                <a:solidFill>
                  <a:srgbClr val="FF00FF"/>
                </a:solidFill>
                <a:latin typeface="Times New Roman" pitchFamily="18" charset="0"/>
                <a:cs typeface="Times New Roman" pitchFamily="18" charset="0"/>
              </a:rPr>
              <a:t>mt</a:t>
            </a:r>
            <a:r>
              <a:rPr lang="en-US" sz="2800" dirty="0">
                <a:solidFill>
                  <a:srgbClr val="FF00FF"/>
                </a:solidFill>
                <a:latin typeface="Times New Roman" pitchFamily="18" charset="0"/>
                <a:cs typeface="Times New Roman" pitchFamily="18" charset="0"/>
              </a:rPr>
              <a:t>- G </a:t>
            </a:r>
            <a:r>
              <a:rPr lang="en-US" sz="2000" dirty="0" err="1">
                <a:solidFill>
                  <a:srgbClr val="FF00FF"/>
                </a:solidFill>
                <a:latin typeface="Times New Roman" pitchFamily="18" charset="0"/>
                <a:cs typeface="Times New Roman" pitchFamily="18" charset="0"/>
              </a:rPr>
              <a:t>khuôn</a:t>
            </a:r>
            <a:endParaRPr lang="en-US" sz="2800" dirty="0">
              <a:solidFill>
                <a:srgbClr val="FF00FF"/>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2C9FB9D1-C51F-B0E5-2B33-03EF766468B0}"/>
              </a:ext>
            </a:extLst>
          </p:cNvPr>
          <p:cNvSpPr txBox="1"/>
          <p:nvPr/>
        </p:nvSpPr>
        <p:spPr>
          <a:xfrm>
            <a:off x="9289775" y="5129913"/>
            <a:ext cx="2013821" cy="523220"/>
          </a:xfrm>
          <a:prstGeom prst="rect">
            <a:avLst/>
          </a:prstGeom>
          <a:noFill/>
        </p:spPr>
        <p:txBody>
          <a:bodyPr wrap="square" rtlCol="0">
            <a:spAutoFit/>
          </a:bodyPr>
          <a:lstStyle/>
          <a:p>
            <a:r>
              <a:rPr lang="en-US" sz="2800" dirty="0">
                <a:solidFill>
                  <a:srgbClr val="CC0000"/>
                </a:solidFill>
                <a:latin typeface="Times New Roman" pitchFamily="18" charset="0"/>
                <a:cs typeface="Times New Roman" pitchFamily="18" charset="0"/>
              </a:rPr>
              <a:t>RNA</a:t>
            </a:r>
          </a:p>
        </p:txBody>
      </p:sp>
      <p:sp>
        <p:nvSpPr>
          <p:cNvPr id="24" name="TextBox 23">
            <a:extLst>
              <a:ext uri="{FF2B5EF4-FFF2-40B4-BE49-F238E27FC236}">
                <a16:creationId xmlns:a16="http://schemas.microsoft.com/office/drawing/2014/main" id="{A50DF2BF-3E28-9DF9-880A-5FFB51C89E7A}"/>
              </a:ext>
            </a:extLst>
          </p:cNvPr>
          <p:cNvSpPr txBox="1"/>
          <p:nvPr/>
        </p:nvSpPr>
        <p:spPr>
          <a:xfrm>
            <a:off x="9533101" y="6256216"/>
            <a:ext cx="2013821" cy="523220"/>
          </a:xfrm>
          <a:prstGeom prst="rect">
            <a:avLst/>
          </a:prstGeom>
          <a:noFill/>
        </p:spPr>
        <p:txBody>
          <a:bodyPr wrap="square" rtlCol="0">
            <a:spAutoFit/>
          </a:bodyPr>
          <a:lstStyle/>
          <a:p>
            <a:r>
              <a:rPr lang="en-US" sz="2800" dirty="0">
                <a:solidFill>
                  <a:srgbClr val="00CC66"/>
                </a:solidFill>
                <a:latin typeface="Times New Roman" pitchFamily="18" charset="0"/>
                <a:cs typeface="Times New Roman" pitchFamily="18" charset="0"/>
              </a:rPr>
              <a:t>5’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900" decel="100000" fill="hold"/>
                                        <p:tgtEl>
                                          <p:spTgt spid="2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4" grpId="0"/>
      <p:bldP spid="16"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55CE3-9819-BB74-D03C-1950AFB993F3}"/>
              </a:ext>
            </a:extLst>
          </p:cNvPr>
          <p:cNvSpPr txBox="1"/>
          <p:nvPr/>
        </p:nvSpPr>
        <p:spPr>
          <a:xfrm>
            <a:off x="232229" y="750772"/>
            <a:ext cx="4854676"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Giai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1: KHỞI ĐẦU</a:t>
            </a:r>
          </a:p>
        </p:txBody>
      </p:sp>
      <p:pic>
        <p:nvPicPr>
          <p:cNvPr id="4" name="Picture 3">
            <a:extLst>
              <a:ext uri="{FF2B5EF4-FFF2-40B4-BE49-F238E27FC236}">
                <a16:creationId xmlns:a16="http://schemas.microsoft.com/office/drawing/2014/main" id="{3BB8EE7B-4B05-656A-BAE5-D4C90A929451}"/>
              </a:ext>
            </a:extLst>
          </p:cNvPr>
          <p:cNvPicPr>
            <a:picLocks noChangeAspect="1"/>
          </p:cNvPicPr>
          <p:nvPr/>
        </p:nvPicPr>
        <p:blipFill>
          <a:blip r:embed="rId3"/>
          <a:stretch>
            <a:fillRect/>
          </a:stretch>
        </p:blipFill>
        <p:spPr>
          <a:xfrm>
            <a:off x="62144" y="2256286"/>
            <a:ext cx="11762913" cy="1882891"/>
          </a:xfrm>
          <a:prstGeom prst="rect">
            <a:avLst/>
          </a:prstGeom>
        </p:spPr>
      </p:pic>
      <p:sp>
        <p:nvSpPr>
          <p:cNvPr id="5" name="Right Brace 4">
            <a:extLst>
              <a:ext uri="{FF2B5EF4-FFF2-40B4-BE49-F238E27FC236}">
                <a16:creationId xmlns:a16="http://schemas.microsoft.com/office/drawing/2014/main" id="{59BA8353-B8C1-9331-5494-07519F04DC7C}"/>
              </a:ext>
            </a:extLst>
          </p:cNvPr>
          <p:cNvSpPr/>
          <p:nvPr/>
        </p:nvSpPr>
        <p:spPr>
          <a:xfrm rot="5400000">
            <a:off x="5834761" y="347301"/>
            <a:ext cx="692491" cy="6764785"/>
          </a:xfrm>
          <a:prstGeom prst="rightBrace">
            <a:avLst>
              <a:gd name="adj1" fmla="val 8333"/>
              <a:gd name="adj2" fmla="val 485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DB7478A-7E31-3520-BFD2-38D382D73E5C}"/>
              </a:ext>
            </a:extLst>
          </p:cNvPr>
          <p:cNvSpPr txBox="1"/>
          <p:nvPr/>
        </p:nvSpPr>
        <p:spPr>
          <a:xfrm>
            <a:off x="5744452" y="3944526"/>
            <a:ext cx="1167553"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GEN</a:t>
            </a:r>
          </a:p>
        </p:txBody>
      </p:sp>
      <p:sp>
        <p:nvSpPr>
          <p:cNvPr id="7" name="Rectangle 6">
            <a:extLst>
              <a:ext uri="{FF2B5EF4-FFF2-40B4-BE49-F238E27FC236}">
                <a16:creationId xmlns:a16="http://schemas.microsoft.com/office/drawing/2014/main" id="{ACDE1F68-4DDF-2474-4331-3F016954DA16}"/>
              </a:ext>
            </a:extLst>
          </p:cNvPr>
          <p:cNvSpPr/>
          <p:nvPr/>
        </p:nvSpPr>
        <p:spPr>
          <a:xfrm>
            <a:off x="2219416" y="2926201"/>
            <a:ext cx="1624613" cy="5859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3233B8-EF41-981F-C761-2472944B5994}"/>
              </a:ext>
            </a:extLst>
          </p:cNvPr>
          <p:cNvSpPr/>
          <p:nvPr/>
        </p:nvSpPr>
        <p:spPr>
          <a:xfrm>
            <a:off x="8982414" y="2956276"/>
            <a:ext cx="883636" cy="52577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E8DB943-7F96-B59E-D26E-2DE9C9CAD1FB}"/>
              </a:ext>
            </a:extLst>
          </p:cNvPr>
          <p:cNvCxnSpPr>
            <a:cxnSpLocks/>
            <a:endCxn id="7" idx="0"/>
          </p:cNvCxnSpPr>
          <p:nvPr/>
        </p:nvCxnSpPr>
        <p:spPr>
          <a:xfrm>
            <a:off x="3031723" y="2404107"/>
            <a:ext cx="0" cy="5220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6A19B467-88E0-73CE-6595-1254C057A667}"/>
              </a:ext>
            </a:extLst>
          </p:cNvPr>
          <p:cNvCxnSpPr>
            <a:cxnSpLocks/>
          </p:cNvCxnSpPr>
          <p:nvPr/>
        </p:nvCxnSpPr>
        <p:spPr>
          <a:xfrm>
            <a:off x="9494360" y="2514809"/>
            <a:ext cx="0" cy="544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424975DD-48FA-FF19-A708-E6326AE5FD39}"/>
              </a:ext>
            </a:extLst>
          </p:cNvPr>
          <p:cNvSpPr txBox="1"/>
          <p:nvPr/>
        </p:nvSpPr>
        <p:spPr>
          <a:xfrm>
            <a:off x="1509205" y="1991589"/>
            <a:ext cx="3710865" cy="523220"/>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Trình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tự</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khởi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động</a:t>
            </a:r>
            <a:endParaRPr lang="en-US" sz="2800" b="1" dirty="0">
              <a:solidFill>
                <a:srgbClr val="FF00FF"/>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A22663F0-3D7E-5A05-BF59-19D4F8022A48}"/>
              </a:ext>
            </a:extLst>
          </p:cNvPr>
          <p:cNvSpPr txBox="1"/>
          <p:nvPr/>
        </p:nvSpPr>
        <p:spPr>
          <a:xfrm>
            <a:off x="8058740" y="1982500"/>
            <a:ext cx="3614619" cy="523220"/>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Trình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tự</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kết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thúc</a:t>
            </a:r>
            <a:endParaRPr lang="en-US" sz="2800" b="1" dirty="0">
              <a:solidFill>
                <a:srgbClr val="FF00FF"/>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286B6774-838B-017F-5162-E1FC893CD1E8}"/>
              </a:ext>
            </a:extLst>
          </p:cNvPr>
          <p:cNvSpPr txBox="1"/>
          <p:nvPr/>
        </p:nvSpPr>
        <p:spPr>
          <a:xfrm>
            <a:off x="232229" y="4682968"/>
            <a:ext cx="11883571" cy="1776127"/>
          </a:xfrm>
          <a:prstGeom prst="rect">
            <a:avLst/>
          </a:prstGeom>
          <a:noFill/>
        </p:spPr>
        <p:txBody>
          <a:bodyPr wrap="square" rtlCol="0">
            <a:spAutoFit/>
          </a:bodyPr>
          <a:lstStyle/>
          <a:p>
            <a:pPr>
              <a:lnSpc>
                <a:spcPct val="135000"/>
              </a:lnSpc>
            </a:pPr>
            <a:r>
              <a:rPr lang="en-US" sz="2800" dirty="0" err="1">
                <a:latin typeface="Times New Roman" pitchFamily="18" charset="0"/>
                <a:cs typeface="Times New Roman" pitchFamily="18" charset="0"/>
              </a:rPr>
              <a:t>Phiên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gene.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khởi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enzim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89671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amond(in)">
                                      <p:cBhvr>
                                        <p:cTn id="26" dur="2000"/>
                                        <p:tgtEl>
                                          <p:spTgt spid="5"/>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
                                        <p:tgtEl>
                                          <p:spTgt spid="9"/>
                                        </p:tgtEl>
                                      </p:cBhvr>
                                    </p:animEffect>
                                    <p:anim calcmode="lin" valueType="num">
                                      <p:cBhvr>
                                        <p:cTn id="46" dur="400" fill="hold"/>
                                        <p:tgtEl>
                                          <p:spTgt spid="9"/>
                                        </p:tgtEl>
                                        <p:attrNameLst>
                                          <p:attrName>ppt_x</p:attrName>
                                        </p:attrNameLst>
                                      </p:cBhvr>
                                      <p:tavLst>
                                        <p:tav tm="0">
                                          <p:val>
                                            <p:strVal val="#ppt_x"/>
                                          </p:val>
                                        </p:tav>
                                        <p:tav tm="100000">
                                          <p:val>
                                            <p:strVal val="#ppt_x"/>
                                          </p:val>
                                        </p:tav>
                                      </p:tavLst>
                                    </p:anim>
                                    <p:anim calcmode="lin" valueType="num">
                                      <p:cBhvr>
                                        <p:cTn id="47" dur="400" fill="hold"/>
                                        <p:tgtEl>
                                          <p:spTgt spid="9"/>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0" presetID="43"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7" presetID="43"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
                                        <p:tgtEl>
                                          <p:spTgt spid="20"/>
                                        </p:tgtEl>
                                      </p:cBhvr>
                                    </p:animEffect>
                                    <p:anim calcmode="lin" valueType="num">
                                      <p:cBhvr>
                                        <p:cTn id="60" dur="400" fill="hold"/>
                                        <p:tgtEl>
                                          <p:spTgt spid="20"/>
                                        </p:tgtEl>
                                        <p:attrNameLst>
                                          <p:attrName>ppt_x</p:attrName>
                                        </p:attrNameLst>
                                      </p:cBhvr>
                                      <p:tavLst>
                                        <p:tav tm="0">
                                          <p:val>
                                            <p:strVal val="#ppt_x"/>
                                          </p:val>
                                        </p:tav>
                                        <p:tav tm="100000">
                                          <p:val>
                                            <p:strVal val="#ppt_x"/>
                                          </p:val>
                                        </p:tav>
                                      </p:tavLst>
                                    </p:anim>
                                    <p:anim calcmode="lin" valueType="num">
                                      <p:cBhvr>
                                        <p:cTn id="61" dur="400" fill="hold"/>
                                        <p:tgtEl>
                                          <p:spTgt spid="20"/>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0" presetClass="entr" presetSubtype="0" decel="10000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strVal val="#ppt_w+.3"/>
                                          </p:val>
                                        </p:tav>
                                        <p:tav tm="100000">
                                          <p:val>
                                            <p:strVal val="#ppt_w"/>
                                          </p:val>
                                        </p:tav>
                                      </p:tavLst>
                                    </p:anim>
                                    <p:anim calcmode="lin" valueType="num">
                                      <p:cBhvr>
                                        <p:cTn id="69" dur="1000" fill="hold"/>
                                        <p:tgtEl>
                                          <p:spTgt spid="21"/>
                                        </p:tgtEl>
                                        <p:attrNameLst>
                                          <p:attrName>ppt_h</p:attrName>
                                        </p:attrNameLst>
                                      </p:cBhvr>
                                      <p:tavLst>
                                        <p:tav tm="0">
                                          <p:val>
                                            <p:strVal val="#ppt_h"/>
                                          </p:val>
                                        </p:tav>
                                        <p:tav tm="100000">
                                          <p:val>
                                            <p:strVal val="#ppt_h"/>
                                          </p:val>
                                        </p:tav>
                                      </p:tavLst>
                                    </p:anim>
                                    <p:animEffect transition="in" filter="fade">
                                      <p:cBhvr>
                                        <p:cTn id="7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5" grpId="0" animBg="1"/>
      <p:bldP spid="6" grpId="0"/>
      <p:bldP spid="7" grpId="0" animBg="1"/>
      <p:bldP spid="9" grpId="0" animBg="1"/>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55CE3-9819-BB74-D03C-1950AFB993F3}"/>
              </a:ext>
            </a:extLst>
          </p:cNvPr>
          <p:cNvSpPr txBox="1"/>
          <p:nvPr/>
        </p:nvSpPr>
        <p:spPr>
          <a:xfrm>
            <a:off x="232229" y="75077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Giai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1: KHỞI ĐẦU</a:t>
            </a:r>
          </a:p>
        </p:txBody>
      </p:sp>
      <p:pic>
        <p:nvPicPr>
          <p:cNvPr id="10" name="Picture 9">
            <a:extLst>
              <a:ext uri="{FF2B5EF4-FFF2-40B4-BE49-F238E27FC236}">
                <a16:creationId xmlns:a16="http://schemas.microsoft.com/office/drawing/2014/main" id="{17B762F0-6E77-901C-A5A7-2A52B8AC89B5}"/>
              </a:ext>
            </a:extLst>
          </p:cNvPr>
          <p:cNvPicPr>
            <a:picLocks noChangeAspect="1"/>
          </p:cNvPicPr>
          <p:nvPr/>
        </p:nvPicPr>
        <p:blipFill>
          <a:blip r:embed="rId3"/>
          <a:stretch>
            <a:fillRect/>
          </a:stretch>
        </p:blipFill>
        <p:spPr>
          <a:xfrm>
            <a:off x="0" y="1846254"/>
            <a:ext cx="12192000" cy="2703853"/>
          </a:xfrm>
          <a:prstGeom prst="rect">
            <a:avLst/>
          </a:prstGeom>
        </p:spPr>
      </p:pic>
      <p:sp>
        <p:nvSpPr>
          <p:cNvPr id="12" name="TextBox 11">
            <a:extLst>
              <a:ext uri="{FF2B5EF4-FFF2-40B4-BE49-F238E27FC236}">
                <a16:creationId xmlns:a16="http://schemas.microsoft.com/office/drawing/2014/main" id="{A003FE29-C40C-03CB-F42B-91C85C35A87A}"/>
              </a:ext>
            </a:extLst>
          </p:cNvPr>
          <p:cNvSpPr txBox="1"/>
          <p:nvPr/>
        </p:nvSpPr>
        <p:spPr>
          <a:xfrm>
            <a:off x="1574237" y="4729447"/>
            <a:ext cx="8745420" cy="584775"/>
          </a:xfrm>
          <a:prstGeom prst="rect">
            <a:avLst/>
          </a:prstGeom>
          <a:solidFill>
            <a:srgbClr val="DAFFF1"/>
          </a:solidFill>
        </p:spPr>
        <p:txBody>
          <a:bodyPr wrap="square" rtlCol="0">
            <a:spAutoFit/>
          </a:bodyPr>
          <a:lstStyle/>
          <a:p>
            <a:r>
              <a:rPr lang="en-US" sz="3200" b="1" dirty="0">
                <a:solidFill>
                  <a:srgbClr val="FF00FF"/>
                </a:solidFill>
                <a:latin typeface="Times New Roman" pitchFamily="18" charset="0"/>
                <a:cs typeface="Times New Roman" pitchFamily="18" charset="0"/>
              </a:rPr>
              <a:t>?</a:t>
            </a:r>
            <a:r>
              <a:rPr lang="en-US" sz="3200" b="1" dirty="0">
                <a:solidFill>
                  <a:srgbClr val="0000FF"/>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Enzim</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khởi</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động</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phiên</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mã</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có</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tên</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là</a:t>
            </a:r>
            <a:r>
              <a:rPr lang="en-US" sz="3200" b="1" dirty="0">
                <a:solidFill>
                  <a:srgbClr val="FF33CC"/>
                </a:solidFill>
                <a:latin typeface="Times New Roman" pitchFamily="18" charset="0"/>
                <a:cs typeface="Times New Roman" pitchFamily="18" charset="0"/>
              </a:rPr>
              <a:t> </a:t>
            </a:r>
            <a:r>
              <a:rPr lang="en-US" sz="3200" b="1" dirty="0" err="1">
                <a:solidFill>
                  <a:srgbClr val="FF33CC"/>
                </a:solidFill>
                <a:latin typeface="Times New Roman" pitchFamily="18" charset="0"/>
                <a:cs typeface="Times New Roman" pitchFamily="18" charset="0"/>
              </a:rPr>
              <a:t>gì</a:t>
            </a:r>
            <a:endParaRPr lang="en-US" sz="3200" b="1" dirty="0">
              <a:solidFill>
                <a:srgbClr val="FF33CC"/>
              </a:solidFill>
              <a:latin typeface="Times New Roman" pitchFamily="18" charset="0"/>
              <a:cs typeface="Times New Roman" pitchFamily="18" charset="0"/>
            </a:endParaRPr>
          </a:p>
        </p:txBody>
      </p:sp>
      <p:cxnSp>
        <p:nvCxnSpPr>
          <p:cNvPr id="16" name="Straight Arrow Connector 15">
            <a:extLst>
              <a:ext uri="{FF2B5EF4-FFF2-40B4-BE49-F238E27FC236}">
                <a16:creationId xmlns:a16="http://schemas.microsoft.com/office/drawing/2014/main" id="{F94360CD-39DF-6D9D-22A1-44C75239A265}"/>
              </a:ext>
            </a:extLst>
          </p:cNvPr>
          <p:cNvCxnSpPr/>
          <p:nvPr/>
        </p:nvCxnSpPr>
        <p:spPr>
          <a:xfrm>
            <a:off x="2388093" y="2405849"/>
            <a:ext cx="363985" cy="39061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41125795-AAE6-31C7-FE9E-37C780CAF7FA}"/>
              </a:ext>
            </a:extLst>
          </p:cNvPr>
          <p:cNvSpPr txBox="1"/>
          <p:nvPr/>
        </p:nvSpPr>
        <p:spPr>
          <a:xfrm>
            <a:off x="624326" y="1879067"/>
            <a:ext cx="4107472"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RNA polymerase</a:t>
            </a:r>
          </a:p>
        </p:txBody>
      </p:sp>
    </p:spTree>
    <p:extLst>
      <p:ext uri="{BB962C8B-B14F-4D97-AF65-F5344CB8AC3E}">
        <p14:creationId xmlns:p14="http://schemas.microsoft.com/office/powerpoint/2010/main" val="161010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par>
                                <p:cTn id="21" presetID="21"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55CE3-9819-BB74-D03C-1950AFB993F3}"/>
              </a:ext>
            </a:extLst>
          </p:cNvPr>
          <p:cNvSpPr txBox="1"/>
          <p:nvPr/>
        </p:nvSpPr>
        <p:spPr>
          <a:xfrm>
            <a:off x="232229" y="75077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Giai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2: KÉO DÀI CHUỖI RNA</a:t>
            </a:r>
          </a:p>
        </p:txBody>
      </p:sp>
      <p:pic>
        <p:nvPicPr>
          <p:cNvPr id="4" name="Picture 3">
            <a:extLst>
              <a:ext uri="{FF2B5EF4-FFF2-40B4-BE49-F238E27FC236}">
                <a16:creationId xmlns:a16="http://schemas.microsoft.com/office/drawing/2014/main" id="{E9C3A1BE-5DA9-1AEC-90ED-F2D291D81B1A}"/>
              </a:ext>
            </a:extLst>
          </p:cNvPr>
          <p:cNvPicPr>
            <a:picLocks noChangeAspect="1"/>
          </p:cNvPicPr>
          <p:nvPr/>
        </p:nvPicPr>
        <p:blipFill>
          <a:blip r:embed="rId3"/>
          <a:stretch>
            <a:fillRect/>
          </a:stretch>
        </p:blipFill>
        <p:spPr>
          <a:xfrm>
            <a:off x="0" y="1504950"/>
            <a:ext cx="12192000" cy="3573076"/>
          </a:xfrm>
          <a:prstGeom prst="rect">
            <a:avLst/>
          </a:prstGeom>
        </p:spPr>
      </p:pic>
      <p:sp>
        <p:nvSpPr>
          <p:cNvPr id="5" name="TextBox 4">
            <a:extLst>
              <a:ext uri="{FF2B5EF4-FFF2-40B4-BE49-F238E27FC236}">
                <a16:creationId xmlns:a16="http://schemas.microsoft.com/office/drawing/2014/main" id="{9F08DA26-6476-11E9-8EA4-5264AC2D1CF0}"/>
              </a:ext>
            </a:extLst>
          </p:cNvPr>
          <p:cNvSpPr txBox="1"/>
          <p:nvPr/>
        </p:nvSpPr>
        <p:spPr>
          <a:xfrm>
            <a:off x="375751" y="5353050"/>
            <a:ext cx="11152220" cy="1351909"/>
          </a:xfrm>
          <a:prstGeom prst="rect">
            <a:avLst/>
          </a:prstGeom>
          <a:noFill/>
        </p:spPr>
        <p:txBody>
          <a:bodyPr wrap="square" rtlCol="0">
            <a:spAutoFit/>
          </a:bodyPr>
          <a:lstStyle/>
          <a:p>
            <a:pPr>
              <a:lnSpc>
                <a:spcPct val="135000"/>
              </a:lnSpc>
            </a:pPr>
            <a:r>
              <a:rPr lang="en-US" sz="3200" dirty="0" err="1">
                <a:latin typeface="Times New Roman" pitchFamily="18" charset="0"/>
                <a:cs typeface="Times New Roman" pitchFamily="18" charset="0"/>
              </a:rPr>
              <a:t>Enzim</a:t>
            </a:r>
            <a:r>
              <a:rPr lang="en-US" sz="3200" dirty="0">
                <a:latin typeface="Times New Roman" pitchFamily="18" charset="0"/>
                <a:cs typeface="Times New Roman" pitchFamily="18" charset="0"/>
              </a:rPr>
              <a:t> RNA polymerase </a:t>
            </a:r>
            <a:r>
              <a:rPr lang="en-US" sz="3200" dirty="0" err="1">
                <a:latin typeface="Times New Roman" pitchFamily="18" charset="0"/>
                <a:cs typeface="Times New Roman" pitchFamily="18" charset="0"/>
              </a:rPr>
              <a:t>bám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khởi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gốc</a:t>
            </a:r>
            <a:r>
              <a:rPr lang="en-US" sz="3200" dirty="0">
                <a:latin typeface="Times New Roman" pitchFamily="18" charset="0"/>
                <a:cs typeface="Times New Roman" pitchFamily="18" charset="0"/>
              </a:rPr>
              <a:t> 3’-5’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tổng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a:solidFill>
                  <a:srgbClr val="FF9933"/>
                </a:solidFill>
                <a:latin typeface="Times New Roman" pitchFamily="18" charset="0"/>
                <a:cs typeface="Times New Roman" pitchFamily="18" charset="0"/>
              </a:rPr>
              <a:t>RNA </a:t>
            </a:r>
            <a:r>
              <a:rPr lang="en-US" sz="3200" dirty="0" err="1">
                <a:solidFill>
                  <a:srgbClr val="FF9933"/>
                </a:solidFill>
                <a:latin typeface="Times New Roman" pitchFamily="18" charset="0"/>
                <a:cs typeface="Times New Roman" pitchFamily="18" charset="0"/>
              </a:rPr>
              <a:t>theo</a:t>
            </a:r>
            <a:r>
              <a:rPr lang="en-US" sz="3200" dirty="0">
                <a:solidFill>
                  <a:srgbClr val="FF9933"/>
                </a:solidFill>
                <a:latin typeface="Times New Roman" pitchFamily="18" charset="0"/>
                <a:cs typeface="Times New Roman" pitchFamily="18" charset="0"/>
              </a:rPr>
              <a:t> </a:t>
            </a:r>
            <a:r>
              <a:rPr lang="en-US" sz="3200" dirty="0" err="1">
                <a:solidFill>
                  <a:srgbClr val="FF9933"/>
                </a:solidFill>
                <a:latin typeface="Times New Roman" pitchFamily="18" charset="0"/>
                <a:cs typeface="Times New Roman" pitchFamily="18" charset="0"/>
              </a:rPr>
              <a:t>chiều</a:t>
            </a:r>
            <a:r>
              <a:rPr lang="en-US" sz="3200" dirty="0">
                <a:solidFill>
                  <a:srgbClr val="FF9933"/>
                </a:solidFill>
                <a:latin typeface="Times New Roman" pitchFamily="18" charset="0"/>
                <a:cs typeface="Times New Roman" pitchFamily="18" charset="0"/>
              </a:rPr>
              <a:t> 5’-3’</a:t>
            </a:r>
          </a:p>
        </p:txBody>
      </p:sp>
    </p:spTree>
    <p:extLst>
      <p:ext uri="{BB962C8B-B14F-4D97-AF65-F5344CB8AC3E}">
        <p14:creationId xmlns:p14="http://schemas.microsoft.com/office/powerpoint/2010/main" val="236054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55CE3-9819-BB74-D03C-1950AFB993F3}"/>
              </a:ext>
            </a:extLst>
          </p:cNvPr>
          <p:cNvSpPr txBox="1"/>
          <p:nvPr/>
        </p:nvSpPr>
        <p:spPr>
          <a:xfrm>
            <a:off x="232229" y="75077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Giai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2: KÉO DÀI CHUỖI RNA</a:t>
            </a:r>
          </a:p>
        </p:txBody>
      </p:sp>
      <p:sp>
        <p:nvSpPr>
          <p:cNvPr id="5" name="TextBox 4">
            <a:extLst>
              <a:ext uri="{FF2B5EF4-FFF2-40B4-BE49-F238E27FC236}">
                <a16:creationId xmlns:a16="http://schemas.microsoft.com/office/drawing/2014/main" id="{9F08DA26-6476-11E9-8EA4-5264AC2D1CF0}"/>
              </a:ext>
            </a:extLst>
          </p:cNvPr>
          <p:cNvSpPr txBox="1"/>
          <p:nvPr/>
        </p:nvSpPr>
        <p:spPr>
          <a:xfrm>
            <a:off x="232229" y="4361922"/>
            <a:ext cx="11742268" cy="1194430"/>
          </a:xfrm>
          <a:prstGeom prst="rect">
            <a:avLst/>
          </a:prstGeom>
          <a:noFill/>
        </p:spPr>
        <p:txBody>
          <a:bodyPr wrap="square" rtlCol="0">
            <a:spAutoFit/>
          </a:bodyPr>
          <a:lstStyle/>
          <a:p>
            <a:pPr>
              <a:lnSpc>
                <a:spcPct val="135000"/>
              </a:lnSpc>
            </a:pPr>
            <a:r>
              <a:rPr lang="en-US" sz="2800" dirty="0" err="1">
                <a:latin typeface="Times New Roman" pitchFamily="18" charset="0"/>
                <a:cs typeface="Times New Roman" pitchFamily="18" charset="0"/>
              </a:rPr>
              <a:t>Enzim</a:t>
            </a:r>
            <a:r>
              <a:rPr lang="en-US" sz="2800" dirty="0">
                <a:latin typeface="Times New Roman" pitchFamily="18" charset="0"/>
                <a:cs typeface="Times New Roman" pitchFamily="18" charset="0"/>
              </a:rPr>
              <a:t> RNA polymerase </a:t>
            </a:r>
            <a:r>
              <a:rPr lang="en-US" sz="2800" dirty="0" err="1">
                <a:latin typeface="Times New Roman" pitchFamily="18" charset="0"/>
                <a:cs typeface="Times New Roman" pitchFamily="18" charset="0"/>
              </a:rPr>
              <a:t>lắp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nucleotide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RNA.</a:t>
            </a:r>
          </a:p>
        </p:txBody>
      </p:sp>
      <p:pic>
        <p:nvPicPr>
          <p:cNvPr id="6" name="Picture 5">
            <a:extLst>
              <a:ext uri="{FF2B5EF4-FFF2-40B4-BE49-F238E27FC236}">
                <a16:creationId xmlns:a16="http://schemas.microsoft.com/office/drawing/2014/main" id="{BF65ADE8-8915-B358-EDD9-CE371F0CFF33}"/>
              </a:ext>
            </a:extLst>
          </p:cNvPr>
          <p:cNvPicPr>
            <a:picLocks noChangeAspect="1"/>
          </p:cNvPicPr>
          <p:nvPr/>
        </p:nvPicPr>
        <p:blipFill>
          <a:blip r:embed="rId3"/>
          <a:stretch>
            <a:fillRect/>
          </a:stretch>
        </p:blipFill>
        <p:spPr>
          <a:xfrm>
            <a:off x="107942" y="1257301"/>
            <a:ext cx="11539561" cy="3030990"/>
          </a:xfrm>
          <a:prstGeom prst="rect">
            <a:avLst/>
          </a:prstGeom>
        </p:spPr>
      </p:pic>
      <p:cxnSp>
        <p:nvCxnSpPr>
          <p:cNvPr id="13" name="Straight Arrow Connector 12">
            <a:extLst>
              <a:ext uri="{FF2B5EF4-FFF2-40B4-BE49-F238E27FC236}">
                <a16:creationId xmlns:a16="http://schemas.microsoft.com/office/drawing/2014/main" id="{239DCDAC-F44A-4FB3-B667-E324849655FF}"/>
              </a:ext>
            </a:extLst>
          </p:cNvPr>
          <p:cNvCxnSpPr>
            <a:cxnSpLocks/>
          </p:cNvCxnSpPr>
          <p:nvPr/>
        </p:nvCxnSpPr>
        <p:spPr>
          <a:xfrm flipH="1" flipV="1">
            <a:off x="5859262" y="3275860"/>
            <a:ext cx="603682" cy="7368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DBC2AA4B-0D8F-C559-BFAC-9152B7FC956B}"/>
              </a:ext>
            </a:extLst>
          </p:cNvPr>
          <p:cNvSpPr txBox="1"/>
          <p:nvPr/>
        </p:nvSpPr>
        <p:spPr>
          <a:xfrm>
            <a:off x="5462656" y="3838702"/>
            <a:ext cx="4862074"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Nucleotide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do A, U, G, C</a:t>
            </a:r>
          </a:p>
        </p:txBody>
      </p:sp>
      <p:sp>
        <p:nvSpPr>
          <p:cNvPr id="3" name="TextBox 2">
            <a:extLst>
              <a:ext uri="{FF2B5EF4-FFF2-40B4-BE49-F238E27FC236}">
                <a16:creationId xmlns:a16="http://schemas.microsoft.com/office/drawing/2014/main" id="{1CA629EC-3FBA-4AA7-0B74-A60DF5186360}"/>
              </a:ext>
            </a:extLst>
          </p:cNvPr>
          <p:cNvSpPr txBox="1"/>
          <p:nvPr/>
        </p:nvSpPr>
        <p:spPr>
          <a:xfrm>
            <a:off x="-129059" y="5739140"/>
            <a:ext cx="3321269" cy="523220"/>
          </a:xfrm>
          <a:prstGeom prst="rect">
            <a:avLst/>
          </a:prstGeom>
          <a:noFill/>
        </p:spPr>
        <p:txBody>
          <a:bodyPr wrap="square" rtlCol="0">
            <a:spAutoFit/>
          </a:bodyPr>
          <a:lstStyle/>
          <a:p>
            <a:r>
              <a:rPr lang="en-US" sz="2800" dirty="0">
                <a:solidFill>
                  <a:srgbClr val="FF33CC"/>
                </a:solidFill>
                <a:latin typeface="Times New Roman" pitchFamily="18" charset="0"/>
                <a:cs typeface="Times New Roman" pitchFamily="18" charset="0"/>
              </a:rPr>
              <a:t> </a:t>
            </a:r>
            <a:r>
              <a:rPr lang="en-US" sz="2800" dirty="0" err="1">
                <a:solidFill>
                  <a:srgbClr val="FF33CC"/>
                </a:solidFill>
                <a:latin typeface="Times New Roman" pitchFamily="18" charset="0"/>
                <a:cs typeface="Times New Roman" pitchFamily="18" charset="0"/>
              </a:rPr>
              <a:t>Nguyên</a:t>
            </a:r>
            <a:r>
              <a:rPr lang="en-US" sz="2800" dirty="0">
                <a:solidFill>
                  <a:srgbClr val="FF33CC"/>
                </a:solidFill>
                <a:latin typeface="Times New Roman" pitchFamily="18" charset="0"/>
                <a:cs typeface="Times New Roman" pitchFamily="18" charset="0"/>
              </a:rPr>
              <a:t> </a:t>
            </a:r>
            <a:r>
              <a:rPr lang="en-US" sz="2800" dirty="0" err="1">
                <a:solidFill>
                  <a:srgbClr val="FF33CC"/>
                </a:solidFill>
                <a:latin typeface="Times New Roman" pitchFamily="18" charset="0"/>
                <a:cs typeface="Times New Roman" pitchFamily="18" charset="0"/>
              </a:rPr>
              <a:t>tắc</a:t>
            </a:r>
            <a:r>
              <a:rPr lang="en-US" sz="2800" dirty="0">
                <a:solidFill>
                  <a:srgbClr val="FF33CC"/>
                </a:solidFill>
                <a:latin typeface="Times New Roman" pitchFamily="18" charset="0"/>
                <a:cs typeface="Times New Roman" pitchFamily="18" charset="0"/>
              </a:rPr>
              <a:t> </a:t>
            </a:r>
            <a:r>
              <a:rPr lang="en-US" sz="2800" dirty="0" err="1">
                <a:solidFill>
                  <a:srgbClr val="FF33CC"/>
                </a:solidFill>
                <a:latin typeface="Times New Roman" pitchFamily="18" charset="0"/>
                <a:cs typeface="Times New Roman" pitchFamily="18" charset="0"/>
              </a:rPr>
              <a:t>bổ</a:t>
            </a:r>
            <a:r>
              <a:rPr lang="en-US" sz="2800" dirty="0">
                <a:solidFill>
                  <a:srgbClr val="FF33CC"/>
                </a:solidFill>
                <a:latin typeface="Times New Roman" pitchFamily="18" charset="0"/>
                <a:cs typeface="Times New Roman" pitchFamily="18" charset="0"/>
              </a:rPr>
              <a:t> sung</a:t>
            </a:r>
          </a:p>
        </p:txBody>
      </p:sp>
      <p:sp>
        <p:nvSpPr>
          <p:cNvPr id="4" name="TextBox 3">
            <a:extLst>
              <a:ext uri="{FF2B5EF4-FFF2-40B4-BE49-F238E27FC236}">
                <a16:creationId xmlns:a16="http://schemas.microsoft.com/office/drawing/2014/main" id="{89A7960D-75BB-E32F-9ED3-A6F3040278F2}"/>
              </a:ext>
            </a:extLst>
          </p:cNvPr>
          <p:cNvSpPr txBox="1"/>
          <p:nvPr/>
        </p:nvSpPr>
        <p:spPr>
          <a:xfrm>
            <a:off x="2830922" y="5484253"/>
            <a:ext cx="9361077" cy="954107"/>
          </a:xfrm>
          <a:prstGeom prst="rect">
            <a:avLst/>
          </a:prstGeom>
          <a:noFill/>
        </p:spPr>
        <p:txBody>
          <a:bodyPr wrap="square" rtlCol="0">
            <a:spAutoFit/>
          </a:bodyPr>
          <a:lstStyle/>
          <a:p>
            <a:r>
              <a:rPr lang="en-US" sz="2800" dirty="0">
                <a:latin typeface="Times New Roman" pitchFamily="18" charset="0"/>
                <a:cs typeface="Times New Roman" pitchFamily="18" charset="0"/>
              </a:rPr>
              <a:t>A </a:t>
            </a:r>
            <a:r>
              <a:rPr lang="en-US" sz="2000" dirty="0" err="1">
                <a:latin typeface="Times New Roman" pitchFamily="18" charset="0"/>
                <a:cs typeface="Times New Roman" pitchFamily="18" charset="0"/>
              </a:rPr>
              <a:t>khuôn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U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T </a:t>
            </a:r>
            <a:r>
              <a:rPr lang="en-US" sz="2000" dirty="0" err="1">
                <a:latin typeface="Times New Roman" pitchFamily="18" charset="0"/>
                <a:cs typeface="Times New Roman" pitchFamily="18" charset="0"/>
              </a:rPr>
              <a:t>khuôn</a:t>
            </a:r>
            <a:r>
              <a:rPr lang="en-US" sz="20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G </a:t>
            </a:r>
            <a:r>
              <a:rPr lang="en-US" sz="2000" dirty="0" err="1">
                <a:latin typeface="Times New Roman" panose="02020603050405020304" pitchFamily="18" charset="0"/>
                <a:cs typeface="Times New Roman" panose="02020603050405020304" pitchFamily="18" charset="0"/>
              </a:rPr>
              <a:t>khuôn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C </a:t>
            </a:r>
            <a:r>
              <a:rPr lang="en-US" sz="2000" dirty="0" err="1">
                <a:latin typeface="Times New Roman" panose="02020603050405020304" pitchFamily="18" charset="0"/>
                <a:cs typeface="Times New Roman" panose="02020603050405020304" pitchFamily="18" charset="0"/>
              </a:rPr>
              <a:t>khuôn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G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2194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1000"/>
                                        <p:tgtEl>
                                          <p:spTgt spid="1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6" dur="1000" fill="hold"/>
                                        <p:tgtEl>
                                          <p:spTgt spid="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5" grpId="0"/>
      <p:bldP spid="20"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55CE3-9819-BB74-D03C-1950AFB993F3}"/>
              </a:ext>
            </a:extLst>
          </p:cNvPr>
          <p:cNvSpPr txBox="1"/>
          <p:nvPr/>
        </p:nvSpPr>
        <p:spPr>
          <a:xfrm>
            <a:off x="232229" y="75077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Giai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2: KÉO DÀI CHUỖI RNA</a:t>
            </a:r>
          </a:p>
        </p:txBody>
      </p:sp>
      <p:sp>
        <p:nvSpPr>
          <p:cNvPr id="10" name="TextBox 9">
            <a:extLst>
              <a:ext uri="{FF2B5EF4-FFF2-40B4-BE49-F238E27FC236}">
                <a16:creationId xmlns:a16="http://schemas.microsoft.com/office/drawing/2014/main" id="{1C80B0B6-C9C3-86CF-BAA8-BEDD0730ADB2}"/>
              </a:ext>
            </a:extLst>
          </p:cNvPr>
          <p:cNvSpPr txBox="1"/>
          <p:nvPr/>
        </p:nvSpPr>
        <p:spPr>
          <a:xfrm>
            <a:off x="107942" y="5389660"/>
            <a:ext cx="11742268" cy="523220"/>
          </a:xfrm>
          <a:prstGeom prst="rect">
            <a:avLst/>
          </a:prstGeom>
          <a:noFill/>
        </p:spPr>
        <p:txBody>
          <a:bodyPr wrap="square" rtlCol="0">
            <a:spAutoFit/>
          </a:bodyPr>
          <a:lstStyle/>
          <a:p>
            <a:r>
              <a:rPr lang="en-US" sz="2800" dirty="0" err="1">
                <a:solidFill>
                  <a:srgbClr val="FF33CC"/>
                </a:solidFill>
                <a:latin typeface="Times New Roman" pitchFamily="18" charset="0"/>
                <a:cs typeface="Times New Roman" pitchFamily="18" charset="0"/>
              </a:rPr>
              <a:t>Nguyên</a:t>
            </a:r>
            <a:r>
              <a:rPr lang="en-US" sz="2800" dirty="0">
                <a:solidFill>
                  <a:srgbClr val="FF33CC"/>
                </a:solidFill>
                <a:latin typeface="Times New Roman" pitchFamily="18" charset="0"/>
                <a:cs typeface="Times New Roman" pitchFamily="18" charset="0"/>
              </a:rPr>
              <a:t> </a:t>
            </a:r>
            <a:r>
              <a:rPr lang="en-US" sz="2800" dirty="0" err="1">
                <a:solidFill>
                  <a:srgbClr val="FF33CC"/>
                </a:solidFill>
                <a:latin typeface="Times New Roman" pitchFamily="18" charset="0"/>
                <a:cs typeface="Times New Roman" pitchFamily="18" charset="0"/>
              </a:rPr>
              <a:t>tắc</a:t>
            </a:r>
            <a:r>
              <a:rPr lang="en-US" sz="2800" dirty="0">
                <a:solidFill>
                  <a:srgbClr val="FF33CC"/>
                </a:solidFill>
                <a:latin typeface="Times New Roman" pitchFamily="18" charset="0"/>
                <a:cs typeface="Times New Roman" pitchFamily="18" charset="0"/>
              </a:rPr>
              <a:t> </a:t>
            </a:r>
            <a:r>
              <a:rPr lang="en-US" sz="2800" dirty="0" err="1">
                <a:solidFill>
                  <a:srgbClr val="FF33CC"/>
                </a:solidFill>
                <a:latin typeface="Times New Roman" pitchFamily="18" charset="0"/>
                <a:cs typeface="Times New Roman" pitchFamily="18" charset="0"/>
              </a:rPr>
              <a:t>bổ</a:t>
            </a:r>
            <a:r>
              <a:rPr lang="en-US" sz="2800" dirty="0">
                <a:solidFill>
                  <a:srgbClr val="FF33CC"/>
                </a:solidFill>
                <a:latin typeface="Times New Roman" pitchFamily="18" charset="0"/>
                <a:cs typeface="Times New Roman" pitchFamily="18" charset="0"/>
              </a:rPr>
              <a:t> sung</a:t>
            </a:r>
          </a:p>
        </p:txBody>
      </p:sp>
      <p:sp>
        <p:nvSpPr>
          <p:cNvPr id="11" name="TextBox 10">
            <a:extLst>
              <a:ext uri="{FF2B5EF4-FFF2-40B4-BE49-F238E27FC236}">
                <a16:creationId xmlns:a16="http://schemas.microsoft.com/office/drawing/2014/main" id="{353B5606-7B90-853E-8B8B-7EACA2A7E140}"/>
              </a:ext>
            </a:extLst>
          </p:cNvPr>
          <p:cNvSpPr txBox="1"/>
          <p:nvPr/>
        </p:nvSpPr>
        <p:spPr>
          <a:xfrm>
            <a:off x="107942" y="5903893"/>
            <a:ext cx="11742268" cy="954107"/>
          </a:xfrm>
          <a:prstGeom prst="rect">
            <a:avLst/>
          </a:prstGeom>
          <a:noFill/>
        </p:spPr>
        <p:txBody>
          <a:bodyPr wrap="square" rtlCol="0">
            <a:spAutoFit/>
          </a:bodyPr>
          <a:lstStyle/>
          <a:p>
            <a:r>
              <a:rPr lang="en-US" sz="2800" dirty="0">
                <a:latin typeface="Times New Roman" pitchFamily="18" charset="0"/>
                <a:cs typeface="Times New Roman" pitchFamily="18" charset="0"/>
              </a:rPr>
              <a:t>A </a:t>
            </a:r>
            <a:r>
              <a:rPr lang="en-US" sz="2000" dirty="0" err="1">
                <a:latin typeface="Times New Roman" pitchFamily="18" charset="0"/>
                <a:cs typeface="Times New Roman" pitchFamily="18" charset="0"/>
              </a:rPr>
              <a:t>khuôn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U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T </a:t>
            </a:r>
            <a:r>
              <a:rPr lang="en-US" sz="2000" dirty="0" err="1">
                <a:latin typeface="Times New Roman" pitchFamily="18" charset="0"/>
                <a:cs typeface="Times New Roman" pitchFamily="18" charset="0"/>
              </a:rPr>
              <a:t>khuôn</a:t>
            </a:r>
            <a:r>
              <a:rPr lang="en-US" sz="20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G </a:t>
            </a:r>
            <a:r>
              <a:rPr lang="en-US" sz="2000" dirty="0" err="1">
                <a:latin typeface="Times New Roman" panose="02020603050405020304" pitchFamily="18" charset="0"/>
                <a:cs typeface="Times New Roman" panose="02020603050405020304" pitchFamily="18" charset="0"/>
              </a:rPr>
              <a:t>khuôn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C </a:t>
            </a:r>
            <a:r>
              <a:rPr lang="en-US" sz="2000" dirty="0" err="1">
                <a:latin typeface="Times New Roman" panose="02020603050405020304" pitchFamily="18" charset="0"/>
                <a:cs typeface="Times New Roman" panose="02020603050405020304" pitchFamily="18" charset="0"/>
              </a:rPr>
              <a:t>khuôn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G </a:t>
            </a:r>
            <a:r>
              <a:rPr lang="en-US" sz="2000" dirty="0" err="1">
                <a:latin typeface="Times New Roman" pitchFamily="18" charset="0"/>
                <a:cs typeface="Times New Roman" pitchFamily="18" charset="0"/>
              </a:rPr>
              <a:t>môi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r>
              <a:rPr lang="en-US" sz="2800" dirty="0">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F55ABA31-CF1E-8841-2B9F-F89596277FEB}"/>
              </a:ext>
            </a:extLst>
          </p:cNvPr>
          <p:cNvPicPr>
            <a:picLocks noChangeAspect="1"/>
          </p:cNvPicPr>
          <p:nvPr/>
        </p:nvPicPr>
        <p:blipFill>
          <a:blip r:embed="rId3"/>
          <a:stretch>
            <a:fillRect/>
          </a:stretch>
        </p:blipFill>
        <p:spPr>
          <a:xfrm>
            <a:off x="0" y="1447059"/>
            <a:ext cx="12192000" cy="4525115"/>
          </a:xfrm>
          <a:prstGeom prst="rect">
            <a:avLst/>
          </a:prstGeom>
        </p:spPr>
      </p:pic>
      <p:pic>
        <p:nvPicPr>
          <p:cNvPr id="3" name="Picture 2">
            <a:extLst>
              <a:ext uri="{FF2B5EF4-FFF2-40B4-BE49-F238E27FC236}">
                <a16:creationId xmlns:a16="http://schemas.microsoft.com/office/drawing/2014/main" id="{E29DEC00-97C9-58C5-CDF0-007D2830EEF2}"/>
              </a:ext>
            </a:extLst>
          </p:cNvPr>
          <p:cNvPicPr>
            <a:picLocks noChangeAspect="1"/>
          </p:cNvPicPr>
          <p:nvPr/>
        </p:nvPicPr>
        <p:blipFill>
          <a:blip r:embed="rId4"/>
          <a:stretch>
            <a:fillRect/>
          </a:stretch>
        </p:blipFill>
        <p:spPr>
          <a:xfrm>
            <a:off x="0" y="1335100"/>
            <a:ext cx="12192000" cy="4021711"/>
          </a:xfrm>
          <a:prstGeom prst="rect">
            <a:avLst/>
          </a:prstGeom>
        </p:spPr>
      </p:pic>
    </p:spTree>
    <p:extLst>
      <p:ext uri="{BB962C8B-B14F-4D97-AF65-F5344CB8AC3E}">
        <p14:creationId xmlns:p14="http://schemas.microsoft.com/office/powerpoint/2010/main" val="377611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
                                        </p:tgtEl>
                                        <p:attrNameLst>
                                          <p:attrName>ppt_x</p:attrName>
                                        </p:attrNameLst>
                                      </p:cBhvr>
                                      <p:tavLst>
                                        <p:tav tm="0">
                                          <p:val>
                                            <p:strVal val="ppt_x"/>
                                          </p:val>
                                        </p:tav>
                                        <p:tav tm="100000">
                                          <p:val>
                                            <p:strVal val="ppt_x"/>
                                          </p:val>
                                        </p:tav>
                                      </p:tavLst>
                                    </p:anim>
                                    <p:anim calcmode="lin" valueType="num">
                                      <p:cBhvr additive="base">
                                        <p:cTn id="20" dur="500"/>
                                        <p:tgtEl>
                                          <p:spTgt spid="4"/>
                                        </p:tgtEl>
                                        <p:attrNameLst>
                                          <p:attrName>ppt_y</p:attrName>
                                        </p:attrNameLst>
                                      </p:cBhvr>
                                      <p:tavLst>
                                        <p:tav tm="0">
                                          <p:val>
                                            <p:strVal val="ppt_y"/>
                                          </p:val>
                                        </p:tav>
                                        <p:tav tm="100000">
                                          <p:val>
                                            <p:strVal val="1+ppt_h/2"/>
                                          </p:val>
                                        </p:tav>
                                      </p:tavLst>
                                    </p:anim>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A55CE3-9819-BB74-D03C-1950AFB993F3}"/>
              </a:ext>
            </a:extLst>
          </p:cNvPr>
          <p:cNvSpPr txBox="1"/>
          <p:nvPr/>
        </p:nvSpPr>
        <p:spPr>
          <a:xfrm>
            <a:off x="232229" y="75077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Giai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3: KẾT THÚC</a:t>
            </a:r>
          </a:p>
        </p:txBody>
      </p:sp>
      <p:pic>
        <p:nvPicPr>
          <p:cNvPr id="4" name="Picture 3">
            <a:extLst>
              <a:ext uri="{FF2B5EF4-FFF2-40B4-BE49-F238E27FC236}">
                <a16:creationId xmlns:a16="http://schemas.microsoft.com/office/drawing/2014/main" id="{9F330E72-249A-0DA4-5A2A-A01C52A08CE0}"/>
              </a:ext>
            </a:extLst>
          </p:cNvPr>
          <p:cNvPicPr>
            <a:picLocks noChangeAspect="1"/>
          </p:cNvPicPr>
          <p:nvPr/>
        </p:nvPicPr>
        <p:blipFill>
          <a:blip r:embed="rId3"/>
          <a:stretch>
            <a:fillRect/>
          </a:stretch>
        </p:blipFill>
        <p:spPr>
          <a:xfrm>
            <a:off x="37061" y="1257301"/>
            <a:ext cx="11922710" cy="2721671"/>
          </a:xfrm>
          <a:prstGeom prst="rect">
            <a:avLst/>
          </a:prstGeom>
        </p:spPr>
      </p:pic>
      <p:sp>
        <p:nvSpPr>
          <p:cNvPr id="6" name="TextBox 5">
            <a:extLst>
              <a:ext uri="{FF2B5EF4-FFF2-40B4-BE49-F238E27FC236}">
                <a16:creationId xmlns:a16="http://schemas.microsoft.com/office/drawing/2014/main" id="{1B6EAC4E-43FB-8402-2FCD-42D476192320}"/>
              </a:ext>
            </a:extLst>
          </p:cNvPr>
          <p:cNvSpPr txBox="1"/>
          <p:nvPr/>
        </p:nvSpPr>
        <p:spPr>
          <a:xfrm>
            <a:off x="37061" y="3184592"/>
            <a:ext cx="12192000" cy="1194430"/>
          </a:xfrm>
          <a:prstGeom prst="rect">
            <a:avLst/>
          </a:prstGeom>
          <a:noFill/>
        </p:spPr>
        <p:txBody>
          <a:bodyPr wrap="square" rtlCol="0">
            <a:spAutoFit/>
          </a:bodyPr>
          <a:lstStyle/>
          <a:p>
            <a:pPr>
              <a:lnSpc>
                <a:spcPct val="135000"/>
              </a:lnSpc>
            </a:pPr>
            <a:r>
              <a:rPr lang="en-US" sz="2800" dirty="0" err="1">
                <a:latin typeface="Times New Roman" pitchFamily="18" charset="0"/>
                <a:cs typeface="Times New Roman" pitchFamily="18" charset="0"/>
              </a:rPr>
              <a:t>Enzim</a:t>
            </a:r>
            <a:r>
              <a:rPr lang="en-US" sz="2800" dirty="0">
                <a:latin typeface="Times New Roman" pitchFamily="18" charset="0"/>
                <a:cs typeface="Times New Roman" pitchFamily="18" charset="0"/>
              </a:rPr>
              <a:t> RNA polymerase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bổ</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gặp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Enzim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khỏi</a:t>
            </a:r>
            <a:r>
              <a:rPr lang="en-US" sz="2800" dirty="0">
                <a:latin typeface="Times New Roman" pitchFamily="18" charset="0"/>
                <a:cs typeface="Times New Roman" pitchFamily="18" charset="0"/>
              </a:rPr>
              <a:t> DNA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phóng</a:t>
            </a:r>
            <a:r>
              <a:rPr lang="en-US" sz="2800" dirty="0">
                <a:latin typeface="Times New Roman" pitchFamily="18" charset="0"/>
                <a:cs typeface="Times New Roman" pitchFamily="18" charset="0"/>
              </a:rPr>
              <a:t> RNA</a:t>
            </a:r>
          </a:p>
        </p:txBody>
      </p:sp>
      <p:pic>
        <p:nvPicPr>
          <p:cNvPr id="9" name="Picture 8">
            <a:extLst>
              <a:ext uri="{FF2B5EF4-FFF2-40B4-BE49-F238E27FC236}">
                <a16:creationId xmlns:a16="http://schemas.microsoft.com/office/drawing/2014/main" id="{062AC791-9636-E57A-F810-55100CA82B24}"/>
              </a:ext>
            </a:extLst>
          </p:cNvPr>
          <p:cNvPicPr>
            <a:picLocks noChangeAspect="1"/>
          </p:cNvPicPr>
          <p:nvPr/>
        </p:nvPicPr>
        <p:blipFill>
          <a:blip r:embed="rId4"/>
          <a:stretch>
            <a:fillRect/>
          </a:stretch>
        </p:blipFill>
        <p:spPr>
          <a:xfrm>
            <a:off x="37061" y="5049112"/>
            <a:ext cx="12192000" cy="1507706"/>
          </a:xfrm>
          <a:prstGeom prst="rect">
            <a:avLst/>
          </a:prstGeom>
        </p:spPr>
      </p:pic>
    </p:spTree>
    <p:extLst>
      <p:ext uri="{BB962C8B-B14F-4D97-AF65-F5344CB8AC3E}">
        <p14:creationId xmlns:p14="http://schemas.microsoft.com/office/powerpoint/2010/main" val="82413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0" y="55098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4" name="TextBox 13"/>
          <p:cNvSpPr txBox="1"/>
          <p:nvPr/>
        </p:nvSpPr>
        <p:spPr>
          <a:xfrm>
            <a:off x="-14796" y="986589"/>
            <a:ext cx="12192000" cy="1384995"/>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Phiên</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RNA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khuôn</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gene.</a:t>
            </a:r>
            <a:endParaRPr lang="en-US" sz="2800" kern="1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0000FF"/>
              </a:solidFill>
              <a:latin typeface="Times New Roman" pitchFamily="18" charset="0"/>
              <a:cs typeface="Times New Roman" pitchFamily="18" charset="0"/>
            </a:endParaRPr>
          </a:p>
        </p:txBody>
      </p:sp>
      <p:sp>
        <p:nvSpPr>
          <p:cNvPr id="9" name="TextBox 8"/>
          <p:cNvSpPr txBox="1"/>
          <p:nvPr/>
        </p:nvSpPr>
        <p:spPr>
          <a:xfrm>
            <a:off x="94695" y="1840700"/>
            <a:ext cx="12002610" cy="3521220"/>
          </a:xfrm>
          <a:prstGeom prst="rect">
            <a:avLst/>
          </a:prstGeom>
          <a:noFill/>
        </p:spPr>
        <p:txBody>
          <a:bodyPr wrap="square" rtlCol="0">
            <a:spAutoFit/>
          </a:bodyPr>
          <a:lstStyle/>
          <a:p>
            <a:pPr marL="457200" indent="-457200" algn="just">
              <a:lnSpc>
                <a:spcPct val="135000"/>
              </a:lnSpc>
              <a:buFontTx/>
              <a:buChar char="-"/>
            </a:pPr>
            <a:r>
              <a:rPr lang="en-US" sz="2800" dirty="0">
                <a:solidFill>
                  <a:srgbClr val="0000FF"/>
                </a:solidFill>
                <a:latin typeface="Times New Roman" pitchFamily="18" charset="0"/>
                <a:cs typeface="Times New Roman" pitchFamily="18" charset="0"/>
              </a:rPr>
              <a:t>Enzyme RNA polymerase </a:t>
            </a:r>
            <a:r>
              <a:rPr lang="en-US" sz="2800" dirty="0" err="1">
                <a:solidFill>
                  <a:srgbClr val="0000FF"/>
                </a:solidFill>
                <a:latin typeface="Times New Roman" pitchFamily="18" charset="0"/>
                <a:cs typeface="Times New Roman" pitchFamily="18" charset="0"/>
              </a:rPr>
              <a:t>sử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khuôn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gene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chiều</a:t>
            </a:r>
            <a:r>
              <a:rPr lang="en-US" sz="2800" dirty="0">
                <a:solidFill>
                  <a:srgbClr val="0000FF"/>
                </a:solidFill>
                <a:latin typeface="Times New Roman" pitchFamily="18" charset="0"/>
                <a:cs typeface="Times New Roman" pitchFamily="18" charset="0"/>
              </a:rPr>
              <a:t> 3’</a:t>
            </a:r>
            <a:r>
              <a:rPr lang="en-US" sz="2800" dirty="0">
                <a:solidFill>
                  <a:srgbClr val="0000FF"/>
                </a:solidFill>
                <a:latin typeface="Times New Roman" pitchFamily="18" charset="0"/>
                <a:cs typeface="Times New Roman" pitchFamily="18" charset="0"/>
                <a:sym typeface="Wingdings 3"/>
              </a:rPr>
              <a:t>5’ </a:t>
            </a:r>
            <a:r>
              <a:rPr lang="en-US" sz="2800" dirty="0" err="1">
                <a:solidFill>
                  <a:srgbClr val="0000FF"/>
                </a:solidFill>
                <a:latin typeface="Times New Roman" pitchFamily="18" charset="0"/>
                <a:cs typeface="Times New Roman" pitchFamily="18" charset="0"/>
                <a:sym typeface="Wingdings 3"/>
              </a:rPr>
              <a:t>để</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tổng</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hợp</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mạch</a:t>
            </a:r>
            <a:r>
              <a:rPr lang="en-US" sz="2800" dirty="0">
                <a:solidFill>
                  <a:srgbClr val="0000FF"/>
                </a:solidFill>
                <a:latin typeface="Times New Roman" pitchFamily="18" charset="0"/>
                <a:cs typeface="Times New Roman" pitchFamily="18" charset="0"/>
                <a:sym typeface="Wingdings 3"/>
              </a:rPr>
              <a:t> RNA </a:t>
            </a:r>
            <a:r>
              <a:rPr lang="en-US" sz="2800" dirty="0" err="1">
                <a:solidFill>
                  <a:srgbClr val="0000FF"/>
                </a:solidFill>
                <a:latin typeface="Times New Roman" pitchFamily="18" charset="0"/>
                <a:cs typeface="Times New Roman" pitchFamily="18" charset="0"/>
                <a:sym typeface="Wingdings 3"/>
              </a:rPr>
              <a:t>có</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chiều</a:t>
            </a:r>
            <a:r>
              <a:rPr lang="en-US" sz="2800" dirty="0">
                <a:solidFill>
                  <a:srgbClr val="0000FF"/>
                </a:solidFill>
                <a:latin typeface="Times New Roman" pitchFamily="18" charset="0"/>
                <a:cs typeface="Times New Roman" pitchFamily="18" charset="0"/>
                <a:sym typeface="Wingdings 3"/>
              </a:rPr>
              <a:t> 5’ 3’ </a:t>
            </a:r>
            <a:r>
              <a:rPr lang="en-US" sz="2800" dirty="0" err="1">
                <a:solidFill>
                  <a:srgbClr val="0000FF"/>
                </a:solidFill>
                <a:latin typeface="Times New Roman" pitchFamily="18" charset="0"/>
                <a:cs typeface="Times New Roman" pitchFamily="18" charset="0"/>
                <a:sym typeface="Wingdings 3"/>
              </a:rPr>
              <a:t>theo</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nguyên</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tắc</a:t>
            </a:r>
            <a:r>
              <a:rPr lang="en-US" sz="2800" dirty="0">
                <a:solidFill>
                  <a:srgbClr val="0000FF"/>
                </a:solidFill>
                <a:latin typeface="Times New Roman" pitchFamily="18" charset="0"/>
                <a:cs typeface="Times New Roman" pitchFamily="18" charset="0"/>
                <a:sym typeface="Wingdings 3"/>
              </a:rPr>
              <a:t> </a:t>
            </a:r>
            <a:r>
              <a:rPr lang="en-US" sz="2800" dirty="0" err="1">
                <a:solidFill>
                  <a:srgbClr val="0000FF"/>
                </a:solidFill>
                <a:latin typeface="Times New Roman" pitchFamily="18" charset="0"/>
                <a:cs typeface="Times New Roman" pitchFamily="18" charset="0"/>
                <a:sym typeface="Wingdings 3"/>
              </a:rPr>
              <a:t>bổ</a:t>
            </a:r>
            <a:r>
              <a:rPr lang="en-US" sz="2800" dirty="0">
                <a:solidFill>
                  <a:srgbClr val="0000FF"/>
                </a:solidFill>
                <a:latin typeface="Times New Roman" pitchFamily="18" charset="0"/>
                <a:cs typeface="Times New Roman" pitchFamily="18" charset="0"/>
                <a:sym typeface="Wingdings 3"/>
              </a:rPr>
              <a:t> sung:</a:t>
            </a:r>
          </a:p>
          <a:p>
            <a:pPr algn="just">
              <a:lnSpc>
                <a:spcPct val="135000"/>
              </a:lnSpc>
            </a:pPr>
            <a:r>
              <a:rPr lang="en-US" sz="2800" dirty="0">
                <a:solidFill>
                  <a:srgbClr val="0000FF"/>
                </a:solidFill>
                <a:latin typeface="Times New Roman" pitchFamily="18" charset="0"/>
                <a:cs typeface="Times New Roman" pitchFamily="18" charset="0"/>
                <a:sym typeface="Wingdings 3"/>
              </a:rPr>
              <a:t>+ </a:t>
            </a:r>
            <a:r>
              <a:rPr lang="en-US" sz="2800" dirty="0">
                <a:solidFill>
                  <a:srgbClr val="0000FF"/>
                </a:solidFill>
                <a:latin typeface="Times New Roman" pitchFamily="18" charset="0"/>
                <a:cs typeface="Times New Roman" pitchFamily="18" charset="0"/>
              </a:rPr>
              <a:t>A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U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do</a:t>
            </a:r>
          </a:p>
          <a:p>
            <a:pPr algn="just">
              <a:lnSpc>
                <a:spcPct val="135000"/>
              </a:lnSpc>
            </a:pPr>
            <a:r>
              <a:rPr lang="en-US" sz="2800" dirty="0">
                <a:solidFill>
                  <a:srgbClr val="0000FF"/>
                </a:solidFill>
                <a:latin typeface="Times New Roman" pitchFamily="18" charset="0"/>
                <a:cs typeface="Times New Roman" pitchFamily="18" charset="0"/>
              </a:rPr>
              <a:t>+T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do</a:t>
            </a:r>
          </a:p>
          <a:p>
            <a:pPr algn="just">
              <a:lnSpc>
                <a:spcPct val="135000"/>
              </a:lnSpc>
            </a:pP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G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do.</a:t>
            </a:r>
          </a:p>
          <a:p>
            <a:pPr algn="just">
              <a:lnSpc>
                <a:spcPct val="135000"/>
              </a:lnSpc>
            </a:pPr>
            <a:r>
              <a:rPr lang="en-US" sz="2800" dirty="0">
                <a:solidFill>
                  <a:srgbClr val="0000FF"/>
                </a:solidFill>
                <a:latin typeface="Times New Roman" pitchFamily="18" charset="0"/>
                <a:cs typeface="Times New Roman" pitchFamily="18" charset="0"/>
              </a:rPr>
              <a:t>+ G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DNA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do.</a:t>
            </a:r>
          </a:p>
        </p:txBody>
      </p:sp>
      <p:sp>
        <p:nvSpPr>
          <p:cNvPr id="3" name="TextBox 2">
            <a:extLst>
              <a:ext uri="{FF2B5EF4-FFF2-40B4-BE49-F238E27FC236}">
                <a16:creationId xmlns:a16="http://schemas.microsoft.com/office/drawing/2014/main" id="{8162CB4B-FB63-7F66-17C2-A109E577A219}"/>
              </a:ext>
            </a:extLst>
          </p:cNvPr>
          <p:cNvSpPr txBox="1"/>
          <p:nvPr/>
        </p:nvSpPr>
        <p:spPr>
          <a:xfrm>
            <a:off x="189391" y="6287967"/>
            <a:ext cx="12002609" cy="523220"/>
          </a:xfrm>
          <a:prstGeom prst="rect">
            <a:avLst/>
          </a:prstGeom>
          <a:noFill/>
        </p:spPr>
        <p:txBody>
          <a:bodyPr wrap="square">
            <a:spAutoFit/>
          </a:bodyPr>
          <a:lstStyle/>
          <a:p>
            <a:r>
              <a:rPr lang="en-US" sz="2800" b="1" dirty="0">
                <a:solidFill>
                  <a:srgbClr val="FF00FF"/>
                </a:solidFill>
                <a:latin typeface="Times New Roman" panose="02020603050405020304" pitchFamily="18" charset="0"/>
                <a:ea typeface="Times New Roman" panose="02020603050405020304" pitchFamily="18" charset="0"/>
              </a:rPr>
              <a:t>*</a:t>
            </a:r>
            <a:r>
              <a:rPr lang="en-US" sz="2800" b="1" dirty="0">
                <a:solidFill>
                  <a:srgbClr val="FF00FF"/>
                </a:solidFill>
                <a:effectLst/>
                <a:latin typeface="Times New Roman" panose="02020603050405020304" pitchFamily="18" charset="0"/>
                <a:ea typeface="Times New Roman" panose="02020603050405020304" pitchFamily="18" charset="0"/>
              </a:rPr>
              <a:t>Ý </a:t>
            </a:r>
            <a:r>
              <a:rPr lang="en-US" sz="2800" b="1" dirty="0" err="1">
                <a:solidFill>
                  <a:srgbClr val="FF00FF"/>
                </a:solidFill>
                <a:effectLst/>
                <a:latin typeface="Times New Roman" panose="02020603050405020304" pitchFamily="18" charset="0"/>
                <a:ea typeface="Times New Roman" panose="02020603050405020304" pitchFamily="18" charset="0"/>
              </a:rPr>
              <a:t>nghĩa</a:t>
            </a:r>
            <a:r>
              <a:rPr lang="en-US" sz="2800" b="1" dirty="0">
                <a:solidFill>
                  <a:srgbClr val="FF00FF"/>
                </a:solidFill>
                <a:effectLst/>
                <a:latin typeface="Times New Roman" panose="02020603050405020304" pitchFamily="18" charset="0"/>
                <a:ea typeface="Times New Roman" panose="02020603050405020304" pitchFamily="18" charset="0"/>
              </a:rPr>
              <a:t>:</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truyền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đạt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rPr>
              <a:t> tin di </a:t>
            </a:r>
            <a:r>
              <a:rPr lang="en-US" sz="2800" dirty="0" err="1">
                <a:solidFill>
                  <a:srgbClr val="0000FF"/>
                </a:solidFill>
                <a:effectLst/>
                <a:latin typeface="Times New Roman" panose="02020603050405020304" pitchFamily="18" charset="0"/>
                <a:ea typeface="Times New Roman" panose="02020603050405020304" pitchFamily="18" charset="0"/>
              </a:rPr>
              <a:t>truyền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từ</a:t>
            </a:r>
            <a:r>
              <a:rPr lang="en-US" sz="2800" dirty="0">
                <a:solidFill>
                  <a:srgbClr val="0000FF"/>
                </a:solidFill>
                <a:effectLst/>
                <a:latin typeface="Times New Roman" panose="02020603050405020304" pitchFamily="18" charset="0"/>
                <a:ea typeface="Times New Roman" panose="02020603050405020304" pitchFamily="18" charset="0"/>
              </a:rPr>
              <a:t> DNA sang RNA.</a:t>
            </a:r>
            <a:endParaRPr lang="en-US" sz="2800" dirty="0">
              <a:solidFill>
                <a:srgbClr val="0000FF"/>
              </a:solidFill>
            </a:endParaRPr>
          </a:p>
        </p:txBody>
      </p:sp>
      <p:sp>
        <p:nvSpPr>
          <p:cNvPr id="5" name="TextBox 4">
            <a:extLst>
              <a:ext uri="{FF2B5EF4-FFF2-40B4-BE49-F238E27FC236}">
                <a16:creationId xmlns:a16="http://schemas.microsoft.com/office/drawing/2014/main" id="{AA2B391E-954F-AC7C-D528-A98F6D6ABC89}"/>
              </a:ext>
            </a:extLst>
          </p:cNvPr>
          <p:cNvSpPr txBox="1"/>
          <p:nvPr/>
        </p:nvSpPr>
        <p:spPr>
          <a:xfrm>
            <a:off x="189391" y="5323734"/>
            <a:ext cx="11651941" cy="983283"/>
          </a:xfrm>
          <a:prstGeom prst="rect">
            <a:avLst/>
          </a:prstGeom>
          <a:noFill/>
        </p:spPr>
        <p:txBody>
          <a:bodyPr wrap="square">
            <a:spAutoFit/>
          </a:bodyPr>
          <a:lstStyle/>
          <a:p>
            <a:pPr marL="0" marR="0" algn="just">
              <a:lnSpc>
                <a:spcPct val="107000"/>
              </a:lnSpc>
              <a:spcBef>
                <a:spcPts val="0"/>
              </a:spcBef>
              <a:spcAft>
                <a:spcPts val="800"/>
              </a:spcAft>
            </a:pPr>
            <a:r>
              <a:rPr lang="en-US" sz="2800" b="1" kern="100" dirty="0">
                <a:solidFill>
                  <a:srgbClr val="FF66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kern="100" dirty="0" err="1">
                <a:solidFill>
                  <a:srgbClr val="FF6699"/>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kern="100" dirty="0">
                <a:solidFill>
                  <a:srgbClr val="FF66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6699"/>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kern="100" dirty="0">
                <a:solidFill>
                  <a:srgbClr val="FF66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00" dirty="0">
                <a:solidFill>
                  <a:srgbClr val="FF66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 1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phiên</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mã</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 gene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RNA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tách</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85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232229" y="3011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a:t>
            </a:r>
            <a:r>
              <a:rPr lang="en-US" sz="2800" b="1" dirty="0" err="1">
                <a:solidFill>
                  <a:srgbClr val="00B050"/>
                </a:solidFill>
                <a:latin typeface="Times New Roman" pitchFamily="18" charset="0"/>
                <a:cs typeface="Times New Roman" pitchFamily="18" charset="0"/>
              </a:rPr>
              <a:t>PHIÊN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MÃ</a:t>
            </a:r>
            <a:endParaRPr lang="en-US" sz="2800" b="1" dirty="0">
              <a:solidFill>
                <a:srgbClr val="00B050"/>
              </a:solidFill>
              <a:latin typeface="Times New Roman" pitchFamily="18" charset="0"/>
              <a:cs typeface="Times New Roman" pitchFamily="18" charset="0"/>
            </a:endParaRPr>
          </a:p>
        </p:txBody>
      </p:sp>
      <p:sp>
        <p:nvSpPr>
          <p:cNvPr id="17" name="5-Point Star 16">
            <a:hlinkClick r:id="rId2" action="ppaction://hlinkfile"/>
          </p:cNvPr>
          <p:cNvSpPr/>
          <p:nvPr/>
        </p:nvSpPr>
        <p:spPr>
          <a:xfrm>
            <a:off x="10958286" y="0"/>
            <a:ext cx="1001485"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4A3ED0-6275-FA46-B5BD-598D1F9784A0}"/>
              </a:ext>
            </a:extLst>
          </p:cNvPr>
          <p:cNvPicPr>
            <a:picLocks noChangeAspect="1"/>
          </p:cNvPicPr>
          <p:nvPr/>
        </p:nvPicPr>
        <p:blipFill>
          <a:blip r:embed="rId3"/>
          <a:stretch>
            <a:fillRect/>
          </a:stretch>
        </p:blipFill>
        <p:spPr>
          <a:xfrm>
            <a:off x="0" y="790575"/>
            <a:ext cx="12192000" cy="5276850"/>
          </a:xfrm>
          <a:prstGeom prst="rect">
            <a:avLst/>
          </a:prstGeom>
        </p:spPr>
      </p:pic>
    </p:spTree>
    <p:extLst>
      <p:ext uri="{BB962C8B-B14F-4D97-AF65-F5344CB8AC3E}">
        <p14:creationId xmlns:p14="http://schemas.microsoft.com/office/powerpoint/2010/main" val="36947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2862322"/>
          </a:xfrm>
          <a:prstGeom prst="rect">
            <a:avLst/>
          </a:prstGeom>
          <a:noFill/>
        </p:spPr>
        <p:txBody>
          <a:bodyPr wrap="square" rtlCol="0">
            <a:spAutoFit/>
          </a:bodyPr>
          <a:lstStyle/>
          <a:p>
            <a:pPr algn="just"/>
            <a:r>
              <a:rPr lang="en-US" sz="3000" b="1" dirty="0" err="1">
                <a:solidFill>
                  <a:srgbClr val="FF0000"/>
                </a:solidFill>
                <a:latin typeface="Times New Roman" pitchFamily="18" charset="0"/>
                <a:cs typeface="Times New Roman" pitchFamily="18" charset="0"/>
              </a:rPr>
              <a:t>Câu</a:t>
            </a:r>
            <a:r>
              <a:rPr lang="en-US" sz="3000" b="1" dirty="0">
                <a:solidFill>
                  <a:srgbClr val="FF0000"/>
                </a:solidFill>
                <a:latin typeface="Times New Roman" pitchFamily="18" charset="0"/>
                <a:cs typeface="Times New Roman" pitchFamily="18" charset="0"/>
              </a:rPr>
              <a:t> 1:</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Một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đoạn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mạch</a:t>
            </a:r>
            <a:r>
              <a:rPr lang="en-US" sz="3000" dirty="0">
                <a:solidFill>
                  <a:srgbClr val="FF0000"/>
                </a:solidFill>
                <a:latin typeface="Times New Roman" pitchFamily="18" charset="0"/>
                <a:cs typeface="Times New Roman" pitchFamily="18" charset="0"/>
              </a:rPr>
              <a:t> DNA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cấu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trúc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sau</a:t>
            </a:r>
            <a:r>
              <a:rPr lang="en-US" sz="3000" dirty="0">
                <a:solidFill>
                  <a:srgbClr val="FF0000"/>
                </a:solidFill>
                <a:latin typeface="Times New Roman" pitchFamily="18" charset="0"/>
                <a:cs typeface="Times New Roman" pitchFamily="18" charset="0"/>
              </a:rPr>
              <a:t>:</a:t>
            </a:r>
          </a:p>
          <a:p>
            <a:pPr algn="just"/>
            <a:r>
              <a:rPr lang="en-US" sz="3000" dirty="0" err="1">
                <a:solidFill>
                  <a:srgbClr val="FF0000"/>
                </a:solidFill>
                <a:latin typeface="Times New Roman" pitchFamily="18" charset="0"/>
                <a:cs typeface="Times New Roman" pitchFamily="18" charset="0"/>
              </a:rPr>
              <a:t>Mạch</a:t>
            </a:r>
            <a:r>
              <a:rPr lang="en-US" sz="3000" dirty="0">
                <a:solidFill>
                  <a:srgbClr val="FF0000"/>
                </a:solidFill>
                <a:latin typeface="Times New Roman" pitchFamily="18" charset="0"/>
                <a:cs typeface="Times New Roman" pitchFamily="18" charset="0"/>
              </a:rPr>
              <a:t> 1: -A-T-G-T-C-G-C-</a:t>
            </a:r>
          </a:p>
          <a:p>
            <a:pPr algn="just"/>
            <a:r>
              <a:rPr lang="en-US" sz="3000" dirty="0">
                <a:solidFill>
                  <a:srgbClr val="FF0000"/>
                </a:solidFill>
                <a:latin typeface="Times New Roman" pitchFamily="18" charset="0"/>
                <a:cs typeface="Times New Roman" pitchFamily="18" charset="0"/>
              </a:rPr>
              <a:t>	       |   |   |   |   |   |    |</a:t>
            </a:r>
          </a:p>
          <a:p>
            <a:pPr algn="just"/>
            <a:r>
              <a:rPr lang="en-US" sz="3000" dirty="0" err="1">
                <a:solidFill>
                  <a:srgbClr val="FF0000"/>
                </a:solidFill>
                <a:latin typeface="Times New Roman" pitchFamily="18" charset="0"/>
                <a:cs typeface="Times New Roman" pitchFamily="18" charset="0"/>
              </a:rPr>
              <a:t>Mạch</a:t>
            </a:r>
            <a:r>
              <a:rPr lang="en-US" sz="3000" dirty="0">
                <a:solidFill>
                  <a:srgbClr val="FF0000"/>
                </a:solidFill>
                <a:latin typeface="Times New Roman" pitchFamily="18" charset="0"/>
                <a:cs typeface="Times New Roman" pitchFamily="18" charset="0"/>
              </a:rPr>
              <a:t> 2:-T-A-C-A-G-C-G-</a:t>
            </a:r>
          </a:p>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đoạn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mạch</a:t>
            </a:r>
            <a:r>
              <a:rPr lang="en-US" sz="3000" dirty="0">
                <a:solidFill>
                  <a:srgbClr val="0000FF"/>
                </a:solidFill>
                <a:latin typeface="Times New Roman" pitchFamily="18" charset="0"/>
                <a:cs typeface="Times New Roman" pitchFamily="18" charset="0"/>
              </a:rPr>
              <a:t> mRNA </a:t>
            </a:r>
            <a:r>
              <a:rPr lang="en-US" sz="3000" dirty="0" err="1">
                <a:solidFill>
                  <a:srgbClr val="0000FF"/>
                </a:solidFill>
                <a:latin typeface="Times New Roman" pitchFamily="18" charset="0"/>
                <a:cs typeface="Times New Roman" pitchFamily="18" charset="0"/>
              </a:rPr>
              <a:t>được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tổng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từ</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mạch</a:t>
            </a:r>
            <a:r>
              <a:rPr lang="en-US" sz="3000" dirty="0">
                <a:solidFill>
                  <a:srgbClr val="0000FF"/>
                </a:solidFill>
                <a:latin typeface="Times New Roman" pitchFamily="18" charset="0"/>
                <a:cs typeface="Times New Roman" pitchFamily="18" charset="0"/>
              </a:rPr>
              <a:t> 2?</a:t>
            </a:r>
          </a:p>
        </p:txBody>
      </p:sp>
      <p:sp>
        <p:nvSpPr>
          <p:cNvPr id="3" name="TextBox 2"/>
          <p:cNvSpPr txBox="1"/>
          <p:nvPr/>
        </p:nvSpPr>
        <p:spPr>
          <a:xfrm>
            <a:off x="0" y="3604622"/>
            <a:ext cx="12192000" cy="1938992"/>
          </a:xfrm>
          <a:prstGeom prst="rect">
            <a:avLst/>
          </a:prstGeom>
          <a:noFill/>
        </p:spPr>
        <p:txBody>
          <a:bodyPr wrap="square" rtlCol="0">
            <a:spAutoFit/>
          </a:bodyPr>
          <a:lstStyle/>
          <a:p>
            <a:pPr algn="just"/>
            <a:r>
              <a:rPr lang="en-US" sz="3000" b="1" dirty="0" err="1">
                <a:solidFill>
                  <a:srgbClr val="FF0000"/>
                </a:solidFill>
                <a:latin typeface="Times New Roman" pitchFamily="18" charset="0"/>
                <a:cs typeface="Times New Roman" pitchFamily="18" charset="0"/>
              </a:rPr>
              <a:t>Câu</a:t>
            </a:r>
            <a:r>
              <a:rPr lang="en-US" sz="3000" b="1" dirty="0">
                <a:solidFill>
                  <a:srgbClr val="FF0000"/>
                </a:solidFill>
                <a:latin typeface="Times New Roman" pitchFamily="18" charset="0"/>
                <a:cs typeface="Times New Roman" pitchFamily="18" charset="0"/>
              </a:rPr>
              <a:t> 2:</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Một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đoạn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mạch</a:t>
            </a:r>
            <a:r>
              <a:rPr lang="en-US" sz="3000" dirty="0">
                <a:solidFill>
                  <a:srgbClr val="FF0000"/>
                </a:solidFill>
                <a:latin typeface="Times New Roman" pitchFamily="18" charset="0"/>
                <a:cs typeface="Times New Roman" pitchFamily="18" charset="0"/>
              </a:rPr>
              <a:t> RNA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tự</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nucleotide </a:t>
            </a:r>
            <a:r>
              <a:rPr lang="en-US" sz="3000" dirty="0" err="1">
                <a:solidFill>
                  <a:srgbClr val="FF0000"/>
                </a:solidFill>
                <a:latin typeface="Times New Roman" pitchFamily="18" charset="0"/>
                <a:cs typeface="Times New Roman" pitchFamily="18" charset="0"/>
              </a:rPr>
              <a:t>như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sau</a:t>
            </a:r>
            <a:r>
              <a:rPr lang="en-US" sz="3000" dirty="0">
                <a:solidFill>
                  <a:srgbClr val="FF0000"/>
                </a:solidFill>
                <a:latin typeface="Times New Roman" pitchFamily="18" charset="0"/>
                <a:cs typeface="Times New Roman" pitchFamily="18" charset="0"/>
              </a:rPr>
              <a:t>:</a:t>
            </a:r>
          </a:p>
          <a:p>
            <a:pPr algn="just"/>
            <a:r>
              <a:rPr lang="en-US" sz="3000" dirty="0" err="1">
                <a:solidFill>
                  <a:srgbClr val="FF0000"/>
                </a:solidFill>
                <a:latin typeface="Times New Roman" pitchFamily="18" charset="0"/>
                <a:cs typeface="Times New Roman" pitchFamily="18" charset="0"/>
              </a:rPr>
              <a:t>Mạch</a:t>
            </a:r>
            <a:r>
              <a:rPr lang="en-US" sz="3000" dirty="0">
                <a:solidFill>
                  <a:srgbClr val="FF0000"/>
                </a:solidFill>
                <a:latin typeface="Times New Roman" pitchFamily="18" charset="0"/>
                <a:cs typeface="Times New Roman" pitchFamily="18" charset="0"/>
              </a:rPr>
              <a:t> 1: -A-U-G-C-U-U-G-A-C-</a:t>
            </a:r>
          </a:p>
          <a:p>
            <a:pPr algn="just"/>
            <a:r>
              <a:rPr lang="en-US" sz="3000" dirty="0">
                <a:solidFill>
                  <a:srgbClr val="FF0000"/>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nucleotide </a:t>
            </a:r>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đoạn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đã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tổng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ra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đoạn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mạch</a:t>
            </a:r>
            <a:r>
              <a:rPr lang="en-US" sz="3000" dirty="0">
                <a:solidFill>
                  <a:srgbClr val="0000FF"/>
                </a:solidFill>
                <a:latin typeface="Times New Roman" pitchFamily="18" charset="0"/>
                <a:cs typeface="Times New Roman" pitchFamily="18" charset="0"/>
              </a:rPr>
              <a:t> mRNA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a:t>
            </a:r>
          </a:p>
        </p:txBody>
      </p:sp>
      <p:sp>
        <p:nvSpPr>
          <p:cNvPr id="2" name="TextBox 1">
            <a:extLst>
              <a:ext uri="{FF2B5EF4-FFF2-40B4-BE49-F238E27FC236}">
                <a16:creationId xmlns:a16="http://schemas.microsoft.com/office/drawing/2014/main" id="{DD2D2DA8-9E8E-5E12-1F37-98C8DE9D9DF5}"/>
              </a:ext>
            </a:extLst>
          </p:cNvPr>
          <p:cNvSpPr txBox="1"/>
          <p:nvPr/>
        </p:nvSpPr>
        <p:spPr>
          <a:xfrm>
            <a:off x="363564" y="2756419"/>
            <a:ext cx="11393008" cy="954107"/>
          </a:xfrm>
          <a:prstGeom prst="rect">
            <a:avLst/>
          </a:prstGeom>
          <a:noFill/>
        </p:spPr>
        <p:txBody>
          <a:bodyPr wrap="square">
            <a:spAutoFit/>
          </a:bodyPr>
          <a:lstStyle/>
          <a:p>
            <a:r>
              <a:rPr lang="en-US" sz="2800" dirty="0" err="1">
                <a:solidFill>
                  <a:srgbClr val="CC00CC"/>
                </a:solidFill>
                <a:latin typeface="Times New Roman" pitchFamily="18" charset="0"/>
                <a:cs typeface="Times New Roman" pitchFamily="18" charset="0"/>
              </a:rPr>
              <a:t>Trình</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tự</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các</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đơn</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phân</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của</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đoạn</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mạch</a:t>
            </a:r>
            <a:r>
              <a:rPr lang="en-US" sz="2800" dirty="0">
                <a:solidFill>
                  <a:srgbClr val="CC00CC"/>
                </a:solidFill>
                <a:latin typeface="Times New Roman" pitchFamily="18" charset="0"/>
                <a:cs typeface="Times New Roman" pitchFamily="18" charset="0"/>
              </a:rPr>
              <a:t> mRNA </a:t>
            </a:r>
            <a:r>
              <a:rPr lang="en-US" sz="2800" dirty="0" err="1">
                <a:solidFill>
                  <a:srgbClr val="CC00CC"/>
                </a:solidFill>
                <a:latin typeface="Times New Roman" pitchFamily="18" charset="0"/>
                <a:cs typeface="Times New Roman" pitchFamily="18" charset="0"/>
              </a:rPr>
              <a:t>được</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tổng</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hợp</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từ</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mạch</a:t>
            </a:r>
            <a:r>
              <a:rPr lang="en-US" sz="2800" dirty="0">
                <a:solidFill>
                  <a:srgbClr val="CC00CC"/>
                </a:solidFill>
                <a:latin typeface="Times New Roman" pitchFamily="18" charset="0"/>
                <a:cs typeface="Times New Roman" pitchFamily="18" charset="0"/>
              </a:rPr>
              <a:t> 2</a:t>
            </a:r>
          </a:p>
          <a:p>
            <a:r>
              <a:rPr lang="en-US" sz="2800" dirty="0">
                <a:solidFill>
                  <a:srgbClr val="CC00CC"/>
                </a:solidFill>
                <a:latin typeface="Times New Roman" pitchFamily="18" charset="0"/>
                <a:cs typeface="Times New Roman" pitchFamily="18" charset="0"/>
              </a:rPr>
              <a:t>mRNA: - A-U-G-U-C-G-C-</a:t>
            </a:r>
            <a:endParaRPr lang="en-US" sz="2800" dirty="0">
              <a:solidFill>
                <a:srgbClr val="CC00CC"/>
              </a:solidFill>
            </a:endParaRPr>
          </a:p>
        </p:txBody>
      </p:sp>
      <p:sp>
        <p:nvSpPr>
          <p:cNvPr id="5" name="TextBox 4">
            <a:extLst>
              <a:ext uri="{FF2B5EF4-FFF2-40B4-BE49-F238E27FC236}">
                <a16:creationId xmlns:a16="http://schemas.microsoft.com/office/drawing/2014/main" id="{2F663D9C-947C-A42E-66E5-5F63FE478D10}"/>
              </a:ext>
            </a:extLst>
          </p:cNvPr>
          <p:cNvSpPr txBox="1"/>
          <p:nvPr/>
        </p:nvSpPr>
        <p:spPr>
          <a:xfrm>
            <a:off x="94695" y="5473005"/>
            <a:ext cx="12002609" cy="1384995"/>
          </a:xfrm>
          <a:prstGeom prst="rect">
            <a:avLst/>
          </a:prstGeom>
          <a:noFill/>
        </p:spPr>
        <p:txBody>
          <a:bodyPr wrap="square">
            <a:spAutoFit/>
          </a:bodyPr>
          <a:lstStyle/>
          <a:p>
            <a:r>
              <a:rPr lang="en-US" sz="2800" dirty="0" err="1">
                <a:solidFill>
                  <a:schemeClr val="tx2">
                    <a:lumMod val="75000"/>
                  </a:schemeClr>
                </a:solidFill>
                <a:latin typeface="Times New Roman" pitchFamily="18" charset="0"/>
                <a:cs typeface="Times New Roman" pitchFamily="18" charset="0"/>
              </a:rPr>
              <a:t>Trình</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tự</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các</a:t>
            </a:r>
            <a:r>
              <a:rPr lang="en-US" sz="2800" dirty="0">
                <a:solidFill>
                  <a:schemeClr val="tx2">
                    <a:lumMod val="75000"/>
                  </a:schemeClr>
                </a:solidFill>
                <a:latin typeface="Times New Roman" pitchFamily="18" charset="0"/>
                <a:cs typeface="Times New Roman" pitchFamily="18" charset="0"/>
              </a:rPr>
              <a:t> nucleotide </a:t>
            </a:r>
            <a:r>
              <a:rPr lang="en-US" sz="2800" dirty="0" err="1">
                <a:solidFill>
                  <a:schemeClr val="tx2">
                    <a:lumMod val="75000"/>
                  </a:schemeClr>
                </a:solidFill>
                <a:latin typeface="Times New Roman" pitchFamily="18" charset="0"/>
                <a:cs typeface="Times New Roman" pitchFamily="18" charset="0"/>
              </a:rPr>
              <a:t>trong</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đoạn</a:t>
            </a:r>
            <a:r>
              <a:rPr lang="en-US" sz="2800" dirty="0">
                <a:solidFill>
                  <a:schemeClr val="tx2">
                    <a:lumMod val="75000"/>
                  </a:schemeClr>
                </a:solidFill>
                <a:latin typeface="Times New Roman" pitchFamily="18" charset="0"/>
                <a:cs typeface="Times New Roman" pitchFamily="18" charset="0"/>
              </a:rPr>
              <a:t> gen </a:t>
            </a:r>
            <a:r>
              <a:rPr lang="en-US" sz="2800" dirty="0" err="1">
                <a:solidFill>
                  <a:schemeClr val="tx2">
                    <a:lumMod val="75000"/>
                  </a:schemeClr>
                </a:solidFill>
                <a:latin typeface="Times New Roman" pitchFamily="18" charset="0"/>
                <a:cs typeface="Times New Roman" pitchFamily="18" charset="0"/>
              </a:rPr>
              <a:t>đã</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tổng</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hợp</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ra</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đoạn</a:t>
            </a:r>
            <a:r>
              <a:rPr lang="en-US" sz="2800" dirty="0">
                <a:solidFill>
                  <a:schemeClr val="tx2">
                    <a:lumMod val="75000"/>
                  </a:schemeClr>
                </a:solidFill>
                <a:latin typeface="Times New Roman" pitchFamily="18" charset="0"/>
                <a:cs typeface="Times New Roman" pitchFamily="18" charset="0"/>
              </a:rPr>
              <a:t> mRNA</a:t>
            </a:r>
          </a:p>
          <a:p>
            <a:r>
              <a:rPr lang="en-US" sz="2800" dirty="0" err="1">
                <a:solidFill>
                  <a:schemeClr val="tx2">
                    <a:lumMod val="75000"/>
                  </a:schemeClr>
                </a:solidFill>
                <a:latin typeface="Times New Roman" pitchFamily="18" charset="0"/>
                <a:cs typeface="Times New Roman" pitchFamily="18" charset="0"/>
              </a:rPr>
              <a:t>Mạch</a:t>
            </a:r>
            <a:r>
              <a:rPr lang="en-US" sz="2800" dirty="0">
                <a:solidFill>
                  <a:schemeClr val="tx2">
                    <a:lumMod val="75000"/>
                  </a:schemeClr>
                </a:solidFill>
                <a:latin typeface="Times New Roman" pitchFamily="18" charset="0"/>
                <a:cs typeface="Times New Roman" pitchFamily="18" charset="0"/>
              </a:rPr>
              <a:t> 1: - T-A-C-G-A-A-C-T- G-</a:t>
            </a:r>
          </a:p>
          <a:p>
            <a:r>
              <a:rPr lang="en-US" sz="2800" dirty="0" err="1">
                <a:solidFill>
                  <a:schemeClr val="tx2">
                    <a:lumMod val="75000"/>
                  </a:schemeClr>
                </a:solidFill>
                <a:latin typeface="Times New Roman" pitchFamily="18" charset="0"/>
                <a:cs typeface="Times New Roman" pitchFamily="18" charset="0"/>
              </a:rPr>
              <a:t>Mạch</a:t>
            </a:r>
            <a:r>
              <a:rPr lang="en-US" sz="2800" dirty="0">
                <a:solidFill>
                  <a:schemeClr val="tx2">
                    <a:lumMod val="75000"/>
                  </a:schemeClr>
                </a:solidFill>
                <a:latin typeface="Times New Roman" pitchFamily="18" charset="0"/>
                <a:cs typeface="Times New Roman" pitchFamily="18" charset="0"/>
              </a:rPr>
              <a:t> 2: -A-T- G-C-T- T- G-A-C-</a:t>
            </a:r>
            <a:endParaRPr lang="en-US" sz="2800"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5EC9-42C1-F441-A16D-4A91A46B8972}"/>
              </a:ext>
            </a:extLst>
          </p:cNvPr>
          <p:cNvPicPr>
            <a:picLocks noChangeAspect="1"/>
          </p:cNvPicPr>
          <p:nvPr/>
        </p:nvPicPr>
        <p:blipFill>
          <a:blip r:embed="rId2"/>
          <a:stretch>
            <a:fillRect/>
          </a:stretch>
        </p:blipFill>
        <p:spPr>
          <a:xfrm>
            <a:off x="220337" y="0"/>
            <a:ext cx="11751325" cy="6858000"/>
          </a:xfrm>
          <a:prstGeom prst="rect">
            <a:avLst/>
          </a:prstGeom>
        </p:spPr>
      </p:pic>
    </p:spTree>
    <p:extLst>
      <p:ext uri="{BB962C8B-B14F-4D97-AF65-F5344CB8AC3E}">
        <p14:creationId xmlns:p14="http://schemas.microsoft.com/office/powerpoint/2010/main" val="211724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AF3F6-E538-5C00-F10C-921AA5D00DD8}"/>
              </a:ext>
            </a:extLst>
          </p:cNvPr>
          <p:cNvSpPr txBox="1"/>
          <p:nvPr/>
        </p:nvSpPr>
        <p:spPr>
          <a:xfrm>
            <a:off x="0" y="68348"/>
            <a:ext cx="11680795" cy="523220"/>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Câu</a:t>
            </a:r>
            <a:r>
              <a:rPr lang="en-US" sz="2800" dirty="0">
                <a:solidFill>
                  <a:srgbClr val="FF0000"/>
                </a:solidFill>
                <a:effectLst/>
                <a:latin typeface="Times New Roman" panose="02020603050405020304" pitchFamily="18" charset="0"/>
                <a:ea typeface="Times New Roman" panose="02020603050405020304" pitchFamily="18" charset="0"/>
              </a:rPr>
              <a:t> 3: </a:t>
            </a:r>
            <a:r>
              <a:rPr lang="en-US" sz="2800" dirty="0" err="1">
                <a:solidFill>
                  <a:srgbClr val="FF0000"/>
                </a:solidFill>
                <a:effectLst/>
                <a:latin typeface="Times New Roman" panose="02020603050405020304" pitchFamily="18" charset="0"/>
                <a:ea typeface="Times New Roman" panose="02020603050405020304" pitchFamily="18" charset="0"/>
              </a:rPr>
              <a:t>Hãy</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chỉ</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ra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điểm</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giống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nhau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giữa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phiên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mã</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tái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bản</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ndParaRPr>
          </a:p>
        </p:txBody>
      </p:sp>
      <p:sp>
        <p:nvSpPr>
          <p:cNvPr id="7" name="TextBox 6">
            <a:extLst>
              <a:ext uri="{FF2B5EF4-FFF2-40B4-BE49-F238E27FC236}">
                <a16:creationId xmlns:a16="http://schemas.microsoft.com/office/drawing/2014/main" id="{658AE71E-0DAC-9AE3-35FC-418314681DA9}"/>
              </a:ext>
            </a:extLst>
          </p:cNvPr>
          <p:cNvSpPr txBox="1"/>
          <p:nvPr/>
        </p:nvSpPr>
        <p:spPr>
          <a:xfrm>
            <a:off x="106532" y="591568"/>
            <a:ext cx="11949344" cy="3136115"/>
          </a:xfrm>
          <a:prstGeom prst="rect">
            <a:avLst/>
          </a:prstGeom>
          <a:noFill/>
        </p:spPr>
        <p:txBody>
          <a:bodyPr wrap="square">
            <a:spAutoFit/>
          </a:bodyPr>
          <a:lstStyle/>
          <a:p>
            <a:pPr marL="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enzym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polimeraza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ADN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sung</a:t>
            </a:r>
          </a:p>
          <a:p>
            <a:pPr marL="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enzym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3’→5’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err="1">
                <a:effectLst/>
                <a:latin typeface="Times New Roman" panose="02020603050405020304" pitchFamily="18" charset="0"/>
                <a:ea typeface="Calibri" panose="020F0502020204030204" pitchFamily="34" charset="0"/>
              </a:rPr>
              <a:t>Khác</a:t>
            </a:r>
            <a:r>
              <a:rPr lang="en-US" sz="2800" dirty="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19864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1D6F44-E7CE-746F-71CA-3EEFE77DC093}"/>
              </a:ext>
            </a:extLst>
          </p:cNvPr>
          <p:cNvGraphicFramePr>
            <a:graphicFrameLocks noGrp="1"/>
          </p:cNvGraphicFramePr>
          <p:nvPr>
            <p:extLst>
              <p:ext uri="{D42A27DB-BD31-4B8C-83A1-F6EECF244321}">
                <p14:modId xmlns:p14="http://schemas.microsoft.com/office/powerpoint/2010/main" val="1434488011"/>
              </p:ext>
            </p:extLst>
          </p:nvPr>
        </p:nvGraphicFramePr>
        <p:xfrm>
          <a:off x="314325" y="236943"/>
          <a:ext cx="11068050" cy="6187440"/>
        </p:xfrm>
        <a:graphic>
          <a:graphicData uri="http://schemas.openxmlformats.org/drawingml/2006/table">
            <a:tbl>
              <a:tblPr firstRow="1" bandRow="1">
                <a:tableStyleId>{8A107856-5554-42FB-B03E-39F5DBC370BA}</a:tableStyleId>
              </a:tblPr>
              <a:tblGrid>
                <a:gridCol w="6075229">
                  <a:extLst>
                    <a:ext uri="{9D8B030D-6E8A-4147-A177-3AD203B41FA5}">
                      <a16:colId xmlns:a16="http://schemas.microsoft.com/office/drawing/2014/main" val="1948273503"/>
                    </a:ext>
                  </a:extLst>
                </a:gridCol>
                <a:gridCol w="4992821">
                  <a:extLst>
                    <a:ext uri="{9D8B030D-6E8A-4147-A177-3AD203B41FA5}">
                      <a16:colId xmlns:a16="http://schemas.microsoft.com/office/drawing/2014/main" val="3242516247"/>
                    </a:ext>
                  </a:extLst>
                </a:gridCol>
              </a:tblGrid>
              <a:tr h="370840">
                <a:tc>
                  <a:txBody>
                    <a:bodyPr/>
                    <a:lstStyle/>
                    <a:p>
                      <a:pPr algn="ctr"/>
                      <a:r>
                        <a:rPr lang="en-US" sz="2800" dirty="0" err="1">
                          <a:solidFill>
                            <a:srgbClr val="0000FF"/>
                          </a:solidFill>
                          <a:latin typeface="Times New Roman" panose="02020603050405020304" pitchFamily="18" charset="0"/>
                          <a:cs typeface="Times New Roman" panose="02020603050405020304" pitchFamily="18" charset="0"/>
                        </a:rPr>
                        <a:t>Tái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endParaRPr lang="en-US" sz="2800" dirty="0">
                        <a:solidFill>
                          <a:srgbClr val="0000FF"/>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solidFill>
                            <a:srgbClr val="0000FF"/>
                          </a:solidFill>
                          <a:latin typeface="Times New Roman" panose="02020603050405020304" pitchFamily="18" charset="0"/>
                          <a:cs typeface="Times New Roman" panose="02020603050405020304" pitchFamily="18" charset="0"/>
                        </a:rPr>
                        <a:t>Phiên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mã</a:t>
                      </a:r>
                      <a:endParaRPr lang="en-US" sz="2800" dirty="0">
                        <a:solidFill>
                          <a:srgbClr val="0000FF"/>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84917030"/>
                  </a:ext>
                </a:extLst>
              </a:tr>
              <a:tr h="370840">
                <a:tc>
                  <a:txBody>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enzim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NA-polymerase</a:t>
                      </a:r>
                    </a:p>
                  </a:txBody>
                  <a:tcPr/>
                </a:tc>
                <a:tc>
                  <a:txBody>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enzim</a:t>
                      </a:r>
                      <a:r>
                        <a:rPr lang="en-US" sz="2800" dirty="0">
                          <a:latin typeface="Times New Roman" panose="02020603050405020304" pitchFamily="18" charset="0"/>
                          <a:cs typeface="Times New Roman" panose="02020603050405020304" pitchFamily="18" charset="0"/>
                        </a:rPr>
                        <a:t> RNA polymerase</a:t>
                      </a:r>
                    </a:p>
                  </a:txBody>
                  <a:tcPr/>
                </a:tc>
                <a:extLst>
                  <a:ext uri="{0D108BD9-81ED-4DB2-BD59-A6C34878D82A}">
                    <a16:rowId xmlns:a16="http://schemas.microsoft.com/office/drawing/2014/main" val="971595821"/>
                  </a:ext>
                </a:extLst>
              </a:tr>
              <a:tr h="370840">
                <a:tc>
                  <a:txBody>
                    <a:bodyPr/>
                    <a:lstStyle/>
                    <a:p>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a:t>
                      </a:r>
                    </a:p>
                  </a:txBody>
                  <a:tcPr/>
                </a:tc>
                <a:tc>
                  <a:txBody>
                    <a:bodyPr/>
                    <a:lstStyle/>
                    <a:p>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1404105"/>
                  </a:ext>
                </a:extLst>
              </a:tr>
              <a:tr h="370840">
                <a:tc>
                  <a:txBody>
                    <a:bodyPr/>
                    <a:lstStyle/>
                    <a:p>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nucleotide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A,T,G,C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nucleotide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A,U,G,C</a:t>
                      </a:r>
                    </a:p>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5066923"/>
                  </a:ext>
                </a:extLst>
              </a:tr>
              <a:tr h="370840">
                <a:tc>
                  <a:txBody>
                    <a:bodyPr/>
                    <a:lstStyle/>
                    <a:p>
                      <a:r>
                        <a:rPr lang="en-US" sz="2800" dirty="0" err="1">
                          <a:latin typeface="Times New Roman" panose="02020603050405020304" pitchFamily="18" charset="0"/>
                          <a:cs typeface="Times New Roman" panose="02020603050405020304" pitchFamily="18" charset="0"/>
                        </a:rPr>
                        <a:t>Sảm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RNA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99072662"/>
                  </a:ext>
                </a:extLst>
              </a:tr>
              <a:tr h="370840">
                <a:tc>
                  <a:txBody>
                    <a:bodyPr/>
                    <a:lstStyle/>
                    <a:p>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r>
                        <a:rPr lang="en-US" sz="2800" dirty="0">
                          <a:latin typeface="Times New Roman" panose="02020603050405020304" pitchFamily="18" charset="0"/>
                          <a:cs typeface="Times New Roman" panose="02020603050405020304" pitchFamily="18" charset="0"/>
                        </a:rPr>
                        <a:t> DNA/RNA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3’ –OH</a:t>
                      </a:r>
                    </a:p>
                  </a:txBody>
                  <a:tcPr/>
                </a:tc>
                <a:tc>
                  <a:txBody>
                    <a:bodyPr/>
                    <a:lstStyle/>
                    <a:p>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25313062"/>
                  </a:ext>
                </a:extLst>
              </a:tr>
              <a:tr h="370840">
                <a:tc>
                  <a:txBody>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0921452"/>
                  </a:ext>
                </a:extLst>
              </a:tr>
            </a:tbl>
          </a:graphicData>
        </a:graphic>
      </p:graphicFrame>
    </p:spTree>
    <p:extLst>
      <p:ext uri="{BB962C8B-B14F-4D97-AF65-F5344CB8AC3E}">
        <p14:creationId xmlns:p14="http://schemas.microsoft.com/office/powerpoint/2010/main" val="3714512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B1D38878-23E4-B313-A9B6-71F6DD3FDEB9}"/>
              </a:ext>
            </a:extLst>
          </p:cNvPr>
          <p:cNvPicPr>
            <a:picLocks noChangeAspect="1"/>
          </p:cNvPicPr>
          <p:nvPr/>
        </p:nvPicPr>
        <p:blipFill>
          <a:blip r:embed="rId2"/>
          <a:stretch>
            <a:fillRect/>
          </a:stretch>
        </p:blipFill>
        <p:spPr>
          <a:xfrm>
            <a:off x="1084613" y="514905"/>
            <a:ext cx="9667665" cy="5828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4" name="Picture 3">
            <a:extLst>
              <a:ext uri="{FF2B5EF4-FFF2-40B4-BE49-F238E27FC236}">
                <a16:creationId xmlns:a16="http://schemas.microsoft.com/office/drawing/2014/main" id="{E406F431-5AE2-9426-BD90-B74ED1F2A367}"/>
              </a:ext>
            </a:extLst>
          </p:cNvPr>
          <p:cNvPicPr>
            <a:picLocks noChangeAspect="1"/>
          </p:cNvPicPr>
          <p:nvPr/>
        </p:nvPicPr>
        <p:blipFill>
          <a:blip r:embed="rId2"/>
          <a:stretch>
            <a:fillRect/>
          </a:stretch>
        </p:blipFill>
        <p:spPr>
          <a:xfrm>
            <a:off x="1278384" y="688574"/>
            <a:ext cx="9635231" cy="3972202"/>
          </a:xfrm>
          <a:prstGeom prst="rect">
            <a:avLst/>
          </a:prstGeom>
        </p:spPr>
      </p:pic>
      <p:sp>
        <p:nvSpPr>
          <p:cNvPr id="5" name="TextBox 4">
            <a:extLst>
              <a:ext uri="{FF2B5EF4-FFF2-40B4-BE49-F238E27FC236}">
                <a16:creationId xmlns:a16="http://schemas.microsoft.com/office/drawing/2014/main" id="{D407E286-D646-1912-93C2-023E33BAAD25}"/>
              </a:ext>
            </a:extLst>
          </p:cNvPr>
          <p:cNvSpPr txBox="1"/>
          <p:nvPr/>
        </p:nvSpPr>
        <p:spPr>
          <a:xfrm>
            <a:off x="189391" y="5349260"/>
            <a:ext cx="12002609" cy="523220"/>
          </a:xfrm>
          <a:prstGeom prst="rect">
            <a:avLst/>
          </a:prstGeom>
          <a:solidFill>
            <a:schemeClr val="accent4">
              <a:lumMod val="20000"/>
              <a:lumOff val="80000"/>
            </a:schemeClr>
          </a:solidFill>
        </p:spPr>
        <p:txBody>
          <a:bodyPr wrap="square">
            <a:spAutoFit/>
          </a:bodyPr>
          <a:lstStyle/>
          <a:p>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Phân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tử</a:t>
            </a:r>
            <a:r>
              <a:rPr lang="en-US" sz="2800" dirty="0">
                <a:solidFill>
                  <a:srgbClr val="0000FF"/>
                </a:solidFill>
                <a:effectLst/>
                <a:latin typeface="Times New Roman" panose="02020603050405020304" pitchFamily="18" charset="0"/>
                <a:ea typeface="Times New Roman" panose="02020603050405020304" pitchFamily="18" charset="0"/>
              </a:rPr>
              <a:t> mRNA </a:t>
            </a:r>
            <a:r>
              <a:rPr lang="en-US" sz="2800" dirty="0" err="1">
                <a:solidFill>
                  <a:srgbClr val="0000FF"/>
                </a:solidFill>
                <a:effectLst/>
                <a:latin typeface="Times New Roman" panose="02020603050405020304" pitchFamily="18" charset="0"/>
                <a:ea typeface="Times New Roman" panose="02020603050405020304" pitchFamily="18" charset="0"/>
              </a:rPr>
              <a:t>sao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chép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rPr>
              <a:t> tin di </a:t>
            </a:r>
            <a:r>
              <a:rPr lang="en-US" sz="2800" dirty="0" err="1">
                <a:solidFill>
                  <a:srgbClr val="0000FF"/>
                </a:solidFill>
                <a:effectLst/>
                <a:latin typeface="Times New Roman" panose="02020603050405020304" pitchFamily="18" charset="0"/>
                <a:ea typeface="Times New Roman" panose="02020603050405020304" pitchFamily="18" charset="0"/>
              </a:rPr>
              <a:t>truyền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trên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phân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tử</a:t>
            </a:r>
            <a:r>
              <a:rPr lang="en-US" sz="2800" dirty="0">
                <a:solidFill>
                  <a:srgbClr val="0000FF"/>
                </a:solidFill>
                <a:effectLst/>
                <a:latin typeface="Times New Roman" panose="02020603050405020304" pitchFamily="18" charset="0"/>
                <a:ea typeface="Times New Roman" panose="02020603050405020304" pitchFamily="18" charset="0"/>
              </a:rPr>
              <a:t> DNA </a:t>
            </a:r>
            <a:r>
              <a:rPr lang="en-US" sz="2800" dirty="0" err="1">
                <a:solidFill>
                  <a:srgbClr val="0000FF"/>
                </a:solidFill>
                <a:effectLst/>
                <a:latin typeface="Times New Roman" panose="02020603050405020304" pitchFamily="18" charset="0"/>
                <a:ea typeface="Times New Roman" panose="02020603050405020304" pitchFamily="18" charset="0"/>
              </a:rPr>
              <a:t>nhằm</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mục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đích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gì</a:t>
            </a:r>
            <a:r>
              <a:rPr lang="en-US" sz="2800" dirty="0">
                <a:solidFill>
                  <a:srgbClr val="0000FF"/>
                </a:solidFill>
                <a:effectLst/>
                <a:latin typeface="Times New Roman" panose="02020603050405020304" pitchFamily="18" charset="0"/>
                <a:ea typeface="Times New Roman" panose="02020603050405020304" pitchFamily="18" charset="0"/>
              </a:rPr>
              <a:t>?</a:t>
            </a:r>
            <a:endParaRPr lang="en-US" sz="2800" dirty="0">
              <a:solidFill>
                <a:srgbClr val="0000FF"/>
              </a:solidFill>
            </a:endParaRPr>
          </a:p>
        </p:txBody>
      </p:sp>
    </p:spTree>
    <p:extLst>
      <p:ext uri="{BB962C8B-B14F-4D97-AF65-F5344CB8AC3E}">
        <p14:creationId xmlns:p14="http://schemas.microsoft.com/office/powerpoint/2010/main" val="238794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204186" y="72357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78D4D15-DD9F-EF51-04B6-BA312C46608C}"/>
              </a:ext>
            </a:extLst>
          </p:cNvPr>
          <p:cNvPicPr>
            <a:picLocks noChangeAspect="1"/>
          </p:cNvPicPr>
          <p:nvPr/>
        </p:nvPicPr>
        <p:blipFill>
          <a:blip r:embed="rId2"/>
          <a:stretch>
            <a:fillRect/>
          </a:stretch>
        </p:blipFill>
        <p:spPr>
          <a:xfrm>
            <a:off x="74591" y="1966941"/>
            <a:ext cx="1993879" cy="4398885"/>
          </a:xfrm>
          <a:prstGeom prst="rect">
            <a:avLst/>
          </a:prstGeom>
        </p:spPr>
      </p:pic>
      <p:sp>
        <p:nvSpPr>
          <p:cNvPr id="4" name="Arrow: Right 3">
            <a:extLst>
              <a:ext uri="{FF2B5EF4-FFF2-40B4-BE49-F238E27FC236}">
                <a16:creationId xmlns:a16="http://schemas.microsoft.com/office/drawing/2014/main" id="{C7810A82-74CE-D5E5-A5E7-A84B21BF664E}"/>
              </a:ext>
            </a:extLst>
          </p:cNvPr>
          <p:cNvSpPr/>
          <p:nvPr/>
        </p:nvSpPr>
        <p:spPr>
          <a:xfrm rot="19624660">
            <a:off x="1823191" y="3285640"/>
            <a:ext cx="1016223" cy="20678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574428-66EA-A0A5-7AA5-49AB99B96A5D}"/>
              </a:ext>
            </a:extLst>
          </p:cNvPr>
          <p:cNvPicPr>
            <a:picLocks noChangeAspect="1"/>
          </p:cNvPicPr>
          <p:nvPr/>
        </p:nvPicPr>
        <p:blipFill>
          <a:blip r:embed="rId3"/>
          <a:stretch>
            <a:fillRect/>
          </a:stretch>
        </p:blipFill>
        <p:spPr>
          <a:xfrm>
            <a:off x="2815866" y="1279572"/>
            <a:ext cx="1772148" cy="2219383"/>
          </a:xfrm>
          <a:prstGeom prst="rect">
            <a:avLst/>
          </a:prstGeom>
        </p:spPr>
      </p:pic>
      <p:sp>
        <p:nvSpPr>
          <p:cNvPr id="7" name="Arrow: Right 6">
            <a:extLst>
              <a:ext uri="{FF2B5EF4-FFF2-40B4-BE49-F238E27FC236}">
                <a16:creationId xmlns:a16="http://schemas.microsoft.com/office/drawing/2014/main" id="{9F92BC98-8E07-0987-CDF0-82BDCFCF34BA}"/>
              </a:ext>
            </a:extLst>
          </p:cNvPr>
          <p:cNvSpPr/>
          <p:nvPr/>
        </p:nvSpPr>
        <p:spPr>
          <a:xfrm rot="1990918">
            <a:off x="1887958" y="4348255"/>
            <a:ext cx="1106567" cy="169062"/>
          </a:xfrm>
          <a:prstGeom prst="rightArrow">
            <a:avLst/>
          </a:prstGeom>
          <a:solidFill>
            <a:srgbClr val="FF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26DB284-66ED-7F67-57F3-97BFD49ED45A}"/>
              </a:ext>
            </a:extLst>
          </p:cNvPr>
          <p:cNvCxnSpPr/>
          <p:nvPr/>
        </p:nvCxnSpPr>
        <p:spPr>
          <a:xfrm flipH="1">
            <a:off x="2176235" y="4166383"/>
            <a:ext cx="559320" cy="470516"/>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AE1F4544-93F5-D942-0555-237216D55A96}"/>
              </a:ext>
            </a:extLst>
          </p:cNvPr>
          <p:cNvCxnSpPr>
            <a:cxnSpLocks/>
          </p:cNvCxnSpPr>
          <p:nvPr/>
        </p:nvCxnSpPr>
        <p:spPr>
          <a:xfrm>
            <a:off x="2410169" y="4080100"/>
            <a:ext cx="62144" cy="705371"/>
          </a:xfrm>
          <a:prstGeom prst="line">
            <a:avLst/>
          </a:prstGeom>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9BE9E53A-A8D1-5D67-B976-881ABE2F378B}"/>
              </a:ext>
            </a:extLst>
          </p:cNvPr>
          <p:cNvPicPr>
            <a:picLocks noChangeAspect="1"/>
          </p:cNvPicPr>
          <p:nvPr/>
        </p:nvPicPr>
        <p:blipFill>
          <a:blip r:embed="rId4"/>
          <a:stretch>
            <a:fillRect/>
          </a:stretch>
        </p:blipFill>
        <p:spPr>
          <a:xfrm>
            <a:off x="3039719" y="3915045"/>
            <a:ext cx="1772148" cy="2219383"/>
          </a:xfrm>
          <a:prstGeom prst="rect">
            <a:avLst/>
          </a:prstGeom>
        </p:spPr>
      </p:pic>
      <p:pic>
        <p:nvPicPr>
          <p:cNvPr id="19" name="Picture 18">
            <a:extLst>
              <a:ext uri="{FF2B5EF4-FFF2-40B4-BE49-F238E27FC236}">
                <a16:creationId xmlns:a16="http://schemas.microsoft.com/office/drawing/2014/main" id="{B46FA851-5B62-D9E5-4826-B57102F04F46}"/>
              </a:ext>
            </a:extLst>
          </p:cNvPr>
          <p:cNvPicPr>
            <a:picLocks noChangeAspect="1"/>
          </p:cNvPicPr>
          <p:nvPr/>
        </p:nvPicPr>
        <p:blipFill>
          <a:blip r:embed="rId5"/>
          <a:stretch>
            <a:fillRect/>
          </a:stretch>
        </p:blipFill>
        <p:spPr>
          <a:xfrm>
            <a:off x="5155420" y="2991229"/>
            <a:ext cx="2733543" cy="2135993"/>
          </a:xfrm>
          <a:prstGeom prst="rect">
            <a:avLst/>
          </a:prstGeom>
        </p:spPr>
      </p:pic>
      <p:sp>
        <p:nvSpPr>
          <p:cNvPr id="20" name="Arrow: Right 19">
            <a:extLst>
              <a:ext uri="{FF2B5EF4-FFF2-40B4-BE49-F238E27FC236}">
                <a16:creationId xmlns:a16="http://schemas.microsoft.com/office/drawing/2014/main" id="{93C6C41E-7759-57A3-D44E-C7CA1172A39E}"/>
              </a:ext>
            </a:extLst>
          </p:cNvPr>
          <p:cNvSpPr/>
          <p:nvPr/>
        </p:nvSpPr>
        <p:spPr>
          <a:xfrm rot="19624660">
            <a:off x="7724403" y="2485234"/>
            <a:ext cx="1016223" cy="20678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1D0599A-E38F-67DA-B53D-FC8F520DA370}"/>
              </a:ext>
            </a:extLst>
          </p:cNvPr>
          <p:cNvSpPr/>
          <p:nvPr/>
        </p:nvSpPr>
        <p:spPr>
          <a:xfrm rot="766477">
            <a:off x="7964534" y="4169019"/>
            <a:ext cx="1016223" cy="20678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D68B250-3075-955D-245F-A96F9FFC69F8}"/>
              </a:ext>
            </a:extLst>
          </p:cNvPr>
          <p:cNvCxnSpPr>
            <a:cxnSpLocks/>
          </p:cNvCxnSpPr>
          <p:nvPr/>
        </p:nvCxnSpPr>
        <p:spPr>
          <a:xfrm flipH="1">
            <a:off x="8232516" y="3930465"/>
            <a:ext cx="423212" cy="650413"/>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939F6DB0-5775-1389-5CD7-5781EA75AF3C}"/>
              </a:ext>
            </a:extLst>
          </p:cNvPr>
          <p:cNvCxnSpPr>
            <a:cxnSpLocks/>
          </p:cNvCxnSpPr>
          <p:nvPr/>
        </p:nvCxnSpPr>
        <p:spPr>
          <a:xfrm>
            <a:off x="8353887" y="3930465"/>
            <a:ext cx="152192" cy="650413"/>
          </a:xfrm>
          <a:prstGeom prst="line">
            <a:avLst/>
          </a:prstGeom>
        </p:spPr>
        <p:style>
          <a:lnRef idx="3">
            <a:schemeClr val="accent2"/>
          </a:lnRef>
          <a:fillRef idx="0">
            <a:schemeClr val="accent2"/>
          </a:fillRef>
          <a:effectRef idx="2">
            <a:schemeClr val="accent2"/>
          </a:effectRef>
          <a:fontRef idx="minor">
            <a:schemeClr val="tx1"/>
          </a:fontRef>
        </p:style>
      </p:cxnSp>
      <p:pic>
        <p:nvPicPr>
          <p:cNvPr id="32" name="Picture 31">
            <a:extLst>
              <a:ext uri="{FF2B5EF4-FFF2-40B4-BE49-F238E27FC236}">
                <a16:creationId xmlns:a16="http://schemas.microsoft.com/office/drawing/2014/main" id="{96D666C0-57B2-F588-FA42-E64F3EE8465E}"/>
              </a:ext>
            </a:extLst>
          </p:cNvPr>
          <p:cNvPicPr>
            <a:picLocks noChangeAspect="1"/>
          </p:cNvPicPr>
          <p:nvPr/>
        </p:nvPicPr>
        <p:blipFill>
          <a:blip r:embed="rId6"/>
          <a:stretch>
            <a:fillRect/>
          </a:stretch>
        </p:blipFill>
        <p:spPr>
          <a:xfrm>
            <a:off x="8710265" y="857250"/>
            <a:ext cx="1993880" cy="2101138"/>
          </a:xfrm>
          <a:prstGeom prst="rect">
            <a:avLst/>
          </a:prstGeom>
        </p:spPr>
      </p:pic>
      <p:pic>
        <p:nvPicPr>
          <p:cNvPr id="34" name="Picture 33">
            <a:extLst>
              <a:ext uri="{FF2B5EF4-FFF2-40B4-BE49-F238E27FC236}">
                <a16:creationId xmlns:a16="http://schemas.microsoft.com/office/drawing/2014/main" id="{1BE7C0C9-6649-6552-8ACE-6ED561F80C2E}"/>
              </a:ext>
            </a:extLst>
          </p:cNvPr>
          <p:cNvPicPr>
            <a:picLocks noChangeAspect="1"/>
          </p:cNvPicPr>
          <p:nvPr/>
        </p:nvPicPr>
        <p:blipFill>
          <a:blip r:embed="rId7"/>
          <a:stretch>
            <a:fillRect/>
          </a:stretch>
        </p:blipFill>
        <p:spPr>
          <a:xfrm>
            <a:off x="9043778" y="3156613"/>
            <a:ext cx="2464619" cy="2552344"/>
          </a:xfrm>
          <a:prstGeom prst="rect">
            <a:avLst/>
          </a:prstGeom>
        </p:spPr>
      </p:pic>
    </p:spTree>
    <p:extLst>
      <p:ext uri="{BB962C8B-B14F-4D97-AF65-F5344CB8AC3E}">
        <p14:creationId xmlns:p14="http://schemas.microsoft.com/office/powerpoint/2010/main" val="317883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80">
                                          <p:stCondLst>
                                            <p:cond delay="0"/>
                                          </p:stCondLst>
                                        </p:cTn>
                                        <p:tgtEl>
                                          <p:spTgt spid="32"/>
                                        </p:tgtEl>
                                      </p:cBhvr>
                                    </p:animEffect>
                                    <p:anim calcmode="lin" valueType="num">
                                      <p:cBhvr>
                                        <p:cTn id="5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3" dur="26">
                                          <p:stCondLst>
                                            <p:cond delay="650"/>
                                          </p:stCondLst>
                                        </p:cTn>
                                        <p:tgtEl>
                                          <p:spTgt spid="32"/>
                                        </p:tgtEl>
                                      </p:cBhvr>
                                      <p:to x="100000" y="60000"/>
                                    </p:animScale>
                                    <p:animScale>
                                      <p:cBhvr>
                                        <p:cTn id="64" dur="166" decel="50000">
                                          <p:stCondLst>
                                            <p:cond delay="676"/>
                                          </p:stCondLst>
                                        </p:cTn>
                                        <p:tgtEl>
                                          <p:spTgt spid="32"/>
                                        </p:tgtEl>
                                      </p:cBhvr>
                                      <p:to x="100000" y="100000"/>
                                    </p:animScale>
                                    <p:animScale>
                                      <p:cBhvr>
                                        <p:cTn id="65" dur="26">
                                          <p:stCondLst>
                                            <p:cond delay="1312"/>
                                          </p:stCondLst>
                                        </p:cTn>
                                        <p:tgtEl>
                                          <p:spTgt spid="32"/>
                                        </p:tgtEl>
                                      </p:cBhvr>
                                      <p:to x="100000" y="80000"/>
                                    </p:animScale>
                                    <p:animScale>
                                      <p:cBhvr>
                                        <p:cTn id="66" dur="166" decel="50000">
                                          <p:stCondLst>
                                            <p:cond delay="1338"/>
                                          </p:stCondLst>
                                        </p:cTn>
                                        <p:tgtEl>
                                          <p:spTgt spid="32"/>
                                        </p:tgtEl>
                                      </p:cBhvr>
                                      <p:to x="100000" y="100000"/>
                                    </p:animScale>
                                    <p:animScale>
                                      <p:cBhvr>
                                        <p:cTn id="67" dur="26">
                                          <p:stCondLst>
                                            <p:cond delay="1642"/>
                                          </p:stCondLst>
                                        </p:cTn>
                                        <p:tgtEl>
                                          <p:spTgt spid="32"/>
                                        </p:tgtEl>
                                      </p:cBhvr>
                                      <p:to x="100000" y="90000"/>
                                    </p:animScale>
                                    <p:animScale>
                                      <p:cBhvr>
                                        <p:cTn id="68" dur="166" decel="50000">
                                          <p:stCondLst>
                                            <p:cond delay="1668"/>
                                          </p:stCondLst>
                                        </p:cTn>
                                        <p:tgtEl>
                                          <p:spTgt spid="32"/>
                                        </p:tgtEl>
                                      </p:cBhvr>
                                      <p:to x="100000" y="100000"/>
                                    </p:animScale>
                                    <p:animScale>
                                      <p:cBhvr>
                                        <p:cTn id="69" dur="26">
                                          <p:stCondLst>
                                            <p:cond delay="1808"/>
                                          </p:stCondLst>
                                        </p:cTn>
                                        <p:tgtEl>
                                          <p:spTgt spid="32"/>
                                        </p:tgtEl>
                                      </p:cBhvr>
                                      <p:to x="100000" y="95000"/>
                                    </p:animScale>
                                    <p:animScale>
                                      <p:cBhvr>
                                        <p:cTn id="70" dur="166" decel="50000">
                                          <p:stCondLst>
                                            <p:cond delay="1834"/>
                                          </p:stCondLst>
                                        </p:cTn>
                                        <p:tgtEl>
                                          <p:spTgt spid="32"/>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animEffect transition="in" filter="fade">
                                      <p:cBhvr>
                                        <p:cTn id="77" dur="500"/>
                                        <p:tgtEl>
                                          <p:spTgt spid="21"/>
                                        </p:tgtEl>
                                      </p:cBhvr>
                                    </p:animEffect>
                                  </p:childTnLst>
                                </p:cTn>
                              </p:par>
                              <p:par>
                                <p:cTn id="78" presetID="53" presetClass="entr" presetSubtype="16"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500" fill="hold"/>
                                        <p:tgtEl>
                                          <p:spTgt spid="25"/>
                                        </p:tgtEl>
                                        <p:attrNameLst>
                                          <p:attrName>ppt_w</p:attrName>
                                        </p:attrNameLst>
                                      </p:cBhvr>
                                      <p:tavLst>
                                        <p:tav tm="0">
                                          <p:val>
                                            <p:fltVal val="0"/>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animEffect transition="in" filter="fade">
                                      <p:cBhvr>
                                        <p:cTn id="82" dur="500"/>
                                        <p:tgtEl>
                                          <p:spTgt spid="25"/>
                                        </p:tgtEl>
                                      </p:cBhvr>
                                    </p:animEffect>
                                  </p:childTnLst>
                                </p:cTn>
                              </p:par>
                              <p:par>
                                <p:cTn id="83" presetID="53" presetClass="entr" presetSubtype="16"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par>
                                <p:cTn id="88" presetID="53" presetClass="entr" presetSubtype="16"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box(in)">
                                      <p:cBhvr>
                                        <p:cTn id="9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7"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15409" y="45720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80FD54F-CA76-BEB9-9FD0-F9CA052815C6}"/>
              </a:ext>
            </a:extLst>
          </p:cNvPr>
          <p:cNvPicPr>
            <a:picLocks noChangeAspect="1"/>
          </p:cNvPicPr>
          <p:nvPr/>
        </p:nvPicPr>
        <p:blipFill>
          <a:blip r:embed="rId2"/>
          <a:stretch>
            <a:fillRect/>
          </a:stretch>
        </p:blipFill>
        <p:spPr>
          <a:xfrm>
            <a:off x="115409" y="1899821"/>
            <a:ext cx="2672633" cy="4753454"/>
          </a:xfrm>
          <a:prstGeom prst="rect">
            <a:avLst/>
          </a:prstGeom>
        </p:spPr>
      </p:pic>
      <p:sp>
        <p:nvSpPr>
          <p:cNvPr id="4" name="TextBox 3">
            <a:extLst>
              <a:ext uri="{FF2B5EF4-FFF2-40B4-BE49-F238E27FC236}">
                <a16:creationId xmlns:a16="http://schemas.microsoft.com/office/drawing/2014/main" id="{C61DA941-BE94-D72A-61EF-C6C9DBB003FD}"/>
              </a:ext>
            </a:extLst>
          </p:cNvPr>
          <p:cNvSpPr txBox="1"/>
          <p:nvPr/>
        </p:nvSpPr>
        <p:spPr>
          <a:xfrm>
            <a:off x="350667" y="857250"/>
            <a:ext cx="11412245"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di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nucleotide.</a:t>
            </a:r>
          </a:p>
        </p:txBody>
      </p:sp>
      <p:sp>
        <p:nvSpPr>
          <p:cNvPr id="5" name="Arrow: Right 4">
            <a:extLst>
              <a:ext uri="{FF2B5EF4-FFF2-40B4-BE49-F238E27FC236}">
                <a16:creationId xmlns:a16="http://schemas.microsoft.com/office/drawing/2014/main" id="{1A1C19F6-7CC7-4036-D26F-6FE0639175E3}"/>
              </a:ext>
            </a:extLst>
          </p:cNvPr>
          <p:cNvSpPr/>
          <p:nvPr/>
        </p:nvSpPr>
        <p:spPr>
          <a:xfrm>
            <a:off x="2761182" y="4820575"/>
            <a:ext cx="1926227" cy="26633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1895E4-6061-8FA0-1329-400709F64B1E}"/>
              </a:ext>
            </a:extLst>
          </p:cNvPr>
          <p:cNvSpPr/>
          <p:nvPr/>
        </p:nvSpPr>
        <p:spPr>
          <a:xfrm>
            <a:off x="2761182" y="4421080"/>
            <a:ext cx="1775080" cy="399495"/>
          </a:xfrm>
          <a:prstGeom prst="rect">
            <a:avLst/>
          </a:prstGeom>
          <a:solidFill>
            <a:srgbClr val="FF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chép</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4551841-57EA-38F1-A43B-57E86CF5222F}"/>
              </a:ext>
            </a:extLst>
          </p:cNvPr>
          <p:cNvPicPr>
            <a:picLocks noChangeAspect="1"/>
          </p:cNvPicPr>
          <p:nvPr/>
        </p:nvPicPr>
        <p:blipFill>
          <a:blip r:embed="rId3"/>
          <a:stretch>
            <a:fillRect/>
          </a:stretch>
        </p:blipFill>
        <p:spPr>
          <a:xfrm>
            <a:off x="4820574" y="1899821"/>
            <a:ext cx="1997475" cy="4753454"/>
          </a:xfrm>
          <a:prstGeom prst="rect">
            <a:avLst/>
          </a:prstGeom>
        </p:spPr>
      </p:pic>
      <p:sp>
        <p:nvSpPr>
          <p:cNvPr id="12" name="Arrow: Right 11">
            <a:extLst>
              <a:ext uri="{FF2B5EF4-FFF2-40B4-BE49-F238E27FC236}">
                <a16:creationId xmlns:a16="http://schemas.microsoft.com/office/drawing/2014/main" id="{8FD2278B-AD8A-572A-53ED-F466E322DADD}"/>
              </a:ext>
            </a:extLst>
          </p:cNvPr>
          <p:cNvSpPr/>
          <p:nvPr/>
        </p:nvSpPr>
        <p:spPr>
          <a:xfrm>
            <a:off x="6568794" y="4820575"/>
            <a:ext cx="1926227" cy="26633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9E8696-81A7-08F2-E154-6B7831577147}"/>
              </a:ext>
            </a:extLst>
          </p:cNvPr>
          <p:cNvSpPr/>
          <p:nvPr/>
        </p:nvSpPr>
        <p:spPr>
          <a:xfrm>
            <a:off x="6568794" y="4421080"/>
            <a:ext cx="1775080" cy="399495"/>
          </a:xfrm>
          <a:prstGeom prst="rect">
            <a:avLst/>
          </a:prstGeom>
          <a:solidFill>
            <a:srgbClr val="FF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Quy </a:t>
            </a:r>
            <a:r>
              <a:rPr lang="en-US" sz="2800" dirty="0" err="1">
                <a:latin typeface="Times New Roman" panose="02020603050405020304" pitchFamily="18" charset="0"/>
                <a:cs typeface="Times New Roman" panose="02020603050405020304" pitchFamily="18" charset="0"/>
              </a:rPr>
              <a:t>định</a:t>
            </a:r>
            <a:endParaRPr lang="en-US" sz="2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26DD8BB-1D15-4292-7F40-C4506A106C3E}"/>
              </a:ext>
            </a:extLst>
          </p:cNvPr>
          <p:cNvPicPr>
            <a:picLocks noChangeAspect="1"/>
          </p:cNvPicPr>
          <p:nvPr/>
        </p:nvPicPr>
        <p:blipFill>
          <a:blip r:embed="rId4"/>
          <a:stretch>
            <a:fillRect/>
          </a:stretch>
        </p:blipFill>
        <p:spPr>
          <a:xfrm>
            <a:off x="8730279" y="1981374"/>
            <a:ext cx="1926227" cy="4753455"/>
          </a:xfrm>
          <a:prstGeom prst="rect">
            <a:avLst/>
          </a:prstGeom>
        </p:spPr>
      </p:pic>
    </p:spTree>
    <p:extLst>
      <p:ext uri="{BB962C8B-B14F-4D97-AF65-F5344CB8AC3E}">
        <p14:creationId xmlns:p14="http://schemas.microsoft.com/office/powerpoint/2010/main" val="10251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par>
                                <p:cTn id="27" presetID="6"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animBg="1"/>
      <p:bldP spid="6"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15409" y="45720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61DA941-BE94-D72A-61EF-C6C9DBB003FD}"/>
              </a:ext>
            </a:extLst>
          </p:cNvPr>
          <p:cNvSpPr txBox="1"/>
          <p:nvPr/>
        </p:nvSpPr>
        <p:spPr>
          <a:xfrm>
            <a:off x="350667" y="857250"/>
            <a:ext cx="11412245"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di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nucleotide.</a:t>
            </a:r>
          </a:p>
        </p:txBody>
      </p:sp>
      <p:sp>
        <p:nvSpPr>
          <p:cNvPr id="7" name="TextBox 6">
            <a:extLst>
              <a:ext uri="{FF2B5EF4-FFF2-40B4-BE49-F238E27FC236}">
                <a16:creationId xmlns:a16="http://schemas.microsoft.com/office/drawing/2014/main" id="{4BA19311-7C84-50B3-8FA2-B73E589A0508}"/>
              </a:ext>
            </a:extLst>
          </p:cNvPr>
          <p:cNvSpPr txBox="1"/>
          <p:nvPr/>
        </p:nvSpPr>
        <p:spPr>
          <a:xfrm>
            <a:off x="1179250" y="1815525"/>
            <a:ext cx="585927" cy="1015663"/>
          </a:xfrm>
          <a:prstGeom prst="rect">
            <a:avLst/>
          </a:prstGeom>
          <a:noFill/>
        </p:spPr>
        <p:txBody>
          <a:bodyPr wrap="square" rtlCol="0">
            <a:spAutoFit/>
          </a:bodyPr>
          <a:lstStyle/>
          <a:p>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a:t>
            </a:r>
          </a:p>
        </p:txBody>
      </p:sp>
      <p:sp>
        <p:nvSpPr>
          <p:cNvPr id="11" name="TextBox 10">
            <a:extLst>
              <a:ext uri="{FF2B5EF4-FFF2-40B4-BE49-F238E27FC236}">
                <a16:creationId xmlns:a16="http://schemas.microsoft.com/office/drawing/2014/main" id="{F4D13582-B2C6-8FC2-8C67-1D3C86088932}"/>
              </a:ext>
            </a:extLst>
          </p:cNvPr>
          <p:cNvSpPr txBox="1"/>
          <p:nvPr/>
        </p:nvSpPr>
        <p:spPr>
          <a:xfrm>
            <a:off x="1828799" y="1815524"/>
            <a:ext cx="585927"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U</a:t>
            </a:r>
          </a:p>
        </p:txBody>
      </p:sp>
      <p:sp>
        <p:nvSpPr>
          <p:cNvPr id="14" name="TextBox 13">
            <a:extLst>
              <a:ext uri="{FF2B5EF4-FFF2-40B4-BE49-F238E27FC236}">
                <a16:creationId xmlns:a16="http://schemas.microsoft.com/office/drawing/2014/main" id="{817E9937-EA63-74AA-C628-8BA2A0AC9A2C}"/>
              </a:ext>
            </a:extLst>
          </p:cNvPr>
          <p:cNvSpPr txBox="1"/>
          <p:nvPr/>
        </p:nvSpPr>
        <p:spPr>
          <a:xfrm>
            <a:off x="2504981" y="1815523"/>
            <a:ext cx="585927" cy="1015663"/>
          </a:xfrm>
          <a:prstGeom prst="rect">
            <a:avLst/>
          </a:prstGeom>
          <a:noFill/>
        </p:spPr>
        <p:txBody>
          <a:bodyPr wrap="square" rtlCol="0">
            <a:spAutoFit/>
          </a:bodyPr>
          <a:lstStyle/>
          <a:p>
            <a:r>
              <a:rPr lang="en-US" sz="6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G</a:t>
            </a:r>
          </a:p>
        </p:txBody>
      </p:sp>
      <p:sp>
        <p:nvSpPr>
          <p:cNvPr id="16" name="TextBox 15">
            <a:extLst>
              <a:ext uri="{FF2B5EF4-FFF2-40B4-BE49-F238E27FC236}">
                <a16:creationId xmlns:a16="http://schemas.microsoft.com/office/drawing/2014/main" id="{15C7DBA2-0F47-1C67-CB9A-DC5A2E551E03}"/>
              </a:ext>
            </a:extLst>
          </p:cNvPr>
          <p:cNvSpPr txBox="1"/>
          <p:nvPr/>
        </p:nvSpPr>
        <p:spPr>
          <a:xfrm>
            <a:off x="3373514" y="1815523"/>
            <a:ext cx="585927"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a:t>
            </a:r>
          </a:p>
        </p:txBody>
      </p:sp>
      <p:pic>
        <p:nvPicPr>
          <p:cNvPr id="18" name="Picture 17">
            <a:extLst>
              <a:ext uri="{FF2B5EF4-FFF2-40B4-BE49-F238E27FC236}">
                <a16:creationId xmlns:a16="http://schemas.microsoft.com/office/drawing/2014/main" id="{9BA24D49-6BE4-6803-3FAF-F7A7FA18B97D}"/>
              </a:ext>
            </a:extLst>
          </p:cNvPr>
          <p:cNvPicPr>
            <a:picLocks noChangeAspect="1"/>
          </p:cNvPicPr>
          <p:nvPr/>
        </p:nvPicPr>
        <p:blipFill>
          <a:blip r:embed="rId2"/>
          <a:stretch>
            <a:fillRect/>
          </a:stretch>
        </p:blipFill>
        <p:spPr>
          <a:xfrm>
            <a:off x="7554897" y="1633120"/>
            <a:ext cx="3268505" cy="3382764"/>
          </a:xfrm>
          <a:prstGeom prst="rect">
            <a:avLst/>
          </a:prstGeom>
        </p:spPr>
      </p:pic>
      <p:pic>
        <p:nvPicPr>
          <p:cNvPr id="20" name="Picture 19">
            <a:extLst>
              <a:ext uri="{FF2B5EF4-FFF2-40B4-BE49-F238E27FC236}">
                <a16:creationId xmlns:a16="http://schemas.microsoft.com/office/drawing/2014/main" id="{0429B750-4264-030C-C366-B2DD14A3D8A4}"/>
              </a:ext>
            </a:extLst>
          </p:cNvPr>
          <p:cNvPicPr>
            <a:picLocks noChangeAspect="1"/>
          </p:cNvPicPr>
          <p:nvPr/>
        </p:nvPicPr>
        <p:blipFill>
          <a:blip r:embed="rId3"/>
          <a:stretch>
            <a:fillRect/>
          </a:stretch>
        </p:blipFill>
        <p:spPr>
          <a:xfrm>
            <a:off x="594805" y="3705942"/>
            <a:ext cx="6818050" cy="1229461"/>
          </a:xfrm>
          <a:prstGeom prst="rect">
            <a:avLst/>
          </a:prstGeom>
        </p:spPr>
      </p:pic>
      <p:sp>
        <p:nvSpPr>
          <p:cNvPr id="21" name="Left Brace 20">
            <a:extLst>
              <a:ext uri="{FF2B5EF4-FFF2-40B4-BE49-F238E27FC236}">
                <a16:creationId xmlns:a16="http://schemas.microsoft.com/office/drawing/2014/main" id="{6B961156-33E8-851D-38D9-7F1EC03D6FC7}"/>
              </a:ext>
            </a:extLst>
          </p:cNvPr>
          <p:cNvSpPr/>
          <p:nvPr/>
        </p:nvSpPr>
        <p:spPr>
          <a:xfrm rot="5400000">
            <a:off x="1176293" y="3821841"/>
            <a:ext cx="790110" cy="266330"/>
          </a:xfrm>
          <a:prstGeom prst="leftBrace">
            <a:avLst>
              <a:gd name="adj1" fmla="val 8333"/>
              <a:gd name="adj2" fmla="val 4777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Left Brace 23">
            <a:extLst>
              <a:ext uri="{FF2B5EF4-FFF2-40B4-BE49-F238E27FC236}">
                <a16:creationId xmlns:a16="http://schemas.microsoft.com/office/drawing/2014/main" id="{779C7C91-0801-55CA-2428-A28B98A29C11}"/>
              </a:ext>
            </a:extLst>
          </p:cNvPr>
          <p:cNvSpPr/>
          <p:nvPr/>
        </p:nvSpPr>
        <p:spPr>
          <a:xfrm rot="5400000">
            <a:off x="1885760" y="3609025"/>
            <a:ext cx="790111" cy="655469"/>
          </a:xfrm>
          <a:prstGeom prst="leftBrace">
            <a:avLst>
              <a:gd name="adj1" fmla="val 8333"/>
              <a:gd name="adj2" fmla="val 5080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18C178CF-4313-8E1F-2F84-F35CF80C2BEA}"/>
              </a:ext>
            </a:extLst>
          </p:cNvPr>
          <p:cNvSpPr/>
          <p:nvPr/>
        </p:nvSpPr>
        <p:spPr>
          <a:xfrm rot="5400000">
            <a:off x="3075717" y="3439214"/>
            <a:ext cx="847128" cy="938074"/>
          </a:xfrm>
          <a:prstGeom prst="leftBrace">
            <a:avLst>
              <a:gd name="adj1" fmla="val 0"/>
              <a:gd name="adj2" fmla="val 4777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6" name="Left Brace 25">
            <a:extLst>
              <a:ext uri="{FF2B5EF4-FFF2-40B4-BE49-F238E27FC236}">
                <a16:creationId xmlns:a16="http://schemas.microsoft.com/office/drawing/2014/main" id="{179FB944-AF44-D1FA-39CB-77158E7B4604}"/>
              </a:ext>
            </a:extLst>
          </p:cNvPr>
          <p:cNvSpPr/>
          <p:nvPr/>
        </p:nvSpPr>
        <p:spPr>
          <a:xfrm rot="5400000">
            <a:off x="4432273" y="3278179"/>
            <a:ext cx="865373" cy="1278389"/>
          </a:xfrm>
          <a:prstGeom prst="leftBrace">
            <a:avLst>
              <a:gd name="adj1" fmla="val 8333"/>
              <a:gd name="adj2" fmla="val 4777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367CFE94-8A2E-963B-BFFA-2A16F1E3EB64}"/>
              </a:ext>
            </a:extLst>
          </p:cNvPr>
          <p:cNvSpPr txBox="1"/>
          <p:nvPr/>
        </p:nvSpPr>
        <p:spPr>
          <a:xfrm>
            <a:off x="1367153" y="3089073"/>
            <a:ext cx="585927"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28" name="TextBox 27">
            <a:extLst>
              <a:ext uri="{FF2B5EF4-FFF2-40B4-BE49-F238E27FC236}">
                <a16:creationId xmlns:a16="http://schemas.microsoft.com/office/drawing/2014/main" id="{99CC0EA3-CCD5-131B-625B-8F1BB913AA54}"/>
              </a:ext>
            </a:extLst>
          </p:cNvPr>
          <p:cNvSpPr txBox="1"/>
          <p:nvPr/>
        </p:nvSpPr>
        <p:spPr>
          <a:xfrm>
            <a:off x="2106221" y="3099879"/>
            <a:ext cx="585927"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30" name="TextBox 29">
            <a:extLst>
              <a:ext uri="{FF2B5EF4-FFF2-40B4-BE49-F238E27FC236}">
                <a16:creationId xmlns:a16="http://schemas.microsoft.com/office/drawing/2014/main" id="{7DED85D5-493F-9EB9-3FE2-3492EB913BF3}"/>
              </a:ext>
            </a:extLst>
          </p:cNvPr>
          <p:cNvSpPr txBox="1"/>
          <p:nvPr/>
        </p:nvSpPr>
        <p:spPr>
          <a:xfrm>
            <a:off x="3323207" y="3056397"/>
            <a:ext cx="343271" cy="523220"/>
          </a:xfrm>
          <a:prstGeom prst="rect">
            <a:avLst/>
          </a:prstGeom>
          <a:noFill/>
        </p:spPr>
        <p:txBody>
          <a:bodyPr wrap="square">
            <a:spAutoFit/>
          </a:bodyPr>
          <a:lstStyle/>
          <a:p>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32" name="TextBox 31">
            <a:extLst>
              <a:ext uri="{FF2B5EF4-FFF2-40B4-BE49-F238E27FC236}">
                <a16:creationId xmlns:a16="http://schemas.microsoft.com/office/drawing/2014/main" id="{6885B80A-7097-94B6-6590-9AEE39E6E9D5}"/>
              </a:ext>
            </a:extLst>
          </p:cNvPr>
          <p:cNvSpPr txBox="1"/>
          <p:nvPr/>
        </p:nvSpPr>
        <p:spPr>
          <a:xfrm>
            <a:off x="4688514" y="3089073"/>
            <a:ext cx="382468" cy="523220"/>
          </a:xfrm>
          <a:prstGeom prst="rect">
            <a:avLst/>
          </a:prstGeom>
          <a:noFill/>
        </p:spPr>
        <p:txBody>
          <a:bodyPr wrap="square">
            <a:spAutoFit/>
          </a:bodyPr>
          <a:lstStyle/>
          <a:p>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p>
        </p:txBody>
      </p:sp>
    </p:spTree>
    <p:extLst>
      <p:ext uri="{BB962C8B-B14F-4D97-AF65-F5344CB8AC3E}">
        <p14:creationId xmlns:p14="http://schemas.microsoft.com/office/powerpoint/2010/main" val="4756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barn(inVertical)">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circle(in)">
                                      <p:cBhvr>
                                        <p:cTn id="86" dur="2000"/>
                                        <p:tgtEl>
                                          <p:spTgt spid="24"/>
                                        </p:tgtEl>
                                      </p:cBhvr>
                                    </p:animEffect>
                                  </p:childTnLst>
                                </p:cTn>
                              </p:par>
                              <p:par>
                                <p:cTn id="87" presetID="6" presetClass="entr" presetSubtype="16"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circle(in)">
                                      <p:cBhvr>
                                        <p:cTn id="89" dur="2000"/>
                                        <p:tgtEl>
                                          <p:spTgt spid="28"/>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randombar(horizontal)">
                                      <p:cBhvr>
                                        <p:cTn id="94" dur="500"/>
                                        <p:tgtEl>
                                          <p:spTgt spid="25"/>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randombar(horizontal)">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barn(inVertical)">
                                      <p:cBhvr>
                                        <p:cTn id="102" dur="500"/>
                                        <p:tgtEl>
                                          <p:spTgt spid="26"/>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barn(inVertical)">
                                      <p:cBhvr>
                                        <p:cTn id="10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6" grpId="0"/>
      <p:bldP spid="21" grpId="0" animBg="1"/>
      <p:bldP spid="24" grpId="0" animBg="1"/>
      <p:bldP spid="25" grpId="0" animBg="1"/>
      <p:bldP spid="26" grpId="0" animBg="1"/>
      <p:bldP spid="27" grpId="0"/>
      <p:bldP spid="28" grpId="0"/>
      <p:bldP spid="30" grpId="0"/>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15409" y="45720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61DA941-BE94-D72A-61EF-C6C9DBB003FD}"/>
              </a:ext>
            </a:extLst>
          </p:cNvPr>
          <p:cNvSpPr txBox="1"/>
          <p:nvPr/>
        </p:nvSpPr>
        <p:spPr>
          <a:xfrm>
            <a:off x="350667" y="857250"/>
            <a:ext cx="11412245" cy="1015663"/>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Với</a:t>
            </a:r>
            <a:r>
              <a:rPr lang="en-US" sz="3000" dirty="0">
                <a:solidFill>
                  <a:srgbClr val="002060"/>
                </a:solidFill>
                <a:latin typeface="Times New Roman" pitchFamily="18" charset="0"/>
                <a:cs typeface="Times New Roman" pitchFamily="18" charset="0"/>
              </a:rPr>
              <a:t> 4 </a:t>
            </a:r>
            <a:r>
              <a:rPr lang="en-US" sz="3000" dirty="0" err="1">
                <a:solidFill>
                  <a:srgbClr val="002060"/>
                </a:solidFill>
                <a:latin typeface="Times New Roman" pitchFamily="18" charset="0"/>
                <a:cs typeface="Times New Roman" pitchFamily="18" charset="0"/>
              </a:rPr>
              <a:t>loại</a:t>
            </a:r>
            <a:r>
              <a:rPr lang="en-US" sz="3000" dirty="0">
                <a:solidFill>
                  <a:srgbClr val="002060"/>
                </a:solidFill>
                <a:latin typeface="Times New Roman" pitchFamily="18" charset="0"/>
                <a:cs typeface="Times New Roman" pitchFamily="18" charset="0"/>
              </a:rPr>
              <a:t> nucleotide </a:t>
            </a:r>
            <a:r>
              <a:rPr lang="en-US" sz="3000" dirty="0" err="1">
                <a:solidFill>
                  <a:srgbClr val="002060"/>
                </a:solidFill>
                <a:latin typeface="Times New Roman" pitchFamily="18" charset="0"/>
                <a:cs typeface="Times New Roman" pitchFamily="18" charset="0"/>
              </a:rPr>
              <a:t>trên</a:t>
            </a:r>
            <a:r>
              <a:rPr lang="en-US" sz="3000" dirty="0">
                <a:solidFill>
                  <a:srgbClr val="002060"/>
                </a:solidFill>
                <a:latin typeface="Times New Roman" pitchFamily="18" charset="0"/>
                <a:cs typeface="Times New Roman" pitchFamily="18" charset="0"/>
              </a:rPr>
              <a:t> mRNA ( A,U,G,C) </a:t>
            </a:r>
            <a:r>
              <a:rPr lang="en-US" sz="3000" dirty="0" err="1">
                <a:solidFill>
                  <a:srgbClr val="002060"/>
                </a:solidFill>
                <a:latin typeface="Times New Roman" pitchFamily="18" charset="0"/>
                <a:cs typeface="Times New Roman" pitchFamily="18" charset="0"/>
              </a:rPr>
              <a:t>sẽ</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tạo</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được</a:t>
            </a:r>
            <a:r>
              <a:rPr lang="en-US" sz="3000" dirty="0">
                <a:solidFill>
                  <a:srgbClr val="002060"/>
                </a:solidFill>
                <a:latin typeface="Times New Roman" pitchFamily="18" charset="0"/>
                <a:cs typeface="Times New Roman" pitchFamily="18" charset="0"/>
              </a:rPr>
              <a:t> bao </a:t>
            </a:r>
            <a:r>
              <a:rPr lang="en-US" sz="3000" dirty="0" err="1">
                <a:solidFill>
                  <a:srgbClr val="002060"/>
                </a:solidFill>
                <a:latin typeface="Times New Roman" pitchFamily="18" charset="0"/>
                <a:cs typeface="Times New Roman" pitchFamily="18" charset="0"/>
              </a:rPr>
              <a:t>nhiêu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bộ</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mã</a:t>
            </a:r>
            <a:r>
              <a:rPr lang="en-US" sz="3000" dirty="0">
                <a:solidFill>
                  <a:srgbClr val="002060"/>
                </a:solidFill>
                <a:latin typeface="Times New Roman" pitchFamily="18" charset="0"/>
                <a:cs typeface="Times New Roman" pitchFamily="18" charset="0"/>
              </a:rPr>
              <a:t> di </a:t>
            </a:r>
            <a:r>
              <a:rPr lang="en-US" sz="3000" dirty="0" err="1">
                <a:solidFill>
                  <a:srgbClr val="002060"/>
                </a:solidFill>
                <a:latin typeface="Times New Roman" pitchFamily="18" charset="0"/>
                <a:cs typeface="Times New Roman" pitchFamily="18" charset="0"/>
              </a:rPr>
              <a:t>truyền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khác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nhau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trong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các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trường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hợp</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sau</a:t>
            </a:r>
            <a:r>
              <a:rPr lang="en-US" sz="3000" dirty="0">
                <a:solidFill>
                  <a:srgbClr val="002060"/>
                </a:solidFill>
                <a:latin typeface="Times New Roman" pitchFamily="18" charset="0"/>
                <a:cs typeface="Times New Roman" pitchFamily="18" charset="0"/>
              </a:rPr>
              <a:t>?</a:t>
            </a:r>
          </a:p>
        </p:txBody>
      </p:sp>
      <p:graphicFrame>
        <p:nvGraphicFramePr>
          <p:cNvPr id="7" name="Table 6">
            <a:extLst>
              <a:ext uri="{FF2B5EF4-FFF2-40B4-BE49-F238E27FC236}">
                <a16:creationId xmlns:a16="http://schemas.microsoft.com/office/drawing/2014/main" id="{6DC77B82-E6B0-59D4-1028-C94E88282FA4}"/>
              </a:ext>
            </a:extLst>
          </p:cNvPr>
          <p:cNvGraphicFramePr>
            <a:graphicFrameLocks noGrp="1"/>
          </p:cNvGraphicFramePr>
          <p:nvPr/>
        </p:nvGraphicFramePr>
        <p:xfrm>
          <a:off x="239697" y="1989173"/>
          <a:ext cx="11132599" cy="3017520"/>
        </p:xfrm>
        <a:graphic>
          <a:graphicData uri="http://schemas.openxmlformats.org/drawingml/2006/table">
            <a:tbl>
              <a:tblPr firstRow="1" bandRow="1">
                <a:tableStyleId>{BDBED569-4797-4DF1-A0F4-6AAB3CD982D8}</a:tableStyleId>
              </a:tblPr>
              <a:tblGrid>
                <a:gridCol w="3852909">
                  <a:extLst>
                    <a:ext uri="{9D8B030D-6E8A-4147-A177-3AD203B41FA5}">
                      <a16:colId xmlns:a16="http://schemas.microsoft.com/office/drawing/2014/main" val="2459961534"/>
                    </a:ext>
                  </a:extLst>
                </a:gridCol>
                <a:gridCol w="3639845">
                  <a:extLst>
                    <a:ext uri="{9D8B030D-6E8A-4147-A177-3AD203B41FA5}">
                      <a16:colId xmlns:a16="http://schemas.microsoft.com/office/drawing/2014/main" val="1637543883"/>
                    </a:ext>
                  </a:extLst>
                </a:gridCol>
                <a:gridCol w="3639845">
                  <a:extLst>
                    <a:ext uri="{9D8B030D-6E8A-4147-A177-3AD203B41FA5}">
                      <a16:colId xmlns:a16="http://schemas.microsoft.com/office/drawing/2014/main" val="2290470199"/>
                    </a:ext>
                  </a:extLst>
                </a:gridCol>
              </a:tblGrid>
              <a:tr h="370840">
                <a:tc>
                  <a:txBody>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Mã</a:t>
                      </a:r>
                      <a:r>
                        <a:rPr lang="en-US" sz="2800" dirty="0">
                          <a:solidFill>
                            <a:schemeClr val="accent2">
                              <a:lumMod val="75000"/>
                            </a:schemeClr>
                          </a:solidFill>
                          <a:latin typeface="Times New Roman" panose="02020603050405020304" pitchFamily="18" charset="0"/>
                          <a:cs typeface="Times New Roman" panose="02020603050405020304" pitchFamily="18" charset="0"/>
                        </a:rPr>
                        <a:t> di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truyền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gồm</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mã</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bộ</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ba</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có</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loại</a:t>
                      </a:r>
                      <a:r>
                        <a:rPr lang="en-US" sz="2800" dirty="0">
                          <a:solidFill>
                            <a:schemeClr val="accent2">
                              <a:lumMod val="75000"/>
                            </a:schemeClr>
                          </a:solidFill>
                          <a:latin typeface="Times New Roman" panose="02020603050405020304" pitchFamily="18" charset="0"/>
                          <a:cs typeface="Times New Roman" panose="02020603050405020304" pitchFamily="18" charset="0"/>
                        </a:rPr>
                        <a:t> amino acid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tối</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đa</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mã</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hóa</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938019"/>
                  </a:ext>
                </a:extLst>
              </a:tr>
              <a:tr h="370840">
                <a:tc>
                  <a:txBody>
                    <a:bodyPr/>
                    <a:lstStyle/>
                    <a:p>
                      <a:r>
                        <a:rPr lang="en-US" sz="2800" dirty="0">
                          <a:solidFill>
                            <a:schemeClr val="accent2">
                              <a:lumMod val="75000"/>
                            </a:schemeClr>
                          </a:solidFill>
                          <a:latin typeface="Times New Roman" panose="02020603050405020304" pitchFamily="18" charset="0"/>
                          <a:cs typeface="Times New Roman" panose="02020603050405020304" pitchFamily="18" charset="0"/>
                        </a:rPr>
                        <a:t>1 nucleotide</a:t>
                      </a: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5300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2">
                              <a:lumMod val="75000"/>
                            </a:schemeClr>
                          </a:solidFill>
                          <a:latin typeface="Times New Roman" panose="02020603050405020304" pitchFamily="18" charset="0"/>
                          <a:cs typeface="Times New Roman" panose="02020603050405020304" pitchFamily="18" charset="0"/>
                        </a:rPr>
                        <a:t>2 nucleotide</a:t>
                      </a: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953323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2">
                              <a:lumMod val="75000"/>
                            </a:schemeClr>
                          </a:solidFill>
                          <a:latin typeface="Times New Roman" panose="02020603050405020304" pitchFamily="18" charset="0"/>
                          <a:cs typeface="Times New Roman" panose="02020603050405020304" pitchFamily="18" charset="0"/>
                        </a:rPr>
                        <a:t>3 nucleotide</a:t>
                      </a:r>
                    </a:p>
                  </a:txBody>
                  <a:tcPr/>
                </a:tc>
                <a:tc>
                  <a:txBody>
                    <a:bodyPr/>
                    <a:lstStyle/>
                    <a:p>
                      <a:endParaRPr lang="en-US" sz="280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95154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2">
                              <a:lumMod val="75000"/>
                            </a:schemeClr>
                          </a:solidFill>
                          <a:latin typeface="Times New Roman" panose="02020603050405020304" pitchFamily="18" charset="0"/>
                          <a:cs typeface="Times New Roman" panose="02020603050405020304" pitchFamily="18" charset="0"/>
                        </a:rPr>
                        <a:t>4 nucleotide</a:t>
                      </a: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0647046"/>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CCE113-28EF-E7BC-C003-AE651658B081}"/>
                  </a:ext>
                </a:extLst>
              </p:cNvPr>
              <p:cNvSpPr txBox="1"/>
              <p:nvPr/>
            </p:nvSpPr>
            <p:spPr>
              <a:xfrm>
                <a:off x="4023063" y="2922034"/>
                <a:ext cx="3667041" cy="5329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FF00FF"/>
                              </a:solidFill>
                              <a:latin typeface="Cambria Math" panose="02040503050406030204" pitchFamily="18" charset="0"/>
                              <a:cs typeface="Times New Roman" pitchFamily="18" charset="0"/>
                            </a:rPr>
                          </m:ctrlPr>
                        </m:sSupPr>
                        <m:e>
                          <m:r>
                            <a:rPr lang="en-US" sz="2800" b="1" i="1" smtClean="0">
                              <a:solidFill>
                                <a:srgbClr val="FF00FF"/>
                              </a:solidFill>
                              <a:latin typeface="Cambria Math" panose="02040503050406030204" pitchFamily="18" charset="0"/>
                              <a:cs typeface="Times New Roman" pitchFamily="18" charset="0"/>
                            </a:rPr>
                            <m:t>𝟒</m:t>
                          </m:r>
                        </m:e>
                        <m:sup>
                          <m:r>
                            <a:rPr lang="en-US" sz="2800" b="1" i="1" smtClean="0">
                              <a:solidFill>
                                <a:srgbClr val="FF00FF"/>
                              </a:solidFill>
                              <a:latin typeface="Cambria Math" panose="02040503050406030204" pitchFamily="18" charset="0"/>
                              <a:cs typeface="Times New Roman" pitchFamily="18" charset="0"/>
                            </a:rPr>
                            <m:t>𝟏</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E1CCE113-28EF-E7BC-C003-AE651658B081}"/>
                  </a:ext>
                </a:extLst>
              </p:cNvPr>
              <p:cNvSpPr txBox="1">
                <a:spLocks noRot="1" noChangeAspect="1" noMove="1" noResize="1" noEditPoints="1" noAdjustHandles="1" noChangeArrowheads="1" noChangeShapeType="1" noTextEdit="1"/>
              </p:cNvSpPr>
              <p:nvPr/>
            </p:nvSpPr>
            <p:spPr>
              <a:xfrm>
                <a:off x="4023063" y="2922034"/>
                <a:ext cx="3667041" cy="53296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D91EFE5-A231-7B53-734E-DE3240951699}"/>
                  </a:ext>
                </a:extLst>
              </p:cNvPr>
              <p:cNvSpPr txBox="1"/>
              <p:nvPr/>
            </p:nvSpPr>
            <p:spPr>
              <a:xfrm>
                <a:off x="4076329" y="3964363"/>
                <a:ext cx="3667041" cy="5329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0033CC"/>
                              </a:solidFill>
                              <a:latin typeface="Cambria Math" panose="02040503050406030204" pitchFamily="18" charset="0"/>
                              <a:cs typeface="Times New Roman" pitchFamily="18" charset="0"/>
                            </a:rPr>
                          </m:ctrlPr>
                        </m:sSupPr>
                        <m:e>
                          <m:r>
                            <a:rPr lang="en-US" sz="2800" b="1" i="1" smtClean="0">
                              <a:solidFill>
                                <a:srgbClr val="0033CC"/>
                              </a:solidFill>
                              <a:latin typeface="Cambria Math" panose="02040503050406030204" pitchFamily="18" charset="0"/>
                              <a:cs typeface="Times New Roman" pitchFamily="18" charset="0"/>
                            </a:rPr>
                            <m:t>𝟒</m:t>
                          </m:r>
                        </m:e>
                        <m:sup>
                          <m:r>
                            <a:rPr lang="en-US" sz="2800" b="1" i="1" smtClean="0">
                              <a:solidFill>
                                <a:srgbClr val="0033CC"/>
                              </a:solidFill>
                              <a:latin typeface="Cambria Math" panose="02040503050406030204" pitchFamily="18" charset="0"/>
                              <a:cs typeface="Times New Roman" pitchFamily="18" charset="0"/>
                            </a:rPr>
                            <m:t>𝟑</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BD91EFE5-A231-7B53-734E-DE3240951699}"/>
                  </a:ext>
                </a:extLst>
              </p:cNvPr>
              <p:cNvSpPr txBox="1">
                <a:spLocks noRot="1" noChangeAspect="1" noMove="1" noResize="1" noEditPoints="1" noAdjustHandles="1" noChangeArrowheads="1" noChangeShapeType="1" noTextEdit="1"/>
              </p:cNvSpPr>
              <p:nvPr/>
            </p:nvSpPr>
            <p:spPr>
              <a:xfrm>
                <a:off x="4076329" y="3964363"/>
                <a:ext cx="3667041" cy="5329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37FD38D-4200-2292-8AE6-37F949A26CBF}"/>
                  </a:ext>
                </a:extLst>
              </p:cNvPr>
              <p:cNvSpPr txBox="1"/>
              <p:nvPr/>
            </p:nvSpPr>
            <p:spPr>
              <a:xfrm>
                <a:off x="4076328" y="4485528"/>
                <a:ext cx="3667041" cy="5318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00B050"/>
                              </a:solidFill>
                              <a:latin typeface="Cambria Math" panose="02040503050406030204" pitchFamily="18" charset="0"/>
                              <a:cs typeface="Times New Roman" pitchFamily="18" charset="0"/>
                            </a:rPr>
                          </m:ctrlPr>
                        </m:sSupPr>
                        <m:e>
                          <m:r>
                            <a:rPr lang="en-US" sz="2800" b="1" i="1" smtClean="0">
                              <a:solidFill>
                                <a:srgbClr val="00B050"/>
                              </a:solidFill>
                              <a:latin typeface="Cambria Math" panose="02040503050406030204" pitchFamily="18" charset="0"/>
                              <a:cs typeface="Times New Roman" pitchFamily="18" charset="0"/>
                            </a:rPr>
                            <m:t>𝟒</m:t>
                          </m:r>
                        </m:e>
                        <m:sup>
                          <m:r>
                            <a:rPr lang="en-US" sz="2800" b="1" i="1" smtClean="0">
                              <a:solidFill>
                                <a:srgbClr val="00B050"/>
                              </a:solidFill>
                              <a:latin typeface="Cambria Math" panose="02040503050406030204" pitchFamily="18" charset="0"/>
                              <a:cs typeface="Times New Roman" pitchFamily="18" charset="0"/>
                            </a:rPr>
                            <m:t>𝟒</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337FD38D-4200-2292-8AE6-37F949A26CBF}"/>
                  </a:ext>
                </a:extLst>
              </p:cNvPr>
              <p:cNvSpPr txBox="1">
                <a:spLocks noRot="1" noChangeAspect="1" noMove="1" noResize="1" noEditPoints="1" noAdjustHandles="1" noChangeArrowheads="1" noChangeShapeType="1" noTextEdit="1"/>
              </p:cNvSpPr>
              <p:nvPr/>
            </p:nvSpPr>
            <p:spPr>
              <a:xfrm>
                <a:off x="4076328" y="4485528"/>
                <a:ext cx="3667041" cy="5318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F9D3043-AFE4-3319-38DE-1B2A102DB9D2}"/>
                  </a:ext>
                </a:extLst>
              </p:cNvPr>
              <p:cNvSpPr txBox="1"/>
              <p:nvPr/>
            </p:nvSpPr>
            <p:spPr>
              <a:xfrm>
                <a:off x="4076328" y="3429000"/>
                <a:ext cx="3667041" cy="5329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dirty="0" smtClean="0">
                              <a:solidFill>
                                <a:srgbClr val="FF0000"/>
                              </a:solidFill>
                              <a:latin typeface="Cambria Math" panose="02040503050406030204" pitchFamily="18" charset="0"/>
                              <a:cs typeface="Times New Roman" pitchFamily="18" charset="0"/>
                            </a:rPr>
                          </m:ctrlPr>
                        </m:sSupPr>
                        <m:e>
                          <m:r>
                            <a:rPr lang="en-US" sz="2800" b="1" i="1" dirty="0" smtClean="0">
                              <a:solidFill>
                                <a:srgbClr val="FF0000"/>
                              </a:solidFill>
                              <a:latin typeface="Cambria Math" panose="02040503050406030204" pitchFamily="18" charset="0"/>
                              <a:cs typeface="Times New Roman" pitchFamily="18" charset="0"/>
                            </a:rPr>
                            <m:t>𝟒</m:t>
                          </m:r>
                        </m:e>
                        <m:sup>
                          <m:r>
                            <a:rPr lang="en-US" sz="2800" b="1" i="1" dirty="0" smtClean="0">
                              <a:solidFill>
                                <a:srgbClr val="FF0000"/>
                              </a:solidFill>
                              <a:latin typeface="Cambria Math" panose="02040503050406030204" pitchFamily="18" charset="0"/>
                              <a:cs typeface="Times New Roman" pitchFamily="18" charset="0"/>
                            </a:rPr>
                            <m:t>𝟐</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EF9D3043-AFE4-3319-38DE-1B2A102DB9D2}"/>
                  </a:ext>
                </a:extLst>
              </p:cNvPr>
              <p:cNvSpPr txBox="1">
                <a:spLocks noRot="1" noChangeAspect="1" noMove="1" noResize="1" noEditPoints="1" noAdjustHandles="1" noChangeArrowheads="1" noChangeShapeType="1" noTextEdit="1"/>
              </p:cNvSpPr>
              <p:nvPr/>
            </p:nvSpPr>
            <p:spPr>
              <a:xfrm>
                <a:off x="4076328" y="3429000"/>
                <a:ext cx="3667041" cy="532966"/>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3BD2212-48DB-0B3C-B5C6-B82ECE599730}"/>
              </a:ext>
            </a:extLst>
          </p:cNvPr>
          <p:cNvSpPr txBox="1"/>
          <p:nvPr/>
        </p:nvSpPr>
        <p:spPr>
          <a:xfrm>
            <a:off x="7754821" y="4527618"/>
            <a:ext cx="3667041" cy="523220"/>
          </a:xfrm>
          <a:prstGeom prst="rect">
            <a:avLst/>
          </a:prstGeom>
          <a:noFill/>
        </p:spPr>
        <p:txBody>
          <a:bodyPr wrap="square" rtlCol="0">
            <a:spAutoFit/>
          </a:bodyPr>
          <a:lstStyle/>
          <a:p>
            <a:pPr algn="ctr"/>
            <a:r>
              <a:rPr lang="en-US" sz="2800" b="1" dirty="0">
                <a:solidFill>
                  <a:srgbClr val="00B050"/>
                </a:solidFill>
                <a:latin typeface="Times New Roman" pitchFamily="18" charset="0"/>
                <a:cs typeface="Times New Roman" pitchFamily="18" charset="0"/>
              </a:rPr>
              <a:t>256</a:t>
            </a:r>
          </a:p>
        </p:txBody>
      </p:sp>
      <p:sp>
        <p:nvSpPr>
          <p:cNvPr id="20" name="TextBox 19">
            <a:extLst>
              <a:ext uri="{FF2B5EF4-FFF2-40B4-BE49-F238E27FC236}">
                <a16:creationId xmlns:a16="http://schemas.microsoft.com/office/drawing/2014/main" id="{06F51BA2-9276-FD40-A78E-05DF8F348673}"/>
              </a:ext>
            </a:extLst>
          </p:cNvPr>
          <p:cNvSpPr txBox="1"/>
          <p:nvPr/>
        </p:nvSpPr>
        <p:spPr>
          <a:xfrm>
            <a:off x="7745944" y="3885579"/>
            <a:ext cx="3667041" cy="523220"/>
          </a:xfrm>
          <a:prstGeom prst="rect">
            <a:avLst/>
          </a:prstGeom>
          <a:noFill/>
        </p:spPr>
        <p:txBody>
          <a:bodyPr wrap="square" rtlCol="0">
            <a:spAutoFit/>
          </a:bodyPr>
          <a:lstStyle/>
          <a:p>
            <a:pPr algn="ctr"/>
            <a:r>
              <a:rPr lang="en-US" sz="2800" b="1" dirty="0">
                <a:solidFill>
                  <a:srgbClr val="0033CC"/>
                </a:solidFill>
                <a:latin typeface="Times New Roman" pitchFamily="18" charset="0"/>
                <a:cs typeface="Times New Roman" pitchFamily="18" charset="0"/>
              </a:rPr>
              <a:t>64</a:t>
            </a:r>
          </a:p>
        </p:txBody>
      </p:sp>
      <p:sp>
        <p:nvSpPr>
          <p:cNvPr id="21" name="TextBox 20">
            <a:extLst>
              <a:ext uri="{FF2B5EF4-FFF2-40B4-BE49-F238E27FC236}">
                <a16:creationId xmlns:a16="http://schemas.microsoft.com/office/drawing/2014/main" id="{0497DD8F-BC3B-3956-FA07-1D86E5E22E2E}"/>
              </a:ext>
            </a:extLst>
          </p:cNvPr>
          <p:cNvSpPr txBox="1"/>
          <p:nvPr/>
        </p:nvSpPr>
        <p:spPr>
          <a:xfrm>
            <a:off x="7796634" y="3425820"/>
            <a:ext cx="3667041"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16</a:t>
            </a:r>
          </a:p>
        </p:txBody>
      </p:sp>
      <p:sp>
        <p:nvSpPr>
          <p:cNvPr id="22" name="TextBox 21">
            <a:extLst>
              <a:ext uri="{FF2B5EF4-FFF2-40B4-BE49-F238E27FC236}">
                <a16:creationId xmlns:a16="http://schemas.microsoft.com/office/drawing/2014/main" id="{51FEEF75-F368-5367-CE02-9153AC27E948}"/>
              </a:ext>
            </a:extLst>
          </p:cNvPr>
          <p:cNvSpPr txBox="1"/>
          <p:nvPr/>
        </p:nvSpPr>
        <p:spPr>
          <a:xfrm>
            <a:off x="7697679" y="2902600"/>
            <a:ext cx="3667041" cy="523220"/>
          </a:xfrm>
          <a:prstGeom prst="rect">
            <a:avLst/>
          </a:prstGeom>
          <a:noFill/>
        </p:spPr>
        <p:txBody>
          <a:bodyPr wrap="square" rtlCol="0">
            <a:spAutoFit/>
          </a:bodyPr>
          <a:lstStyle/>
          <a:p>
            <a:pPr algn="ctr"/>
            <a:r>
              <a:rPr lang="en-US" sz="2800" b="1" dirty="0">
                <a:solidFill>
                  <a:srgbClr val="FF00FF"/>
                </a:solidFill>
                <a:latin typeface="Times New Roman" pitchFamily="18" charset="0"/>
                <a:cs typeface="Times New Roman" pitchFamily="18" charset="0"/>
              </a:rPr>
              <a:t>4</a:t>
            </a:r>
          </a:p>
        </p:txBody>
      </p:sp>
      <p:sp>
        <p:nvSpPr>
          <p:cNvPr id="2" name="TextBox 1">
            <a:extLst>
              <a:ext uri="{FF2B5EF4-FFF2-40B4-BE49-F238E27FC236}">
                <a16:creationId xmlns:a16="http://schemas.microsoft.com/office/drawing/2014/main" id="{E9142E4D-9F14-ACA4-C1C6-4C33EBFE1F0E}"/>
              </a:ext>
            </a:extLst>
          </p:cNvPr>
          <p:cNvSpPr txBox="1"/>
          <p:nvPr/>
        </p:nvSpPr>
        <p:spPr>
          <a:xfrm>
            <a:off x="505286" y="5140183"/>
            <a:ext cx="11412245"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khoảng</a:t>
            </a:r>
            <a:r>
              <a:rPr lang="en-US" sz="2800" dirty="0">
                <a:solidFill>
                  <a:srgbClr val="0000FF"/>
                </a:solidFill>
                <a:latin typeface="Times New Roman" pitchFamily="18" charset="0"/>
                <a:cs typeface="Times New Roman" pitchFamily="18" charset="0"/>
              </a:rPr>
              <a:t> 20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amino acid </a:t>
            </a:r>
            <a:r>
              <a:rPr lang="en-US" sz="2800" dirty="0" err="1">
                <a:solidFill>
                  <a:srgbClr val="0000FF"/>
                </a:solidFill>
                <a:latin typeface="Times New Roman" pitchFamily="18" charset="0"/>
                <a:cs typeface="Times New Roman" pitchFamily="18" charset="0"/>
              </a:rPr>
              <a:t>tham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id="{9D5D88A2-83B2-CC7F-903E-AC21BADE10A1}"/>
              </a:ext>
            </a:extLst>
          </p:cNvPr>
          <p:cNvSpPr/>
          <p:nvPr/>
        </p:nvSpPr>
        <p:spPr>
          <a:xfrm>
            <a:off x="23718" y="5916345"/>
            <a:ext cx="11772254" cy="83068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amino acid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nucleotide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19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900" decel="100000" fill="hold"/>
                                        <p:tgtEl>
                                          <p:spTgt spid="1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900" decel="100000" fill="hold"/>
                                        <p:tgtEl>
                                          <p:spTgt spid="2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 calcmode="lin" valueType="num">
                                      <p:cBhvr>
                                        <p:cTn id="50" dur="500" fill="hold"/>
                                        <p:tgtEl>
                                          <p:spTgt spid="17"/>
                                        </p:tgtEl>
                                        <p:attrNameLst>
                                          <p:attrName>style.rotation</p:attrName>
                                        </p:attrNameLst>
                                      </p:cBhvr>
                                      <p:tavLst>
                                        <p:tav tm="0">
                                          <p:val>
                                            <p:fltVal val="360"/>
                                          </p:val>
                                        </p:tav>
                                        <p:tav tm="100000">
                                          <p:val>
                                            <p:fltVal val="0"/>
                                          </p:val>
                                        </p:tav>
                                      </p:tavLst>
                                    </p:anim>
                                    <p:animEffect transition="in" filter="fade">
                                      <p:cBhvr>
                                        <p:cTn id="51" dur="500"/>
                                        <p:tgtEl>
                                          <p:spTgt spid="17"/>
                                        </p:tgtEl>
                                      </p:cBhvr>
                                    </p:animEffect>
                                  </p:childTnLst>
                                </p:cTn>
                              </p:par>
                              <p:par>
                                <p:cTn id="52" presetID="49" presetClass="entr" presetSubtype="0" decel="10000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 calcmode="lin" valueType="num">
                                      <p:cBhvr>
                                        <p:cTn id="56" dur="500" fill="hold"/>
                                        <p:tgtEl>
                                          <p:spTgt spid="19"/>
                                        </p:tgtEl>
                                        <p:attrNameLst>
                                          <p:attrName>style.rotation</p:attrName>
                                        </p:attrNameLst>
                                      </p:cBhvr>
                                      <p:tavLst>
                                        <p:tav tm="0">
                                          <p:val>
                                            <p:fltVal val="360"/>
                                          </p:val>
                                        </p:tav>
                                        <p:tav tm="100000">
                                          <p:val>
                                            <p:fltVal val="0"/>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
                                        </p:tgtEl>
                                        <p:attrNameLst>
                                          <p:attrName>ppt_x</p:attrName>
                                        </p:attrNameLst>
                                      </p:cBhvr>
                                      <p:tavLst>
                                        <p:tav tm="0">
                                          <p:val>
                                            <p:strVal val="ppt_x"/>
                                          </p:val>
                                        </p:tav>
                                        <p:tav tm="100000">
                                          <p:val>
                                            <p:strVal val="ppt_x"/>
                                          </p:val>
                                        </p:tav>
                                      </p:tavLst>
                                    </p:anim>
                                    <p:anim calcmode="lin" valueType="num">
                                      <p:cBhvr additive="base">
                                        <p:cTn id="62" dur="500"/>
                                        <p:tgtEl>
                                          <p:spTgt spid="4"/>
                                        </p:tgtEl>
                                        <p:attrNameLst>
                                          <p:attrName>ppt_y</p:attrName>
                                        </p:attrNameLst>
                                      </p:cBhvr>
                                      <p:tavLst>
                                        <p:tav tm="0">
                                          <p:val>
                                            <p:strVal val="ppt_y"/>
                                          </p:val>
                                        </p:tav>
                                        <p:tav tm="100000">
                                          <p:val>
                                            <p:strVal val="1+ppt_h/2"/>
                                          </p:val>
                                        </p:tav>
                                      </p:tavLst>
                                    </p:anim>
                                    <p:set>
                                      <p:cBhvr>
                                        <p:cTn id="63" dur="1" fill="hold">
                                          <p:stCondLst>
                                            <p:cond delay="499"/>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down)">
                                      <p:cBhvr>
                                        <p:cTn id="68" dur="580">
                                          <p:stCondLst>
                                            <p:cond delay="0"/>
                                          </p:stCondLst>
                                        </p:cTn>
                                        <p:tgtEl>
                                          <p:spTgt spid="2"/>
                                        </p:tgtEl>
                                      </p:cBhvr>
                                    </p:animEffect>
                                    <p:anim calcmode="lin" valueType="num">
                                      <p:cBhvr>
                                        <p:cTn id="6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4" dur="26">
                                          <p:stCondLst>
                                            <p:cond delay="650"/>
                                          </p:stCondLst>
                                        </p:cTn>
                                        <p:tgtEl>
                                          <p:spTgt spid="2"/>
                                        </p:tgtEl>
                                      </p:cBhvr>
                                      <p:to x="100000" y="60000"/>
                                    </p:animScale>
                                    <p:animScale>
                                      <p:cBhvr>
                                        <p:cTn id="75" dur="166" decel="50000">
                                          <p:stCondLst>
                                            <p:cond delay="676"/>
                                          </p:stCondLst>
                                        </p:cTn>
                                        <p:tgtEl>
                                          <p:spTgt spid="2"/>
                                        </p:tgtEl>
                                      </p:cBhvr>
                                      <p:to x="100000" y="100000"/>
                                    </p:animScale>
                                    <p:animScale>
                                      <p:cBhvr>
                                        <p:cTn id="76" dur="26">
                                          <p:stCondLst>
                                            <p:cond delay="1312"/>
                                          </p:stCondLst>
                                        </p:cTn>
                                        <p:tgtEl>
                                          <p:spTgt spid="2"/>
                                        </p:tgtEl>
                                      </p:cBhvr>
                                      <p:to x="100000" y="80000"/>
                                    </p:animScale>
                                    <p:animScale>
                                      <p:cBhvr>
                                        <p:cTn id="77" dur="166" decel="50000">
                                          <p:stCondLst>
                                            <p:cond delay="1338"/>
                                          </p:stCondLst>
                                        </p:cTn>
                                        <p:tgtEl>
                                          <p:spTgt spid="2"/>
                                        </p:tgtEl>
                                      </p:cBhvr>
                                      <p:to x="100000" y="100000"/>
                                    </p:animScale>
                                    <p:animScale>
                                      <p:cBhvr>
                                        <p:cTn id="78" dur="26">
                                          <p:stCondLst>
                                            <p:cond delay="1642"/>
                                          </p:stCondLst>
                                        </p:cTn>
                                        <p:tgtEl>
                                          <p:spTgt spid="2"/>
                                        </p:tgtEl>
                                      </p:cBhvr>
                                      <p:to x="100000" y="90000"/>
                                    </p:animScale>
                                    <p:animScale>
                                      <p:cBhvr>
                                        <p:cTn id="79" dur="166" decel="50000">
                                          <p:stCondLst>
                                            <p:cond delay="1668"/>
                                          </p:stCondLst>
                                        </p:cTn>
                                        <p:tgtEl>
                                          <p:spTgt spid="2"/>
                                        </p:tgtEl>
                                      </p:cBhvr>
                                      <p:to x="100000" y="100000"/>
                                    </p:animScale>
                                    <p:animScale>
                                      <p:cBhvr>
                                        <p:cTn id="80" dur="26">
                                          <p:stCondLst>
                                            <p:cond delay="1808"/>
                                          </p:stCondLst>
                                        </p:cTn>
                                        <p:tgtEl>
                                          <p:spTgt spid="2"/>
                                        </p:tgtEl>
                                      </p:cBhvr>
                                      <p:to x="100000" y="95000"/>
                                    </p:animScale>
                                    <p:animScale>
                                      <p:cBhvr>
                                        <p:cTn id="81" dur="166" decel="50000">
                                          <p:stCondLst>
                                            <p:cond delay="1834"/>
                                          </p:stCondLst>
                                        </p:cTn>
                                        <p:tgtEl>
                                          <p:spTgt spid="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50" presetClass="entr" presetSubtype="0" decel="100000"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p:cTn id="86" dur="1000" fill="hold"/>
                                        <p:tgtEl>
                                          <p:spTgt spid="3"/>
                                        </p:tgtEl>
                                        <p:attrNameLst>
                                          <p:attrName>ppt_w</p:attrName>
                                        </p:attrNameLst>
                                      </p:cBhvr>
                                      <p:tavLst>
                                        <p:tav tm="0">
                                          <p:val>
                                            <p:strVal val="#ppt_w+.3"/>
                                          </p:val>
                                        </p:tav>
                                        <p:tav tm="100000">
                                          <p:val>
                                            <p:strVal val="#ppt_w"/>
                                          </p:val>
                                        </p:tav>
                                      </p:tavLst>
                                    </p:anim>
                                    <p:anim calcmode="lin" valueType="num">
                                      <p:cBhvr>
                                        <p:cTn id="87" dur="1000" fill="hold"/>
                                        <p:tgtEl>
                                          <p:spTgt spid="3"/>
                                        </p:tgtEl>
                                        <p:attrNameLst>
                                          <p:attrName>ppt_h</p:attrName>
                                        </p:attrNameLst>
                                      </p:cBhvr>
                                      <p:tavLst>
                                        <p:tav tm="0">
                                          <p:val>
                                            <p:strVal val="#ppt_h"/>
                                          </p:val>
                                        </p:tav>
                                        <p:tav tm="100000">
                                          <p:val>
                                            <p:strVal val="#ppt_h"/>
                                          </p:val>
                                        </p:tav>
                                      </p:tavLst>
                                    </p:anim>
                                    <p:animEffect transition="in" filter="fade">
                                      <p:cBhvr>
                                        <p:cTn id="88" dur="1000"/>
                                        <p:tgtEl>
                                          <p:spTgt spid="3"/>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3"/>
                                        </p:tgtEl>
                                        <p:attrNameLst>
                                          <p:attrName>ppt_x</p:attrName>
                                        </p:attrNameLst>
                                      </p:cBhvr>
                                      <p:tavLst>
                                        <p:tav tm="0">
                                          <p:val>
                                            <p:strVal val="ppt_x"/>
                                          </p:val>
                                        </p:tav>
                                        <p:tav tm="100000">
                                          <p:val>
                                            <p:strVal val="ppt_x"/>
                                          </p:val>
                                        </p:tav>
                                      </p:tavLst>
                                    </p:anim>
                                    <p:anim calcmode="lin" valueType="num">
                                      <p:cBhvr additive="base">
                                        <p:cTn id="93" dur="500"/>
                                        <p:tgtEl>
                                          <p:spTgt spid="3"/>
                                        </p:tgtEl>
                                        <p:attrNameLst>
                                          <p:attrName>ppt_y</p:attrName>
                                        </p:attrNameLst>
                                      </p:cBhvr>
                                      <p:tavLst>
                                        <p:tav tm="0">
                                          <p:val>
                                            <p:strVal val="ppt_y"/>
                                          </p:val>
                                        </p:tav>
                                        <p:tav tm="100000">
                                          <p:val>
                                            <p:strVal val="1+ppt_h/2"/>
                                          </p:val>
                                        </p:tav>
                                      </p:tavLst>
                                    </p:anim>
                                    <p:set>
                                      <p:cBhvr>
                                        <p:cTn id="9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p:bldP spid="16" grpId="0"/>
      <p:bldP spid="17" grpId="0"/>
      <p:bldP spid="18" grpId="0"/>
      <p:bldP spid="19" grpId="0"/>
      <p:bldP spid="20" grpId="0"/>
      <p:bldP spid="21" grpId="0"/>
      <p:bldP spid="22" grpId="0"/>
      <p:bldP spid="2" grpId="0"/>
      <p:bldP spid="3" grpId="0" animBg="1"/>
      <p:bldP spid="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15409" y="45720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61DA941-BE94-D72A-61EF-C6C9DBB003FD}"/>
              </a:ext>
            </a:extLst>
          </p:cNvPr>
          <p:cNvSpPr txBox="1"/>
          <p:nvPr/>
        </p:nvSpPr>
        <p:spPr>
          <a:xfrm>
            <a:off x="350667" y="857250"/>
            <a:ext cx="11412245" cy="1015663"/>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Với</a:t>
            </a:r>
            <a:r>
              <a:rPr lang="en-US" sz="3000" dirty="0">
                <a:solidFill>
                  <a:srgbClr val="002060"/>
                </a:solidFill>
                <a:latin typeface="Times New Roman" pitchFamily="18" charset="0"/>
                <a:cs typeface="Times New Roman" pitchFamily="18" charset="0"/>
              </a:rPr>
              <a:t> 4 </a:t>
            </a:r>
            <a:r>
              <a:rPr lang="en-US" sz="3000" dirty="0" err="1">
                <a:solidFill>
                  <a:srgbClr val="002060"/>
                </a:solidFill>
                <a:latin typeface="Times New Roman" pitchFamily="18" charset="0"/>
                <a:cs typeface="Times New Roman" pitchFamily="18" charset="0"/>
              </a:rPr>
              <a:t>loại</a:t>
            </a:r>
            <a:r>
              <a:rPr lang="en-US" sz="3000" dirty="0">
                <a:solidFill>
                  <a:srgbClr val="002060"/>
                </a:solidFill>
                <a:latin typeface="Times New Roman" pitchFamily="18" charset="0"/>
                <a:cs typeface="Times New Roman" pitchFamily="18" charset="0"/>
              </a:rPr>
              <a:t> nucleotide </a:t>
            </a:r>
            <a:r>
              <a:rPr lang="en-US" sz="3000" dirty="0" err="1">
                <a:solidFill>
                  <a:srgbClr val="002060"/>
                </a:solidFill>
                <a:latin typeface="Times New Roman" pitchFamily="18" charset="0"/>
                <a:cs typeface="Times New Roman" pitchFamily="18" charset="0"/>
              </a:rPr>
              <a:t>trên</a:t>
            </a:r>
            <a:r>
              <a:rPr lang="en-US" sz="3000" dirty="0">
                <a:solidFill>
                  <a:srgbClr val="002060"/>
                </a:solidFill>
                <a:latin typeface="Times New Roman" pitchFamily="18" charset="0"/>
                <a:cs typeface="Times New Roman" pitchFamily="18" charset="0"/>
              </a:rPr>
              <a:t> mRNA ( A,U,G,C) </a:t>
            </a:r>
            <a:r>
              <a:rPr lang="en-US" sz="3000" dirty="0" err="1">
                <a:solidFill>
                  <a:srgbClr val="002060"/>
                </a:solidFill>
                <a:latin typeface="Times New Roman" pitchFamily="18" charset="0"/>
                <a:cs typeface="Times New Roman" pitchFamily="18" charset="0"/>
              </a:rPr>
              <a:t>sẽ</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tạo</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được</a:t>
            </a:r>
            <a:r>
              <a:rPr lang="en-US" sz="3000" dirty="0">
                <a:solidFill>
                  <a:srgbClr val="002060"/>
                </a:solidFill>
                <a:latin typeface="Times New Roman" pitchFamily="18" charset="0"/>
                <a:cs typeface="Times New Roman" pitchFamily="18" charset="0"/>
              </a:rPr>
              <a:t> bao </a:t>
            </a:r>
            <a:r>
              <a:rPr lang="en-US" sz="3000" dirty="0" err="1">
                <a:solidFill>
                  <a:srgbClr val="002060"/>
                </a:solidFill>
                <a:latin typeface="Times New Roman" pitchFamily="18" charset="0"/>
                <a:cs typeface="Times New Roman" pitchFamily="18" charset="0"/>
              </a:rPr>
              <a:t>nhiêu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bộ</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mã</a:t>
            </a:r>
            <a:r>
              <a:rPr lang="en-US" sz="3000" dirty="0">
                <a:solidFill>
                  <a:srgbClr val="002060"/>
                </a:solidFill>
                <a:latin typeface="Times New Roman" pitchFamily="18" charset="0"/>
                <a:cs typeface="Times New Roman" pitchFamily="18" charset="0"/>
              </a:rPr>
              <a:t> di </a:t>
            </a:r>
            <a:r>
              <a:rPr lang="en-US" sz="3000" dirty="0" err="1">
                <a:solidFill>
                  <a:srgbClr val="002060"/>
                </a:solidFill>
                <a:latin typeface="Times New Roman" pitchFamily="18" charset="0"/>
                <a:cs typeface="Times New Roman" pitchFamily="18" charset="0"/>
              </a:rPr>
              <a:t>truyền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khác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nhau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trong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các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trường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hợp</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sau</a:t>
            </a:r>
            <a:r>
              <a:rPr lang="en-US" sz="3000" dirty="0">
                <a:solidFill>
                  <a:srgbClr val="002060"/>
                </a:solidFill>
                <a:latin typeface="Times New Roman" pitchFamily="18" charset="0"/>
                <a:cs typeface="Times New Roman" pitchFamily="18" charset="0"/>
              </a:rPr>
              <a:t>?</a:t>
            </a:r>
          </a:p>
        </p:txBody>
      </p:sp>
      <p:graphicFrame>
        <p:nvGraphicFramePr>
          <p:cNvPr id="7" name="Table 6">
            <a:extLst>
              <a:ext uri="{FF2B5EF4-FFF2-40B4-BE49-F238E27FC236}">
                <a16:creationId xmlns:a16="http://schemas.microsoft.com/office/drawing/2014/main" id="{6DC77B82-E6B0-59D4-1028-C94E88282FA4}"/>
              </a:ext>
            </a:extLst>
          </p:cNvPr>
          <p:cNvGraphicFramePr>
            <a:graphicFrameLocks noGrp="1"/>
          </p:cNvGraphicFramePr>
          <p:nvPr>
            <p:extLst>
              <p:ext uri="{D42A27DB-BD31-4B8C-83A1-F6EECF244321}">
                <p14:modId xmlns:p14="http://schemas.microsoft.com/office/powerpoint/2010/main" val="2043495968"/>
              </p:ext>
            </p:extLst>
          </p:nvPr>
        </p:nvGraphicFramePr>
        <p:xfrm>
          <a:off x="239697" y="1989173"/>
          <a:ext cx="11132599" cy="3017520"/>
        </p:xfrm>
        <a:graphic>
          <a:graphicData uri="http://schemas.openxmlformats.org/drawingml/2006/table">
            <a:tbl>
              <a:tblPr firstRow="1" bandRow="1">
                <a:tableStyleId>{BDBED569-4797-4DF1-A0F4-6AAB3CD982D8}</a:tableStyleId>
              </a:tblPr>
              <a:tblGrid>
                <a:gridCol w="3852909">
                  <a:extLst>
                    <a:ext uri="{9D8B030D-6E8A-4147-A177-3AD203B41FA5}">
                      <a16:colId xmlns:a16="http://schemas.microsoft.com/office/drawing/2014/main" val="2459961534"/>
                    </a:ext>
                  </a:extLst>
                </a:gridCol>
                <a:gridCol w="3639845">
                  <a:extLst>
                    <a:ext uri="{9D8B030D-6E8A-4147-A177-3AD203B41FA5}">
                      <a16:colId xmlns:a16="http://schemas.microsoft.com/office/drawing/2014/main" val="1637543883"/>
                    </a:ext>
                  </a:extLst>
                </a:gridCol>
                <a:gridCol w="3639845">
                  <a:extLst>
                    <a:ext uri="{9D8B030D-6E8A-4147-A177-3AD203B41FA5}">
                      <a16:colId xmlns:a16="http://schemas.microsoft.com/office/drawing/2014/main" val="2290470199"/>
                    </a:ext>
                  </a:extLst>
                </a:gridCol>
              </a:tblGrid>
              <a:tr h="370840">
                <a:tc>
                  <a:txBody>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Mã</a:t>
                      </a:r>
                      <a:r>
                        <a:rPr lang="en-US" sz="2800" dirty="0">
                          <a:solidFill>
                            <a:schemeClr val="accent2">
                              <a:lumMod val="75000"/>
                            </a:schemeClr>
                          </a:solidFill>
                          <a:latin typeface="Times New Roman" panose="02020603050405020304" pitchFamily="18" charset="0"/>
                          <a:cs typeface="Times New Roman" panose="02020603050405020304" pitchFamily="18" charset="0"/>
                        </a:rPr>
                        <a:t> di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truyền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gồm</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mã</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bộ</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ba</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có</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loại</a:t>
                      </a:r>
                      <a:r>
                        <a:rPr lang="en-US" sz="2800" dirty="0">
                          <a:solidFill>
                            <a:schemeClr val="accent2">
                              <a:lumMod val="75000"/>
                            </a:schemeClr>
                          </a:solidFill>
                          <a:latin typeface="Times New Roman" panose="02020603050405020304" pitchFamily="18" charset="0"/>
                          <a:cs typeface="Times New Roman" panose="02020603050405020304" pitchFamily="18" charset="0"/>
                        </a:rPr>
                        <a:t> amino acid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tối</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đa</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mã</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hóa</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3938019"/>
                  </a:ext>
                </a:extLst>
              </a:tr>
              <a:tr h="370840">
                <a:tc>
                  <a:txBody>
                    <a:bodyPr/>
                    <a:lstStyle/>
                    <a:p>
                      <a:r>
                        <a:rPr lang="en-US" sz="2800" dirty="0">
                          <a:solidFill>
                            <a:schemeClr val="accent2">
                              <a:lumMod val="75000"/>
                            </a:schemeClr>
                          </a:solidFill>
                          <a:latin typeface="Times New Roman" panose="02020603050405020304" pitchFamily="18" charset="0"/>
                          <a:cs typeface="Times New Roman" panose="02020603050405020304" pitchFamily="18" charset="0"/>
                        </a:rPr>
                        <a:t>1 nucleotide</a:t>
                      </a: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5300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2">
                              <a:lumMod val="75000"/>
                            </a:schemeClr>
                          </a:solidFill>
                          <a:latin typeface="Times New Roman" panose="02020603050405020304" pitchFamily="18" charset="0"/>
                          <a:cs typeface="Times New Roman" panose="02020603050405020304" pitchFamily="18" charset="0"/>
                        </a:rPr>
                        <a:t>2 nucleotide</a:t>
                      </a: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953323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2">
                              <a:lumMod val="75000"/>
                            </a:schemeClr>
                          </a:solidFill>
                          <a:latin typeface="Times New Roman" panose="02020603050405020304" pitchFamily="18" charset="0"/>
                          <a:cs typeface="Times New Roman" panose="02020603050405020304" pitchFamily="18" charset="0"/>
                        </a:rPr>
                        <a:t>3 nucleotide</a:t>
                      </a:r>
                    </a:p>
                  </a:txBody>
                  <a:tcPr/>
                </a:tc>
                <a:tc>
                  <a:txBody>
                    <a:bodyPr/>
                    <a:lstStyle/>
                    <a:p>
                      <a:endParaRPr lang="en-US" sz="280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95154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2">
                              <a:lumMod val="75000"/>
                            </a:schemeClr>
                          </a:solidFill>
                          <a:latin typeface="Times New Roman" panose="02020603050405020304" pitchFamily="18" charset="0"/>
                          <a:cs typeface="Times New Roman" panose="02020603050405020304" pitchFamily="18" charset="0"/>
                        </a:rPr>
                        <a:t>4 nucleotide</a:t>
                      </a: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0647046"/>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CCE113-28EF-E7BC-C003-AE651658B081}"/>
                  </a:ext>
                </a:extLst>
              </p:cNvPr>
              <p:cNvSpPr txBox="1"/>
              <p:nvPr/>
            </p:nvSpPr>
            <p:spPr>
              <a:xfrm>
                <a:off x="4023063" y="2922034"/>
                <a:ext cx="3667041" cy="5329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FF00FF"/>
                              </a:solidFill>
                              <a:latin typeface="Cambria Math" panose="02040503050406030204" pitchFamily="18" charset="0"/>
                              <a:cs typeface="Times New Roman" pitchFamily="18" charset="0"/>
                            </a:rPr>
                          </m:ctrlPr>
                        </m:sSupPr>
                        <m:e>
                          <m:r>
                            <a:rPr lang="en-US" sz="2800" b="1" i="1" smtClean="0">
                              <a:solidFill>
                                <a:srgbClr val="FF00FF"/>
                              </a:solidFill>
                              <a:latin typeface="Cambria Math" panose="02040503050406030204" pitchFamily="18" charset="0"/>
                              <a:cs typeface="Times New Roman" pitchFamily="18" charset="0"/>
                            </a:rPr>
                            <m:t>𝟒</m:t>
                          </m:r>
                        </m:e>
                        <m:sup>
                          <m:r>
                            <a:rPr lang="en-US" sz="2800" b="1" i="1" smtClean="0">
                              <a:solidFill>
                                <a:srgbClr val="FF00FF"/>
                              </a:solidFill>
                              <a:latin typeface="Cambria Math" panose="02040503050406030204" pitchFamily="18" charset="0"/>
                              <a:cs typeface="Times New Roman" pitchFamily="18" charset="0"/>
                            </a:rPr>
                            <m:t>𝟏</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E1CCE113-28EF-E7BC-C003-AE651658B081}"/>
                  </a:ext>
                </a:extLst>
              </p:cNvPr>
              <p:cNvSpPr txBox="1">
                <a:spLocks noRot="1" noChangeAspect="1" noMove="1" noResize="1" noEditPoints="1" noAdjustHandles="1" noChangeArrowheads="1" noChangeShapeType="1" noTextEdit="1"/>
              </p:cNvSpPr>
              <p:nvPr/>
            </p:nvSpPr>
            <p:spPr>
              <a:xfrm>
                <a:off x="4023063" y="2922034"/>
                <a:ext cx="3667041" cy="53296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D91EFE5-A231-7B53-734E-DE3240951699}"/>
                  </a:ext>
                </a:extLst>
              </p:cNvPr>
              <p:cNvSpPr txBox="1"/>
              <p:nvPr/>
            </p:nvSpPr>
            <p:spPr>
              <a:xfrm>
                <a:off x="4076329" y="3964363"/>
                <a:ext cx="3667041" cy="5329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0033CC"/>
                              </a:solidFill>
                              <a:latin typeface="Cambria Math" panose="02040503050406030204" pitchFamily="18" charset="0"/>
                              <a:cs typeface="Times New Roman" pitchFamily="18" charset="0"/>
                            </a:rPr>
                          </m:ctrlPr>
                        </m:sSupPr>
                        <m:e>
                          <m:r>
                            <a:rPr lang="en-US" sz="2800" b="1" i="1" smtClean="0">
                              <a:solidFill>
                                <a:srgbClr val="0033CC"/>
                              </a:solidFill>
                              <a:latin typeface="Cambria Math" panose="02040503050406030204" pitchFamily="18" charset="0"/>
                              <a:cs typeface="Times New Roman" pitchFamily="18" charset="0"/>
                            </a:rPr>
                            <m:t>𝟒</m:t>
                          </m:r>
                        </m:e>
                        <m:sup>
                          <m:r>
                            <a:rPr lang="en-US" sz="2800" b="1" i="1" smtClean="0">
                              <a:solidFill>
                                <a:srgbClr val="0033CC"/>
                              </a:solidFill>
                              <a:latin typeface="Cambria Math" panose="02040503050406030204" pitchFamily="18" charset="0"/>
                              <a:cs typeface="Times New Roman" pitchFamily="18" charset="0"/>
                            </a:rPr>
                            <m:t>𝟑</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BD91EFE5-A231-7B53-734E-DE3240951699}"/>
                  </a:ext>
                </a:extLst>
              </p:cNvPr>
              <p:cNvSpPr txBox="1">
                <a:spLocks noRot="1" noChangeAspect="1" noMove="1" noResize="1" noEditPoints="1" noAdjustHandles="1" noChangeArrowheads="1" noChangeShapeType="1" noTextEdit="1"/>
              </p:cNvSpPr>
              <p:nvPr/>
            </p:nvSpPr>
            <p:spPr>
              <a:xfrm>
                <a:off x="4076329" y="3964363"/>
                <a:ext cx="3667041" cy="5329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37FD38D-4200-2292-8AE6-37F949A26CBF}"/>
                  </a:ext>
                </a:extLst>
              </p:cNvPr>
              <p:cNvSpPr txBox="1"/>
              <p:nvPr/>
            </p:nvSpPr>
            <p:spPr>
              <a:xfrm>
                <a:off x="4076328" y="4485528"/>
                <a:ext cx="3667041" cy="5318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00B050"/>
                              </a:solidFill>
                              <a:latin typeface="Cambria Math" panose="02040503050406030204" pitchFamily="18" charset="0"/>
                              <a:cs typeface="Times New Roman" pitchFamily="18" charset="0"/>
                            </a:rPr>
                          </m:ctrlPr>
                        </m:sSupPr>
                        <m:e>
                          <m:r>
                            <a:rPr lang="en-US" sz="2800" b="1" i="1" smtClean="0">
                              <a:solidFill>
                                <a:srgbClr val="00B050"/>
                              </a:solidFill>
                              <a:latin typeface="Cambria Math" panose="02040503050406030204" pitchFamily="18" charset="0"/>
                              <a:cs typeface="Times New Roman" pitchFamily="18" charset="0"/>
                            </a:rPr>
                            <m:t>𝟒</m:t>
                          </m:r>
                        </m:e>
                        <m:sup>
                          <m:r>
                            <a:rPr lang="en-US" sz="2800" b="1" i="1" smtClean="0">
                              <a:solidFill>
                                <a:srgbClr val="00B050"/>
                              </a:solidFill>
                              <a:latin typeface="Cambria Math" panose="02040503050406030204" pitchFamily="18" charset="0"/>
                              <a:cs typeface="Times New Roman" pitchFamily="18" charset="0"/>
                            </a:rPr>
                            <m:t>𝟒</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337FD38D-4200-2292-8AE6-37F949A26CBF}"/>
                  </a:ext>
                </a:extLst>
              </p:cNvPr>
              <p:cNvSpPr txBox="1">
                <a:spLocks noRot="1" noChangeAspect="1" noMove="1" noResize="1" noEditPoints="1" noAdjustHandles="1" noChangeArrowheads="1" noChangeShapeType="1" noTextEdit="1"/>
              </p:cNvSpPr>
              <p:nvPr/>
            </p:nvSpPr>
            <p:spPr>
              <a:xfrm>
                <a:off x="4076328" y="4485528"/>
                <a:ext cx="3667041" cy="5318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F9D3043-AFE4-3319-38DE-1B2A102DB9D2}"/>
                  </a:ext>
                </a:extLst>
              </p:cNvPr>
              <p:cNvSpPr txBox="1"/>
              <p:nvPr/>
            </p:nvSpPr>
            <p:spPr>
              <a:xfrm>
                <a:off x="4076328" y="3429000"/>
                <a:ext cx="3667041" cy="5329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1" i="1" dirty="0" smtClean="0">
                              <a:solidFill>
                                <a:srgbClr val="FF0000"/>
                              </a:solidFill>
                              <a:latin typeface="Cambria Math" panose="02040503050406030204" pitchFamily="18" charset="0"/>
                              <a:cs typeface="Times New Roman" pitchFamily="18" charset="0"/>
                            </a:rPr>
                          </m:ctrlPr>
                        </m:sSupPr>
                        <m:e>
                          <m:r>
                            <a:rPr lang="en-US" sz="2800" b="1" i="1" dirty="0" smtClean="0">
                              <a:solidFill>
                                <a:srgbClr val="FF0000"/>
                              </a:solidFill>
                              <a:latin typeface="Cambria Math" panose="02040503050406030204" pitchFamily="18" charset="0"/>
                              <a:cs typeface="Times New Roman" pitchFamily="18" charset="0"/>
                            </a:rPr>
                            <m:t>𝟒</m:t>
                          </m:r>
                        </m:e>
                        <m:sup>
                          <m:r>
                            <a:rPr lang="en-US" sz="2800" b="1" i="1" dirty="0" smtClean="0">
                              <a:solidFill>
                                <a:srgbClr val="FF0000"/>
                              </a:solidFill>
                              <a:latin typeface="Cambria Math" panose="02040503050406030204" pitchFamily="18" charset="0"/>
                              <a:cs typeface="Times New Roman" pitchFamily="18" charset="0"/>
                            </a:rPr>
                            <m:t>𝟐</m:t>
                          </m:r>
                        </m:sup>
                      </m:sSup>
                    </m:oMath>
                  </m:oMathPara>
                </a14:m>
                <a:endParaRPr lang="en-US" sz="2800" b="1" dirty="0">
                  <a:solidFill>
                    <a:srgbClr val="00B050"/>
                  </a:solidFill>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EF9D3043-AFE4-3319-38DE-1B2A102DB9D2}"/>
                  </a:ext>
                </a:extLst>
              </p:cNvPr>
              <p:cNvSpPr txBox="1">
                <a:spLocks noRot="1" noChangeAspect="1" noMove="1" noResize="1" noEditPoints="1" noAdjustHandles="1" noChangeArrowheads="1" noChangeShapeType="1" noTextEdit="1"/>
              </p:cNvSpPr>
              <p:nvPr/>
            </p:nvSpPr>
            <p:spPr>
              <a:xfrm>
                <a:off x="4076328" y="3429000"/>
                <a:ext cx="3667041" cy="532966"/>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3BD2212-48DB-0B3C-B5C6-B82ECE599730}"/>
              </a:ext>
            </a:extLst>
          </p:cNvPr>
          <p:cNvSpPr txBox="1"/>
          <p:nvPr/>
        </p:nvSpPr>
        <p:spPr>
          <a:xfrm>
            <a:off x="7754821" y="4527618"/>
            <a:ext cx="3667041" cy="523220"/>
          </a:xfrm>
          <a:prstGeom prst="rect">
            <a:avLst/>
          </a:prstGeom>
          <a:noFill/>
        </p:spPr>
        <p:txBody>
          <a:bodyPr wrap="square" rtlCol="0">
            <a:spAutoFit/>
          </a:bodyPr>
          <a:lstStyle/>
          <a:p>
            <a:pPr algn="ctr"/>
            <a:r>
              <a:rPr lang="en-US" sz="2800" b="1" dirty="0">
                <a:solidFill>
                  <a:srgbClr val="00B050"/>
                </a:solidFill>
                <a:latin typeface="Times New Roman" pitchFamily="18" charset="0"/>
                <a:cs typeface="Times New Roman" pitchFamily="18" charset="0"/>
              </a:rPr>
              <a:t>256</a:t>
            </a:r>
          </a:p>
        </p:txBody>
      </p:sp>
      <p:sp>
        <p:nvSpPr>
          <p:cNvPr id="20" name="TextBox 19">
            <a:extLst>
              <a:ext uri="{FF2B5EF4-FFF2-40B4-BE49-F238E27FC236}">
                <a16:creationId xmlns:a16="http://schemas.microsoft.com/office/drawing/2014/main" id="{06F51BA2-9276-FD40-A78E-05DF8F348673}"/>
              </a:ext>
            </a:extLst>
          </p:cNvPr>
          <p:cNvSpPr txBox="1"/>
          <p:nvPr/>
        </p:nvSpPr>
        <p:spPr>
          <a:xfrm>
            <a:off x="7745944" y="3885579"/>
            <a:ext cx="3667041" cy="523220"/>
          </a:xfrm>
          <a:prstGeom prst="rect">
            <a:avLst/>
          </a:prstGeom>
          <a:noFill/>
        </p:spPr>
        <p:txBody>
          <a:bodyPr wrap="square" rtlCol="0">
            <a:spAutoFit/>
          </a:bodyPr>
          <a:lstStyle/>
          <a:p>
            <a:pPr algn="ctr"/>
            <a:r>
              <a:rPr lang="en-US" sz="2800" b="1" dirty="0">
                <a:solidFill>
                  <a:srgbClr val="0033CC"/>
                </a:solidFill>
                <a:latin typeface="Times New Roman" pitchFamily="18" charset="0"/>
                <a:cs typeface="Times New Roman" pitchFamily="18" charset="0"/>
              </a:rPr>
              <a:t>64</a:t>
            </a:r>
          </a:p>
        </p:txBody>
      </p:sp>
      <p:sp>
        <p:nvSpPr>
          <p:cNvPr id="21" name="TextBox 20">
            <a:extLst>
              <a:ext uri="{FF2B5EF4-FFF2-40B4-BE49-F238E27FC236}">
                <a16:creationId xmlns:a16="http://schemas.microsoft.com/office/drawing/2014/main" id="{0497DD8F-BC3B-3956-FA07-1D86E5E22E2E}"/>
              </a:ext>
            </a:extLst>
          </p:cNvPr>
          <p:cNvSpPr txBox="1"/>
          <p:nvPr/>
        </p:nvSpPr>
        <p:spPr>
          <a:xfrm>
            <a:off x="7796634" y="3425820"/>
            <a:ext cx="3667041"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16</a:t>
            </a:r>
          </a:p>
        </p:txBody>
      </p:sp>
      <p:sp>
        <p:nvSpPr>
          <p:cNvPr id="22" name="TextBox 21">
            <a:extLst>
              <a:ext uri="{FF2B5EF4-FFF2-40B4-BE49-F238E27FC236}">
                <a16:creationId xmlns:a16="http://schemas.microsoft.com/office/drawing/2014/main" id="{51FEEF75-F368-5367-CE02-9153AC27E948}"/>
              </a:ext>
            </a:extLst>
          </p:cNvPr>
          <p:cNvSpPr txBox="1"/>
          <p:nvPr/>
        </p:nvSpPr>
        <p:spPr>
          <a:xfrm>
            <a:off x="7697679" y="2902600"/>
            <a:ext cx="3667041" cy="523220"/>
          </a:xfrm>
          <a:prstGeom prst="rect">
            <a:avLst/>
          </a:prstGeom>
          <a:noFill/>
        </p:spPr>
        <p:txBody>
          <a:bodyPr wrap="square" rtlCol="0">
            <a:spAutoFit/>
          </a:bodyPr>
          <a:lstStyle/>
          <a:p>
            <a:pPr algn="ctr"/>
            <a:r>
              <a:rPr lang="en-US" sz="2800" b="1" dirty="0">
                <a:solidFill>
                  <a:srgbClr val="FF00FF"/>
                </a:solidFill>
                <a:latin typeface="Times New Roman" pitchFamily="18" charset="0"/>
                <a:cs typeface="Times New Roman" pitchFamily="18" charset="0"/>
              </a:rPr>
              <a:t>4</a:t>
            </a:r>
          </a:p>
        </p:txBody>
      </p:sp>
      <p:sp>
        <p:nvSpPr>
          <p:cNvPr id="2" name="TextBox 1">
            <a:extLst>
              <a:ext uri="{FF2B5EF4-FFF2-40B4-BE49-F238E27FC236}">
                <a16:creationId xmlns:a16="http://schemas.microsoft.com/office/drawing/2014/main" id="{E9142E4D-9F14-ACA4-C1C6-4C33EBFE1F0E}"/>
              </a:ext>
            </a:extLst>
          </p:cNvPr>
          <p:cNvSpPr txBox="1"/>
          <p:nvPr/>
        </p:nvSpPr>
        <p:spPr>
          <a:xfrm>
            <a:off x="505286" y="5140183"/>
            <a:ext cx="11412245"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khoảng</a:t>
            </a:r>
            <a:r>
              <a:rPr lang="en-US" sz="2800" dirty="0">
                <a:solidFill>
                  <a:srgbClr val="0000FF"/>
                </a:solidFill>
                <a:latin typeface="Times New Roman" pitchFamily="18" charset="0"/>
                <a:cs typeface="Times New Roman" pitchFamily="18" charset="0"/>
              </a:rPr>
              <a:t> 20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amino acid </a:t>
            </a:r>
            <a:r>
              <a:rPr lang="en-US" sz="2800" dirty="0" err="1">
                <a:solidFill>
                  <a:srgbClr val="0000FF"/>
                </a:solidFill>
                <a:latin typeface="Times New Roman" pitchFamily="18" charset="0"/>
                <a:cs typeface="Times New Roman" pitchFamily="18" charset="0"/>
              </a:rPr>
              <a:t>tham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id="{9D5D88A2-83B2-CC7F-903E-AC21BADE10A1}"/>
              </a:ext>
            </a:extLst>
          </p:cNvPr>
          <p:cNvSpPr/>
          <p:nvPr/>
        </p:nvSpPr>
        <p:spPr>
          <a:xfrm>
            <a:off x="-85540" y="5629416"/>
            <a:ext cx="11772254" cy="83068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a:t>
            </a:r>
          </a:p>
          <a:p>
            <a:pPr algn="ct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71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4"/>
                                        </p:tgtEl>
                                        <p:attrNameLst>
                                          <p:attrName>ppt_x</p:attrName>
                                        </p:attrNameLst>
                                      </p:cBhvr>
                                      <p:tavLst>
                                        <p:tav tm="0">
                                          <p:val>
                                            <p:strVal val="ppt_x"/>
                                          </p:val>
                                        </p:tav>
                                        <p:tav tm="100000">
                                          <p:val>
                                            <p:strVal val="ppt_x"/>
                                          </p:val>
                                        </p:tav>
                                      </p:tavLst>
                                    </p:anim>
                                    <p:anim calcmode="lin" valueType="num">
                                      <p:cBhvr additive="base">
                                        <p:cTn id="52" dur="500"/>
                                        <p:tgtEl>
                                          <p:spTgt spid="4"/>
                                        </p:tgtEl>
                                        <p:attrNameLst>
                                          <p:attrName>ppt_y</p:attrName>
                                        </p:attrNameLst>
                                      </p:cBhvr>
                                      <p:tavLst>
                                        <p:tav tm="0">
                                          <p:val>
                                            <p:strVal val="ppt_y"/>
                                          </p:val>
                                        </p:tav>
                                        <p:tav tm="100000">
                                          <p:val>
                                            <p:strVal val="1+ppt_h/2"/>
                                          </p:val>
                                        </p:tav>
                                      </p:tavLst>
                                    </p:anim>
                                    <p:set>
                                      <p:cBhvr>
                                        <p:cTn id="53" dur="1" fill="hold">
                                          <p:stCondLst>
                                            <p:cond delay="49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80">
                                          <p:stCondLst>
                                            <p:cond delay="0"/>
                                          </p:stCondLst>
                                        </p:cTn>
                                        <p:tgtEl>
                                          <p:spTgt spid="2"/>
                                        </p:tgtEl>
                                      </p:cBhvr>
                                    </p:animEffect>
                                    <p:anim calcmode="lin" valueType="num">
                                      <p:cBhvr>
                                        <p:cTn id="5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gtEl>
                                      </p:cBhvr>
                                      <p:to x="100000" y="60000"/>
                                    </p:animScale>
                                    <p:animScale>
                                      <p:cBhvr>
                                        <p:cTn id="65" dur="166" decel="50000">
                                          <p:stCondLst>
                                            <p:cond delay="676"/>
                                          </p:stCondLst>
                                        </p:cTn>
                                        <p:tgtEl>
                                          <p:spTgt spid="2"/>
                                        </p:tgtEl>
                                      </p:cBhvr>
                                      <p:to x="100000" y="100000"/>
                                    </p:animScale>
                                    <p:animScale>
                                      <p:cBhvr>
                                        <p:cTn id="66" dur="26">
                                          <p:stCondLst>
                                            <p:cond delay="1312"/>
                                          </p:stCondLst>
                                        </p:cTn>
                                        <p:tgtEl>
                                          <p:spTgt spid="2"/>
                                        </p:tgtEl>
                                      </p:cBhvr>
                                      <p:to x="100000" y="80000"/>
                                    </p:animScale>
                                    <p:animScale>
                                      <p:cBhvr>
                                        <p:cTn id="67" dur="166" decel="50000">
                                          <p:stCondLst>
                                            <p:cond delay="1338"/>
                                          </p:stCondLst>
                                        </p:cTn>
                                        <p:tgtEl>
                                          <p:spTgt spid="2"/>
                                        </p:tgtEl>
                                      </p:cBhvr>
                                      <p:to x="100000" y="100000"/>
                                    </p:animScale>
                                    <p:animScale>
                                      <p:cBhvr>
                                        <p:cTn id="68" dur="26">
                                          <p:stCondLst>
                                            <p:cond delay="1642"/>
                                          </p:stCondLst>
                                        </p:cTn>
                                        <p:tgtEl>
                                          <p:spTgt spid="2"/>
                                        </p:tgtEl>
                                      </p:cBhvr>
                                      <p:to x="100000" y="90000"/>
                                    </p:animScale>
                                    <p:animScale>
                                      <p:cBhvr>
                                        <p:cTn id="69" dur="166" decel="50000">
                                          <p:stCondLst>
                                            <p:cond delay="1668"/>
                                          </p:stCondLst>
                                        </p:cTn>
                                        <p:tgtEl>
                                          <p:spTgt spid="2"/>
                                        </p:tgtEl>
                                      </p:cBhvr>
                                      <p:to x="100000" y="100000"/>
                                    </p:animScale>
                                    <p:animScale>
                                      <p:cBhvr>
                                        <p:cTn id="70" dur="26">
                                          <p:stCondLst>
                                            <p:cond delay="1808"/>
                                          </p:stCondLst>
                                        </p:cTn>
                                        <p:tgtEl>
                                          <p:spTgt spid="2"/>
                                        </p:tgtEl>
                                      </p:cBhvr>
                                      <p:to x="100000" y="95000"/>
                                    </p:animScale>
                                    <p:animScale>
                                      <p:cBhvr>
                                        <p:cTn id="71" dur="166" decel="50000">
                                          <p:stCondLst>
                                            <p:cond delay="1834"/>
                                          </p:stCondLst>
                                        </p:cTn>
                                        <p:tgtEl>
                                          <p:spTgt spid="2"/>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p:cTn id="76" dur="1000" fill="hold"/>
                                        <p:tgtEl>
                                          <p:spTgt spid="3"/>
                                        </p:tgtEl>
                                        <p:attrNameLst>
                                          <p:attrName>ppt_w</p:attrName>
                                        </p:attrNameLst>
                                      </p:cBhvr>
                                      <p:tavLst>
                                        <p:tav tm="0">
                                          <p:val>
                                            <p:strVal val="#ppt_w+.3"/>
                                          </p:val>
                                        </p:tav>
                                        <p:tav tm="100000">
                                          <p:val>
                                            <p:strVal val="#ppt_w"/>
                                          </p:val>
                                        </p:tav>
                                      </p:tavLst>
                                    </p:anim>
                                    <p:anim calcmode="lin" valueType="num">
                                      <p:cBhvr>
                                        <p:cTn id="77" dur="1000" fill="hold"/>
                                        <p:tgtEl>
                                          <p:spTgt spid="3"/>
                                        </p:tgtEl>
                                        <p:attrNameLst>
                                          <p:attrName>ppt_h</p:attrName>
                                        </p:attrNameLst>
                                      </p:cBhvr>
                                      <p:tavLst>
                                        <p:tav tm="0">
                                          <p:val>
                                            <p:strVal val="#ppt_h"/>
                                          </p:val>
                                        </p:tav>
                                        <p:tav tm="100000">
                                          <p:val>
                                            <p:strVal val="#ppt_h"/>
                                          </p:val>
                                        </p:tav>
                                      </p:tavLst>
                                    </p:anim>
                                    <p:animEffect transition="in" filter="fade">
                                      <p:cBhvr>
                                        <p:cTn id="78" dur="10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3"/>
                                        </p:tgtEl>
                                        <p:attrNameLst>
                                          <p:attrName>ppt_x</p:attrName>
                                        </p:attrNameLst>
                                      </p:cBhvr>
                                      <p:tavLst>
                                        <p:tav tm="0">
                                          <p:val>
                                            <p:strVal val="ppt_x"/>
                                          </p:val>
                                        </p:tav>
                                        <p:tav tm="100000">
                                          <p:val>
                                            <p:strVal val="ppt_x"/>
                                          </p:val>
                                        </p:tav>
                                      </p:tavLst>
                                    </p:anim>
                                    <p:anim calcmode="lin" valueType="num">
                                      <p:cBhvr additive="base">
                                        <p:cTn id="83" dur="500"/>
                                        <p:tgtEl>
                                          <p:spTgt spid="3"/>
                                        </p:tgtEl>
                                        <p:attrNameLst>
                                          <p:attrName>ppt_y</p:attrName>
                                        </p:attrNameLst>
                                      </p:cBhvr>
                                      <p:tavLst>
                                        <p:tav tm="0">
                                          <p:val>
                                            <p:strVal val="ppt_y"/>
                                          </p:val>
                                        </p:tav>
                                        <p:tav tm="100000">
                                          <p:val>
                                            <p:strVal val="1+ppt_h/2"/>
                                          </p:val>
                                        </p:tav>
                                      </p:tavLst>
                                    </p:anim>
                                    <p:set>
                                      <p:cBhvr>
                                        <p:cTn id="8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p:bldP spid="16" grpId="0"/>
      <p:bldP spid="17" grpId="0"/>
      <p:bldP spid="18" grpId="0"/>
      <p:bldP spid="19" grpId="0"/>
      <p:bldP spid="20" grpId="0"/>
      <p:bldP spid="21" grpId="0"/>
      <p:bldP spid="22" grpId="0"/>
      <p:bldP spid="2" grpId="0"/>
      <p:bldP spid="3" grpId="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15409" y="45720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61DA941-BE94-D72A-61EF-C6C9DBB003FD}"/>
              </a:ext>
            </a:extLst>
          </p:cNvPr>
          <p:cNvSpPr txBox="1"/>
          <p:nvPr/>
        </p:nvSpPr>
        <p:spPr>
          <a:xfrm>
            <a:off x="383727" y="1191281"/>
            <a:ext cx="11412245" cy="1896417"/>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di </a:t>
            </a:r>
            <a:r>
              <a:rPr lang="en-US" sz="3000" dirty="0" err="1">
                <a:solidFill>
                  <a:srgbClr val="0000FF"/>
                </a:solidFill>
                <a:latin typeface="Times New Roman" pitchFamily="18" charset="0"/>
                <a:cs typeface="Times New Roman" pitchFamily="18" charset="0"/>
              </a:rPr>
              <a:t>truyền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bộ</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mỗi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 codon) </a:t>
            </a:r>
            <a:r>
              <a:rPr lang="en-US" sz="3000" dirty="0" err="1">
                <a:solidFill>
                  <a:srgbClr val="0000FF"/>
                </a:solidFill>
                <a:latin typeface="Times New Roman" pitchFamily="18" charset="0"/>
                <a:cs typeface="Times New Roman" pitchFamily="18" charset="0"/>
              </a:rPr>
              <a:t>gồm</a:t>
            </a:r>
            <a:r>
              <a:rPr lang="en-US" sz="3000" dirty="0">
                <a:solidFill>
                  <a:srgbClr val="0000FF"/>
                </a:solidFill>
                <a:latin typeface="Times New Roman" pitchFamily="18" charset="0"/>
                <a:cs typeface="Times New Roman" pitchFamily="18" charset="0"/>
              </a:rPr>
              <a:t> 3 nucleotide </a:t>
            </a:r>
            <a:r>
              <a:rPr lang="en-US" sz="3000" dirty="0" err="1">
                <a:solidFill>
                  <a:srgbClr val="0000FF"/>
                </a:solidFill>
                <a:latin typeface="Times New Roman" pitchFamily="18" charset="0"/>
                <a:cs typeface="Times New Roman" pitchFamily="18" charset="0"/>
              </a:rPr>
              <a:t>liên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tiếp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mRNA </a:t>
            </a:r>
            <a:r>
              <a:rPr lang="en-US" sz="3000" dirty="0" err="1">
                <a:solidFill>
                  <a:srgbClr val="0000FF"/>
                </a:solidFill>
                <a:latin typeface="Times New Roman" pitchFamily="18" charset="0"/>
                <a:cs typeface="Times New Roman" pitchFamily="18" charset="0"/>
              </a:rPr>
              <a:t>quy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một</a:t>
            </a:r>
            <a:r>
              <a:rPr lang="en-US" sz="3000" dirty="0">
                <a:solidFill>
                  <a:srgbClr val="0000FF"/>
                </a:solidFill>
                <a:latin typeface="Times New Roman" pitchFamily="18" charset="0"/>
                <a:cs typeface="Times New Roman" pitchFamily="18" charset="0"/>
              </a:rPr>
              <a:t> amino acid </a:t>
            </a:r>
            <a:r>
              <a:rPr lang="en-US" sz="3000" dirty="0" err="1">
                <a:solidFill>
                  <a:srgbClr val="0000FF"/>
                </a:solidFill>
                <a:latin typeface="Times New Roman" pitchFamily="18" charset="0"/>
                <a:cs typeface="Times New Roman" pitchFamily="18" charset="0"/>
              </a:rPr>
              <a:t>hoặc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tín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hiệu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thúc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tổng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chuỗi</a:t>
            </a:r>
            <a:r>
              <a:rPr lang="en-US" sz="3000" dirty="0">
                <a:solidFill>
                  <a:srgbClr val="0000FF"/>
                </a:solidFill>
                <a:latin typeface="Times New Roman" pitchFamily="18" charset="0"/>
                <a:cs typeface="Times New Roman" pitchFamily="18" charset="0"/>
              </a:rPr>
              <a:t> polypeptide.</a:t>
            </a:r>
          </a:p>
        </p:txBody>
      </p:sp>
      <p:pic>
        <p:nvPicPr>
          <p:cNvPr id="25" name="Picture 24">
            <a:extLst>
              <a:ext uri="{FF2B5EF4-FFF2-40B4-BE49-F238E27FC236}">
                <a16:creationId xmlns:a16="http://schemas.microsoft.com/office/drawing/2014/main" id="{C06FE5C3-A871-AF72-4AAB-67B061D963EE}"/>
              </a:ext>
            </a:extLst>
          </p:cNvPr>
          <p:cNvPicPr>
            <a:picLocks noChangeAspect="1"/>
          </p:cNvPicPr>
          <p:nvPr/>
        </p:nvPicPr>
        <p:blipFill>
          <a:blip r:embed="rId2"/>
          <a:stretch>
            <a:fillRect/>
          </a:stretch>
        </p:blipFill>
        <p:spPr>
          <a:xfrm>
            <a:off x="-363806" y="3501478"/>
            <a:ext cx="12005845" cy="2502251"/>
          </a:xfrm>
          <a:prstGeom prst="rect">
            <a:avLst/>
          </a:prstGeom>
        </p:spPr>
      </p:pic>
      <p:cxnSp>
        <p:nvCxnSpPr>
          <p:cNvPr id="27" name="Straight Connector 26">
            <a:extLst>
              <a:ext uri="{FF2B5EF4-FFF2-40B4-BE49-F238E27FC236}">
                <a16:creationId xmlns:a16="http://schemas.microsoft.com/office/drawing/2014/main" id="{90F637C7-3DDB-9431-0882-265F286C2F97}"/>
              </a:ext>
            </a:extLst>
          </p:cNvPr>
          <p:cNvCxnSpPr>
            <a:cxnSpLocks/>
          </p:cNvCxnSpPr>
          <p:nvPr/>
        </p:nvCxnSpPr>
        <p:spPr>
          <a:xfrm>
            <a:off x="4192621" y="5066661"/>
            <a:ext cx="836578" cy="418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E353E16E-BC9E-578E-2054-465925740A97}"/>
              </a:ext>
            </a:extLst>
          </p:cNvPr>
          <p:cNvCxnSpPr>
            <a:cxnSpLocks/>
          </p:cNvCxnSpPr>
          <p:nvPr/>
        </p:nvCxnSpPr>
        <p:spPr>
          <a:xfrm flipH="1">
            <a:off x="5029199" y="5066661"/>
            <a:ext cx="700392" cy="418938"/>
          </a:xfrm>
          <a:prstGeom prst="line">
            <a:avLst/>
          </a:prstGeom>
        </p:spPr>
        <p:style>
          <a:lnRef idx="3">
            <a:schemeClr val="accent2"/>
          </a:lnRef>
          <a:fillRef idx="0">
            <a:schemeClr val="accent2"/>
          </a:fillRef>
          <a:effectRef idx="2">
            <a:schemeClr val="accent2"/>
          </a:effectRef>
          <a:fontRef idx="minor">
            <a:schemeClr val="tx1"/>
          </a:fontRef>
        </p:style>
      </p:cxnSp>
      <p:sp>
        <p:nvSpPr>
          <p:cNvPr id="30" name="Rectangle 29">
            <a:extLst>
              <a:ext uri="{FF2B5EF4-FFF2-40B4-BE49-F238E27FC236}">
                <a16:creationId xmlns:a16="http://schemas.microsoft.com/office/drawing/2014/main" id="{7BE74482-6F8F-17BA-6571-45478975985E}"/>
              </a:ext>
            </a:extLst>
          </p:cNvPr>
          <p:cNvSpPr/>
          <p:nvPr/>
        </p:nvSpPr>
        <p:spPr>
          <a:xfrm>
            <a:off x="4192621" y="5508605"/>
            <a:ext cx="1762125" cy="752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codon</a:t>
            </a:r>
          </a:p>
        </p:txBody>
      </p:sp>
    </p:spTree>
    <p:extLst>
      <p:ext uri="{BB962C8B-B14F-4D97-AF65-F5344CB8AC3E}">
        <p14:creationId xmlns:p14="http://schemas.microsoft.com/office/powerpoint/2010/main" val="185747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ox(in)">
                                      <p:cBhvr>
                                        <p:cTn id="30" dur="2000"/>
                                        <p:tgtEl>
                                          <p:spTgt spid="27"/>
                                        </p:tgtEl>
                                      </p:cBhvr>
                                    </p:animEffect>
                                  </p:childTnLst>
                                </p:cTn>
                              </p:par>
                              <p:par>
                                <p:cTn id="31" presetID="4" presetClass="entr" presetSubtype="16"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ox(in)">
                                      <p:cBhvr>
                                        <p:cTn id="33" dur="2000"/>
                                        <p:tgtEl>
                                          <p:spTgt spid="29"/>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ox(in)">
                                      <p:cBhvr>
                                        <p:cTn id="3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a:solidFill>
                  <a:schemeClr val="accent2">
                    <a:lumMod val="75000"/>
                  </a:schemeClr>
                </a:solidFill>
                <a:latin typeface="Times New Roman" pitchFamily="18" charset="0"/>
                <a:cs typeface="Times New Roman" pitchFamily="18" charset="0"/>
              </a:rPr>
              <a:t>PHẦN 4: VẬT SỐNG</a:t>
            </a:r>
            <a:endParaRPr lang="en-US" sz="4800" b="1" dirty="0">
              <a:solidFill>
                <a:schemeClr val="accent2">
                  <a:lumMod val="75000"/>
                </a:schemeClr>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a:solidFill>
                  <a:srgbClr val="FFC000"/>
                </a:solidFill>
                <a:latin typeface="Times New Roman" pitchFamily="18" charset="0"/>
                <a:cs typeface="Times New Roman" pitchFamily="18" charset="0"/>
              </a:rPr>
              <a:t>CHỦ ĐỀ 11: DI TRUYỀN</a:t>
            </a:r>
            <a:endParaRPr lang="en-US" sz="4400" b="1" dirty="0">
              <a:solidFill>
                <a:srgbClr val="FFC000"/>
              </a:solidFill>
              <a:latin typeface="Times New Roman" pitchFamily="18" charset="0"/>
              <a:cs typeface="Times New Roman" pitchFamily="18" charset="0"/>
            </a:endParaRPr>
          </a:p>
        </p:txBody>
      </p:sp>
      <p:sp>
        <p:nvSpPr>
          <p:cNvPr id="5" name="TextBox 4"/>
          <p:cNvSpPr txBox="1"/>
          <p:nvPr/>
        </p:nvSpPr>
        <p:spPr>
          <a:xfrm>
            <a:off x="0" y="3979782"/>
            <a:ext cx="121920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BÀI 34: TỪ GENE ĐẾN TÍNH TRẠNG</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34552" y="34406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a:t>
            </a:r>
            <a:r>
              <a:rPr lang="en-US" sz="2800" b="1" dirty="0" err="1">
                <a:solidFill>
                  <a:srgbClr val="00B050"/>
                </a:solidFill>
                <a:latin typeface="Times New Roman" pitchFamily="18" charset="0"/>
                <a:cs typeface="Times New Roman" pitchFamily="18" charset="0"/>
              </a:rPr>
              <a:t>MÃ</a:t>
            </a:r>
            <a:r>
              <a:rPr lang="en-US" sz="2800" b="1" dirty="0">
                <a:solidFill>
                  <a:srgbClr val="00B050"/>
                </a:solidFill>
                <a:latin typeface="Times New Roman" pitchFamily="18" charset="0"/>
                <a:cs typeface="Times New Roman" pitchFamily="18" charset="0"/>
              </a:rPr>
              <a:t> DI </a:t>
            </a:r>
            <a:r>
              <a:rPr lang="en-US" sz="2800" b="1" dirty="0" err="1">
                <a:solidFill>
                  <a:srgbClr val="00B050"/>
                </a:solidFill>
                <a:latin typeface="Times New Roman" pitchFamily="18" charset="0"/>
                <a:cs typeface="Times New Roman" pitchFamily="18" charset="0"/>
              </a:rPr>
              <a:t>TRUYỀN</a:t>
            </a:r>
            <a:endParaRPr lang="en-US" sz="2800" b="1" dirty="0">
              <a:solidFill>
                <a:srgbClr val="00B05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7243874" y="411008"/>
            <a:ext cx="5152311" cy="6396037"/>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913EBB3F-101E-6512-1C28-96F0320F7CC2}"/>
              </a:ext>
            </a:extLst>
          </p:cNvPr>
          <p:cNvSpPr/>
          <p:nvPr/>
        </p:nvSpPr>
        <p:spPr>
          <a:xfrm>
            <a:off x="7513506" y="4567731"/>
            <a:ext cx="1352364" cy="41725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11FB9C-48E9-DDF1-393C-B00EC65634F8}"/>
              </a:ext>
            </a:extLst>
          </p:cNvPr>
          <p:cNvSpPr/>
          <p:nvPr/>
        </p:nvSpPr>
        <p:spPr>
          <a:xfrm>
            <a:off x="7632457" y="1887233"/>
            <a:ext cx="1114463" cy="184630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66F25F1C-3FE0-D669-010D-CA356EF0226F}"/>
              </a:ext>
            </a:extLst>
          </p:cNvPr>
          <p:cNvGraphicFramePr>
            <a:graphicFrameLocks noGrp="1"/>
          </p:cNvGraphicFramePr>
          <p:nvPr>
            <p:extLst>
              <p:ext uri="{D42A27DB-BD31-4B8C-83A1-F6EECF244321}">
                <p14:modId xmlns:p14="http://schemas.microsoft.com/office/powerpoint/2010/main" val="3669954597"/>
              </p:ext>
            </p:extLst>
          </p:nvPr>
        </p:nvGraphicFramePr>
        <p:xfrm>
          <a:off x="134552" y="801269"/>
          <a:ext cx="7474694" cy="6751178"/>
        </p:xfrm>
        <a:graphic>
          <a:graphicData uri="http://schemas.openxmlformats.org/drawingml/2006/table">
            <a:tbl>
              <a:tblPr firstRow="1" bandRow="1">
                <a:tableStyleId>{8A107856-5554-42FB-B03E-39F5DBC370BA}</a:tableStyleId>
              </a:tblPr>
              <a:tblGrid>
                <a:gridCol w="1237048">
                  <a:extLst>
                    <a:ext uri="{9D8B030D-6E8A-4147-A177-3AD203B41FA5}">
                      <a16:colId xmlns:a16="http://schemas.microsoft.com/office/drawing/2014/main" val="1745803138"/>
                    </a:ext>
                  </a:extLst>
                </a:gridCol>
                <a:gridCol w="6237646">
                  <a:extLst>
                    <a:ext uri="{9D8B030D-6E8A-4147-A177-3AD203B41FA5}">
                      <a16:colId xmlns:a16="http://schemas.microsoft.com/office/drawing/2014/main" val="3735041531"/>
                    </a:ext>
                  </a:extLst>
                </a:gridCol>
              </a:tblGrid>
              <a:tr h="4347557">
                <a:tc>
                  <a:txBody>
                    <a:bodyPr/>
                    <a:lstStyle/>
                    <a:p>
                      <a:pPr algn="l"/>
                      <a:r>
                        <a:rPr lang="en-US" sz="2800" b="0" dirty="0" err="1">
                          <a:latin typeface="Times New Roman" panose="02020603050405020304" pitchFamily="18" charset="0"/>
                          <a:cs typeface="Times New Roman" panose="02020603050405020304" pitchFamily="18" charset="0"/>
                        </a:rPr>
                        <a:t>Đặc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điểm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mã</a:t>
                      </a:r>
                      <a:r>
                        <a:rPr lang="en-US" sz="2800" b="0" dirty="0">
                          <a:latin typeface="Times New Roman" panose="02020603050405020304" pitchFamily="18" charset="0"/>
                          <a:cs typeface="Times New Roman" panose="02020603050405020304" pitchFamily="18" charset="0"/>
                        </a:rPr>
                        <a:t> di </a:t>
                      </a:r>
                      <a:r>
                        <a:rPr lang="en-US" sz="2800" b="0" dirty="0" err="1">
                          <a:latin typeface="Times New Roman" panose="02020603050405020304" pitchFamily="18" charset="0"/>
                          <a:cs typeface="Times New Roman" panose="02020603050405020304" pitchFamily="18" charset="0"/>
                        </a:rPr>
                        <a:t>truyền</a:t>
                      </a:r>
                      <a:endParaRPr lang="en-US" sz="2800" b="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849040111"/>
                  </a:ext>
                </a:extLst>
              </a:tr>
              <a:tr h="2403621">
                <a:tc>
                  <a:txBody>
                    <a:bodyPr/>
                    <a:lstStyle/>
                    <a:p>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125880338"/>
                  </a:ext>
                </a:extLst>
              </a:tr>
            </a:tbl>
          </a:graphicData>
        </a:graphic>
      </p:graphicFrame>
      <p:sp>
        <p:nvSpPr>
          <p:cNvPr id="13" name="TextBox 12">
            <a:extLst>
              <a:ext uri="{FF2B5EF4-FFF2-40B4-BE49-F238E27FC236}">
                <a16:creationId xmlns:a16="http://schemas.microsoft.com/office/drawing/2014/main" id="{FCCC18F8-9C5B-1DC3-0F73-E548C77E5219}"/>
              </a:ext>
            </a:extLst>
          </p:cNvPr>
          <p:cNvSpPr txBox="1"/>
          <p:nvPr/>
        </p:nvSpPr>
        <p:spPr>
          <a:xfrm>
            <a:off x="1381125" y="758722"/>
            <a:ext cx="6228121"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di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tục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theo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chiều</a:t>
            </a:r>
            <a:r>
              <a:rPr lang="en-US" sz="2800" dirty="0">
                <a:solidFill>
                  <a:srgbClr val="0000FF"/>
                </a:solidFill>
                <a:latin typeface="Times New Roman" pitchFamily="18" charset="0"/>
                <a:cs typeface="Times New Roman" pitchFamily="18" charset="0"/>
              </a:rPr>
              <a:t> 5’ -3’</a:t>
            </a:r>
          </a:p>
        </p:txBody>
      </p:sp>
      <p:sp>
        <p:nvSpPr>
          <p:cNvPr id="14" name="TextBox 13">
            <a:extLst>
              <a:ext uri="{FF2B5EF4-FFF2-40B4-BE49-F238E27FC236}">
                <a16:creationId xmlns:a16="http://schemas.microsoft.com/office/drawing/2014/main" id="{32F878AE-6835-25B8-29FF-C2779D2BE2AA}"/>
              </a:ext>
            </a:extLst>
          </p:cNvPr>
          <p:cNvSpPr txBox="1"/>
          <p:nvPr/>
        </p:nvSpPr>
        <p:spPr>
          <a:xfrm>
            <a:off x="1381125" y="2547026"/>
            <a:ext cx="6251332"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amino acid</a:t>
            </a:r>
            <a:endParaRPr lang="en-US" sz="2800" dirty="0">
              <a:solidFill>
                <a:srgbClr val="FF00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C15510F-1D0E-3CB6-41CB-1DC09C673815}"/>
              </a:ext>
            </a:extLst>
          </p:cNvPr>
          <p:cNvSpPr txBox="1"/>
          <p:nvPr/>
        </p:nvSpPr>
        <p:spPr>
          <a:xfrm>
            <a:off x="1348228" y="1659884"/>
            <a:ext cx="622812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di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BBC702FD-4A61-79C6-C535-EFAB7A3EDA82}"/>
              </a:ext>
            </a:extLst>
          </p:cNvPr>
          <p:cNvSpPr txBox="1"/>
          <p:nvPr/>
        </p:nvSpPr>
        <p:spPr>
          <a:xfrm>
            <a:off x="1445253" y="3389617"/>
            <a:ext cx="6131095"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amino acid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bởi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a:t>
            </a:r>
            <a:r>
              <a:rPr lang="en-US" sz="2800" dirty="0">
                <a:solidFill>
                  <a:srgbClr val="0000FF"/>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863A4B91-0174-329B-FF78-30C2A41CE122}"/>
              </a:ext>
            </a:extLst>
          </p:cNvPr>
          <p:cNvSpPr txBox="1"/>
          <p:nvPr/>
        </p:nvSpPr>
        <p:spPr>
          <a:xfrm>
            <a:off x="1364189" y="4254881"/>
            <a:ext cx="6245057"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thúc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amino acid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UAA, UAG, UGA.</a:t>
            </a:r>
          </a:p>
        </p:txBody>
      </p:sp>
      <p:sp>
        <p:nvSpPr>
          <p:cNvPr id="19" name="TextBox 18">
            <a:extLst>
              <a:ext uri="{FF2B5EF4-FFF2-40B4-BE49-F238E27FC236}">
                <a16:creationId xmlns:a16="http://schemas.microsoft.com/office/drawing/2014/main" id="{513F083B-067D-4674-781C-BFA18959FB15}"/>
              </a:ext>
            </a:extLst>
          </p:cNvPr>
          <p:cNvSpPr txBox="1"/>
          <p:nvPr/>
        </p:nvSpPr>
        <p:spPr>
          <a:xfrm>
            <a:off x="1364189" y="5127903"/>
            <a:ext cx="6235370" cy="1815882"/>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rPr>
              <a:t>Thông qua </a:t>
            </a:r>
            <a:r>
              <a:rPr lang="en-US" sz="2800" dirty="0" err="1">
                <a:solidFill>
                  <a:srgbClr val="FF0000"/>
                </a:solidFill>
                <a:latin typeface="Times New Roman" pitchFamily="18" charset="0"/>
                <a:cs typeface="Times New Roman" pitchFamily="18" charset="0"/>
              </a:rPr>
              <a:t>mã</a:t>
            </a:r>
            <a:r>
              <a:rPr lang="en-US" sz="2800" dirty="0">
                <a:solidFill>
                  <a:srgbClr val="FF0000"/>
                </a:solidFill>
                <a:latin typeface="Times New Roman" pitchFamily="18" charset="0"/>
                <a:cs typeface="Times New Roman" pitchFamily="18" charset="0"/>
              </a:rPr>
              <a:t> di </a:t>
            </a:r>
            <a:r>
              <a:rPr lang="en-US" sz="2800" dirty="0" err="1">
                <a:solidFill>
                  <a:srgbClr val="FF0000"/>
                </a:solidFill>
                <a:latin typeface="Times New Roman" pitchFamily="18" charset="0"/>
                <a:cs typeface="Times New Roman" pitchFamily="18" charset="0"/>
              </a:rPr>
              <a:t>truyền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mRNA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amino acid =&gt; </a:t>
            </a:r>
            <a:r>
              <a:rPr lang="en-US" sz="2800" dirty="0" err="1">
                <a:solidFill>
                  <a:srgbClr val="FF0000"/>
                </a:solidFill>
                <a:latin typeface="Times New Roman" pitchFamily="18" charset="0"/>
                <a:cs typeface="Times New Roman" pitchFamily="18" charset="0"/>
              </a:rPr>
              <a:t>dự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chuỗi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polypetide</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554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down)">
                                      <p:cBhvr>
                                        <p:cTn id="89" dur="580">
                                          <p:stCondLst>
                                            <p:cond delay="0"/>
                                          </p:stCondLst>
                                        </p:cTn>
                                        <p:tgtEl>
                                          <p:spTgt spid="17"/>
                                        </p:tgtEl>
                                      </p:cBhvr>
                                    </p:animEffect>
                                    <p:anim calcmode="lin" valueType="num">
                                      <p:cBhvr>
                                        <p:cTn id="9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5" dur="26">
                                          <p:stCondLst>
                                            <p:cond delay="650"/>
                                          </p:stCondLst>
                                        </p:cTn>
                                        <p:tgtEl>
                                          <p:spTgt spid="17"/>
                                        </p:tgtEl>
                                      </p:cBhvr>
                                      <p:to x="100000" y="60000"/>
                                    </p:animScale>
                                    <p:animScale>
                                      <p:cBhvr>
                                        <p:cTn id="96" dur="166" decel="50000">
                                          <p:stCondLst>
                                            <p:cond delay="676"/>
                                          </p:stCondLst>
                                        </p:cTn>
                                        <p:tgtEl>
                                          <p:spTgt spid="17"/>
                                        </p:tgtEl>
                                      </p:cBhvr>
                                      <p:to x="100000" y="100000"/>
                                    </p:animScale>
                                    <p:animScale>
                                      <p:cBhvr>
                                        <p:cTn id="97" dur="26">
                                          <p:stCondLst>
                                            <p:cond delay="1312"/>
                                          </p:stCondLst>
                                        </p:cTn>
                                        <p:tgtEl>
                                          <p:spTgt spid="17"/>
                                        </p:tgtEl>
                                      </p:cBhvr>
                                      <p:to x="100000" y="80000"/>
                                    </p:animScale>
                                    <p:animScale>
                                      <p:cBhvr>
                                        <p:cTn id="98" dur="166" decel="50000">
                                          <p:stCondLst>
                                            <p:cond delay="1338"/>
                                          </p:stCondLst>
                                        </p:cTn>
                                        <p:tgtEl>
                                          <p:spTgt spid="17"/>
                                        </p:tgtEl>
                                      </p:cBhvr>
                                      <p:to x="100000" y="100000"/>
                                    </p:animScale>
                                    <p:animScale>
                                      <p:cBhvr>
                                        <p:cTn id="99" dur="26">
                                          <p:stCondLst>
                                            <p:cond delay="1642"/>
                                          </p:stCondLst>
                                        </p:cTn>
                                        <p:tgtEl>
                                          <p:spTgt spid="17"/>
                                        </p:tgtEl>
                                      </p:cBhvr>
                                      <p:to x="100000" y="90000"/>
                                    </p:animScale>
                                    <p:animScale>
                                      <p:cBhvr>
                                        <p:cTn id="100" dur="166" decel="50000">
                                          <p:stCondLst>
                                            <p:cond delay="1668"/>
                                          </p:stCondLst>
                                        </p:cTn>
                                        <p:tgtEl>
                                          <p:spTgt spid="17"/>
                                        </p:tgtEl>
                                      </p:cBhvr>
                                      <p:to x="100000" y="100000"/>
                                    </p:animScale>
                                    <p:animScale>
                                      <p:cBhvr>
                                        <p:cTn id="101" dur="26">
                                          <p:stCondLst>
                                            <p:cond delay="1808"/>
                                          </p:stCondLst>
                                        </p:cTn>
                                        <p:tgtEl>
                                          <p:spTgt spid="17"/>
                                        </p:tgtEl>
                                      </p:cBhvr>
                                      <p:to x="100000" y="95000"/>
                                    </p:animScale>
                                    <p:animScale>
                                      <p:cBhvr>
                                        <p:cTn id="102" dur="166" decel="50000">
                                          <p:stCondLst>
                                            <p:cond delay="1834"/>
                                          </p:stCondLst>
                                        </p:cTn>
                                        <p:tgtEl>
                                          <p:spTgt spid="17"/>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580">
                                          <p:stCondLst>
                                            <p:cond delay="0"/>
                                          </p:stCondLst>
                                        </p:cTn>
                                        <p:tgtEl>
                                          <p:spTgt spid="19"/>
                                        </p:tgtEl>
                                      </p:cBhvr>
                                    </p:animEffect>
                                    <p:anim calcmode="lin" valueType="num">
                                      <p:cBhvr>
                                        <p:cTn id="10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3" dur="26">
                                          <p:stCondLst>
                                            <p:cond delay="650"/>
                                          </p:stCondLst>
                                        </p:cTn>
                                        <p:tgtEl>
                                          <p:spTgt spid="19"/>
                                        </p:tgtEl>
                                      </p:cBhvr>
                                      <p:to x="100000" y="60000"/>
                                    </p:animScale>
                                    <p:animScale>
                                      <p:cBhvr>
                                        <p:cTn id="114" dur="166" decel="50000">
                                          <p:stCondLst>
                                            <p:cond delay="676"/>
                                          </p:stCondLst>
                                        </p:cTn>
                                        <p:tgtEl>
                                          <p:spTgt spid="19"/>
                                        </p:tgtEl>
                                      </p:cBhvr>
                                      <p:to x="100000" y="100000"/>
                                    </p:animScale>
                                    <p:animScale>
                                      <p:cBhvr>
                                        <p:cTn id="115" dur="26">
                                          <p:stCondLst>
                                            <p:cond delay="1312"/>
                                          </p:stCondLst>
                                        </p:cTn>
                                        <p:tgtEl>
                                          <p:spTgt spid="19"/>
                                        </p:tgtEl>
                                      </p:cBhvr>
                                      <p:to x="100000" y="80000"/>
                                    </p:animScale>
                                    <p:animScale>
                                      <p:cBhvr>
                                        <p:cTn id="116" dur="166" decel="50000">
                                          <p:stCondLst>
                                            <p:cond delay="1338"/>
                                          </p:stCondLst>
                                        </p:cTn>
                                        <p:tgtEl>
                                          <p:spTgt spid="19"/>
                                        </p:tgtEl>
                                      </p:cBhvr>
                                      <p:to x="100000" y="100000"/>
                                    </p:animScale>
                                    <p:animScale>
                                      <p:cBhvr>
                                        <p:cTn id="117" dur="26">
                                          <p:stCondLst>
                                            <p:cond delay="1642"/>
                                          </p:stCondLst>
                                        </p:cTn>
                                        <p:tgtEl>
                                          <p:spTgt spid="19"/>
                                        </p:tgtEl>
                                      </p:cBhvr>
                                      <p:to x="100000" y="90000"/>
                                    </p:animScale>
                                    <p:animScale>
                                      <p:cBhvr>
                                        <p:cTn id="118" dur="166" decel="50000">
                                          <p:stCondLst>
                                            <p:cond delay="1668"/>
                                          </p:stCondLst>
                                        </p:cTn>
                                        <p:tgtEl>
                                          <p:spTgt spid="19"/>
                                        </p:tgtEl>
                                      </p:cBhvr>
                                      <p:to x="100000" y="100000"/>
                                    </p:animScale>
                                    <p:animScale>
                                      <p:cBhvr>
                                        <p:cTn id="119" dur="26">
                                          <p:stCondLst>
                                            <p:cond delay="1808"/>
                                          </p:stCondLst>
                                        </p:cTn>
                                        <p:tgtEl>
                                          <p:spTgt spid="19"/>
                                        </p:tgtEl>
                                      </p:cBhvr>
                                      <p:to x="100000" y="95000"/>
                                    </p:animScale>
                                    <p:animScale>
                                      <p:cBhvr>
                                        <p:cTn id="1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p:bldP spid="14" grpId="0"/>
      <p:bldP spid="15" grpId="0"/>
      <p:bldP spid="16" grpId="0"/>
      <p:bldP spid="17"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1046440"/>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Dịch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tổng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chuỗi</a:t>
            </a:r>
            <a:r>
              <a:rPr lang="en-US" sz="3000" dirty="0">
                <a:solidFill>
                  <a:srgbClr val="0000FF"/>
                </a:solidFill>
                <a:latin typeface="Times New Roman" pitchFamily="18" charset="0"/>
                <a:cs typeface="Times New Roman" pitchFamily="18" charset="0"/>
              </a:rPr>
              <a:t> polypeptide </a:t>
            </a:r>
            <a:r>
              <a:rPr lang="en-US" sz="3000" dirty="0" err="1">
                <a:solidFill>
                  <a:srgbClr val="0000FF"/>
                </a:solidFill>
                <a:latin typeface="Times New Roman" pitchFamily="18" charset="0"/>
                <a:cs typeface="Times New Roman" pitchFamily="18" charset="0"/>
              </a:rPr>
              <a:t>dựa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nucleotide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mRNA.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Xảy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tế</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chất</a:t>
            </a:r>
            <a:r>
              <a:rPr lang="en-US" sz="3200" dirty="0">
                <a:solidFill>
                  <a:srgbClr val="0000FF"/>
                </a:solidFill>
                <a:latin typeface="Times New Roman" pitchFamily="18" charset="0"/>
                <a:cs typeface="Times New Roman" pitchFamily="18" charset="0"/>
              </a:rPr>
              <a:t>. </a:t>
            </a:r>
            <a:endParaRPr lang="en-US" sz="30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7FB67038-DADE-7C69-CB53-6CD533607222}"/>
              </a:ext>
            </a:extLst>
          </p:cNvPr>
          <p:cNvPicPr>
            <a:picLocks noChangeAspect="1"/>
          </p:cNvPicPr>
          <p:nvPr/>
        </p:nvPicPr>
        <p:blipFill>
          <a:blip r:embed="rId2"/>
          <a:stretch>
            <a:fillRect/>
          </a:stretch>
        </p:blipFill>
        <p:spPr>
          <a:xfrm>
            <a:off x="3861786" y="2224920"/>
            <a:ext cx="7962945" cy="4536224"/>
          </a:xfrm>
          <a:prstGeom prst="rect">
            <a:avLst/>
          </a:prstGeom>
        </p:spPr>
      </p:pic>
      <p:sp>
        <p:nvSpPr>
          <p:cNvPr id="4" name="TextBox 3">
            <a:extLst>
              <a:ext uri="{FF2B5EF4-FFF2-40B4-BE49-F238E27FC236}">
                <a16:creationId xmlns:a16="http://schemas.microsoft.com/office/drawing/2014/main" id="{92E3914B-7DAA-8669-C301-512A4D916660}"/>
              </a:ext>
            </a:extLst>
          </p:cNvPr>
          <p:cNvSpPr txBox="1"/>
          <p:nvPr/>
        </p:nvSpPr>
        <p:spPr>
          <a:xfrm>
            <a:off x="248575" y="3112561"/>
            <a:ext cx="3613211" cy="1477328"/>
          </a:xfrm>
          <a:prstGeom prst="rect">
            <a:avLst/>
          </a:prstGeom>
          <a:noFill/>
        </p:spPr>
        <p:txBody>
          <a:bodyPr wrap="square" rtlCol="0">
            <a:spAutoFit/>
          </a:bodyPr>
          <a:lstStyle/>
          <a:p>
            <a:pPr algn="just"/>
            <a:r>
              <a:rPr lang="en-US" sz="28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Có</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những</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thành</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phần</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nào</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tham</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gia</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vào</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quá</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trình</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dịch</a:t>
            </a:r>
            <a:r>
              <a:rPr lang="en-US" sz="3000" dirty="0">
                <a:solidFill>
                  <a:srgbClr val="FF0066"/>
                </a:solidFill>
                <a:latin typeface="Times New Roman" pitchFamily="18" charset="0"/>
                <a:cs typeface="Times New Roman" pitchFamily="18" charset="0"/>
              </a:rPr>
              <a:t> </a:t>
            </a:r>
            <a:r>
              <a:rPr lang="en-US" sz="3000" dirty="0" err="1">
                <a:solidFill>
                  <a:srgbClr val="FF0066"/>
                </a:solidFill>
                <a:latin typeface="Times New Roman" pitchFamily="18" charset="0"/>
                <a:cs typeface="Times New Roman" pitchFamily="18" charset="0"/>
              </a:rPr>
              <a:t>mã</a:t>
            </a:r>
            <a:r>
              <a:rPr lang="en-US" sz="2800" dirty="0">
                <a:solidFill>
                  <a:srgbClr val="FF0066"/>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upRigh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1015663"/>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Dịch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tổng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chuỗi</a:t>
            </a:r>
            <a:r>
              <a:rPr lang="en-US" sz="3000" dirty="0">
                <a:solidFill>
                  <a:srgbClr val="0000FF"/>
                </a:solidFill>
                <a:latin typeface="Times New Roman" pitchFamily="18" charset="0"/>
                <a:cs typeface="Times New Roman" pitchFamily="18" charset="0"/>
              </a:rPr>
              <a:t> polypeptide </a:t>
            </a:r>
            <a:r>
              <a:rPr lang="en-US" sz="3000" dirty="0" err="1">
                <a:solidFill>
                  <a:srgbClr val="0000FF"/>
                </a:solidFill>
                <a:latin typeface="Times New Roman" pitchFamily="18" charset="0"/>
                <a:cs typeface="Times New Roman" pitchFamily="18" charset="0"/>
              </a:rPr>
              <a:t>dựa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nucleotide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mRNA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Xảy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p>
        </p:txBody>
      </p:sp>
      <p:pic>
        <p:nvPicPr>
          <p:cNvPr id="2" name="Picture 1">
            <a:extLst>
              <a:ext uri="{FF2B5EF4-FFF2-40B4-BE49-F238E27FC236}">
                <a16:creationId xmlns:a16="http://schemas.microsoft.com/office/drawing/2014/main" id="{A335DB03-1D2B-E28B-F3DC-86A14A57F5A3}"/>
              </a:ext>
            </a:extLst>
          </p:cNvPr>
          <p:cNvPicPr>
            <a:picLocks noChangeAspect="1"/>
          </p:cNvPicPr>
          <p:nvPr/>
        </p:nvPicPr>
        <p:blipFill>
          <a:blip r:embed="rId2"/>
          <a:stretch>
            <a:fillRect/>
          </a:stretch>
        </p:blipFill>
        <p:spPr>
          <a:xfrm>
            <a:off x="585928" y="2066567"/>
            <a:ext cx="6818050" cy="1229461"/>
          </a:xfrm>
          <a:prstGeom prst="rect">
            <a:avLst/>
          </a:prstGeom>
        </p:spPr>
      </p:pic>
      <p:pic>
        <p:nvPicPr>
          <p:cNvPr id="6" name="Picture 5">
            <a:extLst>
              <a:ext uri="{FF2B5EF4-FFF2-40B4-BE49-F238E27FC236}">
                <a16:creationId xmlns:a16="http://schemas.microsoft.com/office/drawing/2014/main" id="{62BD35FE-8AAF-FD26-3A8F-968BB0B3E188}"/>
              </a:ext>
            </a:extLst>
          </p:cNvPr>
          <p:cNvPicPr>
            <a:picLocks noChangeAspect="1"/>
          </p:cNvPicPr>
          <p:nvPr/>
        </p:nvPicPr>
        <p:blipFill>
          <a:blip r:embed="rId3"/>
          <a:stretch>
            <a:fillRect/>
          </a:stretch>
        </p:blipFill>
        <p:spPr>
          <a:xfrm>
            <a:off x="833033" y="3617096"/>
            <a:ext cx="1421896" cy="2383654"/>
          </a:xfrm>
          <a:prstGeom prst="rect">
            <a:avLst/>
          </a:prstGeom>
        </p:spPr>
      </p:pic>
      <p:pic>
        <p:nvPicPr>
          <p:cNvPr id="9" name="Picture 8">
            <a:extLst>
              <a:ext uri="{FF2B5EF4-FFF2-40B4-BE49-F238E27FC236}">
                <a16:creationId xmlns:a16="http://schemas.microsoft.com/office/drawing/2014/main" id="{FDF8B5B7-2215-BD10-129E-5E0DEC8C9E67}"/>
              </a:ext>
            </a:extLst>
          </p:cNvPr>
          <p:cNvPicPr>
            <a:picLocks noChangeAspect="1"/>
          </p:cNvPicPr>
          <p:nvPr/>
        </p:nvPicPr>
        <p:blipFill>
          <a:blip r:embed="rId4"/>
          <a:stretch>
            <a:fillRect/>
          </a:stretch>
        </p:blipFill>
        <p:spPr>
          <a:xfrm>
            <a:off x="3453414" y="3561973"/>
            <a:ext cx="1970843" cy="2030959"/>
          </a:xfrm>
          <a:prstGeom prst="rect">
            <a:avLst/>
          </a:prstGeom>
        </p:spPr>
      </p:pic>
      <p:pic>
        <p:nvPicPr>
          <p:cNvPr id="11" name="Picture 10">
            <a:extLst>
              <a:ext uri="{FF2B5EF4-FFF2-40B4-BE49-F238E27FC236}">
                <a16:creationId xmlns:a16="http://schemas.microsoft.com/office/drawing/2014/main" id="{458B4F75-F9BF-F113-5960-CADE01878BBF}"/>
              </a:ext>
            </a:extLst>
          </p:cNvPr>
          <p:cNvPicPr>
            <a:picLocks noChangeAspect="1"/>
          </p:cNvPicPr>
          <p:nvPr/>
        </p:nvPicPr>
        <p:blipFill>
          <a:blip r:embed="rId5"/>
          <a:stretch>
            <a:fillRect/>
          </a:stretch>
        </p:blipFill>
        <p:spPr>
          <a:xfrm>
            <a:off x="6915706" y="3296028"/>
            <a:ext cx="2643583" cy="2887701"/>
          </a:xfrm>
          <a:prstGeom prst="rect">
            <a:avLst/>
          </a:prstGeom>
        </p:spPr>
      </p:pic>
      <p:sp>
        <p:nvSpPr>
          <p:cNvPr id="4" name="TextBox 3">
            <a:extLst>
              <a:ext uri="{FF2B5EF4-FFF2-40B4-BE49-F238E27FC236}">
                <a16:creationId xmlns:a16="http://schemas.microsoft.com/office/drawing/2014/main" id="{A9AB8356-248A-CFFC-87DA-938E24E8AF64}"/>
              </a:ext>
            </a:extLst>
          </p:cNvPr>
          <p:cNvSpPr txBox="1"/>
          <p:nvPr/>
        </p:nvSpPr>
        <p:spPr>
          <a:xfrm>
            <a:off x="253939" y="6265296"/>
            <a:ext cx="10552775" cy="522259"/>
          </a:xfrm>
          <a:prstGeom prst="rect">
            <a:avLst/>
          </a:prstGeom>
          <a:noFill/>
        </p:spPr>
        <p:txBody>
          <a:bodyPr wrap="square">
            <a:spAutoFit/>
          </a:bodyPr>
          <a:lstStyle/>
          <a:p>
            <a:pPr algn="just">
              <a:lnSpc>
                <a:spcPct val="107000"/>
              </a:lnSpc>
              <a:spcAft>
                <a:spcPts val="800"/>
              </a:spcAft>
            </a:pPr>
            <a:r>
              <a:rPr lang="en-US" sz="18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mã</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mRNA</a:t>
            </a:r>
            <a:r>
              <a:rPr lang="en-US" sz="2800"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tRNA, amino acid, ribosome </a:t>
            </a:r>
            <a:r>
              <a:rPr lang="en-US" sz="28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87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50697B-FAB3-8CC7-AD19-260DE84F12F5}"/>
              </a:ext>
            </a:extLst>
          </p:cNvPr>
          <p:cNvSpPr txBox="1"/>
          <p:nvPr/>
        </p:nvSpPr>
        <p:spPr>
          <a:xfrm>
            <a:off x="284086" y="320387"/>
            <a:ext cx="11700768" cy="4684616"/>
          </a:xfrm>
          <a:prstGeom prst="rect">
            <a:avLst/>
          </a:prstGeom>
          <a:noFill/>
        </p:spPr>
        <p:txBody>
          <a:bodyPr wrap="square">
            <a:spAutoFit/>
          </a:bodyPr>
          <a:lstStyle/>
          <a:p>
            <a:pPr algn="just">
              <a:lnSpc>
                <a:spcPct val="135000"/>
              </a:lnSpc>
              <a:spcAft>
                <a:spcPts val="0"/>
              </a:spcAft>
            </a:pPr>
            <a:r>
              <a:rPr lang="en-US" sz="2800" b="0" i="0" dirty="0">
                <a:solidFill>
                  <a:srgbClr val="FF0000"/>
                </a:solidFill>
                <a:effectLst/>
                <a:latin typeface="Times New Roman" panose="02020603050405020304" pitchFamily="18" charset="0"/>
                <a:cs typeface="Times New Roman" panose="02020603050405020304" pitchFamily="18" charset="0"/>
              </a:rPr>
              <a:t>V</a:t>
            </a:r>
            <a:r>
              <a:rPr lang="vi-VN" sz="2800" b="0" i="0" dirty="0">
                <a:solidFill>
                  <a:srgbClr val="FF0000"/>
                </a:solidFill>
                <a:effectLst/>
                <a:latin typeface="+mj-lt"/>
              </a:rPr>
              <a:t>ai trò của chúng trong quá trình dịch mã</a:t>
            </a:r>
          </a:p>
          <a:p>
            <a:pPr algn="just">
              <a:lnSpc>
                <a:spcPct val="135000"/>
              </a:lnSpc>
              <a:spcAft>
                <a:spcPts val="0"/>
              </a:spcAft>
            </a:pPr>
            <a:r>
              <a:rPr lang="vi-VN" sz="2800" b="0" i="0" dirty="0">
                <a:solidFill>
                  <a:srgbClr val="000000"/>
                </a:solidFill>
                <a:effectLst/>
                <a:latin typeface="+mj-lt"/>
              </a:rPr>
              <a:t>- mRNA: làm mạch khuôn, mang thông tin mã hóa chuỗi polypeptide.</a:t>
            </a:r>
          </a:p>
          <a:p>
            <a:pPr algn="just">
              <a:lnSpc>
                <a:spcPct val="135000"/>
              </a:lnSpc>
              <a:spcAft>
                <a:spcPts val="0"/>
              </a:spcAft>
            </a:pPr>
            <a:r>
              <a:rPr lang="vi-VN" sz="2800" b="0" i="0" dirty="0">
                <a:solidFill>
                  <a:srgbClr val="000000"/>
                </a:solidFill>
                <a:effectLst/>
                <a:latin typeface="+mj-lt"/>
              </a:rPr>
              <a:t>- amino acid tự do trong môi trường nội bào: là nguyên liệu tổng hợp chuỗi polypeptide.</a:t>
            </a:r>
          </a:p>
          <a:p>
            <a:pPr algn="just">
              <a:lnSpc>
                <a:spcPct val="135000"/>
              </a:lnSpc>
              <a:spcAft>
                <a:spcPts val="0"/>
              </a:spcAft>
            </a:pPr>
            <a:r>
              <a:rPr lang="vi-VN" sz="2800" b="0" i="0" dirty="0">
                <a:solidFill>
                  <a:srgbClr val="000000"/>
                </a:solidFill>
                <a:effectLst/>
                <a:latin typeface="+mj-lt"/>
              </a:rPr>
              <a:t>- tRNA: thực hiện chức năng “phiên dịch” mã di truyền trên mRNA (mang đúng loại amino acid tương ứng với bộ ba trên mRNA quy định).</a:t>
            </a:r>
          </a:p>
          <a:p>
            <a:pPr algn="just">
              <a:lnSpc>
                <a:spcPct val="135000"/>
              </a:lnSpc>
              <a:spcAft>
                <a:spcPts val="0"/>
              </a:spcAft>
            </a:pPr>
            <a:r>
              <a:rPr lang="vi-VN" sz="2800" b="0" i="0" dirty="0">
                <a:solidFill>
                  <a:srgbClr val="000000"/>
                </a:solidFill>
                <a:effectLst/>
                <a:latin typeface="+mj-lt"/>
              </a:rPr>
              <a:t>- Ribosome: là nơi các tRNA đã được gắn amino acid đọc và giải mã các bộ ba, tại đây hình thành liên kết giữa các amino acid.</a:t>
            </a:r>
          </a:p>
        </p:txBody>
      </p:sp>
    </p:spTree>
    <p:extLst>
      <p:ext uri="{BB962C8B-B14F-4D97-AF65-F5344CB8AC3E}">
        <p14:creationId xmlns:p14="http://schemas.microsoft.com/office/powerpoint/2010/main" val="3925660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Tạo</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phức</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hợp</a:t>
            </a:r>
            <a:r>
              <a:rPr lang="en-US" sz="2800" dirty="0">
                <a:solidFill>
                  <a:srgbClr val="FF9933"/>
                </a:solidFill>
                <a:latin typeface="Times New Roman" pitchFamily="18" charset="0"/>
                <a:cs typeface="Times New Roman" pitchFamily="18" charset="0"/>
              </a:rPr>
              <a:t> tRNA -aa.</a:t>
            </a:r>
          </a:p>
        </p:txBody>
      </p:sp>
      <p:pic>
        <p:nvPicPr>
          <p:cNvPr id="4" name="Picture 3">
            <a:extLst>
              <a:ext uri="{FF2B5EF4-FFF2-40B4-BE49-F238E27FC236}">
                <a16:creationId xmlns:a16="http://schemas.microsoft.com/office/drawing/2014/main" id="{CCAFFBC8-5DAD-C156-E6CA-7C8898A6A17F}"/>
              </a:ext>
            </a:extLst>
          </p:cNvPr>
          <p:cNvPicPr>
            <a:picLocks noChangeAspect="1"/>
          </p:cNvPicPr>
          <p:nvPr/>
        </p:nvPicPr>
        <p:blipFill>
          <a:blip r:embed="rId2"/>
          <a:stretch>
            <a:fillRect/>
          </a:stretch>
        </p:blipFill>
        <p:spPr>
          <a:xfrm>
            <a:off x="363984" y="3094939"/>
            <a:ext cx="9800948" cy="1197680"/>
          </a:xfrm>
          <a:prstGeom prst="rect">
            <a:avLst/>
          </a:prstGeom>
        </p:spPr>
      </p:pic>
      <p:pic>
        <p:nvPicPr>
          <p:cNvPr id="7" name="Picture 6">
            <a:extLst>
              <a:ext uri="{FF2B5EF4-FFF2-40B4-BE49-F238E27FC236}">
                <a16:creationId xmlns:a16="http://schemas.microsoft.com/office/drawing/2014/main" id="{3E7D1A89-1685-6B9B-B565-795F999C8C7E}"/>
              </a:ext>
            </a:extLst>
          </p:cNvPr>
          <p:cNvPicPr>
            <a:picLocks noChangeAspect="1"/>
          </p:cNvPicPr>
          <p:nvPr/>
        </p:nvPicPr>
        <p:blipFill>
          <a:blip r:embed="rId3"/>
          <a:stretch>
            <a:fillRect/>
          </a:stretch>
        </p:blipFill>
        <p:spPr>
          <a:xfrm>
            <a:off x="7457243" y="981834"/>
            <a:ext cx="2769833" cy="1562470"/>
          </a:xfrm>
          <a:prstGeom prst="rect">
            <a:avLst/>
          </a:prstGeom>
        </p:spPr>
      </p:pic>
      <p:pic>
        <p:nvPicPr>
          <p:cNvPr id="14" name="Picture 13">
            <a:extLst>
              <a:ext uri="{FF2B5EF4-FFF2-40B4-BE49-F238E27FC236}">
                <a16:creationId xmlns:a16="http://schemas.microsoft.com/office/drawing/2014/main" id="{C8BD11C5-0C14-0E40-3F45-4B39038FC6D2}"/>
              </a:ext>
            </a:extLst>
          </p:cNvPr>
          <p:cNvPicPr>
            <a:picLocks noChangeAspect="1"/>
          </p:cNvPicPr>
          <p:nvPr/>
        </p:nvPicPr>
        <p:blipFill>
          <a:blip r:embed="rId4"/>
          <a:stretch>
            <a:fillRect/>
          </a:stretch>
        </p:blipFill>
        <p:spPr>
          <a:xfrm>
            <a:off x="4615295" y="1301649"/>
            <a:ext cx="2452425" cy="1793290"/>
          </a:xfrm>
          <a:prstGeom prst="rect">
            <a:avLst/>
          </a:prstGeom>
        </p:spPr>
      </p:pic>
      <p:sp>
        <p:nvSpPr>
          <p:cNvPr id="15" name="TextBox 14">
            <a:extLst>
              <a:ext uri="{FF2B5EF4-FFF2-40B4-BE49-F238E27FC236}">
                <a16:creationId xmlns:a16="http://schemas.microsoft.com/office/drawing/2014/main" id="{AD684B55-EB42-3C7B-74F0-9092CE25BCA6}"/>
              </a:ext>
            </a:extLst>
          </p:cNvPr>
          <p:cNvSpPr txBox="1"/>
          <p:nvPr/>
        </p:nvSpPr>
        <p:spPr>
          <a:xfrm>
            <a:off x="165716" y="4129059"/>
            <a:ext cx="11860567"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tRNA </a:t>
            </a:r>
            <a:r>
              <a:rPr lang="en-US" sz="2800" dirty="0" err="1">
                <a:solidFill>
                  <a:srgbClr val="0000FF"/>
                </a:solidFill>
                <a:latin typeface="Times New Roman" pitchFamily="18" charset="0"/>
                <a:cs typeface="Times New Roman" pitchFamily="18" charset="0"/>
              </a:rPr>
              <a:t>sẽ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gắn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amino acid </a:t>
            </a:r>
            <a:r>
              <a:rPr lang="en-US" sz="2800" dirty="0" err="1">
                <a:solidFill>
                  <a:srgbClr val="0000FF"/>
                </a:solidFill>
                <a:latin typeface="Times New Roman" pitchFamily="18" charset="0"/>
                <a:cs typeface="Times New Roman" pitchFamily="18" charset="0"/>
              </a:rPr>
              <a:t>phù</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tRNA- aa.</a:t>
            </a:r>
          </a:p>
        </p:txBody>
      </p:sp>
      <p:pic>
        <p:nvPicPr>
          <p:cNvPr id="18" name="Picture 17">
            <a:extLst>
              <a:ext uri="{FF2B5EF4-FFF2-40B4-BE49-F238E27FC236}">
                <a16:creationId xmlns:a16="http://schemas.microsoft.com/office/drawing/2014/main" id="{61AD1EBC-2AE7-456A-61BF-7044B1D8973C}"/>
              </a:ext>
            </a:extLst>
          </p:cNvPr>
          <p:cNvPicPr>
            <a:picLocks noChangeAspect="1"/>
          </p:cNvPicPr>
          <p:nvPr/>
        </p:nvPicPr>
        <p:blipFill>
          <a:blip r:embed="rId5"/>
          <a:stretch>
            <a:fillRect/>
          </a:stretch>
        </p:blipFill>
        <p:spPr>
          <a:xfrm>
            <a:off x="2315208" y="4606112"/>
            <a:ext cx="9505024" cy="2231800"/>
          </a:xfrm>
          <a:prstGeom prst="rect">
            <a:avLst/>
          </a:prstGeom>
        </p:spPr>
      </p:pic>
      <p:sp>
        <p:nvSpPr>
          <p:cNvPr id="19" name="Arrow: Curved Right 18">
            <a:extLst>
              <a:ext uri="{FF2B5EF4-FFF2-40B4-BE49-F238E27FC236}">
                <a16:creationId xmlns:a16="http://schemas.microsoft.com/office/drawing/2014/main" id="{B1ECA5A6-4819-6033-BB93-8EB0EEC97BFF}"/>
              </a:ext>
            </a:extLst>
          </p:cNvPr>
          <p:cNvSpPr/>
          <p:nvPr/>
        </p:nvSpPr>
        <p:spPr>
          <a:xfrm>
            <a:off x="1127464" y="5592932"/>
            <a:ext cx="497149" cy="1024019"/>
          </a:xfrm>
          <a:prstGeom prst="curved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cxnSp>
        <p:nvCxnSpPr>
          <p:cNvPr id="21" name="Straight Arrow Connector 20">
            <a:extLst>
              <a:ext uri="{FF2B5EF4-FFF2-40B4-BE49-F238E27FC236}">
                <a16:creationId xmlns:a16="http://schemas.microsoft.com/office/drawing/2014/main" id="{AFB3D7EB-0F83-4878-2850-ED4727FB9358}"/>
              </a:ext>
            </a:extLst>
          </p:cNvPr>
          <p:cNvCxnSpPr>
            <a:cxnSpLocks/>
          </p:cNvCxnSpPr>
          <p:nvPr/>
        </p:nvCxnSpPr>
        <p:spPr>
          <a:xfrm flipH="1">
            <a:off x="6560598" y="5450889"/>
            <a:ext cx="896645" cy="2946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TextBox 26">
            <a:extLst>
              <a:ext uri="{FF2B5EF4-FFF2-40B4-BE49-F238E27FC236}">
                <a16:creationId xmlns:a16="http://schemas.microsoft.com/office/drawing/2014/main" id="{75B52438-3520-E112-1658-48FBD5B46FCA}"/>
              </a:ext>
            </a:extLst>
          </p:cNvPr>
          <p:cNvSpPr txBox="1"/>
          <p:nvPr/>
        </p:nvSpPr>
        <p:spPr>
          <a:xfrm>
            <a:off x="7457243" y="5135049"/>
            <a:ext cx="2729884"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tRNA- aa</a:t>
            </a:r>
          </a:p>
        </p:txBody>
      </p:sp>
    </p:spTree>
    <p:extLst>
      <p:ext uri="{BB962C8B-B14F-4D97-AF65-F5344CB8AC3E}">
        <p14:creationId xmlns:p14="http://schemas.microsoft.com/office/powerpoint/2010/main" val="10564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upRigh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upRigh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900" decel="100000" fill="hold"/>
                                        <p:tgtEl>
                                          <p:spTgt spid="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9" grpId="0" animBg="1"/>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Mở</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đầu</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dịch</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mã</a:t>
            </a:r>
            <a:r>
              <a:rPr lang="en-US" sz="2800" dirty="0">
                <a:solidFill>
                  <a:srgbClr val="FF9933"/>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AD684B55-EB42-3C7B-74F0-9092CE25BCA6}"/>
              </a:ext>
            </a:extLst>
          </p:cNvPr>
          <p:cNvSpPr txBox="1"/>
          <p:nvPr/>
        </p:nvSpPr>
        <p:spPr>
          <a:xfrm>
            <a:off x="165716" y="5537580"/>
            <a:ext cx="11860567" cy="1273169"/>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Phức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tRNA –aa </a:t>
            </a:r>
            <a:r>
              <a:rPr lang="en-US" sz="3000" dirty="0" err="1">
                <a:solidFill>
                  <a:srgbClr val="0000FF"/>
                </a:solidFill>
                <a:latin typeface="Times New Roman" pitchFamily="18" charset="0"/>
                <a:cs typeface="Times New Roman" pitchFamily="18" charset="0"/>
              </a:rPr>
              <a:t>mang</a:t>
            </a:r>
            <a:r>
              <a:rPr lang="en-US" sz="3000" dirty="0">
                <a:solidFill>
                  <a:srgbClr val="0000FF"/>
                </a:solidFill>
                <a:latin typeface="Times New Roman" pitchFamily="18" charset="0"/>
                <a:cs typeface="Times New Roman" pitchFamily="18" charset="0"/>
              </a:rPr>
              <a:t> amino acid </a:t>
            </a:r>
            <a:r>
              <a:rPr lang="en-US" sz="3000" dirty="0" err="1">
                <a:solidFill>
                  <a:srgbClr val="0000FF"/>
                </a:solidFill>
                <a:latin typeface="Times New Roman" pitchFamily="18" charset="0"/>
                <a:cs typeface="Times New Roman" pitchFamily="18" charset="0"/>
              </a:rPr>
              <a:t>mở</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đến</a:t>
            </a:r>
            <a:r>
              <a:rPr lang="en-US" sz="3000" dirty="0">
                <a:solidFill>
                  <a:srgbClr val="0000FF"/>
                </a:solidFill>
                <a:latin typeface="Times New Roman" pitchFamily="18" charset="0"/>
                <a:cs typeface="Times New Roman" pitchFamily="18" charset="0"/>
              </a:rPr>
              <a:t> mRNA, </a:t>
            </a:r>
            <a:r>
              <a:rPr lang="en-US" sz="3000" dirty="0" err="1">
                <a:solidFill>
                  <a:srgbClr val="0000FF"/>
                </a:solidFill>
                <a:latin typeface="Times New Roman" pitchFamily="18" charset="0"/>
                <a:cs typeface="Times New Roman" pitchFamily="18" charset="0"/>
              </a:rPr>
              <a:t>bộ</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đối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tRNA </a:t>
            </a:r>
            <a:r>
              <a:rPr lang="en-US" sz="3000" dirty="0" err="1">
                <a:solidFill>
                  <a:srgbClr val="0000FF"/>
                </a:solidFill>
                <a:latin typeface="Times New Roman" pitchFamily="18" charset="0"/>
                <a:cs typeface="Times New Roman" pitchFamily="18" charset="0"/>
              </a:rPr>
              <a:t>khớp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với</a:t>
            </a:r>
            <a:r>
              <a:rPr lang="en-US" sz="3000" dirty="0">
                <a:solidFill>
                  <a:srgbClr val="0000FF"/>
                </a:solidFill>
                <a:latin typeface="Times New Roman" pitchFamily="18" charset="0"/>
                <a:cs typeface="Times New Roman" pitchFamily="18" charset="0"/>
              </a:rPr>
              <a:t> codon mRNA </a:t>
            </a:r>
            <a:r>
              <a:rPr lang="en-US" sz="3000" dirty="0" err="1">
                <a:solidFill>
                  <a:srgbClr val="0000FF"/>
                </a:solidFill>
                <a:latin typeface="Times New Roman" pitchFamily="18" charset="0"/>
                <a:cs typeface="Times New Roman" pitchFamily="18" charset="0"/>
              </a:rPr>
              <a:t>theo</a:t>
            </a:r>
            <a:r>
              <a:rPr lang="en-US" sz="3000" dirty="0">
                <a:solidFill>
                  <a:srgbClr val="0000FF"/>
                </a:solidFill>
                <a:latin typeface="Times New Roman" pitchFamily="18" charset="0"/>
                <a:cs typeface="Times New Roman" pitchFamily="18" charset="0"/>
              </a:rPr>
              <a:t> NTBS</a:t>
            </a:r>
          </a:p>
        </p:txBody>
      </p:sp>
      <p:pic>
        <p:nvPicPr>
          <p:cNvPr id="11" name="Picture 10">
            <a:extLst>
              <a:ext uri="{FF2B5EF4-FFF2-40B4-BE49-F238E27FC236}">
                <a16:creationId xmlns:a16="http://schemas.microsoft.com/office/drawing/2014/main" id="{C77823AC-9EEF-F5F6-4339-D3C5BE626082}"/>
              </a:ext>
            </a:extLst>
          </p:cNvPr>
          <p:cNvPicPr>
            <a:picLocks noChangeAspect="1"/>
          </p:cNvPicPr>
          <p:nvPr/>
        </p:nvPicPr>
        <p:blipFill>
          <a:blip r:embed="rId2"/>
          <a:stretch>
            <a:fillRect/>
          </a:stretch>
        </p:blipFill>
        <p:spPr>
          <a:xfrm>
            <a:off x="2064759" y="1633285"/>
            <a:ext cx="7944109" cy="4020057"/>
          </a:xfrm>
          <a:prstGeom prst="rect">
            <a:avLst/>
          </a:prstGeom>
        </p:spPr>
      </p:pic>
      <p:sp>
        <p:nvSpPr>
          <p:cNvPr id="22" name="TextBox 21">
            <a:extLst>
              <a:ext uri="{FF2B5EF4-FFF2-40B4-BE49-F238E27FC236}">
                <a16:creationId xmlns:a16="http://schemas.microsoft.com/office/drawing/2014/main" id="{628669E3-86EF-27EE-BECA-2FEED942BB2B}"/>
              </a:ext>
            </a:extLst>
          </p:cNvPr>
          <p:cNvSpPr txBox="1"/>
          <p:nvPr/>
        </p:nvSpPr>
        <p:spPr>
          <a:xfrm>
            <a:off x="6917169" y="3610022"/>
            <a:ext cx="2729884" cy="523220"/>
          </a:xfrm>
          <a:prstGeom prst="rect">
            <a:avLst/>
          </a:prstGeom>
          <a:noFill/>
        </p:spPr>
        <p:txBody>
          <a:bodyPr wrap="square" rtlCol="0">
            <a:spAutoFit/>
          </a:bodyPr>
          <a:lstStyle/>
          <a:p>
            <a:pPr algn="just"/>
            <a:r>
              <a:rPr lang="en-US" sz="2800" dirty="0" err="1">
                <a:solidFill>
                  <a:srgbClr val="FF9933"/>
                </a:solidFill>
                <a:latin typeface="Times New Roman" pitchFamily="18" charset="0"/>
                <a:cs typeface="Times New Roman" pitchFamily="18" charset="0"/>
              </a:rPr>
              <a:t>Bộ</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ba</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đối</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mã</a:t>
            </a:r>
            <a:endParaRPr lang="en-US" sz="2800" dirty="0">
              <a:solidFill>
                <a:srgbClr val="FF9933"/>
              </a:solidFill>
              <a:latin typeface="Times New Roman" pitchFamily="18" charset="0"/>
              <a:cs typeface="Times New Roman" pitchFamily="18" charset="0"/>
            </a:endParaRPr>
          </a:p>
        </p:txBody>
      </p:sp>
      <p:cxnSp>
        <p:nvCxnSpPr>
          <p:cNvPr id="24" name="Straight Arrow Connector 23">
            <a:extLst>
              <a:ext uri="{FF2B5EF4-FFF2-40B4-BE49-F238E27FC236}">
                <a16:creationId xmlns:a16="http://schemas.microsoft.com/office/drawing/2014/main" id="{7809EB99-EE5F-DE23-8635-C9363D257F6F}"/>
              </a:ext>
            </a:extLst>
          </p:cNvPr>
          <p:cNvCxnSpPr>
            <a:cxnSpLocks/>
          </p:cNvCxnSpPr>
          <p:nvPr/>
        </p:nvCxnSpPr>
        <p:spPr>
          <a:xfrm flipH="1">
            <a:off x="5967290" y="3871632"/>
            <a:ext cx="949879" cy="665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371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Mở</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đầu</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dịch</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mã</a:t>
            </a:r>
            <a:r>
              <a:rPr lang="en-US" sz="2800" dirty="0">
                <a:solidFill>
                  <a:srgbClr val="FF9933"/>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477C8941-9AC6-14F1-71D0-C98B878E2894}"/>
              </a:ext>
            </a:extLst>
          </p:cNvPr>
          <p:cNvPicPr>
            <a:picLocks noChangeAspect="1"/>
          </p:cNvPicPr>
          <p:nvPr/>
        </p:nvPicPr>
        <p:blipFill>
          <a:blip r:embed="rId2"/>
          <a:stretch>
            <a:fillRect/>
          </a:stretch>
        </p:blipFill>
        <p:spPr>
          <a:xfrm>
            <a:off x="962024" y="1852789"/>
            <a:ext cx="9648825" cy="4481991"/>
          </a:xfrm>
          <a:prstGeom prst="rect">
            <a:avLst/>
          </a:prstGeom>
        </p:spPr>
      </p:pic>
      <p:sp>
        <p:nvSpPr>
          <p:cNvPr id="2" name="TextBox 1">
            <a:extLst>
              <a:ext uri="{FF2B5EF4-FFF2-40B4-BE49-F238E27FC236}">
                <a16:creationId xmlns:a16="http://schemas.microsoft.com/office/drawing/2014/main" id="{E89803C5-2B27-5DAB-8593-10CF9717331E}"/>
              </a:ext>
            </a:extLst>
          </p:cNvPr>
          <p:cNvSpPr txBox="1"/>
          <p:nvPr/>
        </p:nvSpPr>
        <p:spPr>
          <a:xfrm>
            <a:off x="414291" y="6028669"/>
            <a:ext cx="11860567" cy="553998"/>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Hai </a:t>
            </a:r>
            <a:r>
              <a:rPr lang="en-US" sz="3000" dirty="0" err="1">
                <a:solidFill>
                  <a:srgbClr val="0000FF"/>
                </a:solidFill>
                <a:latin typeface="Times New Roman" pitchFamily="18" charset="0"/>
                <a:cs typeface="Times New Roman" pitchFamily="18" charset="0"/>
              </a:rPr>
              <a:t>tiểu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phần</a:t>
            </a:r>
            <a:r>
              <a:rPr lang="en-US" sz="3000" dirty="0">
                <a:solidFill>
                  <a:srgbClr val="0000FF"/>
                </a:solidFill>
                <a:latin typeface="Times New Roman" pitchFamily="18" charset="0"/>
                <a:cs typeface="Times New Roman" pitchFamily="18" charset="0"/>
              </a:rPr>
              <a:t> ribosome </a:t>
            </a:r>
            <a:r>
              <a:rPr lang="en-US" sz="3000" dirty="0" err="1">
                <a:solidFill>
                  <a:srgbClr val="0000FF"/>
                </a:solidFill>
                <a:latin typeface="Times New Roman" pitchFamily="18" charset="0"/>
                <a:cs typeface="Times New Roman" pitchFamily="18" charset="0"/>
              </a:rPr>
              <a:t>ghép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ribosome </a:t>
            </a:r>
            <a:r>
              <a:rPr lang="en-US" sz="3000" dirty="0" err="1">
                <a:solidFill>
                  <a:srgbClr val="0000FF"/>
                </a:solidFill>
                <a:latin typeface="Times New Roman" pitchFamily="18" charset="0"/>
                <a:cs typeface="Times New Roman" pitchFamily="18" charset="0"/>
              </a:rPr>
              <a:t>hoàn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chỉnh</a:t>
            </a:r>
            <a:endParaRPr lang="en-US" sz="3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399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Mở</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đầu</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dịch</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mã</a:t>
            </a:r>
            <a:r>
              <a:rPr lang="en-US" sz="2800" dirty="0">
                <a:solidFill>
                  <a:srgbClr val="FF9933"/>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72B86882-B1F1-0B9F-9707-2E124369C3C8}"/>
              </a:ext>
            </a:extLst>
          </p:cNvPr>
          <p:cNvPicPr>
            <a:picLocks noChangeAspect="1"/>
          </p:cNvPicPr>
          <p:nvPr/>
        </p:nvPicPr>
        <p:blipFill>
          <a:blip r:embed="rId2"/>
          <a:stretch>
            <a:fillRect/>
          </a:stretch>
        </p:blipFill>
        <p:spPr>
          <a:xfrm>
            <a:off x="1650887" y="1701699"/>
            <a:ext cx="8340837" cy="3755975"/>
          </a:xfrm>
          <a:prstGeom prst="rect">
            <a:avLst/>
          </a:prstGeom>
        </p:spPr>
      </p:pic>
      <p:sp>
        <p:nvSpPr>
          <p:cNvPr id="5" name="TextBox 4">
            <a:extLst>
              <a:ext uri="{FF2B5EF4-FFF2-40B4-BE49-F238E27FC236}">
                <a16:creationId xmlns:a16="http://schemas.microsoft.com/office/drawing/2014/main" id="{B9650634-4A1B-88AA-AA84-17037EC1CCF9}"/>
              </a:ext>
            </a:extLst>
          </p:cNvPr>
          <p:cNvSpPr txBox="1"/>
          <p:nvPr/>
        </p:nvSpPr>
        <p:spPr>
          <a:xfrm>
            <a:off x="331433" y="5523696"/>
            <a:ext cx="11860567" cy="1015663"/>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Phức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tRNA –aa </a:t>
            </a:r>
            <a:r>
              <a:rPr lang="en-US" sz="3000" dirty="0" err="1">
                <a:solidFill>
                  <a:srgbClr val="0000FF"/>
                </a:solidFill>
                <a:latin typeface="Times New Roman" pitchFamily="18" charset="0"/>
                <a:cs typeface="Times New Roman" pitchFamily="18" charset="0"/>
              </a:rPr>
              <a:t>mang</a:t>
            </a:r>
            <a:r>
              <a:rPr lang="en-US" sz="3000" dirty="0">
                <a:solidFill>
                  <a:srgbClr val="0000FF"/>
                </a:solidFill>
                <a:latin typeface="Times New Roman" pitchFamily="18" charset="0"/>
                <a:cs typeface="Times New Roman" pitchFamily="18" charset="0"/>
              </a:rPr>
              <a:t> amino acid </a:t>
            </a:r>
            <a:r>
              <a:rPr lang="en-US" sz="3000" dirty="0" err="1">
                <a:solidFill>
                  <a:srgbClr val="0000FF"/>
                </a:solidFill>
                <a:latin typeface="Times New Roman" pitchFamily="18" charset="0"/>
                <a:cs typeface="Times New Roman" pitchFamily="18" charset="0"/>
              </a:rPr>
              <a:t>thứ</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hai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đến</a:t>
            </a:r>
            <a:r>
              <a:rPr lang="en-US" sz="3000" dirty="0">
                <a:solidFill>
                  <a:srgbClr val="0000FF"/>
                </a:solidFill>
                <a:latin typeface="Times New Roman" pitchFamily="18" charset="0"/>
                <a:cs typeface="Times New Roman" pitchFamily="18" charset="0"/>
              </a:rPr>
              <a:t> mRNA, </a:t>
            </a:r>
            <a:r>
              <a:rPr lang="en-US" sz="3000" dirty="0" err="1">
                <a:solidFill>
                  <a:srgbClr val="0000FF"/>
                </a:solidFill>
                <a:latin typeface="Times New Roman" pitchFamily="18" charset="0"/>
                <a:cs typeface="Times New Roman" pitchFamily="18" charset="0"/>
              </a:rPr>
              <a:t>bộ</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đối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tRNA </a:t>
            </a:r>
            <a:r>
              <a:rPr lang="en-US" sz="3000" dirty="0" err="1">
                <a:solidFill>
                  <a:srgbClr val="0000FF"/>
                </a:solidFill>
                <a:latin typeface="Times New Roman" pitchFamily="18" charset="0"/>
                <a:cs typeface="Times New Roman" pitchFamily="18" charset="0"/>
              </a:rPr>
              <a:t>khớp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với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bộ</a:t>
            </a:r>
            <a:r>
              <a:rPr lang="en-US" sz="3000" dirty="0">
                <a:solidFill>
                  <a:srgbClr val="0000FF"/>
                </a:solidFill>
                <a:latin typeface="Times New Roman" pitchFamily="18" charset="0"/>
                <a:cs typeface="Times New Roman" pitchFamily="18" charset="0"/>
              </a:rPr>
              <a:t> 3 </a:t>
            </a:r>
            <a:r>
              <a:rPr lang="en-US" sz="3000" dirty="0" err="1">
                <a:solidFill>
                  <a:srgbClr val="0000FF"/>
                </a:solidFill>
                <a:latin typeface="Times New Roman" pitchFamily="18" charset="0"/>
                <a:cs typeface="Times New Roman" pitchFamily="18" charset="0"/>
              </a:rPr>
              <a:t>tiếp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theo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mRNA </a:t>
            </a:r>
            <a:r>
              <a:rPr lang="en-US" sz="3000" dirty="0" err="1">
                <a:solidFill>
                  <a:srgbClr val="0000FF"/>
                </a:solidFill>
                <a:latin typeface="Times New Roman" pitchFamily="18" charset="0"/>
                <a:cs typeface="Times New Roman" pitchFamily="18" charset="0"/>
              </a:rPr>
              <a:t>theo</a:t>
            </a:r>
            <a:r>
              <a:rPr lang="en-US" sz="3000" dirty="0">
                <a:solidFill>
                  <a:srgbClr val="0000FF"/>
                </a:solidFill>
                <a:latin typeface="Times New Roman" pitchFamily="18" charset="0"/>
                <a:cs typeface="Times New Roman" pitchFamily="18" charset="0"/>
              </a:rPr>
              <a:t> NTBS</a:t>
            </a:r>
          </a:p>
        </p:txBody>
      </p:sp>
    </p:spTree>
    <p:extLst>
      <p:ext uri="{BB962C8B-B14F-4D97-AF65-F5344CB8AC3E}">
        <p14:creationId xmlns:p14="http://schemas.microsoft.com/office/powerpoint/2010/main" val="26826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Kéo</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dài</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chuỗi</a:t>
            </a:r>
            <a:r>
              <a:rPr lang="en-US" sz="2800" dirty="0">
                <a:solidFill>
                  <a:srgbClr val="FF9933"/>
                </a:solidFill>
                <a:latin typeface="Times New Roman" pitchFamily="18" charset="0"/>
                <a:cs typeface="Times New Roman" pitchFamily="18" charset="0"/>
              </a:rPr>
              <a:t> polypeptide.</a:t>
            </a:r>
          </a:p>
        </p:txBody>
      </p:sp>
      <p:sp>
        <p:nvSpPr>
          <p:cNvPr id="5" name="TextBox 4">
            <a:extLst>
              <a:ext uri="{FF2B5EF4-FFF2-40B4-BE49-F238E27FC236}">
                <a16:creationId xmlns:a16="http://schemas.microsoft.com/office/drawing/2014/main" id="{B9650634-4A1B-88AA-AA84-17037EC1CCF9}"/>
              </a:ext>
            </a:extLst>
          </p:cNvPr>
          <p:cNvSpPr txBox="1"/>
          <p:nvPr/>
        </p:nvSpPr>
        <p:spPr>
          <a:xfrm>
            <a:off x="106531" y="5268486"/>
            <a:ext cx="11860567" cy="1273169"/>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Ribosome </a:t>
            </a:r>
            <a:r>
              <a:rPr lang="en-US" sz="3000" dirty="0" err="1">
                <a:solidFill>
                  <a:srgbClr val="0000FF"/>
                </a:solidFill>
                <a:latin typeface="Times New Roman" pitchFamily="18" charset="0"/>
                <a:cs typeface="Times New Roman" pitchFamily="18" charset="0"/>
              </a:rPr>
              <a:t>thực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hiện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chức</a:t>
            </a:r>
            <a:r>
              <a:rPr lang="en-US" sz="3000" dirty="0">
                <a:solidFill>
                  <a:srgbClr val="0000FF"/>
                </a:solidFill>
                <a:latin typeface="Times New Roman" pitchFamily="18" charset="0"/>
                <a:cs typeface="Times New Roman" pitchFamily="18" charset="0"/>
              </a:rPr>
              <a:t> </a:t>
            </a:r>
            <a:r>
              <a:rPr lang="vi-VN" sz="3000" dirty="0">
                <a:solidFill>
                  <a:srgbClr val="0000FF"/>
                </a:solidFill>
                <a:latin typeface="Times New Roman" pitchFamily="18" charset="0"/>
                <a:cs typeface="Times New Roman" pitchFamily="18" charset="0"/>
              </a:rPr>
              <a:t>năng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kéo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dài</a:t>
            </a:r>
            <a:r>
              <a:rPr lang="en-US" sz="3000" dirty="0">
                <a:solidFill>
                  <a:srgbClr val="0000FF"/>
                </a:solidFill>
                <a:latin typeface="Times New Roman" pitchFamily="18" charset="0"/>
                <a:cs typeface="Times New Roman" pitchFamily="18" charset="0"/>
              </a:rPr>
              <a:t> </a:t>
            </a:r>
            <a:r>
              <a:rPr lang="vi-VN" sz="3000" dirty="0">
                <a:solidFill>
                  <a:srgbClr val="0000FF"/>
                </a:solidFill>
                <a:latin typeface="Times New Roman" pitchFamily="18" charset="0"/>
                <a:cs typeface="Times New Roman" pitchFamily="18" charset="0"/>
              </a:rPr>
              <a:t>chuỗi polypeptide, tách amino acid mở đầu gắn vào amino acid thứ 2 hình thành liên kết peptide</a:t>
            </a:r>
            <a:endParaRPr lang="en-US" sz="30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D64C629-C332-2CF5-1904-EC542D51F2AD}"/>
              </a:ext>
            </a:extLst>
          </p:cNvPr>
          <p:cNvPicPr>
            <a:picLocks noChangeAspect="1"/>
          </p:cNvPicPr>
          <p:nvPr/>
        </p:nvPicPr>
        <p:blipFill>
          <a:blip r:embed="rId2"/>
          <a:stretch>
            <a:fillRect/>
          </a:stretch>
        </p:blipFill>
        <p:spPr>
          <a:xfrm>
            <a:off x="1581150" y="1701701"/>
            <a:ext cx="8219796" cy="3566786"/>
          </a:xfrm>
          <a:prstGeom prst="rect">
            <a:avLst/>
          </a:prstGeom>
        </p:spPr>
      </p:pic>
    </p:spTree>
    <p:extLst>
      <p:ext uri="{BB962C8B-B14F-4D97-AF65-F5344CB8AC3E}">
        <p14:creationId xmlns:p14="http://schemas.microsoft.com/office/powerpoint/2010/main" val="23231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20000" y="322615"/>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0" y="845835"/>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Kéo</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dài</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chuỗi</a:t>
            </a:r>
            <a:r>
              <a:rPr lang="en-US" sz="2800" dirty="0">
                <a:solidFill>
                  <a:srgbClr val="FF9933"/>
                </a:solidFill>
                <a:latin typeface="Times New Roman" pitchFamily="18" charset="0"/>
                <a:cs typeface="Times New Roman" pitchFamily="18" charset="0"/>
              </a:rPr>
              <a:t> polypeptide.</a:t>
            </a:r>
          </a:p>
        </p:txBody>
      </p:sp>
      <p:sp>
        <p:nvSpPr>
          <p:cNvPr id="5" name="TextBox 4">
            <a:extLst>
              <a:ext uri="{FF2B5EF4-FFF2-40B4-BE49-F238E27FC236}">
                <a16:creationId xmlns:a16="http://schemas.microsoft.com/office/drawing/2014/main" id="{B9650634-4A1B-88AA-AA84-17037EC1CCF9}"/>
              </a:ext>
            </a:extLst>
          </p:cNvPr>
          <p:cNvSpPr txBox="1"/>
          <p:nvPr/>
        </p:nvSpPr>
        <p:spPr>
          <a:xfrm>
            <a:off x="66582" y="4961583"/>
            <a:ext cx="11860567" cy="1896417"/>
          </a:xfrm>
          <a:prstGeom prst="rect">
            <a:avLst/>
          </a:prstGeom>
          <a:noFill/>
        </p:spPr>
        <p:txBody>
          <a:bodyPr wrap="square" rtlCol="0">
            <a:spAutoFit/>
          </a:bodyPr>
          <a:lstStyle/>
          <a:p>
            <a:pPr algn="just">
              <a:lnSpc>
                <a:spcPct val="135000"/>
              </a:lnSpc>
            </a:pPr>
            <a:r>
              <a:rPr lang="vi-VN" sz="3000" dirty="0">
                <a:solidFill>
                  <a:srgbClr val="0000FF"/>
                </a:solidFill>
                <a:latin typeface="Times New Roman" pitchFamily="18" charset="0"/>
                <a:cs typeface="Times New Roman" pitchFamily="18" charset="0"/>
              </a:rPr>
              <a:t>tRNA- aa thứ</a:t>
            </a:r>
            <a:r>
              <a:rPr lang="en-US" sz="3000" dirty="0">
                <a:solidFill>
                  <a:srgbClr val="0000FF"/>
                </a:solidFill>
                <a:latin typeface="Times New Roman" pitchFamily="18" charset="0"/>
                <a:cs typeface="Times New Roman" pitchFamily="18" charset="0"/>
              </a:rPr>
              <a:t> 3</a:t>
            </a:r>
            <a:r>
              <a:rPr lang="vi-VN" sz="3000" dirty="0">
                <a:solidFill>
                  <a:srgbClr val="0000FF"/>
                </a:solidFill>
                <a:latin typeface="Times New Roman" pitchFamily="18" charset="0"/>
                <a:cs typeface="Times New Roman" pitchFamily="18" charset="0"/>
              </a:rPr>
              <a:t> đến ribosome gắn vào mã codon thứ 3. Ribosome chạy dọc phân tử mRNA đọc từng bộ ba để ghép đúng các amino acid tương ứng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tạo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chuỗi</a:t>
            </a:r>
            <a:r>
              <a:rPr lang="en-US" sz="3000" dirty="0">
                <a:solidFill>
                  <a:srgbClr val="0000FF"/>
                </a:solidFill>
                <a:latin typeface="Times New Roman" pitchFamily="18" charset="0"/>
                <a:cs typeface="Times New Roman" pitchFamily="18" charset="0"/>
              </a:rPr>
              <a:t> polypeptide </a:t>
            </a:r>
            <a:r>
              <a:rPr lang="en-US" sz="3000" dirty="0" err="1">
                <a:solidFill>
                  <a:srgbClr val="0000FF"/>
                </a:solidFill>
                <a:latin typeface="Times New Roman" pitchFamily="18" charset="0"/>
                <a:cs typeface="Times New Roman" pitchFamily="18" charset="0"/>
              </a:rPr>
              <a:t>theo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đúng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trên</a:t>
            </a:r>
            <a:r>
              <a:rPr lang="en-US" sz="3000" dirty="0">
                <a:solidFill>
                  <a:srgbClr val="0000FF"/>
                </a:solidFill>
                <a:latin typeface="Times New Roman" pitchFamily="18" charset="0"/>
                <a:cs typeface="Times New Roman" pitchFamily="18" charset="0"/>
              </a:rPr>
              <a:t> mRNA.</a:t>
            </a:r>
          </a:p>
        </p:txBody>
      </p:sp>
      <p:pic>
        <p:nvPicPr>
          <p:cNvPr id="4" name="Picture 3">
            <a:extLst>
              <a:ext uri="{FF2B5EF4-FFF2-40B4-BE49-F238E27FC236}">
                <a16:creationId xmlns:a16="http://schemas.microsoft.com/office/drawing/2014/main" id="{F69CC0B9-AE68-E685-6BFC-03E3C88276A4}"/>
              </a:ext>
            </a:extLst>
          </p:cNvPr>
          <p:cNvPicPr>
            <a:picLocks noChangeAspect="1"/>
          </p:cNvPicPr>
          <p:nvPr/>
        </p:nvPicPr>
        <p:blipFill>
          <a:blip r:embed="rId2"/>
          <a:stretch>
            <a:fillRect/>
          </a:stretch>
        </p:blipFill>
        <p:spPr>
          <a:xfrm>
            <a:off x="852348" y="1261231"/>
            <a:ext cx="9392575" cy="3811965"/>
          </a:xfrm>
          <a:prstGeom prst="rect">
            <a:avLst/>
          </a:prstGeom>
        </p:spPr>
      </p:pic>
    </p:spTree>
    <p:extLst>
      <p:ext uri="{BB962C8B-B14F-4D97-AF65-F5344CB8AC3E}">
        <p14:creationId xmlns:p14="http://schemas.microsoft.com/office/powerpoint/2010/main" val="29879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2902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CB4D8CE-F1AD-7FBE-C299-402DDEDA88CF}"/>
              </a:ext>
            </a:extLst>
          </p:cNvPr>
          <p:cNvPicPr>
            <a:picLocks noChangeAspect="1"/>
          </p:cNvPicPr>
          <p:nvPr/>
        </p:nvPicPr>
        <p:blipFill>
          <a:blip r:embed="rId3"/>
          <a:stretch>
            <a:fillRect/>
          </a:stretch>
        </p:blipFill>
        <p:spPr>
          <a:xfrm>
            <a:off x="0" y="1152525"/>
            <a:ext cx="11685974" cy="455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a:t>
            </a:r>
            <a:r>
              <a:rPr lang="vi-VN" sz="2800" dirty="0">
                <a:solidFill>
                  <a:srgbClr val="FF9933"/>
                </a:solidFill>
                <a:latin typeface="Times New Roman" pitchFamily="18" charset="0"/>
                <a:cs typeface="Times New Roman" pitchFamily="18" charset="0"/>
              </a:rPr>
              <a:t>Kết thúc dịch mã</a:t>
            </a:r>
            <a:r>
              <a:rPr lang="en-US" sz="2800" dirty="0">
                <a:solidFill>
                  <a:srgbClr val="FF9933"/>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9650634-4A1B-88AA-AA84-17037EC1CCF9}"/>
              </a:ext>
            </a:extLst>
          </p:cNvPr>
          <p:cNvSpPr txBox="1"/>
          <p:nvPr/>
        </p:nvSpPr>
        <p:spPr>
          <a:xfrm>
            <a:off x="106531" y="5268486"/>
            <a:ext cx="11860567" cy="1273169"/>
          </a:xfrm>
          <a:prstGeom prst="rect">
            <a:avLst/>
          </a:prstGeom>
          <a:noFill/>
        </p:spPr>
        <p:txBody>
          <a:bodyPr wrap="square" rtlCol="0">
            <a:spAutoFit/>
          </a:bodyPr>
          <a:lstStyle/>
          <a:p>
            <a:pPr algn="just">
              <a:lnSpc>
                <a:spcPct val="135000"/>
              </a:lnSpc>
            </a:pPr>
            <a:r>
              <a:rPr lang="vi-VN" sz="3000" dirty="0">
                <a:solidFill>
                  <a:srgbClr val="0000FF"/>
                </a:solidFill>
                <a:latin typeface="Times New Roman" pitchFamily="18" charset="0"/>
                <a:cs typeface="Times New Roman" pitchFamily="18" charset="0"/>
              </a:rPr>
              <a:t>Ribosome gặp bộ ba kết thúc,</a:t>
            </a:r>
            <a:r>
              <a:rPr lang="en-US" sz="3000" dirty="0" err="1">
                <a:solidFill>
                  <a:srgbClr val="0000FF"/>
                </a:solidFill>
                <a:latin typeface="Times New Roman" pitchFamily="18" charset="0"/>
                <a:cs typeface="Times New Roman" pitchFamily="18" charset="0"/>
              </a:rPr>
              <a:t>một</a:t>
            </a:r>
            <a:r>
              <a:rPr lang="en-US" sz="3000" dirty="0">
                <a:solidFill>
                  <a:srgbClr val="0000FF"/>
                </a:solidFill>
                <a:latin typeface="Times New Roman" pitchFamily="18" charset="0"/>
                <a:cs typeface="Times New Roman" pitchFamily="18" charset="0"/>
              </a:rPr>
              <a:t> </a:t>
            </a:r>
            <a:r>
              <a:rPr lang="vi-VN" sz="3000" dirty="0">
                <a:solidFill>
                  <a:srgbClr val="0000FF"/>
                </a:solidFill>
                <a:latin typeface="Times New Roman" pitchFamily="18" charset="0"/>
                <a:cs typeface="Times New Roman" pitchFamily="18" charset="0"/>
              </a:rPr>
              <a:t>yếu tố giải phóng vào ribosome </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sẽ</a:t>
            </a:r>
            <a:r>
              <a:rPr lang="en-US" sz="3000" dirty="0">
                <a:solidFill>
                  <a:srgbClr val="0000FF"/>
                </a:solidFill>
                <a:latin typeface="Times New Roman" pitchFamily="18" charset="0"/>
                <a:cs typeface="Times New Roman" pitchFamily="18" charset="0"/>
              </a:rPr>
              <a:t> </a:t>
            </a:r>
            <a:r>
              <a:rPr lang="vi-VN" sz="3000" dirty="0">
                <a:solidFill>
                  <a:srgbClr val="0000FF"/>
                </a:solidFill>
                <a:latin typeface="Times New Roman" pitchFamily="18" charset="0"/>
                <a:cs typeface="Times New Roman" pitchFamily="18" charset="0"/>
              </a:rPr>
              <a:t>không có amino aicd được mã hóa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bởi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bộ</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thúc</a:t>
            </a:r>
            <a:r>
              <a:rPr lang="vi-VN" sz="2800" dirty="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6F36BCC-5D3A-CC56-FE1C-E333078ADD8F}"/>
              </a:ext>
            </a:extLst>
          </p:cNvPr>
          <p:cNvPicPr>
            <a:picLocks noChangeAspect="1"/>
          </p:cNvPicPr>
          <p:nvPr/>
        </p:nvPicPr>
        <p:blipFill>
          <a:blip r:embed="rId2"/>
          <a:stretch>
            <a:fillRect/>
          </a:stretch>
        </p:blipFill>
        <p:spPr>
          <a:xfrm>
            <a:off x="224900" y="1612672"/>
            <a:ext cx="11860568" cy="3632656"/>
          </a:xfrm>
          <a:prstGeom prst="rect">
            <a:avLst/>
          </a:prstGeom>
        </p:spPr>
      </p:pic>
      <p:sp>
        <p:nvSpPr>
          <p:cNvPr id="9" name="TextBox 8">
            <a:extLst>
              <a:ext uri="{FF2B5EF4-FFF2-40B4-BE49-F238E27FC236}">
                <a16:creationId xmlns:a16="http://schemas.microsoft.com/office/drawing/2014/main" id="{30160E54-8935-868C-2168-74D57CA9C8E2}"/>
              </a:ext>
            </a:extLst>
          </p:cNvPr>
          <p:cNvSpPr txBox="1"/>
          <p:nvPr/>
        </p:nvSpPr>
        <p:spPr>
          <a:xfrm>
            <a:off x="5248182" y="595640"/>
            <a:ext cx="3110943" cy="523220"/>
          </a:xfrm>
          <a:prstGeom prst="rect">
            <a:avLst/>
          </a:prstGeom>
          <a:noFill/>
        </p:spPr>
        <p:txBody>
          <a:bodyPr wrap="square" rtlCol="0">
            <a:spAutoFit/>
          </a:bodyPr>
          <a:lstStyle/>
          <a:p>
            <a:pPr algn="just"/>
            <a:r>
              <a:rPr lang="vi-VN" sz="2800" dirty="0">
                <a:solidFill>
                  <a:srgbClr val="10B253"/>
                </a:solidFill>
                <a:latin typeface="Times New Roman" pitchFamily="18" charset="0"/>
                <a:cs typeface="Times New Roman" pitchFamily="18" charset="0"/>
              </a:rPr>
              <a:t>Chuỗi polypeptide</a:t>
            </a:r>
            <a:r>
              <a:rPr lang="en-US" sz="2800" dirty="0">
                <a:solidFill>
                  <a:srgbClr val="10B253"/>
                </a:solidFill>
                <a:latin typeface="Times New Roman" pitchFamily="18" charset="0"/>
                <a:cs typeface="Times New Roman" pitchFamily="18" charset="0"/>
              </a:rPr>
              <a:t>.</a:t>
            </a:r>
          </a:p>
        </p:txBody>
      </p:sp>
      <p:sp>
        <p:nvSpPr>
          <p:cNvPr id="10" name="Left Brace 9">
            <a:extLst>
              <a:ext uri="{FF2B5EF4-FFF2-40B4-BE49-F238E27FC236}">
                <a16:creationId xmlns:a16="http://schemas.microsoft.com/office/drawing/2014/main" id="{C85F8D64-62B4-D414-E34C-8225EC9C983D}"/>
              </a:ext>
            </a:extLst>
          </p:cNvPr>
          <p:cNvSpPr/>
          <p:nvPr/>
        </p:nvSpPr>
        <p:spPr>
          <a:xfrm rot="4125995">
            <a:off x="7061646" y="176762"/>
            <a:ext cx="692067" cy="3145126"/>
          </a:xfrm>
          <a:prstGeom prst="leftBrace">
            <a:avLst>
              <a:gd name="adj1" fmla="val 8333"/>
              <a:gd name="adj2" fmla="val 47334"/>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6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9" grpId="0"/>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a:solidFill>
                  <a:srgbClr val="FF9933"/>
                </a:solidFill>
                <a:latin typeface="Times New Roman" pitchFamily="18" charset="0"/>
                <a:cs typeface="Times New Roman" pitchFamily="18" charset="0"/>
              </a:rPr>
              <a:t>*</a:t>
            </a:r>
            <a:r>
              <a:rPr lang="vi-VN" sz="2800" dirty="0">
                <a:solidFill>
                  <a:srgbClr val="FF9933"/>
                </a:solidFill>
                <a:latin typeface="Times New Roman" pitchFamily="18" charset="0"/>
                <a:cs typeface="Times New Roman" pitchFamily="18" charset="0"/>
              </a:rPr>
              <a:t>Kết thúc dịch mã</a:t>
            </a:r>
            <a:r>
              <a:rPr lang="en-US" sz="2800" dirty="0">
                <a:solidFill>
                  <a:srgbClr val="FF9933"/>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9650634-4A1B-88AA-AA84-17037EC1CCF9}"/>
              </a:ext>
            </a:extLst>
          </p:cNvPr>
          <p:cNvSpPr txBox="1"/>
          <p:nvPr/>
        </p:nvSpPr>
        <p:spPr>
          <a:xfrm>
            <a:off x="248575" y="5237708"/>
            <a:ext cx="11860567" cy="1273169"/>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Hai </a:t>
            </a:r>
            <a:r>
              <a:rPr lang="en-US" sz="3000" dirty="0" err="1">
                <a:solidFill>
                  <a:srgbClr val="0000FF"/>
                </a:solidFill>
                <a:latin typeface="Times New Roman" pitchFamily="18" charset="0"/>
                <a:cs typeface="Times New Roman" pitchFamily="18" charset="0"/>
              </a:rPr>
              <a:t>tiểu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phần</a:t>
            </a:r>
            <a:r>
              <a:rPr lang="en-US" sz="3000" dirty="0">
                <a:solidFill>
                  <a:srgbClr val="0000FF"/>
                </a:solidFill>
                <a:latin typeface="Times New Roman" pitchFamily="18" charset="0"/>
                <a:cs typeface="Times New Roman" pitchFamily="18" charset="0"/>
              </a:rPr>
              <a:t> r</a:t>
            </a:r>
            <a:r>
              <a:rPr lang="vi-VN" sz="3000" dirty="0">
                <a:solidFill>
                  <a:srgbClr val="0000FF"/>
                </a:solidFill>
                <a:latin typeface="Times New Roman" pitchFamily="18" charset="0"/>
                <a:cs typeface="Times New Roman" pitchFamily="18" charset="0"/>
              </a:rPr>
              <a:t>ibosome </a:t>
            </a:r>
            <a:r>
              <a:rPr lang="en-US" sz="3000" dirty="0" err="1">
                <a:solidFill>
                  <a:srgbClr val="0000FF"/>
                </a:solidFill>
                <a:latin typeface="Times New Roman" pitchFamily="18" charset="0"/>
                <a:cs typeface="Times New Roman" pitchFamily="18" charset="0"/>
              </a:rPr>
              <a:t>tách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nhau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ra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khỏi</a:t>
            </a:r>
            <a:r>
              <a:rPr lang="en-US" sz="3000" dirty="0">
                <a:solidFill>
                  <a:srgbClr val="0000FF"/>
                </a:solidFill>
                <a:latin typeface="Times New Roman" pitchFamily="18" charset="0"/>
                <a:cs typeface="Times New Roman" pitchFamily="18" charset="0"/>
              </a:rPr>
              <a:t> mRNA</a:t>
            </a:r>
            <a:r>
              <a:rPr lang="vi-VN" sz="3000" dirty="0">
                <a:solidFill>
                  <a:srgbClr val="0000FF"/>
                </a:solidFill>
                <a:latin typeface="Times New Roman" pitchFamily="18" charset="0"/>
                <a:cs typeface="Times New Roman" pitchFamily="18" charset="0"/>
              </a:rPr>
              <a:t>, </a:t>
            </a:r>
            <a:r>
              <a:rPr lang="vi-VN" sz="3000" dirty="0">
                <a:solidFill>
                  <a:srgbClr val="FF0000"/>
                </a:solidFill>
                <a:latin typeface="Times New Roman" pitchFamily="18" charset="0"/>
                <a:cs typeface="Times New Roman" pitchFamily="18" charset="0"/>
              </a:rPr>
              <a:t>giải phóng </a:t>
            </a:r>
            <a:r>
              <a:rPr lang="en-US" sz="3000" dirty="0" err="1">
                <a:solidFill>
                  <a:srgbClr val="FF0000"/>
                </a:solidFill>
                <a:latin typeface="Times New Roman" pitchFamily="18" charset="0"/>
                <a:cs typeface="Times New Roman" pitchFamily="18" charset="0"/>
              </a:rPr>
              <a:t>chuỗi</a:t>
            </a:r>
            <a:r>
              <a:rPr lang="en-US" sz="3000" dirty="0">
                <a:solidFill>
                  <a:srgbClr val="FF0000"/>
                </a:solidFill>
                <a:latin typeface="Times New Roman" pitchFamily="18" charset="0"/>
                <a:cs typeface="Times New Roman" pitchFamily="18" charset="0"/>
              </a:rPr>
              <a:t> polypeptide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tự</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định</a:t>
            </a:r>
            <a:endParaRPr lang="en-US" sz="3000" dirty="0">
              <a:solidFill>
                <a:srgbClr val="FF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66B6A1B3-F479-E9D0-2793-693D2D58CEF3}"/>
              </a:ext>
            </a:extLst>
          </p:cNvPr>
          <p:cNvPicPr>
            <a:picLocks noChangeAspect="1"/>
          </p:cNvPicPr>
          <p:nvPr/>
        </p:nvPicPr>
        <p:blipFill>
          <a:blip r:embed="rId2"/>
          <a:stretch>
            <a:fillRect/>
          </a:stretch>
        </p:blipFill>
        <p:spPr>
          <a:xfrm>
            <a:off x="1320011" y="1701700"/>
            <a:ext cx="7726335" cy="3679925"/>
          </a:xfrm>
          <a:prstGeom prst="rect">
            <a:avLst/>
          </a:prstGeom>
        </p:spPr>
      </p:pic>
    </p:spTree>
    <p:extLst>
      <p:ext uri="{BB962C8B-B14F-4D97-AF65-F5344CB8AC3E}">
        <p14:creationId xmlns:p14="http://schemas.microsoft.com/office/powerpoint/2010/main" val="20256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11"/>
          <p:cNvSpPr txBox="1"/>
          <p:nvPr/>
        </p:nvSpPr>
        <p:spPr>
          <a:xfrm>
            <a:off x="248575" y="523220"/>
            <a:ext cx="12192000" cy="523220"/>
          </a:xfrm>
          <a:prstGeom prst="rect">
            <a:avLst/>
          </a:prstGeom>
          <a:noFill/>
        </p:spPr>
        <p:txBody>
          <a:bodyPr wrap="square" rtlCol="0">
            <a:spAutoFit/>
          </a:bodyPr>
          <a:lstStyle/>
          <a:p>
            <a:r>
              <a:rPr lang="en-US" sz="2800" b="1" dirty="0">
                <a:solidFill>
                  <a:srgbClr val="10B253"/>
                </a:solidFill>
                <a:latin typeface="Times New Roman" pitchFamily="18" charset="0"/>
                <a:cs typeface="Times New Roman" pitchFamily="18" charset="0"/>
              </a:rPr>
              <a:t>IV. </a:t>
            </a:r>
            <a:r>
              <a:rPr lang="en-US" sz="2800" b="1" dirty="0" err="1">
                <a:solidFill>
                  <a:srgbClr val="10B253"/>
                </a:solidFill>
                <a:latin typeface="Times New Roman" pitchFamily="18" charset="0"/>
                <a:cs typeface="Times New Roman" pitchFamily="18" charset="0"/>
              </a:rPr>
              <a:t>DỊCH</a:t>
            </a:r>
            <a:r>
              <a:rPr lang="en-US" sz="2800" b="1" dirty="0">
                <a:solidFill>
                  <a:srgbClr val="10B253"/>
                </a:solidFill>
                <a:latin typeface="Times New Roman" pitchFamily="18" charset="0"/>
                <a:cs typeface="Times New Roman" pitchFamily="18" charset="0"/>
              </a:rPr>
              <a:t> </a:t>
            </a:r>
            <a:r>
              <a:rPr lang="en-US" sz="2800" b="1" dirty="0" err="1">
                <a:solidFill>
                  <a:srgbClr val="10B253"/>
                </a:solidFill>
                <a:latin typeface="Times New Roman" pitchFamily="18" charset="0"/>
                <a:cs typeface="Times New Roman" pitchFamily="18" charset="0"/>
              </a:rPr>
              <a:t>MÃ</a:t>
            </a:r>
            <a:endParaRPr lang="en-US" sz="2800" b="1" dirty="0">
              <a:solidFill>
                <a:srgbClr val="10B253"/>
              </a:solidFill>
              <a:latin typeface="Times New Roman" pitchFamily="18" charset="0"/>
              <a:cs typeface="Times New Roman" pitchFamily="18" charset="0"/>
            </a:endParaRPr>
          </a:p>
        </p:txBody>
      </p:sp>
      <p:sp>
        <p:nvSpPr>
          <p:cNvPr id="13" name="TextBox 12"/>
          <p:cNvSpPr txBox="1"/>
          <p:nvPr/>
        </p:nvSpPr>
        <p:spPr>
          <a:xfrm>
            <a:off x="106532" y="1112460"/>
            <a:ext cx="11860567" cy="523220"/>
          </a:xfrm>
          <a:prstGeom prst="rect">
            <a:avLst/>
          </a:prstGeom>
          <a:noFill/>
        </p:spPr>
        <p:txBody>
          <a:bodyPr wrap="square" rtlCol="0">
            <a:spAutoFit/>
          </a:bodyPr>
          <a:lstStyle/>
          <a:p>
            <a:pPr algn="just"/>
            <a:r>
              <a:rPr lang="en-US" sz="2800" dirty="0" err="1">
                <a:solidFill>
                  <a:srgbClr val="CC00CC"/>
                </a:solidFill>
                <a:latin typeface="Times New Roman" pitchFamily="18" charset="0"/>
                <a:cs typeface="Times New Roman" pitchFamily="18" charset="0"/>
              </a:rPr>
              <a:t>Quá</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trình</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dịch</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mã</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này</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đóng</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vai</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trò</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gì</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trong</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tế</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bào</a:t>
            </a:r>
            <a:r>
              <a:rPr lang="en-US" sz="2800" dirty="0">
                <a:solidFill>
                  <a:srgbClr val="CC00CC"/>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9650634-4A1B-88AA-AA84-17037EC1CCF9}"/>
              </a:ext>
            </a:extLst>
          </p:cNvPr>
          <p:cNvSpPr txBox="1"/>
          <p:nvPr/>
        </p:nvSpPr>
        <p:spPr>
          <a:xfrm>
            <a:off x="1102958" y="6168830"/>
            <a:ext cx="11860567" cy="553998"/>
          </a:xfrm>
          <a:prstGeom prst="rect">
            <a:avLst/>
          </a:prstGeom>
          <a:noFill/>
        </p:spPr>
        <p:txBody>
          <a:bodyPr wrap="square" rtlCol="0">
            <a:spAutoFit/>
          </a:bodyPr>
          <a:lstStyle/>
          <a:p>
            <a:pPr algn="just"/>
            <a:r>
              <a:rPr lang="en-US" sz="3000" dirty="0" err="1">
                <a:solidFill>
                  <a:srgbClr val="0000FF"/>
                </a:solidFill>
                <a:latin typeface="Times New Roman" pitchFamily="18" charset="0"/>
                <a:cs typeface="Times New Roman" pitchFamily="18" charset="0"/>
              </a:rPr>
              <a:t>Chuỗi</a:t>
            </a:r>
            <a:r>
              <a:rPr lang="en-US" sz="3000" dirty="0">
                <a:solidFill>
                  <a:srgbClr val="0000FF"/>
                </a:solidFill>
                <a:latin typeface="Times New Roman" pitchFamily="18" charset="0"/>
                <a:cs typeface="Times New Roman" pitchFamily="18" charset="0"/>
              </a:rPr>
              <a:t> polypeptide </a:t>
            </a:r>
            <a:r>
              <a:rPr lang="en-US" sz="3000" dirty="0" err="1">
                <a:solidFill>
                  <a:srgbClr val="0000FF"/>
                </a:solidFill>
                <a:latin typeface="Times New Roman" pitchFamily="18" charset="0"/>
                <a:cs typeface="Times New Roman" pitchFamily="18" charset="0"/>
              </a:rPr>
              <a:t>được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đổi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tạo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protein </a:t>
            </a:r>
            <a:r>
              <a:rPr lang="en-US" sz="3000" dirty="0" err="1">
                <a:solidFill>
                  <a:srgbClr val="0000FF"/>
                </a:solidFill>
                <a:latin typeface="Times New Roman" pitchFamily="18" charset="0"/>
                <a:cs typeface="Times New Roman" pitchFamily="18" charset="0"/>
              </a:rPr>
              <a:t>thực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hiện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chức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năng</a:t>
            </a:r>
            <a:r>
              <a:rPr lang="en-US" sz="3000" dirty="0">
                <a:solidFill>
                  <a:srgbClr val="0000FF"/>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66B6A1B3-F479-E9D0-2793-693D2D58CEF3}"/>
              </a:ext>
            </a:extLst>
          </p:cNvPr>
          <p:cNvPicPr>
            <a:picLocks noChangeAspect="1"/>
          </p:cNvPicPr>
          <p:nvPr/>
        </p:nvPicPr>
        <p:blipFill>
          <a:blip r:embed="rId2"/>
          <a:stretch>
            <a:fillRect/>
          </a:stretch>
        </p:blipFill>
        <p:spPr>
          <a:xfrm>
            <a:off x="1320011" y="1811117"/>
            <a:ext cx="7726335" cy="2503503"/>
          </a:xfrm>
          <a:prstGeom prst="rect">
            <a:avLst/>
          </a:prstGeom>
        </p:spPr>
      </p:pic>
      <p:sp>
        <p:nvSpPr>
          <p:cNvPr id="2" name="TextBox 1">
            <a:extLst>
              <a:ext uri="{FF2B5EF4-FFF2-40B4-BE49-F238E27FC236}">
                <a16:creationId xmlns:a16="http://schemas.microsoft.com/office/drawing/2014/main" id="{D0317917-09FA-8E8A-82B3-A87FF133D1E1}"/>
              </a:ext>
            </a:extLst>
          </p:cNvPr>
          <p:cNvSpPr txBox="1"/>
          <p:nvPr/>
        </p:nvSpPr>
        <p:spPr>
          <a:xfrm>
            <a:off x="414291" y="5483930"/>
            <a:ext cx="11860567" cy="553998"/>
          </a:xfrm>
          <a:prstGeom prst="rect">
            <a:avLst/>
          </a:prstGeom>
          <a:noFill/>
        </p:spPr>
        <p:txBody>
          <a:bodyPr wrap="square" rtlCol="0">
            <a:spAutoFit/>
          </a:bodyPr>
          <a:lstStyle/>
          <a:p>
            <a:pPr algn="just"/>
            <a:r>
              <a:rPr lang="en-US" sz="3000" b="1" dirty="0">
                <a:solidFill>
                  <a:srgbClr val="FF6699"/>
                </a:solidFill>
                <a:latin typeface="Times New Roman" pitchFamily="18" charset="0"/>
                <a:cs typeface="Times New Roman" pitchFamily="18" charset="0"/>
              </a:rPr>
              <a:t>* Ý </a:t>
            </a:r>
            <a:r>
              <a:rPr lang="en-US" sz="3000" b="1" dirty="0" err="1">
                <a:solidFill>
                  <a:srgbClr val="FF6699"/>
                </a:solidFill>
                <a:latin typeface="Times New Roman" pitchFamily="18" charset="0"/>
                <a:cs typeface="Times New Roman" pitchFamily="18" charset="0"/>
              </a:rPr>
              <a:t>nghĩa</a:t>
            </a:r>
            <a:r>
              <a:rPr lang="en-US" sz="3000" dirty="0">
                <a:solidFill>
                  <a:srgbClr val="FF6699"/>
                </a:solidFill>
                <a:latin typeface="Times New Roman" pitchFamily="18" charset="0"/>
                <a:cs typeface="Times New Roman" pitchFamily="18" charset="0"/>
              </a:rPr>
              <a: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truyền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đạt</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thông</a:t>
            </a:r>
            <a:r>
              <a:rPr lang="en-US" sz="3000" dirty="0">
                <a:solidFill>
                  <a:srgbClr val="0000FF"/>
                </a:solidFill>
                <a:latin typeface="Times New Roman" panose="02020603050405020304" pitchFamily="18" charset="0"/>
                <a:cs typeface="Times New Roman" panose="02020603050405020304" pitchFamily="18" charset="0"/>
              </a:rPr>
              <a:t> tin di </a:t>
            </a:r>
            <a:r>
              <a:rPr lang="en-US" sz="3000" dirty="0" err="1">
                <a:solidFill>
                  <a:srgbClr val="0000FF"/>
                </a:solidFill>
                <a:latin typeface="Times New Roman" panose="02020603050405020304" pitchFamily="18" charset="0"/>
                <a:cs typeface="Times New Roman" panose="02020603050405020304" pitchFamily="18" charset="0"/>
              </a:rPr>
              <a:t>truyền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từ</a:t>
            </a:r>
            <a:r>
              <a:rPr lang="en-US" sz="3000" dirty="0">
                <a:solidFill>
                  <a:srgbClr val="0000FF"/>
                </a:solidFill>
                <a:latin typeface="Times New Roman" panose="02020603050405020304" pitchFamily="18" charset="0"/>
                <a:cs typeface="Times New Roman" panose="02020603050405020304" pitchFamily="18" charset="0"/>
              </a:rPr>
              <a:t> mRNA sang </a:t>
            </a:r>
            <a:r>
              <a:rPr lang="en-US" sz="3000" dirty="0" err="1">
                <a:solidFill>
                  <a:srgbClr val="0000FF"/>
                </a:solidFill>
                <a:latin typeface="Times New Roman" panose="02020603050405020304" pitchFamily="18" charset="0"/>
                <a:cs typeface="Times New Roman" panose="02020603050405020304" pitchFamily="18" charset="0"/>
              </a:rPr>
              <a:t>chuỗi</a:t>
            </a:r>
            <a:r>
              <a:rPr lang="en-US" sz="3000" dirty="0">
                <a:solidFill>
                  <a:srgbClr val="0000FF"/>
                </a:solidFill>
                <a:latin typeface="Times New Roman" panose="02020603050405020304" pitchFamily="18" charset="0"/>
                <a:cs typeface="Times New Roman" panose="02020603050405020304" pitchFamily="18" charset="0"/>
              </a:rPr>
              <a:t> polypeptide</a:t>
            </a:r>
            <a:r>
              <a:rPr lang="en-US" sz="2800" dirty="0">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itchFamily="18" charset="0"/>
              <a:cs typeface="Times New Roman" pitchFamily="18" charset="0"/>
            </a:endParaRPr>
          </a:p>
        </p:txBody>
      </p:sp>
      <p:sp>
        <p:nvSpPr>
          <p:cNvPr id="3" name="Arrow: Curved Right 2">
            <a:extLst>
              <a:ext uri="{FF2B5EF4-FFF2-40B4-BE49-F238E27FC236}">
                <a16:creationId xmlns:a16="http://schemas.microsoft.com/office/drawing/2014/main" id="{B42093F8-A9C0-20BC-0203-CEEF5D5049C4}"/>
              </a:ext>
            </a:extLst>
          </p:cNvPr>
          <p:cNvSpPr/>
          <p:nvPr/>
        </p:nvSpPr>
        <p:spPr>
          <a:xfrm>
            <a:off x="41429" y="5211192"/>
            <a:ext cx="331433" cy="612559"/>
          </a:xfrm>
          <a:prstGeom prst="curved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210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13"/>
                                        </p:tgtEl>
                                        <p:attrNameLst>
                                          <p:attrName>ppt_x</p:attrName>
                                        </p:attrNameLst>
                                      </p:cBhvr>
                                      <p:tavLst>
                                        <p:tav tm="0">
                                          <p:val>
                                            <p:strVal val="ppt_x"/>
                                          </p:val>
                                        </p:tav>
                                        <p:tav tm="100000">
                                          <p:val>
                                            <p:strVal val="ppt_x"/>
                                          </p:val>
                                        </p:tav>
                                      </p:tavLst>
                                    </p:anim>
                                    <p:anim calcmode="lin" valueType="num">
                                      <p:cBhvr additive="base">
                                        <p:cTn id="18" dur="500"/>
                                        <p:tgtEl>
                                          <p:spTgt spid="13"/>
                                        </p:tgtEl>
                                        <p:attrNameLst>
                                          <p:attrName>ppt_y</p:attrName>
                                        </p:attrNameLst>
                                      </p:cBhvr>
                                      <p:tavLst>
                                        <p:tav tm="0">
                                          <p:val>
                                            <p:strVal val="ppt_y"/>
                                          </p:val>
                                        </p:tav>
                                        <p:tav tm="100000">
                                          <p:val>
                                            <p:strVal val="1+ppt_h/2"/>
                                          </p:val>
                                        </p:tav>
                                      </p:tavLst>
                                    </p:anim>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2" grpId="0"/>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3E00F4-DC92-8950-B691-053898BDF74D}"/>
              </a:ext>
            </a:extLst>
          </p:cNvPr>
          <p:cNvSpPr txBox="1"/>
          <p:nvPr/>
        </p:nvSpPr>
        <p:spPr>
          <a:xfrm>
            <a:off x="154963" y="0"/>
            <a:ext cx="11882075" cy="1444306"/>
          </a:xfrm>
          <a:prstGeom prst="rect">
            <a:avLst/>
          </a:prstGeom>
          <a:noFill/>
        </p:spPr>
        <p:txBody>
          <a:bodyPr wrap="square">
            <a:spAutoFit/>
          </a:bodyPr>
          <a:lstStyle/>
          <a:p>
            <a:pPr marL="0" marR="0">
              <a:lnSpc>
                <a:spcPct val="107000"/>
              </a:lnSpc>
              <a:spcBef>
                <a:spcPts val="0"/>
              </a:spcBef>
              <a:spcAft>
                <a:spcPts val="0"/>
              </a:spcAft>
            </a:pP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 tin di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gene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mRNA. mRNA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polypeptide.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716385BA-2286-0FEC-BC6E-0461A7E4F907}"/>
              </a:ext>
            </a:extLst>
          </p:cNvPr>
          <p:cNvSpPr txBox="1"/>
          <p:nvPr/>
        </p:nvSpPr>
        <p:spPr>
          <a:xfrm>
            <a:off x="231162" y="1144732"/>
            <a:ext cx="12037037" cy="6243889"/>
          </a:xfrm>
          <a:prstGeom prst="rect">
            <a:avLst/>
          </a:prstGeom>
          <a:noFill/>
        </p:spPr>
        <p:txBody>
          <a:bodyPr wrap="square">
            <a:spAutoFit/>
          </a:bodyPr>
          <a:lstStyle/>
          <a:p>
            <a:pPr marL="0" marR="0" algn="just">
              <a:lnSpc>
                <a:spcPct val="135000"/>
              </a:lnSpc>
              <a:spcBef>
                <a:spcPts val="0"/>
              </a:spcBef>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Thông tin di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gene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mRNA, mRNA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polypeptide.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35000"/>
              </a:lnSpc>
              <a:spcBef>
                <a:spcPts val="0"/>
              </a:spcBef>
              <a:spcAft>
                <a:spcPts val="0"/>
              </a:spcAft>
            </a:pP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gene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mRNA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sung (A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U, 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 G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G).</a:t>
            </a:r>
          </a:p>
          <a:p>
            <a:pPr marL="0" marR="0" algn="just">
              <a:lnSpc>
                <a:spcPct val="135000"/>
              </a:lnSpc>
              <a:spcBef>
                <a:spcPts val="0"/>
              </a:spcBef>
              <a:spcAft>
                <a:spcPts val="0"/>
              </a:spcAft>
            </a:pP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mRNA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amino acid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polypeptide.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(codon)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mRNA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amino acid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polypeptide,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protein.</a:t>
            </a:r>
          </a:p>
          <a:p>
            <a:pPr marL="0" marR="0" algn="just">
              <a:lnSpc>
                <a:spcPct val="135000"/>
              </a:lnSpc>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63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575" y="-1063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7" name="Picture 6">
            <a:extLst>
              <a:ext uri="{FF2B5EF4-FFF2-40B4-BE49-F238E27FC236}">
                <a16:creationId xmlns:a16="http://schemas.microsoft.com/office/drawing/2014/main" id="{B3A915E1-96FB-3927-FC74-75FDF383CDBD}"/>
              </a:ext>
            </a:extLst>
          </p:cNvPr>
          <p:cNvPicPr>
            <a:picLocks noChangeAspect="1"/>
          </p:cNvPicPr>
          <p:nvPr/>
        </p:nvPicPr>
        <p:blipFill>
          <a:blip r:embed="rId2"/>
          <a:stretch>
            <a:fillRect/>
          </a:stretch>
        </p:blipFill>
        <p:spPr>
          <a:xfrm>
            <a:off x="0" y="1204912"/>
            <a:ext cx="12192000" cy="4448175"/>
          </a:xfrm>
          <a:prstGeom prst="rect">
            <a:avLst/>
          </a:prstGeom>
        </p:spPr>
      </p:pic>
    </p:spTree>
    <p:extLst>
      <p:ext uri="{BB962C8B-B14F-4D97-AF65-F5344CB8AC3E}">
        <p14:creationId xmlns:p14="http://schemas.microsoft.com/office/powerpoint/2010/main" val="3257123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TextBox 15"/>
          <p:cNvSpPr txBox="1"/>
          <p:nvPr/>
        </p:nvSpPr>
        <p:spPr>
          <a:xfrm>
            <a:off x="168676" y="59564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 </a:t>
            </a:r>
            <a:r>
              <a:rPr lang="en-US" sz="2800" b="1" dirty="0" err="1">
                <a:solidFill>
                  <a:srgbClr val="00B050"/>
                </a:solidFill>
                <a:latin typeface="Times New Roman" pitchFamily="18" charset="0"/>
                <a:cs typeface="Times New Roman" pitchFamily="18" charset="0"/>
              </a:rPr>
              <a:t>MỐI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QUAN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DNA-RNA- PROTEIN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TRẠNG</a:t>
            </a:r>
            <a:endParaRPr lang="en-US" sz="2800" b="1" dirty="0">
              <a:solidFill>
                <a:srgbClr val="00B05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D1071595-8667-AEF1-5273-E95423340AAB}"/>
              </a:ext>
            </a:extLst>
          </p:cNvPr>
          <p:cNvSpPr txBox="1"/>
          <p:nvPr/>
        </p:nvSpPr>
        <p:spPr>
          <a:xfrm>
            <a:off x="165717" y="1257300"/>
            <a:ext cx="4681492" cy="1384995"/>
          </a:xfrm>
          <a:prstGeom prst="rect">
            <a:avLst/>
          </a:prstGeom>
          <a:noFill/>
        </p:spPr>
        <p:txBody>
          <a:bodyPr wrap="square" rtlCol="0">
            <a:spAutoFit/>
          </a:bodyPr>
          <a:lstStyle/>
          <a:p>
            <a:pPr algn="just"/>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51261E4D-5641-EDEA-3F3A-3D95D36B2B61}"/>
              </a:ext>
            </a:extLst>
          </p:cNvPr>
          <p:cNvPicPr>
            <a:picLocks noChangeAspect="1"/>
          </p:cNvPicPr>
          <p:nvPr/>
        </p:nvPicPr>
        <p:blipFill>
          <a:blip r:embed="rId2"/>
          <a:stretch>
            <a:fillRect/>
          </a:stretch>
        </p:blipFill>
        <p:spPr>
          <a:xfrm>
            <a:off x="6264676" y="1918960"/>
            <a:ext cx="2923713" cy="2374500"/>
          </a:xfrm>
          <a:prstGeom prst="rect">
            <a:avLst/>
          </a:prstGeom>
        </p:spPr>
      </p:pic>
      <p:pic>
        <p:nvPicPr>
          <p:cNvPr id="7" name="Picture 6">
            <a:extLst>
              <a:ext uri="{FF2B5EF4-FFF2-40B4-BE49-F238E27FC236}">
                <a16:creationId xmlns:a16="http://schemas.microsoft.com/office/drawing/2014/main" id="{53D31505-A98C-8C4C-31C4-33AA7E2CE9BD}"/>
              </a:ext>
            </a:extLst>
          </p:cNvPr>
          <p:cNvPicPr>
            <a:picLocks noChangeAspect="1"/>
          </p:cNvPicPr>
          <p:nvPr/>
        </p:nvPicPr>
        <p:blipFill>
          <a:blip r:embed="rId3"/>
          <a:stretch>
            <a:fillRect/>
          </a:stretch>
        </p:blipFill>
        <p:spPr>
          <a:xfrm>
            <a:off x="9265328" y="1918960"/>
            <a:ext cx="2760955" cy="2472154"/>
          </a:xfrm>
          <a:prstGeom prst="rect">
            <a:avLst/>
          </a:prstGeom>
        </p:spPr>
      </p:pic>
      <p:pic>
        <p:nvPicPr>
          <p:cNvPr id="14" name="Picture 13">
            <a:extLst>
              <a:ext uri="{FF2B5EF4-FFF2-40B4-BE49-F238E27FC236}">
                <a16:creationId xmlns:a16="http://schemas.microsoft.com/office/drawing/2014/main" id="{5465D4D0-1AA8-9A56-4109-6C554C5BC6A8}"/>
              </a:ext>
            </a:extLst>
          </p:cNvPr>
          <p:cNvPicPr>
            <a:picLocks noChangeAspect="1"/>
          </p:cNvPicPr>
          <p:nvPr/>
        </p:nvPicPr>
        <p:blipFill>
          <a:blip r:embed="rId4"/>
          <a:stretch>
            <a:fillRect/>
          </a:stretch>
        </p:blipFill>
        <p:spPr>
          <a:xfrm>
            <a:off x="6296473" y="4237981"/>
            <a:ext cx="2860118" cy="2620019"/>
          </a:xfrm>
          <a:prstGeom prst="rect">
            <a:avLst/>
          </a:prstGeom>
        </p:spPr>
      </p:pic>
      <p:pic>
        <p:nvPicPr>
          <p:cNvPr id="18" name="Picture 17">
            <a:extLst>
              <a:ext uri="{FF2B5EF4-FFF2-40B4-BE49-F238E27FC236}">
                <a16:creationId xmlns:a16="http://schemas.microsoft.com/office/drawing/2014/main" id="{57238D5D-CE1B-16F0-D16D-D010B932E0E8}"/>
              </a:ext>
            </a:extLst>
          </p:cNvPr>
          <p:cNvPicPr>
            <a:picLocks noChangeAspect="1"/>
          </p:cNvPicPr>
          <p:nvPr/>
        </p:nvPicPr>
        <p:blipFill>
          <a:blip r:embed="rId5"/>
          <a:stretch>
            <a:fillRect/>
          </a:stretch>
        </p:blipFill>
        <p:spPr>
          <a:xfrm>
            <a:off x="9265328" y="4293460"/>
            <a:ext cx="2923713" cy="2620019"/>
          </a:xfrm>
          <a:prstGeom prst="rect">
            <a:avLst/>
          </a:prstGeom>
        </p:spPr>
      </p:pic>
      <p:sp>
        <p:nvSpPr>
          <p:cNvPr id="19" name="Arrow: Down 18">
            <a:extLst>
              <a:ext uri="{FF2B5EF4-FFF2-40B4-BE49-F238E27FC236}">
                <a16:creationId xmlns:a16="http://schemas.microsoft.com/office/drawing/2014/main" id="{27CE27E0-480F-325E-4B28-290D4F8957E3}"/>
              </a:ext>
            </a:extLst>
          </p:cNvPr>
          <p:cNvSpPr/>
          <p:nvPr/>
        </p:nvSpPr>
        <p:spPr>
          <a:xfrm>
            <a:off x="1715609" y="2893427"/>
            <a:ext cx="736847" cy="5232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6AE9071-32E2-4D0A-5A86-257A39ED21E4}"/>
              </a:ext>
            </a:extLst>
          </p:cNvPr>
          <p:cNvSpPr txBox="1"/>
          <p:nvPr/>
        </p:nvSpPr>
        <p:spPr>
          <a:xfrm>
            <a:off x="165716" y="3598192"/>
            <a:ext cx="4573480" cy="954107"/>
          </a:xfrm>
          <a:prstGeom prst="rect">
            <a:avLst/>
          </a:prstGeom>
          <a:noFill/>
        </p:spPr>
        <p:txBody>
          <a:bodyPr wrap="square" rtlCol="0">
            <a:spAutoFit/>
          </a:bodyPr>
          <a:lstStyle/>
          <a:p>
            <a:pPr algn="just"/>
            <a:r>
              <a:rPr lang="en-US" sz="2800" dirty="0" err="1">
                <a:solidFill>
                  <a:srgbClr val="0000FF"/>
                </a:solidFill>
                <a:latin typeface="Times New Roman" pitchFamily="18" charset="0"/>
                <a:cs typeface="Times New Roman" pitchFamily="18" charset="0"/>
              </a:rPr>
              <a:t>Tất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đều</a:t>
            </a:r>
            <a:r>
              <a:rPr lang="en-US" sz="2800" dirty="0">
                <a:solidFill>
                  <a:srgbClr val="0000FF"/>
                </a:solidFill>
                <a:latin typeface="Times New Roman" pitchFamily="18" charset="0"/>
                <a:cs typeface="Times New Roman" pitchFamily="18" charset="0"/>
              </a:rPr>
              <a:t> do </a:t>
            </a:r>
            <a:r>
              <a:rPr lang="en-US" sz="2800" b="1" dirty="0">
                <a:solidFill>
                  <a:srgbClr val="FF0066"/>
                </a:solidFill>
                <a:latin typeface="Times New Roman" pitchFamily="18" charset="0"/>
                <a:cs typeface="Times New Roman" pitchFamily="18" charset="0"/>
              </a:rPr>
              <a:t>gene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upRigh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19" grpId="0" animBg="1"/>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TextBox 15"/>
          <p:cNvSpPr txBox="1"/>
          <p:nvPr/>
        </p:nvSpPr>
        <p:spPr>
          <a:xfrm>
            <a:off x="168676" y="59564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 </a:t>
            </a:r>
            <a:r>
              <a:rPr lang="en-US" sz="2800" b="1" dirty="0" err="1">
                <a:solidFill>
                  <a:srgbClr val="00B050"/>
                </a:solidFill>
                <a:latin typeface="Times New Roman" pitchFamily="18" charset="0"/>
                <a:cs typeface="Times New Roman" pitchFamily="18" charset="0"/>
              </a:rPr>
              <a:t>MỐI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QUAN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DNA-RNA- PROTEIN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TRẠNG</a:t>
            </a:r>
            <a:endParaRPr lang="en-US" sz="2800" b="1" dirty="0">
              <a:solidFill>
                <a:srgbClr val="00B05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7B665E5-797F-6777-B848-FF52D8E1308E}"/>
              </a:ext>
            </a:extLst>
          </p:cNvPr>
          <p:cNvPicPr>
            <a:picLocks noChangeAspect="1"/>
          </p:cNvPicPr>
          <p:nvPr/>
        </p:nvPicPr>
        <p:blipFill>
          <a:blip r:embed="rId2"/>
          <a:stretch>
            <a:fillRect/>
          </a:stretch>
        </p:blipFill>
        <p:spPr>
          <a:xfrm>
            <a:off x="0" y="1247775"/>
            <a:ext cx="12192000" cy="4362450"/>
          </a:xfrm>
          <a:prstGeom prst="rect">
            <a:avLst/>
          </a:prstGeom>
        </p:spPr>
      </p:pic>
      <p:sp>
        <p:nvSpPr>
          <p:cNvPr id="6" name="Rectangle 5">
            <a:extLst>
              <a:ext uri="{FF2B5EF4-FFF2-40B4-BE49-F238E27FC236}">
                <a16:creationId xmlns:a16="http://schemas.microsoft.com/office/drawing/2014/main" id="{78DDCBF4-C59E-18B2-F0BF-3B60F44C921E}"/>
              </a:ext>
            </a:extLst>
          </p:cNvPr>
          <p:cNvSpPr/>
          <p:nvPr/>
        </p:nvSpPr>
        <p:spPr>
          <a:xfrm>
            <a:off x="363984" y="5521912"/>
            <a:ext cx="9286043" cy="111858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(1),(2),(3)</a:t>
            </a:r>
          </a:p>
        </p:txBody>
      </p:sp>
      <p:sp>
        <p:nvSpPr>
          <p:cNvPr id="2" name="TextBox 1">
            <a:extLst>
              <a:ext uri="{FF2B5EF4-FFF2-40B4-BE49-F238E27FC236}">
                <a16:creationId xmlns:a16="http://schemas.microsoft.com/office/drawing/2014/main" id="{5E41CB92-EB2C-29A0-3108-75E28693A9D9}"/>
              </a:ext>
            </a:extLst>
          </p:cNvPr>
          <p:cNvSpPr txBox="1"/>
          <p:nvPr/>
        </p:nvSpPr>
        <p:spPr>
          <a:xfrm>
            <a:off x="724918" y="1509384"/>
            <a:ext cx="1393793" cy="523220"/>
          </a:xfrm>
          <a:prstGeom prst="rect">
            <a:avLst/>
          </a:prstGeom>
          <a:solidFill>
            <a:srgbClr val="33CCCC"/>
          </a:solidFill>
        </p:spPr>
        <p:txBody>
          <a:bodyPr wrap="square" rtlCol="0">
            <a:spAutoFit/>
          </a:bodyPr>
          <a:lstStyle/>
          <a:p>
            <a:r>
              <a:rPr lang="en-US" sz="2800" b="1" dirty="0" err="1">
                <a:solidFill>
                  <a:srgbClr val="FF00FF"/>
                </a:solidFill>
                <a:latin typeface="Times New Roman" pitchFamily="18" charset="0"/>
                <a:cs typeface="Times New Roman" pitchFamily="18" charset="0"/>
              </a:rPr>
              <a:t>Tái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bản</a:t>
            </a:r>
            <a:endParaRPr lang="en-US" sz="2800" b="1" dirty="0">
              <a:solidFill>
                <a:srgbClr val="FF00FF"/>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B67B7629-B611-1DE5-5C0A-741342660260}"/>
              </a:ext>
            </a:extLst>
          </p:cNvPr>
          <p:cNvSpPr txBox="1"/>
          <p:nvPr/>
        </p:nvSpPr>
        <p:spPr>
          <a:xfrm>
            <a:off x="2301723" y="2261515"/>
            <a:ext cx="1740022" cy="523220"/>
          </a:xfrm>
          <a:prstGeom prst="rect">
            <a:avLst/>
          </a:prstGeom>
          <a:solidFill>
            <a:srgbClr val="00FFFF"/>
          </a:solidFill>
        </p:spPr>
        <p:txBody>
          <a:bodyPr wrap="square" rtlCol="0">
            <a:spAutoFit/>
          </a:bodyPr>
          <a:lstStyle/>
          <a:p>
            <a:r>
              <a:rPr lang="en-US" sz="2800" b="1" dirty="0" err="1">
                <a:solidFill>
                  <a:srgbClr val="FF00FF"/>
                </a:solidFill>
                <a:latin typeface="Times New Roman" pitchFamily="18" charset="0"/>
                <a:cs typeface="Times New Roman" pitchFamily="18" charset="0"/>
              </a:rPr>
              <a:t>Phiên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mã</a:t>
            </a:r>
            <a:endParaRPr lang="en-US" sz="2800" b="1" dirty="0">
              <a:solidFill>
                <a:srgbClr val="FF00FF"/>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92B4A9C1-BB3C-737A-8FDF-89EAF52F1056}"/>
              </a:ext>
            </a:extLst>
          </p:cNvPr>
          <p:cNvSpPr txBox="1"/>
          <p:nvPr/>
        </p:nvSpPr>
        <p:spPr>
          <a:xfrm>
            <a:off x="5007005" y="2261515"/>
            <a:ext cx="1488489" cy="523220"/>
          </a:xfrm>
          <a:prstGeom prst="rect">
            <a:avLst/>
          </a:prstGeom>
          <a:solidFill>
            <a:srgbClr val="00FFFF"/>
          </a:solidFill>
        </p:spPr>
        <p:txBody>
          <a:bodyPr wrap="square" rtlCol="0">
            <a:spAutoFit/>
          </a:bodyPr>
          <a:lstStyle/>
          <a:p>
            <a:r>
              <a:rPr lang="en-US" sz="2800" b="1" dirty="0" err="1">
                <a:solidFill>
                  <a:srgbClr val="FF00FF"/>
                </a:solidFill>
                <a:latin typeface="Times New Roman" pitchFamily="18" charset="0"/>
                <a:cs typeface="Times New Roman" pitchFamily="18" charset="0"/>
              </a:rPr>
              <a:t>Dịch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mã</a:t>
            </a:r>
            <a:endParaRPr lang="en-US" sz="28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9445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strVal val="#ppt_w*0.70"/>
                                          </p:val>
                                        </p:tav>
                                        <p:tav tm="100000">
                                          <p:val>
                                            <p:strVal val="#ppt_w"/>
                                          </p:val>
                                        </p:tav>
                                      </p:tavLst>
                                    </p:anim>
                                    <p:anim calcmode="lin" valueType="num">
                                      <p:cBhvr>
                                        <p:cTn id="48" dur="1000" fill="hold"/>
                                        <p:tgtEl>
                                          <p:spTgt spid="7"/>
                                        </p:tgtEl>
                                        <p:attrNameLst>
                                          <p:attrName>ppt_h</p:attrName>
                                        </p:attrNameLst>
                                      </p:cBhvr>
                                      <p:tavLst>
                                        <p:tav tm="0">
                                          <p:val>
                                            <p:strVal val="#ppt_h"/>
                                          </p:val>
                                        </p:tav>
                                        <p:tav tm="100000">
                                          <p:val>
                                            <p:strVal val="#ppt_h"/>
                                          </p:val>
                                        </p:tav>
                                      </p:tavLst>
                                    </p:anim>
                                    <p:animEffect transition="in" filter="fade">
                                      <p:cBhvr>
                                        <p:cTn id="49" dur="1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ppt_x"/>
                                          </p:val>
                                        </p:tav>
                                      </p:tavLst>
                                    </p:anim>
                                    <p:anim calcmode="lin" valueType="num">
                                      <p:cBhvr additive="base">
                                        <p:cTn id="54" dur="500"/>
                                        <p:tgtEl>
                                          <p:spTgt spid="6"/>
                                        </p:tgtEl>
                                        <p:attrNameLst>
                                          <p:attrName>ppt_y</p:attrName>
                                        </p:attrNameLst>
                                      </p:cBhvr>
                                      <p:tavLst>
                                        <p:tav tm="0">
                                          <p:val>
                                            <p:strVal val="ppt_y"/>
                                          </p:val>
                                        </p:tav>
                                        <p:tav tm="100000">
                                          <p:val>
                                            <p:strVal val="1+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6" grpId="1" animBg="1"/>
      <p:bldP spid="2" grpId="0" animBg="1"/>
      <p:bldP spid="3"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887682"/>
            <a:ext cx="12192000" cy="3970318"/>
          </a:xfrm>
          <a:prstGeom prst="rect">
            <a:avLst/>
          </a:prstGeom>
          <a:noFill/>
        </p:spPr>
        <p:txBody>
          <a:bodyPr wrap="square" rtlCol="0">
            <a:spAutoFit/>
          </a:bodyPr>
          <a:lstStyle/>
          <a:p>
            <a:pPr algn="just"/>
            <a:r>
              <a:rPr lang="vi-VN" sz="2800" dirty="0">
                <a:solidFill>
                  <a:srgbClr val="0000FF"/>
                </a:solidFill>
                <a:latin typeface="Times New Roman" pitchFamily="18" charset="0"/>
                <a:cs typeface="Times New Roman" pitchFamily="18" charset="0"/>
              </a:rPr>
              <a:t>-</a:t>
            </a:r>
            <a:r>
              <a:rPr lang="vi-VN" sz="2800" dirty="0">
                <a:solidFill>
                  <a:schemeClr val="accent2"/>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Trong quá trình phiên mã, trình tự các nucleotide trên mạch đơn của gene (DNA) quy định trình tự các nucleotide trên mRNA.</a:t>
            </a:r>
          </a:p>
          <a:p>
            <a:pPr algn="just"/>
            <a:r>
              <a:rPr lang="vi-VN" sz="2800" dirty="0">
                <a:solidFill>
                  <a:schemeClr val="accent2"/>
                </a:solidFill>
                <a:latin typeface="Times New Roman" pitchFamily="18" charset="0"/>
                <a:cs typeface="Times New Roman" pitchFamily="18" charset="0"/>
              </a:rPr>
              <a:t>- Trong quá trình dịch mã, trình tự các nucleotide trên mRNA quy định trình tự amino acid trên chuỗi polypeptide.</a:t>
            </a:r>
          </a:p>
          <a:p>
            <a:pPr algn="just"/>
            <a:r>
              <a:rPr lang="vi-VN" sz="2800" dirty="0">
                <a:solidFill>
                  <a:schemeClr val="accent6">
                    <a:lumMod val="75000"/>
                  </a:schemeClr>
                </a:solidFill>
                <a:latin typeface="Times New Roman" pitchFamily="18" charset="0"/>
                <a:cs typeface="Times New Roman" pitchFamily="18" charset="0"/>
              </a:rPr>
              <a:t>-</a:t>
            </a:r>
            <a:r>
              <a:rPr lang="vi-VN" sz="2800" dirty="0">
                <a:solidFill>
                  <a:schemeClr val="accent2"/>
                </a:solidFill>
                <a:latin typeface="Times New Roman" pitchFamily="18" charset="0"/>
                <a:cs typeface="Times New Roman" pitchFamily="18" charset="0"/>
              </a:rPr>
              <a:t> </a:t>
            </a:r>
            <a:r>
              <a:rPr lang="vi-VN" sz="2800" dirty="0">
                <a:solidFill>
                  <a:schemeClr val="accent6">
                    <a:lumMod val="75000"/>
                  </a:schemeClr>
                </a:solidFill>
                <a:latin typeface="Times New Roman" pitchFamily="18" charset="0"/>
                <a:cs typeface="Times New Roman" pitchFamily="18" charset="0"/>
              </a:rPr>
              <a:t>Chuỗi polypeptide hoàn thiện cấu trúc hình thành nên phân tử protein thực hiện chức năng, từ đó biểu hiện ra tính trạng.</a:t>
            </a:r>
          </a:p>
          <a:p>
            <a:pPr algn="just"/>
            <a:r>
              <a:rPr lang="vi-VN" sz="2800" dirty="0">
                <a:solidFill>
                  <a:srgbClr val="FF0000"/>
                </a:solidFill>
                <a:latin typeface="Times New Roman" pitchFamily="18" charset="0"/>
                <a:cs typeface="Times New Roman" pitchFamily="18" charset="0"/>
              </a:rPr>
              <a:t>→ Như vậy, trong tế bào, gene (DNA) quy định tính trạng nhưng không trực tiếp hình thành tính trạng mà phải thông qua cơ chế phiên mã từ DNA sang mRNA, dịch mã từ mRNA sang chuỗi polypeptide.</a:t>
            </a:r>
          </a:p>
        </p:txBody>
      </p:sp>
      <p:pic>
        <p:nvPicPr>
          <p:cNvPr id="2051" name="Picture 3"/>
          <p:cNvPicPr>
            <a:picLocks noChangeAspect="1" noChangeArrowheads="1"/>
          </p:cNvPicPr>
          <p:nvPr/>
        </p:nvPicPr>
        <p:blipFill>
          <a:blip r:embed="rId2"/>
          <a:srcRect/>
          <a:stretch>
            <a:fillRect/>
          </a:stretch>
        </p:blipFill>
        <p:spPr bwMode="auto">
          <a:xfrm>
            <a:off x="0" y="-20090"/>
            <a:ext cx="7707086" cy="2902964"/>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strips(downLeft)">
                                      <p:cBhvr>
                                        <p:cTn id="7" dur="1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up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80">
                                          <p:stCondLst>
                                            <p:cond delay="0"/>
                                          </p:stCondLst>
                                        </p:cTn>
                                        <p:tgtEl>
                                          <p:spTgt spid="7">
                                            <p:txEl>
                                              <p:pRg st="1" end="1"/>
                                            </p:txEl>
                                          </p:spTgt>
                                        </p:tgtEl>
                                      </p:cBhvr>
                                    </p:animEffect>
                                    <p:anim calcmode="lin" valueType="num">
                                      <p:cBhvr>
                                        <p:cTn id="24"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xEl>
                                              <p:pRg st="1" end="1"/>
                                            </p:txEl>
                                          </p:spTgt>
                                        </p:tgtEl>
                                      </p:cBhvr>
                                      <p:to x="100000" y="60000"/>
                                    </p:animScale>
                                    <p:animScale>
                                      <p:cBhvr>
                                        <p:cTn id="30" dur="166" decel="50000">
                                          <p:stCondLst>
                                            <p:cond delay="676"/>
                                          </p:stCondLst>
                                        </p:cTn>
                                        <p:tgtEl>
                                          <p:spTgt spid="7">
                                            <p:txEl>
                                              <p:pRg st="1" end="1"/>
                                            </p:txEl>
                                          </p:spTgt>
                                        </p:tgtEl>
                                      </p:cBhvr>
                                      <p:to x="100000" y="100000"/>
                                    </p:animScale>
                                    <p:animScale>
                                      <p:cBhvr>
                                        <p:cTn id="31" dur="26">
                                          <p:stCondLst>
                                            <p:cond delay="1312"/>
                                          </p:stCondLst>
                                        </p:cTn>
                                        <p:tgtEl>
                                          <p:spTgt spid="7">
                                            <p:txEl>
                                              <p:pRg st="1" end="1"/>
                                            </p:txEl>
                                          </p:spTgt>
                                        </p:tgtEl>
                                      </p:cBhvr>
                                      <p:to x="100000" y="80000"/>
                                    </p:animScale>
                                    <p:animScale>
                                      <p:cBhvr>
                                        <p:cTn id="32" dur="166" decel="50000">
                                          <p:stCondLst>
                                            <p:cond delay="1338"/>
                                          </p:stCondLst>
                                        </p:cTn>
                                        <p:tgtEl>
                                          <p:spTgt spid="7">
                                            <p:txEl>
                                              <p:pRg st="1" end="1"/>
                                            </p:txEl>
                                          </p:spTgt>
                                        </p:tgtEl>
                                      </p:cBhvr>
                                      <p:to x="100000" y="100000"/>
                                    </p:animScale>
                                    <p:animScale>
                                      <p:cBhvr>
                                        <p:cTn id="33" dur="26">
                                          <p:stCondLst>
                                            <p:cond delay="1642"/>
                                          </p:stCondLst>
                                        </p:cTn>
                                        <p:tgtEl>
                                          <p:spTgt spid="7">
                                            <p:txEl>
                                              <p:pRg st="1" end="1"/>
                                            </p:txEl>
                                          </p:spTgt>
                                        </p:tgtEl>
                                      </p:cBhvr>
                                      <p:to x="100000" y="90000"/>
                                    </p:animScale>
                                    <p:animScale>
                                      <p:cBhvr>
                                        <p:cTn id="34" dur="166" decel="50000">
                                          <p:stCondLst>
                                            <p:cond delay="1668"/>
                                          </p:stCondLst>
                                        </p:cTn>
                                        <p:tgtEl>
                                          <p:spTgt spid="7">
                                            <p:txEl>
                                              <p:pRg st="1" end="1"/>
                                            </p:txEl>
                                          </p:spTgt>
                                        </p:tgtEl>
                                      </p:cBhvr>
                                      <p:to x="100000" y="100000"/>
                                    </p:animScale>
                                    <p:animScale>
                                      <p:cBhvr>
                                        <p:cTn id="35" dur="26">
                                          <p:stCondLst>
                                            <p:cond delay="1808"/>
                                          </p:stCondLst>
                                        </p:cTn>
                                        <p:tgtEl>
                                          <p:spTgt spid="7">
                                            <p:txEl>
                                              <p:pRg st="1" end="1"/>
                                            </p:txEl>
                                          </p:spTgt>
                                        </p:tgtEl>
                                      </p:cBhvr>
                                      <p:to x="100000" y="95000"/>
                                    </p:animScale>
                                    <p:animScale>
                                      <p:cBhvr>
                                        <p:cTn id="36" dur="166" decel="50000">
                                          <p:stCondLst>
                                            <p:cond delay="1834"/>
                                          </p:stCondLst>
                                        </p:cTn>
                                        <p:tgtEl>
                                          <p:spTgt spid="7">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p:cTn id="4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circle(in)">
                                      <p:cBhvr>
                                        <p:cTn id="48"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TextBox 15"/>
          <p:cNvSpPr txBox="1"/>
          <p:nvPr/>
        </p:nvSpPr>
        <p:spPr>
          <a:xfrm>
            <a:off x="142043" y="59564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 </a:t>
            </a:r>
            <a:r>
              <a:rPr lang="en-US" sz="2800" b="1" dirty="0" err="1">
                <a:solidFill>
                  <a:srgbClr val="00B050"/>
                </a:solidFill>
                <a:latin typeface="Times New Roman" pitchFamily="18" charset="0"/>
                <a:cs typeface="Times New Roman" pitchFamily="18" charset="0"/>
              </a:rPr>
              <a:t>MỐI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QUAN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DNA-RNA- PROTEIN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TRẠNG</a:t>
            </a:r>
            <a:endParaRPr lang="en-US" sz="2800" b="1" dirty="0">
              <a:solidFill>
                <a:srgbClr val="00B050"/>
              </a:solidFill>
              <a:latin typeface="Times New Roman" pitchFamily="18" charset="0"/>
              <a:cs typeface="Times New Roman" pitchFamily="18" charset="0"/>
            </a:endParaRPr>
          </a:p>
        </p:txBody>
      </p:sp>
      <p:sp>
        <p:nvSpPr>
          <p:cNvPr id="14" name="TextBox 13"/>
          <p:cNvSpPr txBox="1"/>
          <p:nvPr/>
        </p:nvSpPr>
        <p:spPr>
          <a:xfrm>
            <a:off x="506028" y="1380470"/>
            <a:ext cx="11194741" cy="4512004"/>
          </a:xfrm>
          <a:prstGeom prst="rect">
            <a:avLst/>
          </a:prstGeom>
          <a:noFill/>
        </p:spPr>
        <p:txBody>
          <a:bodyPr wrap="square" rtlCol="0">
            <a:spAutoFit/>
          </a:bodyPr>
          <a:lstStyle/>
          <a:p>
            <a:pPr lvl="0">
              <a:lnSpc>
                <a:spcPct val="135000"/>
              </a:lnSpc>
            </a:pPr>
            <a:r>
              <a:rPr lang="en-US" sz="2800" dirty="0">
                <a:solidFill>
                  <a:srgbClr val="0000FF"/>
                </a:solidFill>
                <a:latin typeface="Times New Roman" pitchFamily="18" charset="0"/>
                <a:cs typeface="Times New Roman"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quan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hệ</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DNA – RNA – protein –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trạng</a:t>
            </a:r>
            <a:r>
              <a:rPr lang="en-US" sz="3200" dirty="0">
                <a:solidFill>
                  <a:srgbClr val="0000FF"/>
                </a:solidFill>
                <a:latin typeface="Times New Roman" panose="02020603050405020304" pitchFamily="18" charset="0"/>
                <a:cs typeface="Times New Roman" panose="02020603050405020304" pitchFamily="18" charset="0"/>
              </a:rPr>
              <a:t>:</a:t>
            </a:r>
          </a:p>
          <a:p>
            <a:pPr lvl="0">
              <a:lnSpc>
                <a:spcPct val="135000"/>
              </a:lnSpc>
            </a:pP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nucleotide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u="sng" dirty="0">
                <a:solidFill>
                  <a:srgbClr val="CC00CC"/>
                </a:solidFill>
                <a:latin typeface="Times New Roman" panose="02020603050405020304" pitchFamily="18" charset="0"/>
                <a:cs typeface="Times New Roman" panose="02020603050405020304" pitchFamily="18" charset="0"/>
              </a:rPr>
              <a:t>gene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định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nucleotide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tử</a:t>
            </a:r>
            <a:r>
              <a:rPr lang="en-US" sz="3200" dirty="0">
                <a:solidFill>
                  <a:srgbClr val="0000FF"/>
                </a:solidFill>
                <a:latin typeface="Times New Roman" panose="02020603050405020304" pitchFamily="18" charset="0"/>
                <a:cs typeface="Times New Roman" panose="02020603050405020304" pitchFamily="18" charset="0"/>
              </a:rPr>
              <a:t> </a:t>
            </a:r>
            <a:r>
              <a:rPr lang="en-US" sz="3200" u="sng" dirty="0">
                <a:solidFill>
                  <a:srgbClr val="CC00CC"/>
                </a:solidFill>
                <a:latin typeface="Times New Roman" panose="02020603050405020304" pitchFamily="18" charset="0"/>
                <a:cs typeface="Times New Roman" panose="02020603050405020304" pitchFamily="18" charset="0"/>
              </a:rPr>
              <a:t>mRNA</a:t>
            </a:r>
            <a:r>
              <a:rPr lang="en-US" sz="3200" dirty="0">
                <a:solidFill>
                  <a:srgbClr val="CC00CC"/>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thông</a:t>
            </a:r>
            <a:r>
              <a:rPr lang="en-US" sz="3200" dirty="0">
                <a:solidFill>
                  <a:srgbClr val="0000FF"/>
                </a:solidFill>
                <a:latin typeface="Times New Roman" panose="02020603050405020304" pitchFamily="18" charset="0"/>
                <a:cs typeface="Times New Roman" panose="02020603050405020304" pitchFamily="18" charset="0"/>
              </a:rPr>
              <a:t> qua </a:t>
            </a:r>
            <a:r>
              <a:rPr lang="en-US" sz="3200" u="sng" dirty="0" err="1">
                <a:solidFill>
                  <a:srgbClr val="CC00CC"/>
                </a:solidFill>
                <a:latin typeface="Times New Roman" panose="02020603050405020304" pitchFamily="18" charset="0"/>
                <a:cs typeface="Times New Roman" panose="02020603050405020304" pitchFamily="18" charset="0"/>
              </a:rPr>
              <a:t>phiên</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mã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nucleotide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tử</a:t>
            </a:r>
            <a:r>
              <a:rPr lang="en-US" sz="3200" dirty="0">
                <a:solidFill>
                  <a:srgbClr val="0000FF"/>
                </a:solidFill>
                <a:latin typeface="Times New Roman" panose="02020603050405020304" pitchFamily="18" charset="0"/>
                <a:cs typeface="Times New Roman" panose="02020603050405020304" pitchFamily="18" charset="0"/>
              </a:rPr>
              <a:t> </a:t>
            </a:r>
            <a:r>
              <a:rPr lang="en-US" sz="3200" u="sng" dirty="0">
                <a:solidFill>
                  <a:srgbClr val="CC00CC"/>
                </a:solidFill>
                <a:latin typeface="Times New Roman" panose="02020603050405020304" pitchFamily="18" charset="0"/>
                <a:cs typeface="Times New Roman" panose="02020603050405020304" pitchFamily="18" charset="0"/>
              </a:rPr>
              <a:t>mRNA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dịch</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mã</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thành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u="sng" dirty="0">
                <a:solidFill>
                  <a:srgbClr val="CC00CC"/>
                </a:solidFill>
                <a:latin typeface="Times New Roman" panose="02020603050405020304" pitchFamily="18" charset="0"/>
                <a:cs typeface="Times New Roman" panose="02020603050405020304" pitchFamily="18" charset="0"/>
              </a:rPr>
              <a:t>amino acid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tử</a:t>
            </a:r>
            <a:r>
              <a:rPr lang="en-US" sz="3200" dirty="0">
                <a:solidFill>
                  <a:srgbClr val="0000FF"/>
                </a:solidFill>
                <a:latin typeface="Times New Roman" panose="02020603050405020304" pitchFamily="18" charset="0"/>
                <a:cs typeface="Times New Roman" panose="02020603050405020304" pitchFamily="18" charset="0"/>
              </a:rPr>
              <a:t> </a:t>
            </a:r>
            <a:r>
              <a:rPr lang="en-US" sz="3200" u="sng" dirty="0">
                <a:solidFill>
                  <a:srgbClr val="CC00CC"/>
                </a:solidFill>
                <a:latin typeface="Times New Roman" panose="02020603050405020304" pitchFamily="18" charset="0"/>
                <a:cs typeface="Times New Roman" panose="02020603050405020304" pitchFamily="18" charset="0"/>
              </a:rPr>
              <a:t>protein</a:t>
            </a:r>
            <a:r>
              <a:rPr lang="en-US" sz="3200" dirty="0">
                <a:solidFill>
                  <a:srgbClr val="0000FF"/>
                </a:solidFill>
                <a:latin typeface="Times New Roman" panose="02020603050405020304" pitchFamily="18" charset="0"/>
                <a:cs typeface="Times New Roman" panose="02020603050405020304" pitchFamily="18" charset="0"/>
              </a:rPr>
              <a:t>.  Protein </a:t>
            </a:r>
            <a:r>
              <a:rPr lang="en-US" sz="3200" u="sng" dirty="0" err="1">
                <a:solidFill>
                  <a:srgbClr val="CC00CC"/>
                </a:solidFill>
                <a:latin typeface="Times New Roman" panose="02020603050405020304" pitchFamily="18" charset="0"/>
                <a:cs typeface="Times New Roman" panose="02020603050405020304" pitchFamily="18" charset="0"/>
              </a:rPr>
              <a:t>biểu</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hiện</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thành</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tính</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u="sng" dirty="0" err="1">
                <a:solidFill>
                  <a:srgbClr val="CC00CC"/>
                </a:solidFill>
                <a:latin typeface="Times New Roman" panose="02020603050405020304" pitchFamily="18" charset="0"/>
                <a:cs typeface="Times New Roman" panose="02020603050405020304" pitchFamily="18" charset="0"/>
              </a:rPr>
              <a:t>trạng</a:t>
            </a:r>
            <a:r>
              <a:rPr lang="en-US" sz="3200" u="sng" dirty="0">
                <a:solidFill>
                  <a:srgbClr val="CC00CC"/>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cs typeface="Times New Roman" panose="02020603050405020304" pitchFamily="18" charset="0"/>
              </a:rPr>
              <a:t>.</a:t>
            </a:r>
          </a:p>
          <a:p>
            <a:pPr lvl="0">
              <a:lnSpc>
                <a:spcPct val="135000"/>
              </a:lnSpc>
            </a:pPr>
            <a:r>
              <a:rPr lang="en-US" sz="32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sz="3200" b="1" dirty="0">
                <a:solidFill>
                  <a:srgbClr val="FF0000"/>
                </a:solidFill>
                <a:latin typeface="Times New Roman" panose="02020603050405020304" pitchFamily="18" charset="0"/>
                <a:cs typeface="Times New Roman" panose="02020603050405020304" pitchFamily="18" charset="0"/>
              </a:rPr>
              <a:t>Gene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trạng</a:t>
            </a:r>
            <a:r>
              <a:rPr lang="en-US" sz="3200" b="1" dirty="0">
                <a:solidFill>
                  <a:srgbClr val="FF0000"/>
                </a:solidFill>
                <a:latin typeface="Times New Roman" panose="02020603050405020304" pitchFamily="18" charset="0"/>
                <a:cs typeface="Times New Roman" panose="02020603050405020304" pitchFamily="18" charset="0"/>
              </a:rPr>
              <a:t>.</a:t>
            </a:r>
          </a:p>
          <a:p>
            <a:pPr algn="just"/>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71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0102" y="3018971"/>
            <a:ext cx="10981678" cy="3108543"/>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Cơ sở của sự đa dạng về tính trạng của các loài chính là sự đa dạng về gene:</a:t>
            </a:r>
          </a:p>
          <a:p>
            <a:pPr algn="just"/>
            <a:r>
              <a:rPr lang="vi-VN" sz="2800" dirty="0">
                <a:solidFill>
                  <a:srgbClr val="FF9933"/>
                </a:solidFill>
                <a:latin typeface="Times New Roman" pitchFamily="18" charset="0"/>
                <a:cs typeface="Times New Roman" pitchFamily="18" charset="0"/>
              </a:rPr>
              <a:t>- Các gene khác nhau có số lượng, thành phần và trình tự sắp xếp nucleotide khác nhau quy định các tính trạng khác nhau.</a:t>
            </a:r>
          </a:p>
          <a:p>
            <a:pPr algn="just"/>
            <a:r>
              <a:rPr lang="vi-VN" sz="2800" dirty="0">
                <a:solidFill>
                  <a:srgbClr val="FF9933"/>
                </a:solidFill>
                <a:latin typeface="Times New Roman" pitchFamily="18" charset="0"/>
                <a:cs typeface="Times New Roman" pitchFamily="18" charset="0"/>
              </a:rPr>
              <a:t>- Ngoài ra, khi xem xét trong phạm vi một gene, nếu trình tự nucleotide của gene bị thay đổi có thể tạo ra trình tự amino acid mới, từ đó có thể hình thành kiểu hình mới của tính trạng.</a:t>
            </a:r>
          </a:p>
        </p:txBody>
      </p:sp>
      <p:pic>
        <p:nvPicPr>
          <p:cNvPr id="3074" name="Picture 2"/>
          <p:cNvPicPr>
            <a:picLocks noChangeAspect="1" noChangeArrowheads="1"/>
          </p:cNvPicPr>
          <p:nvPr/>
        </p:nvPicPr>
        <p:blipFill>
          <a:blip r:embed="rId2"/>
          <a:srcRect/>
          <a:stretch>
            <a:fillRect/>
          </a:stretch>
        </p:blipFill>
        <p:spPr bwMode="auto">
          <a:xfrm>
            <a:off x="3497955" y="0"/>
            <a:ext cx="5145973" cy="301897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367309" y="0"/>
            <a:ext cx="5450658" cy="685800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36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upRight)">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nodeType="clickEffect">
                                  <p:stCondLst>
                                    <p:cond delay="0"/>
                                  </p:stCondLst>
                                  <p:childTnLst>
                                    <p:anim calcmode="lin" valueType="num">
                                      <p:cBhvr>
                                        <p:cTn id="19" dur="1000"/>
                                        <p:tgtEl>
                                          <p:spTgt spid="3074"/>
                                        </p:tgtEl>
                                        <p:attrNameLst>
                                          <p:attrName>ppt_w</p:attrName>
                                        </p:attrNameLst>
                                      </p:cBhvr>
                                      <p:tavLst>
                                        <p:tav tm="0">
                                          <p:val>
                                            <p:strVal val="ppt_w"/>
                                          </p:val>
                                        </p:tav>
                                        <p:tav tm="100000">
                                          <p:val>
                                            <p:fltVal val="0"/>
                                          </p:val>
                                        </p:tav>
                                      </p:tavLst>
                                    </p:anim>
                                    <p:anim calcmode="lin" valueType="num">
                                      <p:cBhvr>
                                        <p:cTn id="20" dur="1000"/>
                                        <p:tgtEl>
                                          <p:spTgt spid="3074"/>
                                        </p:tgtEl>
                                        <p:attrNameLst>
                                          <p:attrName>ppt_h</p:attrName>
                                        </p:attrNameLst>
                                      </p:cBhvr>
                                      <p:tavLst>
                                        <p:tav tm="0">
                                          <p:val>
                                            <p:strVal val="ppt_h"/>
                                          </p:val>
                                        </p:tav>
                                        <p:tav tm="100000">
                                          <p:val>
                                            <p:fltVal val="0"/>
                                          </p:val>
                                        </p:tav>
                                      </p:tavLst>
                                    </p:anim>
                                    <p:animEffect transition="out" filter="fade">
                                      <p:cBhvr>
                                        <p:cTn id="21" dur="1000"/>
                                        <p:tgtEl>
                                          <p:spTgt spid="3074"/>
                                        </p:tgtEl>
                                      </p:cBhvr>
                                    </p:animEffect>
                                    <p:set>
                                      <p:cBhvr>
                                        <p:cTn id="22" dur="1" fill="hold">
                                          <p:stCondLst>
                                            <p:cond delay="999"/>
                                          </p:stCondLst>
                                        </p:cTn>
                                        <p:tgtEl>
                                          <p:spTgt spid="3074"/>
                                        </p:tgtEl>
                                        <p:attrNameLst>
                                          <p:attrName>style.visibility</p:attrName>
                                        </p:attrNameLst>
                                      </p:cBhvr>
                                      <p:to>
                                        <p:strVal val="hidden"/>
                                      </p:to>
                                    </p:set>
                                  </p:childTnLst>
                                </p:cTn>
                              </p:par>
                              <p:par>
                                <p:cTn id="23" presetID="53" presetClass="exit" presetSubtype="0" fill="hold" grpId="1" nodeType="withEffect">
                                  <p:stCondLst>
                                    <p:cond delay="0"/>
                                  </p:stCondLst>
                                  <p:childTnLst>
                                    <p:anim calcmode="lin" valueType="num">
                                      <p:cBhvr>
                                        <p:cTn id="24" dur="1000"/>
                                        <p:tgtEl>
                                          <p:spTgt spid="7"/>
                                        </p:tgtEl>
                                        <p:attrNameLst>
                                          <p:attrName>ppt_w</p:attrName>
                                        </p:attrNameLst>
                                      </p:cBhvr>
                                      <p:tavLst>
                                        <p:tav tm="0">
                                          <p:val>
                                            <p:strVal val="ppt_w"/>
                                          </p:val>
                                        </p:tav>
                                        <p:tav tm="100000">
                                          <p:val>
                                            <p:fltVal val="0"/>
                                          </p:val>
                                        </p:tav>
                                      </p:tavLst>
                                    </p:anim>
                                    <p:anim calcmode="lin" valueType="num">
                                      <p:cBhvr>
                                        <p:cTn id="25" dur="1000"/>
                                        <p:tgtEl>
                                          <p:spTgt spid="7"/>
                                        </p:tgtEl>
                                        <p:attrNameLst>
                                          <p:attrName>ppt_h</p:attrName>
                                        </p:attrNameLst>
                                      </p:cBhvr>
                                      <p:tavLst>
                                        <p:tav tm="0">
                                          <p:val>
                                            <p:strVal val="ppt_h"/>
                                          </p:val>
                                        </p:tav>
                                        <p:tav tm="100000">
                                          <p:val>
                                            <p:fltVal val="0"/>
                                          </p:val>
                                        </p:tav>
                                      </p:tavLst>
                                    </p:anim>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21" presetClass="entr" presetSubtype="4" fill="hold" nodeType="with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wheel(4)">
                                      <p:cBhvr>
                                        <p:cTn id="30"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290282"/>
            <a:ext cx="12192000" cy="461665"/>
          </a:xfrm>
          <a:prstGeom prst="rect">
            <a:avLst/>
          </a:prstGeom>
          <a:noFill/>
        </p:spPr>
        <p:txBody>
          <a:bodyPr wrap="square" rtlCol="0">
            <a:spAutoFit/>
          </a:bodyPr>
          <a:lstStyle/>
          <a:p>
            <a:r>
              <a:rPr lang="en-US" sz="2400" b="1" dirty="0">
                <a:solidFill>
                  <a:srgbClr val="00B050"/>
                </a:solidFill>
                <a:latin typeface="Times New Roman" pitchFamily="18" charset="0"/>
                <a:cs typeface="Times New Roman" pitchFamily="18" charset="0"/>
              </a:rPr>
              <a:t>I. </a:t>
            </a:r>
            <a:r>
              <a:rPr lang="en-US" sz="2400" b="1" dirty="0" err="1">
                <a:solidFill>
                  <a:srgbClr val="00B050"/>
                </a:solidFill>
                <a:latin typeface="Times New Roman" pitchFamily="18" charset="0"/>
                <a:cs typeface="Times New Roman" pitchFamily="18" charset="0"/>
              </a:rPr>
              <a:t>TÁI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BẢN</a:t>
            </a:r>
            <a:r>
              <a:rPr lang="en-US" sz="2400" b="1" dirty="0">
                <a:solidFill>
                  <a:srgbClr val="00B050"/>
                </a:solidFill>
                <a:latin typeface="Times New Roman" pitchFamily="18" charset="0"/>
                <a:cs typeface="Times New Roman" pitchFamily="18" charset="0"/>
              </a:rPr>
              <a:t> DNA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7.png" descr="A diagram of dna sequence&#10;&#10;Description automatically generated">
            <a:extLst>
              <a:ext uri="{FF2B5EF4-FFF2-40B4-BE49-F238E27FC236}">
                <a16:creationId xmlns:a16="http://schemas.microsoft.com/office/drawing/2014/main" id="{AB907C80-CE65-FDF1-6390-72768EF61CB8}"/>
              </a:ext>
            </a:extLst>
          </p:cNvPr>
          <p:cNvPicPr/>
          <p:nvPr/>
        </p:nvPicPr>
        <p:blipFill>
          <a:blip r:embed="rId3"/>
          <a:srcRect l="3886"/>
          <a:stretch>
            <a:fillRect/>
          </a:stretch>
        </p:blipFill>
        <p:spPr>
          <a:xfrm>
            <a:off x="411302" y="697351"/>
            <a:ext cx="4494813" cy="2019107"/>
          </a:xfrm>
          <a:prstGeom prst="rect">
            <a:avLst/>
          </a:prstGeom>
          <a:ln/>
        </p:spPr>
      </p:pic>
      <p:pic>
        <p:nvPicPr>
          <p:cNvPr id="4" name="Picture 3">
            <a:extLst>
              <a:ext uri="{FF2B5EF4-FFF2-40B4-BE49-F238E27FC236}">
                <a16:creationId xmlns:a16="http://schemas.microsoft.com/office/drawing/2014/main" id="{7C9C1530-A7D7-3726-94E7-ACD61536D02F}"/>
              </a:ext>
            </a:extLst>
          </p:cNvPr>
          <p:cNvPicPr>
            <a:picLocks noChangeAspect="1"/>
          </p:cNvPicPr>
          <p:nvPr/>
        </p:nvPicPr>
        <p:blipFill>
          <a:blip r:embed="rId4"/>
          <a:stretch>
            <a:fillRect/>
          </a:stretch>
        </p:blipFill>
        <p:spPr>
          <a:xfrm>
            <a:off x="6392749" y="573845"/>
            <a:ext cx="5102565" cy="2142605"/>
          </a:xfrm>
          <a:prstGeom prst="rect">
            <a:avLst/>
          </a:prstGeom>
        </p:spPr>
      </p:pic>
      <p:sp>
        <p:nvSpPr>
          <p:cNvPr id="7" name="TextBox 6">
            <a:extLst>
              <a:ext uri="{FF2B5EF4-FFF2-40B4-BE49-F238E27FC236}">
                <a16:creationId xmlns:a16="http://schemas.microsoft.com/office/drawing/2014/main" id="{46AFC75B-C257-1420-3E92-0E19C4F360A3}"/>
              </a:ext>
            </a:extLst>
          </p:cNvPr>
          <p:cNvSpPr txBox="1"/>
          <p:nvPr/>
        </p:nvSpPr>
        <p:spPr>
          <a:xfrm>
            <a:off x="214546" y="2379893"/>
            <a:ext cx="11842809" cy="1213794"/>
          </a:xfrm>
          <a:prstGeom prst="rect">
            <a:avLst/>
          </a:prstGeom>
          <a:noFill/>
        </p:spPr>
        <p:txBody>
          <a:bodyPr wrap="square">
            <a:spAutoFit/>
          </a:bodyPr>
          <a:lstStyle/>
          <a:p>
            <a:pPr marL="0" marR="0" algn="ctr">
              <a:lnSpc>
                <a:spcPct val="107000"/>
              </a:lnSpc>
              <a:spcBef>
                <a:spcPts val="0"/>
              </a:spcBef>
              <a:spcAft>
                <a:spcPts val="0"/>
              </a:spcAft>
            </a:pPr>
            <a:r>
              <a:rPr lang="en-US"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34.1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34.2,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DNA</a:t>
            </a:r>
            <a:r>
              <a:rPr lang="en-US" sz="2800" kern="10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6028D7EC-AABF-00F8-1685-7F7AACC9AC39}"/>
              </a:ext>
            </a:extLst>
          </p:cNvPr>
          <p:cNvGraphicFramePr>
            <a:graphicFrameLocks noGrp="1"/>
          </p:cNvGraphicFramePr>
          <p:nvPr>
            <p:extLst>
              <p:ext uri="{D42A27DB-BD31-4B8C-83A1-F6EECF244321}">
                <p14:modId xmlns:p14="http://schemas.microsoft.com/office/powerpoint/2010/main" val="4101206246"/>
              </p:ext>
            </p:extLst>
          </p:nvPr>
        </p:nvGraphicFramePr>
        <p:xfrm>
          <a:off x="79902" y="3593687"/>
          <a:ext cx="12112098" cy="3383280"/>
        </p:xfrm>
        <a:graphic>
          <a:graphicData uri="http://schemas.openxmlformats.org/drawingml/2006/table">
            <a:tbl>
              <a:tblPr firstRow="1" bandRow="1">
                <a:tableStyleId>{5DA37D80-6434-44D0-A028-1B22A696006F}</a:tableStyleId>
              </a:tblPr>
              <a:tblGrid>
                <a:gridCol w="3864854">
                  <a:extLst>
                    <a:ext uri="{9D8B030D-6E8A-4147-A177-3AD203B41FA5}">
                      <a16:colId xmlns:a16="http://schemas.microsoft.com/office/drawing/2014/main" val="40948432"/>
                    </a:ext>
                  </a:extLst>
                </a:gridCol>
                <a:gridCol w="8247244">
                  <a:extLst>
                    <a:ext uri="{9D8B030D-6E8A-4147-A177-3AD203B41FA5}">
                      <a16:colId xmlns:a16="http://schemas.microsoft.com/office/drawing/2014/main" val="359270648"/>
                    </a:ext>
                  </a:extLst>
                </a:gridCol>
              </a:tblGrid>
              <a:tr h="370840">
                <a:tc>
                  <a:txBody>
                    <a:bodyPr/>
                    <a:lstStyle/>
                    <a:p>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diễn</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chính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dung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6567418"/>
                  </a:ext>
                </a:extLst>
              </a:tr>
              <a:tr h="370840">
                <a:tc>
                  <a:txBody>
                    <a:bodyPr/>
                    <a:lstStyle/>
                    <a:p>
                      <a:r>
                        <a:rPr lang="en-US" sz="2400" kern="1200" dirty="0">
                          <a:solidFill>
                            <a:schemeClr val="tx1"/>
                          </a:solidFill>
                          <a:effectLst/>
                          <a:latin typeface="Times New Roman" panose="02020603050405020304" pitchFamily="18" charset="0"/>
                          <a:ea typeface="+mn-ea"/>
                          <a:cs typeface="Times New Roman" panose="02020603050405020304" pitchFamily="18" charset="0"/>
                        </a:rPr>
                        <a:t>1.Quá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tái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a.Enzyme</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polymerase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lắp</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ghép</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nucleotide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nguyên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tắc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bổ</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sung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kéo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dài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5065733"/>
                  </a:ext>
                </a:extLst>
              </a:tr>
              <a:tr h="370840">
                <a:tc>
                  <a:txBody>
                    <a:bodyPr/>
                    <a:lstStyle/>
                    <a:p>
                      <a:r>
                        <a:rPr lang="en-US" sz="2400" kern="1200" dirty="0">
                          <a:solidFill>
                            <a:schemeClr val="tx1"/>
                          </a:solidFill>
                          <a:effectLst/>
                          <a:latin typeface="Times New Roman" panose="02020603050405020304" pitchFamily="18" charset="0"/>
                          <a:ea typeface="+mn-ea"/>
                          <a:cs typeface="Times New Roman" panose="02020603050405020304" pitchFamily="18" charset="0"/>
                        </a:rPr>
                        <a:t>2.Hoạt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tháo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xoắn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mạch</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b.</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tử</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ban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sẽ</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tử</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cấu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giống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toàn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ban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9807963"/>
                  </a:ext>
                </a:extLst>
              </a:tr>
              <a:tr h="370840">
                <a:tc>
                  <a:txBody>
                    <a:bodyPr/>
                    <a:lstStyle/>
                    <a:p>
                      <a:r>
                        <a:rPr lang="en-US" sz="2400" kern="1200" dirty="0">
                          <a:solidFill>
                            <a:schemeClr val="tx1"/>
                          </a:solidFill>
                          <a:effectLst/>
                          <a:latin typeface="Times New Roman" panose="02020603050405020304" pitchFamily="18" charset="0"/>
                          <a:ea typeface="+mn-ea"/>
                          <a:cs typeface="Times New Roman" panose="02020603050405020304" pitchFamily="18" charset="0"/>
                        </a:rPr>
                        <a:t>3.Tổng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chuỗi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mới</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khởi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tái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5917746"/>
                  </a:ext>
                </a:extLst>
              </a:tr>
              <a:tr h="370840">
                <a:tc>
                  <a:txBody>
                    <a:bodyPr/>
                    <a:lstStyle/>
                    <a:p>
                      <a:r>
                        <a:rPr lang="en-US" sz="2400" kern="1200" dirty="0">
                          <a:solidFill>
                            <a:schemeClr val="tx1"/>
                          </a:solidFill>
                          <a:effectLst/>
                          <a:latin typeface="Times New Roman" panose="02020603050405020304" pitchFamily="18" charset="0"/>
                          <a:ea typeface="+mn-ea"/>
                          <a:cs typeface="Times New Roman" panose="02020603050405020304" pitchFamily="18" charset="0"/>
                        </a:rPr>
                        <a:t>4.Kết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thúc</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d.</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Enzyme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tháo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xoắn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phá</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vỡ</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cấu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trúc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xoắn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kép</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mạch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đơn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1281379"/>
                  </a:ext>
                </a:extLst>
              </a:tr>
            </a:tbl>
          </a:graphicData>
        </a:graphic>
      </p:graphicFrame>
    </p:spTree>
    <p:extLst>
      <p:ext uri="{BB962C8B-B14F-4D97-AF65-F5344CB8AC3E}">
        <p14:creationId xmlns:p14="http://schemas.microsoft.com/office/powerpoint/2010/main" val="343179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TextBox 15"/>
          <p:cNvSpPr txBox="1"/>
          <p:nvPr/>
        </p:nvSpPr>
        <p:spPr>
          <a:xfrm>
            <a:off x="168676" y="59564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 </a:t>
            </a:r>
            <a:r>
              <a:rPr lang="en-US" sz="2800" b="1" dirty="0" err="1">
                <a:solidFill>
                  <a:srgbClr val="00B050"/>
                </a:solidFill>
                <a:latin typeface="Times New Roman" pitchFamily="18" charset="0"/>
                <a:cs typeface="Times New Roman" pitchFamily="18" charset="0"/>
              </a:rPr>
              <a:t>MỐI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QUAN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DNA-RNA- PROTEIN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TRẠNG</a:t>
            </a:r>
            <a:endParaRPr lang="en-US" sz="2800" b="1" dirty="0">
              <a:solidFill>
                <a:srgbClr val="00B05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F61F6B1C-8E66-241D-6709-A48F77ADE0F7}"/>
              </a:ext>
            </a:extLst>
          </p:cNvPr>
          <p:cNvPicPr>
            <a:picLocks noChangeAspect="1"/>
          </p:cNvPicPr>
          <p:nvPr/>
        </p:nvPicPr>
        <p:blipFill>
          <a:blip r:embed="rId2"/>
          <a:stretch>
            <a:fillRect/>
          </a:stretch>
        </p:blipFill>
        <p:spPr>
          <a:xfrm>
            <a:off x="0" y="1978089"/>
            <a:ext cx="12192000" cy="4089335"/>
          </a:xfrm>
          <a:prstGeom prst="rect">
            <a:avLst/>
          </a:prstGeom>
        </p:spPr>
      </p:pic>
    </p:spTree>
    <p:extLst>
      <p:ext uri="{BB962C8B-B14F-4D97-AF65-F5344CB8AC3E}">
        <p14:creationId xmlns:p14="http://schemas.microsoft.com/office/powerpoint/2010/main" val="315321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TextBox 15"/>
          <p:cNvSpPr txBox="1"/>
          <p:nvPr/>
        </p:nvSpPr>
        <p:spPr>
          <a:xfrm>
            <a:off x="168676" y="59564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 </a:t>
            </a:r>
            <a:r>
              <a:rPr lang="en-US" sz="2800" b="1" dirty="0" err="1">
                <a:solidFill>
                  <a:srgbClr val="00B050"/>
                </a:solidFill>
                <a:latin typeface="Times New Roman" pitchFamily="18" charset="0"/>
                <a:cs typeface="Times New Roman" pitchFamily="18" charset="0"/>
              </a:rPr>
              <a:t>MỐI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QUAN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DNA-RNA- PROTEIN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TRẠNG</a:t>
            </a:r>
            <a:endParaRPr lang="en-US" sz="2800" b="1" dirty="0">
              <a:solidFill>
                <a:srgbClr val="00B05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88EA9DE1-0DFF-CAAD-FBE0-B8175F02AC81}"/>
              </a:ext>
            </a:extLst>
          </p:cNvPr>
          <p:cNvSpPr/>
          <p:nvPr/>
        </p:nvSpPr>
        <p:spPr>
          <a:xfrm>
            <a:off x="585927" y="1713390"/>
            <a:ext cx="4367814"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nucleotide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endParaRPr lang="en-US" sz="2800" dirty="0">
              <a:latin typeface="Times New Roman" panose="02020603050405020304" pitchFamily="18" charset="0"/>
              <a:cs typeface="Times New Roman" panose="02020603050405020304" pitchFamily="18" charset="0"/>
            </a:endParaRPr>
          </a:p>
        </p:txBody>
      </p:sp>
      <p:sp>
        <p:nvSpPr>
          <p:cNvPr id="4" name="Arrow: Down 3">
            <a:extLst>
              <a:ext uri="{FF2B5EF4-FFF2-40B4-BE49-F238E27FC236}">
                <a16:creationId xmlns:a16="http://schemas.microsoft.com/office/drawing/2014/main" id="{EFE243FD-5587-EA69-5D29-98BF2E927703}"/>
              </a:ext>
            </a:extLst>
          </p:cNvPr>
          <p:cNvSpPr/>
          <p:nvPr/>
        </p:nvSpPr>
        <p:spPr>
          <a:xfrm>
            <a:off x="2530135" y="2778710"/>
            <a:ext cx="319596" cy="355107"/>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3DC58E-3E03-82DF-AE6B-D757B9C80757}"/>
              </a:ext>
            </a:extLst>
          </p:cNvPr>
          <p:cNvSpPr/>
          <p:nvPr/>
        </p:nvSpPr>
        <p:spPr>
          <a:xfrm>
            <a:off x="572610" y="3293615"/>
            <a:ext cx="4367814" cy="84337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amino acid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endParaRPr lang="en-US" sz="2800" dirty="0">
              <a:latin typeface="Times New Roman" panose="02020603050405020304" pitchFamily="18" charset="0"/>
              <a:cs typeface="Times New Roman" panose="02020603050405020304" pitchFamily="18" charset="0"/>
            </a:endParaRPr>
          </a:p>
        </p:txBody>
      </p:sp>
      <p:sp>
        <p:nvSpPr>
          <p:cNvPr id="6" name="Arrow: Down 5">
            <a:extLst>
              <a:ext uri="{FF2B5EF4-FFF2-40B4-BE49-F238E27FC236}">
                <a16:creationId xmlns:a16="http://schemas.microsoft.com/office/drawing/2014/main" id="{FACCFAFE-3947-0A29-7738-430EF8F64D2E}"/>
              </a:ext>
            </a:extLst>
          </p:cNvPr>
          <p:cNvSpPr/>
          <p:nvPr/>
        </p:nvSpPr>
        <p:spPr>
          <a:xfrm>
            <a:off x="2530135" y="4287913"/>
            <a:ext cx="319596" cy="408373"/>
          </a:xfrm>
          <a:prstGeom prst="downArrow">
            <a:avLst>
              <a:gd name="adj1" fmla="val 50000"/>
              <a:gd name="adj2" fmla="val 7962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37E565-0723-2003-839E-E442244546C9}"/>
              </a:ext>
            </a:extLst>
          </p:cNvPr>
          <p:cNvSpPr/>
          <p:nvPr/>
        </p:nvSpPr>
        <p:spPr>
          <a:xfrm>
            <a:off x="572611" y="4802819"/>
            <a:ext cx="4381130" cy="84337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A03B1B1-CCA6-DC87-14C6-EEF05701BE3E}"/>
              </a:ext>
            </a:extLst>
          </p:cNvPr>
          <p:cNvPicPr>
            <a:picLocks noChangeAspect="1"/>
          </p:cNvPicPr>
          <p:nvPr/>
        </p:nvPicPr>
        <p:blipFill>
          <a:blip r:embed="rId2"/>
          <a:stretch>
            <a:fillRect/>
          </a:stretch>
        </p:blipFill>
        <p:spPr>
          <a:xfrm>
            <a:off x="5921406" y="1257300"/>
            <a:ext cx="5841507" cy="4975934"/>
          </a:xfrm>
          <a:prstGeom prst="rect">
            <a:avLst/>
          </a:prstGeom>
        </p:spPr>
      </p:pic>
    </p:spTree>
    <p:extLst>
      <p:ext uri="{BB962C8B-B14F-4D97-AF65-F5344CB8AC3E}">
        <p14:creationId xmlns:p14="http://schemas.microsoft.com/office/powerpoint/2010/main" val="185759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900" decel="100000" fill="hold"/>
                                        <p:tgtEl>
                                          <p:spTgt spid="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TextBox 15"/>
          <p:cNvSpPr txBox="1"/>
          <p:nvPr/>
        </p:nvSpPr>
        <p:spPr>
          <a:xfrm>
            <a:off x="142043" y="59564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 </a:t>
            </a:r>
            <a:r>
              <a:rPr lang="en-US" sz="2800" b="1" dirty="0" err="1">
                <a:solidFill>
                  <a:srgbClr val="00B050"/>
                </a:solidFill>
                <a:latin typeface="Times New Roman" pitchFamily="18" charset="0"/>
                <a:cs typeface="Times New Roman" pitchFamily="18" charset="0"/>
              </a:rPr>
              <a:t>MỐI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QUAN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DNA-RNA- PROTEIN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TRẠNG</a:t>
            </a:r>
            <a:endParaRPr lang="en-US" sz="2800" b="1" dirty="0">
              <a:solidFill>
                <a:srgbClr val="00B050"/>
              </a:solidFill>
              <a:latin typeface="Times New Roman" pitchFamily="18" charset="0"/>
              <a:cs typeface="Times New Roman" pitchFamily="18" charset="0"/>
            </a:endParaRPr>
          </a:p>
        </p:txBody>
      </p:sp>
      <p:sp>
        <p:nvSpPr>
          <p:cNvPr id="14" name="TextBox 13"/>
          <p:cNvSpPr txBox="1"/>
          <p:nvPr/>
        </p:nvSpPr>
        <p:spPr>
          <a:xfrm>
            <a:off x="612559" y="1380470"/>
            <a:ext cx="11141475" cy="2016706"/>
          </a:xfrm>
          <a:prstGeom prst="rect">
            <a:avLst/>
          </a:prstGeom>
          <a:noFill/>
        </p:spPr>
        <p:txBody>
          <a:bodyPr wrap="square" rtlCol="0">
            <a:spAutoFit/>
          </a:bodyPr>
          <a:lstStyle/>
          <a:p>
            <a:pPr>
              <a:lnSpc>
                <a:spcPct val="135000"/>
              </a:lnSpc>
            </a:pP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gene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định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protein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thành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=&gt; </a:t>
            </a:r>
            <a:r>
              <a:rPr lang="en-US" sz="3200" dirty="0" err="1">
                <a:solidFill>
                  <a:srgbClr val="0000FF"/>
                </a:solidFill>
                <a:latin typeface="Times New Roman" panose="02020603050405020304" pitchFamily="18" charset="0"/>
                <a:cs typeface="Times New Roman" panose="02020603050405020304" pitchFamily="18" charset="0"/>
              </a:rPr>
              <a:t>Sự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023F0506-1E7E-C71F-6021-9849EC1F6381}"/>
              </a:ext>
            </a:extLst>
          </p:cNvPr>
          <p:cNvPicPr>
            <a:picLocks noChangeAspect="1"/>
          </p:cNvPicPr>
          <p:nvPr/>
        </p:nvPicPr>
        <p:blipFill>
          <a:blip r:embed="rId2"/>
          <a:stretch>
            <a:fillRect/>
          </a:stretch>
        </p:blipFill>
        <p:spPr>
          <a:xfrm>
            <a:off x="1926154" y="617553"/>
            <a:ext cx="9635829" cy="4594194"/>
          </a:xfrm>
          <a:prstGeom prst="rect">
            <a:avLst/>
          </a:prstGeom>
        </p:spPr>
      </p:pic>
    </p:spTree>
    <p:extLst>
      <p:ext uri="{BB962C8B-B14F-4D97-AF65-F5344CB8AC3E}">
        <p14:creationId xmlns:p14="http://schemas.microsoft.com/office/powerpoint/2010/main" val="747350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89A1D320-9488-D37C-2A2C-6C5F0CC74AB3}"/>
              </a:ext>
            </a:extLst>
          </p:cNvPr>
          <p:cNvSpPr/>
          <p:nvPr/>
        </p:nvSpPr>
        <p:spPr>
          <a:xfrm>
            <a:off x="426128" y="5451444"/>
            <a:ext cx="11443317" cy="1038687"/>
          </a:xfrm>
          <a:prstGeom prst="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sẽ</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bản</a:t>
            </a:r>
            <a:r>
              <a:rPr lang="en-US" sz="3200" dirty="0">
                <a:solidFill>
                  <a:srgbClr val="0000FF"/>
                </a:solidFill>
                <a:latin typeface="Times New Roman" panose="02020603050405020304" pitchFamily="18" charset="0"/>
                <a:cs typeface="Times New Roman" panose="02020603050405020304" pitchFamily="18" charset="0"/>
              </a:rPr>
              <a:t> DNA </a:t>
            </a:r>
            <a:r>
              <a:rPr lang="en-US" sz="3200" dirty="0" err="1">
                <a:solidFill>
                  <a:srgbClr val="0000FF"/>
                </a:solidFill>
                <a:latin typeface="Times New Roman" panose="02020603050405020304" pitchFamily="18" charset="0"/>
                <a:cs typeface="Times New Roman" panose="02020603050405020304" pitchFamily="18" charset="0"/>
              </a:rPr>
              <a:t>xảy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sai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sót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sửa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chữa</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44A24168-3AED-F93C-8683-BF5EF29ECC77}"/>
              </a:ext>
            </a:extLst>
          </p:cNvPr>
          <p:cNvPicPr>
            <a:picLocks noChangeAspect="1"/>
          </p:cNvPicPr>
          <p:nvPr/>
        </p:nvPicPr>
        <p:blipFill>
          <a:blip r:embed="rId2"/>
          <a:stretch>
            <a:fillRect/>
          </a:stretch>
        </p:blipFill>
        <p:spPr>
          <a:xfrm>
            <a:off x="759040" y="685145"/>
            <a:ext cx="10777491" cy="4432268"/>
          </a:xfrm>
          <a:prstGeom prst="rect">
            <a:avLst/>
          </a:prstGeom>
        </p:spPr>
      </p:pic>
    </p:spTree>
    <p:extLst>
      <p:ext uri="{BB962C8B-B14F-4D97-AF65-F5344CB8AC3E}">
        <p14:creationId xmlns:p14="http://schemas.microsoft.com/office/powerpoint/2010/main" val="37142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51786" y="505147"/>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18" name="TextBox 17"/>
          <p:cNvSpPr txBox="1"/>
          <p:nvPr/>
        </p:nvSpPr>
        <p:spPr>
          <a:xfrm>
            <a:off x="4074850" y="734872"/>
            <a:ext cx="2845826" cy="461665"/>
          </a:xfrm>
          <a:prstGeom prst="rect">
            <a:avLst/>
          </a:prstGeom>
          <a:noFill/>
        </p:spPr>
        <p:txBody>
          <a:bodyPr wrap="square" rtlCol="0">
            <a:spAutoFit/>
          </a:bodyPr>
          <a:lstStyle/>
          <a:p>
            <a:pPr algn="just"/>
            <a:r>
              <a:rPr lang="en-US" sz="2400" b="1" dirty="0">
                <a:solidFill>
                  <a:srgbClr val="CC00CC"/>
                </a:solidFill>
                <a:latin typeface="Times New Roman" pitchFamily="18" charset="0"/>
                <a:cs typeface="Times New Roman" pitchFamily="18" charset="0"/>
              </a:rPr>
              <a:t>PHIẾU BÀI TẬP</a:t>
            </a:r>
          </a:p>
        </p:txBody>
      </p:sp>
      <p:graphicFrame>
        <p:nvGraphicFramePr>
          <p:cNvPr id="3" name="Table 2">
            <a:extLst>
              <a:ext uri="{FF2B5EF4-FFF2-40B4-BE49-F238E27FC236}">
                <a16:creationId xmlns:a16="http://schemas.microsoft.com/office/drawing/2014/main" id="{8F29BFA8-2A29-A5AC-8210-92E257883259}"/>
              </a:ext>
            </a:extLst>
          </p:cNvPr>
          <p:cNvGraphicFramePr>
            <a:graphicFrameLocks noGrp="1"/>
          </p:cNvGraphicFramePr>
          <p:nvPr>
            <p:extLst>
              <p:ext uri="{D42A27DB-BD31-4B8C-83A1-F6EECF244321}">
                <p14:modId xmlns:p14="http://schemas.microsoft.com/office/powerpoint/2010/main" val="2875247270"/>
              </p:ext>
            </p:extLst>
          </p:nvPr>
        </p:nvGraphicFramePr>
        <p:xfrm>
          <a:off x="236737" y="1274149"/>
          <a:ext cx="11755514" cy="5433133"/>
        </p:xfrm>
        <a:graphic>
          <a:graphicData uri="http://schemas.openxmlformats.org/drawingml/2006/table">
            <a:tbl>
              <a:tblPr firstRow="1" bandRow="1">
                <a:tableStyleId>{22838BEF-8BB2-4498-84A7-C5851F593DF1}</a:tableStyleId>
              </a:tblPr>
              <a:tblGrid>
                <a:gridCol w="11755514">
                  <a:extLst>
                    <a:ext uri="{9D8B030D-6E8A-4147-A177-3AD203B41FA5}">
                      <a16:colId xmlns:a16="http://schemas.microsoft.com/office/drawing/2014/main" val="1605396776"/>
                    </a:ext>
                  </a:extLst>
                </a:gridCol>
              </a:tblGrid>
              <a:tr h="5433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Câu</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1: Quan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sát</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hình</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ảnh</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so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sánh</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đoạn</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gene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đột</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biến</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với</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đoạn</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gene ban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đầu</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để</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tìm</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ra</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điểm</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khác</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biệt</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Đặt</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tên</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cho</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loại</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đột</a:t>
                      </a:r>
                      <a:r>
                        <a:rPr lang="en-US" sz="2400" b="0" i="1" kern="1200" dirty="0">
                          <a:solidFill>
                            <a:schemeClr val="accent2">
                              <a:lumMod val="75000"/>
                            </a:schemeClr>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accent2">
                              <a:lumMod val="75000"/>
                            </a:schemeClr>
                          </a:solidFill>
                          <a:effectLst/>
                          <a:latin typeface="Times New Roman" panose="02020603050405020304" pitchFamily="18" charset="0"/>
                          <a:ea typeface="+mn-ea"/>
                          <a:cs typeface="Times New Roman" panose="02020603050405020304" pitchFamily="18" charset="0"/>
                        </a:rPr>
                        <a:t>biến</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0751906"/>
                  </a:ext>
                </a:extLst>
              </a:tr>
            </a:tbl>
          </a:graphicData>
        </a:graphic>
      </p:graphicFrame>
      <p:graphicFrame>
        <p:nvGraphicFramePr>
          <p:cNvPr id="4" name="Table 3">
            <a:extLst>
              <a:ext uri="{FF2B5EF4-FFF2-40B4-BE49-F238E27FC236}">
                <a16:creationId xmlns:a16="http://schemas.microsoft.com/office/drawing/2014/main" id="{83DD7D85-238B-5072-4282-1ABF4546D1D3}"/>
              </a:ext>
            </a:extLst>
          </p:cNvPr>
          <p:cNvGraphicFramePr>
            <a:graphicFrameLocks noGrp="1"/>
          </p:cNvGraphicFramePr>
          <p:nvPr>
            <p:extLst>
              <p:ext uri="{D42A27DB-BD31-4B8C-83A1-F6EECF244321}">
                <p14:modId xmlns:p14="http://schemas.microsoft.com/office/powerpoint/2010/main" val="2513664417"/>
              </p:ext>
            </p:extLst>
          </p:nvPr>
        </p:nvGraphicFramePr>
        <p:xfrm>
          <a:off x="223422" y="2076769"/>
          <a:ext cx="11637145" cy="4781231"/>
        </p:xfrm>
        <a:graphic>
          <a:graphicData uri="http://schemas.openxmlformats.org/drawingml/2006/table">
            <a:tbl>
              <a:tblPr firstRow="1" bandRow="1">
                <a:tableStyleId>{C4B1156A-380E-4F78-BDF5-A606A8083BF9}</a:tableStyleId>
              </a:tblPr>
              <a:tblGrid>
                <a:gridCol w="2661821">
                  <a:extLst>
                    <a:ext uri="{9D8B030D-6E8A-4147-A177-3AD203B41FA5}">
                      <a16:colId xmlns:a16="http://schemas.microsoft.com/office/drawing/2014/main" val="1501092575"/>
                    </a:ext>
                  </a:extLst>
                </a:gridCol>
                <a:gridCol w="5814874">
                  <a:extLst>
                    <a:ext uri="{9D8B030D-6E8A-4147-A177-3AD203B41FA5}">
                      <a16:colId xmlns:a16="http://schemas.microsoft.com/office/drawing/2014/main" val="2237389852"/>
                    </a:ext>
                  </a:extLst>
                </a:gridCol>
                <a:gridCol w="3160450">
                  <a:extLst>
                    <a:ext uri="{9D8B030D-6E8A-4147-A177-3AD203B41FA5}">
                      <a16:colId xmlns:a16="http://schemas.microsoft.com/office/drawing/2014/main" val="3010231825"/>
                    </a:ext>
                  </a:extLst>
                </a:gridCol>
              </a:tblGrid>
              <a:tr h="532660">
                <a:tc>
                  <a:txBody>
                    <a:bodyPr/>
                    <a:lstStyle/>
                    <a:p>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minh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họa</a:t>
                      </a:r>
                      <a:endParaRPr lang="en-US" sz="2400" b="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b="1"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sánh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gen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đột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biến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gene ban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đầu</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Đặt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tên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đột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biến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gene</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562836963"/>
                  </a:ext>
                </a:extLst>
              </a:tr>
              <a:tr h="1306511">
                <a:tc>
                  <a:txBody>
                    <a:bodyPr/>
                    <a:lstStyle/>
                    <a:p>
                      <a:endParaRPr lang="en-US" dirty="0"/>
                    </a:p>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69232012"/>
                  </a:ext>
                </a:extLst>
              </a:tr>
              <a:tr h="756947">
                <a:tc>
                  <a:txBody>
                    <a:bodyPr/>
                    <a:lstStyle/>
                    <a:p>
                      <a:endParaRPr lang="en-US" dirty="0"/>
                    </a:p>
                  </a:txBody>
                  <a:tcPr>
                    <a:solidFill>
                      <a:schemeClr val="bg1"/>
                    </a:solidFill>
                  </a:tcPr>
                </a:tc>
                <a:tc>
                  <a:txBody>
                    <a:bodyPr/>
                    <a:lstStyle/>
                    <a:p>
                      <a:endParaRPr lang="en-US" dirty="0"/>
                    </a:p>
                    <a:p>
                      <a:endParaRPr lang="en-US" dirty="0"/>
                    </a:p>
                    <a:p>
                      <a:endParaRPr lang="en-US" dirty="0"/>
                    </a:p>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7507068"/>
                  </a:ext>
                </a:extLst>
              </a:tr>
              <a:tr h="756947">
                <a:tc>
                  <a:txBody>
                    <a:bodyPr/>
                    <a:lstStyle/>
                    <a:p>
                      <a:endParaRPr lang="en-US" dirty="0"/>
                    </a:p>
                  </a:txBody>
                  <a:tcPr>
                    <a:solidFill>
                      <a:schemeClr val="bg1"/>
                    </a:solidFill>
                  </a:tcPr>
                </a:tc>
                <a:tc>
                  <a:txBody>
                    <a:bodyPr/>
                    <a:lstStyle/>
                    <a:p>
                      <a:endParaRPr lang="en-US" dirty="0"/>
                    </a:p>
                    <a:p>
                      <a:endParaRPr lang="en-US" dirty="0"/>
                    </a:p>
                    <a:p>
                      <a:endParaRPr lang="en-US" dirty="0"/>
                    </a:p>
                    <a:p>
                      <a:endParaRPr lang="en-US" dirty="0"/>
                    </a:p>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2648362704"/>
                  </a:ext>
                </a:extLst>
              </a:tr>
            </a:tbl>
          </a:graphicData>
        </a:graphic>
      </p:graphicFrame>
      <p:pic>
        <p:nvPicPr>
          <p:cNvPr id="5" name="image6.png" descr="A screenshot of a computer game&#10;&#10;Description automatically generated">
            <a:extLst>
              <a:ext uri="{FF2B5EF4-FFF2-40B4-BE49-F238E27FC236}">
                <a16:creationId xmlns:a16="http://schemas.microsoft.com/office/drawing/2014/main" id="{391A20FC-BEAA-20BE-3611-056E8CF0167F}"/>
              </a:ext>
            </a:extLst>
          </p:cNvPr>
          <p:cNvPicPr/>
          <p:nvPr/>
        </p:nvPicPr>
        <p:blipFill>
          <a:blip r:embed="rId2"/>
          <a:srcRect l="4956" t="8633" r="5115" b="-1"/>
          <a:stretch>
            <a:fillRect/>
          </a:stretch>
        </p:blipFill>
        <p:spPr>
          <a:xfrm>
            <a:off x="660289" y="2970188"/>
            <a:ext cx="1887220" cy="1189421"/>
          </a:xfrm>
          <a:prstGeom prst="rect">
            <a:avLst/>
          </a:prstGeom>
          <a:ln/>
        </p:spPr>
      </p:pic>
      <p:pic>
        <p:nvPicPr>
          <p:cNvPr id="6" name="image18.png" descr="A screenshot of a cell phone&#10;&#10;Description automatically generated">
            <a:extLst>
              <a:ext uri="{FF2B5EF4-FFF2-40B4-BE49-F238E27FC236}">
                <a16:creationId xmlns:a16="http://schemas.microsoft.com/office/drawing/2014/main" id="{6079AEC7-8942-3D53-E292-A87C97BC0463}"/>
              </a:ext>
            </a:extLst>
          </p:cNvPr>
          <p:cNvPicPr/>
          <p:nvPr/>
        </p:nvPicPr>
        <p:blipFill>
          <a:blip r:embed="rId3"/>
          <a:srcRect/>
          <a:stretch>
            <a:fillRect/>
          </a:stretch>
        </p:blipFill>
        <p:spPr>
          <a:xfrm>
            <a:off x="582184" y="4102808"/>
            <a:ext cx="1965325" cy="1355733"/>
          </a:xfrm>
          <a:prstGeom prst="rect">
            <a:avLst/>
          </a:prstGeom>
          <a:ln/>
        </p:spPr>
      </p:pic>
      <p:pic>
        <p:nvPicPr>
          <p:cNvPr id="7" name="image12.png" descr="A screenshot of a cell phone&#10;&#10;Description automatically generated">
            <a:extLst>
              <a:ext uri="{FF2B5EF4-FFF2-40B4-BE49-F238E27FC236}">
                <a16:creationId xmlns:a16="http://schemas.microsoft.com/office/drawing/2014/main" id="{0606BB9F-5352-1AC3-DB9D-CB1E3FFCA38E}"/>
              </a:ext>
            </a:extLst>
          </p:cNvPr>
          <p:cNvPicPr/>
          <p:nvPr/>
        </p:nvPicPr>
        <p:blipFill>
          <a:blip r:embed="rId4"/>
          <a:srcRect/>
          <a:stretch>
            <a:fillRect/>
          </a:stretch>
        </p:blipFill>
        <p:spPr>
          <a:xfrm>
            <a:off x="408172" y="5458541"/>
            <a:ext cx="1965325" cy="1567815"/>
          </a:xfrm>
          <a:prstGeom prst="rect">
            <a:avLst/>
          </a:prstGeom>
          <a:ln/>
        </p:spPr>
      </p:pic>
      <p:sp>
        <p:nvSpPr>
          <p:cNvPr id="9" name="Rectangle 8">
            <a:extLst>
              <a:ext uri="{FF2B5EF4-FFF2-40B4-BE49-F238E27FC236}">
                <a16:creationId xmlns:a16="http://schemas.microsoft.com/office/drawing/2014/main" id="{CAC6CAF2-DF6A-271E-4F77-11EB7D10AB15}"/>
              </a:ext>
            </a:extLst>
          </p:cNvPr>
          <p:cNvSpPr/>
          <p:nvPr/>
        </p:nvSpPr>
        <p:spPr>
          <a:xfrm>
            <a:off x="2941732" y="4191508"/>
            <a:ext cx="5718436" cy="11894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tabLst>
                <a:tab pos="281940" algn="l"/>
              </a:tabLst>
            </a:pPr>
            <a:r>
              <a:rPr lang="en-US" sz="2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 (nu)</a:t>
            </a:r>
          </a:p>
          <a:p>
            <a:r>
              <a:rPr lang="en-US" sz="2600" dirty="0">
                <a:solidFill>
                  <a:srgbClr val="0070C0"/>
                </a:solidFill>
                <a:effectLst/>
                <a:latin typeface="Times New Roman" panose="02020603050405020304" pitchFamily="18" charset="0"/>
                <a:ea typeface="Times New Roman" panose="02020603050405020304" pitchFamily="18" charset="0"/>
              </a:rPr>
              <a:t>Gene </a:t>
            </a:r>
            <a:r>
              <a:rPr lang="en-US" sz="2600" dirty="0" err="1">
                <a:solidFill>
                  <a:srgbClr val="0070C0"/>
                </a:solidFill>
                <a:effectLst/>
                <a:latin typeface="Times New Roman" panose="02020603050405020304" pitchFamily="18" charset="0"/>
                <a:ea typeface="Times New Roman" panose="02020603050405020304" pitchFamily="18" charset="0"/>
              </a:rPr>
              <a:t>đột</a:t>
            </a:r>
            <a:r>
              <a:rPr lang="en-US" sz="2600" dirty="0">
                <a:solidFill>
                  <a:srgbClr val="0070C0"/>
                </a:solidFill>
                <a:effectLst/>
                <a:latin typeface="Times New Roman" panose="02020603050405020304" pitchFamily="18" charset="0"/>
                <a:ea typeface="Times New Roman" panose="02020603050405020304" pitchFamily="18" charset="0"/>
              </a:rPr>
              <a:t> </a:t>
            </a:r>
            <a:r>
              <a:rPr lang="en-US" sz="2600" dirty="0" err="1">
                <a:solidFill>
                  <a:srgbClr val="0070C0"/>
                </a:solidFill>
                <a:effectLst/>
                <a:latin typeface="Times New Roman" panose="02020603050405020304" pitchFamily="18" charset="0"/>
                <a:ea typeface="Times New Roman" panose="02020603050405020304" pitchFamily="18" charset="0"/>
              </a:rPr>
              <a:t>biến</a:t>
            </a:r>
            <a:r>
              <a:rPr lang="en-US" sz="2600" dirty="0">
                <a:solidFill>
                  <a:srgbClr val="0070C0"/>
                </a:solidFill>
                <a:effectLst/>
                <a:latin typeface="Times New Roman" panose="02020603050405020304" pitchFamily="18" charset="0"/>
                <a:ea typeface="Times New Roman" panose="02020603050405020304" pitchFamily="18" charset="0"/>
              </a:rPr>
              <a:t> </a:t>
            </a:r>
            <a:r>
              <a:rPr lang="en-US" sz="2600" dirty="0" err="1">
                <a:solidFill>
                  <a:srgbClr val="0070C0"/>
                </a:solidFill>
                <a:effectLst/>
                <a:latin typeface="Times New Roman" panose="02020603050405020304" pitchFamily="18" charset="0"/>
                <a:ea typeface="Times New Roman" panose="02020603050405020304" pitchFamily="18" charset="0"/>
              </a:rPr>
              <a:t>mất</a:t>
            </a:r>
            <a:r>
              <a:rPr lang="en-US" sz="2600" dirty="0">
                <a:solidFill>
                  <a:srgbClr val="0070C0"/>
                </a:solidFill>
                <a:effectLst/>
                <a:latin typeface="Times New Roman" panose="02020603050405020304" pitchFamily="18" charset="0"/>
                <a:ea typeface="Times New Roman" panose="02020603050405020304" pitchFamily="18" charset="0"/>
              </a:rPr>
              <a:t> </a:t>
            </a:r>
            <a:r>
              <a:rPr lang="en-US" sz="2600" dirty="0" err="1">
                <a:solidFill>
                  <a:srgbClr val="0070C0"/>
                </a:solidFill>
                <a:effectLst/>
                <a:latin typeface="Times New Roman" panose="02020603050405020304" pitchFamily="18" charset="0"/>
                <a:ea typeface="Times New Roman" panose="02020603050405020304" pitchFamily="18" charset="0"/>
              </a:rPr>
              <a:t>đi</a:t>
            </a:r>
            <a:r>
              <a:rPr lang="en-US" sz="2600" dirty="0">
                <a:solidFill>
                  <a:srgbClr val="0070C0"/>
                </a:solidFill>
                <a:effectLst/>
                <a:latin typeface="Times New Roman" panose="02020603050405020304" pitchFamily="18" charset="0"/>
                <a:ea typeface="Times New Roman" panose="02020603050405020304" pitchFamily="18" charset="0"/>
              </a:rPr>
              <a:t> 1 </a:t>
            </a:r>
            <a:r>
              <a:rPr lang="en-US" sz="2600" dirty="0" err="1">
                <a:solidFill>
                  <a:srgbClr val="0070C0"/>
                </a:solidFill>
                <a:effectLst/>
                <a:latin typeface="Times New Roman" panose="02020603050405020304" pitchFamily="18" charset="0"/>
                <a:ea typeface="Times New Roman" panose="02020603050405020304" pitchFamily="18" charset="0"/>
              </a:rPr>
              <a:t>cặp</a:t>
            </a:r>
            <a:r>
              <a:rPr lang="en-US" sz="2600" dirty="0">
                <a:solidFill>
                  <a:srgbClr val="0070C0"/>
                </a:solidFill>
                <a:effectLst/>
                <a:latin typeface="Times New Roman" panose="02020603050405020304" pitchFamily="18" charset="0"/>
                <a:ea typeface="Times New Roman" panose="02020603050405020304" pitchFamily="18" charset="0"/>
              </a:rPr>
              <a:t> A-T so </a:t>
            </a:r>
            <a:r>
              <a:rPr lang="en-US" sz="2600" dirty="0" err="1">
                <a:solidFill>
                  <a:srgbClr val="0070C0"/>
                </a:solidFill>
                <a:effectLst/>
                <a:latin typeface="Times New Roman" panose="02020603050405020304" pitchFamily="18" charset="0"/>
                <a:ea typeface="Times New Roman" panose="02020603050405020304" pitchFamily="18" charset="0"/>
              </a:rPr>
              <a:t>với</a:t>
            </a:r>
            <a:r>
              <a:rPr lang="en-US" sz="2600" dirty="0">
                <a:solidFill>
                  <a:srgbClr val="0070C0"/>
                </a:solidFill>
                <a:effectLst/>
                <a:latin typeface="Times New Roman" panose="02020603050405020304" pitchFamily="18" charset="0"/>
                <a:ea typeface="Times New Roman" panose="02020603050405020304" pitchFamily="18" charset="0"/>
              </a:rPr>
              <a:t> gene ban </a:t>
            </a:r>
            <a:r>
              <a:rPr lang="en-US" sz="2600" dirty="0" err="1">
                <a:solidFill>
                  <a:srgbClr val="0070C0"/>
                </a:solidFill>
                <a:effectLst/>
                <a:latin typeface="Times New Roman" panose="02020603050405020304" pitchFamily="18" charset="0"/>
                <a:ea typeface="Times New Roman" panose="02020603050405020304" pitchFamily="18" charset="0"/>
              </a:rPr>
              <a:t>đầu</a:t>
            </a:r>
            <a:r>
              <a:rPr lang="en-US" sz="2600" dirty="0">
                <a:solidFill>
                  <a:srgbClr val="0070C0"/>
                </a:solidFill>
                <a:effectLst/>
                <a:latin typeface="Times New Roman" panose="02020603050405020304" pitchFamily="18" charset="0"/>
                <a:ea typeface="Times New Roman" panose="02020603050405020304" pitchFamily="18" charset="0"/>
              </a:rPr>
              <a:t>.</a:t>
            </a:r>
            <a:endParaRPr lang="en-US" sz="2600" dirty="0">
              <a:solidFill>
                <a:srgbClr val="0070C0"/>
              </a:solidFill>
            </a:endParaRPr>
          </a:p>
        </p:txBody>
      </p:sp>
      <p:sp>
        <p:nvSpPr>
          <p:cNvPr id="10" name="Rectangle 9">
            <a:extLst>
              <a:ext uri="{FF2B5EF4-FFF2-40B4-BE49-F238E27FC236}">
                <a16:creationId xmlns:a16="http://schemas.microsoft.com/office/drawing/2014/main" id="{90A5543D-FAB6-DA10-AC81-E87851DB4C5C}"/>
              </a:ext>
            </a:extLst>
          </p:cNvPr>
          <p:cNvSpPr/>
          <p:nvPr/>
        </p:nvSpPr>
        <p:spPr>
          <a:xfrm>
            <a:off x="8922058" y="2970188"/>
            <a:ext cx="2885242" cy="11894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933FF"/>
                </a:solidFill>
                <a:effectLst/>
                <a:latin typeface="Times New Roman" panose="02020603050405020304" pitchFamily="18" charset="0"/>
                <a:ea typeface="Times New Roman" panose="02020603050405020304" pitchFamily="18" charset="0"/>
              </a:rPr>
              <a:t>Thêm</a:t>
            </a:r>
            <a:r>
              <a:rPr lang="en-US" sz="2800" dirty="0">
                <a:solidFill>
                  <a:srgbClr val="9933FF"/>
                </a:solidFill>
                <a:effectLst/>
                <a:latin typeface="Times New Roman" panose="02020603050405020304" pitchFamily="18" charset="0"/>
                <a:ea typeface="Times New Roman" panose="02020603050405020304" pitchFamily="18" charset="0"/>
              </a:rPr>
              <a:t> </a:t>
            </a:r>
            <a:r>
              <a:rPr lang="en-US" sz="2800" dirty="0" err="1">
                <a:solidFill>
                  <a:srgbClr val="9933FF"/>
                </a:solidFill>
                <a:effectLst/>
                <a:latin typeface="Times New Roman" panose="02020603050405020304" pitchFamily="18" charset="0"/>
                <a:ea typeface="Times New Roman" panose="02020603050405020304" pitchFamily="18" charset="0"/>
              </a:rPr>
              <a:t>một</a:t>
            </a:r>
            <a:r>
              <a:rPr lang="en-US" sz="2800" dirty="0">
                <a:solidFill>
                  <a:srgbClr val="9933FF"/>
                </a:solidFill>
                <a:effectLst/>
                <a:latin typeface="Times New Roman" panose="02020603050405020304" pitchFamily="18" charset="0"/>
                <a:ea typeface="Times New Roman" panose="02020603050405020304" pitchFamily="18" charset="0"/>
              </a:rPr>
              <a:t> </a:t>
            </a:r>
            <a:r>
              <a:rPr lang="en-US" sz="2800" dirty="0" err="1">
                <a:solidFill>
                  <a:srgbClr val="9933FF"/>
                </a:solidFill>
                <a:effectLst/>
                <a:latin typeface="Times New Roman" panose="02020603050405020304" pitchFamily="18" charset="0"/>
                <a:ea typeface="Times New Roman" panose="02020603050405020304" pitchFamily="18" charset="0"/>
              </a:rPr>
              <a:t>cặp</a:t>
            </a:r>
            <a:r>
              <a:rPr lang="en-US" sz="2800" dirty="0">
                <a:solidFill>
                  <a:srgbClr val="9933FF"/>
                </a:solidFill>
                <a:effectLst/>
                <a:latin typeface="Times New Roman" panose="02020603050405020304" pitchFamily="18" charset="0"/>
                <a:ea typeface="Times New Roman" panose="02020603050405020304" pitchFamily="18" charset="0"/>
              </a:rPr>
              <a:t> nucleotide</a:t>
            </a:r>
            <a:endParaRPr lang="en-US" sz="2800" dirty="0">
              <a:solidFill>
                <a:srgbClr val="9933FF"/>
              </a:solidFill>
            </a:endParaRPr>
          </a:p>
        </p:txBody>
      </p:sp>
      <p:sp>
        <p:nvSpPr>
          <p:cNvPr id="11" name="Rectangle 10">
            <a:extLst>
              <a:ext uri="{FF2B5EF4-FFF2-40B4-BE49-F238E27FC236}">
                <a16:creationId xmlns:a16="http://schemas.microsoft.com/office/drawing/2014/main" id="{F584E1B7-E8F8-E59C-4598-DF91F65E39E2}"/>
              </a:ext>
            </a:extLst>
          </p:cNvPr>
          <p:cNvSpPr/>
          <p:nvPr/>
        </p:nvSpPr>
        <p:spPr>
          <a:xfrm>
            <a:off x="2941730" y="2970188"/>
            <a:ext cx="5706915" cy="10780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R="0" lvl="0" algn="just">
              <a:tabLst>
                <a:tab pos="281940" algn="l"/>
              </a:tabLst>
            </a:pPr>
            <a:r>
              <a:rPr lang="en-US" sz="2600" kern="10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600" kern="10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kern="10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600" kern="10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600" kern="10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2 (nu).</a:t>
            </a:r>
          </a:p>
          <a:p>
            <a:r>
              <a:rPr lang="en-US" sz="2600" dirty="0">
                <a:solidFill>
                  <a:srgbClr val="9933FF"/>
                </a:solidFill>
                <a:effectLst/>
                <a:latin typeface="Times New Roman" panose="02020603050405020304" pitchFamily="18" charset="0"/>
                <a:ea typeface="Times New Roman" panose="02020603050405020304" pitchFamily="18" charset="0"/>
              </a:rPr>
              <a:t>Gene </a:t>
            </a:r>
            <a:r>
              <a:rPr lang="en-US" sz="2600" dirty="0" err="1">
                <a:solidFill>
                  <a:srgbClr val="9933FF"/>
                </a:solidFill>
                <a:effectLst/>
                <a:latin typeface="Times New Roman" panose="02020603050405020304" pitchFamily="18" charset="0"/>
                <a:ea typeface="Times New Roman" panose="02020603050405020304" pitchFamily="18" charset="0"/>
              </a:rPr>
              <a:t>đột</a:t>
            </a:r>
            <a:r>
              <a:rPr lang="en-US" sz="2600" dirty="0">
                <a:solidFill>
                  <a:srgbClr val="9933FF"/>
                </a:solidFill>
                <a:effectLst/>
                <a:latin typeface="Times New Roman" panose="02020603050405020304" pitchFamily="18" charset="0"/>
                <a:ea typeface="Times New Roman" panose="02020603050405020304" pitchFamily="18" charset="0"/>
              </a:rPr>
              <a:t> </a:t>
            </a:r>
            <a:r>
              <a:rPr lang="en-US" sz="2600" dirty="0" err="1">
                <a:solidFill>
                  <a:srgbClr val="9933FF"/>
                </a:solidFill>
                <a:effectLst/>
                <a:latin typeface="Times New Roman" panose="02020603050405020304" pitchFamily="18" charset="0"/>
                <a:ea typeface="Times New Roman" panose="02020603050405020304" pitchFamily="18" charset="0"/>
              </a:rPr>
              <a:t>biến</a:t>
            </a:r>
            <a:r>
              <a:rPr lang="en-US" sz="2600" dirty="0">
                <a:solidFill>
                  <a:srgbClr val="9933FF"/>
                </a:solidFill>
                <a:effectLst/>
                <a:latin typeface="Times New Roman" panose="02020603050405020304" pitchFamily="18" charset="0"/>
                <a:ea typeface="Times New Roman" panose="02020603050405020304" pitchFamily="18" charset="0"/>
              </a:rPr>
              <a:t> </a:t>
            </a:r>
            <a:r>
              <a:rPr lang="en-US" sz="2600" dirty="0" err="1">
                <a:solidFill>
                  <a:srgbClr val="9933FF"/>
                </a:solidFill>
                <a:effectLst/>
                <a:latin typeface="Times New Roman" panose="02020603050405020304" pitchFamily="18" charset="0"/>
                <a:ea typeface="Times New Roman" panose="02020603050405020304" pitchFamily="18" charset="0"/>
              </a:rPr>
              <a:t>được</a:t>
            </a:r>
            <a:r>
              <a:rPr lang="en-US" sz="2600" dirty="0">
                <a:solidFill>
                  <a:srgbClr val="9933FF"/>
                </a:solidFill>
                <a:effectLst/>
                <a:latin typeface="Times New Roman" panose="02020603050405020304" pitchFamily="18" charset="0"/>
                <a:ea typeface="Times New Roman" panose="02020603050405020304" pitchFamily="18" charset="0"/>
              </a:rPr>
              <a:t> </a:t>
            </a:r>
            <a:r>
              <a:rPr lang="en-US" sz="2600" dirty="0" err="1">
                <a:solidFill>
                  <a:srgbClr val="9933FF"/>
                </a:solidFill>
                <a:effectLst/>
                <a:latin typeface="Times New Roman" panose="02020603050405020304" pitchFamily="18" charset="0"/>
                <a:ea typeface="Times New Roman" panose="02020603050405020304" pitchFamily="18" charset="0"/>
              </a:rPr>
              <a:t>thêm</a:t>
            </a:r>
            <a:r>
              <a:rPr lang="en-US" sz="2600" dirty="0">
                <a:solidFill>
                  <a:srgbClr val="9933FF"/>
                </a:solidFill>
                <a:effectLst/>
                <a:latin typeface="Times New Roman" panose="02020603050405020304" pitchFamily="18" charset="0"/>
                <a:ea typeface="Times New Roman" panose="02020603050405020304" pitchFamily="18" charset="0"/>
              </a:rPr>
              <a:t> 1 </a:t>
            </a:r>
            <a:r>
              <a:rPr lang="en-US" sz="2600" dirty="0" err="1">
                <a:solidFill>
                  <a:srgbClr val="9933FF"/>
                </a:solidFill>
                <a:effectLst/>
                <a:latin typeface="Times New Roman" panose="02020603050405020304" pitchFamily="18" charset="0"/>
                <a:ea typeface="Times New Roman" panose="02020603050405020304" pitchFamily="18" charset="0"/>
              </a:rPr>
              <a:t>cặp</a:t>
            </a:r>
            <a:r>
              <a:rPr lang="en-US" sz="2600" dirty="0">
                <a:solidFill>
                  <a:srgbClr val="9933FF"/>
                </a:solidFill>
                <a:effectLst/>
                <a:latin typeface="Times New Roman" panose="02020603050405020304" pitchFamily="18" charset="0"/>
                <a:ea typeface="Times New Roman" panose="02020603050405020304" pitchFamily="18" charset="0"/>
              </a:rPr>
              <a:t> T-</a:t>
            </a:r>
            <a:r>
              <a:rPr lang="en-US" sz="2600" dirty="0">
                <a:solidFill>
                  <a:srgbClr val="9933FF"/>
                </a:solidFill>
                <a:latin typeface="Times New Roman" panose="02020603050405020304" pitchFamily="18" charset="0"/>
                <a:ea typeface="Times New Roman" panose="02020603050405020304" pitchFamily="18" charset="0"/>
              </a:rPr>
              <a:t>A </a:t>
            </a:r>
            <a:r>
              <a:rPr lang="en-US" sz="2600" dirty="0">
                <a:solidFill>
                  <a:srgbClr val="9933FF"/>
                </a:solidFill>
                <a:effectLst/>
                <a:latin typeface="Times New Roman" panose="02020603050405020304" pitchFamily="18" charset="0"/>
                <a:ea typeface="Times New Roman" panose="02020603050405020304" pitchFamily="18" charset="0"/>
              </a:rPr>
              <a:t>so </a:t>
            </a:r>
            <a:r>
              <a:rPr lang="en-US" sz="2600" dirty="0" err="1">
                <a:solidFill>
                  <a:srgbClr val="9933FF"/>
                </a:solidFill>
                <a:effectLst/>
                <a:latin typeface="Times New Roman" panose="02020603050405020304" pitchFamily="18" charset="0"/>
                <a:ea typeface="Times New Roman" panose="02020603050405020304" pitchFamily="18" charset="0"/>
              </a:rPr>
              <a:t>với</a:t>
            </a:r>
            <a:r>
              <a:rPr lang="en-US" sz="2600" dirty="0">
                <a:solidFill>
                  <a:srgbClr val="9933FF"/>
                </a:solidFill>
                <a:effectLst/>
                <a:latin typeface="Times New Roman" panose="02020603050405020304" pitchFamily="18" charset="0"/>
                <a:ea typeface="Times New Roman" panose="02020603050405020304" pitchFamily="18" charset="0"/>
              </a:rPr>
              <a:t> gen ban </a:t>
            </a:r>
            <a:r>
              <a:rPr lang="en-US" sz="2600" dirty="0" err="1">
                <a:solidFill>
                  <a:srgbClr val="9933FF"/>
                </a:solidFill>
                <a:effectLst/>
                <a:latin typeface="Times New Roman" panose="02020603050405020304" pitchFamily="18" charset="0"/>
                <a:ea typeface="Times New Roman" panose="02020603050405020304" pitchFamily="18" charset="0"/>
              </a:rPr>
              <a:t>đầu</a:t>
            </a:r>
            <a:r>
              <a:rPr lang="en-US" sz="2600" dirty="0">
                <a:solidFill>
                  <a:srgbClr val="9933FF"/>
                </a:solidFill>
                <a:effectLst/>
                <a:latin typeface="Times New Roman" panose="02020603050405020304" pitchFamily="18" charset="0"/>
                <a:ea typeface="Times New Roman" panose="02020603050405020304" pitchFamily="18" charset="0"/>
              </a:rPr>
              <a:t>.</a:t>
            </a:r>
            <a:endParaRPr lang="en-US" sz="2600" dirty="0">
              <a:solidFill>
                <a:srgbClr val="9933FF"/>
              </a:solidFill>
            </a:endParaRPr>
          </a:p>
        </p:txBody>
      </p:sp>
      <p:sp>
        <p:nvSpPr>
          <p:cNvPr id="12" name="Rectangle 11">
            <a:extLst>
              <a:ext uri="{FF2B5EF4-FFF2-40B4-BE49-F238E27FC236}">
                <a16:creationId xmlns:a16="http://schemas.microsoft.com/office/drawing/2014/main" id="{18FF53AD-D699-4DE5-5E1A-73A327CD511D}"/>
              </a:ext>
            </a:extLst>
          </p:cNvPr>
          <p:cNvSpPr/>
          <p:nvPr/>
        </p:nvSpPr>
        <p:spPr>
          <a:xfrm>
            <a:off x="8904885" y="4242764"/>
            <a:ext cx="2885242" cy="10483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effectLst/>
                <a:latin typeface="Times New Roman" panose="02020603050405020304" pitchFamily="18" charset="0"/>
                <a:ea typeface="Times New Roman" panose="02020603050405020304" pitchFamily="18" charset="0"/>
              </a:rPr>
              <a:t>Mất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một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cặp</a:t>
            </a:r>
            <a:r>
              <a:rPr lang="en-US" sz="2800" dirty="0">
                <a:solidFill>
                  <a:srgbClr val="0070C0"/>
                </a:solidFill>
                <a:effectLst/>
                <a:latin typeface="Times New Roman" panose="02020603050405020304" pitchFamily="18" charset="0"/>
                <a:ea typeface="Times New Roman" panose="02020603050405020304" pitchFamily="18" charset="0"/>
              </a:rPr>
              <a:t> nucleotide</a:t>
            </a:r>
            <a:endParaRPr lang="en-US" sz="2800" dirty="0">
              <a:solidFill>
                <a:srgbClr val="0070C0"/>
              </a:solidFill>
            </a:endParaRPr>
          </a:p>
        </p:txBody>
      </p:sp>
      <p:sp>
        <p:nvSpPr>
          <p:cNvPr id="13" name="Rectangle 12">
            <a:extLst>
              <a:ext uri="{FF2B5EF4-FFF2-40B4-BE49-F238E27FC236}">
                <a16:creationId xmlns:a16="http://schemas.microsoft.com/office/drawing/2014/main" id="{E9125565-0598-474C-B5F4-DECF663542AC}"/>
              </a:ext>
            </a:extLst>
          </p:cNvPr>
          <p:cNvSpPr/>
          <p:nvPr/>
        </p:nvSpPr>
        <p:spPr>
          <a:xfrm>
            <a:off x="2941730" y="5406337"/>
            <a:ext cx="5718437" cy="14771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tabLst>
                <a:tab pos="233045" algn="l"/>
              </a:tabLst>
            </a:pP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gene ban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1 </a:t>
            </a:r>
            <a:r>
              <a:rPr lang="en-US" sz="2600" dirty="0" err="1">
                <a:solidFill>
                  <a:srgbClr val="000000"/>
                </a:solidFill>
                <a:effectLst/>
                <a:latin typeface="Times New Roman" panose="02020603050405020304" pitchFamily="18" charset="0"/>
                <a:ea typeface="Times New Roman" panose="02020603050405020304" pitchFamily="18" charset="0"/>
              </a:rPr>
              <a:t>cặp</a:t>
            </a:r>
            <a:r>
              <a:rPr lang="en-US" sz="2600" dirty="0">
                <a:solidFill>
                  <a:srgbClr val="000000"/>
                </a:solidFill>
                <a:effectLst/>
                <a:latin typeface="Times New Roman" panose="02020603050405020304" pitchFamily="18" charset="0"/>
                <a:ea typeface="Times New Roman" panose="02020603050405020304" pitchFamily="18" charset="0"/>
              </a:rPr>
              <a:t>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thay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bằng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cặp</a:t>
            </a:r>
            <a:r>
              <a:rPr lang="en-US" sz="2600" dirty="0">
                <a:solidFill>
                  <a:srgbClr val="000000"/>
                </a:solidFill>
                <a:effectLst/>
                <a:latin typeface="Times New Roman" panose="02020603050405020304" pitchFamily="18" charset="0"/>
                <a:ea typeface="Times New Roman" panose="02020603050405020304" pitchFamily="18" charset="0"/>
              </a:rPr>
              <a:t> C-</a:t>
            </a:r>
            <a:r>
              <a:rPr lang="en-US" sz="2600" dirty="0">
                <a:solidFill>
                  <a:srgbClr val="000000"/>
                </a:solidFill>
                <a:latin typeface="Times New Roman" panose="02020603050405020304" pitchFamily="18" charset="0"/>
                <a:ea typeface="Times New Roman" panose="02020603050405020304" pitchFamily="18" charset="0"/>
              </a:rPr>
              <a:t>G</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solidFill>
                <a:srgbClr val="0070C0"/>
              </a:solidFill>
            </a:endParaRPr>
          </a:p>
        </p:txBody>
      </p:sp>
      <p:sp>
        <p:nvSpPr>
          <p:cNvPr id="14" name="Rectangle 13">
            <a:extLst>
              <a:ext uri="{FF2B5EF4-FFF2-40B4-BE49-F238E27FC236}">
                <a16:creationId xmlns:a16="http://schemas.microsoft.com/office/drawing/2014/main" id="{881EC145-05C4-CE40-2E85-B9DEB74E8188}"/>
              </a:ext>
            </a:extLst>
          </p:cNvPr>
          <p:cNvSpPr/>
          <p:nvPr/>
        </p:nvSpPr>
        <p:spPr>
          <a:xfrm>
            <a:off x="8922058" y="5569547"/>
            <a:ext cx="2885242" cy="10483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effectLst/>
                <a:latin typeface="Times New Roman" panose="02020603050405020304" pitchFamily="18" charset="0"/>
                <a:ea typeface="Times New Roman" panose="02020603050405020304" pitchFamily="18" charset="0"/>
              </a:rPr>
              <a:t>Thay</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thế</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một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cặp</a:t>
            </a:r>
            <a:r>
              <a:rPr lang="en-US" sz="2800" dirty="0">
                <a:solidFill>
                  <a:srgbClr val="0070C0"/>
                </a:solidFill>
                <a:effectLst/>
                <a:latin typeface="Times New Roman" panose="02020603050405020304" pitchFamily="18" charset="0"/>
                <a:ea typeface="Times New Roman" panose="02020603050405020304" pitchFamily="18" charset="0"/>
              </a:rPr>
              <a:t> nucleotide</a:t>
            </a:r>
            <a:endParaRPr lang="en-US" sz="2800" dirty="0">
              <a:solidFill>
                <a:srgbClr val="0070C0"/>
              </a:solidFill>
            </a:endParaRPr>
          </a:p>
        </p:txBody>
      </p:sp>
    </p:spTree>
    <p:extLst>
      <p:ext uri="{BB962C8B-B14F-4D97-AF65-F5344CB8AC3E}">
        <p14:creationId xmlns:p14="http://schemas.microsoft.com/office/powerpoint/2010/main" val="14034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circle(in)">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ircle(in)">
                                      <p:cBhvr>
                                        <p:cTn id="60" dur="2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80">
                                          <p:stCondLst>
                                            <p:cond delay="0"/>
                                          </p:stCondLst>
                                        </p:cTn>
                                        <p:tgtEl>
                                          <p:spTgt spid="13"/>
                                        </p:tgtEl>
                                      </p:cBhvr>
                                    </p:animEffect>
                                    <p:anim calcmode="lin" valueType="num">
                                      <p:cBhvr>
                                        <p:cTn id="8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5" dur="26">
                                          <p:stCondLst>
                                            <p:cond delay="650"/>
                                          </p:stCondLst>
                                        </p:cTn>
                                        <p:tgtEl>
                                          <p:spTgt spid="13"/>
                                        </p:tgtEl>
                                      </p:cBhvr>
                                      <p:to x="100000" y="60000"/>
                                    </p:animScale>
                                    <p:animScale>
                                      <p:cBhvr>
                                        <p:cTn id="86" dur="166" decel="50000">
                                          <p:stCondLst>
                                            <p:cond delay="676"/>
                                          </p:stCondLst>
                                        </p:cTn>
                                        <p:tgtEl>
                                          <p:spTgt spid="13"/>
                                        </p:tgtEl>
                                      </p:cBhvr>
                                      <p:to x="100000" y="100000"/>
                                    </p:animScale>
                                    <p:animScale>
                                      <p:cBhvr>
                                        <p:cTn id="87" dur="26">
                                          <p:stCondLst>
                                            <p:cond delay="1312"/>
                                          </p:stCondLst>
                                        </p:cTn>
                                        <p:tgtEl>
                                          <p:spTgt spid="13"/>
                                        </p:tgtEl>
                                      </p:cBhvr>
                                      <p:to x="100000" y="80000"/>
                                    </p:animScale>
                                    <p:animScale>
                                      <p:cBhvr>
                                        <p:cTn id="88" dur="166" decel="50000">
                                          <p:stCondLst>
                                            <p:cond delay="1338"/>
                                          </p:stCondLst>
                                        </p:cTn>
                                        <p:tgtEl>
                                          <p:spTgt spid="13"/>
                                        </p:tgtEl>
                                      </p:cBhvr>
                                      <p:to x="100000" y="100000"/>
                                    </p:animScale>
                                    <p:animScale>
                                      <p:cBhvr>
                                        <p:cTn id="89" dur="26">
                                          <p:stCondLst>
                                            <p:cond delay="1642"/>
                                          </p:stCondLst>
                                        </p:cTn>
                                        <p:tgtEl>
                                          <p:spTgt spid="13"/>
                                        </p:tgtEl>
                                      </p:cBhvr>
                                      <p:to x="100000" y="90000"/>
                                    </p:animScale>
                                    <p:animScale>
                                      <p:cBhvr>
                                        <p:cTn id="90" dur="166" decel="50000">
                                          <p:stCondLst>
                                            <p:cond delay="1668"/>
                                          </p:stCondLst>
                                        </p:cTn>
                                        <p:tgtEl>
                                          <p:spTgt spid="13"/>
                                        </p:tgtEl>
                                      </p:cBhvr>
                                      <p:to x="100000" y="100000"/>
                                    </p:animScale>
                                    <p:animScale>
                                      <p:cBhvr>
                                        <p:cTn id="91" dur="26">
                                          <p:stCondLst>
                                            <p:cond delay="1808"/>
                                          </p:stCondLst>
                                        </p:cTn>
                                        <p:tgtEl>
                                          <p:spTgt spid="13"/>
                                        </p:tgtEl>
                                      </p:cBhvr>
                                      <p:to x="100000" y="95000"/>
                                    </p:animScale>
                                    <p:animScale>
                                      <p:cBhvr>
                                        <p:cTn id="92" dur="166" decel="50000">
                                          <p:stCondLst>
                                            <p:cond delay="1834"/>
                                          </p:stCondLst>
                                        </p:cTn>
                                        <p:tgtEl>
                                          <p:spTgt spid="1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down)">
                                      <p:cBhvr>
                                        <p:cTn id="97" dur="580">
                                          <p:stCondLst>
                                            <p:cond delay="0"/>
                                          </p:stCondLst>
                                        </p:cTn>
                                        <p:tgtEl>
                                          <p:spTgt spid="14"/>
                                        </p:tgtEl>
                                      </p:cBhvr>
                                    </p:animEffect>
                                    <p:anim calcmode="lin" valueType="num">
                                      <p:cBhvr>
                                        <p:cTn id="9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3" dur="26">
                                          <p:stCondLst>
                                            <p:cond delay="650"/>
                                          </p:stCondLst>
                                        </p:cTn>
                                        <p:tgtEl>
                                          <p:spTgt spid="14"/>
                                        </p:tgtEl>
                                      </p:cBhvr>
                                      <p:to x="100000" y="60000"/>
                                    </p:animScale>
                                    <p:animScale>
                                      <p:cBhvr>
                                        <p:cTn id="104" dur="166" decel="50000">
                                          <p:stCondLst>
                                            <p:cond delay="676"/>
                                          </p:stCondLst>
                                        </p:cTn>
                                        <p:tgtEl>
                                          <p:spTgt spid="14"/>
                                        </p:tgtEl>
                                      </p:cBhvr>
                                      <p:to x="100000" y="100000"/>
                                    </p:animScale>
                                    <p:animScale>
                                      <p:cBhvr>
                                        <p:cTn id="105" dur="26">
                                          <p:stCondLst>
                                            <p:cond delay="1312"/>
                                          </p:stCondLst>
                                        </p:cTn>
                                        <p:tgtEl>
                                          <p:spTgt spid="14"/>
                                        </p:tgtEl>
                                      </p:cBhvr>
                                      <p:to x="100000" y="80000"/>
                                    </p:animScale>
                                    <p:animScale>
                                      <p:cBhvr>
                                        <p:cTn id="106" dur="166" decel="50000">
                                          <p:stCondLst>
                                            <p:cond delay="1338"/>
                                          </p:stCondLst>
                                        </p:cTn>
                                        <p:tgtEl>
                                          <p:spTgt spid="14"/>
                                        </p:tgtEl>
                                      </p:cBhvr>
                                      <p:to x="100000" y="100000"/>
                                    </p:animScale>
                                    <p:animScale>
                                      <p:cBhvr>
                                        <p:cTn id="107" dur="26">
                                          <p:stCondLst>
                                            <p:cond delay="1642"/>
                                          </p:stCondLst>
                                        </p:cTn>
                                        <p:tgtEl>
                                          <p:spTgt spid="14"/>
                                        </p:tgtEl>
                                      </p:cBhvr>
                                      <p:to x="100000" y="90000"/>
                                    </p:animScale>
                                    <p:animScale>
                                      <p:cBhvr>
                                        <p:cTn id="108" dur="166" decel="50000">
                                          <p:stCondLst>
                                            <p:cond delay="1668"/>
                                          </p:stCondLst>
                                        </p:cTn>
                                        <p:tgtEl>
                                          <p:spTgt spid="14"/>
                                        </p:tgtEl>
                                      </p:cBhvr>
                                      <p:to x="100000" y="100000"/>
                                    </p:animScale>
                                    <p:animScale>
                                      <p:cBhvr>
                                        <p:cTn id="109" dur="26">
                                          <p:stCondLst>
                                            <p:cond delay="1808"/>
                                          </p:stCondLst>
                                        </p:cTn>
                                        <p:tgtEl>
                                          <p:spTgt spid="14"/>
                                        </p:tgtEl>
                                      </p:cBhvr>
                                      <p:to x="100000" y="95000"/>
                                    </p:animScale>
                                    <p:animScale>
                                      <p:cBhvr>
                                        <p:cTn id="11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0" grpId="0" animBg="1"/>
      <p:bldP spid="11"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609246"/>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2" name="TextBox 1">
            <a:extLst>
              <a:ext uri="{FF2B5EF4-FFF2-40B4-BE49-F238E27FC236}">
                <a16:creationId xmlns:a16="http://schemas.microsoft.com/office/drawing/2014/main" id="{38F41680-1EC9-2A31-99FB-05EB6AF9744C}"/>
              </a:ext>
            </a:extLst>
          </p:cNvPr>
          <p:cNvSpPr txBox="1"/>
          <p:nvPr/>
        </p:nvSpPr>
        <p:spPr>
          <a:xfrm>
            <a:off x="4279868" y="1218492"/>
            <a:ext cx="2845826" cy="461665"/>
          </a:xfrm>
          <a:prstGeom prst="rect">
            <a:avLst/>
          </a:prstGeom>
          <a:noFill/>
        </p:spPr>
        <p:txBody>
          <a:bodyPr wrap="square" rtlCol="0">
            <a:spAutoFit/>
          </a:bodyPr>
          <a:lstStyle/>
          <a:p>
            <a:pPr algn="just"/>
            <a:r>
              <a:rPr lang="en-US" sz="2400" b="1" dirty="0">
                <a:solidFill>
                  <a:srgbClr val="CC00CC"/>
                </a:solidFill>
                <a:latin typeface="Times New Roman" pitchFamily="18" charset="0"/>
                <a:cs typeface="Times New Roman" pitchFamily="18" charset="0"/>
              </a:rPr>
              <a:t>PHIẾU BÀI TẬP</a:t>
            </a:r>
          </a:p>
        </p:txBody>
      </p:sp>
      <p:graphicFrame>
        <p:nvGraphicFramePr>
          <p:cNvPr id="3" name="Table 2">
            <a:extLst>
              <a:ext uri="{FF2B5EF4-FFF2-40B4-BE49-F238E27FC236}">
                <a16:creationId xmlns:a16="http://schemas.microsoft.com/office/drawing/2014/main" id="{F232A233-4C16-9726-2BBD-A31B4E92562F}"/>
              </a:ext>
            </a:extLst>
          </p:cNvPr>
          <p:cNvGraphicFramePr>
            <a:graphicFrameLocks noGrp="1"/>
          </p:cNvGraphicFramePr>
          <p:nvPr>
            <p:extLst>
              <p:ext uri="{D42A27DB-BD31-4B8C-83A1-F6EECF244321}">
                <p14:modId xmlns:p14="http://schemas.microsoft.com/office/powerpoint/2010/main" val="34053534"/>
              </p:ext>
            </p:extLst>
          </p:nvPr>
        </p:nvGraphicFramePr>
        <p:xfrm>
          <a:off x="266330" y="1820497"/>
          <a:ext cx="11443317" cy="1219200"/>
        </p:xfrm>
        <a:graphic>
          <a:graphicData uri="http://schemas.openxmlformats.org/drawingml/2006/table">
            <a:tbl>
              <a:tblPr firstRow="1" bandRow="1">
                <a:tableStyleId>{C4B1156A-380E-4F78-BDF5-A606A8083BF9}</a:tableStyleId>
              </a:tblPr>
              <a:tblGrid>
                <a:gridCol w="11443317">
                  <a:extLst>
                    <a:ext uri="{9D8B030D-6E8A-4147-A177-3AD203B41FA5}">
                      <a16:colId xmlns:a16="http://schemas.microsoft.com/office/drawing/2014/main" val="33736696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Câu</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2: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Từ</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bài</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tập</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trên</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hãy</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cho</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biết</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Đột</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biến</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gene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là</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 </a:t>
                      </a:r>
                      <a:r>
                        <a:rPr lang="en-US" sz="2800" b="0" i="1" kern="1200" dirty="0" err="1">
                          <a:solidFill>
                            <a:srgbClr val="FF7C80"/>
                          </a:solidFill>
                          <a:effectLst/>
                          <a:latin typeface="Times New Roman" panose="02020603050405020304" pitchFamily="18" charset="0"/>
                          <a:ea typeface="+mn-ea"/>
                          <a:cs typeface="Times New Roman" panose="02020603050405020304" pitchFamily="18" charset="0"/>
                        </a:rPr>
                        <a:t>gì</a:t>
                      </a: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1" kern="1200" dirty="0">
                          <a:solidFill>
                            <a:srgbClr val="FF7C80"/>
                          </a:solidFill>
                          <a:effectLst/>
                          <a:latin typeface="Times New Roman" panose="02020603050405020304" pitchFamily="18" charset="0"/>
                          <a:ea typeface="+mn-ea"/>
                          <a:cs typeface="Times New Roman" panose="02020603050405020304" pitchFamily="18" charset="0"/>
                        </a:rPr>
                        <a:t>…………………………………………………………………………………………….</a:t>
                      </a:r>
                      <a:endParaRPr lang="en-US" sz="2800" b="0" kern="1200" dirty="0">
                        <a:solidFill>
                          <a:srgbClr val="FF7C80"/>
                        </a:solidFill>
                        <a:effectLst/>
                        <a:latin typeface="Times New Roman" panose="02020603050405020304" pitchFamily="18" charset="0"/>
                        <a:ea typeface="+mn-ea"/>
                        <a:cs typeface="Times New Roman" panose="02020603050405020304" pitchFamily="18" charset="0"/>
                      </a:endParaRPr>
                    </a:p>
                    <a:p>
                      <a:endParaRPr lang="en-US" dirty="0"/>
                    </a:p>
                  </a:txBody>
                  <a:tcPr/>
                </a:tc>
                <a:extLst>
                  <a:ext uri="{0D108BD9-81ED-4DB2-BD59-A6C34878D82A}">
                    <a16:rowId xmlns:a16="http://schemas.microsoft.com/office/drawing/2014/main" val="2559403617"/>
                  </a:ext>
                </a:extLst>
              </a:tr>
            </a:tbl>
          </a:graphicData>
        </a:graphic>
      </p:graphicFrame>
      <p:sp>
        <p:nvSpPr>
          <p:cNvPr id="4" name="TextBox 3">
            <a:extLst>
              <a:ext uri="{FF2B5EF4-FFF2-40B4-BE49-F238E27FC236}">
                <a16:creationId xmlns:a16="http://schemas.microsoft.com/office/drawing/2014/main" id="{97DC84E5-600D-3FC9-1C52-6B43FD58A7C2}"/>
              </a:ext>
            </a:extLst>
          </p:cNvPr>
          <p:cNvSpPr txBox="1"/>
          <p:nvPr/>
        </p:nvSpPr>
        <p:spPr>
          <a:xfrm>
            <a:off x="417251" y="2172598"/>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Đột</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biến</a:t>
            </a:r>
            <a:r>
              <a:rPr lang="en-US" sz="2800" dirty="0">
                <a:solidFill>
                  <a:srgbClr val="7030A0"/>
                </a:solidFill>
                <a:latin typeface="Times New Roman" pitchFamily="18" charset="0"/>
                <a:cs typeface="Times New Roman" pitchFamily="18" charset="0"/>
              </a:rPr>
              <a:t> gene </a:t>
            </a:r>
            <a:r>
              <a:rPr lang="en-US" sz="2800" dirty="0" err="1">
                <a:solidFill>
                  <a:srgbClr val="7030A0"/>
                </a:solidFill>
                <a:latin typeface="Times New Roman" pitchFamily="18" charset="0"/>
                <a:cs typeface="Times New Roman" pitchFamily="18" charset="0"/>
              </a:rPr>
              <a:t>là</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những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biến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đổi</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trong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trình</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tự</a:t>
            </a:r>
            <a:r>
              <a:rPr lang="en-US" sz="2800" dirty="0">
                <a:solidFill>
                  <a:srgbClr val="7030A0"/>
                </a:solidFill>
                <a:latin typeface="Times New Roman" pitchFamily="18" charset="0"/>
                <a:cs typeface="Times New Roman" pitchFamily="18" charset="0"/>
              </a:rPr>
              <a:t> nucleotide </a:t>
            </a:r>
            <a:r>
              <a:rPr lang="en-US" sz="2800" dirty="0" err="1">
                <a:solidFill>
                  <a:srgbClr val="7030A0"/>
                </a:solidFill>
                <a:latin typeface="Times New Roman" pitchFamily="18" charset="0"/>
                <a:cs typeface="Times New Roman" pitchFamily="18" charset="0"/>
              </a:rPr>
              <a:t>của</a:t>
            </a:r>
            <a:r>
              <a:rPr lang="en-US" sz="2800" dirty="0">
                <a:solidFill>
                  <a:srgbClr val="7030A0"/>
                </a:solidFill>
                <a:latin typeface="Times New Roman" pitchFamily="18" charset="0"/>
                <a:cs typeface="Times New Roman" pitchFamily="18" charset="0"/>
              </a:rPr>
              <a:t> gene.</a:t>
            </a:r>
          </a:p>
        </p:txBody>
      </p:sp>
      <p:sp>
        <p:nvSpPr>
          <p:cNvPr id="5" name="Arrow: Right 4">
            <a:extLst>
              <a:ext uri="{FF2B5EF4-FFF2-40B4-BE49-F238E27FC236}">
                <a16:creationId xmlns:a16="http://schemas.microsoft.com/office/drawing/2014/main" id="{62B46CC1-0550-AEFE-68BE-2C3B41BF8DEF}"/>
              </a:ext>
            </a:extLst>
          </p:cNvPr>
          <p:cNvSpPr/>
          <p:nvPr/>
        </p:nvSpPr>
        <p:spPr>
          <a:xfrm>
            <a:off x="266330" y="3688407"/>
            <a:ext cx="745724" cy="55929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AC2D39-13CB-4659-A15C-81962A2764AF}"/>
              </a:ext>
            </a:extLst>
          </p:cNvPr>
          <p:cNvSpPr txBox="1"/>
          <p:nvPr/>
        </p:nvSpPr>
        <p:spPr>
          <a:xfrm>
            <a:off x="1638389" y="3501003"/>
            <a:ext cx="9749723" cy="1015663"/>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những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đổi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nucleotide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gene.</a:t>
            </a:r>
          </a:p>
        </p:txBody>
      </p:sp>
      <p:sp>
        <p:nvSpPr>
          <p:cNvPr id="7" name="TextBox 6">
            <a:extLst>
              <a:ext uri="{FF2B5EF4-FFF2-40B4-BE49-F238E27FC236}">
                <a16:creationId xmlns:a16="http://schemas.microsoft.com/office/drawing/2014/main" id="{D9A25649-A6E1-8D36-DDC3-19FA2A8D7E2C}"/>
              </a:ext>
            </a:extLst>
          </p:cNvPr>
          <p:cNvSpPr txBox="1"/>
          <p:nvPr/>
        </p:nvSpPr>
        <p:spPr>
          <a:xfrm>
            <a:off x="1487838" y="4516666"/>
            <a:ext cx="9749723" cy="2100575"/>
          </a:xfrm>
          <a:prstGeom prst="rect">
            <a:avLst/>
          </a:prstGeom>
          <a:noFill/>
        </p:spPr>
        <p:txBody>
          <a:bodyPr wrap="square" rtlCol="0">
            <a:spAutoFit/>
          </a:bodyPr>
          <a:lstStyle/>
          <a:p>
            <a:pPr algn="just">
              <a:lnSpc>
                <a:spcPct val="135000"/>
              </a:lnSpc>
            </a:pPr>
            <a:r>
              <a:rPr lang="en-US" sz="3000" dirty="0">
                <a:solidFill>
                  <a:srgbClr val="FF9933"/>
                </a:solidFill>
                <a:latin typeface="Times New Roman" pitchFamily="18" charset="0"/>
                <a:cs typeface="Times New Roman" pitchFamily="18" charset="0"/>
              </a:rPr>
              <a:t>-  </a:t>
            </a:r>
            <a:r>
              <a:rPr lang="en-US" sz="3000" dirty="0" err="1">
                <a:solidFill>
                  <a:srgbClr val="FF9933"/>
                </a:solidFill>
                <a:latin typeface="Times New Roman" pitchFamily="18" charset="0"/>
                <a:cs typeface="Times New Roman" pitchFamily="18" charset="0"/>
              </a:rPr>
              <a:t>Có</a:t>
            </a:r>
            <a:r>
              <a:rPr lang="en-US" sz="3000" dirty="0">
                <a:solidFill>
                  <a:srgbClr val="FF9933"/>
                </a:solidFill>
                <a:latin typeface="Times New Roman" pitchFamily="18" charset="0"/>
                <a:cs typeface="Times New Roman" pitchFamily="18" charset="0"/>
              </a:rPr>
              <a:t> 3 </a:t>
            </a:r>
            <a:r>
              <a:rPr lang="en-US" sz="3000" dirty="0" err="1">
                <a:solidFill>
                  <a:srgbClr val="FF9933"/>
                </a:solidFill>
                <a:latin typeface="Times New Roman" pitchFamily="18" charset="0"/>
                <a:cs typeface="Times New Roman" pitchFamily="18" charset="0"/>
              </a:rPr>
              <a:t>dạng</a:t>
            </a:r>
            <a:r>
              <a:rPr lang="en-US" sz="3000" dirty="0">
                <a:solidFill>
                  <a:srgbClr val="FF9933"/>
                </a:solidFill>
                <a:latin typeface="Times New Roman" pitchFamily="18" charset="0"/>
                <a:cs typeface="Times New Roman" pitchFamily="18" charset="0"/>
              </a:rPr>
              <a:t> </a:t>
            </a:r>
            <a:r>
              <a:rPr lang="en-US" sz="3000" dirty="0" err="1">
                <a:solidFill>
                  <a:srgbClr val="FF9933"/>
                </a:solidFill>
                <a:latin typeface="Times New Roman" pitchFamily="18" charset="0"/>
                <a:cs typeface="Times New Roman" pitchFamily="18" charset="0"/>
              </a:rPr>
              <a:t>đột</a:t>
            </a:r>
            <a:r>
              <a:rPr lang="en-US" sz="3000" dirty="0">
                <a:solidFill>
                  <a:srgbClr val="FF9933"/>
                </a:solidFill>
                <a:latin typeface="Times New Roman" pitchFamily="18" charset="0"/>
                <a:cs typeface="Times New Roman" pitchFamily="18" charset="0"/>
              </a:rPr>
              <a:t> </a:t>
            </a:r>
            <a:r>
              <a:rPr lang="en-US" sz="3000" dirty="0" err="1">
                <a:solidFill>
                  <a:srgbClr val="FF9933"/>
                </a:solidFill>
                <a:latin typeface="Times New Roman" pitchFamily="18" charset="0"/>
                <a:cs typeface="Times New Roman" pitchFamily="18" charset="0"/>
              </a:rPr>
              <a:t>biến</a:t>
            </a:r>
            <a:r>
              <a:rPr lang="en-US" sz="3000" dirty="0">
                <a:solidFill>
                  <a:srgbClr val="FF9933"/>
                </a:solidFill>
                <a:latin typeface="Times New Roman" pitchFamily="18" charset="0"/>
                <a:cs typeface="Times New Roman" pitchFamily="18" charset="0"/>
              </a:rPr>
              <a:t> gene:</a:t>
            </a:r>
          </a:p>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mất</a:t>
            </a:r>
            <a:r>
              <a:rPr lang="en-US" sz="3000" dirty="0">
                <a:solidFill>
                  <a:srgbClr val="0000FF"/>
                </a:solidFill>
                <a:latin typeface="Times New Roman" pitchFamily="18" charset="0"/>
                <a:cs typeface="Times New Roman" pitchFamily="18" charset="0"/>
              </a:rPr>
              <a:t> 1 </a:t>
            </a:r>
            <a:r>
              <a:rPr lang="en-US" sz="3000" dirty="0" err="1">
                <a:solidFill>
                  <a:srgbClr val="0000FF"/>
                </a:solidFill>
                <a:latin typeface="Times New Roman" pitchFamily="18" charset="0"/>
                <a:cs typeface="Times New Roman" pitchFamily="18" charset="0"/>
              </a:rPr>
              <a:t>cặp</a:t>
            </a:r>
            <a:r>
              <a:rPr lang="en-US" sz="3000" dirty="0">
                <a:solidFill>
                  <a:srgbClr val="0000FF"/>
                </a:solidFill>
                <a:latin typeface="Times New Roman" pitchFamily="18" charset="0"/>
                <a:cs typeface="Times New Roman" pitchFamily="18" charset="0"/>
              </a:rPr>
              <a:t> nucleotide.</a:t>
            </a:r>
          </a:p>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thêm</a:t>
            </a:r>
            <a:r>
              <a:rPr lang="en-US" sz="3000" dirty="0">
                <a:solidFill>
                  <a:srgbClr val="0000FF"/>
                </a:solidFill>
                <a:latin typeface="Times New Roman" pitchFamily="18" charset="0"/>
                <a:cs typeface="Times New Roman" pitchFamily="18" charset="0"/>
              </a:rPr>
              <a:t> 1 </a:t>
            </a:r>
            <a:r>
              <a:rPr lang="en-US" sz="3000" dirty="0" err="1">
                <a:solidFill>
                  <a:srgbClr val="0000FF"/>
                </a:solidFill>
                <a:latin typeface="Times New Roman" pitchFamily="18" charset="0"/>
                <a:cs typeface="Times New Roman" pitchFamily="18" charset="0"/>
              </a:rPr>
              <a:t>cặp</a:t>
            </a:r>
            <a:r>
              <a:rPr lang="en-US" sz="3000" dirty="0">
                <a:solidFill>
                  <a:srgbClr val="0000FF"/>
                </a:solidFill>
                <a:latin typeface="Times New Roman" pitchFamily="18" charset="0"/>
                <a:cs typeface="Times New Roman" pitchFamily="18" charset="0"/>
              </a:rPr>
              <a:t> nucleotide.</a:t>
            </a:r>
          </a:p>
          <a:p>
            <a:pPr algn="just"/>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cặp</a:t>
            </a:r>
            <a:r>
              <a:rPr lang="en-US" sz="3000" dirty="0">
                <a:solidFill>
                  <a:srgbClr val="0000FF"/>
                </a:solidFill>
                <a:latin typeface="Times New Roman" pitchFamily="18" charset="0"/>
                <a:cs typeface="Times New Roman" pitchFamily="18" charset="0"/>
              </a:rPr>
              <a:t> nucleotide.</a:t>
            </a:r>
          </a:p>
        </p:txBody>
      </p:sp>
    </p:spTree>
    <p:extLst>
      <p:ext uri="{BB962C8B-B14F-4D97-AF65-F5344CB8AC3E}">
        <p14:creationId xmlns:p14="http://schemas.microsoft.com/office/powerpoint/2010/main" val="42601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360"/>
                                          </p:val>
                                        </p:tav>
                                        <p:tav tm="100000">
                                          <p:val>
                                            <p:fltVal val="0"/>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2"/>
                                        </p:tgtEl>
                                        <p:attrNameLst>
                                          <p:attrName>ppt_x</p:attrName>
                                        </p:attrNameLst>
                                      </p:cBhvr>
                                      <p:tavLst>
                                        <p:tav tm="0">
                                          <p:val>
                                            <p:strVal val="ppt_x"/>
                                          </p:val>
                                        </p:tav>
                                        <p:tav tm="100000">
                                          <p:val>
                                            <p:strVal val="ppt_x"/>
                                          </p:val>
                                        </p:tav>
                                      </p:tavLst>
                                    </p:anim>
                                    <p:anim calcmode="lin" valueType="num">
                                      <p:cBhvr additive="base">
                                        <p:cTn id="45" dur="500"/>
                                        <p:tgtEl>
                                          <p:spTgt spid="2"/>
                                        </p:tgtEl>
                                        <p:attrNameLst>
                                          <p:attrName>ppt_y</p:attrName>
                                        </p:attrNameLst>
                                      </p:cBhvr>
                                      <p:tavLst>
                                        <p:tav tm="0">
                                          <p:val>
                                            <p:strVal val="ppt_y"/>
                                          </p:val>
                                        </p:tav>
                                        <p:tav tm="100000">
                                          <p:val>
                                            <p:strVal val="1+ppt_h/2"/>
                                          </p:val>
                                        </p:tav>
                                      </p:tavLst>
                                    </p:anim>
                                    <p:set>
                                      <p:cBhvr>
                                        <p:cTn id="46" dur="1" fill="hold">
                                          <p:stCondLst>
                                            <p:cond delay="499"/>
                                          </p:stCondLst>
                                        </p:cTn>
                                        <p:tgtEl>
                                          <p:spTgt spid="2"/>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3"/>
                                        </p:tgtEl>
                                        <p:attrNameLst>
                                          <p:attrName>ppt_x</p:attrName>
                                        </p:attrNameLst>
                                      </p:cBhvr>
                                      <p:tavLst>
                                        <p:tav tm="0">
                                          <p:val>
                                            <p:strVal val="ppt_x"/>
                                          </p:val>
                                        </p:tav>
                                        <p:tav tm="100000">
                                          <p:val>
                                            <p:strVal val="ppt_x"/>
                                          </p:val>
                                        </p:tav>
                                      </p:tavLst>
                                    </p:anim>
                                    <p:anim calcmode="lin" valueType="num">
                                      <p:cBhvr additive="base">
                                        <p:cTn id="49" dur="500"/>
                                        <p:tgtEl>
                                          <p:spTgt spid="3"/>
                                        </p:tgtEl>
                                        <p:attrNameLst>
                                          <p:attrName>ppt_y</p:attrName>
                                        </p:attrNameLst>
                                      </p:cBhvr>
                                      <p:tavLst>
                                        <p:tav tm="0">
                                          <p:val>
                                            <p:strVal val="ppt_y"/>
                                          </p:val>
                                        </p:tav>
                                        <p:tav tm="100000">
                                          <p:val>
                                            <p:strVal val="1+ppt_h/2"/>
                                          </p:val>
                                        </p:tav>
                                      </p:tavLst>
                                    </p:anim>
                                    <p:set>
                                      <p:cBhvr>
                                        <p:cTn id="50" dur="1" fill="hold">
                                          <p:stCondLst>
                                            <p:cond delay="499"/>
                                          </p:stCondLst>
                                        </p:cTn>
                                        <p:tgtEl>
                                          <p:spTgt spid="3"/>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4"/>
                                        </p:tgtEl>
                                        <p:attrNameLst>
                                          <p:attrName>ppt_x</p:attrName>
                                        </p:attrNameLst>
                                      </p:cBhvr>
                                      <p:tavLst>
                                        <p:tav tm="0">
                                          <p:val>
                                            <p:strVal val="ppt_x"/>
                                          </p:val>
                                        </p:tav>
                                        <p:tav tm="100000">
                                          <p:val>
                                            <p:strVal val="ppt_x"/>
                                          </p:val>
                                        </p:tav>
                                      </p:tavLst>
                                    </p:anim>
                                    <p:anim calcmode="lin" valueType="num">
                                      <p:cBhvr additive="base">
                                        <p:cTn id="53" dur="500"/>
                                        <p:tgtEl>
                                          <p:spTgt spid="4"/>
                                        </p:tgtEl>
                                        <p:attrNameLst>
                                          <p:attrName>ppt_y</p:attrName>
                                        </p:attrNameLst>
                                      </p:cBhvr>
                                      <p:tavLst>
                                        <p:tav tm="0">
                                          <p:val>
                                            <p:strVal val="ppt_y"/>
                                          </p:val>
                                        </p:tav>
                                        <p:tav tm="100000">
                                          <p:val>
                                            <p:strVal val="1+ppt_h/2"/>
                                          </p:val>
                                        </p:tav>
                                      </p:tavLst>
                                    </p:anim>
                                    <p:set>
                                      <p:cBhvr>
                                        <p:cTn id="5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animBg="1"/>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180344"/>
            <a:ext cx="12192000" cy="1815882"/>
          </a:xfrm>
          <a:prstGeom prst="rect">
            <a:avLst/>
          </a:prstGeom>
          <a:noFill/>
        </p:spPr>
        <p:txBody>
          <a:bodyPr wrap="square" rtlCol="0">
            <a:spAutoFit/>
          </a:bodyPr>
          <a:lstStyle/>
          <a:p>
            <a:pPr algn="just"/>
            <a:r>
              <a:rPr lang="vi-VN" sz="2800" dirty="0">
                <a:latin typeface="Times New Roman" pitchFamily="18" charset="0"/>
                <a:cs typeface="Times New Roman" pitchFamily="18" charset="0"/>
              </a:rPr>
              <a:t>a) - Đột biến gene xảy ra ở </a:t>
            </a:r>
            <a:r>
              <a:rPr lang="vi-VN" sz="2800" dirty="0">
                <a:solidFill>
                  <a:srgbClr val="FF0000"/>
                </a:solidFill>
                <a:latin typeface="Times New Roman" pitchFamily="18" charset="0"/>
                <a:cs typeface="Times New Roman" pitchFamily="18" charset="0"/>
              </a:rPr>
              <a:t>vị trí cặp nucleotide thứ 2 </a:t>
            </a:r>
            <a:r>
              <a:rPr lang="vi-VN" sz="2800" dirty="0">
                <a:latin typeface="Times New Roman" pitchFamily="18" charset="0"/>
                <a:cs typeface="Times New Roman" pitchFamily="18" charset="0"/>
              </a:rPr>
              <a:t>của bộ ba quy định </a:t>
            </a:r>
            <a:r>
              <a:rPr lang="vi-VN" sz="2800" dirty="0">
                <a:solidFill>
                  <a:srgbClr val="FF0000"/>
                </a:solidFill>
                <a:latin typeface="Times New Roman" pitchFamily="18" charset="0"/>
                <a:cs typeface="Times New Roman" pitchFamily="18" charset="0"/>
              </a:rPr>
              <a:t>amino acid thứ 6 </a:t>
            </a:r>
            <a:r>
              <a:rPr lang="vi-VN" sz="2800" dirty="0">
                <a:latin typeface="Times New Roman" pitchFamily="18" charset="0"/>
                <a:cs typeface="Times New Roman" pitchFamily="18" charset="0"/>
              </a:rPr>
              <a:t>trên gene quy định </a:t>
            </a:r>
            <a:r>
              <a:rPr lang="vi-VN" sz="2800" dirty="0">
                <a:solidFill>
                  <a:srgbClr val="FF0000"/>
                </a:solidFill>
                <a:latin typeface="Times New Roman" pitchFamily="18" charset="0"/>
                <a:cs typeface="Times New Roman" pitchFamily="18" charset="0"/>
              </a:rPr>
              <a:t>tổng hợp chuỗi </a:t>
            </a:r>
            <a:r>
              <a:rPr lang="el-GR" sz="2800" dirty="0">
                <a:solidFill>
                  <a:srgbClr val="FF0000"/>
                </a:solidFill>
                <a:latin typeface="Times New Roman" pitchFamily="18" charset="0"/>
                <a:cs typeface="Times New Roman" pitchFamily="18" charset="0"/>
              </a:rPr>
              <a:t>β-</a:t>
            </a:r>
            <a:r>
              <a:rPr lang="vi-VN" sz="2800" dirty="0">
                <a:solidFill>
                  <a:srgbClr val="FF0000"/>
                </a:solidFill>
                <a:latin typeface="Times New Roman" pitchFamily="18" charset="0"/>
                <a:cs typeface="Times New Roman" pitchFamily="18" charset="0"/>
              </a:rPr>
              <a:t>hemoglobin</a:t>
            </a:r>
            <a:r>
              <a:rPr lang="vi-VN" sz="2800" dirty="0">
                <a:latin typeface="Times New Roman" pitchFamily="18" charset="0"/>
                <a:cs typeface="Times New Roman" pitchFamily="18" charset="0"/>
              </a:rPr>
              <a:t>.</a:t>
            </a:r>
          </a:p>
          <a:p>
            <a:pPr algn="just"/>
            <a:r>
              <a:rPr lang="vi-VN" sz="2800" dirty="0">
                <a:latin typeface="Times New Roman" pitchFamily="18" charset="0"/>
                <a:cs typeface="Times New Roman" pitchFamily="18" charset="0"/>
              </a:rPr>
              <a:t>- Đột biến trên đã làm </a:t>
            </a:r>
            <a:r>
              <a:rPr lang="vi-VN" sz="2800" dirty="0">
                <a:solidFill>
                  <a:srgbClr val="FF0000"/>
                </a:solidFill>
                <a:latin typeface="Times New Roman" pitchFamily="18" charset="0"/>
                <a:cs typeface="Times New Roman" pitchFamily="18" charset="0"/>
              </a:rPr>
              <a:t>thay đổi một amino acid ở vị trí thứ 6 </a:t>
            </a:r>
            <a:r>
              <a:rPr lang="vi-VN" sz="2800" dirty="0">
                <a:latin typeface="Times New Roman" pitchFamily="18" charset="0"/>
                <a:cs typeface="Times New Roman" pitchFamily="18" charset="0"/>
              </a:rPr>
              <a:t>của chuỗi polypeptide (thay thế amino acid </a:t>
            </a:r>
            <a:r>
              <a:rPr lang="vi-VN" sz="2800" dirty="0">
                <a:solidFill>
                  <a:srgbClr val="FF0000"/>
                </a:solidFill>
                <a:latin typeface="Times New Roman" pitchFamily="18" charset="0"/>
                <a:cs typeface="Times New Roman" pitchFamily="18" charset="0"/>
              </a:rPr>
              <a:t>Glu</a:t>
            </a:r>
            <a:r>
              <a:rPr lang="vi-VN" sz="2800" dirty="0">
                <a:latin typeface="Times New Roman" pitchFamily="18" charset="0"/>
                <a:cs typeface="Times New Roman" pitchFamily="18" charset="0"/>
              </a:rPr>
              <a:t> thành </a:t>
            </a:r>
            <a:r>
              <a:rPr lang="vi-VN" sz="2800" dirty="0">
                <a:solidFill>
                  <a:srgbClr val="FF0000"/>
                </a:solidFill>
                <a:latin typeface="Times New Roman" pitchFamily="18" charset="0"/>
                <a:cs typeface="Times New Roman" pitchFamily="18" charset="0"/>
              </a:rPr>
              <a:t>Val)</a:t>
            </a:r>
            <a:r>
              <a:rPr lang="vi-VN" sz="2800" dirty="0">
                <a:latin typeface="Times New Roman" pitchFamily="18" charset="0"/>
                <a:cs typeface="Times New Roman" pitchFamily="18" charset="0"/>
              </a:rPr>
              <a:t>.</a:t>
            </a:r>
          </a:p>
        </p:txBody>
      </p:sp>
      <p:pic>
        <p:nvPicPr>
          <p:cNvPr id="3076" name="Picture 4"/>
          <p:cNvPicPr>
            <a:picLocks noChangeAspect="1" noChangeArrowheads="1"/>
          </p:cNvPicPr>
          <p:nvPr/>
        </p:nvPicPr>
        <p:blipFill>
          <a:blip r:embed="rId2"/>
          <a:srcRect/>
          <a:stretch>
            <a:fillRect/>
          </a:stretch>
        </p:blipFill>
        <p:spPr bwMode="auto">
          <a:xfrm>
            <a:off x="128016" y="0"/>
            <a:ext cx="11731752" cy="4122669"/>
          </a:xfrm>
          <a:prstGeom prst="rect">
            <a:avLst/>
          </a:prstGeom>
          <a:noFill/>
          <a:ln w="9525">
            <a:noFill/>
            <a:miter lim="800000"/>
            <a:headEnd/>
            <a:tailEnd/>
          </a:ln>
          <a:effectLst/>
        </p:spPr>
      </p:pic>
      <p:sp>
        <p:nvSpPr>
          <p:cNvPr id="6" name="TextBox 5"/>
          <p:cNvSpPr txBox="1"/>
          <p:nvPr/>
        </p:nvSpPr>
        <p:spPr>
          <a:xfrm>
            <a:off x="425577" y="4611231"/>
            <a:ext cx="11434191" cy="1384995"/>
          </a:xfrm>
          <a:prstGeom prst="rect">
            <a:avLst/>
          </a:prstGeom>
          <a:noFill/>
        </p:spPr>
        <p:txBody>
          <a:bodyPr wrap="square" rtlCol="0">
            <a:spAutoFit/>
          </a:bodyPr>
          <a:lstStyle/>
          <a:p>
            <a:pPr algn="just"/>
            <a:r>
              <a:rPr lang="vi-VN" sz="2800" dirty="0">
                <a:solidFill>
                  <a:srgbClr val="009999"/>
                </a:solidFill>
                <a:latin typeface="Times New Roman" pitchFamily="18" charset="0"/>
                <a:cs typeface="Times New Roman" pitchFamily="18" charset="0"/>
              </a:rPr>
              <a:t>b) Hồng cầu hình liềm làm xuất hiện hàng loạt rối loạn bệnh lí trong cơ thể như thể lực giảm, tiêu huyết, suy tim, tổn thương não, lách bị tổn thương, rối loạn tâm thần, liệt,…</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upRight)">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upRight)">
                                      <p:cBhvr>
                                        <p:cTn id="20" dur="1000"/>
                                        <p:tgtEl>
                                          <p:spTgt spid="6"/>
                                        </p:tgtEl>
                                      </p:cBhvr>
                                    </p:animEffect>
                                  </p:childTnLst>
                                </p:cTn>
                              </p:par>
                              <p:par>
                                <p:cTn id="21" presetID="53" presetClass="exit" presetSubtype="0" fill="hold" grpId="1" nodeType="withEffect">
                                  <p:stCondLst>
                                    <p:cond delay="0"/>
                                  </p:stCondLst>
                                  <p:childTnLst>
                                    <p:anim calcmode="lin" valueType="num">
                                      <p:cBhvr>
                                        <p:cTn id="22" dur="1000"/>
                                        <p:tgtEl>
                                          <p:spTgt spid="7"/>
                                        </p:tgtEl>
                                        <p:attrNameLst>
                                          <p:attrName>ppt_w</p:attrName>
                                        </p:attrNameLst>
                                      </p:cBhvr>
                                      <p:tavLst>
                                        <p:tav tm="0">
                                          <p:val>
                                            <p:strVal val="ppt_w"/>
                                          </p:val>
                                        </p:tav>
                                        <p:tav tm="100000">
                                          <p:val>
                                            <p:fltVal val="0"/>
                                          </p:val>
                                        </p:tav>
                                      </p:tavLst>
                                    </p:anim>
                                    <p:anim calcmode="lin" valueType="num">
                                      <p:cBhvr>
                                        <p:cTn id="23" dur="1000"/>
                                        <p:tgtEl>
                                          <p:spTgt spid="7"/>
                                        </p:tgtEl>
                                        <p:attrNameLst>
                                          <p:attrName>ppt_h</p:attrName>
                                        </p:attrNameLst>
                                      </p:cBhvr>
                                      <p:tavLst>
                                        <p:tav tm="0">
                                          <p:val>
                                            <p:strVal val="ppt_h"/>
                                          </p:val>
                                        </p:tav>
                                        <p:tav tm="100000">
                                          <p:val>
                                            <p:fltVal val="0"/>
                                          </p:val>
                                        </p:tav>
                                      </p:tavLst>
                                    </p:anim>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609246"/>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5" name="Arrow: Right 4">
            <a:extLst>
              <a:ext uri="{FF2B5EF4-FFF2-40B4-BE49-F238E27FC236}">
                <a16:creationId xmlns:a16="http://schemas.microsoft.com/office/drawing/2014/main" id="{62B46CC1-0550-AEFE-68BE-2C3B41BF8DEF}"/>
              </a:ext>
            </a:extLst>
          </p:cNvPr>
          <p:cNvSpPr/>
          <p:nvPr/>
        </p:nvSpPr>
        <p:spPr>
          <a:xfrm>
            <a:off x="4162425" y="2063149"/>
            <a:ext cx="745724" cy="55929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AC2D39-13CB-4659-A15C-81962A2764AF}"/>
              </a:ext>
            </a:extLst>
          </p:cNvPr>
          <p:cNvSpPr txBox="1"/>
          <p:nvPr/>
        </p:nvSpPr>
        <p:spPr>
          <a:xfrm>
            <a:off x="4838700" y="1284512"/>
            <a:ext cx="6953250" cy="2482474"/>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dị</a:t>
            </a:r>
            <a:r>
              <a:rPr lang="en-US" sz="3000" dirty="0">
                <a:solidFill>
                  <a:srgbClr val="0000FF"/>
                </a:solidFill>
                <a:latin typeface="Times New Roman" pitchFamily="18" charset="0"/>
                <a:cs typeface="Times New Roman" pitchFamily="18" charset="0"/>
              </a:rPr>
              <a:t> di </a:t>
            </a:r>
            <a:r>
              <a:rPr lang="en-US" sz="3000" dirty="0" err="1">
                <a:solidFill>
                  <a:srgbClr val="0000FF"/>
                </a:solidFill>
                <a:latin typeface="Times New Roman" pitchFamily="18" charset="0"/>
                <a:cs typeface="Times New Roman" pitchFamily="18" charset="0"/>
              </a:rPr>
              <a:t>truyền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xảy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ra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phát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hoặc</a:t>
            </a:r>
            <a:r>
              <a:rPr lang="en-US" sz="3000" dirty="0">
                <a:solidFill>
                  <a:srgbClr val="0000FF"/>
                </a:solidFill>
                <a:latin typeface="Times New Roman" pitchFamily="18" charset="0"/>
                <a:cs typeface="Times New Roman" pitchFamily="18" charset="0"/>
              </a:rPr>
              <a:t> do </a:t>
            </a:r>
            <a:r>
              <a:rPr lang="en-US" sz="3000" dirty="0" err="1">
                <a:solidFill>
                  <a:srgbClr val="0000FF"/>
                </a:solidFill>
                <a:latin typeface="Times New Roman" pitchFamily="18" charset="0"/>
                <a:cs typeface="Times New Roman" pitchFamily="18" charset="0"/>
              </a:rPr>
              <a:t>tác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gây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a:t>
            </a:r>
            <a:endParaRPr lang="en-US" sz="3000"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F84837C8-E476-ECA5-CADA-356F6AFB4849}"/>
              </a:ext>
            </a:extLst>
          </p:cNvPr>
          <p:cNvPicPr>
            <a:picLocks noChangeAspect="1"/>
          </p:cNvPicPr>
          <p:nvPr/>
        </p:nvPicPr>
        <p:blipFill>
          <a:blip r:embed="rId2"/>
          <a:stretch>
            <a:fillRect/>
          </a:stretch>
        </p:blipFill>
        <p:spPr>
          <a:xfrm>
            <a:off x="247650" y="1284512"/>
            <a:ext cx="4066286" cy="4980864"/>
          </a:xfrm>
          <a:prstGeom prst="rect">
            <a:avLst/>
          </a:prstGeom>
        </p:spPr>
      </p:pic>
    </p:spTree>
    <p:extLst>
      <p:ext uri="{BB962C8B-B14F-4D97-AF65-F5344CB8AC3E}">
        <p14:creationId xmlns:p14="http://schemas.microsoft.com/office/powerpoint/2010/main" val="11066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Righ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80">
                                          <p:stCondLst>
                                            <p:cond delay="0"/>
                                          </p:stCondLst>
                                        </p:cTn>
                                        <p:tgtEl>
                                          <p:spTgt spid="5"/>
                                        </p:tgtEl>
                                      </p:cBhvr>
                                    </p:animEffect>
                                    <p:anim calcmode="lin" valueType="num">
                                      <p:cBhvr>
                                        <p:cTn id="3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0" dur="26">
                                          <p:stCondLst>
                                            <p:cond delay="650"/>
                                          </p:stCondLst>
                                        </p:cTn>
                                        <p:tgtEl>
                                          <p:spTgt spid="5"/>
                                        </p:tgtEl>
                                      </p:cBhvr>
                                      <p:to x="100000" y="60000"/>
                                    </p:animScale>
                                    <p:animScale>
                                      <p:cBhvr>
                                        <p:cTn id="41" dur="166" decel="50000">
                                          <p:stCondLst>
                                            <p:cond delay="676"/>
                                          </p:stCondLst>
                                        </p:cTn>
                                        <p:tgtEl>
                                          <p:spTgt spid="5"/>
                                        </p:tgtEl>
                                      </p:cBhvr>
                                      <p:to x="100000" y="100000"/>
                                    </p:animScale>
                                    <p:animScale>
                                      <p:cBhvr>
                                        <p:cTn id="42" dur="26">
                                          <p:stCondLst>
                                            <p:cond delay="1312"/>
                                          </p:stCondLst>
                                        </p:cTn>
                                        <p:tgtEl>
                                          <p:spTgt spid="5"/>
                                        </p:tgtEl>
                                      </p:cBhvr>
                                      <p:to x="100000" y="80000"/>
                                    </p:animScale>
                                    <p:animScale>
                                      <p:cBhvr>
                                        <p:cTn id="43" dur="166" decel="50000">
                                          <p:stCondLst>
                                            <p:cond delay="1338"/>
                                          </p:stCondLst>
                                        </p:cTn>
                                        <p:tgtEl>
                                          <p:spTgt spid="5"/>
                                        </p:tgtEl>
                                      </p:cBhvr>
                                      <p:to x="100000" y="100000"/>
                                    </p:animScale>
                                    <p:animScale>
                                      <p:cBhvr>
                                        <p:cTn id="44" dur="26">
                                          <p:stCondLst>
                                            <p:cond delay="1642"/>
                                          </p:stCondLst>
                                        </p:cTn>
                                        <p:tgtEl>
                                          <p:spTgt spid="5"/>
                                        </p:tgtEl>
                                      </p:cBhvr>
                                      <p:to x="100000" y="90000"/>
                                    </p:animScale>
                                    <p:animScale>
                                      <p:cBhvr>
                                        <p:cTn id="45" dur="166" decel="50000">
                                          <p:stCondLst>
                                            <p:cond delay="1668"/>
                                          </p:stCondLst>
                                        </p:cTn>
                                        <p:tgtEl>
                                          <p:spTgt spid="5"/>
                                        </p:tgtEl>
                                      </p:cBhvr>
                                      <p:to x="100000" y="100000"/>
                                    </p:animScale>
                                    <p:animScale>
                                      <p:cBhvr>
                                        <p:cTn id="46" dur="26">
                                          <p:stCondLst>
                                            <p:cond delay="1808"/>
                                          </p:stCondLst>
                                        </p:cTn>
                                        <p:tgtEl>
                                          <p:spTgt spid="5"/>
                                        </p:tgtEl>
                                      </p:cBhvr>
                                      <p:to x="100000" y="95000"/>
                                    </p:animScale>
                                    <p:animScale>
                                      <p:cBhvr>
                                        <p:cTn id="4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609246"/>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6" name="TextBox 5">
            <a:extLst>
              <a:ext uri="{FF2B5EF4-FFF2-40B4-BE49-F238E27FC236}">
                <a16:creationId xmlns:a16="http://schemas.microsoft.com/office/drawing/2014/main" id="{D7AC2D39-13CB-4659-A15C-81962A2764AF}"/>
              </a:ext>
            </a:extLst>
          </p:cNvPr>
          <p:cNvSpPr txBox="1"/>
          <p:nvPr/>
        </p:nvSpPr>
        <p:spPr>
          <a:xfrm>
            <a:off x="301841" y="1132466"/>
            <a:ext cx="9925235" cy="649922"/>
          </a:xfrm>
          <a:prstGeom prst="rect">
            <a:avLst/>
          </a:prstGeom>
          <a:noFill/>
        </p:spPr>
        <p:txBody>
          <a:bodyPr wrap="square" rtlCol="0">
            <a:spAutoFit/>
          </a:bodyPr>
          <a:lstStyle/>
          <a:p>
            <a:pPr algn="just">
              <a:lnSpc>
                <a:spcPct val="135000"/>
              </a:lnSpc>
            </a:pPr>
            <a:r>
              <a:rPr lang="en-US" sz="3000" dirty="0" err="1">
                <a:solidFill>
                  <a:srgbClr val="0000FF"/>
                </a:solidFill>
                <a:latin typeface="Times New Roman" pitchFamily="18" charset="0"/>
                <a:cs typeface="Times New Roman" pitchFamily="18" charset="0"/>
              </a:rPr>
              <a:t>Sắp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xếp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gây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sau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đây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nhóm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phù</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a:t>
            </a:r>
          </a:p>
        </p:txBody>
      </p:sp>
      <p:sp>
        <p:nvSpPr>
          <p:cNvPr id="2" name="Rectangle 1">
            <a:extLst>
              <a:ext uri="{FF2B5EF4-FFF2-40B4-BE49-F238E27FC236}">
                <a16:creationId xmlns:a16="http://schemas.microsoft.com/office/drawing/2014/main" id="{AB0A4290-3B35-6E3E-F1D9-249519DD193E}"/>
              </a:ext>
            </a:extLst>
          </p:cNvPr>
          <p:cNvSpPr/>
          <p:nvPr/>
        </p:nvSpPr>
        <p:spPr>
          <a:xfrm>
            <a:off x="301841" y="2059619"/>
            <a:ext cx="2831976" cy="64992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endParaRPr lang="en-US"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C5708AF-B4C1-3C98-4189-4C805E27FB15}"/>
              </a:ext>
            </a:extLst>
          </p:cNvPr>
          <p:cNvSpPr/>
          <p:nvPr/>
        </p:nvSpPr>
        <p:spPr>
          <a:xfrm>
            <a:off x="301841" y="2936657"/>
            <a:ext cx="2831976" cy="6499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94F0661-863B-64F4-604D-A16D3C5AC123}"/>
              </a:ext>
            </a:extLst>
          </p:cNvPr>
          <p:cNvSpPr/>
          <p:nvPr/>
        </p:nvSpPr>
        <p:spPr>
          <a:xfrm>
            <a:off x="301842" y="3986074"/>
            <a:ext cx="2831976" cy="55929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81C111-FEDD-3C4C-3EE8-6DC21AA22848}"/>
              </a:ext>
            </a:extLst>
          </p:cNvPr>
          <p:cNvSpPr/>
          <p:nvPr/>
        </p:nvSpPr>
        <p:spPr>
          <a:xfrm>
            <a:off x="28849" y="5290528"/>
            <a:ext cx="1321295" cy="8700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Tia UV</a:t>
            </a:r>
          </a:p>
        </p:txBody>
      </p:sp>
      <p:sp>
        <p:nvSpPr>
          <p:cNvPr id="9" name="Rectangle 8">
            <a:extLst>
              <a:ext uri="{FF2B5EF4-FFF2-40B4-BE49-F238E27FC236}">
                <a16:creationId xmlns:a16="http://schemas.microsoft.com/office/drawing/2014/main" id="{A2D51505-723E-2D42-FFD8-809AB960F9B7}"/>
              </a:ext>
            </a:extLst>
          </p:cNvPr>
          <p:cNvSpPr/>
          <p:nvPr/>
        </p:nvSpPr>
        <p:spPr>
          <a:xfrm>
            <a:off x="1404149" y="5487879"/>
            <a:ext cx="1969367" cy="8700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C165BDA-763D-37C5-AE81-FDE3B80244F7}"/>
              </a:ext>
            </a:extLst>
          </p:cNvPr>
          <p:cNvSpPr/>
          <p:nvPr/>
        </p:nvSpPr>
        <p:spPr>
          <a:xfrm>
            <a:off x="3481525" y="5471603"/>
            <a:ext cx="1083076" cy="5291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Virus</a:t>
            </a:r>
          </a:p>
        </p:txBody>
      </p:sp>
      <p:sp>
        <p:nvSpPr>
          <p:cNvPr id="11" name="Rectangle 10">
            <a:extLst>
              <a:ext uri="{FF2B5EF4-FFF2-40B4-BE49-F238E27FC236}">
                <a16:creationId xmlns:a16="http://schemas.microsoft.com/office/drawing/2014/main" id="{1FB177A6-D7A2-AA49-E334-937E6347BF08}"/>
              </a:ext>
            </a:extLst>
          </p:cNvPr>
          <p:cNvSpPr/>
          <p:nvPr/>
        </p:nvSpPr>
        <p:spPr>
          <a:xfrm>
            <a:off x="4672610" y="5471602"/>
            <a:ext cx="1683802" cy="8700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333E496-753A-1592-18DE-8C5D1DBCA422}"/>
              </a:ext>
            </a:extLst>
          </p:cNvPr>
          <p:cNvSpPr/>
          <p:nvPr/>
        </p:nvSpPr>
        <p:spPr>
          <a:xfrm>
            <a:off x="6381107" y="5466240"/>
            <a:ext cx="1534362" cy="8359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endParaRPr lang="en-US" sz="28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7886C06-AB45-4710-A470-9AD78B0B76FB}"/>
              </a:ext>
            </a:extLst>
          </p:cNvPr>
          <p:cNvSpPr/>
          <p:nvPr/>
        </p:nvSpPr>
        <p:spPr>
          <a:xfrm>
            <a:off x="7940164" y="5488618"/>
            <a:ext cx="1503013" cy="83597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cs typeface="Times New Roman" panose="02020603050405020304" pitchFamily="18" charset="0"/>
              </a:rPr>
              <a:t>khuẩn</a:t>
            </a:r>
            <a:endParaRPr lang="en-US" sz="2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25C5838-CBBB-DDEA-E4DE-B33D06F1696E}"/>
              </a:ext>
            </a:extLst>
          </p:cNvPr>
          <p:cNvSpPr/>
          <p:nvPr/>
        </p:nvSpPr>
        <p:spPr>
          <a:xfrm>
            <a:off x="9501796" y="5471601"/>
            <a:ext cx="2475390" cy="88629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endParaRPr lang="en-US" sz="28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BBBDD11-B1EE-A7C7-9F97-0BB5DE349AD5}"/>
              </a:ext>
            </a:extLst>
          </p:cNvPr>
          <p:cNvSpPr/>
          <p:nvPr/>
        </p:nvSpPr>
        <p:spPr>
          <a:xfrm>
            <a:off x="301841" y="4771911"/>
            <a:ext cx="2831976" cy="5592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endParaRPr lang="en-US" sz="28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E9834DD1-07F8-A343-2201-1CFBB385A06D}"/>
              </a:ext>
            </a:extLst>
          </p:cNvPr>
          <p:cNvSpPr/>
          <p:nvPr/>
        </p:nvSpPr>
        <p:spPr>
          <a:xfrm>
            <a:off x="3276600" y="4821679"/>
            <a:ext cx="6324600" cy="50935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rgbClr val="CC00CC"/>
                </a:solidFill>
                <a:latin typeface="Times New Roman" panose="02020603050405020304" pitchFamily="18" charset="0"/>
                <a:cs typeface="Times New Roman" panose="02020603050405020304" pitchFamily="18" charset="0"/>
              </a:rPr>
              <a:t>Lỗi</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bắt</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cặp</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trong</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quá</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trình</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tái</a:t>
            </a:r>
            <a:r>
              <a:rPr lang="en-US" sz="2800" dirty="0">
                <a:solidFill>
                  <a:srgbClr val="CC00CC"/>
                </a:solidFill>
                <a:latin typeface="Times New Roman" panose="02020603050405020304" pitchFamily="18" charset="0"/>
                <a:cs typeface="Times New Roman" panose="02020603050405020304" pitchFamily="18" charset="0"/>
              </a:rPr>
              <a:t> </a:t>
            </a:r>
            <a:r>
              <a:rPr lang="en-US" sz="2800" dirty="0" err="1">
                <a:solidFill>
                  <a:srgbClr val="CC00CC"/>
                </a:solidFill>
                <a:latin typeface="Times New Roman" panose="02020603050405020304" pitchFamily="18" charset="0"/>
                <a:cs typeface="Times New Roman" panose="02020603050405020304" pitchFamily="18" charset="0"/>
              </a:rPr>
              <a:t>bản</a:t>
            </a:r>
            <a:r>
              <a:rPr lang="en-US" sz="2800" dirty="0">
                <a:solidFill>
                  <a:srgbClr val="CC00CC"/>
                </a:solidFill>
                <a:latin typeface="Times New Roman" panose="02020603050405020304" pitchFamily="18" charset="0"/>
                <a:cs typeface="Times New Roman" panose="02020603050405020304" pitchFamily="18" charset="0"/>
              </a:rPr>
              <a:t> DNA</a:t>
            </a:r>
          </a:p>
        </p:txBody>
      </p:sp>
    </p:spTree>
    <p:extLst>
      <p:ext uri="{BB962C8B-B14F-4D97-AF65-F5344CB8AC3E}">
        <p14:creationId xmlns:p14="http://schemas.microsoft.com/office/powerpoint/2010/main" val="54023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3.7037E-6 L 0.26615 -0.46643 " pathEditMode="relative" rAng="0" ptsTypes="AA">
                                      <p:cBhvr>
                                        <p:cTn id="26" dur="2000" fill="hold"/>
                                        <p:tgtEl>
                                          <p:spTgt spid="7"/>
                                        </p:tgtEl>
                                        <p:attrNameLst>
                                          <p:attrName>ppt_x</p:attrName>
                                          <p:attrName>ppt_y</p:attrName>
                                        </p:attrNameLst>
                                      </p:cBhvr>
                                      <p:rCtr x="13307" y="-233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54167E-6 2.59259E-6 L 0.16159 -0.36366 " pathEditMode="relative" rAng="0" ptsTypes="AA">
                                      <p:cBhvr>
                                        <p:cTn id="30" dur="2000" fill="hold"/>
                                        <p:tgtEl>
                                          <p:spTgt spid="9"/>
                                        </p:tgtEl>
                                        <p:attrNameLst>
                                          <p:attrName>ppt_x</p:attrName>
                                          <p:attrName>ppt_y</p:attrName>
                                        </p:attrNameLst>
                                      </p:cBhvr>
                                      <p:rCtr x="8073" y="-18194"/>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0234 -0.00416 L -0.01432 -0.21134 " pathEditMode="relative" rAng="0" ptsTypes="AA">
                                      <p:cBhvr>
                                        <p:cTn id="34" dur="2000" fill="hold"/>
                                        <p:tgtEl>
                                          <p:spTgt spid="10"/>
                                        </p:tgtEl>
                                        <p:attrNameLst>
                                          <p:attrName>ppt_x</p:attrName>
                                          <p:attrName>ppt_y</p:attrName>
                                        </p:attrNameLst>
                                      </p:cBhvr>
                                      <p:rCtr x="-833" y="-1037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54167E-6 -2.59259E-6 L 0.02461 -0.49745 " pathEditMode="relative" rAng="0" ptsTypes="AA">
                                      <p:cBhvr>
                                        <p:cTn id="38" dur="2000" fill="hold"/>
                                        <p:tgtEl>
                                          <p:spTgt spid="11"/>
                                        </p:tgtEl>
                                        <p:attrNameLst>
                                          <p:attrName>ppt_x</p:attrName>
                                          <p:attrName>ppt_y</p:attrName>
                                        </p:attrNameLst>
                                      </p:cBhvr>
                                      <p:rCtr x="1224" y="-2488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875E-6 -3.7037E-7 L 0.05182 -0.50532 " pathEditMode="relative" rAng="0" ptsTypes="AA">
                                      <p:cBhvr>
                                        <p:cTn id="42" dur="2000" fill="hold"/>
                                        <p:tgtEl>
                                          <p:spTgt spid="12"/>
                                        </p:tgtEl>
                                        <p:attrNameLst>
                                          <p:attrName>ppt_x</p:attrName>
                                          <p:attrName>ppt_y</p:attrName>
                                        </p:attrNameLst>
                                      </p:cBhvr>
                                      <p:rCtr x="2591" y="-2527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6.25E-7 -1.11111E-6 L -0.27708 -0.2213 " pathEditMode="relative" rAng="0" ptsTypes="AA">
                                      <p:cBhvr>
                                        <p:cTn id="46" dur="2000" fill="hold"/>
                                        <p:tgtEl>
                                          <p:spTgt spid="13"/>
                                        </p:tgtEl>
                                        <p:attrNameLst>
                                          <p:attrName>ppt_x</p:attrName>
                                          <p:attrName>ppt_y</p:attrName>
                                        </p:attrNameLst>
                                      </p:cBhvr>
                                      <p:rCtr x="-13854" y="-1106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0.02956 0.01806 L -0.28737 -0.35556 " pathEditMode="relative" rAng="0" ptsTypes="AA">
                                      <p:cBhvr>
                                        <p:cTn id="50" dur="2000" fill="hold"/>
                                        <p:tgtEl>
                                          <p:spTgt spid="14"/>
                                        </p:tgtEl>
                                        <p:attrNameLst>
                                          <p:attrName>ppt_x</p:attrName>
                                          <p:attrName>ppt_y</p:attrName>
                                        </p:attrNameLst>
                                      </p:cBhvr>
                                      <p:rCtr x="-15846" y="-18681"/>
                                    </p:animMotion>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ircle(in)">
                                      <p:cBhvr>
                                        <p:cTn id="6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4"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29028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AFC75B-C257-1420-3E92-0E19C4F360A3}"/>
              </a:ext>
            </a:extLst>
          </p:cNvPr>
          <p:cNvSpPr txBox="1"/>
          <p:nvPr/>
        </p:nvSpPr>
        <p:spPr>
          <a:xfrm>
            <a:off x="79902" y="813502"/>
            <a:ext cx="11842809" cy="757259"/>
          </a:xfrm>
          <a:prstGeom prst="rect">
            <a:avLst/>
          </a:prstGeom>
          <a:noFill/>
        </p:spPr>
        <p:txBody>
          <a:bodyPr wrap="square">
            <a:spAutoFit/>
          </a:bodyPr>
          <a:lstStyle/>
          <a:p>
            <a:pPr marL="0" marR="0" algn="ctr">
              <a:lnSpc>
                <a:spcPct val="107000"/>
              </a:lnSpc>
              <a:spcBef>
                <a:spcPts val="0"/>
              </a:spcBef>
              <a:spcAft>
                <a:spcPts val="0"/>
              </a:spcAft>
            </a:pPr>
            <a:r>
              <a:rPr lang="en-US"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6028D7EC-AABF-00F8-1685-7F7AACC9AC39}"/>
              </a:ext>
            </a:extLst>
          </p:cNvPr>
          <p:cNvGraphicFramePr>
            <a:graphicFrameLocks noGrp="1"/>
          </p:cNvGraphicFramePr>
          <p:nvPr>
            <p:extLst>
              <p:ext uri="{D42A27DB-BD31-4B8C-83A1-F6EECF244321}">
                <p14:modId xmlns:p14="http://schemas.microsoft.com/office/powerpoint/2010/main" val="738133759"/>
              </p:ext>
            </p:extLst>
          </p:nvPr>
        </p:nvGraphicFramePr>
        <p:xfrm>
          <a:off x="275211" y="1614509"/>
          <a:ext cx="11762909" cy="5260736"/>
        </p:xfrm>
        <a:graphic>
          <a:graphicData uri="http://schemas.openxmlformats.org/drawingml/2006/table">
            <a:tbl>
              <a:tblPr firstRow="1" bandRow="1">
                <a:tableStyleId>{5DA37D80-6434-44D0-A028-1B22A696006F}</a:tableStyleId>
              </a:tblPr>
              <a:tblGrid>
                <a:gridCol w="3612501">
                  <a:extLst>
                    <a:ext uri="{9D8B030D-6E8A-4147-A177-3AD203B41FA5}">
                      <a16:colId xmlns:a16="http://schemas.microsoft.com/office/drawing/2014/main" val="40948432"/>
                    </a:ext>
                  </a:extLst>
                </a:gridCol>
                <a:gridCol w="8150408">
                  <a:extLst>
                    <a:ext uri="{9D8B030D-6E8A-4147-A177-3AD203B41FA5}">
                      <a16:colId xmlns:a16="http://schemas.microsoft.com/office/drawing/2014/main" val="359270648"/>
                    </a:ext>
                  </a:extLst>
                </a:gridCol>
              </a:tblGrid>
              <a:tr h="627776">
                <a:tc>
                  <a:txBody>
                    <a:bodyPr/>
                    <a:lstStyle/>
                    <a:p>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diễn</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chính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dung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6567418"/>
                  </a:ext>
                </a:extLst>
              </a:tr>
              <a:tr h="528797">
                <a:tc>
                  <a:txBody>
                    <a:bodyPr/>
                    <a:lstStyle/>
                    <a:p>
                      <a:r>
                        <a:rPr lang="en-US" sz="2800" kern="1200" dirty="0">
                          <a:solidFill>
                            <a:schemeClr val="tx1"/>
                          </a:solidFill>
                          <a:effectLst/>
                          <a:latin typeface="Times New Roman" panose="02020603050405020304" pitchFamily="18" charset="0"/>
                          <a:ea typeface="+mn-ea"/>
                          <a:cs typeface="Times New Roman" panose="02020603050405020304" pitchFamily="18" charset="0"/>
                        </a:rPr>
                        <a:t>1.Quá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tái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khởi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tái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bản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5065733"/>
                  </a:ext>
                </a:extLst>
              </a:tr>
              <a:tr h="925933">
                <a:tc>
                  <a:txBody>
                    <a:bodyPr/>
                    <a:lstStyle/>
                    <a:p>
                      <a:r>
                        <a:rPr lang="en-US" sz="2800" kern="1200" dirty="0">
                          <a:solidFill>
                            <a:schemeClr val="tx1"/>
                          </a:solidFill>
                          <a:effectLst/>
                          <a:latin typeface="Times New Roman" panose="02020603050405020304" pitchFamily="18" charset="0"/>
                          <a:ea typeface="+mn-ea"/>
                          <a:cs typeface="Times New Roman" panose="02020603050405020304" pitchFamily="18" charset="0"/>
                        </a:rPr>
                        <a:t>2.Hoạt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tháo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xoắn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tách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mạch</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d.</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Enzyme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tháo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xoắn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phá</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vỡ</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cấu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trúc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xoắn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kép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tách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mạch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đơn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9807963"/>
                  </a:ext>
                </a:extLst>
              </a:tr>
              <a:tr h="627776">
                <a:tc>
                  <a:txBody>
                    <a:bodyPr/>
                    <a:lstStyle/>
                    <a:p>
                      <a:r>
                        <a:rPr lang="en-US" sz="2800" kern="1200" dirty="0">
                          <a:solidFill>
                            <a:schemeClr val="tx1"/>
                          </a:solidFill>
                          <a:effectLst/>
                          <a:latin typeface="Times New Roman" panose="02020603050405020304" pitchFamily="18" charset="0"/>
                          <a:ea typeface="+mn-ea"/>
                          <a:cs typeface="Times New Roman" panose="02020603050405020304" pitchFamily="18" charset="0"/>
                        </a:rPr>
                        <a:t>3.Tổng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chuỗi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a.Enzyme</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polymerase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lắp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ghép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nucleotide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nguyên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tắc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bổ</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sung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kéo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dài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mạch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5917746"/>
                  </a:ext>
                </a:extLst>
              </a:tr>
              <a:tr h="627776">
                <a:tc>
                  <a:txBody>
                    <a:bodyPr/>
                    <a:lstStyle/>
                    <a:p>
                      <a:r>
                        <a:rPr lang="en-US" sz="2800" kern="1200" dirty="0">
                          <a:solidFill>
                            <a:schemeClr val="tx1"/>
                          </a:solidFill>
                          <a:effectLst/>
                          <a:latin typeface="Times New Roman" panose="02020603050405020304" pitchFamily="18" charset="0"/>
                          <a:ea typeface="+mn-ea"/>
                          <a:cs typeface="Times New Roman" panose="02020603050405020304" pitchFamily="18" charset="0"/>
                        </a:rPr>
                        <a:t>4.Kết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thúc</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b.</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tử</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ban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sẽ</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tử</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cấu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giống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toàn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DNA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ban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1281379"/>
                  </a:ext>
                </a:extLst>
              </a:tr>
            </a:tbl>
          </a:graphicData>
        </a:graphic>
      </p:graphicFrame>
    </p:spTree>
    <p:extLst>
      <p:ext uri="{BB962C8B-B14F-4D97-AF65-F5344CB8AC3E}">
        <p14:creationId xmlns:p14="http://schemas.microsoft.com/office/powerpoint/2010/main" val="17418413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341772"/>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20" name="TextBox 19"/>
          <p:cNvSpPr txBox="1"/>
          <p:nvPr/>
        </p:nvSpPr>
        <p:spPr>
          <a:xfrm>
            <a:off x="-19235" y="1380470"/>
            <a:ext cx="11978936" cy="1895006"/>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3000" dirty="0">
                <a:solidFill>
                  <a:srgbClr val="FF9933"/>
                </a:solidFill>
                <a:latin typeface="Times New Roman" pitchFamily="18" charset="0"/>
                <a:cs typeface="Times New Roman" pitchFamily="18" charset="0"/>
              </a:rPr>
              <a:t>Ý </a:t>
            </a:r>
            <a:r>
              <a:rPr lang="en-US" sz="3000" dirty="0" err="1">
                <a:solidFill>
                  <a:srgbClr val="FF9933"/>
                </a:solidFill>
                <a:latin typeface="Times New Roman" pitchFamily="18" charset="0"/>
                <a:cs typeface="Times New Roman" pitchFamily="18" charset="0"/>
              </a:rPr>
              <a:t>nghĩa</a:t>
            </a:r>
            <a:endParaRPr lang="en-US" sz="3000" dirty="0">
              <a:solidFill>
                <a:srgbClr val="FF9933"/>
              </a:solidFill>
              <a:latin typeface="Times New Roman" pitchFamily="18" charset="0"/>
              <a:cs typeface="Times New Roman" pitchFamily="18" charset="0"/>
            </a:endParaRPr>
          </a:p>
          <a:p>
            <a:pPr algn="just">
              <a:lnSpc>
                <a:spcPct val="135000"/>
              </a:lnSpc>
            </a:pPr>
            <a:r>
              <a:rPr lang="en-US" sz="3000" i="1" dirty="0">
                <a:solidFill>
                  <a:srgbClr val="0000FF"/>
                </a:solidFill>
                <a:latin typeface="Times New Roman" pitchFamily="18" charset="0"/>
                <a:cs typeface="Times New Roman" pitchFamily="18" charset="0"/>
              </a:rPr>
              <a:t>+ </a:t>
            </a:r>
            <a:r>
              <a:rPr lang="en-US" sz="3000" i="1" dirty="0" err="1">
                <a:solidFill>
                  <a:srgbClr val="0000FF"/>
                </a:solidFill>
                <a:latin typeface="Times New Roman" pitchFamily="18" charset="0"/>
                <a:cs typeface="Times New Roman" pitchFamily="18" charset="0"/>
              </a:rPr>
              <a:t>Đối</a:t>
            </a:r>
            <a:r>
              <a:rPr lang="en-US" sz="3000" i="1" dirty="0">
                <a:solidFill>
                  <a:srgbClr val="0000FF"/>
                </a:solidFill>
                <a:latin typeface="Times New Roman" pitchFamily="18" charset="0"/>
                <a:cs typeface="Times New Roman" pitchFamily="18" charset="0"/>
              </a:rPr>
              <a:t> </a:t>
            </a:r>
            <a:r>
              <a:rPr lang="en-US" sz="3000" i="1" dirty="0" err="1">
                <a:solidFill>
                  <a:srgbClr val="0000FF"/>
                </a:solidFill>
                <a:latin typeface="Times New Roman" pitchFamily="18" charset="0"/>
                <a:cs typeface="Times New Roman" pitchFamily="18" charset="0"/>
              </a:rPr>
              <a:t>với</a:t>
            </a:r>
            <a:r>
              <a:rPr lang="en-US" sz="3000" i="1" dirty="0">
                <a:solidFill>
                  <a:srgbClr val="0000FF"/>
                </a:solidFill>
                <a:latin typeface="Times New Roman" pitchFamily="18" charset="0"/>
                <a:cs typeface="Times New Roman" pitchFamily="18" charset="0"/>
              </a:rPr>
              <a:t> </a:t>
            </a:r>
            <a:r>
              <a:rPr lang="en-US" sz="3000" i="1" dirty="0" err="1">
                <a:solidFill>
                  <a:srgbClr val="0000FF"/>
                </a:solidFill>
                <a:latin typeface="Times New Roman" pitchFamily="18" charset="0"/>
                <a:cs typeface="Times New Roman" pitchFamily="18" charset="0"/>
              </a:rPr>
              <a:t>đa</a:t>
            </a:r>
            <a:r>
              <a:rPr lang="en-US" sz="3000" i="1" dirty="0">
                <a:solidFill>
                  <a:srgbClr val="0000FF"/>
                </a:solidFill>
                <a:latin typeface="Times New Roman" pitchFamily="18" charset="0"/>
                <a:cs typeface="Times New Roman" pitchFamily="18" charset="0"/>
              </a:rPr>
              <a:t> </a:t>
            </a:r>
            <a:r>
              <a:rPr lang="en-US" sz="3000" i="1" dirty="0" err="1">
                <a:solidFill>
                  <a:srgbClr val="0000FF"/>
                </a:solidFill>
                <a:latin typeface="Times New Roman" pitchFamily="18" charset="0"/>
                <a:cs typeface="Times New Roman" pitchFamily="18" charset="0"/>
              </a:rPr>
              <a:t>dạng</a:t>
            </a:r>
            <a:r>
              <a:rPr lang="en-US" sz="3000" i="1" dirty="0">
                <a:solidFill>
                  <a:srgbClr val="0000FF"/>
                </a:solidFill>
                <a:latin typeface="Times New Roman" pitchFamily="18" charset="0"/>
                <a:cs typeface="Times New Roman" pitchFamily="18" charset="0"/>
              </a:rPr>
              <a:t> </a:t>
            </a:r>
            <a:r>
              <a:rPr lang="en-US" sz="3000" i="1" dirty="0" err="1">
                <a:solidFill>
                  <a:srgbClr val="0000FF"/>
                </a:solidFill>
                <a:latin typeface="Times New Roman" pitchFamily="18" charset="0"/>
                <a:cs typeface="Times New Roman" pitchFamily="18" charset="0"/>
              </a:rPr>
              <a:t>sinh</a:t>
            </a:r>
            <a:r>
              <a:rPr lang="en-US" sz="3000" i="1" dirty="0">
                <a:solidFill>
                  <a:srgbClr val="0000FF"/>
                </a:solidFill>
                <a:latin typeface="Times New Roman" pitchFamily="18" charset="0"/>
                <a:cs typeface="Times New Roman" pitchFamily="18" charset="0"/>
              </a:rPr>
              <a:t> </a:t>
            </a:r>
            <a:r>
              <a:rPr lang="en-US" sz="3000" i="1" dirty="0" err="1">
                <a:solidFill>
                  <a:srgbClr val="0000FF"/>
                </a:solidFill>
                <a:latin typeface="Times New Roman" pitchFamily="18" charset="0"/>
                <a:cs typeface="Times New Roman" pitchFamily="18" charset="0"/>
              </a:rPr>
              <a:t>học</a:t>
            </a:r>
            <a:r>
              <a:rPr lang="en-US" sz="3000" i="1"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nhiên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tạo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ra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nhiều</a:t>
            </a:r>
            <a:r>
              <a:rPr lang="en-US" sz="3000" dirty="0">
                <a:solidFill>
                  <a:srgbClr val="0000FF"/>
                </a:solidFill>
                <a:latin typeface="Times New Roman" pitchFamily="18" charset="0"/>
                <a:cs typeface="Times New Roman" pitchFamily="18" charset="0"/>
              </a:rPr>
              <a:t> allele </a:t>
            </a:r>
            <a:r>
              <a:rPr lang="en-US" sz="3000" dirty="0" err="1">
                <a:solidFill>
                  <a:srgbClr val="0000FF"/>
                </a:solidFill>
                <a:latin typeface="Times New Roman" pitchFamily="18" charset="0"/>
                <a:cs typeface="Times New Roman" pitchFamily="18" charset="0"/>
              </a:rPr>
              <a:t>khác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nhau</a:t>
            </a:r>
            <a:r>
              <a:rPr lang="en-US" sz="3000" dirty="0">
                <a:solidFill>
                  <a:srgbClr val="0000FF"/>
                </a:solidFill>
                <a:latin typeface="Times New Roman" pitchFamily="18" charset="0"/>
                <a:cs typeface="Times New Roman" pitchFamily="18" charset="0"/>
              </a:rPr>
              <a:t> </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xuất</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hiện</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kiểu</a:t>
            </a:r>
            <a:r>
              <a:rPr lang="en-US" sz="3000" dirty="0">
                <a:solidFill>
                  <a:srgbClr val="0000FF"/>
                </a:solidFill>
                <a:latin typeface="Times New Roman" pitchFamily="18" charset="0"/>
                <a:cs typeface="Times New Roman" pitchFamily="18" charset="0"/>
                <a:sym typeface="Symbol" panose="05050102010706020507" pitchFamily="18" charset="2"/>
              </a:rPr>
              <a:t> gene </a:t>
            </a:r>
            <a:r>
              <a:rPr lang="en-US" sz="3000" dirty="0" err="1">
                <a:solidFill>
                  <a:srgbClr val="0000FF"/>
                </a:solidFill>
                <a:latin typeface="Times New Roman" pitchFamily="18" charset="0"/>
                <a:cs typeface="Times New Roman" pitchFamily="18" charset="0"/>
                <a:sym typeface="Symbol" panose="05050102010706020507" pitchFamily="18" charset="2"/>
              </a:rPr>
              <a:t>và</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kiểu</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hình</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mới</a:t>
            </a:r>
            <a:r>
              <a:rPr lang="en-US" sz="3000" dirty="0">
                <a:solidFill>
                  <a:srgbClr val="0000FF"/>
                </a:solidFill>
                <a:latin typeface="Times New Roman" pitchFamily="18" charset="0"/>
                <a:cs typeface="Times New Roman" pitchFamily="18" charset="0"/>
                <a:sym typeface="Symbol" panose="05050102010706020507" pitchFamily="18" charset="2"/>
              </a:rPr>
              <a:t>  </a:t>
            </a:r>
            <a:r>
              <a:rPr lang="en-US" sz="3000" dirty="0" err="1">
                <a:solidFill>
                  <a:srgbClr val="0000FF"/>
                </a:solidFill>
                <a:latin typeface="Times New Roman" pitchFamily="18" charset="0"/>
                <a:cs typeface="Times New Roman" pitchFamily="18" charset="0"/>
                <a:sym typeface="Symbol" panose="05050102010706020507" pitchFamily="18" charset="2"/>
              </a:rPr>
              <a:t>sự</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đa</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dạng</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sinh</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học</a:t>
            </a:r>
            <a:r>
              <a:rPr lang="en-US" sz="3000" dirty="0">
                <a:solidFill>
                  <a:srgbClr val="0000FF"/>
                </a:solidFill>
                <a:latin typeface="Times New Roman" pitchFamily="18" charset="0"/>
                <a:cs typeface="Times New Roman" pitchFamily="18" charset="0"/>
                <a:sym typeface="Symbol" panose="05050102010706020507" pitchFamily="18" charset="2"/>
              </a:rPr>
              <a:t>.</a:t>
            </a:r>
            <a:endParaRPr lang="en-US" sz="30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227B057B-DF83-0E64-75CC-BD32BA4E110A}"/>
              </a:ext>
            </a:extLst>
          </p:cNvPr>
          <p:cNvPicPr>
            <a:picLocks noChangeAspect="1"/>
          </p:cNvPicPr>
          <p:nvPr/>
        </p:nvPicPr>
        <p:blipFill>
          <a:blip r:embed="rId2"/>
          <a:stretch>
            <a:fillRect/>
          </a:stretch>
        </p:blipFill>
        <p:spPr>
          <a:xfrm>
            <a:off x="267809" y="3582525"/>
            <a:ext cx="4239221" cy="2776731"/>
          </a:xfrm>
          <a:prstGeom prst="rect">
            <a:avLst/>
          </a:prstGeom>
        </p:spPr>
      </p:pic>
      <p:pic>
        <p:nvPicPr>
          <p:cNvPr id="7" name="Picture 6">
            <a:extLst>
              <a:ext uri="{FF2B5EF4-FFF2-40B4-BE49-F238E27FC236}">
                <a16:creationId xmlns:a16="http://schemas.microsoft.com/office/drawing/2014/main" id="{BA1B5745-BF4F-5994-2C60-D31279C89A1A}"/>
              </a:ext>
            </a:extLst>
          </p:cNvPr>
          <p:cNvPicPr>
            <a:picLocks noChangeAspect="1"/>
          </p:cNvPicPr>
          <p:nvPr/>
        </p:nvPicPr>
        <p:blipFill>
          <a:blip r:embed="rId3"/>
          <a:stretch>
            <a:fillRect/>
          </a:stretch>
        </p:blipFill>
        <p:spPr>
          <a:xfrm>
            <a:off x="4507030" y="3275475"/>
            <a:ext cx="5876925" cy="3418819"/>
          </a:xfrm>
          <a:prstGeom prst="rect">
            <a:avLst/>
          </a:prstGeom>
        </p:spPr>
      </p:pic>
      <p:sp>
        <p:nvSpPr>
          <p:cNvPr id="2" name="TextBox 1">
            <a:extLst>
              <a:ext uri="{FF2B5EF4-FFF2-40B4-BE49-F238E27FC236}">
                <a16:creationId xmlns:a16="http://schemas.microsoft.com/office/drawing/2014/main" id="{9BE19AC6-CF93-2A29-53BF-4A3B1FFC0359}"/>
              </a:ext>
            </a:extLst>
          </p:cNvPr>
          <p:cNvSpPr txBox="1"/>
          <p:nvPr/>
        </p:nvSpPr>
        <p:spPr>
          <a:xfrm>
            <a:off x="232299" y="788061"/>
            <a:ext cx="7429130" cy="523220"/>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 Ý </a:t>
            </a:r>
            <a:r>
              <a:rPr lang="en-US" sz="2800" b="1" dirty="0" err="1">
                <a:solidFill>
                  <a:srgbClr val="FF00FF"/>
                </a:solidFill>
                <a:latin typeface="Times New Roman" pitchFamily="18" charset="0"/>
                <a:cs typeface="Times New Roman" pitchFamily="18" charset="0"/>
              </a:rPr>
              <a:t>nghĩa</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và</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hại</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của</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đột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biến</a:t>
            </a:r>
            <a:r>
              <a:rPr lang="en-US" sz="2800" b="1" dirty="0">
                <a:solidFill>
                  <a:srgbClr val="FF00FF"/>
                </a:solidFill>
                <a:latin typeface="Times New Roman" pitchFamily="18" charset="0"/>
                <a:cs typeface="Times New Roman" pitchFamily="18" charset="0"/>
              </a:rPr>
              <a:t> gene</a:t>
            </a:r>
          </a:p>
        </p:txBody>
      </p:sp>
      <p:sp>
        <p:nvSpPr>
          <p:cNvPr id="4" name="Rectangle 3">
            <a:extLst>
              <a:ext uri="{FF2B5EF4-FFF2-40B4-BE49-F238E27FC236}">
                <a16:creationId xmlns:a16="http://schemas.microsoft.com/office/drawing/2014/main" id="{7D43F77C-D87B-1BD8-81E4-93BB180987E6}"/>
              </a:ext>
            </a:extLst>
          </p:cNvPr>
          <p:cNvSpPr/>
          <p:nvPr/>
        </p:nvSpPr>
        <p:spPr>
          <a:xfrm>
            <a:off x="852256" y="3786498"/>
            <a:ext cx="1535164" cy="4122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endParaRPr lang="en-US" sz="2400"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5B23E2F8-ADB9-C1BE-D9BE-6C00A0AE97B3}"/>
              </a:ext>
            </a:extLst>
          </p:cNvPr>
          <p:cNvCxnSpPr>
            <a:cxnSpLocks/>
          </p:cNvCxnSpPr>
          <p:nvPr/>
        </p:nvCxnSpPr>
        <p:spPr>
          <a:xfrm>
            <a:off x="1571348" y="4305670"/>
            <a:ext cx="0" cy="63919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41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466371"/>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20" name="TextBox 19"/>
          <p:cNvSpPr txBox="1"/>
          <p:nvPr/>
        </p:nvSpPr>
        <p:spPr>
          <a:xfrm>
            <a:off x="106532" y="989591"/>
            <a:ext cx="11978936" cy="1194430"/>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2800" dirty="0">
                <a:solidFill>
                  <a:srgbClr val="FF9933"/>
                </a:solidFill>
                <a:latin typeface="Times New Roman" pitchFamily="18" charset="0"/>
                <a:cs typeface="Times New Roman" pitchFamily="18" charset="0"/>
              </a:rPr>
              <a:t>Ý </a:t>
            </a:r>
            <a:r>
              <a:rPr lang="en-US" sz="2800" dirty="0" err="1">
                <a:solidFill>
                  <a:srgbClr val="FF9933"/>
                </a:solidFill>
                <a:latin typeface="Times New Roman" pitchFamily="18" charset="0"/>
                <a:cs typeface="Times New Roman" pitchFamily="18" charset="0"/>
              </a:rPr>
              <a:t>nghĩa</a:t>
            </a:r>
            <a:endParaRPr lang="en-US" sz="2800" dirty="0">
              <a:solidFill>
                <a:srgbClr val="FF9933"/>
              </a:solidFill>
              <a:latin typeface="Times New Roman" pitchFamily="18" charset="0"/>
              <a:cs typeface="Times New Roman" pitchFamily="18" charset="0"/>
            </a:endParaRPr>
          </a:p>
          <a:p>
            <a:pPr algn="just">
              <a:lnSpc>
                <a:spcPct val="135000"/>
              </a:lnSpc>
            </a:pP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Đối</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với</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thực</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tiễn</a:t>
            </a:r>
            <a:r>
              <a:rPr lang="en-US" sz="2800" i="1" dirty="0">
                <a:solidFill>
                  <a:srgbClr val="0000FF"/>
                </a:solidFill>
                <a:latin typeface="Times New Roman" pitchFamily="18" charset="0"/>
                <a:cs typeface="Times New Roman" pitchFamily="18" charset="0"/>
              </a:rPr>
              <a:t>:</a:t>
            </a:r>
          </a:p>
        </p:txBody>
      </p:sp>
      <p:sp>
        <p:nvSpPr>
          <p:cNvPr id="2" name="TextBox 1">
            <a:extLst>
              <a:ext uri="{FF2B5EF4-FFF2-40B4-BE49-F238E27FC236}">
                <a16:creationId xmlns:a16="http://schemas.microsoft.com/office/drawing/2014/main" id="{3BD1F199-8339-D9C6-3FFE-9DEB9A5B41F9}"/>
              </a:ext>
            </a:extLst>
          </p:cNvPr>
          <p:cNvSpPr txBox="1"/>
          <p:nvPr/>
        </p:nvSpPr>
        <p:spPr>
          <a:xfrm>
            <a:off x="1068557" y="2341500"/>
            <a:ext cx="12192000" cy="523220"/>
          </a:xfrm>
          <a:prstGeom prst="rect">
            <a:avLst/>
          </a:prstGeom>
          <a:noFill/>
        </p:spPr>
        <p:txBody>
          <a:bodyPr wrap="square" rtlCol="0">
            <a:spAutoFit/>
          </a:bodyPr>
          <a:lstStyle/>
          <a:p>
            <a:pPr algn="just"/>
            <a:r>
              <a:rPr lang="en-US" sz="2800" dirty="0" err="1">
                <a:solidFill>
                  <a:srgbClr val="0000FF"/>
                </a:solidFill>
                <a:latin typeface="Times New Roman" pitchFamily="18" charset="0"/>
                <a:cs typeface="Times New Roman" pitchFamily="18" charset="0"/>
              </a:rPr>
              <a:t>Chủ</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chọn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giống</a:t>
            </a:r>
            <a:endParaRPr lang="en-US" sz="2800" dirty="0">
              <a:solidFill>
                <a:srgbClr val="0000FF"/>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F2D2876E-A35B-D0C7-C675-B05E66853ECC}"/>
              </a:ext>
            </a:extLst>
          </p:cNvPr>
          <p:cNvPicPr>
            <a:picLocks noChangeAspect="1"/>
          </p:cNvPicPr>
          <p:nvPr/>
        </p:nvPicPr>
        <p:blipFill>
          <a:blip r:embed="rId2"/>
          <a:stretch>
            <a:fillRect/>
          </a:stretch>
        </p:blipFill>
        <p:spPr>
          <a:xfrm>
            <a:off x="0" y="3069558"/>
            <a:ext cx="5553075" cy="3610239"/>
          </a:xfrm>
          <a:prstGeom prst="rect">
            <a:avLst/>
          </a:prstGeom>
        </p:spPr>
      </p:pic>
      <p:pic>
        <p:nvPicPr>
          <p:cNvPr id="10" name="Picture 9">
            <a:extLst>
              <a:ext uri="{FF2B5EF4-FFF2-40B4-BE49-F238E27FC236}">
                <a16:creationId xmlns:a16="http://schemas.microsoft.com/office/drawing/2014/main" id="{04307800-5891-54F0-F129-2D1393FA898D}"/>
              </a:ext>
            </a:extLst>
          </p:cNvPr>
          <p:cNvPicPr>
            <a:picLocks noChangeAspect="1"/>
          </p:cNvPicPr>
          <p:nvPr/>
        </p:nvPicPr>
        <p:blipFill>
          <a:blip r:embed="rId3"/>
          <a:stretch>
            <a:fillRect/>
          </a:stretch>
        </p:blipFill>
        <p:spPr>
          <a:xfrm>
            <a:off x="5553075" y="3022198"/>
            <a:ext cx="6219825" cy="3657599"/>
          </a:xfrm>
          <a:prstGeom prst="rect">
            <a:avLst/>
          </a:prstGeom>
        </p:spPr>
      </p:pic>
    </p:spTree>
    <p:extLst>
      <p:ext uri="{BB962C8B-B14F-4D97-AF65-F5344CB8AC3E}">
        <p14:creationId xmlns:p14="http://schemas.microsoft.com/office/powerpoint/2010/main" val="163602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466371"/>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20" name="TextBox 19"/>
          <p:cNvSpPr txBox="1"/>
          <p:nvPr/>
        </p:nvSpPr>
        <p:spPr>
          <a:xfrm>
            <a:off x="106532" y="989591"/>
            <a:ext cx="11978936" cy="612732"/>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2800" dirty="0" err="1">
                <a:solidFill>
                  <a:srgbClr val="FF9933"/>
                </a:solidFill>
                <a:latin typeface="Times New Roman" pitchFamily="18" charset="0"/>
                <a:cs typeface="Times New Roman" pitchFamily="18" charset="0"/>
              </a:rPr>
              <a:t>Tác</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hại</a:t>
            </a:r>
            <a:r>
              <a:rPr lang="en-US" sz="2800" dirty="0">
                <a:solidFill>
                  <a:srgbClr val="FF9933"/>
                </a:solidFill>
                <a:latin typeface="Times New Roman" pitchFamily="18" charset="0"/>
                <a:cs typeface="Times New Roman" pitchFamily="18" charset="0"/>
              </a:rPr>
              <a:t> : </a:t>
            </a:r>
          </a:p>
        </p:txBody>
      </p:sp>
      <p:sp>
        <p:nvSpPr>
          <p:cNvPr id="2" name="TextBox 1">
            <a:extLst>
              <a:ext uri="{FF2B5EF4-FFF2-40B4-BE49-F238E27FC236}">
                <a16:creationId xmlns:a16="http://schemas.microsoft.com/office/drawing/2014/main" id="{3BD1F199-8339-D9C6-3FFE-9DEB9A5B41F9}"/>
              </a:ext>
            </a:extLst>
          </p:cNvPr>
          <p:cNvSpPr txBox="1"/>
          <p:nvPr/>
        </p:nvSpPr>
        <p:spPr>
          <a:xfrm>
            <a:off x="316082" y="1619723"/>
            <a:ext cx="5246518" cy="1896417"/>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bất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hoạt</a:t>
            </a:r>
            <a:r>
              <a:rPr lang="en-US" sz="3000" dirty="0">
                <a:solidFill>
                  <a:srgbClr val="0000FF"/>
                </a:solidFill>
                <a:latin typeface="Times New Roman" pitchFamily="18" charset="0"/>
                <a:cs typeface="Times New Roman" pitchFamily="18" charset="0"/>
              </a:rPr>
              <a:t> gene </a:t>
            </a:r>
          </a:p>
          <a:p>
            <a:pPr algn="just">
              <a:lnSpc>
                <a:spcPct val="135000"/>
              </a:lnSpc>
            </a:pP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ảnh</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hưởng</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đến</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quá</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trình</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sinh</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lí</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sinh</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hóa</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của</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tế</a:t>
            </a:r>
            <a:r>
              <a:rPr lang="en-US" sz="3000" dirty="0">
                <a:solidFill>
                  <a:srgbClr val="0000FF"/>
                </a:solidFill>
                <a:latin typeface="Times New Roman" pitchFamily="18" charset="0"/>
                <a:cs typeface="Times New Roman" pitchFamily="18" charset="0"/>
                <a:sym typeface="Symbol" panose="05050102010706020507" pitchFamily="18" charset="2"/>
              </a:rPr>
              <a:t> </a:t>
            </a:r>
            <a:r>
              <a:rPr lang="en-US" sz="3000" dirty="0" err="1">
                <a:solidFill>
                  <a:srgbClr val="0000FF"/>
                </a:solidFill>
                <a:latin typeface="Times New Roman" pitchFamily="18" charset="0"/>
                <a:cs typeface="Times New Roman" pitchFamily="18" charset="0"/>
                <a:sym typeface="Symbol" panose="05050102010706020507" pitchFamily="18" charset="2"/>
              </a:rPr>
              <a:t>bào</a:t>
            </a:r>
            <a:endParaRPr lang="en-US" sz="3000" dirty="0">
              <a:solidFill>
                <a:srgbClr val="0000FF"/>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21DFBFA2-002D-140F-CD23-C783DED4D340}"/>
              </a:ext>
            </a:extLst>
          </p:cNvPr>
          <p:cNvSpPr txBox="1"/>
          <p:nvPr/>
        </p:nvSpPr>
        <p:spPr>
          <a:xfrm>
            <a:off x="98277" y="4004204"/>
            <a:ext cx="5246518" cy="1896417"/>
          </a:xfrm>
          <a:prstGeom prst="rect">
            <a:avLst/>
          </a:prstGeom>
          <a:noFill/>
        </p:spPr>
        <p:txBody>
          <a:bodyPr wrap="square" rtlCol="0">
            <a:spAutoFit/>
          </a:bodyPr>
          <a:lstStyle/>
          <a:p>
            <a:pPr algn="just">
              <a:lnSpc>
                <a:spcPct val="135000"/>
              </a:lnSpc>
            </a:pP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lặn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thường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hòa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kiểu</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gây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sym typeface="Symbol" panose="05050102010706020507" pitchFamily="18" charset="2"/>
              </a:rPr>
              <a:t>.</a:t>
            </a:r>
            <a:endParaRPr lang="en-US" sz="3000" dirty="0">
              <a:solidFill>
                <a:srgbClr val="0000FF"/>
              </a:solidFill>
              <a:latin typeface="Times New Roman" pitchFamily="18" charset="0"/>
              <a:cs typeface="Times New Roman" pitchFamily="18" charset="0"/>
            </a:endParaRPr>
          </a:p>
        </p:txBody>
      </p:sp>
      <p:pic>
        <p:nvPicPr>
          <p:cNvPr id="4" name="image20.jpg" descr="Side view of a baby's head&#10;&#10;Description automatically generated">
            <a:extLst>
              <a:ext uri="{FF2B5EF4-FFF2-40B4-BE49-F238E27FC236}">
                <a16:creationId xmlns:a16="http://schemas.microsoft.com/office/drawing/2014/main" id="{CA92BCAB-E229-BABB-CEC5-D365705252E8}"/>
              </a:ext>
            </a:extLst>
          </p:cNvPr>
          <p:cNvPicPr/>
          <p:nvPr/>
        </p:nvPicPr>
        <p:blipFill>
          <a:blip r:embed="rId2"/>
          <a:srcRect/>
          <a:stretch>
            <a:fillRect/>
          </a:stretch>
        </p:blipFill>
        <p:spPr>
          <a:xfrm>
            <a:off x="5960110" y="857250"/>
            <a:ext cx="5344308" cy="3670300"/>
          </a:xfrm>
          <a:prstGeom prst="rect">
            <a:avLst/>
          </a:prstGeom>
          <a:ln/>
        </p:spPr>
      </p:pic>
      <p:sp>
        <p:nvSpPr>
          <p:cNvPr id="9" name="TextBox 8">
            <a:extLst>
              <a:ext uri="{FF2B5EF4-FFF2-40B4-BE49-F238E27FC236}">
                <a16:creationId xmlns:a16="http://schemas.microsoft.com/office/drawing/2014/main" id="{F6F08CB5-EEE7-3DDA-B502-25FE7386CDC1}"/>
              </a:ext>
            </a:extLst>
          </p:cNvPr>
          <p:cNvSpPr txBox="1"/>
          <p:nvPr/>
        </p:nvSpPr>
        <p:spPr>
          <a:xfrm>
            <a:off x="5543550" y="4630658"/>
            <a:ext cx="2857500" cy="523220"/>
          </a:xfrm>
          <a:prstGeom prst="rect">
            <a:avLst/>
          </a:prstGeom>
          <a:noFill/>
        </p:spPr>
        <p:txBody>
          <a:bodyPr wrap="square">
            <a:spAutoFit/>
          </a:bodyPr>
          <a:lstStyle/>
          <a:p>
            <a:pPr algn="ct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phenylketo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niệu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endParaRPr lang="en-US" sz="2800" dirty="0"/>
          </a:p>
        </p:txBody>
      </p:sp>
      <p:sp>
        <p:nvSpPr>
          <p:cNvPr id="12" name="TextBox 11">
            <a:extLst>
              <a:ext uri="{FF2B5EF4-FFF2-40B4-BE49-F238E27FC236}">
                <a16:creationId xmlns:a16="http://schemas.microsoft.com/office/drawing/2014/main" id="{67E925F9-FF3E-9271-3E3B-1AB2C712A11C}"/>
              </a:ext>
            </a:extLst>
          </p:cNvPr>
          <p:cNvSpPr txBox="1"/>
          <p:nvPr/>
        </p:nvSpPr>
        <p:spPr>
          <a:xfrm>
            <a:off x="8313568" y="4659890"/>
            <a:ext cx="3524250" cy="523220"/>
          </a:xfrm>
          <a:prstGeom prst="rect">
            <a:avLst/>
          </a:prstGeom>
          <a:noFill/>
        </p:spPr>
        <p:txBody>
          <a:bodyPr wrap="square">
            <a:spAutoFit/>
          </a:bodyPr>
          <a:lstStyle/>
          <a:p>
            <a:pPr algn="ctr"/>
            <a:r>
              <a:rPr lang="en-US" sz="2800" dirty="0">
                <a:solidFill>
                  <a:srgbClr val="000000"/>
                </a:solidFill>
                <a:highlight>
                  <a:srgbClr val="FFFFFF"/>
                </a:highlight>
                <a:latin typeface="Times New Roman" panose="02020603050405020304" pitchFamily="18" charset="0"/>
              </a:rPr>
              <a:t>Bình </a:t>
            </a:r>
            <a:r>
              <a:rPr lang="en-US" sz="2800" dirty="0" err="1">
                <a:solidFill>
                  <a:srgbClr val="000000"/>
                </a:solidFill>
                <a:highlight>
                  <a:srgbClr val="FFFFFF"/>
                </a:highlight>
                <a:latin typeface="Times New Roman" panose="02020603050405020304" pitchFamily="18" charset="0"/>
              </a:rPr>
              <a:t>thường</a:t>
            </a:r>
            <a:endParaRPr lang="en-US" sz="2800" dirty="0"/>
          </a:p>
        </p:txBody>
      </p:sp>
    </p:spTree>
    <p:extLst>
      <p:ext uri="{BB962C8B-B14F-4D97-AF65-F5344CB8AC3E}">
        <p14:creationId xmlns:p14="http://schemas.microsoft.com/office/powerpoint/2010/main" val="316162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3" grpId="0"/>
      <p:bldP spid="9"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466371"/>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20" name="TextBox 19"/>
          <p:cNvSpPr txBox="1"/>
          <p:nvPr/>
        </p:nvSpPr>
        <p:spPr>
          <a:xfrm>
            <a:off x="13040" y="1323621"/>
            <a:ext cx="5387636" cy="3142912"/>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3000" dirty="0" err="1">
                <a:solidFill>
                  <a:srgbClr val="0000FF"/>
                </a:solidFill>
                <a:latin typeface="Times New Roman" pitchFamily="18" charset="0"/>
                <a:cs typeface="Times New Roman" pitchFamily="18" charset="0"/>
              </a:rPr>
              <a:t>Tính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chất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lợi</a:t>
            </a:r>
            <a:r>
              <a:rPr lang="en-US" sz="3000" dirty="0">
                <a:solidFill>
                  <a:srgbClr val="0000FF"/>
                </a:solidFill>
                <a:latin typeface="Times New Roman" pitchFamily="18" charset="0"/>
                <a:cs typeface="Times New Roman" pitchFamily="18" charset="0"/>
              </a:rPr>
              <a:t> / </a:t>
            </a:r>
            <a:r>
              <a:rPr lang="en-US" sz="3000" dirty="0" err="1">
                <a:solidFill>
                  <a:srgbClr val="0000FF"/>
                </a:solidFill>
                <a:latin typeface="Times New Roman" pitchFamily="18" charset="0"/>
                <a:cs typeface="Times New Roman" pitchFamily="18" charset="0"/>
              </a:rPr>
              <a:t>hại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còn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phụ</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thuộc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chức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năng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điều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kiện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môi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trường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ngoài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id="{2259AE3A-D235-D915-E914-2F0945F4A3C5}"/>
              </a:ext>
            </a:extLst>
          </p:cNvPr>
          <p:cNvPicPr>
            <a:picLocks noChangeAspect="1"/>
          </p:cNvPicPr>
          <p:nvPr/>
        </p:nvPicPr>
        <p:blipFill>
          <a:blip r:embed="rId2"/>
          <a:stretch>
            <a:fillRect/>
          </a:stretch>
        </p:blipFill>
        <p:spPr>
          <a:xfrm>
            <a:off x="6171330" y="638176"/>
            <a:ext cx="5895976" cy="5124450"/>
          </a:xfrm>
          <a:prstGeom prst="rect">
            <a:avLst/>
          </a:prstGeom>
        </p:spPr>
      </p:pic>
      <p:sp>
        <p:nvSpPr>
          <p:cNvPr id="7" name="TextBox 6">
            <a:extLst>
              <a:ext uri="{FF2B5EF4-FFF2-40B4-BE49-F238E27FC236}">
                <a16:creationId xmlns:a16="http://schemas.microsoft.com/office/drawing/2014/main" id="{E2B22D9F-0188-38FB-E93C-BBC865CBBCCD}"/>
              </a:ext>
            </a:extLst>
          </p:cNvPr>
          <p:cNvSpPr txBox="1"/>
          <p:nvPr/>
        </p:nvSpPr>
        <p:spPr>
          <a:xfrm>
            <a:off x="6096000" y="5610429"/>
            <a:ext cx="5971306" cy="1384995"/>
          </a:xfrm>
          <a:prstGeom prst="rect">
            <a:avLst/>
          </a:prstGeom>
          <a:noFill/>
        </p:spPr>
        <p:txBody>
          <a:bodyPr wrap="square" rtlCol="0">
            <a:spAutoFit/>
          </a:bodyPr>
          <a:lstStyle/>
          <a:p>
            <a:pPr algn="just"/>
            <a:r>
              <a:rPr lang="en-US" sz="2800" dirty="0" err="1">
                <a:solidFill>
                  <a:srgbClr val="CC00CC"/>
                </a:solidFill>
                <a:latin typeface="Times New Roman" pitchFamily="18" charset="0"/>
                <a:cs typeface="Times New Roman" pitchFamily="18" charset="0"/>
              </a:rPr>
              <a:t>Một</a:t>
            </a:r>
            <a:r>
              <a:rPr lang="en-US" sz="2800" dirty="0">
                <a:solidFill>
                  <a:srgbClr val="CC00CC"/>
                </a:solidFill>
                <a:latin typeface="Times New Roman" pitchFamily="18" charset="0"/>
                <a:cs typeface="Times New Roman" pitchFamily="18" charset="0"/>
              </a:rPr>
              <a:t> allele </a:t>
            </a:r>
            <a:r>
              <a:rPr lang="en-US" sz="2800" dirty="0" err="1">
                <a:solidFill>
                  <a:srgbClr val="CC00CC"/>
                </a:solidFill>
                <a:latin typeface="Times New Roman" pitchFamily="18" charset="0"/>
                <a:cs typeface="Times New Roman" pitchFamily="18" charset="0"/>
              </a:rPr>
              <a:t>đột</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biến</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hồng</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cầu</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hình</a:t>
            </a:r>
            <a:r>
              <a:rPr lang="en-US" sz="2800" dirty="0">
                <a:solidFill>
                  <a:srgbClr val="CC00CC"/>
                </a:solidFill>
                <a:latin typeface="Times New Roman" pitchFamily="18" charset="0"/>
                <a:cs typeface="Times New Roman" pitchFamily="18" charset="0"/>
              </a:rPr>
              <a:t> </a:t>
            </a:r>
            <a:r>
              <a:rPr lang="en-US" sz="2800" dirty="0" err="1">
                <a:solidFill>
                  <a:srgbClr val="CC00CC"/>
                </a:solidFill>
                <a:latin typeface="Times New Roman" pitchFamily="18" charset="0"/>
                <a:cs typeface="Times New Roman" pitchFamily="18" charset="0"/>
              </a:rPr>
              <a:t>liềm</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tăng</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khả</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năng</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đề</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kháng</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bệnh</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sốt</a:t>
            </a:r>
            <a:r>
              <a:rPr lang="en-US" sz="2800" dirty="0">
                <a:solidFill>
                  <a:srgbClr val="CC00CC"/>
                </a:solidFill>
                <a:latin typeface="Times New Roman" pitchFamily="18" charset="0"/>
                <a:cs typeface="Times New Roman" pitchFamily="18" charset="0"/>
                <a:sym typeface="Symbol" panose="05050102010706020507" pitchFamily="18" charset="2"/>
              </a:rPr>
              <a:t> </a:t>
            </a:r>
            <a:r>
              <a:rPr lang="en-US" sz="2800" dirty="0" err="1">
                <a:solidFill>
                  <a:srgbClr val="CC00CC"/>
                </a:solidFill>
                <a:latin typeface="Times New Roman" pitchFamily="18" charset="0"/>
                <a:cs typeface="Times New Roman" pitchFamily="18" charset="0"/>
                <a:sym typeface="Symbol" panose="05050102010706020507" pitchFamily="18" charset="2"/>
              </a:rPr>
              <a:t>rét</a:t>
            </a:r>
            <a:r>
              <a:rPr lang="en-US" sz="2800" dirty="0">
                <a:solidFill>
                  <a:srgbClr val="CC00CC"/>
                </a:solidFill>
                <a:latin typeface="Times New Roman" pitchFamily="18" charset="0"/>
                <a:cs typeface="Times New Roman" pitchFamily="18" charset="0"/>
                <a:sym typeface="Symbol" panose="05050102010706020507" pitchFamily="18" charset="2"/>
              </a:rPr>
              <a:t>.</a:t>
            </a:r>
            <a:endParaRPr lang="en-US" sz="2800" dirty="0">
              <a:solidFill>
                <a:srgbClr val="CC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0B54E2EC-B8D0-4192-E4CD-612BAD36821C}"/>
              </a:ext>
            </a:extLst>
          </p:cNvPr>
          <p:cNvPicPr>
            <a:picLocks noChangeAspect="1"/>
          </p:cNvPicPr>
          <p:nvPr/>
        </p:nvPicPr>
        <p:blipFill>
          <a:blip r:embed="rId3"/>
          <a:stretch>
            <a:fillRect/>
          </a:stretch>
        </p:blipFill>
        <p:spPr>
          <a:xfrm>
            <a:off x="5334000" y="638176"/>
            <a:ext cx="6751468" cy="6025244"/>
          </a:xfrm>
          <a:prstGeom prst="rect">
            <a:avLst/>
          </a:prstGeom>
        </p:spPr>
      </p:pic>
      <p:sp>
        <p:nvSpPr>
          <p:cNvPr id="3" name="Arrow: Right 2">
            <a:extLst>
              <a:ext uri="{FF2B5EF4-FFF2-40B4-BE49-F238E27FC236}">
                <a16:creationId xmlns:a16="http://schemas.microsoft.com/office/drawing/2014/main" id="{0A0B59CF-4C7C-47E9-0200-33567B6FE304}"/>
              </a:ext>
            </a:extLst>
          </p:cNvPr>
          <p:cNvSpPr/>
          <p:nvPr/>
        </p:nvSpPr>
        <p:spPr>
          <a:xfrm>
            <a:off x="247650" y="4933950"/>
            <a:ext cx="319087" cy="35242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3BCF7A-7F02-D13A-7890-CCBF43844965}"/>
              </a:ext>
            </a:extLst>
          </p:cNvPr>
          <p:cNvSpPr txBox="1"/>
          <p:nvPr/>
        </p:nvSpPr>
        <p:spPr>
          <a:xfrm>
            <a:off x="566737" y="4664683"/>
            <a:ext cx="4325845" cy="1896417"/>
          </a:xfrm>
          <a:prstGeom prst="rect">
            <a:avLst/>
          </a:prstGeom>
          <a:noFill/>
        </p:spPr>
        <p:txBody>
          <a:bodyPr wrap="square" rtlCol="0">
            <a:spAutoFit/>
          </a:bodyPr>
          <a:lstStyle/>
          <a:p>
            <a:pPr algn="just">
              <a:lnSpc>
                <a:spcPct val="135000"/>
              </a:lnSpc>
            </a:pPr>
            <a:r>
              <a:rPr lang="en-US" sz="3000" dirty="0" err="1">
                <a:solidFill>
                  <a:srgbClr val="0000FF"/>
                </a:solidFill>
                <a:latin typeface="Times New Roman" pitchFamily="18" charset="0"/>
                <a:cs typeface="Times New Roman" pitchFamily="18" charset="0"/>
              </a:rPr>
              <a:t>Đặc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điểm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lợi</a:t>
            </a:r>
            <a:r>
              <a:rPr lang="en-US" sz="3000" dirty="0">
                <a:solidFill>
                  <a:srgbClr val="0000FF"/>
                </a:solidFill>
                <a:latin typeface="Times New Roman" pitchFamily="18" charset="0"/>
                <a:cs typeface="Times New Roman" pitchFamily="18" charset="0"/>
              </a:rPr>
              <a:t> / </a:t>
            </a:r>
            <a:r>
              <a:rPr lang="en-US" sz="3000" dirty="0" err="1">
                <a:solidFill>
                  <a:srgbClr val="0000FF"/>
                </a:solidFill>
                <a:latin typeface="Times New Roman" pitchFamily="18" charset="0"/>
                <a:cs typeface="Times New Roman" pitchFamily="18" charset="0"/>
              </a:rPr>
              <a:t>hại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dạng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biến</a:t>
            </a:r>
            <a:r>
              <a:rPr lang="en-US" sz="3000" dirty="0">
                <a:solidFill>
                  <a:srgbClr val="0000FF"/>
                </a:solidFill>
                <a:latin typeface="Times New Roman" pitchFamily="18" charset="0"/>
                <a:cs typeface="Times New Roman" pitchFamily="18" charset="0"/>
              </a:rPr>
              <a:t> gene </a:t>
            </a:r>
            <a:r>
              <a:rPr lang="en-US" sz="3000" dirty="0" err="1">
                <a:solidFill>
                  <a:srgbClr val="0000FF"/>
                </a:solidFill>
                <a:latin typeface="Times New Roman" pitchFamily="18" charset="0"/>
                <a:cs typeface="Times New Roman" pitchFamily="18" charset="0"/>
              </a:rPr>
              <a:t>mang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tính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chất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tương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đối</a:t>
            </a:r>
            <a:endParaRPr lang="en-US" sz="3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7251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grpId="0" nodeType="withEffect">
                                  <p:stCondLst>
                                    <p:cond delay="0"/>
                                  </p:stCondLst>
                                  <p:childTnLst>
                                    <p:anim calcmode="lin" valueType="num">
                                      <p:cBhvr additive="base">
                                        <p:cTn id="28"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7">
                                            <p:txEl>
                                              <p:pRg st="0" end="0"/>
                                            </p:txEl>
                                          </p:spTgt>
                                        </p:tgtEl>
                                        <p:attrNameLst>
                                          <p:attrName>ppt_y</p:attrName>
                                        </p:attrNameLst>
                                      </p:cBhvr>
                                      <p:tavLst>
                                        <p:tav tm="0">
                                          <p:val>
                                            <p:strVal val="ppt_y"/>
                                          </p:val>
                                        </p:tav>
                                        <p:tav tm="100000">
                                          <p:val>
                                            <p:strVal val="1+ppt_h/2"/>
                                          </p:val>
                                        </p:tav>
                                      </p:tavLst>
                                    </p:anim>
                                    <p:set>
                                      <p:cBhvr>
                                        <p:cTn id="30"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down)">
                                      <p:cBhvr>
                                        <p:cTn id="57" dur="580">
                                          <p:stCondLst>
                                            <p:cond delay="0"/>
                                          </p:stCondLst>
                                        </p:cTn>
                                        <p:tgtEl>
                                          <p:spTgt spid="3"/>
                                        </p:tgtEl>
                                      </p:cBhvr>
                                    </p:animEffect>
                                    <p:anim calcmode="lin" valueType="num">
                                      <p:cBhvr>
                                        <p:cTn id="5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gtEl>
                                      </p:cBhvr>
                                      <p:to x="100000" y="60000"/>
                                    </p:animScale>
                                    <p:animScale>
                                      <p:cBhvr>
                                        <p:cTn id="64" dur="166" decel="50000">
                                          <p:stCondLst>
                                            <p:cond delay="676"/>
                                          </p:stCondLst>
                                        </p:cTn>
                                        <p:tgtEl>
                                          <p:spTgt spid="3"/>
                                        </p:tgtEl>
                                      </p:cBhvr>
                                      <p:to x="100000" y="100000"/>
                                    </p:animScale>
                                    <p:animScale>
                                      <p:cBhvr>
                                        <p:cTn id="65" dur="26">
                                          <p:stCondLst>
                                            <p:cond delay="1312"/>
                                          </p:stCondLst>
                                        </p:cTn>
                                        <p:tgtEl>
                                          <p:spTgt spid="3"/>
                                        </p:tgtEl>
                                      </p:cBhvr>
                                      <p:to x="100000" y="80000"/>
                                    </p:animScale>
                                    <p:animScale>
                                      <p:cBhvr>
                                        <p:cTn id="66" dur="166" decel="50000">
                                          <p:stCondLst>
                                            <p:cond delay="1338"/>
                                          </p:stCondLst>
                                        </p:cTn>
                                        <p:tgtEl>
                                          <p:spTgt spid="3"/>
                                        </p:tgtEl>
                                      </p:cBhvr>
                                      <p:to x="100000" y="100000"/>
                                    </p:animScale>
                                    <p:animScale>
                                      <p:cBhvr>
                                        <p:cTn id="67" dur="26">
                                          <p:stCondLst>
                                            <p:cond delay="1642"/>
                                          </p:stCondLst>
                                        </p:cTn>
                                        <p:tgtEl>
                                          <p:spTgt spid="3"/>
                                        </p:tgtEl>
                                      </p:cBhvr>
                                      <p:to x="100000" y="90000"/>
                                    </p:animScale>
                                    <p:animScale>
                                      <p:cBhvr>
                                        <p:cTn id="68" dur="166" decel="50000">
                                          <p:stCondLst>
                                            <p:cond delay="1668"/>
                                          </p:stCondLst>
                                        </p:cTn>
                                        <p:tgtEl>
                                          <p:spTgt spid="3"/>
                                        </p:tgtEl>
                                      </p:cBhvr>
                                      <p:to x="100000" y="100000"/>
                                    </p:animScale>
                                    <p:animScale>
                                      <p:cBhvr>
                                        <p:cTn id="69" dur="26">
                                          <p:stCondLst>
                                            <p:cond delay="1808"/>
                                          </p:stCondLst>
                                        </p:cTn>
                                        <p:tgtEl>
                                          <p:spTgt spid="3"/>
                                        </p:tgtEl>
                                      </p:cBhvr>
                                      <p:to x="100000" y="95000"/>
                                    </p:animScale>
                                    <p:animScale>
                                      <p:cBhvr>
                                        <p:cTn id="7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build="allAtOnce"/>
      <p:bldP spid="3" grpId="0" animBg="1"/>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466371"/>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pic>
        <p:nvPicPr>
          <p:cNvPr id="6" name="Picture 5">
            <a:extLst>
              <a:ext uri="{FF2B5EF4-FFF2-40B4-BE49-F238E27FC236}">
                <a16:creationId xmlns:a16="http://schemas.microsoft.com/office/drawing/2014/main" id="{24D83BFA-22E0-A0EA-26EF-3942E1B67ED5}"/>
              </a:ext>
            </a:extLst>
          </p:cNvPr>
          <p:cNvPicPr>
            <a:picLocks noChangeAspect="1"/>
          </p:cNvPicPr>
          <p:nvPr/>
        </p:nvPicPr>
        <p:blipFill>
          <a:blip r:embed="rId2"/>
          <a:stretch>
            <a:fillRect/>
          </a:stretch>
        </p:blipFill>
        <p:spPr>
          <a:xfrm>
            <a:off x="106532" y="1600200"/>
            <a:ext cx="12192000" cy="5162550"/>
          </a:xfrm>
          <a:prstGeom prst="rect">
            <a:avLst/>
          </a:prstGeom>
        </p:spPr>
      </p:pic>
      <p:sp>
        <p:nvSpPr>
          <p:cNvPr id="7" name="TextBox 6">
            <a:extLst>
              <a:ext uri="{FF2B5EF4-FFF2-40B4-BE49-F238E27FC236}">
                <a16:creationId xmlns:a16="http://schemas.microsoft.com/office/drawing/2014/main" id="{FBBF1229-D1B1-DAB4-D487-FC12E8243459}"/>
              </a:ext>
            </a:extLst>
          </p:cNvPr>
          <p:cNvSpPr txBox="1"/>
          <p:nvPr/>
        </p:nvSpPr>
        <p:spPr>
          <a:xfrm>
            <a:off x="106532" y="989591"/>
            <a:ext cx="11978936" cy="612732"/>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2800" dirty="0" err="1">
                <a:solidFill>
                  <a:srgbClr val="FF9933"/>
                </a:solidFill>
                <a:latin typeface="Times New Roman" pitchFamily="18" charset="0"/>
                <a:cs typeface="Times New Roman" pitchFamily="18" charset="0"/>
              </a:rPr>
              <a:t>Tác</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hại</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của</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đột</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biến</a:t>
            </a:r>
            <a:r>
              <a:rPr lang="en-US" sz="2800" dirty="0">
                <a:solidFill>
                  <a:srgbClr val="FF9933"/>
                </a:solidFill>
                <a:latin typeface="Times New Roman" pitchFamily="18" charset="0"/>
                <a:cs typeface="Times New Roman" pitchFamily="18" charset="0"/>
              </a:rPr>
              <a:t> gene: </a:t>
            </a:r>
          </a:p>
        </p:txBody>
      </p:sp>
    </p:spTree>
    <p:extLst>
      <p:ext uri="{BB962C8B-B14F-4D97-AF65-F5344CB8AC3E}">
        <p14:creationId xmlns:p14="http://schemas.microsoft.com/office/powerpoint/2010/main" val="260154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466371"/>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7" name="TextBox 6">
            <a:extLst>
              <a:ext uri="{FF2B5EF4-FFF2-40B4-BE49-F238E27FC236}">
                <a16:creationId xmlns:a16="http://schemas.microsoft.com/office/drawing/2014/main" id="{FBBF1229-D1B1-DAB4-D487-FC12E8243459}"/>
              </a:ext>
            </a:extLst>
          </p:cNvPr>
          <p:cNvSpPr txBox="1"/>
          <p:nvPr/>
        </p:nvSpPr>
        <p:spPr>
          <a:xfrm>
            <a:off x="106532" y="829586"/>
            <a:ext cx="11978936" cy="612732"/>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2800" dirty="0" err="1">
                <a:solidFill>
                  <a:srgbClr val="FF9933"/>
                </a:solidFill>
                <a:latin typeface="Times New Roman" pitchFamily="18" charset="0"/>
                <a:cs typeface="Times New Roman" pitchFamily="18" charset="0"/>
              </a:rPr>
              <a:t>Tác</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hại</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của</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đột</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biến</a:t>
            </a:r>
            <a:r>
              <a:rPr lang="en-US" sz="2800" dirty="0">
                <a:solidFill>
                  <a:srgbClr val="FF9933"/>
                </a:solidFill>
                <a:latin typeface="Times New Roman" pitchFamily="18" charset="0"/>
                <a:cs typeface="Times New Roman" pitchFamily="18" charset="0"/>
              </a:rPr>
              <a:t> gene: </a:t>
            </a:r>
          </a:p>
        </p:txBody>
      </p:sp>
      <p:pic>
        <p:nvPicPr>
          <p:cNvPr id="3" name="Picture 2">
            <a:extLst>
              <a:ext uri="{FF2B5EF4-FFF2-40B4-BE49-F238E27FC236}">
                <a16:creationId xmlns:a16="http://schemas.microsoft.com/office/drawing/2014/main" id="{4AA20165-B9F0-FA2C-C8A9-E7C7E2CB5E3C}"/>
              </a:ext>
            </a:extLst>
          </p:cNvPr>
          <p:cNvPicPr>
            <a:picLocks noChangeAspect="1"/>
          </p:cNvPicPr>
          <p:nvPr/>
        </p:nvPicPr>
        <p:blipFill>
          <a:blip r:embed="rId2"/>
          <a:stretch>
            <a:fillRect/>
          </a:stretch>
        </p:blipFill>
        <p:spPr>
          <a:xfrm>
            <a:off x="0" y="1602323"/>
            <a:ext cx="12192000" cy="5048250"/>
          </a:xfrm>
          <a:prstGeom prst="rect">
            <a:avLst/>
          </a:prstGeom>
        </p:spPr>
      </p:pic>
    </p:spTree>
    <p:extLst>
      <p:ext uri="{BB962C8B-B14F-4D97-AF65-F5344CB8AC3E}">
        <p14:creationId xmlns:p14="http://schemas.microsoft.com/office/powerpoint/2010/main" val="149398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TextBox 16"/>
          <p:cNvSpPr txBox="1"/>
          <p:nvPr/>
        </p:nvSpPr>
        <p:spPr>
          <a:xfrm>
            <a:off x="106532" y="466371"/>
            <a:ext cx="12192000" cy="523220"/>
          </a:xfrm>
          <a:prstGeom prst="rect">
            <a:avLst/>
          </a:prstGeom>
          <a:noFill/>
        </p:spPr>
        <p:txBody>
          <a:bodyPr wrap="square" rtlCol="0">
            <a:spAutoFit/>
          </a:bodyPr>
          <a:lstStyle/>
          <a:p>
            <a:pPr algn="just"/>
            <a:r>
              <a:rPr lang="en-US" sz="2800" b="1" dirty="0">
                <a:solidFill>
                  <a:srgbClr val="00B050"/>
                </a:solidFill>
                <a:latin typeface="Times New Roman" pitchFamily="18" charset="0"/>
                <a:cs typeface="Times New Roman" pitchFamily="18" charset="0"/>
              </a:rPr>
              <a:t>VI. </a:t>
            </a:r>
            <a:r>
              <a:rPr lang="en-US" sz="2800" b="1" dirty="0" err="1">
                <a:solidFill>
                  <a:srgbClr val="00B050"/>
                </a:solidFill>
                <a:latin typeface="Times New Roman" pitchFamily="18" charset="0"/>
                <a:cs typeface="Times New Roman" pitchFamily="18" charset="0"/>
              </a:rPr>
              <a:t>ĐỘT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GENE</a:t>
            </a:r>
          </a:p>
        </p:txBody>
      </p:sp>
      <p:sp>
        <p:nvSpPr>
          <p:cNvPr id="7" name="TextBox 6">
            <a:extLst>
              <a:ext uri="{FF2B5EF4-FFF2-40B4-BE49-F238E27FC236}">
                <a16:creationId xmlns:a16="http://schemas.microsoft.com/office/drawing/2014/main" id="{FBBF1229-D1B1-DAB4-D487-FC12E8243459}"/>
              </a:ext>
            </a:extLst>
          </p:cNvPr>
          <p:cNvSpPr txBox="1"/>
          <p:nvPr/>
        </p:nvSpPr>
        <p:spPr>
          <a:xfrm>
            <a:off x="106532" y="829586"/>
            <a:ext cx="11978936" cy="612732"/>
          </a:xfrm>
          <a:prstGeom prst="rect">
            <a:avLst/>
          </a:prstGeom>
          <a:noFill/>
        </p:spPr>
        <p:txBody>
          <a:bodyPr wrap="square" rtlCol="0">
            <a:spAutoFit/>
          </a:bodyPr>
          <a:lstStyle/>
          <a:p>
            <a:pPr marL="457200" indent="-457200" algn="just">
              <a:lnSpc>
                <a:spcPct val="135000"/>
              </a:lnSpc>
              <a:buFont typeface="Arial" panose="020B0604020202020204" pitchFamily="34" charset="0"/>
              <a:buChar char="•"/>
            </a:pPr>
            <a:r>
              <a:rPr lang="en-US" sz="2800" dirty="0" err="1">
                <a:solidFill>
                  <a:srgbClr val="FF9933"/>
                </a:solidFill>
                <a:latin typeface="Times New Roman" pitchFamily="18" charset="0"/>
                <a:cs typeface="Times New Roman" pitchFamily="18" charset="0"/>
              </a:rPr>
              <a:t>Tác</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hại</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của</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đột</a:t>
            </a:r>
            <a:r>
              <a:rPr lang="en-US" sz="2800" dirty="0">
                <a:solidFill>
                  <a:srgbClr val="FF9933"/>
                </a:solidFill>
                <a:latin typeface="Times New Roman" pitchFamily="18" charset="0"/>
                <a:cs typeface="Times New Roman" pitchFamily="18" charset="0"/>
              </a:rPr>
              <a:t> </a:t>
            </a:r>
            <a:r>
              <a:rPr lang="en-US" sz="2800" dirty="0" err="1">
                <a:solidFill>
                  <a:srgbClr val="FF9933"/>
                </a:solidFill>
                <a:latin typeface="Times New Roman" pitchFamily="18" charset="0"/>
                <a:cs typeface="Times New Roman" pitchFamily="18" charset="0"/>
              </a:rPr>
              <a:t>biến</a:t>
            </a:r>
            <a:r>
              <a:rPr lang="en-US" sz="2800" dirty="0">
                <a:solidFill>
                  <a:srgbClr val="FF9933"/>
                </a:solidFill>
                <a:latin typeface="Times New Roman" pitchFamily="18" charset="0"/>
                <a:cs typeface="Times New Roman" pitchFamily="18" charset="0"/>
              </a:rPr>
              <a:t> gene: </a:t>
            </a:r>
          </a:p>
        </p:txBody>
      </p:sp>
      <p:pic>
        <p:nvPicPr>
          <p:cNvPr id="4" name="Picture 3">
            <a:extLst>
              <a:ext uri="{FF2B5EF4-FFF2-40B4-BE49-F238E27FC236}">
                <a16:creationId xmlns:a16="http://schemas.microsoft.com/office/drawing/2014/main" id="{438E0D08-8799-753A-DC9A-E079D8B235D0}"/>
              </a:ext>
            </a:extLst>
          </p:cNvPr>
          <p:cNvPicPr>
            <a:picLocks noChangeAspect="1"/>
          </p:cNvPicPr>
          <p:nvPr/>
        </p:nvPicPr>
        <p:blipFill>
          <a:blip r:embed="rId2"/>
          <a:stretch>
            <a:fillRect/>
          </a:stretch>
        </p:blipFill>
        <p:spPr>
          <a:xfrm>
            <a:off x="239003" y="1555707"/>
            <a:ext cx="11713993" cy="4743450"/>
          </a:xfrm>
          <a:prstGeom prst="rect">
            <a:avLst/>
          </a:prstGeom>
        </p:spPr>
      </p:pic>
    </p:spTree>
    <p:extLst>
      <p:ext uri="{BB962C8B-B14F-4D97-AF65-F5344CB8AC3E}">
        <p14:creationId xmlns:p14="http://schemas.microsoft.com/office/powerpoint/2010/main" val="42035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34: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GENE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TRẠNG</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2" name="image3.jpg" descr="Những động vật có màu sắc “cực dị” do đột biến gen | Báo Dân trí">
            <a:extLst>
              <a:ext uri="{FF2B5EF4-FFF2-40B4-BE49-F238E27FC236}">
                <a16:creationId xmlns:a16="http://schemas.microsoft.com/office/drawing/2014/main" id="{DA007476-470F-37DF-7767-1BBED9D22D82}"/>
              </a:ext>
            </a:extLst>
          </p:cNvPr>
          <p:cNvPicPr/>
          <p:nvPr/>
        </p:nvPicPr>
        <p:blipFill>
          <a:blip r:embed="rId2"/>
          <a:srcRect t="8206"/>
          <a:stretch>
            <a:fillRect/>
          </a:stretch>
        </p:blipFill>
        <p:spPr>
          <a:xfrm>
            <a:off x="140017" y="533399"/>
            <a:ext cx="3546158" cy="2145665"/>
          </a:xfrm>
          <a:prstGeom prst="rect">
            <a:avLst/>
          </a:prstGeom>
          <a:ln/>
        </p:spPr>
      </p:pic>
      <p:sp>
        <p:nvSpPr>
          <p:cNvPr id="3" name="TextBox 2">
            <a:extLst>
              <a:ext uri="{FF2B5EF4-FFF2-40B4-BE49-F238E27FC236}">
                <a16:creationId xmlns:a16="http://schemas.microsoft.com/office/drawing/2014/main" id="{8E6CB2F5-795D-1210-164C-6AA5B93E5B9C}"/>
              </a:ext>
            </a:extLst>
          </p:cNvPr>
          <p:cNvSpPr txBox="1"/>
          <p:nvPr/>
        </p:nvSpPr>
        <p:spPr>
          <a:xfrm>
            <a:off x="0" y="2793345"/>
            <a:ext cx="3648074"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gen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rắn</a:t>
            </a:r>
            <a:endParaRPr lang="en-US" sz="2800" dirty="0">
              <a:solidFill>
                <a:srgbClr val="FF9933"/>
              </a:solidFill>
              <a:latin typeface="Times New Roman" pitchFamily="18" charset="0"/>
              <a:cs typeface="Times New Roman" pitchFamily="18" charset="0"/>
            </a:endParaRPr>
          </a:p>
        </p:txBody>
      </p:sp>
      <p:pic>
        <p:nvPicPr>
          <p:cNvPr id="5" name="image9.jpg" descr="Đậu tương biến đổi gen có khả năng kháng côn trùng và thành phần thuốc diệt cỏ">
            <a:extLst>
              <a:ext uri="{FF2B5EF4-FFF2-40B4-BE49-F238E27FC236}">
                <a16:creationId xmlns:a16="http://schemas.microsoft.com/office/drawing/2014/main" id="{3EBF3600-4B52-965A-5392-D1DC2B366B4A}"/>
              </a:ext>
            </a:extLst>
          </p:cNvPr>
          <p:cNvPicPr/>
          <p:nvPr/>
        </p:nvPicPr>
        <p:blipFill>
          <a:blip r:embed="rId3"/>
          <a:srcRect/>
          <a:stretch>
            <a:fillRect/>
          </a:stretch>
        </p:blipFill>
        <p:spPr>
          <a:xfrm>
            <a:off x="8210549" y="535304"/>
            <a:ext cx="3546158" cy="2143760"/>
          </a:xfrm>
          <a:prstGeom prst="rect">
            <a:avLst/>
          </a:prstGeom>
          <a:ln/>
        </p:spPr>
      </p:pic>
      <p:sp>
        <p:nvSpPr>
          <p:cNvPr id="6" name="TextBox 5">
            <a:extLst>
              <a:ext uri="{FF2B5EF4-FFF2-40B4-BE49-F238E27FC236}">
                <a16:creationId xmlns:a16="http://schemas.microsoft.com/office/drawing/2014/main" id="{EB198F7D-9005-1241-D56E-994EC7B2A8FF}"/>
              </a:ext>
            </a:extLst>
          </p:cNvPr>
          <p:cNvSpPr txBox="1"/>
          <p:nvPr/>
        </p:nvSpPr>
        <p:spPr>
          <a:xfrm>
            <a:off x="4333874" y="654506"/>
            <a:ext cx="369037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gen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a:t>
            </a:r>
            <a:endParaRPr lang="en-US" sz="2800" dirty="0">
              <a:solidFill>
                <a:srgbClr val="FF9933"/>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34823506-2A16-43D1-953E-DC569AF5CC50}"/>
              </a:ext>
            </a:extLst>
          </p:cNvPr>
          <p:cNvPicPr>
            <a:picLocks noChangeAspect="1"/>
          </p:cNvPicPr>
          <p:nvPr/>
        </p:nvPicPr>
        <p:blipFill>
          <a:blip r:embed="rId4"/>
          <a:stretch>
            <a:fillRect/>
          </a:stretch>
        </p:blipFill>
        <p:spPr>
          <a:xfrm>
            <a:off x="140017" y="3861733"/>
            <a:ext cx="11350942" cy="3034348"/>
          </a:xfrm>
          <a:prstGeom prst="rect">
            <a:avLst/>
          </a:prstGeom>
        </p:spPr>
      </p:pic>
      <p:sp>
        <p:nvSpPr>
          <p:cNvPr id="11" name="Arrow: Right 10">
            <a:extLst>
              <a:ext uri="{FF2B5EF4-FFF2-40B4-BE49-F238E27FC236}">
                <a16:creationId xmlns:a16="http://schemas.microsoft.com/office/drawing/2014/main" id="{A3469EA5-9083-F7ED-1F39-5C720216DBD2}"/>
              </a:ext>
            </a:extLst>
          </p:cNvPr>
          <p:cNvSpPr/>
          <p:nvPr/>
        </p:nvSpPr>
        <p:spPr>
          <a:xfrm>
            <a:off x="7591425" y="2171700"/>
            <a:ext cx="523875" cy="29868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0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
            <a:ext cx="12192000" cy="1657165"/>
          </a:xfrm>
          <a:prstGeom prst="rect">
            <a:avLst/>
          </a:prstGeom>
          <a:noFill/>
          <a:ln w="9525">
            <a:noFill/>
            <a:miter lim="800000"/>
            <a:headEnd/>
            <a:tailEnd/>
          </a:ln>
          <a:effectLst/>
        </p:spPr>
      </p:pic>
      <p:sp>
        <p:nvSpPr>
          <p:cNvPr id="5" name="Rectangle 4"/>
          <p:cNvSpPr/>
          <p:nvPr/>
        </p:nvSpPr>
        <p:spPr>
          <a:xfrm>
            <a:off x="0" y="1674336"/>
            <a:ext cx="12192000" cy="2554545"/>
          </a:xfrm>
          <a:prstGeom prst="rect">
            <a:avLst/>
          </a:prstGeom>
        </p:spPr>
        <p:txBody>
          <a:bodyPr wrap="square">
            <a:spAutoFit/>
          </a:bodyPr>
          <a:lstStyle/>
          <a:p>
            <a:pPr algn="just"/>
            <a:r>
              <a:rPr lang="vi-VN" sz="3200" dirty="0">
                <a:solidFill>
                  <a:srgbClr val="FF00FF"/>
                </a:solidFill>
                <a:latin typeface="Times New Roman" pitchFamily="18" charset="0"/>
                <a:cs typeface="Times New Roman" pitchFamily="18" charset="0"/>
              </a:rPr>
              <a:t>Một số giống cây trồng được tạo ra từ đột biến gene:</a:t>
            </a:r>
          </a:p>
          <a:p>
            <a:pPr algn="just"/>
            <a:r>
              <a:rPr lang="vi-VN" sz="3200" dirty="0">
                <a:solidFill>
                  <a:srgbClr val="FF00FF"/>
                </a:solidFill>
                <a:latin typeface="Times New Roman" pitchFamily="18" charset="0"/>
                <a:cs typeface="Times New Roman" pitchFamily="18" charset="0"/>
              </a:rPr>
              <a:t>- Hoa lan đột biến gene mang lại giá trị kinh tế cao.</a:t>
            </a:r>
          </a:p>
          <a:p>
            <a:pPr algn="just"/>
            <a:r>
              <a:rPr lang="vi-VN" sz="3200" dirty="0">
                <a:solidFill>
                  <a:srgbClr val="FF00FF"/>
                </a:solidFill>
                <a:latin typeface="Times New Roman" pitchFamily="18" charset="0"/>
                <a:cs typeface="Times New Roman" pitchFamily="18" charset="0"/>
              </a:rPr>
              <a:t>- Giống lúa CM5 mang gene bị đột biến cấu trúc làm xuất hiện những tính trạng tốt như: năng suất cao, chịu rét, chống chịu sâu bệnh khá, chịu mặn tốt,…</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Effect transition="in" filter="fade">
                                      <p:cBhvr>
                                        <p:cTn id="9" dur="10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E865C5-596D-8C6C-5073-81F819308BBE}"/>
              </a:ext>
            </a:extLst>
          </p:cNvPr>
          <p:cNvSpPr txBox="1"/>
          <p:nvPr/>
        </p:nvSpPr>
        <p:spPr>
          <a:xfrm>
            <a:off x="239696" y="181927"/>
            <a:ext cx="11176987" cy="3108543"/>
          </a:xfrm>
          <a:prstGeom prst="rect">
            <a:avLst/>
          </a:prstGeom>
          <a:noFill/>
        </p:spPr>
        <p:txBody>
          <a:bodyPr wrap="square">
            <a:spAutoFit/>
          </a:bodyPr>
          <a:lstStyle/>
          <a:p>
            <a:pPr algn="just">
              <a:spcAft>
                <a:spcPts val="0"/>
              </a:spcAft>
            </a:pPr>
            <a:r>
              <a:rPr lang="vi-VN" sz="2800" b="0" i="0" dirty="0">
                <a:solidFill>
                  <a:srgbClr val="333333"/>
                </a:solidFill>
                <a:effectLst/>
                <a:latin typeface="+mj-lt"/>
              </a:rPr>
              <a:t>1. Một đoạn DNA có trình tự nucleotide trên hai mạch như sau:</a:t>
            </a:r>
          </a:p>
          <a:p>
            <a:pPr algn="just">
              <a:spcAft>
                <a:spcPts val="0"/>
              </a:spcAft>
            </a:pPr>
            <a:r>
              <a:rPr lang="vi-VN" sz="2800" b="0" i="0" dirty="0">
                <a:solidFill>
                  <a:srgbClr val="333333"/>
                </a:solidFill>
                <a:effectLst/>
                <a:latin typeface="+mj-lt"/>
              </a:rPr>
              <a:t>Mạch 1: A-A-G-C-T-C-G-C-G-A-T-A-G-C-C</a:t>
            </a:r>
          </a:p>
          <a:p>
            <a:pPr algn="just">
              <a:spcAft>
                <a:spcPts val="0"/>
              </a:spcAft>
            </a:pPr>
            <a:r>
              <a:rPr lang="vi-VN" sz="2800" b="0" i="0" dirty="0">
                <a:solidFill>
                  <a:srgbClr val="333333"/>
                </a:solidFill>
                <a:effectLst/>
                <a:latin typeface="+mj-lt"/>
              </a:rPr>
              <a:t>Mạch 2: T-T-C-G-A-G-C-G-C-T-A-T-C-G-G</a:t>
            </a:r>
          </a:p>
          <a:p>
            <a:pPr algn="just">
              <a:spcAft>
                <a:spcPts val="0"/>
              </a:spcAft>
            </a:pPr>
            <a:r>
              <a:rPr lang="vi-VN" sz="2800" b="0" i="0" dirty="0">
                <a:solidFill>
                  <a:srgbClr val="333333"/>
                </a:solidFill>
                <a:effectLst/>
                <a:latin typeface="+mj-lt"/>
              </a:rPr>
              <a:t>a) Xác định trình tự nucleotide của hai DNA được tổng hợp từ đoạn DNA trên.</a:t>
            </a:r>
          </a:p>
          <a:p>
            <a:pPr algn="just">
              <a:spcAft>
                <a:spcPts val="0"/>
              </a:spcAft>
            </a:pPr>
            <a:r>
              <a:rPr lang="vi-VN" sz="2800" b="0" i="0" dirty="0">
                <a:solidFill>
                  <a:srgbClr val="333333"/>
                </a:solidFill>
                <a:effectLst/>
                <a:latin typeface="+mj-lt"/>
              </a:rPr>
              <a:t>b) Nhận xét trình tự nucleotide giữa các DNA mới được tổng hợp và với DNA ban đầu.</a:t>
            </a:r>
          </a:p>
        </p:txBody>
      </p:sp>
      <p:sp>
        <p:nvSpPr>
          <p:cNvPr id="7" name="TextBox 6">
            <a:extLst>
              <a:ext uri="{FF2B5EF4-FFF2-40B4-BE49-F238E27FC236}">
                <a16:creationId xmlns:a16="http://schemas.microsoft.com/office/drawing/2014/main" id="{156371F8-7616-6B75-EB65-287EFEA6773C}"/>
              </a:ext>
            </a:extLst>
          </p:cNvPr>
          <p:cNvSpPr txBox="1"/>
          <p:nvPr/>
        </p:nvSpPr>
        <p:spPr>
          <a:xfrm>
            <a:off x="561512" y="3667309"/>
            <a:ext cx="10855171" cy="2677656"/>
          </a:xfrm>
          <a:prstGeom prst="rect">
            <a:avLst/>
          </a:prstGeom>
          <a:noFill/>
        </p:spPr>
        <p:txBody>
          <a:bodyPr wrap="square">
            <a:spAutoFit/>
          </a:bodyPr>
          <a:lstStyle/>
          <a:p>
            <a:pPr algn="just">
              <a:spcAft>
                <a:spcPts val="0"/>
              </a:spcAft>
            </a:pPr>
            <a:r>
              <a:rPr lang="vi-VN" sz="2800" b="0" i="0" dirty="0">
                <a:solidFill>
                  <a:srgbClr val="0000FF"/>
                </a:solidFill>
                <a:effectLst/>
                <a:latin typeface="+mj-lt"/>
              </a:rPr>
              <a:t>a) Trình tự nucleotide của hai DNA được tổng hợp từ đoạn DNA trên:</a:t>
            </a:r>
          </a:p>
          <a:p>
            <a:pPr algn="just">
              <a:spcAft>
                <a:spcPts val="0"/>
              </a:spcAft>
            </a:pPr>
            <a:r>
              <a:rPr lang="vi-VN" sz="2800" b="0" i="0" dirty="0">
                <a:solidFill>
                  <a:srgbClr val="0000FF"/>
                </a:solidFill>
                <a:effectLst/>
                <a:latin typeface="+mj-lt"/>
              </a:rPr>
              <a:t>Mạch 1: A-A-G-C-T-C-G-C-G-A-T-A-G-C-C</a:t>
            </a:r>
          </a:p>
          <a:p>
            <a:pPr algn="just">
              <a:spcAft>
                <a:spcPts val="0"/>
              </a:spcAft>
            </a:pPr>
            <a:r>
              <a:rPr lang="vi-VN" sz="2800" b="0" i="0" dirty="0">
                <a:solidFill>
                  <a:srgbClr val="0000FF"/>
                </a:solidFill>
                <a:effectLst/>
                <a:latin typeface="+mj-lt"/>
              </a:rPr>
              <a:t>Mạch 2: T-T-C-G-A-G-C-G-C-T-A-T-C-G-G</a:t>
            </a:r>
          </a:p>
          <a:p>
            <a:pPr algn="just">
              <a:spcAft>
                <a:spcPts val="0"/>
              </a:spcAft>
            </a:pPr>
            <a:r>
              <a:rPr lang="vi-VN" sz="2800" b="0" i="0" dirty="0">
                <a:solidFill>
                  <a:srgbClr val="0000FF"/>
                </a:solidFill>
                <a:effectLst/>
                <a:latin typeface="+mj-lt"/>
              </a:rPr>
              <a:t>b) Nhận xét trình tự nucleotide giữa các DNA mới được tổng hợp và với DNA ban đầu: Hai DNA mới được tổng hợp có trình tự nucleotide giống nhau và giống DNA ban đầu.</a:t>
            </a:r>
          </a:p>
        </p:txBody>
      </p:sp>
    </p:spTree>
    <p:extLst>
      <p:ext uri="{BB962C8B-B14F-4D97-AF65-F5344CB8AC3E}">
        <p14:creationId xmlns:p14="http://schemas.microsoft.com/office/powerpoint/2010/main" val="325232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A16430-1436-412E-2F35-3B2EBEA1B87E}"/>
              </a:ext>
            </a:extLst>
          </p:cNvPr>
          <p:cNvPicPr>
            <a:picLocks noChangeAspect="1"/>
          </p:cNvPicPr>
          <p:nvPr/>
        </p:nvPicPr>
        <p:blipFill>
          <a:blip r:embed="rId2"/>
          <a:stretch>
            <a:fillRect/>
          </a:stretch>
        </p:blipFill>
        <p:spPr>
          <a:xfrm>
            <a:off x="417250" y="1180730"/>
            <a:ext cx="10928411" cy="3773010"/>
          </a:xfrm>
          <a:prstGeom prst="rect">
            <a:avLst/>
          </a:prstGeom>
        </p:spPr>
      </p:pic>
      <p:pic>
        <p:nvPicPr>
          <p:cNvPr id="6" name="Picture 5">
            <a:extLst>
              <a:ext uri="{FF2B5EF4-FFF2-40B4-BE49-F238E27FC236}">
                <a16:creationId xmlns:a16="http://schemas.microsoft.com/office/drawing/2014/main" id="{1C88D826-DEE0-8821-0130-3F8D4F0F63B2}"/>
              </a:ext>
            </a:extLst>
          </p:cNvPr>
          <p:cNvPicPr>
            <a:picLocks noChangeAspect="1"/>
          </p:cNvPicPr>
          <p:nvPr/>
        </p:nvPicPr>
        <p:blipFill>
          <a:blip r:embed="rId3"/>
          <a:stretch>
            <a:fillRect/>
          </a:stretch>
        </p:blipFill>
        <p:spPr>
          <a:xfrm>
            <a:off x="506027" y="97832"/>
            <a:ext cx="12192000" cy="749808"/>
          </a:xfrm>
          <a:prstGeom prst="rect">
            <a:avLst/>
          </a:prstGeom>
        </p:spPr>
      </p:pic>
      <p:sp>
        <p:nvSpPr>
          <p:cNvPr id="7" name="TextBox 6">
            <a:extLst>
              <a:ext uri="{FF2B5EF4-FFF2-40B4-BE49-F238E27FC236}">
                <a16:creationId xmlns:a16="http://schemas.microsoft.com/office/drawing/2014/main" id="{4FD0A97E-9BFB-4012-DBA7-312C4C13AF4F}"/>
              </a:ext>
            </a:extLst>
          </p:cNvPr>
          <p:cNvSpPr txBox="1"/>
          <p:nvPr/>
        </p:nvSpPr>
        <p:spPr>
          <a:xfrm>
            <a:off x="78419" y="72178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a:t>
            </a:r>
            <a:r>
              <a:rPr lang="en-US" sz="2800" b="1" dirty="0" err="1">
                <a:solidFill>
                  <a:srgbClr val="00B050"/>
                </a:solidFill>
                <a:latin typeface="Times New Roman" pitchFamily="18" charset="0"/>
                <a:cs typeface="Times New Roman" pitchFamily="18" charset="0"/>
              </a:rPr>
              <a:t>TÁI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a:t>
            </a:r>
            <a:r>
              <a:rPr lang="en-US" sz="2800" b="1" dirty="0">
                <a:solidFill>
                  <a:srgbClr val="00B050"/>
                </a:solidFill>
                <a:latin typeface="Times New Roman" pitchFamily="18" charset="0"/>
                <a:cs typeface="Times New Roman" pitchFamily="18" charset="0"/>
              </a:rPr>
              <a:t> DNA</a:t>
            </a:r>
          </a:p>
        </p:txBody>
      </p:sp>
      <p:sp>
        <p:nvSpPr>
          <p:cNvPr id="8" name="TextBox 7">
            <a:extLst>
              <a:ext uri="{FF2B5EF4-FFF2-40B4-BE49-F238E27FC236}">
                <a16:creationId xmlns:a16="http://schemas.microsoft.com/office/drawing/2014/main" id="{F300F54C-C093-AE82-E79B-4EAD2A9A29AD}"/>
              </a:ext>
            </a:extLst>
          </p:cNvPr>
          <p:cNvSpPr txBox="1"/>
          <p:nvPr/>
        </p:nvSpPr>
        <p:spPr>
          <a:xfrm>
            <a:off x="230819" y="4953740"/>
            <a:ext cx="12192000" cy="954107"/>
          </a:xfrm>
          <a:prstGeom prst="rect">
            <a:avLst/>
          </a:prstGeom>
          <a:noFill/>
        </p:spPr>
        <p:txBody>
          <a:bodyPr wrap="square" rtlCol="0">
            <a:spAutoFit/>
          </a:bodyPr>
          <a:lstStyle/>
          <a:p>
            <a:r>
              <a:rPr lang="en-US" sz="2800" dirty="0" err="1">
                <a:solidFill>
                  <a:srgbClr val="A80000"/>
                </a:solidFill>
                <a:latin typeface="Times New Roman" pitchFamily="18" charset="0"/>
                <a:cs typeface="Times New Roman" pitchFamily="18" charset="0"/>
              </a:rPr>
              <a:t>Quá</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trình</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tái</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bản</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của</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sinh</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vật</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nhân</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sơ</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và</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sinh</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vật</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nhân</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thực</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có</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gì</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giống</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và</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khác</a:t>
            </a:r>
            <a:r>
              <a:rPr lang="en-US" sz="2800" dirty="0">
                <a:solidFill>
                  <a:srgbClr val="A80000"/>
                </a:solidFill>
                <a:latin typeface="Times New Roman" pitchFamily="18" charset="0"/>
                <a:cs typeface="Times New Roman" pitchFamily="18" charset="0"/>
              </a:rPr>
              <a:t> </a:t>
            </a:r>
            <a:r>
              <a:rPr lang="en-US" sz="2800" dirty="0" err="1">
                <a:solidFill>
                  <a:srgbClr val="A80000"/>
                </a:solidFill>
                <a:latin typeface="Times New Roman" pitchFamily="18" charset="0"/>
                <a:cs typeface="Times New Roman" pitchFamily="18" charset="0"/>
              </a:rPr>
              <a:t>nhau</a:t>
            </a:r>
            <a:r>
              <a:rPr lang="en-US" sz="2800" dirty="0">
                <a:solidFill>
                  <a:srgbClr val="A80000"/>
                </a:solidFill>
                <a:latin typeface="Times New Roman" pitchFamily="18" charset="0"/>
                <a:cs typeface="Times New Roman" pitchFamily="18" charset="0"/>
              </a:rPr>
              <a:t>?</a:t>
            </a:r>
          </a:p>
        </p:txBody>
      </p:sp>
    </p:spTree>
    <p:extLst>
      <p:ext uri="{BB962C8B-B14F-4D97-AF65-F5344CB8AC3E}">
        <p14:creationId xmlns:p14="http://schemas.microsoft.com/office/powerpoint/2010/main" val="73417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72571"/>
            <a:ext cx="12192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dài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3060A</a:t>
            </a:r>
            <a:r>
              <a:rPr lang="en-US" sz="2800" baseline="30000" dirty="0" err="1">
                <a:solidFill>
                  <a:srgbClr val="FF0000"/>
                </a:solidFill>
                <a:latin typeface="Times New Roman" pitchFamily="18" charset="0"/>
                <a:cs typeface="Times New Roman" pitchFamily="18" charset="0"/>
              </a:rPr>
              <a:t>0</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mRNA do gene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U = 15%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 = 10%.</a:t>
            </a:r>
          </a:p>
          <a:p>
            <a:pPr lvl="0"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a:t>
            </a:r>
          </a:p>
          <a:p>
            <a:pPr lvl="0"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Nếu</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1 </a:t>
            </a:r>
            <a:r>
              <a:rPr lang="en-US" sz="2800" dirty="0" err="1">
                <a:solidFill>
                  <a:srgbClr val="FF0000"/>
                </a:solidFill>
                <a:latin typeface="Times New Roman" pitchFamily="18" charset="0"/>
                <a:cs typeface="Times New Roman" pitchFamily="18" charset="0"/>
              </a:rPr>
              <a:t>cặp</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nhiêu</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c. </a:t>
            </a:r>
            <a:r>
              <a:rPr lang="en-US" sz="2800" dirty="0" err="1">
                <a:solidFill>
                  <a:srgbClr val="FF0000"/>
                </a:solidFill>
                <a:latin typeface="Times New Roman" pitchFamily="18" charset="0"/>
                <a:cs typeface="Times New Roman" pitchFamily="18" charset="0"/>
              </a:rPr>
              <a:t>Nếu</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thêm</a:t>
            </a:r>
            <a:r>
              <a:rPr lang="en-US" sz="2800" dirty="0">
                <a:solidFill>
                  <a:srgbClr val="FF0000"/>
                </a:solidFill>
                <a:latin typeface="Times New Roman" pitchFamily="18" charset="0"/>
                <a:cs typeface="Times New Roman" pitchFamily="18" charset="0"/>
              </a:rPr>
              <a:t> 1 </a:t>
            </a:r>
            <a:r>
              <a:rPr lang="en-US" sz="2800" dirty="0" err="1">
                <a:solidFill>
                  <a:srgbClr val="FF0000"/>
                </a:solidFill>
                <a:latin typeface="Times New Roman" pitchFamily="18" charset="0"/>
                <a:cs typeface="Times New Roman" pitchFamily="18" charset="0"/>
              </a:rPr>
              <a:t>cặp</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nhiêu</a:t>
            </a:r>
            <a:r>
              <a:rPr lang="en-US" sz="2800" dirty="0">
                <a:solidFill>
                  <a:srgbClr val="FF0000"/>
                </a:solidFill>
                <a:latin typeface="Times New Roman" pitchFamily="18" charset="0"/>
                <a:cs typeface="Times New Roman" pitchFamily="18" charset="0"/>
              </a:rPr>
              <a:t>?</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4760A</a:t>
            </a:r>
            <a:r>
              <a:rPr lang="en-US" sz="2800" baseline="30000" dirty="0" err="1">
                <a:solidFill>
                  <a:srgbClr val="FF0000"/>
                </a:solidFill>
                <a:latin typeface="Times New Roman" pitchFamily="18" charset="0"/>
                <a:cs typeface="Times New Roman" pitchFamily="18" charset="0"/>
              </a:rPr>
              <a:t>0</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kết</a:t>
            </a:r>
            <a:r>
              <a:rPr lang="en-US" sz="2800" dirty="0">
                <a:solidFill>
                  <a:srgbClr val="FF0000"/>
                </a:solidFill>
                <a:latin typeface="Times New Roman" pitchFamily="18" charset="0"/>
                <a:cs typeface="Times New Roman" pitchFamily="18" charset="0"/>
              </a:rPr>
              <a:t> hydrogen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3600.</a:t>
            </a:r>
          </a:p>
          <a:p>
            <a:pPr lvl="0"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Xác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định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phần</a:t>
            </a:r>
            <a:r>
              <a:rPr lang="en-US" sz="2800" dirty="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mỗi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gene?</a:t>
            </a:r>
          </a:p>
          <a:p>
            <a:pPr lvl="0" algn="just"/>
            <a:r>
              <a:rPr lang="en-US" sz="2800" dirty="0">
                <a:solidFill>
                  <a:srgbClr val="FF0000"/>
                </a:solidFill>
                <a:latin typeface="Times New Roman" pitchFamily="18" charset="0"/>
                <a:cs typeface="Times New Roman" pitchFamily="18" charset="0"/>
              </a:rPr>
              <a:t>b. mRNA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G = 14,28%, C = 21,43%, A = 35,7%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Ribo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nuclêôtide</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định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ribonuclêôtide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cuả</a:t>
            </a:r>
            <a:r>
              <a:rPr lang="en-US" sz="2800" dirty="0">
                <a:solidFill>
                  <a:srgbClr val="FF0000"/>
                </a:solidFill>
                <a:latin typeface="Times New Roman" pitchFamily="18" charset="0"/>
                <a:cs typeface="Times New Roman" pitchFamily="18" charset="0"/>
              </a:rPr>
              <a:t> mRNA</a:t>
            </a:r>
          </a:p>
          <a:p>
            <a:pPr lvl="0"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định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a:t>
            </a:r>
          </a:p>
          <a:p>
            <a:pPr lvl="0" algn="just"/>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đôi</a:t>
            </a:r>
            <a:r>
              <a:rPr lang="en-US" sz="2800" dirty="0">
                <a:solidFill>
                  <a:srgbClr val="FF0000"/>
                </a:solidFill>
                <a:latin typeface="Times New Roman" pitchFamily="18" charset="0"/>
                <a:cs typeface="Times New Roman" pitchFamily="18" charset="0"/>
              </a:rPr>
              <a:t> 6 </a:t>
            </a:r>
            <a:r>
              <a:rPr lang="en-US" sz="2800" dirty="0" err="1">
                <a:solidFill>
                  <a:srgbClr val="FF0000"/>
                </a:solidFill>
                <a:latin typeface="Times New Roman" pitchFamily="18" charset="0"/>
                <a:cs typeface="Times New Roman" pitchFamily="18" charset="0"/>
              </a:rPr>
              <a:t>lần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mỗi</a:t>
            </a:r>
            <a:r>
              <a:rPr lang="en-US" sz="2800" dirty="0">
                <a:solidFill>
                  <a:srgbClr val="FF0000"/>
                </a:solidFill>
                <a:latin typeface="Times New Roman" pitchFamily="18" charset="0"/>
                <a:cs typeface="Times New Roman" pitchFamily="18" charset="0"/>
              </a:rPr>
              <a:t> gen con </a:t>
            </a:r>
            <a:r>
              <a:rPr lang="en-US" sz="2800" dirty="0" err="1">
                <a:solidFill>
                  <a:srgbClr val="FF0000"/>
                </a:solidFill>
                <a:latin typeface="Times New Roman" pitchFamily="18" charset="0"/>
                <a:cs typeface="Times New Roman" pitchFamily="18" charset="0"/>
              </a:rPr>
              <a:t>hình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mã</a:t>
            </a:r>
            <a:r>
              <a:rPr lang="en-US" sz="2800" dirty="0">
                <a:solidFill>
                  <a:srgbClr val="FF0000"/>
                </a:solidFill>
                <a:latin typeface="Times New Roman" pitchFamily="18" charset="0"/>
                <a:cs typeface="Times New Roman" pitchFamily="18" charset="0"/>
              </a:rPr>
              <a:t> 5 </a:t>
            </a:r>
            <a:r>
              <a:rPr lang="en-US" sz="2800" dirty="0" err="1">
                <a:solidFill>
                  <a:srgbClr val="FF0000"/>
                </a:solidFill>
                <a:latin typeface="Times New Roman" pitchFamily="18" charset="0"/>
                <a:cs typeface="Times New Roman" pitchFamily="18" charset="0"/>
              </a:rPr>
              <a:t>lần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ribonuclêôtide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cấp</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amino acid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protein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mRNA?</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72571"/>
            <a:ext cx="12192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a:t>
            </a:r>
            <a:r>
              <a:rPr lang="en-US" sz="2800" dirty="0">
                <a:solidFill>
                  <a:srgbClr val="FF0000"/>
                </a:solidFill>
                <a:latin typeface="Times New Roman" pitchFamily="18" charset="0"/>
                <a:cs typeface="Times New Roman" pitchFamily="18" charset="0"/>
              </a:rPr>
              <a:t> Cho 1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a:t>
            </a:r>
          </a:p>
          <a:p>
            <a:pPr algn="just"/>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1: … -A – G – C – A – T -  C -  G  - T – T – C – A - …..</a:t>
            </a:r>
          </a:p>
          <a:p>
            <a:pPr algn="just"/>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định</a:t>
            </a:r>
            <a:r>
              <a:rPr lang="en-US" sz="2800" b="1"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Trật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2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tương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ứng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cho</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Trật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ribonuclêôtide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mRNA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c.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ribonuclêôtide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mRNA?</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4:</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510A</a:t>
            </a:r>
            <a:r>
              <a:rPr lang="en-US" sz="2800" baseline="30000" dirty="0" err="1">
                <a:solidFill>
                  <a:srgbClr val="FF0000"/>
                </a:solidFill>
                <a:latin typeface="Times New Roman" pitchFamily="18" charset="0"/>
                <a:cs typeface="Times New Roman" pitchFamily="18" charset="0"/>
              </a:rPr>
              <a:t>0</a:t>
            </a:r>
            <a:r>
              <a:rPr lang="en-US" sz="2800" dirty="0">
                <a:solidFill>
                  <a:srgbClr val="FF0000"/>
                </a:solidFill>
                <a:latin typeface="Times New Roman" pitchFamily="18" charset="0"/>
                <a:cs typeface="Times New Roman" pitchFamily="18" charset="0"/>
              </a:rPr>
              <a:t>, do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cặp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nuclêôtide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7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trở</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a. Gene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bộ</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khác</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bình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thường</a:t>
            </a:r>
            <a:r>
              <a:rPr lang="en-US" sz="2800" dirty="0">
                <a:solidFill>
                  <a:srgbClr val="FF0000"/>
                </a:solidFill>
                <a:latin typeface="Times New Roman" pitchFamily="18" charset="0"/>
                <a:cs typeface="Times New Roman" pitchFamily="18" charset="0"/>
              </a:rPr>
              <a:t>?</a:t>
            </a:r>
          </a:p>
          <a:p>
            <a:pPr lvl="0"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Hỏi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Protein do gene </a:t>
            </a:r>
            <a:r>
              <a:rPr lang="en-US" sz="2800" dirty="0" err="1">
                <a:solidFill>
                  <a:srgbClr val="FF0000"/>
                </a:solidFill>
                <a:latin typeface="Times New Roman" pitchFamily="18" charset="0"/>
                <a:cs typeface="Times New Roman" pitchFamily="18" charset="0"/>
              </a:rPr>
              <a:t>đột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Protein do gene </a:t>
            </a:r>
            <a:r>
              <a:rPr lang="en-US" sz="2800" dirty="0" err="1">
                <a:solidFill>
                  <a:srgbClr val="FF0000"/>
                </a:solidFill>
                <a:latin typeface="Times New Roman" pitchFamily="18" charset="0"/>
                <a:cs typeface="Times New Roman" pitchFamily="18" charset="0"/>
              </a:rPr>
              <a:t>bình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amino acid?</a:t>
            </a:r>
            <a:endParaRPr lang="en-US" sz="2800" dirty="0"/>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67512" y="-1"/>
            <a:ext cx="9042400" cy="4350127"/>
          </a:xfrm>
          <a:prstGeom prst="rect">
            <a:avLst/>
          </a:prstGeom>
          <a:noFill/>
          <a:ln w="9525">
            <a:noFill/>
            <a:miter lim="800000"/>
            <a:headEnd/>
            <a:tailEnd/>
          </a:ln>
          <a:effectLst/>
        </p:spPr>
      </p:pic>
      <p:sp>
        <p:nvSpPr>
          <p:cNvPr id="8" name="TextBox 7"/>
          <p:cNvSpPr txBox="1"/>
          <p:nvPr/>
        </p:nvSpPr>
        <p:spPr>
          <a:xfrm>
            <a:off x="0" y="4332512"/>
            <a:ext cx="12192000" cy="954107"/>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a) </a:t>
            </a:r>
            <a:r>
              <a:rPr lang="en-US" sz="2800" b="1" dirty="0" err="1">
                <a:solidFill>
                  <a:srgbClr val="FF00FF"/>
                </a:solidFill>
                <a:latin typeface="Times New Roman" pitchFamily="18" charset="0"/>
                <a:cs typeface="Times New Roman" pitchFamily="18" charset="0"/>
              </a:rPr>
              <a:t>Kết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quả</a:t>
            </a:r>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một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tử</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mẹ</a:t>
            </a:r>
            <a:r>
              <a:rPr lang="en-US" sz="2800" dirty="0">
                <a:solidFill>
                  <a:srgbClr val="FF00FF"/>
                </a:solidFill>
                <a:latin typeface="Times New Roman" pitchFamily="18" charset="0"/>
                <a:cs typeface="Times New Roman" pitchFamily="18" charset="0"/>
              </a:rPr>
              <a:t> qua </a:t>
            </a:r>
            <a:r>
              <a:rPr lang="en-US" sz="2800" dirty="0" err="1">
                <a:solidFill>
                  <a:srgbClr val="FF00FF"/>
                </a:solidFill>
                <a:latin typeface="Times New Roman" pitchFamily="18" charset="0"/>
                <a:cs typeface="Times New Roman" pitchFamily="18" charset="0"/>
              </a:rPr>
              <a:t>quá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tạo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hai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tử</a:t>
            </a:r>
            <a:r>
              <a:rPr lang="en-US" sz="2800" dirty="0">
                <a:solidFill>
                  <a:srgbClr val="FF00FF"/>
                </a:solidFill>
                <a:latin typeface="Times New Roman" pitchFamily="18" charset="0"/>
                <a:cs typeface="Times New Roman" pitchFamily="18" charset="0"/>
              </a:rPr>
              <a:t> DNA con </a:t>
            </a:r>
            <a:r>
              <a:rPr lang="en-US" sz="2800" dirty="0" err="1">
                <a:solidFill>
                  <a:srgbClr val="FF00FF"/>
                </a:solidFill>
                <a:latin typeface="Times New Roman" pitchFamily="18" charset="0"/>
                <a:cs typeface="Times New Roman" pitchFamily="18" charset="0"/>
              </a:rPr>
              <a:t>giống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nhau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giống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tử</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mẹ</a:t>
            </a:r>
            <a:r>
              <a:rPr lang="en-US" sz="2800" dirty="0">
                <a:solidFill>
                  <a:srgbClr val="FF00FF"/>
                </a:solidFill>
                <a:latin typeface="Times New Roman" pitchFamily="18" charset="0"/>
                <a:cs typeface="Times New Roman" pitchFamily="18" charset="0"/>
              </a:rPr>
              <a:t>. </a:t>
            </a:r>
          </a:p>
        </p:txBody>
      </p:sp>
      <p:sp>
        <p:nvSpPr>
          <p:cNvPr id="12" name="Rectangle 11"/>
          <p:cNvSpPr/>
          <p:nvPr/>
        </p:nvSpPr>
        <p:spPr>
          <a:xfrm>
            <a:off x="0" y="5276335"/>
            <a:ext cx="12192000" cy="954107"/>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FF00FF"/>
                </a:solidFill>
                <a:latin typeface="Times New Roman" pitchFamily="18" charset="0"/>
                <a:ea typeface="Times New Roman" pitchFamily="18" charset="0"/>
                <a:cs typeface="Times New Roman" pitchFamily="18" charset="0"/>
              </a:rPr>
              <a:t>b) </a:t>
            </a:r>
            <a:r>
              <a:rPr lang="en-US" sz="2800" b="1" dirty="0" err="1">
                <a:solidFill>
                  <a:srgbClr val="FF00FF"/>
                </a:solidFill>
                <a:latin typeface="Times New Roman" pitchFamily="18" charset="0"/>
                <a:ea typeface="Times New Roman" pitchFamily="18" charset="0"/>
                <a:cs typeface="Times New Roman" pitchFamily="18" charset="0"/>
              </a:rPr>
              <a:t>Nguyên</a:t>
            </a:r>
            <a:r>
              <a:rPr lang="en-US" sz="2800" b="1" dirty="0">
                <a:solidFill>
                  <a:srgbClr val="FF00FF"/>
                </a:solidFill>
                <a:latin typeface="Times New Roman" pitchFamily="18" charset="0"/>
                <a:ea typeface="Times New Roman" pitchFamily="18" charset="0"/>
                <a:cs typeface="Times New Roman" pitchFamily="18" charset="0"/>
              </a:rPr>
              <a:t> </a:t>
            </a:r>
            <a:r>
              <a:rPr lang="en-US" sz="2800" b="1" dirty="0" err="1">
                <a:solidFill>
                  <a:srgbClr val="FF00FF"/>
                </a:solidFill>
                <a:latin typeface="Times New Roman" pitchFamily="18" charset="0"/>
                <a:ea typeface="Times New Roman" pitchFamily="18" charset="0"/>
                <a:cs typeface="Times New Roman" pitchFamily="18" charset="0"/>
              </a:rPr>
              <a:t>tắc</a:t>
            </a:r>
            <a:r>
              <a:rPr lang="en-US" sz="2800" b="1" dirty="0">
                <a:solidFill>
                  <a:srgbClr val="FF00FF"/>
                </a:solidFill>
                <a:latin typeface="Times New Roman" pitchFamily="18" charset="0"/>
                <a:ea typeface="Times New Roman" pitchFamily="18" charset="0"/>
                <a:cs typeface="Times New Roman" pitchFamily="18" charset="0"/>
              </a:rPr>
              <a:t> </a:t>
            </a:r>
            <a:r>
              <a:rPr lang="en-US" sz="2800" b="1" dirty="0" err="1">
                <a:solidFill>
                  <a:srgbClr val="FF00FF"/>
                </a:solidFill>
                <a:latin typeface="Times New Roman" pitchFamily="18" charset="0"/>
                <a:ea typeface="Times New Roman" pitchFamily="18" charset="0"/>
                <a:cs typeface="Times New Roman" pitchFamily="18" charset="0"/>
              </a:rPr>
              <a:t>bán</a:t>
            </a:r>
            <a:r>
              <a:rPr lang="en-US" sz="2800" b="1" dirty="0">
                <a:solidFill>
                  <a:srgbClr val="FF00FF"/>
                </a:solidFill>
                <a:latin typeface="Times New Roman" pitchFamily="18" charset="0"/>
                <a:ea typeface="Times New Roman" pitchFamily="18" charset="0"/>
                <a:cs typeface="Times New Roman" pitchFamily="18" charset="0"/>
              </a:rPr>
              <a:t> </a:t>
            </a:r>
            <a:r>
              <a:rPr lang="en-US" sz="2800" b="1" dirty="0" err="1">
                <a:solidFill>
                  <a:srgbClr val="FF00FF"/>
                </a:solidFill>
                <a:latin typeface="Times New Roman" pitchFamily="18" charset="0"/>
                <a:ea typeface="Times New Roman" pitchFamily="18" charset="0"/>
                <a:cs typeface="Times New Roman" pitchFamily="18" charset="0"/>
              </a:rPr>
              <a:t>bảo</a:t>
            </a:r>
            <a:r>
              <a:rPr lang="en-US" sz="2800" b="1" dirty="0">
                <a:solidFill>
                  <a:srgbClr val="FF00FF"/>
                </a:solidFill>
                <a:latin typeface="Times New Roman" pitchFamily="18" charset="0"/>
                <a:ea typeface="Times New Roman" pitchFamily="18" charset="0"/>
                <a:cs typeface="Times New Roman" pitchFamily="18" charset="0"/>
              </a:rPr>
              <a:t> </a:t>
            </a:r>
            <a:r>
              <a:rPr lang="en-US" sz="2800" b="1" dirty="0" err="1">
                <a:solidFill>
                  <a:srgbClr val="FF00FF"/>
                </a:solidFill>
                <a:latin typeface="Times New Roman" pitchFamily="18" charset="0"/>
                <a:ea typeface="Times New Roman" pitchFamily="18" charset="0"/>
                <a:cs typeface="Times New Roman" pitchFamily="18" charset="0"/>
              </a:rPr>
              <a:t>toàn</a:t>
            </a:r>
            <a:r>
              <a:rPr lang="en-US" sz="2800" b="1" dirty="0">
                <a:solidFill>
                  <a:srgbClr val="FF00FF"/>
                </a:solidFill>
                <a:latin typeface="Times New Roman" pitchFamily="18" charset="0"/>
                <a:ea typeface="Times New Roman" pitchFamily="18" charset="0"/>
                <a:cs typeface="Times New Roman" pitchFamily="18" charset="0"/>
              </a:rPr>
              <a:t> </a:t>
            </a:r>
            <a:r>
              <a:rPr lang="en-US" sz="2800" b="1" dirty="0" err="1">
                <a:solidFill>
                  <a:srgbClr val="FF00FF"/>
                </a:solidFill>
                <a:latin typeface="Times New Roman" pitchFamily="18" charset="0"/>
                <a:ea typeface="Times New Roman" pitchFamily="18" charset="0"/>
                <a:cs typeface="Times New Roman" pitchFamily="18" charset="0"/>
              </a:rPr>
              <a:t>thể</a:t>
            </a:r>
            <a:r>
              <a:rPr lang="en-US" sz="2800" b="1" dirty="0">
                <a:solidFill>
                  <a:srgbClr val="FF00FF"/>
                </a:solidFill>
                <a:latin typeface="Times New Roman" pitchFamily="18" charset="0"/>
                <a:ea typeface="Times New Roman" pitchFamily="18" charset="0"/>
                <a:cs typeface="Times New Roman" pitchFamily="18" charset="0"/>
              </a:rPr>
              <a:t> </a:t>
            </a:r>
            <a:r>
              <a:rPr lang="en-US" sz="2800" b="1" dirty="0" err="1">
                <a:solidFill>
                  <a:srgbClr val="FF00FF"/>
                </a:solidFill>
                <a:latin typeface="Times New Roman" pitchFamily="18" charset="0"/>
                <a:ea typeface="Times New Roman" pitchFamily="18" charset="0"/>
                <a:cs typeface="Times New Roman" pitchFamily="18" charset="0"/>
              </a:rPr>
              <a:t>hiện</a:t>
            </a:r>
            <a:r>
              <a:rPr lang="en-US" sz="2800" b="1" dirty="0">
                <a:solidFill>
                  <a:srgbClr val="FF00FF"/>
                </a:solidFill>
                <a:latin typeface="Times New Roman" pitchFamily="18" charset="0"/>
                <a:ea typeface="Times New Roman" pitchFamily="18" charset="0"/>
                <a:cs typeface="Times New Roman" pitchFamily="18" charset="0"/>
              </a:rPr>
              <a:t> ở </a:t>
            </a:r>
            <a:r>
              <a:rPr lang="en-US" sz="2800" b="1" dirty="0" err="1">
                <a:solidFill>
                  <a:srgbClr val="FF00FF"/>
                </a:solidFill>
                <a:latin typeface="Times New Roman" pitchFamily="18" charset="0"/>
                <a:ea typeface="Times New Roman" pitchFamily="18" charset="0"/>
                <a:cs typeface="Times New Roman" pitchFamily="18" charset="0"/>
              </a:rPr>
              <a:t>chỗ</a:t>
            </a:r>
            <a:r>
              <a:rPr lang="en-US" sz="2800" b="1"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phân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tử</a:t>
            </a:r>
            <a:r>
              <a:rPr lang="en-US" sz="2800" dirty="0">
                <a:solidFill>
                  <a:srgbClr val="FF00FF"/>
                </a:solidFill>
                <a:latin typeface="Times New Roman" pitchFamily="18" charset="0"/>
                <a:ea typeface="Times New Roman" pitchFamily="18" charset="0"/>
                <a:cs typeface="Times New Roman" pitchFamily="18" charset="0"/>
              </a:rPr>
              <a:t> DNA con </a:t>
            </a:r>
            <a:r>
              <a:rPr lang="en-US" sz="2800" dirty="0" err="1">
                <a:solidFill>
                  <a:srgbClr val="FF00FF"/>
                </a:solidFill>
                <a:latin typeface="Times New Roman" pitchFamily="18" charset="0"/>
                <a:ea typeface="Times New Roman" pitchFamily="18" charset="0"/>
                <a:cs typeface="Times New Roman" pitchFamily="18" charset="0"/>
              </a:rPr>
              <a:t>được</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tạo</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ra</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chứa</a:t>
            </a:r>
            <a:r>
              <a:rPr lang="en-US" sz="2800" dirty="0">
                <a:solidFill>
                  <a:srgbClr val="FF00FF"/>
                </a:solidFill>
                <a:latin typeface="Times New Roman" pitchFamily="18" charset="0"/>
                <a:ea typeface="Times New Roman" pitchFamily="18" charset="0"/>
                <a:cs typeface="Times New Roman" pitchFamily="18" charset="0"/>
              </a:rPr>
              <a:t> 1 </a:t>
            </a:r>
            <a:r>
              <a:rPr lang="en-US" sz="2800" dirty="0" err="1">
                <a:solidFill>
                  <a:srgbClr val="FF00FF"/>
                </a:solidFill>
                <a:latin typeface="Times New Roman" pitchFamily="18" charset="0"/>
                <a:ea typeface="Times New Roman" pitchFamily="18" charset="0"/>
                <a:cs typeface="Times New Roman" pitchFamily="18" charset="0"/>
              </a:rPr>
              <a:t>mạch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của</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phân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tử</a:t>
            </a:r>
            <a:r>
              <a:rPr lang="en-US" sz="2800" dirty="0">
                <a:solidFill>
                  <a:srgbClr val="FF00FF"/>
                </a:solidFill>
                <a:latin typeface="Times New Roman" pitchFamily="18" charset="0"/>
                <a:ea typeface="Times New Roman" pitchFamily="18" charset="0"/>
                <a:cs typeface="Times New Roman" pitchFamily="18" charset="0"/>
              </a:rPr>
              <a:t> DNA </a:t>
            </a:r>
            <a:r>
              <a:rPr lang="en-US" sz="2800" dirty="0" err="1">
                <a:solidFill>
                  <a:srgbClr val="FF00FF"/>
                </a:solidFill>
                <a:latin typeface="Times New Roman" pitchFamily="18" charset="0"/>
                <a:ea typeface="Times New Roman" pitchFamily="18" charset="0"/>
                <a:cs typeface="Times New Roman" pitchFamily="18" charset="0"/>
              </a:rPr>
              <a:t>mẹ</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và</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một</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mới</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tổng</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hợp</a:t>
            </a:r>
            <a:r>
              <a:rPr lang="en-US" sz="2800" dirty="0">
                <a:solidFill>
                  <a:srgbClr val="FF00FF"/>
                </a:solidFill>
                <a:latin typeface="Times New Roman" pitchFamily="18" charset="0"/>
                <a:ea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5053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36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upRigh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36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273143" y="2954050"/>
            <a:ext cx="3918857" cy="954107"/>
          </a:xfrm>
          <a:prstGeom prst="rect">
            <a:avLst/>
          </a:prstGeom>
        </p:spPr>
        <p:txBody>
          <a:bodyPr wrap="square">
            <a:spAutoFit/>
          </a:bodyPr>
          <a:lstStyle/>
          <a:p>
            <a:pPr lvl="0" algn="just" eaLnBrk="0" fontAlgn="base" hangingPunct="0">
              <a:spcBef>
                <a:spcPct val="0"/>
              </a:spcBef>
              <a:spcAft>
                <a:spcPct val="0"/>
              </a:spcAft>
            </a:pPr>
            <a:r>
              <a:rPr lang="en-US" sz="2800" dirty="0" err="1">
                <a:solidFill>
                  <a:srgbClr val="FF00FF"/>
                </a:solidFill>
                <a:latin typeface="Times New Roman" pitchFamily="18" charset="0"/>
                <a:ea typeface="Times New Roman" pitchFamily="18" charset="0"/>
                <a:cs typeface="Times New Roman" pitchFamily="18" charset="0"/>
              </a:rPr>
              <a:t>Mạch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mới</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được</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tổng</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hợp</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theo</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chiều</a:t>
            </a:r>
            <a:r>
              <a:rPr lang="en-US" sz="2800" dirty="0">
                <a:solidFill>
                  <a:srgbClr val="FF00FF"/>
                </a:solidFill>
                <a:latin typeface="Times New Roman" pitchFamily="18" charset="0"/>
                <a:ea typeface="Times New Roman" pitchFamily="18" charset="0"/>
                <a:cs typeface="Times New Roman" pitchFamily="18" charset="0"/>
              </a:rPr>
              <a:t> 5’</a:t>
            </a:r>
            <a:r>
              <a:rPr lang="en-US" sz="2800" dirty="0">
                <a:solidFill>
                  <a:srgbClr val="FF00FF"/>
                </a:solidFill>
                <a:latin typeface="Times New Roman" pitchFamily="18" charset="0"/>
                <a:ea typeface="Times New Roman" pitchFamily="18" charset="0"/>
                <a:cs typeface="Times New Roman" pitchFamily="18" charset="0"/>
                <a:sym typeface="Wingdings 3"/>
              </a:rPr>
              <a:t>3’</a:t>
            </a:r>
            <a:endParaRPr lang="en-US" sz="2800" dirty="0">
              <a:solidFill>
                <a:srgbClr val="FF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 y="-1"/>
            <a:ext cx="8094481" cy="6858001"/>
          </a:xfrm>
          <a:prstGeom prst="rect">
            <a:avLst/>
          </a:prstGeom>
          <a:noFill/>
          <a:ln w="9525">
            <a:noFill/>
            <a:miter lim="800000"/>
            <a:headEnd/>
            <a:tailEnd/>
          </a:ln>
          <a:effectLst/>
        </p:spPr>
      </p:pic>
    </p:spTree>
    <p:extLst>
      <p:ext uri="{BB962C8B-B14F-4D97-AF65-F5344CB8AC3E}">
        <p14:creationId xmlns:p14="http://schemas.microsoft.com/office/powerpoint/2010/main" val="232033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900" decel="100000" fill="hold"/>
                                        <p:tgtEl>
                                          <p:spTgt spid="20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36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 y="-2"/>
            <a:ext cx="8035121" cy="6858001"/>
          </a:xfrm>
          <a:prstGeom prst="rect">
            <a:avLst/>
          </a:prstGeom>
          <a:noFill/>
          <a:ln w="9525">
            <a:noFill/>
            <a:miter lim="800000"/>
            <a:headEnd/>
            <a:tailEnd/>
          </a:ln>
          <a:effectLst/>
        </p:spPr>
      </p:pic>
      <p:sp>
        <p:nvSpPr>
          <p:cNvPr id="5" name="TextBox 4"/>
          <p:cNvSpPr txBox="1"/>
          <p:nvPr/>
        </p:nvSpPr>
        <p:spPr>
          <a:xfrm>
            <a:off x="7982857" y="0"/>
            <a:ext cx="4209143" cy="954107"/>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gồm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các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giai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đoạn</a:t>
            </a:r>
            <a:r>
              <a:rPr lang="en-US" sz="2800" dirty="0">
                <a:solidFill>
                  <a:srgbClr val="FF00FF"/>
                </a:solidFill>
                <a:latin typeface="Times New Roman" pitchFamily="18" charset="0"/>
                <a:cs typeface="Times New Roman" pitchFamily="18" charset="0"/>
              </a:rPr>
              <a:t>:</a:t>
            </a:r>
          </a:p>
        </p:txBody>
      </p:sp>
      <p:sp>
        <p:nvSpPr>
          <p:cNvPr id="6" name="Rectangle 5"/>
          <p:cNvSpPr/>
          <p:nvPr/>
        </p:nvSpPr>
        <p:spPr>
          <a:xfrm>
            <a:off x="7982857" y="849481"/>
            <a:ext cx="4209143" cy="1815882"/>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FF00FF"/>
                </a:solidFill>
                <a:latin typeface="Times New Roman" pitchFamily="18" charset="0"/>
                <a:ea typeface="Times New Roman" pitchFamily="18" charset="0"/>
                <a:cs typeface="Times New Roman" pitchFamily="18" charset="0"/>
              </a:rPr>
              <a:t>+ DNA </a:t>
            </a:r>
            <a:r>
              <a:rPr lang="en-US" sz="2800" dirty="0" err="1">
                <a:solidFill>
                  <a:srgbClr val="FF00FF"/>
                </a:solidFill>
                <a:latin typeface="Times New Roman" pitchFamily="18" charset="0"/>
                <a:ea typeface="Times New Roman" pitchFamily="18" charset="0"/>
                <a:cs typeface="Times New Roman" pitchFamily="18" charset="0"/>
              </a:rPr>
              <a:t>mẹ</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tháo</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xoắn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phá</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vỡ</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liên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kết</a:t>
            </a:r>
            <a:r>
              <a:rPr lang="en-US" sz="2800" dirty="0">
                <a:solidFill>
                  <a:srgbClr val="FF00FF"/>
                </a:solidFill>
                <a:latin typeface="Times New Roman" pitchFamily="18" charset="0"/>
                <a:ea typeface="Times New Roman" pitchFamily="18" charset="0"/>
                <a:cs typeface="Times New Roman" pitchFamily="18" charset="0"/>
              </a:rPr>
              <a:t> hydrogen </a:t>
            </a:r>
            <a:r>
              <a:rPr lang="en-US" sz="2800" dirty="0" err="1">
                <a:solidFill>
                  <a:srgbClr val="FF00FF"/>
                </a:solidFill>
                <a:latin typeface="Times New Roman" pitchFamily="18" charset="0"/>
                <a:ea typeface="Times New Roman" pitchFamily="18" charset="0"/>
                <a:cs typeface="Times New Roman" pitchFamily="18" charset="0"/>
              </a:rPr>
              <a:t>để</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hai</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của</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phân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tử</a:t>
            </a:r>
            <a:r>
              <a:rPr lang="en-US" sz="2800" dirty="0">
                <a:solidFill>
                  <a:srgbClr val="FF00FF"/>
                </a:solidFill>
                <a:latin typeface="Times New Roman" pitchFamily="18" charset="0"/>
                <a:ea typeface="Times New Roman" pitchFamily="18" charset="0"/>
                <a:cs typeface="Times New Roman" pitchFamily="18" charset="0"/>
              </a:rPr>
              <a:t> DNA.</a:t>
            </a:r>
            <a:endParaRPr lang="en-US" sz="2800" dirty="0">
              <a:solidFill>
                <a:srgbClr val="FF00FF"/>
              </a:solidFill>
              <a:latin typeface="Times New Roman" pitchFamily="18" charset="0"/>
              <a:cs typeface="Times New Roman" pitchFamily="18" charset="0"/>
            </a:endParaRPr>
          </a:p>
        </p:txBody>
      </p:sp>
      <p:sp>
        <p:nvSpPr>
          <p:cNvPr id="7" name="Rectangle 6"/>
          <p:cNvSpPr/>
          <p:nvPr/>
        </p:nvSpPr>
        <p:spPr>
          <a:xfrm>
            <a:off x="7982856" y="2554906"/>
            <a:ext cx="4209143" cy="2677656"/>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Tổng</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hợp</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mới</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các</a:t>
            </a:r>
            <a:r>
              <a:rPr lang="en-US" sz="2800" dirty="0">
                <a:solidFill>
                  <a:srgbClr val="FF00FF"/>
                </a:solidFill>
                <a:latin typeface="Times New Roman" pitchFamily="18" charset="0"/>
                <a:ea typeface="Times New Roman" pitchFamily="18" charset="0"/>
                <a:cs typeface="Times New Roman" pitchFamily="18" charset="0"/>
              </a:rPr>
              <a:t> nucleotide </a:t>
            </a:r>
            <a:r>
              <a:rPr lang="en-US" sz="2800" dirty="0" err="1">
                <a:solidFill>
                  <a:srgbClr val="FF00FF"/>
                </a:solidFill>
                <a:latin typeface="Times New Roman" pitchFamily="18" charset="0"/>
                <a:ea typeface="Times New Roman" pitchFamily="18" charset="0"/>
                <a:cs typeface="Times New Roman" pitchFamily="18" charset="0"/>
              </a:rPr>
              <a:t>tự</a:t>
            </a:r>
            <a:r>
              <a:rPr lang="en-US" sz="2800" dirty="0">
                <a:solidFill>
                  <a:srgbClr val="FF00FF"/>
                </a:solidFill>
                <a:latin typeface="Times New Roman" pitchFamily="18" charset="0"/>
                <a:ea typeface="Times New Roman" pitchFamily="18" charset="0"/>
                <a:cs typeface="Times New Roman" pitchFamily="18" charset="0"/>
              </a:rPr>
              <a:t> do </a:t>
            </a:r>
            <a:r>
              <a:rPr lang="en-US" sz="2800" dirty="0" err="1">
                <a:solidFill>
                  <a:srgbClr val="FF00FF"/>
                </a:solidFill>
                <a:latin typeface="Times New Roman" pitchFamily="18" charset="0"/>
                <a:ea typeface="Times New Roman" pitchFamily="18" charset="0"/>
                <a:cs typeface="Times New Roman" pitchFamily="18" charset="0"/>
              </a:rPr>
              <a:t>liên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kết</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tạo</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thành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chuỗi</a:t>
            </a:r>
            <a:r>
              <a:rPr lang="en-US" sz="2800" dirty="0">
                <a:solidFill>
                  <a:srgbClr val="FF00FF"/>
                </a:solidFill>
                <a:latin typeface="Times New Roman" pitchFamily="18" charset="0"/>
                <a:ea typeface="Times New Roman" pitchFamily="18" charset="0"/>
                <a:cs typeface="Times New Roman" pitchFamily="18" charset="0"/>
              </a:rPr>
              <a:t> polynucleotide </a:t>
            </a:r>
            <a:r>
              <a:rPr lang="en-US" sz="2800" dirty="0" err="1">
                <a:solidFill>
                  <a:srgbClr val="FF00FF"/>
                </a:solidFill>
                <a:latin typeface="Times New Roman" pitchFamily="18" charset="0"/>
                <a:ea typeface="Times New Roman" pitchFamily="18" charset="0"/>
                <a:cs typeface="Times New Roman" pitchFamily="18" charset="0"/>
              </a:rPr>
              <a:t>dựa</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trên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trình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tự</a:t>
            </a:r>
            <a:r>
              <a:rPr lang="en-US" sz="2800" dirty="0">
                <a:solidFill>
                  <a:srgbClr val="FF00FF"/>
                </a:solidFill>
                <a:latin typeface="Times New Roman" pitchFamily="18" charset="0"/>
                <a:ea typeface="Times New Roman" pitchFamily="18" charset="0"/>
                <a:cs typeface="Times New Roman" pitchFamily="18" charset="0"/>
              </a:rPr>
              <a:t> DNA </a:t>
            </a:r>
            <a:r>
              <a:rPr lang="en-US" sz="2800" dirty="0" err="1">
                <a:solidFill>
                  <a:srgbClr val="FF00FF"/>
                </a:solidFill>
                <a:latin typeface="Times New Roman" pitchFamily="18" charset="0"/>
                <a:ea typeface="Times New Roman" pitchFamily="18" charset="0"/>
                <a:cs typeface="Times New Roman" pitchFamily="18" charset="0"/>
              </a:rPr>
              <a:t>mạch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khuôn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của</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phân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tử</a:t>
            </a:r>
            <a:r>
              <a:rPr lang="en-US" sz="2800" dirty="0">
                <a:solidFill>
                  <a:srgbClr val="FF00FF"/>
                </a:solidFill>
                <a:latin typeface="Times New Roman" pitchFamily="18" charset="0"/>
                <a:ea typeface="Times New Roman" pitchFamily="18" charset="0"/>
                <a:cs typeface="Times New Roman" pitchFamily="18" charset="0"/>
              </a:rPr>
              <a:t> DNA </a:t>
            </a:r>
            <a:r>
              <a:rPr lang="en-US" sz="2800" dirty="0" err="1">
                <a:solidFill>
                  <a:srgbClr val="FF00FF"/>
                </a:solidFill>
                <a:latin typeface="Times New Roman" pitchFamily="18" charset="0"/>
                <a:ea typeface="Times New Roman" pitchFamily="18" charset="0"/>
                <a:cs typeface="Times New Roman" pitchFamily="18" charset="0"/>
              </a:rPr>
              <a:t>mẹ</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theo</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nguyên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tắc</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bổ</a:t>
            </a:r>
            <a:r>
              <a:rPr lang="en-US" sz="2800" dirty="0">
                <a:solidFill>
                  <a:srgbClr val="FF00FF"/>
                </a:solidFill>
                <a:latin typeface="Times New Roman" pitchFamily="18" charset="0"/>
                <a:ea typeface="Times New Roman" pitchFamily="18" charset="0"/>
                <a:cs typeface="Times New Roman" pitchFamily="18" charset="0"/>
              </a:rPr>
              <a:t> sung.</a:t>
            </a:r>
            <a:endParaRPr lang="en-US" sz="2800" dirty="0">
              <a:solidFill>
                <a:srgbClr val="FF00FF"/>
              </a:solidFill>
              <a:latin typeface="Times New Roman" pitchFamily="18" charset="0"/>
              <a:cs typeface="Times New Roman" pitchFamily="18" charset="0"/>
            </a:endParaRPr>
          </a:p>
        </p:txBody>
      </p:sp>
      <p:sp>
        <p:nvSpPr>
          <p:cNvPr id="8" name="Rectangle 7"/>
          <p:cNvSpPr/>
          <p:nvPr/>
        </p:nvSpPr>
        <p:spPr>
          <a:xfrm>
            <a:off x="7982857" y="5123772"/>
            <a:ext cx="4209143"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Kết</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thúc</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tái</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bản:DNA</a:t>
            </a:r>
            <a:r>
              <a:rPr lang="en-US" sz="2800" dirty="0">
                <a:solidFill>
                  <a:srgbClr val="FF00FF"/>
                </a:solidFill>
                <a:latin typeface="Times New Roman" pitchFamily="18" charset="0"/>
                <a:ea typeface="Times New Roman" pitchFamily="18" charset="0"/>
                <a:cs typeface="Times New Roman" pitchFamily="18" charset="0"/>
              </a:rPr>
              <a:t> con </a:t>
            </a:r>
            <a:r>
              <a:rPr lang="en-US" sz="2800" dirty="0" err="1">
                <a:solidFill>
                  <a:srgbClr val="FF00FF"/>
                </a:solidFill>
                <a:latin typeface="Times New Roman" pitchFamily="18" charset="0"/>
                <a:ea typeface="Times New Roman" pitchFamily="18" charset="0"/>
                <a:cs typeface="Times New Roman" pitchFamily="18" charset="0"/>
              </a:rPr>
              <a:t>được</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hoàn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thành</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rồi</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đóng</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xoắn</a:t>
            </a:r>
            <a:r>
              <a:rPr lang="en-US" sz="2800" dirty="0">
                <a:solidFill>
                  <a:srgbClr val="FF00FF"/>
                </a:solidFill>
                <a:latin typeface="Times New Roman" pitchFamily="18" charset="0"/>
                <a:ea typeface="Times New Roman" pitchFamily="18" charset="0"/>
                <a:cs typeface="Times New Roman" pitchFamily="18" charset="0"/>
              </a:rPr>
              <a:t>.  </a:t>
            </a:r>
            <a:endParaRPr lang="en-US"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42221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36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36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36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0800" y="3454400"/>
            <a:ext cx="5791200" cy="1384995"/>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Tái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bản</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đảm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bảo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tính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ổn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định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về</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vật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truyền</a:t>
            </a:r>
            <a:r>
              <a:rPr lang="en-US" sz="2800" dirty="0">
                <a:solidFill>
                  <a:srgbClr val="FF00FF"/>
                </a:solidFill>
                <a:latin typeface="Times New Roman" pitchFamily="18" charset="0"/>
                <a:cs typeface="Times New Roman" pitchFamily="18" charset="0"/>
              </a:rPr>
              <a:t> qua </a:t>
            </a:r>
            <a:r>
              <a:rPr lang="en-US" sz="2800" dirty="0" err="1">
                <a:solidFill>
                  <a:srgbClr val="FF00FF"/>
                </a:solidFill>
                <a:latin typeface="Times New Roman" pitchFamily="18" charset="0"/>
                <a:cs typeface="Times New Roman" pitchFamily="18" charset="0"/>
              </a:rPr>
              <a:t>các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thế</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hệ</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tế</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bào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thể</a:t>
            </a:r>
            <a:r>
              <a:rPr lang="en-US" sz="2800" dirty="0">
                <a:solidFill>
                  <a:srgbClr val="FF00FF"/>
                </a:solidFill>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2"/>
          <a:srcRect/>
          <a:stretch>
            <a:fillRect/>
          </a:stretch>
        </p:blipFill>
        <p:spPr bwMode="auto">
          <a:xfrm>
            <a:off x="0" y="1843318"/>
            <a:ext cx="5657851" cy="3135086"/>
          </a:xfrm>
          <a:prstGeom prst="rect">
            <a:avLst/>
          </a:prstGeom>
          <a:noFill/>
          <a:ln w="9525">
            <a:noFill/>
            <a:miter lim="800000"/>
            <a:headEnd/>
            <a:tailEnd/>
          </a:ln>
          <a:effectLst/>
        </p:spPr>
      </p:pic>
    </p:spTree>
    <p:extLst>
      <p:ext uri="{BB962C8B-B14F-4D97-AF65-F5344CB8AC3E}">
        <p14:creationId xmlns:p14="http://schemas.microsoft.com/office/powerpoint/2010/main" val="141751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3"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upRigh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 y="-1"/>
            <a:ext cx="7258374" cy="6858001"/>
          </a:xfrm>
          <a:prstGeom prst="rect">
            <a:avLst/>
          </a:prstGeom>
          <a:noFill/>
          <a:ln w="9525">
            <a:noFill/>
            <a:miter lim="800000"/>
            <a:headEnd/>
            <a:tailEnd/>
          </a:ln>
          <a:effectLst/>
        </p:spPr>
      </p:pic>
      <p:sp>
        <p:nvSpPr>
          <p:cNvPr id="4" name="TextBox 3"/>
          <p:cNvSpPr txBox="1"/>
          <p:nvPr/>
        </p:nvSpPr>
        <p:spPr>
          <a:xfrm>
            <a:off x="7315200" y="1407871"/>
            <a:ext cx="4876800" cy="954107"/>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a) </a:t>
            </a:r>
            <a:r>
              <a:rPr lang="en-US" sz="2800" dirty="0" err="1">
                <a:solidFill>
                  <a:srgbClr val="FF00FF"/>
                </a:solidFill>
                <a:latin typeface="Times New Roman" pitchFamily="18" charset="0"/>
                <a:cs typeface="Times New Roman" pitchFamily="18" charset="0"/>
              </a:rPr>
              <a:t>Sản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phẩm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mã</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là</a:t>
            </a:r>
            <a:r>
              <a:rPr lang="en-US" sz="2800" dirty="0">
                <a:solidFill>
                  <a:srgbClr val="FF00FF"/>
                </a:solidFill>
                <a:latin typeface="Times New Roman" pitchFamily="18" charset="0"/>
                <a:cs typeface="Times New Roman" pitchFamily="18" charset="0"/>
              </a:rPr>
              <a:t> RNA.</a:t>
            </a:r>
          </a:p>
        </p:txBody>
      </p:sp>
      <p:sp>
        <p:nvSpPr>
          <p:cNvPr id="5" name="TextBox 4"/>
          <p:cNvSpPr txBox="1"/>
          <p:nvPr/>
        </p:nvSpPr>
        <p:spPr>
          <a:xfrm>
            <a:off x="7315200" y="2402097"/>
            <a:ext cx="4876800" cy="2246769"/>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b) A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với</a:t>
            </a:r>
            <a:r>
              <a:rPr lang="en-US" sz="2800" dirty="0">
                <a:solidFill>
                  <a:srgbClr val="FF00FF"/>
                </a:solidFill>
                <a:latin typeface="Times New Roman" pitchFamily="18" charset="0"/>
                <a:cs typeface="Times New Roman" pitchFamily="18" charset="0"/>
              </a:rPr>
              <a:t> U </a:t>
            </a:r>
            <a:r>
              <a:rPr lang="en-US" sz="2800" dirty="0" err="1">
                <a:solidFill>
                  <a:srgbClr val="FF00FF"/>
                </a:solidFill>
                <a:latin typeface="Times New Roman" pitchFamily="18" charset="0"/>
                <a:cs typeface="Times New Roman" pitchFamily="18" charset="0"/>
              </a:rPr>
              <a:t>tự</a:t>
            </a:r>
            <a:r>
              <a:rPr lang="en-US" sz="2800" dirty="0">
                <a:solidFill>
                  <a:srgbClr val="FF00FF"/>
                </a:solidFill>
                <a:latin typeface="Times New Roman" pitchFamily="18" charset="0"/>
                <a:cs typeface="Times New Roman" pitchFamily="18" charset="0"/>
              </a:rPr>
              <a:t> do; 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với</a:t>
            </a:r>
            <a:r>
              <a:rPr lang="en-US" sz="2800" dirty="0">
                <a:solidFill>
                  <a:srgbClr val="FF00FF"/>
                </a:solidFill>
                <a:latin typeface="Times New Roman" pitchFamily="18" charset="0"/>
                <a:cs typeface="Times New Roman" pitchFamily="18" charset="0"/>
              </a:rPr>
              <a:t> A </a:t>
            </a:r>
            <a:r>
              <a:rPr lang="en-US" sz="2800" dirty="0" err="1">
                <a:solidFill>
                  <a:srgbClr val="FF00FF"/>
                </a:solidFill>
                <a:latin typeface="Times New Roman" pitchFamily="18" charset="0"/>
                <a:cs typeface="Times New Roman" pitchFamily="18" charset="0"/>
              </a:rPr>
              <a:t>tự</a:t>
            </a:r>
            <a:r>
              <a:rPr lang="en-US" sz="2800" dirty="0">
                <a:solidFill>
                  <a:srgbClr val="FF00FF"/>
                </a:solidFill>
                <a:latin typeface="Times New Roman" pitchFamily="18" charset="0"/>
                <a:cs typeface="Times New Roman" pitchFamily="18" charset="0"/>
              </a:rPr>
              <a:t> do; C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với</a:t>
            </a:r>
            <a:r>
              <a:rPr lang="en-US" sz="2800" dirty="0">
                <a:solidFill>
                  <a:srgbClr val="FF00FF"/>
                </a:solidFill>
                <a:latin typeface="Times New Roman" pitchFamily="18" charset="0"/>
                <a:cs typeface="Times New Roman" pitchFamily="18" charset="0"/>
              </a:rPr>
              <a:t> G </a:t>
            </a:r>
            <a:r>
              <a:rPr lang="en-US" sz="2800" dirty="0" err="1">
                <a:solidFill>
                  <a:srgbClr val="FF00FF"/>
                </a:solidFill>
                <a:latin typeface="Times New Roman" pitchFamily="18" charset="0"/>
                <a:cs typeface="Times New Roman" pitchFamily="18" charset="0"/>
              </a:rPr>
              <a:t>tự</a:t>
            </a:r>
            <a:r>
              <a:rPr lang="en-US" sz="2800" dirty="0">
                <a:solidFill>
                  <a:srgbClr val="FF00FF"/>
                </a:solidFill>
                <a:latin typeface="Times New Roman" pitchFamily="18" charset="0"/>
                <a:cs typeface="Times New Roman" pitchFamily="18" charset="0"/>
              </a:rPr>
              <a:t> do; G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DNA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với</a:t>
            </a:r>
            <a:r>
              <a:rPr lang="en-US" sz="2800" dirty="0">
                <a:solidFill>
                  <a:srgbClr val="FF00FF"/>
                </a:solidFill>
                <a:latin typeface="Times New Roman" pitchFamily="18" charset="0"/>
                <a:cs typeface="Times New Roman" pitchFamily="18" charset="0"/>
              </a:rPr>
              <a:t> C </a:t>
            </a:r>
            <a:r>
              <a:rPr lang="en-US" sz="2800" dirty="0" err="1">
                <a:solidFill>
                  <a:srgbClr val="FF00FF"/>
                </a:solidFill>
                <a:latin typeface="Times New Roman" pitchFamily="18" charset="0"/>
                <a:cs typeface="Times New Roman" pitchFamily="18" charset="0"/>
              </a:rPr>
              <a:t>tự</a:t>
            </a:r>
            <a:r>
              <a:rPr lang="en-US" sz="2800" dirty="0">
                <a:solidFill>
                  <a:srgbClr val="FF00FF"/>
                </a:solidFill>
                <a:latin typeface="Times New Roman" pitchFamily="18" charset="0"/>
                <a:cs typeface="Times New Roman" pitchFamily="18" charset="0"/>
              </a:rPr>
              <a:t> do; </a:t>
            </a:r>
          </a:p>
        </p:txBody>
      </p:sp>
      <p:sp>
        <p:nvSpPr>
          <p:cNvPr id="6" name="TextBox 5"/>
          <p:cNvSpPr txBox="1"/>
          <p:nvPr/>
        </p:nvSpPr>
        <p:spPr>
          <a:xfrm>
            <a:off x="7315200" y="4709871"/>
            <a:ext cx="4876800" cy="954107"/>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c) </a:t>
            </a:r>
            <a:r>
              <a:rPr lang="en-US" sz="2800" dirty="0" err="1">
                <a:solidFill>
                  <a:srgbClr val="FF00FF"/>
                </a:solidFill>
                <a:latin typeface="Times New Roman" pitchFamily="18" charset="0"/>
                <a:cs typeface="Times New Roman" pitchFamily="18" charset="0"/>
              </a:rPr>
              <a:t>Chiều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tổng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hợp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mạch</a:t>
            </a:r>
            <a:r>
              <a:rPr lang="en-US" sz="2800" dirty="0">
                <a:solidFill>
                  <a:srgbClr val="FF00FF"/>
                </a:solidFill>
                <a:latin typeface="Times New Roman" pitchFamily="18" charset="0"/>
                <a:cs typeface="Times New Roman" pitchFamily="18" charset="0"/>
              </a:rPr>
              <a:t> RNA </a:t>
            </a:r>
            <a:r>
              <a:rPr lang="en-US" sz="2800" dirty="0" err="1">
                <a:solidFill>
                  <a:srgbClr val="FF00FF"/>
                </a:solidFill>
                <a:latin typeface="Times New Roman" pitchFamily="18" charset="0"/>
                <a:cs typeface="Times New Roman" pitchFamily="18" charset="0"/>
              </a:rPr>
              <a:t>là</a:t>
            </a:r>
            <a:r>
              <a:rPr lang="en-US" sz="2800" dirty="0">
                <a:solidFill>
                  <a:srgbClr val="FF00FF"/>
                </a:solidFill>
                <a:latin typeface="Times New Roman" pitchFamily="18" charset="0"/>
                <a:cs typeface="Times New Roman" pitchFamily="18" charset="0"/>
              </a:rPr>
              <a:t> 3’</a:t>
            </a:r>
            <a:r>
              <a:rPr lang="en-US" sz="2800" dirty="0">
                <a:solidFill>
                  <a:srgbClr val="FF00FF"/>
                </a:solidFill>
                <a:latin typeface="Times New Roman" pitchFamily="18" charset="0"/>
                <a:cs typeface="Times New Roman" pitchFamily="18" charset="0"/>
                <a:sym typeface="Wingdings 3"/>
              </a:rPr>
              <a:t>5’</a:t>
            </a:r>
            <a:r>
              <a:rPr lang="en-US" sz="2800" dirty="0">
                <a:solidFill>
                  <a:srgbClr val="FF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05111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Right)">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trips(upRight)">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upRight)">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1257" y="508000"/>
            <a:ext cx="6850743" cy="1384995"/>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a) </a:t>
            </a:r>
            <a:r>
              <a:rPr lang="en-US" sz="2800" dirty="0" err="1">
                <a:solidFill>
                  <a:srgbClr val="FF00FF"/>
                </a:solidFill>
                <a:latin typeface="Times New Roman" pitchFamily="18" charset="0"/>
                <a:cs typeface="Times New Roman" pitchFamily="18" charset="0"/>
              </a:rPr>
              <a:t>Những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thành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phần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tham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dịch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mã</a:t>
            </a:r>
            <a:r>
              <a:rPr lang="en-US" sz="2800" dirty="0">
                <a:solidFill>
                  <a:srgbClr val="FF00FF"/>
                </a:solidFill>
                <a:latin typeface="Times New Roman" pitchFamily="18" charset="0"/>
                <a:cs typeface="Times New Roman" pitchFamily="18" charset="0"/>
              </a:rPr>
              <a:t>: mRNA, amino acid </a:t>
            </a:r>
            <a:r>
              <a:rPr lang="en-US" sz="2800" dirty="0" err="1">
                <a:solidFill>
                  <a:srgbClr val="FF00FF"/>
                </a:solidFill>
                <a:latin typeface="Times New Roman" pitchFamily="18" charset="0"/>
                <a:cs typeface="Times New Roman" pitchFamily="18" charset="0"/>
              </a:rPr>
              <a:t>tự</a:t>
            </a:r>
            <a:r>
              <a:rPr lang="en-US" sz="2800" dirty="0">
                <a:solidFill>
                  <a:srgbClr val="FF00FF"/>
                </a:solidFill>
                <a:latin typeface="Times New Roman" pitchFamily="18" charset="0"/>
                <a:cs typeface="Times New Roman" pitchFamily="18" charset="0"/>
              </a:rPr>
              <a:t> do, </a:t>
            </a:r>
            <a:r>
              <a:rPr lang="en-US" sz="2800" dirty="0" err="1">
                <a:solidFill>
                  <a:srgbClr val="FF00FF"/>
                </a:solidFill>
                <a:latin typeface="Times New Roman" pitchFamily="18" charset="0"/>
                <a:cs typeface="Times New Roman" pitchFamily="18" charset="0"/>
              </a:rPr>
              <a:t>tRNA</a:t>
            </a:r>
            <a:r>
              <a:rPr lang="en-US" sz="2800" dirty="0">
                <a:solidFill>
                  <a:srgbClr val="FF00FF"/>
                </a:solidFill>
                <a:latin typeface="Times New Roman" pitchFamily="18" charset="0"/>
                <a:cs typeface="Times New Roman" pitchFamily="18" charset="0"/>
              </a:rPr>
              <a:t>, ribosome.</a:t>
            </a:r>
          </a:p>
        </p:txBody>
      </p:sp>
      <p:pic>
        <p:nvPicPr>
          <p:cNvPr id="2050" name="Picture 2">
            <a:hlinkClick r:id="rId2" action="ppaction://hlinkfile"/>
          </p:cNvPr>
          <p:cNvPicPr>
            <a:picLocks noChangeAspect="1" noChangeArrowheads="1"/>
          </p:cNvPicPr>
          <p:nvPr/>
        </p:nvPicPr>
        <p:blipFill>
          <a:blip r:embed="rId3"/>
          <a:srcRect/>
          <a:stretch>
            <a:fillRect/>
          </a:stretch>
        </p:blipFill>
        <p:spPr bwMode="auto">
          <a:xfrm>
            <a:off x="0" y="0"/>
            <a:ext cx="5283200" cy="6896100"/>
          </a:xfrm>
          <a:prstGeom prst="rect">
            <a:avLst/>
          </a:prstGeom>
          <a:noFill/>
          <a:ln w="9525">
            <a:noFill/>
            <a:miter lim="800000"/>
            <a:headEnd/>
            <a:tailEnd/>
          </a:ln>
          <a:effectLst/>
        </p:spPr>
      </p:pic>
      <p:sp>
        <p:nvSpPr>
          <p:cNvPr id="6" name="TextBox 5"/>
          <p:cNvSpPr txBox="1"/>
          <p:nvPr/>
        </p:nvSpPr>
        <p:spPr>
          <a:xfrm>
            <a:off x="5341257" y="2068285"/>
            <a:ext cx="6850743" cy="1384995"/>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b) Vai trò của phân tử tRNA trong quá trình dịch mã: tRNA </a:t>
            </a:r>
            <a:r>
              <a:rPr lang="en-US" sz="2800" dirty="0" err="1">
                <a:solidFill>
                  <a:srgbClr val="FF00FF"/>
                </a:solidFill>
                <a:latin typeface="Times New Roman" pitchFamily="18" charset="0"/>
                <a:cs typeface="Times New Roman" pitchFamily="18" charset="0"/>
              </a:rPr>
              <a:t>vận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chuyển</a:t>
            </a:r>
            <a:r>
              <a:rPr lang="en-US" sz="2800" dirty="0">
                <a:solidFill>
                  <a:srgbClr val="FF00FF"/>
                </a:solidFill>
                <a:latin typeface="Times New Roman" pitchFamily="18" charset="0"/>
                <a:cs typeface="Times New Roman" pitchFamily="18" charset="0"/>
              </a:rPr>
              <a:t> amino acid </a:t>
            </a:r>
            <a:r>
              <a:rPr lang="en-US" sz="2800" dirty="0" err="1">
                <a:solidFill>
                  <a:srgbClr val="FF00FF"/>
                </a:solidFill>
                <a:latin typeface="Times New Roman" pitchFamily="18" charset="0"/>
                <a:cs typeface="Times New Roman" pitchFamily="18" charset="0"/>
              </a:rPr>
              <a:t>đền</a:t>
            </a:r>
            <a:r>
              <a:rPr lang="en-US" sz="2800" dirty="0">
                <a:solidFill>
                  <a:srgbClr val="FF00FF"/>
                </a:solidFill>
                <a:latin typeface="Times New Roman" pitchFamily="18" charset="0"/>
                <a:cs typeface="Times New Roman" pitchFamily="18" charset="0"/>
              </a:rPr>
              <a:t> ribosome </a:t>
            </a:r>
            <a:r>
              <a:rPr lang="en-US" sz="2800" dirty="0" err="1">
                <a:solidFill>
                  <a:srgbClr val="FF00FF"/>
                </a:solidFill>
                <a:latin typeface="Times New Roman" pitchFamily="18" charset="0"/>
                <a:cs typeface="Times New Roman" pitchFamily="18" charset="0"/>
              </a:rPr>
              <a:t>để</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tổng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hợp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chuỗi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polypeptyde</a:t>
            </a:r>
            <a:r>
              <a:rPr lang="en-US" sz="2800" dirty="0">
                <a:solidFill>
                  <a:srgbClr val="FF00FF"/>
                </a:solidFill>
                <a:latin typeface="Times New Roman" pitchFamily="18" charset="0"/>
                <a:cs typeface="Times New Roman" pitchFamily="18" charset="0"/>
              </a:rPr>
              <a:t>.</a:t>
            </a:r>
          </a:p>
        </p:txBody>
      </p:sp>
      <p:sp>
        <p:nvSpPr>
          <p:cNvPr id="7" name="TextBox 6"/>
          <p:cNvSpPr txBox="1"/>
          <p:nvPr/>
        </p:nvSpPr>
        <p:spPr>
          <a:xfrm>
            <a:off x="5341257" y="3628573"/>
            <a:ext cx="6850743" cy="1384995"/>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c) Sản phẩm của quá trình dịch mã là chuỗi polypeptide, chuỗi polypeptide sau đó được biến đổi thành protein thực hiện chức năng.</a:t>
            </a:r>
            <a:endParaRPr lang="en-US"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17574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upRigh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24459"/>
            <a:ext cx="12192000" cy="1384995"/>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(a) – </a:t>
            </a:r>
            <a:r>
              <a:rPr lang="en-US" sz="2800" dirty="0" err="1">
                <a:solidFill>
                  <a:srgbClr val="FF00FF"/>
                </a:solidFill>
                <a:latin typeface="Times New Roman" pitchFamily="18" charset="0"/>
                <a:cs typeface="Times New Roman" pitchFamily="18" charset="0"/>
              </a:rPr>
              <a:t>Mất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một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nucleotide (</a:t>
            </a:r>
            <a:r>
              <a:rPr lang="en-US" sz="2800" dirty="0" err="1">
                <a:solidFill>
                  <a:srgbClr val="FF00FF"/>
                </a:solidFill>
                <a:latin typeface="Times New Roman" pitchFamily="18" charset="0"/>
                <a:cs typeface="Times New Roman" pitchFamily="18" charset="0"/>
              </a:rPr>
              <a:t>mất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A – T).</a:t>
            </a:r>
          </a:p>
          <a:p>
            <a:pPr algn="just"/>
            <a:r>
              <a:rPr lang="en-US" sz="2800" dirty="0">
                <a:solidFill>
                  <a:srgbClr val="FF00FF"/>
                </a:solidFill>
                <a:latin typeface="Times New Roman" pitchFamily="18" charset="0"/>
                <a:cs typeface="Times New Roman" pitchFamily="18" charset="0"/>
              </a:rPr>
              <a:t>(b) – </a:t>
            </a:r>
            <a:r>
              <a:rPr lang="en-US" sz="2800" dirty="0" err="1">
                <a:solidFill>
                  <a:srgbClr val="FF00FF"/>
                </a:solidFill>
                <a:latin typeface="Times New Roman" pitchFamily="18" charset="0"/>
                <a:cs typeface="Times New Roman" pitchFamily="18" charset="0"/>
              </a:rPr>
              <a:t>Thêm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một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nucleotide (</a:t>
            </a:r>
            <a:r>
              <a:rPr lang="en-US" sz="2800" dirty="0" err="1">
                <a:solidFill>
                  <a:srgbClr val="FF00FF"/>
                </a:solidFill>
                <a:latin typeface="Times New Roman" pitchFamily="18" charset="0"/>
                <a:cs typeface="Times New Roman" pitchFamily="18" charset="0"/>
              </a:rPr>
              <a:t>thêm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T – A).</a:t>
            </a:r>
          </a:p>
          <a:p>
            <a:pPr algn="just"/>
            <a:r>
              <a:rPr lang="en-US" sz="2800" dirty="0">
                <a:solidFill>
                  <a:srgbClr val="FF00FF"/>
                </a:solidFill>
                <a:latin typeface="Times New Roman" pitchFamily="18" charset="0"/>
                <a:cs typeface="Times New Roman" pitchFamily="18" charset="0"/>
              </a:rPr>
              <a:t>(c) – </a:t>
            </a:r>
            <a:r>
              <a:rPr lang="en-US" sz="2800" dirty="0" err="1">
                <a:solidFill>
                  <a:srgbClr val="FF00FF"/>
                </a:solidFill>
                <a:latin typeface="Times New Roman" pitchFamily="18" charset="0"/>
                <a:cs typeface="Times New Roman" pitchFamily="18" charset="0"/>
              </a:rPr>
              <a:t>Thay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thế</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một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nucleotide (</a:t>
            </a:r>
            <a:r>
              <a:rPr lang="en-US" sz="2800" dirty="0" err="1">
                <a:solidFill>
                  <a:srgbClr val="FF00FF"/>
                </a:solidFill>
                <a:latin typeface="Times New Roman" pitchFamily="18" charset="0"/>
                <a:cs typeface="Times New Roman" pitchFamily="18" charset="0"/>
              </a:rPr>
              <a:t>thay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thế</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A – T </a:t>
            </a:r>
            <a:r>
              <a:rPr lang="en-US" sz="2800" dirty="0" err="1">
                <a:solidFill>
                  <a:srgbClr val="FF00FF"/>
                </a:solidFill>
                <a:latin typeface="Times New Roman" pitchFamily="18" charset="0"/>
                <a:cs typeface="Times New Roman" pitchFamily="18" charset="0"/>
              </a:rPr>
              <a:t>bằng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cặp</a:t>
            </a:r>
            <a:r>
              <a:rPr lang="en-US" sz="2800" dirty="0">
                <a:solidFill>
                  <a:srgbClr val="FF00FF"/>
                </a:solidFill>
                <a:latin typeface="Times New Roman" pitchFamily="18" charset="0"/>
                <a:cs typeface="Times New Roman" pitchFamily="18" charset="0"/>
              </a:rPr>
              <a:t> C – G).</a:t>
            </a:r>
          </a:p>
        </p:txBody>
      </p:sp>
      <p:pic>
        <p:nvPicPr>
          <p:cNvPr id="4098" name="Picture 2"/>
          <p:cNvPicPr>
            <a:picLocks noChangeAspect="1" noChangeArrowheads="1"/>
          </p:cNvPicPr>
          <p:nvPr/>
        </p:nvPicPr>
        <p:blipFill>
          <a:blip r:embed="rId2"/>
          <a:srcRect/>
          <a:stretch>
            <a:fillRect/>
          </a:stretch>
        </p:blipFill>
        <p:spPr bwMode="auto">
          <a:xfrm>
            <a:off x="0" y="0"/>
            <a:ext cx="12192000" cy="3904735"/>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4367</TotalTime>
  <Words>6303</Words>
  <Application>Microsoft Office PowerPoint</Application>
  <PresentationFormat>Widescreen</PresentationFormat>
  <Paragraphs>546</Paragraphs>
  <Slides>98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Arial</vt:lpstr>
      <vt:lpstr>Calibri</vt:lpstr>
      <vt:lpstr>Calibri Light</vt:lpstr>
      <vt:lpstr>Cambria Math</vt:lpstr>
      <vt:lpstr>Times New Roman</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Harper Waston</cp:lastModifiedBy>
  <cp:revision>437</cp:revision>
  <dcterms:created xsi:type="dcterms:W3CDTF">2022-07-11T10:05:56Z</dcterms:created>
  <dcterms:modified xsi:type="dcterms:W3CDTF">2024-11-05T13:30:10Z</dcterms:modified>
</cp:coreProperties>
</file>