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333" r:id="rId2"/>
    <p:sldId id="389" r:id="rId3"/>
    <p:sldId id="335" r:id="rId4"/>
    <p:sldId id="265" r:id="rId5"/>
    <p:sldId id="274" r:id="rId6"/>
    <p:sldId id="390" r:id="rId7"/>
    <p:sldId id="410" r:id="rId8"/>
    <p:sldId id="342" r:id="rId9"/>
    <p:sldId id="409" r:id="rId10"/>
    <p:sldId id="391" r:id="rId11"/>
    <p:sldId id="344" r:id="rId12"/>
    <p:sldId id="343" r:id="rId13"/>
    <p:sldId id="392" r:id="rId14"/>
    <p:sldId id="411" r:id="rId15"/>
    <p:sldId id="393" r:id="rId16"/>
    <p:sldId id="394" r:id="rId17"/>
    <p:sldId id="334" r:id="rId18"/>
    <p:sldId id="395" r:id="rId19"/>
    <p:sldId id="437" r:id="rId20"/>
    <p:sldId id="397" r:id="rId21"/>
    <p:sldId id="398" r:id="rId22"/>
    <p:sldId id="375" r:id="rId23"/>
    <p:sldId id="399" r:id="rId24"/>
    <p:sldId id="400" r:id="rId25"/>
    <p:sldId id="406" r:id="rId26"/>
    <p:sldId id="408" r:id="rId27"/>
    <p:sldId id="407" r:id="rId28"/>
    <p:sldId id="376" r:id="rId29"/>
    <p:sldId id="401" r:id="rId30"/>
    <p:sldId id="402" r:id="rId31"/>
    <p:sldId id="404" r:id="rId32"/>
    <p:sldId id="403" r:id="rId33"/>
    <p:sldId id="405" r:id="rId34"/>
    <p:sldId id="412" r:id="rId35"/>
    <p:sldId id="377" r:id="rId36"/>
    <p:sldId id="413" r:id="rId37"/>
    <p:sldId id="414" r:id="rId38"/>
    <p:sldId id="415" r:id="rId39"/>
    <p:sldId id="383" r:id="rId40"/>
    <p:sldId id="416" r:id="rId41"/>
    <p:sldId id="417" r:id="rId42"/>
    <p:sldId id="418" r:id="rId43"/>
    <p:sldId id="384" r:id="rId44"/>
    <p:sldId id="419" r:id="rId45"/>
    <p:sldId id="385" r:id="rId46"/>
    <p:sldId id="421" r:id="rId47"/>
    <p:sldId id="423" r:id="rId48"/>
    <p:sldId id="422" r:id="rId49"/>
    <p:sldId id="424" r:id="rId50"/>
    <p:sldId id="425" r:id="rId51"/>
    <p:sldId id="426" r:id="rId52"/>
    <p:sldId id="427" r:id="rId53"/>
    <p:sldId id="428" r:id="rId54"/>
    <p:sldId id="429" r:id="rId55"/>
    <p:sldId id="387" r:id="rId56"/>
    <p:sldId id="420" r:id="rId57"/>
    <p:sldId id="430" r:id="rId58"/>
    <p:sldId id="431" r:id="rId59"/>
    <p:sldId id="432" r:id="rId60"/>
    <p:sldId id="388" r:id="rId61"/>
    <p:sldId id="386" r:id="rId62"/>
    <p:sldId id="374" r:id="rId63"/>
    <p:sldId id="378" r:id="rId64"/>
    <p:sldId id="379" r:id="rId65"/>
    <p:sldId id="381" r:id="rId66"/>
    <p:sldId id="380" r:id="rId67"/>
    <p:sldId id="434" r:id="rId68"/>
    <p:sldId id="382" r:id="rId69"/>
    <p:sldId id="435" r:id="rId70"/>
    <p:sldId id="436" r:id="rId71"/>
    <p:sldId id="43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a:srgbClr val="FF0066"/>
    <a:srgbClr val="FF66FF"/>
    <a:srgbClr val="FF00FF"/>
    <a:srgbClr val="FF9900"/>
    <a:srgbClr val="00CC99"/>
    <a:srgbClr val="00FF00"/>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varScale="1">
        <p:scale>
          <a:sx n="82" d="100"/>
          <a:sy n="82" d="100"/>
        </p:scale>
        <p:origin x="51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11de8c0857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3" name="Google Shape;2703;g11de8c0857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e4edc1d9a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e4edc1d9a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80"/>
        <p:cNvGrpSpPr/>
        <p:nvPr/>
      </p:nvGrpSpPr>
      <p:grpSpPr>
        <a:xfrm>
          <a:off x="0" y="0"/>
          <a:ext cx="0" cy="0"/>
          <a:chOff x="0" y="0"/>
          <a:chExt cx="0" cy="0"/>
        </a:xfrm>
      </p:grpSpPr>
      <p:sp>
        <p:nvSpPr>
          <p:cNvPr id="1581" name="Google Shape;1581;p48"/>
          <p:cNvSpPr txBox="1">
            <a:spLocks noGrp="1"/>
          </p:cNvSpPr>
          <p:nvPr>
            <p:ph type="title"/>
          </p:nvPr>
        </p:nvSpPr>
        <p:spPr>
          <a:xfrm>
            <a:off x="945467" y="1809067"/>
            <a:ext cx="4389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82" name="Google Shape;1582;p48"/>
          <p:cNvSpPr txBox="1">
            <a:spLocks noGrp="1"/>
          </p:cNvSpPr>
          <p:nvPr>
            <p:ph type="subTitle" idx="1"/>
          </p:nvPr>
        </p:nvSpPr>
        <p:spPr>
          <a:xfrm>
            <a:off x="945467" y="2323833"/>
            <a:ext cx="438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3" name="Google Shape;1583;p48"/>
          <p:cNvSpPr txBox="1">
            <a:spLocks noGrp="1"/>
          </p:cNvSpPr>
          <p:nvPr>
            <p:ph type="title" idx="2"/>
          </p:nvPr>
        </p:nvSpPr>
        <p:spPr>
          <a:xfrm>
            <a:off x="945467" y="3275917"/>
            <a:ext cx="4389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84" name="Google Shape;1584;p48"/>
          <p:cNvSpPr txBox="1">
            <a:spLocks noGrp="1"/>
          </p:cNvSpPr>
          <p:nvPr>
            <p:ph type="subTitle" idx="3"/>
          </p:nvPr>
        </p:nvSpPr>
        <p:spPr>
          <a:xfrm>
            <a:off x="945467" y="3790684"/>
            <a:ext cx="43892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5" name="Google Shape;1585;p48"/>
          <p:cNvSpPr txBox="1">
            <a:spLocks noGrp="1"/>
          </p:cNvSpPr>
          <p:nvPr>
            <p:ph type="title" idx="4"/>
          </p:nvPr>
        </p:nvSpPr>
        <p:spPr>
          <a:xfrm>
            <a:off x="945467" y="4742767"/>
            <a:ext cx="4389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86" name="Google Shape;1586;p48"/>
          <p:cNvSpPr txBox="1">
            <a:spLocks noGrp="1"/>
          </p:cNvSpPr>
          <p:nvPr>
            <p:ph type="subTitle" idx="5"/>
          </p:nvPr>
        </p:nvSpPr>
        <p:spPr>
          <a:xfrm>
            <a:off x="945467" y="5257533"/>
            <a:ext cx="43892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7" name="Google Shape;1587;p48"/>
          <p:cNvSpPr txBox="1">
            <a:spLocks noGrp="1"/>
          </p:cNvSpPr>
          <p:nvPr>
            <p:ph type="title" idx="6"/>
          </p:nvPr>
        </p:nvSpPr>
        <p:spPr>
          <a:xfrm>
            <a:off x="950967" y="491767"/>
            <a:ext cx="1029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88" name="Google Shape;1588;p48"/>
          <p:cNvGrpSpPr/>
          <p:nvPr/>
        </p:nvGrpSpPr>
        <p:grpSpPr>
          <a:xfrm rot="-7222932">
            <a:off x="421040" y="144093"/>
            <a:ext cx="881955" cy="1238780"/>
            <a:chOff x="2374700" y="1056350"/>
            <a:chExt cx="797300" cy="1119875"/>
          </a:xfrm>
        </p:grpSpPr>
        <p:sp>
          <p:nvSpPr>
            <p:cNvPr id="1589" name="Google Shape;1589;p48"/>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4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4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4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48"/>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48"/>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48"/>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48"/>
          <p:cNvGrpSpPr/>
          <p:nvPr/>
        </p:nvGrpSpPr>
        <p:grpSpPr>
          <a:xfrm rot="8100000" flipH="1">
            <a:off x="10013263" y="4734628"/>
            <a:ext cx="2566035" cy="1818920"/>
            <a:chOff x="193669" y="148127"/>
            <a:chExt cx="1982873" cy="1405549"/>
          </a:xfrm>
        </p:grpSpPr>
        <p:sp>
          <p:nvSpPr>
            <p:cNvPr id="1597" name="Google Shape;1597;p48"/>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98" name="Google Shape;1598;p48"/>
            <p:cNvGrpSpPr/>
            <p:nvPr/>
          </p:nvGrpSpPr>
          <p:grpSpPr>
            <a:xfrm rot="-3943890">
              <a:off x="413745" y="559232"/>
              <a:ext cx="579901" cy="745140"/>
              <a:chOff x="234492" y="148127"/>
              <a:chExt cx="579920" cy="745164"/>
            </a:xfrm>
          </p:grpSpPr>
          <p:sp>
            <p:nvSpPr>
              <p:cNvPr id="1599" name="Google Shape;1599;p48"/>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48"/>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48"/>
            <p:cNvGrpSpPr/>
            <p:nvPr/>
          </p:nvGrpSpPr>
          <p:grpSpPr>
            <a:xfrm>
              <a:off x="539292" y="148127"/>
              <a:ext cx="1637250" cy="1405549"/>
              <a:chOff x="234492" y="148127"/>
              <a:chExt cx="1637250" cy="1405549"/>
            </a:xfrm>
          </p:grpSpPr>
          <p:sp>
            <p:nvSpPr>
              <p:cNvPr id="1602" name="Google Shape;1602;p48"/>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48"/>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04" name="Google Shape;1604;p48"/>
              <p:cNvGrpSpPr/>
              <p:nvPr/>
            </p:nvGrpSpPr>
            <p:grpSpPr>
              <a:xfrm rot="2700200">
                <a:off x="726654" y="558761"/>
                <a:ext cx="1036634" cy="736202"/>
                <a:chOff x="2374700" y="1045220"/>
                <a:chExt cx="852487" cy="605389"/>
              </a:xfrm>
            </p:grpSpPr>
            <p:sp>
              <p:nvSpPr>
                <p:cNvPr id="1605" name="Google Shape;1605;p48"/>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48"/>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48"/>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48"/>
                <p:cNvSpPr/>
                <p:nvPr/>
              </p:nvSpPr>
              <p:spPr>
                <a:xfrm>
                  <a:off x="2991366" y="1416101"/>
                  <a:ext cx="235822" cy="23450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48"/>
                <p:cNvSpPr/>
                <p:nvPr/>
              </p:nvSpPr>
              <p:spPr>
                <a:xfrm>
                  <a:off x="2576281" y="1045220"/>
                  <a:ext cx="119040" cy="117808"/>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7998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45"/>
        <p:cNvGrpSpPr/>
        <p:nvPr/>
      </p:nvGrpSpPr>
      <p:grpSpPr>
        <a:xfrm>
          <a:off x="0" y="0"/>
          <a:ext cx="0" cy="0"/>
          <a:chOff x="0" y="0"/>
          <a:chExt cx="0" cy="0"/>
        </a:xfrm>
      </p:grpSpPr>
      <p:sp>
        <p:nvSpPr>
          <p:cNvPr id="546" name="Google Shape;546;p22"/>
          <p:cNvSpPr txBox="1">
            <a:spLocks noGrp="1"/>
          </p:cNvSpPr>
          <p:nvPr>
            <p:ph type="title"/>
          </p:nvPr>
        </p:nvSpPr>
        <p:spPr>
          <a:xfrm>
            <a:off x="5036533" y="1652504"/>
            <a:ext cx="6034000" cy="1010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7" name="Google Shape;547;p22"/>
          <p:cNvSpPr txBox="1">
            <a:spLocks noGrp="1"/>
          </p:cNvSpPr>
          <p:nvPr>
            <p:ph type="title" idx="2" hasCustomPrompt="1"/>
          </p:nvPr>
        </p:nvSpPr>
        <p:spPr>
          <a:xfrm>
            <a:off x="3250100" y="2052964"/>
            <a:ext cx="1468400" cy="8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48" name="Google Shape;548;p22"/>
          <p:cNvSpPr txBox="1">
            <a:spLocks noGrp="1"/>
          </p:cNvSpPr>
          <p:nvPr>
            <p:ph type="subTitle" idx="1"/>
          </p:nvPr>
        </p:nvSpPr>
        <p:spPr>
          <a:xfrm>
            <a:off x="5036533" y="2728176"/>
            <a:ext cx="6034000" cy="47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9" name="Google Shape;549;p22"/>
          <p:cNvGrpSpPr/>
          <p:nvPr/>
        </p:nvGrpSpPr>
        <p:grpSpPr>
          <a:xfrm>
            <a:off x="4513449" y="375383"/>
            <a:ext cx="634504" cy="530501"/>
            <a:chOff x="5428050" y="3546975"/>
            <a:chExt cx="475878" cy="397876"/>
          </a:xfrm>
        </p:grpSpPr>
        <p:sp>
          <p:nvSpPr>
            <p:cNvPr id="550" name="Google Shape;550;p22"/>
            <p:cNvSpPr/>
            <p:nvPr/>
          </p:nvSpPr>
          <p:spPr>
            <a:xfrm>
              <a:off x="5509829" y="3637232"/>
              <a:ext cx="92935" cy="234122"/>
            </a:xfrm>
            <a:custGeom>
              <a:avLst/>
              <a:gdLst/>
              <a:ahLst/>
              <a:cxnLst/>
              <a:rect l="l" t="t" r="r" b="b"/>
              <a:pathLst>
                <a:path w="1425" h="3590" extrusionOk="0">
                  <a:moveTo>
                    <a:pt x="239" y="1"/>
                  </a:moveTo>
                  <a:cubicBezTo>
                    <a:pt x="178" y="1"/>
                    <a:pt x="117" y="28"/>
                    <a:pt x="67" y="90"/>
                  </a:cubicBezTo>
                  <a:cubicBezTo>
                    <a:pt x="25" y="139"/>
                    <a:pt x="0" y="200"/>
                    <a:pt x="7" y="267"/>
                  </a:cubicBezTo>
                  <a:cubicBezTo>
                    <a:pt x="13" y="334"/>
                    <a:pt x="25" y="407"/>
                    <a:pt x="49" y="474"/>
                  </a:cubicBezTo>
                  <a:cubicBezTo>
                    <a:pt x="98" y="638"/>
                    <a:pt x="153" y="802"/>
                    <a:pt x="195" y="972"/>
                  </a:cubicBezTo>
                  <a:cubicBezTo>
                    <a:pt x="293" y="1295"/>
                    <a:pt x="390" y="1630"/>
                    <a:pt x="487" y="1952"/>
                  </a:cubicBezTo>
                  <a:cubicBezTo>
                    <a:pt x="566" y="2214"/>
                    <a:pt x="645" y="2482"/>
                    <a:pt x="731" y="2743"/>
                  </a:cubicBezTo>
                  <a:cubicBezTo>
                    <a:pt x="816" y="2999"/>
                    <a:pt x="883" y="3339"/>
                    <a:pt x="1084" y="3540"/>
                  </a:cubicBezTo>
                  <a:cubicBezTo>
                    <a:pt x="1117" y="3574"/>
                    <a:pt x="1160" y="3589"/>
                    <a:pt x="1202" y="3589"/>
                  </a:cubicBezTo>
                  <a:cubicBezTo>
                    <a:pt x="1281" y="3589"/>
                    <a:pt x="1358" y="3534"/>
                    <a:pt x="1370" y="3443"/>
                  </a:cubicBezTo>
                  <a:cubicBezTo>
                    <a:pt x="1424" y="3187"/>
                    <a:pt x="1303" y="2907"/>
                    <a:pt x="1236" y="2658"/>
                  </a:cubicBezTo>
                  <a:cubicBezTo>
                    <a:pt x="1163" y="2378"/>
                    <a:pt x="1071" y="2098"/>
                    <a:pt x="986" y="1818"/>
                  </a:cubicBezTo>
                  <a:cubicBezTo>
                    <a:pt x="895" y="1514"/>
                    <a:pt x="798" y="1210"/>
                    <a:pt x="700" y="906"/>
                  </a:cubicBezTo>
                  <a:cubicBezTo>
                    <a:pt x="627" y="668"/>
                    <a:pt x="566" y="407"/>
                    <a:pt x="475" y="175"/>
                  </a:cubicBezTo>
                  <a:cubicBezTo>
                    <a:pt x="427" y="68"/>
                    <a:pt x="333" y="1"/>
                    <a:pt x="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2"/>
            <p:cNvSpPr/>
            <p:nvPr/>
          </p:nvSpPr>
          <p:spPr>
            <a:xfrm>
              <a:off x="5601912" y="3745032"/>
              <a:ext cx="225848" cy="123517"/>
            </a:xfrm>
            <a:custGeom>
              <a:avLst/>
              <a:gdLst/>
              <a:ahLst/>
              <a:cxnLst/>
              <a:rect l="l" t="t" r="r" b="b"/>
              <a:pathLst>
                <a:path w="3463" h="1894" extrusionOk="0">
                  <a:moveTo>
                    <a:pt x="3195" y="1"/>
                  </a:moveTo>
                  <a:cubicBezTo>
                    <a:pt x="3161" y="1"/>
                    <a:pt x="3127" y="9"/>
                    <a:pt x="3097" y="25"/>
                  </a:cubicBezTo>
                  <a:lnTo>
                    <a:pt x="2939" y="104"/>
                  </a:lnTo>
                  <a:cubicBezTo>
                    <a:pt x="2787" y="153"/>
                    <a:pt x="2641" y="232"/>
                    <a:pt x="2507" y="293"/>
                  </a:cubicBezTo>
                  <a:cubicBezTo>
                    <a:pt x="2239" y="409"/>
                    <a:pt x="1972" y="536"/>
                    <a:pt x="1710" y="664"/>
                  </a:cubicBezTo>
                  <a:cubicBezTo>
                    <a:pt x="1546" y="737"/>
                    <a:pt x="1381" y="816"/>
                    <a:pt x="1217" y="895"/>
                  </a:cubicBezTo>
                  <a:cubicBezTo>
                    <a:pt x="1065" y="975"/>
                    <a:pt x="913" y="1041"/>
                    <a:pt x="761" y="1114"/>
                  </a:cubicBezTo>
                  <a:cubicBezTo>
                    <a:pt x="639" y="1175"/>
                    <a:pt x="499" y="1236"/>
                    <a:pt x="365" y="1309"/>
                  </a:cubicBezTo>
                  <a:lnTo>
                    <a:pt x="359" y="1309"/>
                  </a:lnTo>
                  <a:lnTo>
                    <a:pt x="158" y="1400"/>
                  </a:lnTo>
                  <a:cubicBezTo>
                    <a:pt x="85" y="1437"/>
                    <a:pt x="31" y="1504"/>
                    <a:pt x="12" y="1589"/>
                  </a:cubicBezTo>
                  <a:cubicBezTo>
                    <a:pt x="0" y="1674"/>
                    <a:pt x="24" y="1766"/>
                    <a:pt x="79" y="1826"/>
                  </a:cubicBezTo>
                  <a:cubicBezTo>
                    <a:pt x="117" y="1872"/>
                    <a:pt x="169" y="1894"/>
                    <a:pt x="223" y="1894"/>
                  </a:cubicBezTo>
                  <a:cubicBezTo>
                    <a:pt x="256" y="1894"/>
                    <a:pt x="290" y="1885"/>
                    <a:pt x="323" y="1869"/>
                  </a:cubicBezTo>
                  <a:lnTo>
                    <a:pt x="481" y="1790"/>
                  </a:lnTo>
                  <a:cubicBezTo>
                    <a:pt x="633" y="1741"/>
                    <a:pt x="773" y="1662"/>
                    <a:pt x="913" y="1601"/>
                  </a:cubicBezTo>
                  <a:cubicBezTo>
                    <a:pt x="1181" y="1486"/>
                    <a:pt x="1442" y="1358"/>
                    <a:pt x="1710" y="1230"/>
                  </a:cubicBezTo>
                  <a:cubicBezTo>
                    <a:pt x="1874" y="1157"/>
                    <a:pt x="2039" y="1078"/>
                    <a:pt x="2197" y="999"/>
                  </a:cubicBezTo>
                  <a:cubicBezTo>
                    <a:pt x="2349" y="926"/>
                    <a:pt x="2507" y="853"/>
                    <a:pt x="2659" y="774"/>
                  </a:cubicBezTo>
                  <a:cubicBezTo>
                    <a:pt x="2787" y="713"/>
                    <a:pt x="2927" y="652"/>
                    <a:pt x="3061" y="585"/>
                  </a:cubicBezTo>
                  <a:lnTo>
                    <a:pt x="3262" y="488"/>
                  </a:lnTo>
                  <a:cubicBezTo>
                    <a:pt x="3335" y="451"/>
                    <a:pt x="3389" y="384"/>
                    <a:pt x="3408" y="305"/>
                  </a:cubicBezTo>
                  <a:cubicBezTo>
                    <a:pt x="3462" y="220"/>
                    <a:pt x="3432" y="104"/>
                    <a:pt x="3341" y="68"/>
                  </a:cubicBezTo>
                  <a:cubicBezTo>
                    <a:pt x="3303" y="23"/>
                    <a:pt x="3249" y="1"/>
                    <a:pt x="3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2"/>
            <p:cNvSpPr/>
            <p:nvPr/>
          </p:nvSpPr>
          <p:spPr>
            <a:xfrm>
              <a:off x="5742775" y="3680600"/>
              <a:ext cx="161152" cy="144386"/>
            </a:xfrm>
            <a:custGeom>
              <a:avLst/>
              <a:gdLst/>
              <a:ahLst/>
              <a:cxnLst/>
              <a:rect l="l" t="t" r="r" b="b"/>
              <a:pathLst>
                <a:path w="2471" h="2214" extrusionOk="0">
                  <a:moveTo>
                    <a:pt x="1291" y="0"/>
                  </a:moveTo>
                  <a:cubicBezTo>
                    <a:pt x="952" y="0"/>
                    <a:pt x="612" y="151"/>
                    <a:pt x="384" y="405"/>
                  </a:cubicBezTo>
                  <a:cubicBezTo>
                    <a:pt x="0" y="837"/>
                    <a:pt x="67" y="1531"/>
                    <a:pt x="487" y="1914"/>
                  </a:cubicBezTo>
                  <a:cubicBezTo>
                    <a:pt x="560" y="1981"/>
                    <a:pt x="645" y="2042"/>
                    <a:pt x="730" y="2084"/>
                  </a:cubicBezTo>
                  <a:cubicBezTo>
                    <a:pt x="897" y="2170"/>
                    <a:pt x="1086" y="2214"/>
                    <a:pt x="1275" y="2214"/>
                  </a:cubicBezTo>
                  <a:cubicBezTo>
                    <a:pt x="1568" y="2214"/>
                    <a:pt x="1859" y="2108"/>
                    <a:pt x="2063" y="1890"/>
                  </a:cubicBezTo>
                  <a:cubicBezTo>
                    <a:pt x="2471" y="1464"/>
                    <a:pt x="2459" y="746"/>
                    <a:pt x="2051" y="326"/>
                  </a:cubicBezTo>
                  <a:cubicBezTo>
                    <a:pt x="2027" y="295"/>
                    <a:pt x="1996" y="265"/>
                    <a:pt x="1966" y="241"/>
                  </a:cubicBezTo>
                  <a:cubicBezTo>
                    <a:pt x="1767" y="75"/>
                    <a:pt x="1529" y="0"/>
                    <a:pt x="1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2"/>
            <p:cNvSpPr/>
            <p:nvPr/>
          </p:nvSpPr>
          <p:spPr>
            <a:xfrm>
              <a:off x="5476504" y="3748032"/>
              <a:ext cx="220696" cy="196819"/>
            </a:xfrm>
            <a:custGeom>
              <a:avLst/>
              <a:gdLst/>
              <a:ahLst/>
              <a:cxnLst/>
              <a:rect l="l" t="t" r="r" b="b"/>
              <a:pathLst>
                <a:path w="3384" h="3018" extrusionOk="0">
                  <a:moveTo>
                    <a:pt x="1770" y="0"/>
                  </a:moveTo>
                  <a:cubicBezTo>
                    <a:pt x="1391" y="0"/>
                    <a:pt x="1017" y="147"/>
                    <a:pt x="737" y="423"/>
                  </a:cubicBezTo>
                  <a:cubicBezTo>
                    <a:pt x="232" y="910"/>
                    <a:pt x="0" y="1720"/>
                    <a:pt x="402" y="2377"/>
                  </a:cubicBezTo>
                  <a:cubicBezTo>
                    <a:pt x="457" y="2474"/>
                    <a:pt x="524" y="2559"/>
                    <a:pt x="603" y="2632"/>
                  </a:cubicBezTo>
                  <a:cubicBezTo>
                    <a:pt x="873" y="2889"/>
                    <a:pt x="1249" y="3018"/>
                    <a:pt x="1633" y="3018"/>
                  </a:cubicBezTo>
                  <a:cubicBezTo>
                    <a:pt x="1943" y="3018"/>
                    <a:pt x="2257" y="2934"/>
                    <a:pt x="2526" y="2766"/>
                  </a:cubicBezTo>
                  <a:cubicBezTo>
                    <a:pt x="3286" y="2285"/>
                    <a:pt x="3384" y="1154"/>
                    <a:pt x="2860" y="515"/>
                  </a:cubicBezTo>
                  <a:cubicBezTo>
                    <a:pt x="2739" y="357"/>
                    <a:pt x="2580" y="235"/>
                    <a:pt x="2398" y="144"/>
                  </a:cubicBezTo>
                  <a:cubicBezTo>
                    <a:pt x="2198" y="47"/>
                    <a:pt x="1983" y="0"/>
                    <a:pt x="1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2"/>
            <p:cNvSpPr/>
            <p:nvPr/>
          </p:nvSpPr>
          <p:spPr>
            <a:xfrm>
              <a:off x="5428050" y="3546975"/>
              <a:ext cx="166761" cy="143603"/>
            </a:xfrm>
            <a:custGeom>
              <a:avLst/>
              <a:gdLst/>
              <a:ahLst/>
              <a:cxnLst/>
              <a:rect l="l" t="t" r="r" b="b"/>
              <a:pathLst>
                <a:path w="2557" h="2202" extrusionOk="0">
                  <a:moveTo>
                    <a:pt x="1336" y="0"/>
                  </a:moveTo>
                  <a:cubicBezTo>
                    <a:pt x="1004" y="0"/>
                    <a:pt x="679" y="141"/>
                    <a:pt x="451" y="403"/>
                  </a:cubicBezTo>
                  <a:cubicBezTo>
                    <a:pt x="403" y="458"/>
                    <a:pt x="366" y="513"/>
                    <a:pt x="330" y="574"/>
                  </a:cubicBezTo>
                  <a:cubicBezTo>
                    <a:pt x="1" y="1164"/>
                    <a:pt x="275" y="1748"/>
                    <a:pt x="737" y="2028"/>
                  </a:cubicBezTo>
                  <a:cubicBezTo>
                    <a:pt x="917" y="2138"/>
                    <a:pt x="1126" y="2202"/>
                    <a:pt x="1340" y="2202"/>
                  </a:cubicBezTo>
                  <a:cubicBezTo>
                    <a:pt x="1610" y="2202"/>
                    <a:pt x="1887" y="2099"/>
                    <a:pt x="2119" y="1858"/>
                  </a:cubicBezTo>
                  <a:cubicBezTo>
                    <a:pt x="2557" y="1407"/>
                    <a:pt x="2514" y="634"/>
                    <a:pt x="2033" y="239"/>
                  </a:cubicBezTo>
                  <a:cubicBezTo>
                    <a:pt x="1948" y="166"/>
                    <a:pt x="1851" y="111"/>
                    <a:pt x="1747" y="75"/>
                  </a:cubicBezTo>
                  <a:cubicBezTo>
                    <a:pt x="1613" y="25"/>
                    <a:pt x="1474"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22"/>
          <p:cNvGrpSpPr/>
          <p:nvPr/>
        </p:nvGrpSpPr>
        <p:grpSpPr>
          <a:xfrm rot="-5237941">
            <a:off x="-1910599" y="-1175612"/>
            <a:ext cx="4942899" cy="4971867"/>
            <a:chOff x="-741470" y="2755466"/>
            <a:chExt cx="3961335" cy="3984550"/>
          </a:xfrm>
        </p:grpSpPr>
        <p:sp>
          <p:nvSpPr>
            <p:cNvPr id="556" name="Google Shape;556;p22"/>
            <p:cNvSpPr/>
            <p:nvPr/>
          </p:nvSpPr>
          <p:spPr>
            <a:xfrm rot="3504383">
              <a:off x="2120535" y="5166032"/>
              <a:ext cx="186903" cy="322656"/>
            </a:xfrm>
            <a:custGeom>
              <a:avLst/>
              <a:gdLst/>
              <a:ahLst/>
              <a:cxnLst/>
              <a:rect l="l" t="t" r="r" b="b"/>
              <a:pathLst>
                <a:path w="7476" h="12906" extrusionOk="0">
                  <a:moveTo>
                    <a:pt x="651" y="0"/>
                  </a:moveTo>
                  <a:cubicBezTo>
                    <a:pt x="323" y="0"/>
                    <a:pt x="1" y="331"/>
                    <a:pt x="213" y="721"/>
                  </a:cubicBezTo>
                  <a:lnTo>
                    <a:pt x="6412" y="12650"/>
                  </a:lnTo>
                  <a:cubicBezTo>
                    <a:pt x="6515" y="12830"/>
                    <a:pt x="6674" y="12905"/>
                    <a:pt x="6831" y="12905"/>
                  </a:cubicBezTo>
                  <a:cubicBezTo>
                    <a:pt x="7156" y="12905"/>
                    <a:pt x="7475" y="12582"/>
                    <a:pt x="7283" y="12198"/>
                  </a:cubicBezTo>
                  <a:lnTo>
                    <a:pt x="1084" y="286"/>
                  </a:lnTo>
                  <a:cubicBezTo>
                    <a:pt x="983" y="84"/>
                    <a:pt x="816" y="0"/>
                    <a:pt x="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2"/>
            <p:cNvSpPr/>
            <p:nvPr/>
          </p:nvSpPr>
          <p:spPr>
            <a:xfrm rot="3504383">
              <a:off x="2014927" y="5064932"/>
              <a:ext cx="246104" cy="435032"/>
            </a:xfrm>
            <a:custGeom>
              <a:avLst/>
              <a:gdLst/>
              <a:ahLst/>
              <a:cxnLst/>
              <a:rect l="l" t="t" r="r" b="b"/>
              <a:pathLst>
                <a:path w="9844" h="17401" extrusionOk="0">
                  <a:moveTo>
                    <a:pt x="660" y="0"/>
                  </a:moveTo>
                  <a:cubicBezTo>
                    <a:pt x="329" y="0"/>
                    <a:pt x="0" y="341"/>
                    <a:pt x="214" y="734"/>
                  </a:cubicBezTo>
                  <a:lnTo>
                    <a:pt x="8758" y="17120"/>
                  </a:lnTo>
                  <a:cubicBezTo>
                    <a:pt x="8852" y="17318"/>
                    <a:pt x="9014" y="17401"/>
                    <a:pt x="9176" y="17401"/>
                  </a:cubicBezTo>
                  <a:cubicBezTo>
                    <a:pt x="9507" y="17401"/>
                    <a:pt x="9843" y="17060"/>
                    <a:pt x="9630" y="16667"/>
                  </a:cubicBezTo>
                  <a:lnTo>
                    <a:pt x="1085" y="281"/>
                  </a:lnTo>
                  <a:cubicBezTo>
                    <a:pt x="985" y="83"/>
                    <a:pt x="822"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2"/>
            <p:cNvSpPr/>
            <p:nvPr/>
          </p:nvSpPr>
          <p:spPr>
            <a:xfrm rot="3504383">
              <a:off x="1915198" y="4972895"/>
              <a:ext cx="293705" cy="527484"/>
            </a:xfrm>
            <a:custGeom>
              <a:avLst/>
              <a:gdLst/>
              <a:ahLst/>
              <a:cxnLst/>
              <a:rect l="l" t="t" r="r" b="b"/>
              <a:pathLst>
                <a:path w="11748" h="21099" extrusionOk="0">
                  <a:moveTo>
                    <a:pt x="661" y="1"/>
                  </a:moveTo>
                  <a:cubicBezTo>
                    <a:pt x="332" y="1"/>
                    <a:pt x="1" y="336"/>
                    <a:pt x="213" y="738"/>
                  </a:cubicBezTo>
                  <a:lnTo>
                    <a:pt x="10684" y="20843"/>
                  </a:lnTo>
                  <a:cubicBezTo>
                    <a:pt x="10788" y="21023"/>
                    <a:pt x="10947" y="21098"/>
                    <a:pt x="11104" y="21098"/>
                  </a:cubicBezTo>
                  <a:cubicBezTo>
                    <a:pt x="11429" y="21098"/>
                    <a:pt x="11748" y="20775"/>
                    <a:pt x="11556" y="20391"/>
                  </a:cubicBezTo>
                  <a:lnTo>
                    <a:pt x="1084" y="286"/>
                  </a:lnTo>
                  <a:cubicBezTo>
                    <a:pt x="989" y="84"/>
                    <a:pt x="825"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2"/>
            <p:cNvSpPr/>
            <p:nvPr/>
          </p:nvSpPr>
          <p:spPr>
            <a:xfrm rot="3504383">
              <a:off x="1823402" y="4896076"/>
              <a:ext cx="326131" cy="589810"/>
            </a:xfrm>
            <a:custGeom>
              <a:avLst/>
              <a:gdLst/>
              <a:ahLst/>
              <a:cxnLst/>
              <a:rect l="l" t="t" r="r" b="b"/>
              <a:pathLst>
                <a:path w="13045" h="23592" extrusionOk="0">
                  <a:moveTo>
                    <a:pt x="660" y="1"/>
                  </a:moveTo>
                  <a:cubicBezTo>
                    <a:pt x="329" y="1"/>
                    <a:pt x="1" y="341"/>
                    <a:pt x="214" y="735"/>
                  </a:cubicBezTo>
                  <a:lnTo>
                    <a:pt x="11993" y="23336"/>
                  </a:lnTo>
                  <a:cubicBezTo>
                    <a:pt x="12091" y="23516"/>
                    <a:pt x="12246" y="23591"/>
                    <a:pt x="12401" y="23591"/>
                  </a:cubicBezTo>
                  <a:cubicBezTo>
                    <a:pt x="12722" y="23591"/>
                    <a:pt x="13045" y="23268"/>
                    <a:pt x="12864" y="22884"/>
                  </a:cubicBezTo>
                  <a:lnTo>
                    <a:pt x="1085" y="282"/>
                  </a:lnTo>
                  <a:cubicBezTo>
                    <a:pt x="986" y="83"/>
                    <a:pt x="823" y="1"/>
                    <a:pt x="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2"/>
            <p:cNvSpPr/>
            <p:nvPr/>
          </p:nvSpPr>
          <p:spPr>
            <a:xfrm rot="3504383">
              <a:off x="1734978" y="4827723"/>
              <a:ext cx="351106" cy="637161"/>
            </a:xfrm>
            <a:custGeom>
              <a:avLst/>
              <a:gdLst/>
              <a:ahLst/>
              <a:cxnLst/>
              <a:rect l="l" t="t" r="r" b="b"/>
              <a:pathLst>
                <a:path w="14044" h="25486" extrusionOk="0">
                  <a:moveTo>
                    <a:pt x="662" y="1"/>
                  </a:moveTo>
                  <a:cubicBezTo>
                    <a:pt x="333" y="1"/>
                    <a:pt x="0" y="341"/>
                    <a:pt x="225" y="734"/>
                  </a:cubicBezTo>
                  <a:lnTo>
                    <a:pt x="12958" y="25213"/>
                  </a:lnTo>
                  <a:cubicBezTo>
                    <a:pt x="13057" y="25405"/>
                    <a:pt x="13220" y="25486"/>
                    <a:pt x="13382" y="25486"/>
                  </a:cubicBezTo>
                  <a:cubicBezTo>
                    <a:pt x="13713" y="25486"/>
                    <a:pt x="14044" y="25149"/>
                    <a:pt x="13830" y="24743"/>
                  </a:cubicBezTo>
                  <a:lnTo>
                    <a:pt x="1079" y="282"/>
                  </a:lnTo>
                  <a:cubicBezTo>
                    <a:pt x="986" y="83"/>
                    <a:pt x="824"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3504383">
              <a:off x="1659028" y="4782426"/>
              <a:ext cx="351206" cy="637036"/>
            </a:xfrm>
            <a:custGeom>
              <a:avLst/>
              <a:gdLst/>
              <a:ahLst/>
              <a:cxnLst/>
              <a:rect l="l" t="t" r="r" b="b"/>
              <a:pathLst>
                <a:path w="14048" h="25481" extrusionOk="0">
                  <a:moveTo>
                    <a:pt x="654" y="1"/>
                  </a:moveTo>
                  <a:cubicBezTo>
                    <a:pt x="325" y="1"/>
                    <a:pt x="1" y="336"/>
                    <a:pt x="213" y="738"/>
                  </a:cubicBezTo>
                  <a:lnTo>
                    <a:pt x="12947" y="25200"/>
                  </a:lnTo>
                  <a:lnTo>
                    <a:pt x="12963" y="25200"/>
                  </a:lnTo>
                  <a:cubicBezTo>
                    <a:pt x="13057" y="25399"/>
                    <a:pt x="13218" y="25481"/>
                    <a:pt x="13381" y="25481"/>
                  </a:cubicBezTo>
                  <a:cubicBezTo>
                    <a:pt x="13712" y="25481"/>
                    <a:pt x="14048" y="25140"/>
                    <a:pt x="13835" y="24747"/>
                  </a:cubicBezTo>
                  <a:lnTo>
                    <a:pt x="1084" y="286"/>
                  </a:lnTo>
                  <a:cubicBezTo>
                    <a:pt x="984" y="85"/>
                    <a:pt x="818" y="1"/>
                    <a:pt x="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3504383">
              <a:off x="1583109" y="4736711"/>
              <a:ext cx="351106" cy="637186"/>
            </a:xfrm>
            <a:custGeom>
              <a:avLst/>
              <a:gdLst/>
              <a:ahLst/>
              <a:cxnLst/>
              <a:rect l="l" t="t" r="r" b="b"/>
              <a:pathLst>
                <a:path w="14044" h="25487" extrusionOk="0">
                  <a:moveTo>
                    <a:pt x="662" y="1"/>
                  </a:moveTo>
                  <a:cubicBezTo>
                    <a:pt x="333" y="1"/>
                    <a:pt x="0" y="341"/>
                    <a:pt x="225" y="734"/>
                  </a:cubicBezTo>
                  <a:lnTo>
                    <a:pt x="12958" y="25213"/>
                  </a:lnTo>
                  <a:cubicBezTo>
                    <a:pt x="13058" y="25406"/>
                    <a:pt x="13221" y="25486"/>
                    <a:pt x="13384" y="25486"/>
                  </a:cubicBezTo>
                  <a:cubicBezTo>
                    <a:pt x="13714" y="25486"/>
                    <a:pt x="14043" y="25153"/>
                    <a:pt x="13830" y="24760"/>
                  </a:cubicBezTo>
                  <a:lnTo>
                    <a:pt x="1079" y="282"/>
                  </a:lnTo>
                  <a:cubicBezTo>
                    <a:pt x="986" y="83"/>
                    <a:pt x="824"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3504383">
              <a:off x="1507526" y="4691940"/>
              <a:ext cx="350381" cy="636386"/>
            </a:xfrm>
            <a:custGeom>
              <a:avLst/>
              <a:gdLst/>
              <a:ahLst/>
              <a:cxnLst/>
              <a:rect l="l" t="t" r="r" b="b"/>
              <a:pathLst>
                <a:path w="14015" h="25455" extrusionOk="0">
                  <a:moveTo>
                    <a:pt x="637" y="1"/>
                  </a:moveTo>
                  <a:cubicBezTo>
                    <a:pt x="314" y="1"/>
                    <a:pt x="0" y="326"/>
                    <a:pt x="191" y="719"/>
                  </a:cubicBezTo>
                  <a:lnTo>
                    <a:pt x="12941" y="25198"/>
                  </a:lnTo>
                  <a:lnTo>
                    <a:pt x="12941" y="25181"/>
                  </a:lnTo>
                  <a:cubicBezTo>
                    <a:pt x="13041" y="25374"/>
                    <a:pt x="13202" y="25455"/>
                    <a:pt x="13363" y="25455"/>
                  </a:cubicBezTo>
                  <a:cubicBezTo>
                    <a:pt x="13690" y="25455"/>
                    <a:pt x="14015" y="25122"/>
                    <a:pt x="13813" y="24728"/>
                  </a:cubicBezTo>
                  <a:lnTo>
                    <a:pt x="1062" y="267"/>
                  </a:lnTo>
                  <a:cubicBezTo>
                    <a:pt x="957" y="79"/>
                    <a:pt x="796" y="1"/>
                    <a:pt x="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2"/>
            <p:cNvSpPr/>
            <p:nvPr/>
          </p:nvSpPr>
          <p:spPr>
            <a:xfrm rot="3504383">
              <a:off x="1443459" y="4669366"/>
              <a:ext cx="326806" cy="590435"/>
            </a:xfrm>
            <a:custGeom>
              <a:avLst/>
              <a:gdLst/>
              <a:ahLst/>
              <a:cxnLst/>
              <a:rect l="l" t="t" r="r" b="b"/>
              <a:pathLst>
                <a:path w="13072" h="23617" extrusionOk="0">
                  <a:moveTo>
                    <a:pt x="660" y="0"/>
                  </a:moveTo>
                  <a:cubicBezTo>
                    <a:pt x="329" y="0"/>
                    <a:pt x="0" y="341"/>
                    <a:pt x="214" y="734"/>
                  </a:cubicBezTo>
                  <a:lnTo>
                    <a:pt x="11976" y="23336"/>
                  </a:lnTo>
                  <a:cubicBezTo>
                    <a:pt x="12075" y="23534"/>
                    <a:pt x="12240" y="23617"/>
                    <a:pt x="12404" y="23617"/>
                  </a:cubicBezTo>
                  <a:cubicBezTo>
                    <a:pt x="12739" y="23617"/>
                    <a:pt x="13071" y="23276"/>
                    <a:pt x="12847" y="22883"/>
                  </a:cubicBezTo>
                  <a:lnTo>
                    <a:pt x="1085" y="281"/>
                  </a:lnTo>
                  <a:cubicBezTo>
                    <a:pt x="986" y="83"/>
                    <a:pt x="823"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2"/>
            <p:cNvSpPr/>
            <p:nvPr/>
          </p:nvSpPr>
          <p:spPr>
            <a:xfrm rot="3504383">
              <a:off x="1383979" y="4654916"/>
              <a:ext cx="293855" cy="527859"/>
            </a:xfrm>
            <a:custGeom>
              <a:avLst/>
              <a:gdLst/>
              <a:ahLst/>
              <a:cxnLst/>
              <a:rect l="l" t="t" r="r" b="b"/>
              <a:pathLst>
                <a:path w="11754" h="21114" extrusionOk="0">
                  <a:moveTo>
                    <a:pt x="663" y="1"/>
                  </a:moveTo>
                  <a:cubicBezTo>
                    <a:pt x="333" y="1"/>
                    <a:pt x="1" y="341"/>
                    <a:pt x="225" y="734"/>
                  </a:cubicBezTo>
                  <a:lnTo>
                    <a:pt x="10697" y="20840"/>
                  </a:lnTo>
                  <a:cubicBezTo>
                    <a:pt x="10796" y="21033"/>
                    <a:pt x="10956" y="21114"/>
                    <a:pt x="11114" y="21114"/>
                  </a:cubicBezTo>
                  <a:cubicBezTo>
                    <a:pt x="11436" y="21114"/>
                    <a:pt x="11753" y="20781"/>
                    <a:pt x="11551" y="20387"/>
                  </a:cubicBezTo>
                  <a:lnTo>
                    <a:pt x="1080" y="282"/>
                  </a:lnTo>
                  <a:cubicBezTo>
                    <a:pt x="986" y="83"/>
                    <a:pt x="825" y="1"/>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2"/>
            <p:cNvSpPr/>
            <p:nvPr/>
          </p:nvSpPr>
          <p:spPr>
            <a:xfrm rot="3504383">
              <a:off x="1332500" y="4656707"/>
              <a:ext cx="245154" cy="434407"/>
            </a:xfrm>
            <a:custGeom>
              <a:avLst/>
              <a:gdLst/>
              <a:ahLst/>
              <a:cxnLst/>
              <a:rect l="l" t="t" r="r" b="b"/>
              <a:pathLst>
                <a:path w="9806" h="17376" extrusionOk="0">
                  <a:moveTo>
                    <a:pt x="645" y="1"/>
                  </a:moveTo>
                  <a:cubicBezTo>
                    <a:pt x="320" y="1"/>
                    <a:pt x="1" y="324"/>
                    <a:pt x="193" y="708"/>
                  </a:cubicBezTo>
                  <a:lnTo>
                    <a:pt x="8721" y="17094"/>
                  </a:lnTo>
                  <a:cubicBezTo>
                    <a:pt x="8821" y="17293"/>
                    <a:pt x="8984" y="17375"/>
                    <a:pt x="9146" y="17375"/>
                  </a:cubicBezTo>
                  <a:cubicBezTo>
                    <a:pt x="9477" y="17375"/>
                    <a:pt x="9806" y="17035"/>
                    <a:pt x="9592" y="16642"/>
                  </a:cubicBezTo>
                  <a:lnTo>
                    <a:pt x="1064" y="256"/>
                  </a:lnTo>
                  <a:cubicBezTo>
                    <a:pt x="961" y="76"/>
                    <a:pt x="802" y="1"/>
                    <a:pt x="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2"/>
            <p:cNvSpPr/>
            <p:nvPr/>
          </p:nvSpPr>
          <p:spPr>
            <a:xfrm rot="3504383">
              <a:off x="1285801" y="4667444"/>
              <a:ext cx="187053" cy="322556"/>
            </a:xfrm>
            <a:custGeom>
              <a:avLst/>
              <a:gdLst/>
              <a:ahLst/>
              <a:cxnLst/>
              <a:rect l="l" t="t" r="r" b="b"/>
              <a:pathLst>
                <a:path w="7482" h="12902" extrusionOk="0">
                  <a:moveTo>
                    <a:pt x="644" y="0"/>
                  </a:moveTo>
                  <a:cubicBezTo>
                    <a:pt x="323" y="0"/>
                    <a:pt x="0" y="323"/>
                    <a:pt x="181" y="708"/>
                  </a:cubicBezTo>
                  <a:lnTo>
                    <a:pt x="6397" y="12637"/>
                  </a:lnTo>
                  <a:lnTo>
                    <a:pt x="6397" y="12620"/>
                  </a:lnTo>
                  <a:cubicBezTo>
                    <a:pt x="6491" y="12819"/>
                    <a:pt x="6652" y="12901"/>
                    <a:pt x="6815" y="12901"/>
                  </a:cubicBezTo>
                  <a:cubicBezTo>
                    <a:pt x="7145" y="12901"/>
                    <a:pt x="7482" y="12561"/>
                    <a:pt x="7268" y="12168"/>
                  </a:cubicBezTo>
                  <a:lnTo>
                    <a:pt x="1052" y="255"/>
                  </a:lnTo>
                  <a:cubicBezTo>
                    <a:pt x="954" y="75"/>
                    <a:pt x="799"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2"/>
            <p:cNvSpPr/>
            <p:nvPr/>
          </p:nvSpPr>
          <p:spPr>
            <a:xfrm rot="3504383">
              <a:off x="1012227" y="4503646"/>
              <a:ext cx="187053" cy="322831"/>
            </a:xfrm>
            <a:custGeom>
              <a:avLst/>
              <a:gdLst/>
              <a:ahLst/>
              <a:cxnLst/>
              <a:rect l="l" t="t" r="r" b="b"/>
              <a:pathLst>
                <a:path w="7482" h="12913" extrusionOk="0">
                  <a:moveTo>
                    <a:pt x="638" y="1"/>
                  </a:moveTo>
                  <a:cubicBezTo>
                    <a:pt x="318" y="1"/>
                    <a:pt x="1" y="326"/>
                    <a:pt x="181" y="719"/>
                  </a:cubicBezTo>
                  <a:lnTo>
                    <a:pt x="6397" y="12632"/>
                  </a:lnTo>
                  <a:cubicBezTo>
                    <a:pt x="6491" y="12831"/>
                    <a:pt x="6652" y="12913"/>
                    <a:pt x="6814" y="12913"/>
                  </a:cubicBezTo>
                  <a:cubicBezTo>
                    <a:pt x="7145" y="12913"/>
                    <a:pt x="7481" y="12572"/>
                    <a:pt x="7268" y="12179"/>
                  </a:cubicBezTo>
                  <a:lnTo>
                    <a:pt x="1052" y="267"/>
                  </a:lnTo>
                  <a:cubicBezTo>
                    <a:pt x="953" y="79"/>
                    <a:pt x="795" y="1"/>
                    <a:pt x="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2"/>
            <p:cNvSpPr/>
            <p:nvPr/>
          </p:nvSpPr>
          <p:spPr>
            <a:xfrm rot="3504383">
              <a:off x="907227" y="4402354"/>
              <a:ext cx="245154" cy="434582"/>
            </a:xfrm>
            <a:custGeom>
              <a:avLst/>
              <a:gdLst/>
              <a:ahLst/>
              <a:cxnLst/>
              <a:rect l="l" t="t" r="r" b="b"/>
              <a:pathLst>
                <a:path w="9806" h="17383" extrusionOk="0">
                  <a:moveTo>
                    <a:pt x="644" y="0"/>
                  </a:moveTo>
                  <a:cubicBezTo>
                    <a:pt x="319" y="0"/>
                    <a:pt x="0" y="331"/>
                    <a:pt x="192" y="715"/>
                  </a:cubicBezTo>
                  <a:lnTo>
                    <a:pt x="8721" y="17101"/>
                  </a:lnTo>
                  <a:cubicBezTo>
                    <a:pt x="8820" y="17300"/>
                    <a:pt x="8983" y="17382"/>
                    <a:pt x="9146" y="17382"/>
                  </a:cubicBezTo>
                  <a:cubicBezTo>
                    <a:pt x="9477" y="17382"/>
                    <a:pt x="9805" y="17042"/>
                    <a:pt x="9592" y="16649"/>
                  </a:cubicBezTo>
                  <a:lnTo>
                    <a:pt x="1064" y="263"/>
                  </a:lnTo>
                  <a:cubicBezTo>
                    <a:pt x="960" y="77"/>
                    <a:pt x="801"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2"/>
            <p:cNvSpPr/>
            <p:nvPr/>
          </p:nvSpPr>
          <p:spPr>
            <a:xfrm rot="3504383">
              <a:off x="806985" y="4309739"/>
              <a:ext cx="293755" cy="527384"/>
            </a:xfrm>
            <a:custGeom>
              <a:avLst/>
              <a:gdLst/>
              <a:ahLst/>
              <a:cxnLst/>
              <a:rect l="l" t="t" r="r" b="b"/>
              <a:pathLst>
                <a:path w="11750" h="21095" extrusionOk="0">
                  <a:moveTo>
                    <a:pt x="668" y="1"/>
                  </a:moveTo>
                  <a:cubicBezTo>
                    <a:pt x="334" y="1"/>
                    <a:pt x="1" y="341"/>
                    <a:pt x="226" y="734"/>
                  </a:cubicBezTo>
                  <a:lnTo>
                    <a:pt x="10697" y="20840"/>
                  </a:lnTo>
                  <a:cubicBezTo>
                    <a:pt x="10795" y="21020"/>
                    <a:pt x="10950" y="21095"/>
                    <a:pt x="11105" y="21095"/>
                  </a:cubicBezTo>
                  <a:cubicBezTo>
                    <a:pt x="11427" y="21095"/>
                    <a:pt x="11749" y="20772"/>
                    <a:pt x="11568" y="20387"/>
                  </a:cubicBezTo>
                  <a:lnTo>
                    <a:pt x="1097" y="282"/>
                  </a:lnTo>
                  <a:cubicBezTo>
                    <a:pt x="997" y="83"/>
                    <a:pt x="832" y="1"/>
                    <a:pt x="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rot="3504383">
              <a:off x="715444" y="4233871"/>
              <a:ext cx="325431" cy="589185"/>
            </a:xfrm>
            <a:custGeom>
              <a:avLst/>
              <a:gdLst/>
              <a:ahLst/>
              <a:cxnLst/>
              <a:rect l="l" t="t" r="r" b="b"/>
              <a:pathLst>
                <a:path w="13017" h="23567" extrusionOk="0">
                  <a:moveTo>
                    <a:pt x="637" y="0"/>
                  </a:moveTo>
                  <a:cubicBezTo>
                    <a:pt x="314" y="0"/>
                    <a:pt x="0" y="325"/>
                    <a:pt x="191" y="719"/>
                  </a:cubicBezTo>
                  <a:lnTo>
                    <a:pt x="11953" y="23304"/>
                  </a:lnTo>
                  <a:cubicBezTo>
                    <a:pt x="12051" y="23489"/>
                    <a:pt x="12208" y="23566"/>
                    <a:pt x="12365" y="23566"/>
                  </a:cubicBezTo>
                  <a:cubicBezTo>
                    <a:pt x="12690" y="23566"/>
                    <a:pt x="13016" y="23236"/>
                    <a:pt x="12824" y="22851"/>
                  </a:cubicBezTo>
                  <a:lnTo>
                    <a:pt x="1062" y="266"/>
                  </a:lnTo>
                  <a:cubicBezTo>
                    <a:pt x="957" y="79"/>
                    <a:pt x="796"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rot="3504383">
              <a:off x="626546" y="4164285"/>
              <a:ext cx="351256" cy="637361"/>
            </a:xfrm>
            <a:custGeom>
              <a:avLst/>
              <a:gdLst/>
              <a:ahLst/>
              <a:cxnLst/>
              <a:rect l="l" t="t" r="r" b="b"/>
              <a:pathLst>
                <a:path w="14050" h="25494" extrusionOk="0">
                  <a:moveTo>
                    <a:pt x="668" y="0"/>
                  </a:moveTo>
                  <a:cubicBezTo>
                    <a:pt x="337" y="0"/>
                    <a:pt x="1" y="340"/>
                    <a:pt x="214" y="734"/>
                  </a:cubicBezTo>
                  <a:lnTo>
                    <a:pt x="12965" y="25212"/>
                  </a:lnTo>
                  <a:cubicBezTo>
                    <a:pt x="13058" y="25411"/>
                    <a:pt x="13220" y="25493"/>
                    <a:pt x="13382" y="25493"/>
                  </a:cubicBezTo>
                  <a:cubicBezTo>
                    <a:pt x="13713" y="25493"/>
                    <a:pt x="14049" y="25153"/>
                    <a:pt x="13836" y="24760"/>
                  </a:cubicBezTo>
                  <a:lnTo>
                    <a:pt x="1086" y="281"/>
                  </a:lnTo>
                  <a:cubicBezTo>
                    <a:pt x="992" y="82"/>
                    <a:pt x="830" y="0"/>
                    <a:pt x="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rot="3504383">
              <a:off x="551174" y="4119607"/>
              <a:ext cx="350381" cy="636386"/>
            </a:xfrm>
            <a:custGeom>
              <a:avLst/>
              <a:gdLst/>
              <a:ahLst/>
              <a:cxnLst/>
              <a:rect l="l" t="t" r="r" b="b"/>
              <a:pathLst>
                <a:path w="14015" h="25455" extrusionOk="0">
                  <a:moveTo>
                    <a:pt x="637" y="1"/>
                  </a:moveTo>
                  <a:cubicBezTo>
                    <a:pt x="314" y="1"/>
                    <a:pt x="0" y="326"/>
                    <a:pt x="191" y="720"/>
                  </a:cubicBezTo>
                  <a:lnTo>
                    <a:pt x="12941" y="25181"/>
                  </a:lnTo>
                  <a:cubicBezTo>
                    <a:pt x="13041" y="25374"/>
                    <a:pt x="13202" y="25455"/>
                    <a:pt x="13363" y="25455"/>
                  </a:cubicBezTo>
                  <a:cubicBezTo>
                    <a:pt x="13690" y="25455"/>
                    <a:pt x="14015" y="25122"/>
                    <a:pt x="13813" y="24729"/>
                  </a:cubicBezTo>
                  <a:lnTo>
                    <a:pt x="1062" y="267"/>
                  </a:lnTo>
                  <a:cubicBezTo>
                    <a:pt x="958" y="79"/>
                    <a:pt x="796" y="1"/>
                    <a:pt x="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rot="3504383">
              <a:off x="475396" y="4074185"/>
              <a:ext cx="350056" cy="636236"/>
            </a:xfrm>
            <a:custGeom>
              <a:avLst/>
              <a:gdLst/>
              <a:ahLst/>
              <a:cxnLst/>
              <a:rect l="l" t="t" r="r" b="b"/>
              <a:pathLst>
                <a:path w="14002" h="25449" extrusionOk="0">
                  <a:moveTo>
                    <a:pt x="645" y="0"/>
                  </a:moveTo>
                  <a:cubicBezTo>
                    <a:pt x="320" y="0"/>
                    <a:pt x="1" y="323"/>
                    <a:pt x="193" y="708"/>
                  </a:cubicBezTo>
                  <a:lnTo>
                    <a:pt x="12943" y="25186"/>
                  </a:lnTo>
                  <a:cubicBezTo>
                    <a:pt x="13036" y="25372"/>
                    <a:pt x="13191" y="25449"/>
                    <a:pt x="13347" y="25449"/>
                  </a:cubicBezTo>
                  <a:cubicBezTo>
                    <a:pt x="13671" y="25449"/>
                    <a:pt x="14001" y="25118"/>
                    <a:pt x="13798" y="24734"/>
                  </a:cubicBezTo>
                  <a:lnTo>
                    <a:pt x="1064" y="255"/>
                  </a:lnTo>
                  <a:cubicBezTo>
                    <a:pt x="961" y="75"/>
                    <a:pt x="802"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rot="3504383">
              <a:off x="399785" y="4028749"/>
              <a:ext cx="349731" cy="636086"/>
            </a:xfrm>
            <a:custGeom>
              <a:avLst/>
              <a:gdLst/>
              <a:ahLst/>
              <a:cxnLst/>
              <a:rect l="l" t="t" r="r" b="b"/>
              <a:pathLst>
                <a:path w="13989" h="25443" extrusionOk="0">
                  <a:moveTo>
                    <a:pt x="633" y="0"/>
                  </a:moveTo>
                  <a:cubicBezTo>
                    <a:pt x="315" y="0"/>
                    <a:pt x="1" y="325"/>
                    <a:pt x="192" y="719"/>
                  </a:cubicBezTo>
                  <a:lnTo>
                    <a:pt x="12925" y="25180"/>
                  </a:lnTo>
                  <a:cubicBezTo>
                    <a:pt x="13029" y="25366"/>
                    <a:pt x="13188" y="25443"/>
                    <a:pt x="13345" y="25443"/>
                  </a:cubicBezTo>
                  <a:cubicBezTo>
                    <a:pt x="13670" y="25443"/>
                    <a:pt x="13989" y="25112"/>
                    <a:pt x="13797" y="24728"/>
                  </a:cubicBezTo>
                  <a:lnTo>
                    <a:pt x="1046" y="266"/>
                  </a:lnTo>
                  <a:cubicBezTo>
                    <a:pt x="947" y="79"/>
                    <a:pt x="790" y="0"/>
                    <a:pt x="6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rot="3504383">
              <a:off x="335463" y="4006091"/>
              <a:ext cx="326706" cy="589985"/>
            </a:xfrm>
            <a:custGeom>
              <a:avLst/>
              <a:gdLst/>
              <a:ahLst/>
              <a:cxnLst/>
              <a:rect l="l" t="t" r="r" b="b"/>
              <a:pathLst>
                <a:path w="13068" h="23599" extrusionOk="0">
                  <a:moveTo>
                    <a:pt x="667" y="1"/>
                  </a:moveTo>
                  <a:cubicBezTo>
                    <a:pt x="337" y="1"/>
                    <a:pt x="1" y="341"/>
                    <a:pt x="214" y="734"/>
                  </a:cubicBezTo>
                  <a:lnTo>
                    <a:pt x="11992" y="23336"/>
                  </a:lnTo>
                  <a:cubicBezTo>
                    <a:pt x="12091" y="23521"/>
                    <a:pt x="12249" y="23599"/>
                    <a:pt x="12408" y="23599"/>
                  </a:cubicBezTo>
                  <a:cubicBezTo>
                    <a:pt x="12737" y="23599"/>
                    <a:pt x="13067" y="23268"/>
                    <a:pt x="12864" y="22884"/>
                  </a:cubicBezTo>
                  <a:lnTo>
                    <a:pt x="1085" y="282"/>
                  </a:lnTo>
                  <a:cubicBezTo>
                    <a:pt x="991" y="83"/>
                    <a:pt x="830" y="1"/>
                    <a:pt x="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rot="3504383">
              <a:off x="276041" y="3991853"/>
              <a:ext cx="293755" cy="527559"/>
            </a:xfrm>
            <a:custGeom>
              <a:avLst/>
              <a:gdLst/>
              <a:ahLst/>
              <a:cxnLst/>
              <a:rect l="l" t="t" r="r" b="b"/>
              <a:pathLst>
                <a:path w="11750" h="21102" extrusionOk="0">
                  <a:moveTo>
                    <a:pt x="660" y="0"/>
                  </a:moveTo>
                  <a:cubicBezTo>
                    <a:pt x="330" y="0"/>
                    <a:pt x="1" y="341"/>
                    <a:pt x="214" y="734"/>
                  </a:cubicBezTo>
                  <a:lnTo>
                    <a:pt x="10686" y="20839"/>
                  </a:lnTo>
                  <a:cubicBezTo>
                    <a:pt x="10784" y="21025"/>
                    <a:pt x="10941" y="21102"/>
                    <a:pt x="11098" y="21102"/>
                  </a:cubicBezTo>
                  <a:cubicBezTo>
                    <a:pt x="11423" y="21102"/>
                    <a:pt x="11749" y="20771"/>
                    <a:pt x="11557" y="20387"/>
                  </a:cubicBezTo>
                  <a:lnTo>
                    <a:pt x="1086" y="281"/>
                  </a:lnTo>
                  <a:cubicBezTo>
                    <a:pt x="986" y="83"/>
                    <a:pt x="823"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3504383">
              <a:off x="224692" y="3993408"/>
              <a:ext cx="244479" cy="434157"/>
            </a:xfrm>
            <a:custGeom>
              <a:avLst/>
              <a:gdLst/>
              <a:ahLst/>
              <a:cxnLst/>
              <a:rect l="l" t="t" r="r" b="b"/>
              <a:pathLst>
                <a:path w="9779" h="17366" extrusionOk="0">
                  <a:moveTo>
                    <a:pt x="644" y="0"/>
                  </a:moveTo>
                  <a:cubicBezTo>
                    <a:pt x="323" y="0"/>
                    <a:pt x="0" y="324"/>
                    <a:pt x="181" y="708"/>
                  </a:cubicBezTo>
                  <a:lnTo>
                    <a:pt x="8726" y="17110"/>
                  </a:lnTo>
                  <a:cubicBezTo>
                    <a:pt x="8824" y="17290"/>
                    <a:pt x="8979" y="17366"/>
                    <a:pt x="9134" y="17366"/>
                  </a:cubicBezTo>
                  <a:cubicBezTo>
                    <a:pt x="9456" y="17366"/>
                    <a:pt x="9778" y="17042"/>
                    <a:pt x="9597" y="16658"/>
                  </a:cubicBezTo>
                  <a:lnTo>
                    <a:pt x="1052" y="255"/>
                  </a:lnTo>
                  <a:cubicBezTo>
                    <a:pt x="954" y="76"/>
                    <a:pt x="799"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2"/>
            <p:cNvSpPr/>
            <p:nvPr/>
          </p:nvSpPr>
          <p:spPr>
            <a:xfrm rot="3504383">
              <a:off x="177770" y="4003737"/>
              <a:ext cx="186678" cy="322506"/>
            </a:xfrm>
            <a:custGeom>
              <a:avLst/>
              <a:gdLst/>
              <a:ahLst/>
              <a:cxnLst/>
              <a:rect l="l" t="t" r="r" b="b"/>
              <a:pathLst>
                <a:path w="7467" h="12900" extrusionOk="0">
                  <a:moveTo>
                    <a:pt x="652" y="0"/>
                  </a:moveTo>
                  <a:cubicBezTo>
                    <a:pt x="323" y="0"/>
                    <a:pt x="1" y="331"/>
                    <a:pt x="204" y="715"/>
                  </a:cubicBezTo>
                  <a:lnTo>
                    <a:pt x="6403" y="12644"/>
                  </a:lnTo>
                  <a:cubicBezTo>
                    <a:pt x="6507" y="12824"/>
                    <a:pt x="6665" y="12899"/>
                    <a:pt x="6822" y="12899"/>
                  </a:cubicBezTo>
                  <a:cubicBezTo>
                    <a:pt x="7148" y="12899"/>
                    <a:pt x="7466" y="12576"/>
                    <a:pt x="7274" y="12192"/>
                  </a:cubicBezTo>
                  <a:lnTo>
                    <a:pt x="1075" y="263"/>
                  </a:lnTo>
                  <a:cubicBezTo>
                    <a:pt x="971" y="77"/>
                    <a:pt x="811" y="0"/>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rot="3504383">
              <a:off x="-92805" y="3842306"/>
              <a:ext cx="187028" cy="322831"/>
            </a:xfrm>
            <a:custGeom>
              <a:avLst/>
              <a:gdLst/>
              <a:ahLst/>
              <a:cxnLst/>
              <a:rect l="l" t="t" r="r" b="b"/>
              <a:pathLst>
                <a:path w="7481" h="12913" extrusionOk="0">
                  <a:moveTo>
                    <a:pt x="637" y="0"/>
                  </a:moveTo>
                  <a:cubicBezTo>
                    <a:pt x="318" y="0"/>
                    <a:pt x="0" y="325"/>
                    <a:pt x="180" y="719"/>
                  </a:cubicBezTo>
                  <a:lnTo>
                    <a:pt x="6396" y="12631"/>
                  </a:lnTo>
                  <a:cubicBezTo>
                    <a:pt x="6490" y="12830"/>
                    <a:pt x="6651" y="12912"/>
                    <a:pt x="6814" y="12912"/>
                  </a:cubicBezTo>
                  <a:cubicBezTo>
                    <a:pt x="7144" y="12912"/>
                    <a:pt x="7480" y="12572"/>
                    <a:pt x="7267" y="12179"/>
                  </a:cubicBezTo>
                  <a:lnTo>
                    <a:pt x="1051" y="266"/>
                  </a:lnTo>
                  <a:cubicBezTo>
                    <a:pt x="952" y="79"/>
                    <a:pt x="794"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rot="3504383">
              <a:off x="-197479" y="3740885"/>
              <a:ext cx="244329" cy="433932"/>
            </a:xfrm>
            <a:custGeom>
              <a:avLst/>
              <a:gdLst/>
              <a:ahLst/>
              <a:cxnLst/>
              <a:rect l="l" t="t" r="r" b="b"/>
              <a:pathLst>
                <a:path w="9773" h="17357" extrusionOk="0">
                  <a:moveTo>
                    <a:pt x="640" y="1"/>
                  </a:moveTo>
                  <a:cubicBezTo>
                    <a:pt x="319" y="1"/>
                    <a:pt x="1" y="324"/>
                    <a:pt x="193" y="708"/>
                  </a:cubicBezTo>
                  <a:lnTo>
                    <a:pt x="8721" y="17094"/>
                  </a:lnTo>
                  <a:cubicBezTo>
                    <a:pt x="8819" y="17280"/>
                    <a:pt x="8974" y="17357"/>
                    <a:pt x="9129" y="17357"/>
                  </a:cubicBezTo>
                  <a:cubicBezTo>
                    <a:pt x="9451" y="17357"/>
                    <a:pt x="9773" y="17026"/>
                    <a:pt x="9592" y="16642"/>
                  </a:cubicBezTo>
                  <a:lnTo>
                    <a:pt x="1047" y="256"/>
                  </a:lnTo>
                  <a:cubicBezTo>
                    <a:pt x="949" y="76"/>
                    <a:pt x="794" y="1"/>
                    <a:pt x="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rot="3504383">
              <a:off x="-298188" y="3649432"/>
              <a:ext cx="293755" cy="527384"/>
            </a:xfrm>
            <a:custGeom>
              <a:avLst/>
              <a:gdLst/>
              <a:ahLst/>
              <a:cxnLst/>
              <a:rect l="l" t="t" r="r" b="b"/>
              <a:pathLst>
                <a:path w="11750" h="21095" extrusionOk="0">
                  <a:moveTo>
                    <a:pt x="645" y="0"/>
                  </a:moveTo>
                  <a:cubicBezTo>
                    <a:pt x="319" y="0"/>
                    <a:pt x="1" y="323"/>
                    <a:pt x="193" y="708"/>
                  </a:cubicBezTo>
                  <a:lnTo>
                    <a:pt x="10664" y="20813"/>
                  </a:lnTo>
                  <a:cubicBezTo>
                    <a:pt x="10758" y="21012"/>
                    <a:pt x="10920" y="21094"/>
                    <a:pt x="11082" y="21094"/>
                  </a:cubicBezTo>
                  <a:cubicBezTo>
                    <a:pt x="11413" y="21094"/>
                    <a:pt x="11749" y="20754"/>
                    <a:pt x="11536" y="20361"/>
                  </a:cubicBezTo>
                  <a:lnTo>
                    <a:pt x="1064" y="255"/>
                  </a:lnTo>
                  <a:cubicBezTo>
                    <a:pt x="960" y="75"/>
                    <a:pt x="802"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2"/>
            <p:cNvSpPr/>
            <p:nvPr/>
          </p:nvSpPr>
          <p:spPr>
            <a:xfrm rot="3504383">
              <a:off x="-390583" y="3572344"/>
              <a:ext cx="326556" cy="589960"/>
            </a:xfrm>
            <a:custGeom>
              <a:avLst/>
              <a:gdLst/>
              <a:ahLst/>
              <a:cxnLst/>
              <a:rect l="l" t="t" r="r" b="b"/>
              <a:pathLst>
                <a:path w="13062" h="23598" extrusionOk="0">
                  <a:moveTo>
                    <a:pt x="656" y="1"/>
                  </a:moveTo>
                  <a:cubicBezTo>
                    <a:pt x="328" y="1"/>
                    <a:pt x="0" y="336"/>
                    <a:pt x="215" y="732"/>
                  </a:cubicBezTo>
                  <a:lnTo>
                    <a:pt x="11977" y="23317"/>
                  </a:lnTo>
                  <a:cubicBezTo>
                    <a:pt x="12071" y="23516"/>
                    <a:pt x="12232" y="23598"/>
                    <a:pt x="12395" y="23598"/>
                  </a:cubicBezTo>
                  <a:cubicBezTo>
                    <a:pt x="12725" y="23598"/>
                    <a:pt x="13062" y="23258"/>
                    <a:pt x="12848" y="22864"/>
                  </a:cubicBezTo>
                  <a:lnTo>
                    <a:pt x="1070" y="263"/>
                  </a:lnTo>
                  <a:cubicBezTo>
                    <a:pt x="972" y="78"/>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2"/>
            <p:cNvSpPr/>
            <p:nvPr/>
          </p:nvSpPr>
          <p:spPr>
            <a:xfrm rot="3504383">
              <a:off x="-478049" y="3503354"/>
              <a:ext cx="349881" cy="636486"/>
            </a:xfrm>
            <a:custGeom>
              <a:avLst/>
              <a:gdLst/>
              <a:ahLst/>
              <a:cxnLst/>
              <a:rect l="l" t="t" r="r" b="b"/>
              <a:pathLst>
                <a:path w="13995" h="25459" extrusionOk="0">
                  <a:moveTo>
                    <a:pt x="644" y="0"/>
                  </a:moveTo>
                  <a:cubicBezTo>
                    <a:pt x="319" y="0"/>
                    <a:pt x="0" y="324"/>
                    <a:pt x="192" y="708"/>
                  </a:cubicBezTo>
                  <a:lnTo>
                    <a:pt x="12943" y="25186"/>
                  </a:lnTo>
                  <a:lnTo>
                    <a:pt x="12943" y="25203"/>
                  </a:lnTo>
                  <a:cubicBezTo>
                    <a:pt x="13041" y="25383"/>
                    <a:pt x="13196" y="25458"/>
                    <a:pt x="13351" y="25458"/>
                  </a:cubicBezTo>
                  <a:cubicBezTo>
                    <a:pt x="13672" y="25458"/>
                    <a:pt x="13995" y="25135"/>
                    <a:pt x="13814" y="24751"/>
                  </a:cubicBezTo>
                  <a:lnTo>
                    <a:pt x="1064" y="256"/>
                  </a:lnTo>
                  <a:cubicBezTo>
                    <a:pt x="960" y="76"/>
                    <a:pt x="802"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rot="3504383">
              <a:off x="-553838" y="3458191"/>
              <a:ext cx="349756" cy="636061"/>
            </a:xfrm>
            <a:custGeom>
              <a:avLst/>
              <a:gdLst/>
              <a:ahLst/>
              <a:cxnLst/>
              <a:rect l="l" t="t" r="r" b="b"/>
              <a:pathLst>
                <a:path w="13990" h="25442" extrusionOk="0">
                  <a:moveTo>
                    <a:pt x="639" y="0"/>
                  </a:moveTo>
                  <a:cubicBezTo>
                    <a:pt x="319" y="0"/>
                    <a:pt x="0" y="324"/>
                    <a:pt x="192" y="708"/>
                  </a:cubicBezTo>
                  <a:lnTo>
                    <a:pt x="12943" y="25186"/>
                  </a:lnTo>
                  <a:lnTo>
                    <a:pt x="12926" y="25186"/>
                  </a:lnTo>
                  <a:cubicBezTo>
                    <a:pt x="13029" y="25366"/>
                    <a:pt x="13188" y="25441"/>
                    <a:pt x="13345" y="25441"/>
                  </a:cubicBezTo>
                  <a:cubicBezTo>
                    <a:pt x="13671" y="25441"/>
                    <a:pt x="13989" y="25118"/>
                    <a:pt x="13797" y="24734"/>
                  </a:cubicBezTo>
                  <a:lnTo>
                    <a:pt x="1047" y="256"/>
                  </a:lnTo>
                  <a:cubicBezTo>
                    <a:pt x="949" y="76"/>
                    <a:pt x="794"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rot="3504383">
              <a:off x="2383500" y="5324239"/>
              <a:ext cx="187053" cy="322981"/>
            </a:xfrm>
            <a:custGeom>
              <a:avLst/>
              <a:gdLst/>
              <a:ahLst/>
              <a:cxnLst/>
              <a:rect l="l" t="t" r="r" b="b"/>
              <a:pathLst>
                <a:path w="7482" h="12919" extrusionOk="0">
                  <a:moveTo>
                    <a:pt x="644" y="1"/>
                  </a:moveTo>
                  <a:cubicBezTo>
                    <a:pt x="323" y="1"/>
                    <a:pt x="0" y="324"/>
                    <a:pt x="181" y="708"/>
                  </a:cubicBezTo>
                  <a:lnTo>
                    <a:pt x="6397" y="12637"/>
                  </a:lnTo>
                  <a:cubicBezTo>
                    <a:pt x="6491" y="12836"/>
                    <a:pt x="6652" y="12918"/>
                    <a:pt x="6815" y="12918"/>
                  </a:cubicBezTo>
                  <a:cubicBezTo>
                    <a:pt x="7146" y="12918"/>
                    <a:pt x="7482" y="12578"/>
                    <a:pt x="7269" y="12185"/>
                  </a:cubicBezTo>
                  <a:lnTo>
                    <a:pt x="1053" y="256"/>
                  </a:lnTo>
                  <a:cubicBezTo>
                    <a:pt x="954" y="76"/>
                    <a:pt x="799" y="1"/>
                    <a:pt x="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2"/>
            <p:cNvSpPr/>
            <p:nvPr/>
          </p:nvSpPr>
          <p:spPr>
            <a:xfrm rot="3504383">
              <a:off x="2429994" y="5313356"/>
              <a:ext cx="245979" cy="434607"/>
            </a:xfrm>
            <a:custGeom>
              <a:avLst/>
              <a:gdLst/>
              <a:ahLst/>
              <a:cxnLst/>
              <a:rect l="l" t="t" r="r" b="b"/>
              <a:pathLst>
                <a:path w="9839" h="17384" extrusionOk="0">
                  <a:moveTo>
                    <a:pt x="660" y="0"/>
                  </a:moveTo>
                  <a:cubicBezTo>
                    <a:pt x="330" y="0"/>
                    <a:pt x="1" y="340"/>
                    <a:pt x="214" y="734"/>
                  </a:cubicBezTo>
                  <a:lnTo>
                    <a:pt x="8742" y="17119"/>
                  </a:lnTo>
                  <a:lnTo>
                    <a:pt x="8742" y="17103"/>
                  </a:lnTo>
                  <a:cubicBezTo>
                    <a:pt x="8842" y="17302"/>
                    <a:pt x="9007" y="17384"/>
                    <a:pt x="9171" y="17384"/>
                  </a:cubicBezTo>
                  <a:cubicBezTo>
                    <a:pt x="9506" y="17384"/>
                    <a:pt x="9838" y="17043"/>
                    <a:pt x="9614" y="16650"/>
                  </a:cubicBezTo>
                  <a:lnTo>
                    <a:pt x="1086" y="281"/>
                  </a:lnTo>
                  <a:cubicBezTo>
                    <a:pt x="986" y="82"/>
                    <a:pt x="823" y="0"/>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2"/>
            <p:cNvSpPr/>
            <p:nvPr/>
          </p:nvSpPr>
          <p:spPr>
            <a:xfrm rot="3504383">
              <a:off x="2481948" y="5312929"/>
              <a:ext cx="293730" cy="527384"/>
            </a:xfrm>
            <a:custGeom>
              <a:avLst/>
              <a:gdLst/>
              <a:ahLst/>
              <a:cxnLst/>
              <a:rect l="l" t="t" r="r" b="b"/>
              <a:pathLst>
                <a:path w="11749" h="21095" extrusionOk="0">
                  <a:moveTo>
                    <a:pt x="644" y="0"/>
                  </a:moveTo>
                  <a:cubicBezTo>
                    <a:pt x="319" y="0"/>
                    <a:pt x="0" y="324"/>
                    <a:pt x="192" y="708"/>
                  </a:cubicBezTo>
                  <a:lnTo>
                    <a:pt x="10664" y="20813"/>
                  </a:lnTo>
                  <a:cubicBezTo>
                    <a:pt x="10758" y="21012"/>
                    <a:pt x="10919" y="21094"/>
                    <a:pt x="11082" y="21094"/>
                  </a:cubicBezTo>
                  <a:cubicBezTo>
                    <a:pt x="11412" y="21094"/>
                    <a:pt x="11749" y="20754"/>
                    <a:pt x="11535" y="20361"/>
                  </a:cubicBezTo>
                  <a:lnTo>
                    <a:pt x="1064" y="256"/>
                  </a:lnTo>
                  <a:cubicBezTo>
                    <a:pt x="960" y="76"/>
                    <a:pt x="801" y="0"/>
                    <a:pt x="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rot="3504383">
              <a:off x="2541452" y="5326975"/>
              <a:ext cx="326281" cy="589810"/>
            </a:xfrm>
            <a:custGeom>
              <a:avLst/>
              <a:gdLst/>
              <a:ahLst/>
              <a:cxnLst/>
              <a:rect l="l" t="t" r="r" b="b"/>
              <a:pathLst>
                <a:path w="13051" h="23592" extrusionOk="0">
                  <a:moveTo>
                    <a:pt x="653" y="1"/>
                  </a:moveTo>
                  <a:cubicBezTo>
                    <a:pt x="327" y="1"/>
                    <a:pt x="1" y="324"/>
                    <a:pt x="193" y="708"/>
                  </a:cubicBezTo>
                  <a:lnTo>
                    <a:pt x="11972" y="23310"/>
                  </a:lnTo>
                  <a:cubicBezTo>
                    <a:pt x="12066" y="23509"/>
                    <a:pt x="12227" y="23591"/>
                    <a:pt x="12389" y="23591"/>
                  </a:cubicBezTo>
                  <a:cubicBezTo>
                    <a:pt x="12718" y="23591"/>
                    <a:pt x="13051" y="23251"/>
                    <a:pt x="12826" y="22858"/>
                  </a:cubicBezTo>
                  <a:lnTo>
                    <a:pt x="1064" y="256"/>
                  </a:lnTo>
                  <a:cubicBezTo>
                    <a:pt x="966" y="76"/>
                    <a:pt x="810" y="1"/>
                    <a:pt x="6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rot="3504383">
              <a:off x="2604961" y="5348405"/>
              <a:ext cx="351256" cy="636936"/>
            </a:xfrm>
            <a:custGeom>
              <a:avLst/>
              <a:gdLst/>
              <a:ahLst/>
              <a:cxnLst/>
              <a:rect l="l" t="t" r="r" b="b"/>
              <a:pathLst>
                <a:path w="14050" h="25477" extrusionOk="0">
                  <a:moveTo>
                    <a:pt x="668" y="0"/>
                  </a:moveTo>
                  <a:cubicBezTo>
                    <a:pt x="337" y="0"/>
                    <a:pt x="1" y="341"/>
                    <a:pt x="214" y="734"/>
                  </a:cubicBezTo>
                  <a:lnTo>
                    <a:pt x="12965" y="25195"/>
                  </a:lnTo>
                  <a:cubicBezTo>
                    <a:pt x="13059" y="25394"/>
                    <a:pt x="13220" y="25476"/>
                    <a:pt x="13382" y="25476"/>
                  </a:cubicBezTo>
                  <a:cubicBezTo>
                    <a:pt x="13713" y="25476"/>
                    <a:pt x="14049" y="25136"/>
                    <a:pt x="13836" y="24743"/>
                  </a:cubicBezTo>
                  <a:lnTo>
                    <a:pt x="1086" y="281"/>
                  </a:lnTo>
                  <a:cubicBezTo>
                    <a:pt x="992" y="82"/>
                    <a:pt x="830" y="0"/>
                    <a:pt x="6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2"/>
            <p:cNvSpPr/>
            <p:nvPr/>
          </p:nvSpPr>
          <p:spPr>
            <a:xfrm rot="3504383">
              <a:off x="2680893" y="5393579"/>
              <a:ext cx="351106" cy="637361"/>
            </a:xfrm>
            <a:custGeom>
              <a:avLst/>
              <a:gdLst/>
              <a:ahLst/>
              <a:cxnLst/>
              <a:rect l="l" t="t" r="r" b="b"/>
              <a:pathLst>
                <a:path w="14044" h="25494" extrusionOk="0">
                  <a:moveTo>
                    <a:pt x="663" y="0"/>
                  </a:moveTo>
                  <a:cubicBezTo>
                    <a:pt x="333" y="0"/>
                    <a:pt x="1" y="341"/>
                    <a:pt x="225" y="734"/>
                  </a:cubicBezTo>
                  <a:lnTo>
                    <a:pt x="12959" y="25212"/>
                  </a:lnTo>
                  <a:cubicBezTo>
                    <a:pt x="13058" y="25411"/>
                    <a:pt x="13221" y="25493"/>
                    <a:pt x="13384" y="25493"/>
                  </a:cubicBezTo>
                  <a:cubicBezTo>
                    <a:pt x="13715" y="25493"/>
                    <a:pt x="14043" y="25153"/>
                    <a:pt x="13830" y="24760"/>
                  </a:cubicBezTo>
                  <a:lnTo>
                    <a:pt x="1080" y="281"/>
                  </a:lnTo>
                  <a:cubicBezTo>
                    <a:pt x="986" y="83"/>
                    <a:pt x="825"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2"/>
            <p:cNvSpPr/>
            <p:nvPr/>
          </p:nvSpPr>
          <p:spPr>
            <a:xfrm rot="3504383">
              <a:off x="1172190" y="4687378"/>
              <a:ext cx="131827" cy="109102"/>
            </a:xfrm>
            <a:custGeom>
              <a:avLst/>
              <a:gdLst/>
              <a:ahLst/>
              <a:cxnLst/>
              <a:rect l="l" t="t" r="r" b="b"/>
              <a:pathLst>
                <a:path w="5273" h="4364" extrusionOk="0">
                  <a:moveTo>
                    <a:pt x="2766" y="0"/>
                  </a:moveTo>
                  <a:cubicBezTo>
                    <a:pt x="2406" y="0"/>
                    <a:pt x="2034" y="93"/>
                    <a:pt x="1676" y="298"/>
                  </a:cubicBezTo>
                  <a:cubicBezTo>
                    <a:pt x="0" y="1270"/>
                    <a:pt x="318" y="3783"/>
                    <a:pt x="2195" y="4286"/>
                  </a:cubicBezTo>
                  <a:cubicBezTo>
                    <a:pt x="2387" y="4339"/>
                    <a:pt x="2579" y="4364"/>
                    <a:pt x="2769" y="4364"/>
                  </a:cubicBezTo>
                  <a:cubicBezTo>
                    <a:pt x="3726" y="4364"/>
                    <a:pt x="4610" y="3726"/>
                    <a:pt x="4876" y="2761"/>
                  </a:cubicBezTo>
                  <a:cubicBezTo>
                    <a:pt x="5272" y="1282"/>
                    <a:pt x="4106" y="0"/>
                    <a:pt x="2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22"/>
            <p:cNvGrpSpPr/>
            <p:nvPr/>
          </p:nvGrpSpPr>
          <p:grpSpPr>
            <a:xfrm>
              <a:off x="-360684" y="2755466"/>
              <a:ext cx="3204205" cy="3984550"/>
              <a:chOff x="-360684" y="2755466"/>
              <a:chExt cx="3204205" cy="3984550"/>
            </a:xfrm>
          </p:grpSpPr>
          <p:sp>
            <p:nvSpPr>
              <p:cNvPr id="594" name="Google Shape;594;p22"/>
              <p:cNvSpPr/>
              <p:nvPr/>
            </p:nvSpPr>
            <p:spPr>
              <a:xfrm rot="3504383">
                <a:off x="-659952" y="4036303"/>
                <a:ext cx="3802741" cy="1422875"/>
              </a:xfrm>
              <a:custGeom>
                <a:avLst/>
                <a:gdLst/>
                <a:ahLst/>
                <a:cxnLst/>
                <a:rect l="l" t="t" r="r" b="b"/>
                <a:pathLst>
                  <a:path w="152107" h="56914" extrusionOk="0">
                    <a:moveTo>
                      <a:pt x="105131" y="1"/>
                    </a:moveTo>
                    <a:cubicBezTo>
                      <a:pt x="101027" y="1"/>
                      <a:pt x="96660" y="922"/>
                      <a:pt x="91883" y="3410"/>
                    </a:cubicBezTo>
                    <a:cubicBezTo>
                      <a:pt x="80155" y="9508"/>
                      <a:pt x="77591" y="19025"/>
                      <a:pt x="75111" y="28240"/>
                    </a:cubicBezTo>
                    <a:cubicBezTo>
                      <a:pt x="72615" y="37488"/>
                      <a:pt x="70253" y="46234"/>
                      <a:pt x="59161" y="52014"/>
                    </a:cubicBezTo>
                    <a:cubicBezTo>
                      <a:pt x="54656" y="54366"/>
                      <a:pt x="50572" y="55248"/>
                      <a:pt x="46705" y="55248"/>
                    </a:cubicBezTo>
                    <a:cubicBezTo>
                      <a:pt x="41067" y="55248"/>
                      <a:pt x="35891" y="53373"/>
                      <a:pt x="30544" y="51445"/>
                    </a:cubicBezTo>
                    <a:cubicBezTo>
                      <a:pt x="25224" y="49516"/>
                      <a:pt x="19798" y="47551"/>
                      <a:pt x="13814" y="47551"/>
                    </a:cubicBezTo>
                    <a:cubicBezTo>
                      <a:pt x="9715" y="47551"/>
                      <a:pt x="5355" y="48473"/>
                      <a:pt x="587" y="50959"/>
                    </a:cubicBezTo>
                    <a:cubicBezTo>
                      <a:pt x="168" y="51177"/>
                      <a:pt x="0" y="51679"/>
                      <a:pt x="218" y="52098"/>
                    </a:cubicBezTo>
                    <a:cubicBezTo>
                      <a:pt x="371" y="52380"/>
                      <a:pt x="663" y="52546"/>
                      <a:pt x="968" y="52546"/>
                    </a:cubicBezTo>
                    <a:cubicBezTo>
                      <a:pt x="1099" y="52546"/>
                      <a:pt x="1232" y="52515"/>
                      <a:pt x="1358" y="52450"/>
                    </a:cubicBezTo>
                    <a:cubicBezTo>
                      <a:pt x="5875" y="50096"/>
                      <a:pt x="9965" y="49212"/>
                      <a:pt x="13835" y="49212"/>
                    </a:cubicBezTo>
                    <a:cubicBezTo>
                      <a:pt x="19466" y="49212"/>
                      <a:pt x="24632" y="51083"/>
                      <a:pt x="29975" y="53020"/>
                    </a:cubicBezTo>
                    <a:cubicBezTo>
                      <a:pt x="35294" y="54949"/>
                      <a:pt x="40720" y="56913"/>
                      <a:pt x="46705" y="56913"/>
                    </a:cubicBezTo>
                    <a:cubicBezTo>
                      <a:pt x="50803" y="56913"/>
                      <a:pt x="55164" y="55991"/>
                      <a:pt x="59932" y="53506"/>
                    </a:cubicBezTo>
                    <a:cubicBezTo>
                      <a:pt x="71677" y="47390"/>
                      <a:pt x="74240" y="37874"/>
                      <a:pt x="76720" y="28675"/>
                    </a:cubicBezTo>
                    <a:cubicBezTo>
                      <a:pt x="79216" y="19410"/>
                      <a:pt x="81562" y="10664"/>
                      <a:pt x="92670" y="4901"/>
                    </a:cubicBezTo>
                    <a:cubicBezTo>
                      <a:pt x="97190" y="2552"/>
                      <a:pt x="101282" y="1670"/>
                      <a:pt x="105154" y="1670"/>
                    </a:cubicBezTo>
                    <a:cubicBezTo>
                      <a:pt x="110782" y="1670"/>
                      <a:pt x="115947" y="3535"/>
                      <a:pt x="121287" y="5470"/>
                    </a:cubicBezTo>
                    <a:cubicBezTo>
                      <a:pt x="126611" y="7391"/>
                      <a:pt x="132042" y="9359"/>
                      <a:pt x="138035" y="9359"/>
                    </a:cubicBezTo>
                    <a:cubicBezTo>
                      <a:pt x="142132" y="9359"/>
                      <a:pt x="146492" y="8439"/>
                      <a:pt x="151261" y="5956"/>
                    </a:cubicBezTo>
                    <a:cubicBezTo>
                      <a:pt x="152107" y="5512"/>
                      <a:pt x="151653" y="4357"/>
                      <a:pt x="150885" y="4357"/>
                    </a:cubicBezTo>
                    <a:cubicBezTo>
                      <a:pt x="150756" y="4357"/>
                      <a:pt x="150617" y="4390"/>
                      <a:pt x="150474" y="4465"/>
                    </a:cubicBezTo>
                    <a:cubicBezTo>
                      <a:pt x="145969" y="6809"/>
                      <a:pt x="141885" y="7690"/>
                      <a:pt x="138019" y="7690"/>
                    </a:cubicBezTo>
                    <a:cubicBezTo>
                      <a:pt x="132381" y="7690"/>
                      <a:pt x="127204" y="5817"/>
                      <a:pt x="121857" y="3879"/>
                    </a:cubicBezTo>
                    <a:cubicBezTo>
                      <a:pt x="116539" y="1960"/>
                      <a:pt x="111115" y="1"/>
                      <a:pt x="105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5" name="Google Shape;595;p22"/>
              <p:cNvGrpSpPr/>
              <p:nvPr/>
            </p:nvGrpSpPr>
            <p:grpSpPr>
              <a:xfrm>
                <a:off x="-211186" y="3448204"/>
                <a:ext cx="2901595" cy="2592599"/>
                <a:chOff x="-211186" y="3448204"/>
                <a:chExt cx="2901595" cy="2592599"/>
              </a:xfrm>
            </p:grpSpPr>
            <p:sp>
              <p:nvSpPr>
                <p:cNvPr id="596" name="Google Shape;596;p22"/>
                <p:cNvSpPr/>
                <p:nvPr/>
              </p:nvSpPr>
              <p:spPr>
                <a:xfrm rot="3504383">
                  <a:off x="2558439" y="5909959"/>
                  <a:ext cx="112302" cy="108952"/>
                </a:xfrm>
                <a:custGeom>
                  <a:avLst/>
                  <a:gdLst/>
                  <a:ahLst/>
                  <a:cxnLst/>
                  <a:rect l="l" t="t" r="r" b="b"/>
                  <a:pathLst>
                    <a:path w="4492" h="4358" extrusionOk="0">
                      <a:moveTo>
                        <a:pt x="2146" y="1"/>
                      </a:moveTo>
                      <a:cubicBezTo>
                        <a:pt x="2079" y="1"/>
                        <a:pt x="2012" y="5"/>
                        <a:pt x="1944" y="13"/>
                      </a:cubicBezTo>
                      <a:cubicBezTo>
                        <a:pt x="1810" y="30"/>
                        <a:pt x="1676" y="64"/>
                        <a:pt x="1542" y="97"/>
                      </a:cubicBezTo>
                      <a:cubicBezTo>
                        <a:pt x="1023" y="281"/>
                        <a:pt x="604" y="650"/>
                        <a:pt x="353" y="1136"/>
                      </a:cubicBezTo>
                      <a:cubicBezTo>
                        <a:pt x="85" y="1638"/>
                        <a:pt x="1" y="2225"/>
                        <a:pt x="152" y="2778"/>
                      </a:cubicBezTo>
                      <a:cubicBezTo>
                        <a:pt x="286" y="3347"/>
                        <a:pt x="654" y="3817"/>
                        <a:pt x="1157" y="4101"/>
                      </a:cubicBezTo>
                      <a:cubicBezTo>
                        <a:pt x="1486" y="4271"/>
                        <a:pt x="1844" y="4357"/>
                        <a:pt x="2200" y="4357"/>
                      </a:cubicBezTo>
                      <a:cubicBezTo>
                        <a:pt x="2443" y="4357"/>
                        <a:pt x="2685" y="4317"/>
                        <a:pt x="2916" y="4235"/>
                      </a:cubicBezTo>
                      <a:cubicBezTo>
                        <a:pt x="3067" y="4185"/>
                        <a:pt x="3218" y="4118"/>
                        <a:pt x="3352" y="4051"/>
                      </a:cubicBezTo>
                      <a:cubicBezTo>
                        <a:pt x="3486" y="3967"/>
                        <a:pt x="3603" y="3884"/>
                        <a:pt x="3720" y="3766"/>
                      </a:cubicBezTo>
                      <a:cubicBezTo>
                        <a:pt x="3938" y="3582"/>
                        <a:pt x="4123" y="3347"/>
                        <a:pt x="4240" y="3079"/>
                      </a:cubicBezTo>
                      <a:cubicBezTo>
                        <a:pt x="4491" y="2543"/>
                        <a:pt x="4491" y="1940"/>
                        <a:pt x="4273" y="1404"/>
                      </a:cubicBezTo>
                      <a:cubicBezTo>
                        <a:pt x="4056" y="884"/>
                        <a:pt x="3637" y="449"/>
                        <a:pt x="3117" y="214"/>
                      </a:cubicBezTo>
                      <a:cubicBezTo>
                        <a:pt x="2883" y="97"/>
                        <a:pt x="2615" y="30"/>
                        <a:pt x="2347" y="13"/>
                      </a:cubicBezTo>
                      <a:cubicBezTo>
                        <a:pt x="2280" y="5"/>
                        <a:pt x="2213" y="1"/>
                        <a:pt x="2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2"/>
                <p:cNvSpPr/>
                <p:nvPr/>
              </p:nvSpPr>
              <p:spPr>
                <a:xfrm rot="3504383">
                  <a:off x="2438930" y="5777674"/>
                  <a:ext cx="111452" cy="108977"/>
                </a:xfrm>
                <a:custGeom>
                  <a:avLst/>
                  <a:gdLst/>
                  <a:ahLst/>
                  <a:cxnLst/>
                  <a:rect l="l" t="t" r="r" b="b"/>
                  <a:pathLst>
                    <a:path w="4458" h="4359" extrusionOk="0">
                      <a:moveTo>
                        <a:pt x="2210" y="1"/>
                      </a:moveTo>
                      <a:cubicBezTo>
                        <a:pt x="1910" y="1"/>
                        <a:pt x="1608" y="69"/>
                        <a:pt x="1324" y="207"/>
                      </a:cubicBezTo>
                      <a:cubicBezTo>
                        <a:pt x="1207" y="257"/>
                        <a:pt x="1090" y="324"/>
                        <a:pt x="989" y="408"/>
                      </a:cubicBezTo>
                      <a:cubicBezTo>
                        <a:pt x="872" y="492"/>
                        <a:pt x="771" y="576"/>
                        <a:pt x="687" y="676"/>
                      </a:cubicBezTo>
                      <a:cubicBezTo>
                        <a:pt x="285" y="1078"/>
                        <a:pt x="51" y="1631"/>
                        <a:pt x="34" y="2201"/>
                      </a:cubicBezTo>
                      <a:cubicBezTo>
                        <a:pt x="1" y="2787"/>
                        <a:pt x="235" y="3340"/>
                        <a:pt x="654" y="3742"/>
                      </a:cubicBezTo>
                      <a:cubicBezTo>
                        <a:pt x="754" y="3860"/>
                        <a:pt x="872" y="3943"/>
                        <a:pt x="989" y="4027"/>
                      </a:cubicBezTo>
                      <a:cubicBezTo>
                        <a:pt x="1123" y="4094"/>
                        <a:pt x="1257" y="4161"/>
                        <a:pt x="1391" y="4211"/>
                      </a:cubicBezTo>
                      <a:cubicBezTo>
                        <a:pt x="1654" y="4311"/>
                        <a:pt x="1925" y="4358"/>
                        <a:pt x="2194" y="4358"/>
                      </a:cubicBezTo>
                      <a:cubicBezTo>
                        <a:pt x="2833" y="4358"/>
                        <a:pt x="3456" y="4087"/>
                        <a:pt x="3904" y="3592"/>
                      </a:cubicBezTo>
                      <a:cubicBezTo>
                        <a:pt x="4290" y="3156"/>
                        <a:pt x="4457" y="2570"/>
                        <a:pt x="4373" y="1983"/>
                      </a:cubicBezTo>
                      <a:cubicBezTo>
                        <a:pt x="4290" y="1413"/>
                        <a:pt x="4022" y="911"/>
                        <a:pt x="3586" y="542"/>
                      </a:cubicBezTo>
                      <a:cubicBezTo>
                        <a:pt x="3199" y="187"/>
                        <a:pt x="2708" y="1"/>
                        <a:pt x="2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2"/>
                <p:cNvSpPr/>
                <p:nvPr/>
              </p:nvSpPr>
              <p:spPr>
                <a:xfrm rot="3504383">
                  <a:off x="2356701" y="5616929"/>
                  <a:ext cx="112277" cy="109202"/>
                </a:xfrm>
                <a:custGeom>
                  <a:avLst/>
                  <a:gdLst/>
                  <a:ahLst/>
                  <a:cxnLst/>
                  <a:rect l="l" t="t" r="r" b="b"/>
                  <a:pathLst>
                    <a:path w="4491" h="4368" extrusionOk="0">
                      <a:moveTo>
                        <a:pt x="2267" y="1"/>
                      </a:moveTo>
                      <a:cubicBezTo>
                        <a:pt x="2137" y="1"/>
                        <a:pt x="2006" y="12"/>
                        <a:pt x="1877" y="36"/>
                      </a:cubicBezTo>
                      <a:cubicBezTo>
                        <a:pt x="1608" y="103"/>
                        <a:pt x="1357" y="204"/>
                        <a:pt x="1123" y="355"/>
                      </a:cubicBezTo>
                      <a:cubicBezTo>
                        <a:pt x="637" y="656"/>
                        <a:pt x="285" y="1142"/>
                        <a:pt x="151" y="1695"/>
                      </a:cubicBezTo>
                      <a:cubicBezTo>
                        <a:pt x="0" y="2265"/>
                        <a:pt x="101" y="2851"/>
                        <a:pt x="402" y="3337"/>
                      </a:cubicBezTo>
                      <a:cubicBezTo>
                        <a:pt x="570" y="3588"/>
                        <a:pt x="771" y="3806"/>
                        <a:pt x="1005" y="3974"/>
                      </a:cubicBezTo>
                      <a:cubicBezTo>
                        <a:pt x="1257" y="4141"/>
                        <a:pt x="1541" y="4258"/>
                        <a:pt x="1843" y="4325"/>
                      </a:cubicBezTo>
                      <a:cubicBezTo>
                        <a:pt x="1987" y="4353"/>
                        <a:pt x="2131" y="4367"/>
                        <a:pt x="2274" y="4367"/>
                      </a:cubicBezTo>
                      <a:cubicBezTo>
                        <a:pt x="2729" y="4367"/>
                        <a:pt x="3170" y="4228"/>
                        <a:pt x="3552" y="3974"/>
                      </a:cubicBezTo>
                      <a:cubicBezTo>
                        <a:pt x="4038" y="3638"/>
                        <a:pt x="4339" y="3119"/>
                        <a:pt x="4423" y="2549"/>
                      </a:cubicBezTo>
                      <a:cubicBezTo>
                        <a:pt x="4490" y="1980"/>
                        <a:pt x="4356" y="1393"/>
                        <a:pt x="4021" y="924"/>
                      </a:cubicBezTo>
                      <a:cubicBezTo>
                        <a:pt x="3626" y="332"/>
                        <a:pt x="2958" y="1"/>
                        <a:pt x="2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2"/>
                <p:cNvSpPr/>
                <p:nvPr/>
              </p:nvSpPr>
              <p:spPr>
                <a:xfrm rot="3504383">
                  <a:off x="2303578" y="5442660"/>
                  <a:ext cx="117727" cy="109127"/>
                </a:xfrm>
                <a:custGeom>
                  <a:avLst/>
                  <a:gdLst/>
                  <a:ahLst/>
                  <a:cxnLst/>
                  <a:rect l="l" t="t" r="r" b="b"/>
                  <a:pathLst>
                    <a:path w="4709" h="4365" extrusionOk="0">
                      <a:moveTo>
                        <a:pt x="2482" y="1"/>
                      </a:moveTo>
                      <a:cubicBezTo>
                        <a:pt x="1584" y="1"/>
                        <a:pt x="740" y="555"/>
                        <a:pt x="419" y="1451"/>
                      </a:cubicBezTo>
                      <a:cubicBezTo>
                        <a:pt x="0" y="2607"/>
                        <a:pt x="603" y="3863"/>
                        <a:pt x="1759" y="4249"/>
                      </a:cubicBezTo>
                      <a:cubicBezTo>
                        <a:pt x="1990" y="4326"/>
                        <a:pt x="2231" y="4365"/>
                        <a:pt x="2473" y="4365"/>
                      </a:cubicBezTo>
                      <a:cubicBezTo>
                        <a:pt x="2811" y="4365"/>
                        <a:pt x="3148" y="4288"/>
                        <a:pt x="3452" y="4132"/>
                      </a:cubicBezTo>
                      <a:cubicBezTo>
                        <a:pt x="3971" y="3880"/>
                        <a:pt x="4373" y="3411"/>
                        <a:pt x="4541" y="2858"/>
                      </a:cubicBezTo>
                      <a:cubicBezTo>
                        <a:pt x="4708" y="2305"/>
                        <a:pt x="4658" y="1702"/>
                        <a:pt x="4407" y="1199"/>
                      </a:cubicBezTo>
                      <a:cubicBezTo>
                        <a:pt x="4155" y="680"/>
                        <a:pt x="3703" y="295"/>
                        <a:pt x="3167" y="110"/>
                      </a:cubicBezTo>
                      <a:cubicBezTo>
                        <a:pt x="2940" y="36"/>
                        <a:pt x="2709" y="1"/>
                        <a:pt x="2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2"/>
                <p:cNvSpPr/>
                <p:nvPr/>
              </p:nvSpPr>
              <p:spPr>
                <a:xfrm rot="3504383">
                  <a:off x="2270606" y="5269590"/>
                  <a:ext cx="112727" cy="109427"/>
                </a:xfrm>
                <a:custGeom>
                  <a:avLst/>
                  <a:gdLst/>
                  <a:ahLst/>
                  <a:cxnLst/>
                  <a:rect l="l" t="t" r="r" b="b"/>
                  <a:pathLst>
                    <a:path w="4509" h="4377" extrusionOk="0">
                      <a:moveTo>
                        <a:pt x="2232" y="1"/>
                      </a:moveTo>
                      <a:cubicBezTo>
                        <a:pt x="1908" y="1"/>
                        <a:pt x="1576" y="75"/>
                        <a:pt x="1257" y="236"/>
                      </a:cubicBezTo>
                      <a:cubicBezTo>
                        <a:pt x="738" y="487"/>
                        <a:pt x="353" y="940"/>
                        <a:pt x="168" y="1509"/>
                      </a:cubicBezTo>
                      <a:cubicBezTo>
                        <a:pt x="1" y="2046"/>
                        <a:pt x="34" y="2649"/>
                        <a:pt x="302" y="3168"/>
                      </a:cubicBezTo>
                      <a:cubicBezTo>
                        <a:pt x="554" y="3671"/>
                        <a:pt x="989" y="4073"/>
                        <a:pt x="1525" y="4257"/>
                      </a:cubicBezTo>
                      <a:cubicBezTo>
                        <a:pt x="1763" y="4338"/>
                        <a:pt x="2003" y="4376"/>
                        <a:pt x="2236" y="4376"/>
                      </a:cubicBezTo>
                      <a:cubicBezTo>
                        <a:pt x="3450" y="4376"/>
                        <a:pt x="4508" y="3352"/>
                        <a:pt x="4424" y="2046"/>
                      </a:cubicBezTo>
                      <a:cubicBezTo>
                        <a:pt x="4334" y="844"/>
                        <a:pt x="3326" y="1"/>
                        <a:pt x="2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2"/>
                <p:cNvSpPr/>
                <p:nvPr/>
              </p:nvSpPr>
              <p:spPr>
                <a:xfrm rot="3504383">
                  <a:off x="2223391" y="5097035"/>
                  <a:ext cx="112277" cy="109152"/>
                </a:xfrm>
                <a:custGeom>
                  <a:avLst/>
                  <a:gdLst/>
                  <a:ahLst/>
                  <a:cxnLst/>
                  <a:rect l="l" t="t" r="r" b="b"/>
                  <a:pathLst>
                    <a:path w="4491" h="4366" extrusionOk="0">
                      <a:moveTo>
                        <a:pt x="2189" y="1"/>
                      </a:moveTo>
                      <a:cubicBezTo>
                        <a:pt x="1750" y="1"/>
                        <a:pt x="1322" y="129"/>
                        <a:pt x="955" y="373"/>
                      </a:cubicBezTo>
                      <a:cubicBezTo>
                        <a:pt x="470" y="708"/>
                        <a:pt x="151" y="1228"/>
                        <a:pt x="67" y="1797"/>
                      </a:cubicBezTo>
                      <a:cubicBezTo>
                        <a:pt x="0" y="2367"/>
                        <a:pt x="134" y="2954"/>
                        <a:pt x="453" y="3423"/>
                      </a:cubicBezTo>
                      <a:cubicBezTo>
                        <a:pt x="754" y="3875"/>
                        <a:pt x="1223" y="4210"/>
                        <a:pt x="1760" y="4327"/>
                      </a:cubicBezTo>
                      <a:cubicBezTo>
                        <a:pt x="1902" y="4353"/>
                        <a:pt x="2040" y="4365"/>
                        <a:pt x="2178" y="4365"/>
                      </a:cubicBezTo>
                      <a:cubicBezTo>
                        <a:pt x="2317" y="4365"/>
                        <a:pt x="2455" y="4353"/>
                        <a:pt x="2597" y="4327"/>
                      </a:cubicBezTo>
                      <a:cubicBezTo>
                        <a:pt x="2865" y="4277"/>
                        <a:pt x="3117" y="4177"/>
                        <a:pt x="3351" y="4043"/>
                      </a:cubicBezTo>
                      <a:cubicBezTo>
                        <a:pt x="3837" y="3741"/>
                        <a:pt x="4189" y="3255"/>
                        <a:pt x="4340" y="2702"/>
                      </a:cubicBezTo>
                      <a:cubicBezTo>
                        <a:pt x="4491" y="2133"/>
                        <a:pt x="4407" y="1546"/>
                        <a:pt x="4105" y="1044"/>
                      </a:cubicBezTo>
                      <a:cubicBezTo>
                        <a:pt x="3954" y="792"/>
                        <a:pt x="3753" y="591"/>
                        <a:pt x="3519" y="424"/>
                      </a:cubicBezTo>
                      <a:cubicBezTo>
                        <a:pt x="3268" y="239"/>
                        <a:pt x="2983" y="122"/>
                        <a:pt x="2681" y="55"/>
                      </a:cubicBezTo>
                      <a:cubicBezTo>
                        <a:pt x="2517" y="19"/>
                        <a:pt x="2352" y="1"/>
                        <a:pt x="2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2"/>
                <p:cNvSpPr/>
                <p:nvPr/>
              </p:nvSpPr>
              <p:spPr>
                <a:xfrm rot="3504383">
                  <a:off x="2144857" y="4935142"/>
                  <a:ext cx="111427" cy="109127"/>
                </a:xfrm>
                <a:custGeom>
                  <a:avLst/>
                  <a:gdLst/>
                  <a:ahLst/>
                  <a:cxnLst/>
                  <a:rect l="l" t="t" r="r" b="b"/>
                  <a:pathLst>
                    <a:path w="4457" h="4365" extrusionOk="0">
                      <a:moveTo>
                        <a:pt x="2277" y="0"/>
                      </a:moveTo>
                      <a:cubicBezTo>
                        <a:pt x="2244" y="0"/>
                        <a:pt x="2211" y="1"/>
                        <a:pt x="2178" y="3"/>
                      </a:cubicBezTo>
                      <a:cubicBezTo>
                        <a:pt x="1877" y="3"/>
                        <a:pt x="1558" y="87"/>
                        <a:pt x="1274" y="204"/>
                      </a:cubicBezTo>
                      <a:cubicBezTo>
                        <a:pt x="1005" y="338"/>
                        <a:pt x="771" y="506"/>
                        <a:pt x="570" y="740"/>
                      </a:cubicBezTo>
                      <a:cubicBezTo>
                        <a:pt x="184" y="1176"/>
                        <a:pt x="0" y="1746"/>
                        <a:pt x="67" y="2332"/>
                      </a:cubicBezTo>
                      <a:lnTo>
                        <a:pt x="67" y="2349"/>
                      </a:lnTo>
                      <a:cubicBezTo>
                        <a:pt x="168" y="3186"/>
                        <a:pt x="721" y="3907"/>
                        <a:pt x="1525" y="4225"/>
                      </a:cubicBezTo>
                      <a:cubicBezTo>
                        <a:pt x="1757" y="4318"/>
                        <a:pt x="2003" y="4364"/>
                        <a:pt x="2249" y="4364"/>
                      </a:cubicBezTo>
                      <a:cubicBezTo>
                        <a:pt x="2535" y="4364"/>
                        <a:pt x="2821" y="4301"/>
                        <a:pt x="3083" y="4175"/>
                      </a:cubicBezTo>
                      <a:cubicBezTo>
                        <a:pt x="3334" y="4074"/>
                        <a:pt x="3552" y="3924"/>
                        <a:pt x="3736" y="3723"/>
                      </a:cubicBezTo>
                      <a:cubicBezTo>
                        <a:pt x="4155" y="3320"/>
                        <a:pt x="4390" y="2784"/>
                        <a:pt x="4423" y="2215"/>
                      </a:cubicBezTo>
                      <a:cubicBezTo>
                        <a:pt x="4457" y="1628"/>
                        <a:pt x="4239" y="1059"/>
                        <a:pt x="3837" y="640"/>
                      </a:cubicBezTo>
                      <a:cubicBezTo>
                        <a:pt x="3619" y="439"/>
                        <a:pt x="3385" y="271"/>
                        <a:pt x="3100" y="154"/>
                      </a:cubicBezTo>
                      <a:cubicBezTo>
                        <a:pt x="2844" y="64"/>
                        <a:pt x="2562" y="0"/>
                        <a:pt x="2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2"/>
                <p:cNvSpPr/>
                <p:nvPr/>
              </p:nvSpPr>
              <p:spPr>
                <a:xfrm rot="3504383">
                  <a:off x="2026742" y="4800111"/>
                  <a:ext cx="112702" cy="109127"/>
                </a:xfrm>
                <a:custGeom>
                  <a:avLst/>
                  <a:gdLst/>
                  <a:ahLst/>
                  <a:cxnLst/>
                  <a:rect l="l" t="t" r="r" b="b"/>
                  <a:pathLst>
                    <a:path w="4508" h="4365" extrusionOk="0">
                      <a:moveTo>
                        <a:pt x="2301" y="0"/>
                      </a:moveTo>
                      <a:cubicBezTo>
                        <a:pt x="2074" y="0"/>
                        <a:pt x="1847" y="34"/>
                        <a:pt x="1626" y="103"/>
                      </a:cubicBezTo>
                      <a:cubicBezTo>
                        <a:pt x="1325" y="204"/>
                        <a:pt x="1056" y="355"/>
                        <a:pt x="805" y="556"/>
                      </a:cubicBezTo>
                      <a:cubicBezTo>
                        <a:pt x="587" y="740"/>
                        <a:pt x="403" y="975"/>
                        <a:pt x="286" y="1243"/>
                      </a:cubicBezTo>
                      <a:cubicBezTo>
                        <a:pt x="18" y="1779"/>
                        <a:pt x="1" y="2382"/>
                        <a:pt x="219" y="2918"/>
                      </a:cubicBezTo>
                      <a:cubicBezTo>
                        <a:pt x="437" y="3454"/>
                        <a:pt x="839" y="3890"/>
                        <a:pt x="1358" y="4141"/>
                      </a:cubicBezTo>
                      <a:cubicBezTo>
                        <a:pt x="1593" y="4259"/>
                        <a:pt x="1861" y="4326"/>
                        <a:pt x="2129" y="4359"/>
                      </a:cubicBezTo>
                      <a:cubicBezTo>
                        <a:pt x="2189" y="4363"/>
                        <a:pt x="2249" y="4365"/>
                        <a:pt x="2310" y="4365"/>
                      </a:cubicBezTo>
                      <a:cubicBezTo>
                        <a:pt x="2517" y="4365"/>
                        <a:pt x="2725" y="4340"/>
                        <a:pt x="2933" y="4275"/>
                      </a:cubicBezTo>
                      <a:cubicBezTo>
                        <a:pt x="3452" y="4108"/>
                        <a:pt x="3871" y="3739"/>
                        <a:pt x="4139" y="3270"/>
                      </a:cubicBezTo>
                      <a:cubicBezTo>
                        <a:pt x="4424" y="2767"/>
                        <a:pt x="4508" y="2181"/>
                        <a:pt x="4391" y="1628"/>
                      </a:cubicBezTo>
                      <a:cubicBezTo>
                        <a:pt x="4257" y="1058"/>
                        <a:pt x="3888" y="556"/>
                        <a:pt x="3385" y="271"/>
                      </a:cubicBezTo>
                      <a:cubicBezTo>
                        <a:pt x="3051" y="93"/>
                        <a:pt x="2677" y="0"/>
                        <a:pt x="2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2"/>
                <p:cNvSpPr/>
                <p:nvPr/>
              </p:nvSpPr>
              <p:spPr>
                <a:xfrm rot="3504383">
                  <a:off x="1880113" y="4699683"/>
                  <a:ext cx="111027" cy="108802"/>
                </a:xfrm>
                <a:custGeom>
                  <a:avLst/>
                  <a:gdLst/>
                  <a:ahLst/>
                  <a:cxnLst/>
                  <a:rect l="l" t="t" r="r" b="b"/>
                  <a:pathLst>
                    <a:path w="4441" h="4352" extrusionOk="0">
                      <a:moveTo>
                        <a:pt x="2255" y="0"/>
                      </a:moveTo>
                      <a:cubicBezTo>
                        <a:pt x="2013" y="0"/>
                        <a:pt x="1773" y="39"/>
                        <a:pt x="1542" y="112"/>
                      </a:cubicBezTo>
                      <a:cubicBezTo>
                        <a:pt x="1392" y="179"/>
                        <a:pt x="1258" y="246"/>
                        <a:pt x="1123" y="330"/>
                      </a:cubicBezTo>
                      <a:cubicBezTo>
                        <a:pt x="855" y="481"/>
                        <a:pt x="621" y="682"/>
                        <a:pt x="437" y="933"/>
                      </a:cubicBezTo>
                      <a:cubicBezTo>
                        <a:pt x="269" y="1168"/>
                        <a:pt x="135" y="1436"/>
                        <a:pt x="68" y="1721"/>
                      </a:cubicBezTo>
                      <a:cubicBezTo>
                        <a:pt x="1" y="2006"/>
                        <a:pt x="1" y="2291"/>
                        <a:pt x="51" y="2559"/>
                      </a:cubicBezTo>
                      <a:cubicBezTo>
                        <a:pt x="101" y="2843"/>
                        <a:pt x="219" y="3111"/>
                        <a:pt x="386" y="3363"/>
                      </a:cubicBezTo>
                      <a:cubicBezTo>
                        <a:pt x="537" y="3597"/>
                        <a:pt x="755" y="3798"/>
                        <a:pt x="989" y="3949"/>
                      </a:cubicBezTo>
                      <a:cubicBezTo>
                        <a:pt x="1224" y="4117"/>
                        <a:pt x="1475" y="4217"/>
                        <a:pt x="1743" y="4284"/>
                      </a:cubicBezTo>
                      <a:cubicBezTo>
                        <a:pt x="1922" y="4329"/>
                        <a:pt x="2105" y="4351"/>
                        <a:pt x="2286" y="4351"/>
                      </a:cubicBezTo>
                      <a:cubicBezTo>
                        <a:pt x="2648" y="4351"/>
                        <a:pt x="3006" y="4262"/>
                        <a:pt x="3318" y="4083"/>
                      </a:cubicBezTo>
                      <a:cubicBezTo>
                        <a:pt x="3436" y="4016"/>
                        <a:pt x="3553" y="3932"/>
                        <a:pt x="3653" y="3832"/>
                      </a:cubicBezTo>
                      <a:cubicBezTo>
                        <a:pt x="3955" y="3564"/>
                        <a:pt x="4173" y="3212"/>
                        <a:pt x="4273" y="2810"/>
                      </a:cubicBezTo>
                      <a:cubicBezTo>
                        <a:pt x="4441" y="2257"/>
                        <a:pt x="4391" y="1671"/>
                        <a:pt x="4139" y="1151"/>
                      </a:cubicBezTo>
                      <a:cubicBezTo>
                        <a:pt x="3871" y="632"/>
                        <a:pt x="3402" y="246"/>
                        <a:pt x="2849" y="79"/>
                      </a:cubicBezTo>
                      <a:cubicBezTo>
                        <a:pt x="2653" y="26"/>
                        <a:pt x="2454" y="0"/>
                        <a:pt x="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2"/>
                <p:cNvSpPr/>
                <p:nvPr/>
              </p:nvSpPr>
              <p:spPr>
                <a:xfrm rot="3504383">
                  <a:off x="1714130" y="4634535"/>
                  <a:ext cx="109352" cy="108977"/>
                </a:xfrm>
                <a:custGeom>
                  <a:avLst/>
                  <a:gdLst/>
                  <a:ahLst/>
                  <a:cxnLst/>
                  <a:rect l="l" t="t" r="r" b="b"/>
                  <a:pathLst>
                    <a:path w="4374" h="4359" extrusionOk="0">
                      <a:moveTo>
                        <a:pt x="2312" y="1"/>
                      </a:moveTo>
                      <a:cubicBezTo>
                        <a:pt x="2161" y="1"/>
                        <a:pt x="2011" y="18"/>
                        <a:pt x="1877" y="34"/>
                      </a:cubicBezTo>
                      <a:cubicBezTo>
                        <a:pt x="1726" y="68"/>
                        <a:pt x="1592" y="101"/>
                        <a:pt x="1458" y="152"/>
                      </a:cubicBezTo>
                      <a:cubicBezTo>
                        <a:pt x="1156" y="269"/>
                        <a:pt x="905" y="453"/>
                        <a:pt x="670" y="671"/>
                      </a:cubicBezTo>
                      <a:cubicBezTo>
                        <a:pt x="452" y="889"/>
                        <a:pt x="285" y="1157"/>
                        <a:pt x="151" y="1442"/>
                      </a:cubicBezTo>
                      <a:cubicBezTo>
                        <a:pt x="50" y="1727"/>
                        <a:pt x="0" y="2011"/>
                        <a:pt x="0" y="2313"/>
                      </a:cubicBezTo>
                      <a:cubicBezTo>
                        <a:pt x="17" y="2899"/>
                        <a:pt x="285" y="3452"/>
                        <a:pt x="737" y="3821"/>
                      </a:cubicBezTo>
                      <a:cubicBezTo>
                        <a:pt x="1155" y="4174"/>
                        <a:pt x="1680" y="4358"/>
                        <a:pt x="2224" y="4358"/>
                      </a:cubicBezTo>
                      <a:cubicBezTo>
                        <a:pt x="2248" y="4358"/>
                        <a:pt x="2272" y="4358"/>
                        <a:pt x="2295" y="4357"/>
                      </a:cubicBezTo>
                      <a:cubicBezTo>
                        <a:pt x="2564" y="4357"/>
                        <a:pt x="2832" y="4307"/>
                        <a:pt x="3083" y="4206"/>
                      </a:cubicBezTo>
                      <a:cubicBezTo>
                        <a:pt x="3334" y="4106"/>
                        <a:pt x="3552" y="3955"/>
                        <a:pt x="3736" y="3771"/>
                      </a:cubicBezTo>
                      <a:cubicBezTo>
                        <a:pt x="3937" y="3570"/>
                        <a:pt x="4088" y="3352"/>
                        <a:pt x="4189" y="3100"/>
                      </a:cubicBezTo>
                      <a:cubicBezTo>
                        <a:pt x="4239" y="2966"/>
                        <a:pt x="4273" y="2849"/>
                        <a:pt x="4306" y="2715"/>
                      </a:cubicBezTo>
                      <a:cubicBezTo>
                        <a:pt x="4340" y="2581"/>
                        <a:pt x="4356" y="2447"/>
                        <a:pt x="4356" y="2313"/>
                      </a:cubicBezTo>
                      <a:cubicBezTo>
                        <a:pt x="4373" y="1743"/>
                        <a:pt x="4172" y="1190"/>
                        <a:pt x="3820" y="738"/>
                      </a:cubicBezTo>
                      <a:cubicBezTo>
                        <a:pt x="3435" y="286"/>
                        <a:pt x="2899" y="34"/>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2"/>
                <p:cNvSpPr/>
                <p:nvPr/>
              </p:nvSpPr>
              <p:spPr>
                <a:xfrm rot="3504383">
                  <a:off x="1534317" y="4616730"/>
                  <a:ext cx="111452" cy="109252"/>
                </a:xfrm>
                <a:custGeom>
                  <a:avLst/>
                  <a:gdLst/>
                  <a:ahLst/>
                  <a:cxnLst/>
                  <a:rect l="l" t="t" r="r" b="b"/>
                  <a:pathLst>
                    <a:path w="4458" h="4370" extrusionOk="0">
                      <a:moveTo>
                        <a:pt x="2277" y="1"/>
                      </a:moveTo>
                      <a:cubicBezTo>
                        <a:pt x="2110" y="1"/>
                        <a:pt x="1943" y="22"/>
                        <a:pt x="1776" y="66"/>
                      </a:cubicBezTo>
                      <a:cubicBezTo>
                        <a:pt x="1492" y="133"/>
                        <a:pt x="1223" y="267"/>
                        <a:pt x="989" y="435"/>
                      </a:cubicBezTo>
                      <a:cubicBezTo>
                        <a:pt x="738" y="636"/>
                        <a:pt x="537" y="870"/>
                        <a:pt x="369" y="1138"/>
                      </a:cubicBezTo>
                      <a:cubicBezTo>
                        <a:pt x="67" y="1658"/>
                        <a:pt x="0" y="2294"/>
                        <a:pt x="168" y="2881"/>
                      </a:cubicBezTo>
                      <a:cubicBezTo>
                        <a:pt x="335" y="3434"/>
                        <a:pt x="738" y="3886"/>
                        <a:pt x="1257" y="4137"/>
                      </a:cubicBezTo>
                      <a:cubicBezTo>
                        <a:pt x="1574" y="4291"/>
                        <a:pt x="1921" y="4369"/>
                        <a:pt x="2266" y="4369"/>
                      </a:cubicBezTo>
                      <a:cubicBezTo>
                        <a:pt x="2487" y="4369"/>
                        <a:pt x="2706" y="4337"/>
                        <a:pt x="2916" y="4271"/>
                      </a:cubicBezTo>
                      <a:cubicBezTo>
                        <a:pt x="3452" y="4104"/>
                        <a:pt x="3887" y="3769"/>
                        <a:pt x="4172" y="3283"/>
                      </a:cubicBezTo>
                      <a:cubicBezTo>
                        <a:pt x="4306" y="3048"/>
                        <a:pt x="4390" y="2797"/>
                        <a:pt x="4424" y="2529"/>
                      </a:cubicBezTo>
                      <a:cubicBezTo>
                        <a:pt x="4457" y="2261"/>
                        <a:pt x="4440" y="1993"/>
                        <a:pt x="4357" y="1725"/>
                      </a:cubicBezTo>
                      <a:cubicBezTo>
                        <a:pt x="4223" y="1172"/>
                        <a:pt x="3887" y="686"/>
                        <a:pt x="3418" y="351"/>
                      </a:cubicBezTo>
                      <a:cubicBezTo>
                        <a:pt x="3074" y="126"/>
                        <a:pt x="2680"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2"/>
                <p:cNvSpPr/>
                <p:nvPr/>
              </p:nvSpPr>
              <p:spPr>
                <a:xfrm rot="3504383">
                  <a:off x="1353133" y="4639545"/>
                  <a:ext cx="116477" cy="109327"/>
                </a:xfrm>
                <a:custGeom>
                  <a:avLst/>
                  <a:gdLst/>
                  <a:ahLst/>
                  <a:cxnLst/>
                  <a:rect l="l" t="t" r="r" b="b"/>
                  <a:pathLst>
                    <a:path w="4659" h="4373" extrusionOk="0">
                      <a:moveTo>
                        <a:pt x="2435" y="1"/>
                      </a:moveTo>
                      <a:cubicBezTo>
                        <a:pt x="2127" y="1"/>
                        <a:pt x="1820" y="68"/>
                        <a:pt x="1542" y="203"/>
                      </a:cubicBezTo>
                      <a:cubicBezTo>
                        <a:pt x="1274" y="337"/>
                        <a:pt x="1039" y="504"/>
                        <a:pt x="855" y="722"/>
                      </a:cubicBezTo>
                      <a:cubicBezTo>
                        <a:pt x="654" y="940"/>
                        <a:pt x="503" y="1208"/>
                        <a:pt x="402" y="1493"/>
                      </a:cubicBezTo>
                      <a:cubicBezTo>
                        <a:pt x="0" y="2649"/>
                        <a:pt x="637" y="3922"/>
                        <a:pt x="1810" y="4274"/>
                      </a:cubicBezTo>
                      <a:cubicBezTo>
                        <a:pt x="2023" y="4341"/>
                        <a:pt x="2240" y="4373"/>
                        <a:pt x="2453" y="4373"/>
                      </a:cubicBezTo>
                      <a:cubicBezTo>
                        <a:pt x="3362" y="4373"/>
                        <a:pt x="4215" y="3796"/>
                        <a:pt x="4541" y="2900"/>
                      </a:cubicBezTo>
                      <a:cubicBezTo>
                        <a:pt x="4625" y="2632"/>
                        <a:pt x="4658" y="2347"/>
                        <a:pt x="4641" y="2063"/>
                      </a:cubicBezTo>
                      <a:cubicBezTo>
                        <a:pt x="4625" y="1795"/>
                        <a:pt x="4558" y="1527"/>
                        <a:pt x="4424" y="1275"/>
                      </a:cubicBezTo>
                      <a:cubicBezTo>
                        <a:pt x="4189" y="773"/>
                        <a:pt x="3753" y="354"/>
                        <a:pt x="3217" y="153"/>
                      </a:cubicBezTo>
                      <a:cubicBezTo>
                        <a:pt x="2968" y="52"/>
                        <a:pt x="2701" y="1"/>
                        <a:pt x="2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2"/>
                <p:cNvSpPr/>
                <p:nvPr/>
              </p:nvSpPr>
              <p:spPr>
                <a:xfrm rot="3504383">
                  <a:off x="1011154" y="4738277"/>
                  <a:ext cx="111027" cy="109177"/>
                </a:xfrm>
                <a:custGeom>
                  <a:avLst/>
                  <a:gdLst/>
                  <a:ahLst/>
                  <a:cxnLst/>
                  <a:rect l="l" t="t" r="r" b="b"/>
                  <a:pathLst>
                    <a:path w="4441" h="4367" extrusionOk="0">
                      <a:moveTo>
                        <a:pt x="2217" y="1"/>
                      </a:moveTo>
                      <a:cubicBezTo>
                        <a:pt x="1304" y="1"/>
                        <a:pt x="448" y="568"/>
                        <a:pt x="134" y="1467"/>
                      </a:cubicBezTo>
                      <a:cubicBezTo>
                        <a:pt x="34" y="1735"/>
                        <a:pt x="0" y="2020"/>
                        <a:pt x="17" y="2305"/>
                      </a:cubicBezTo>
                      <a:cubicBezTo>
                        <a:pt x="34" y="2573"/>
                        <a:pt x="118" y="2841"/>
                        <a:pt x="235" y="3075"/>
                      </a:cubicBezTo>
                      <a:cubicBezTo>
                        <a:pt x="469" y="3595"/>
                        <a:pt x="905" y="4014"/>
                        <a:pt x="1441" y="4215"/>
                      </a:cubicBezTo>
                      <a:cubicBezTo>
                        <a:pt x="1690" y="4316"/>
                        <a:pt x="1953" y="4366"/>
                        <a:pt x="2218" y="4366"/>
                      </a:cubicBezTo>
                      <a:cubicBezTo>
                        <a:pt x="2523" y="4366"/>
                        <a:pt x="2829" y="4299"/>
                        <a:pt x="3117" y="4164"/>
                      </a:cubicBezTo>
                      <a:cubicBezTo>
                        <a:pt x="3368" y="4030"/>
                        <a:pt x="3603" y="3863"/>
                        <a:pt x="3804" y="3645"/>
                      </a:cubicBezTo>
                      <a:cubicBezTo>
                        <a:pt x="4005" y="3427"/>
                        <a:pt x="4155" y="3159"/>
                        <a:pt x="4256" y="2874"/>
                      </a:cubicBezTo>
                      <a:cubicBezTo>
                        <a:pt x="4440" y="2305"/>
                        <a:pt x="4407" y="1685"/>
                        <a:pt x="4139" y="1165"/>
                      </a:cubicBezTo>
                      <a:cubicBezTo>
                        <a:pt x="3871" y="646"/>
                        <a:pt x="3401" y="261"/>
                        <a:pt x="2849" y="93"/>
                      </a:cubicBezTo>
                      <a:cubicBezTo>
                        <a:pt x="2639" y="31"/>
                        <a:pt x="2427" y="1"/>
                        <a:pt x="2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2"/>
                <p:cNvSpPr/>
                <p:nvPr/>
              </p:nvSpPr>
              <p:spPr>
                <a:xfrm rot="3504383">
                  <a:off x="833491" y="4763634"/>
                  <a:ext cx="111427" cy="109052"/>
                </a:xfrm>
                <a:custGeom>
                  <a:avLst/>
                  <a:gdLst/>
                  <a:ahLst/>
                  <a:cxnLst/>
                  <a:rect l="l" t="t" r="r" b="b"/>
                  <a:pathLst>
                    <a:path w="4457" h="4362" extrusionOk="0">
                      <a:moveTo>
                        <a:pt x="2191" y="1"/>
                      </a:moveTo>
                      <a:cubicBezTo>
                        <a:pt x="1971" y="1"/>
                        <a:pt x="1751" y="33"/>
                        <a:pt x="1542" y="99"/>
                      </a:cubicBezTo>
                      <a:cubicBezTo>
                        <a:pt x="1005" y="266"/>
                        <a:pt x="570" y="601"/>
                        <a:pt x="285" y="1087"/>
                      </a:cubicBezTo>
                      <a:cubicBezTo>
                        <a:pt x="151" y="1322"/>
                        <a:pt x="67" y="1573"/>
                        <a:pt x="50" y="1858"/>
                      </a:cubicBezTo>
                      <a:cubicBezTo>
                        <a:pt x="0" y="2109"/>
                        <a:pt x="34" y="2394"/>
                        <a:pt x="101" y="2645"/>
                      </a:cubicBezTo>
                      <a:cubicBezTo>
                        <a:pt x="235" y="3198"/>
                        <a:pt x="570" y="3684"/>
                        <a:pt x="1039" y="4019"/>
                      </a:cubicBezTo>
                      <a:cubicBezTo>
                        <a:pt x="1385" y="4246"/>
                        <a:pt x="1790" y="4362"/>
                        <a:pt x="2194" y="4362"/>
                      </a:cubicBezTo>
                      <a:cubicBezTo>
                        <a:pt x="2358" y="4362"/>
                        <a:pt x="2521" y="4343"/>
                        <a:pt x="2681" y="4304"/>
                      </a:cubicBezTo>
                      <a:cubicBezTo>
                        <a:pt x="2966" y="4237"/>
                        <a:pt x="3234" y="4103"/>
                        <a:pt x="3468" y="3919"/>
                      </a:cubicBezTo>
                      <a:cubicBezTo>
                        <a:pt x="3720" y="3734"/>
                        <a:pt x="3921" y="3500"/>
                        <a:pt x="4088" y="3232"/>
                      </a:cubicBezTo>
                      <a:cubicBezTo>
                        <a:pt x="4390" y="2696"/>
                        <a:pt x="4457" y="2076"/>
                        <a:pt x="4289" y="1489"/>
                      </a:cubicBezTo>
                      <a:cubicBezTo>
                        <a:pt x="4122" y="936"/>
                        <a:pt x="3720" y="467"/>
                        <a:pt x="3200" y="233"/>
                      </a:cubicBezTo>
                      <a:cubicBezTo>
                        <a:pt x="2884" y="79"/>
                        <a:pt x="2536"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2"/>
                <p:cNvSpPr/>
                <p:nvPr/>
              </p:nvSpPr>
              <p:spPr>
                <a:xfrm rot="3504383">
                  <a:off x="655943" y="4746034"/>
                  <a:ext cx="109752" cy="108952"/>
                </a:xfrm>
                <a:custGeom>
                  <a:avLst/>
                  <a:gdLst/>
                  <a:ahLst/>
                  <a:cxnLst/>
                  <a:rect l="l" t="t" r="r" b="b"/>
                  <a:pathLst>
                    <a:path w="4390" h="4358" extrusionOk="0">
                      <a:moveTo>
                        <a:pt x="2144" y="0"/>
                      </a:moveTo>
                      <a:cubicBezTo>
                        <a:pt x="2122" y="0"/>
                        <a:pt x="2100" y="1"/>
                        <a:pt x="2078" y="1"/>
                      </a:cubicBezTo>
                      <a:cubicBezTo>
                        <a:pt x="1810" y="1"/>
                        <a:pt x="1542" y="68"/>
                        <a:pt x="1290" y="169"/>
                      </a:cubicBezTo>
                      <a:cubicBezTo>
                        <a:pt x="1039" y="269"/>
                        <a:pt x="821" y="420"/>
                        <a:pt x="620" y="605"/>
                      </a:cubicBezTo>
                      <a:cubicBezTo>
                        <a:pt x="436" y="789"/>
                        <a:pt x="285" y="1023"/>
                        <a:pt x="185" y="1275"/>
                      </a:cubicBezTo>
                      <a:cubicBezTo>
                        <a:pt x="134" y="1392"/>
                        <a:pt x="101" y="1526"/>
                        <a:pt x="67" y="1660"/>
                      </a:cubicBezTo>
                      <a:cubicBezTo>
                        <a:pt x="34" y="1777"/>
                        <a:pt x="17" y="1911"/>
                        <a:pt x="17" y="2045"/>
                      </a:cubicBezTo>
                      <a:cubicBezTo>
                        <a:pt x="0" y="2615"/>
                        <a:pt x="201" y="3185"/>
                        <a:pt x="570" y="3620"/>
                      </a:cubicBezTo>
                      <a:cubicBezTo>
                        <a:pt x="959" y="4093"/>
                        <a:pt x="1533" y="4358"/>
                        <a:pt x="2138" y="4358"/>
                      </a:cubicBezTo>
                      <a:cubicBezTo>
                        <a:pt x="2262" y="4358"/>
                        <a:pt x="2388" y="4347"/>
                        <a:pt x="2513" y="4324"/>
                      </a:cubicBezTo>
                      <a:cubicBezTo>
                        <a:pt x="2648" y="4307"/>
                        <a:pt x="2782" y="4257"/>
                        <a:pt x="2932" y="4207"/>
                      </a:cubicBezTo>
                      <a:cubicBezTo>
                        <a:pt x="3217" y="4089"/>
                        <a:pt x="3485" y="3922"/>
                        <a:pt x="3703" y="3704"/>
                      </a:cubicBezTo>
                      <a:cubicBezTo>
                        <a:pt x="3921" y="3470"/>
                        <a:pt x="4105" y="3201"/>
                        <a:pt x="4222" y="2917"/>
                      </a:cubicBezTo>
                      <a:cubicBezTo>
                        <a:pt x="4340" y="2649"/>
                        <a:pt x="4390" y="2347"/>
                        <a:pt x="4373" y="2062"/>
                      </a:cubicBezTo>
                      <a:cubicBezTo>
                        <a:pt x="4356" y="1476"/>
                        <a:pt x="4088" y="923"/>
                        <a:pt x="3653" y="554"/>
                      </a:cubicBezTo>
                      <a:cubicBezTo>
                        <a:pt x="3218" y="200"/>
                        <a:pt x="2690" y="0"/>
                        <a:pt x="2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2"/>
                <p:cNvSpPr/>
                <p:nvPr/>
              </p:nvSpPr>
              <p:spPr>
                <a:xfrm rot="3504383">
                  <a:off x="488367" y="4680869"/>
                  <a:ext cx="111027" cy="108777"/>
                </a:xfrm>
                <a:custGeom>
                  <a:avLst/>
                  <a:gdLst/>
                  <a:ahLst/>
                  <a:cxnLst/>
                  <a:rect l="l" t="t" r="r" b="b"/>
                  <a:pathLst>
                    <a:path w="4441" h="4351" extrusionOk="0">
                      <a:moveTo>
                        <a:pt x="2145" y="0"/>
                      </a:moveTo>
                      <a:cubicBezTo>
                        <a:pt x="2056" y="0"/>
                        <a:pt x="1966" y="6"/>
                        <a:pt x="1877" y="17"/>
                      </a:cubicBezTo>
                      <a:cubicBezTo>
                        <a:pt x="1609" y="50"/>
                        <a:pt x="1341" y="151"/>
                        <a:pt x="1106" y="285"/>
                      </a:cubicBezTo>
                      <a:cubicBezTo>
                        <a:pt x="989" y="352"/>
                        <a:pt x="888" y="436"/>
                        <a:pt x="788" y="536"/>
                      </a:cubicBezTo>
                      <a:cubicBezTo>
                        <a:pt x="687" y="620"/>
                        <a:pt x="587" y="720"/>
                        <a:pt x="503" y="821"/>
                      </a:cubicBezTo>
                      <a:cubicBezTo>
                        <a:pt x="352" y="1039"/>
                        <a:pt x="218" y="1290"/>
                        <a:pt x="151" y="1541"/>
                      </a:cubicBezTo>
                      <a:cubicBezTo>
                        <a:pt x="0" y="2094"/>
                        <a:pt x="51" y="2681"/>
                        <a:pt x="302" y="3200"/>
                      </a:cubicBezTo>
                      <a:cubicBezTo>
                        <a:pt x="570" y="3720"/>
                        <a:pt x="1039" y="4105"/>
                        <a:pt x="1592" y="4272"/>
                      </a:cubicBezTo>
                      <a:cubicBezTo>
                        <a:pt x="1788" y="4325"/>
                        <a:pt x="1988" y="4351"/>
                        <a:pt x="2186" y="4351"/>
                      </a:cubicBezTo>
                      <a:cubicBezTo>
                        <a:pt x="2428" y="4351"/>
                        <a:pt x="2669" y="4313"/>
                        <a:pt x="2899" y="4239"/>
                      </a:cubicBezTo>
                      <a:cubicBezTo>
                        <a:pt x="3050" y="4189"/>
                        <a:pt x="3184" y="4122"/>
                        <a:pt x="3318" y="4038"/>
                      </a:cubicBezTo>
                      <a:cubicBezTo>
                        <a:pt x="3854" y="3736"/>
                        <a:pt x="4223" y="3234"/>
                        <a:pt x="4373" y="2630"/>
                      </a:cubicBezTo>
                      <a:cubicBezTo>
                        <a:pt x="4440" y="2362"/>
                        <a:pt x="4440" y="2078"/>
                        <a:pt x="4390" y="1793"/>
                      </a:cubicBezTo>
                      <a:cubicBezTo>
                        <a:pt x="4340" y="1508"/>
                        <a:pt x="4223" y="1240"/>
                        <a:pt x="4055" y="989"/>
                      </a:cubicBezTo>
                      <a:cubicBezTo>
                        <a:pt x="3888" y="754"/>
                        <a:pt x="3686" y="553"/>
                        <a:pt x="3435" y="385"/>
                      </a:cubicBezTo>
                      <a:cubicBezTo>
                        <a:pt x="3201" y="235"/>
                        <a:pt x="2949" y="134"/>
                        <a:pt x="2681" y="67"/>
                      </a:cubicBezTo>
                      <a:cubicBezTo>
                        <a:pt x="2502" y="22"/>
                        <a:pt x="2324" y="0"/>
                        <a:pt x="2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2"/>
                <p:cNvSpPr/>
                <p:nvPr/>
              </p:nvSpPr>
              <p:spPr>
                <a:xfrm rot="3504383">
                  <a:off x="339988" y="4580224"/>
                  <a:ext cx="112702" cy="108977"/>
                </a:xfrm>
                <a:custGeom>
                  <a:avLst/>
                  <a:gdLst/>
                  <a:ahLst/>
                  <a:cxnLst/>
                  <a:rect l="l" t="t" r="r" b="b"/>
                  <a:pathLst>
                    <a:path w="4508" h="4359" extrusionOk="0">
                      <a:moveTo>
                        <a:pt x="2136" y="0"/>
                      </a:moveTo>
                      <a:cubicBezTo>
                        <a:pt x="1949" y="0"/>
                        <a:pt x="1762" y="30"/>
                        <a:pt x="1575" y="100"/>
                      </a:cubicBezTo>
                      <a:cubicBezTo>
                        <a:pt x="1056" y="251"/>
                        <a:pt x="637" y="619"/>
                        <a:pt x="369" y="1088"/>
                      </a:cubicBezTo>
                      <a:cubicBezTo>
                        <a:pt x="84" y="1591"/>
                        <a:pt x="0" y="2177"/>
                        <a:pt x="134" y="2747"/>
                      </a:cubicBezTo>
                      <a:cubicBezTo>
                        <a:pt x="252" y="3317"/>
                        <a:pt x="620" y="3803"/>
                        <a:pt x="1123" y="4087"/>
                      </a:cubicBezTo>
                      <a:cubicBezTo>
                        <a:pt x="1457" y="4265"/>
                        <a:pt x="1831" y="4358"/>
                        <a:pt x="2207" y="4358"/>
                      </a:cubicBezTo>
                      <a:cubicBezTo>
                        <a:pt x="2434" y="4358"/>
                        <a:pt x="2662" y="4324"/>
                        <a:pt x="2882" y="4255"/>
                      </a:cubicBezTo>
                      <a:cubicBezTo>
                        <a:pt x="3184" y="4154"/>
                        <a:pt x="3452" y="4004"/>
                        <a:pt x="3686" y="3803"/>
                      </a:cubicBezTo>
                      <a:cubicBezTo>
                        <a:pt x="3921" y="3618"/>
                        <a:pt x="4105" y="3384"/>
                        <a:pt x="4223" y="3116"/>
                      </a:cubicBezTo>
                      <a:cubicBezTo>
                        <a:pt x="4491" y="2579"/>
                        <a:pt x="4507" y="1976"/>
                        <a:pt x="4290" y="1440"/>
                      </a:cubicBezTo>
                      <a:cubicBezTo>
                        <a:pt x="4072" y="904"/>
                        <a:pt x="3670" y="468"/>
                        <a:pt x="3150" y="217"/>
                      </a:cubicBezTo>
                      <a:cubicBezTo>
                        <a:pt x="2916" y="100"/>
                        <a:pt x="2648" y="33"/>
                        <a:pt x="2380" y="16"/>
                      </a:cubicBezTo>
                      <a:cubicBezTo>
                        <a:pt x="2298" y="6"/>
                        <a:pt x="2217"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2"/>
                <p:cNvSpPr/>
                <p:nvPr/>
              </p:nvSpPr>
              <p:spPr>
                <a:xfrm rot="3504383">
                  <a:off x="223185" y="4445203"/>
                  <a:ext cx="111452" cy="108927"/>
                </a:xfrm>
                <a:custGeom>
                  <a:avLst/>
                  <a:gdLst/>
                  <a:ahLst/>
                  <a:cxnLst/>
                  <a:rect l="l" t="t" r="r" b="b"/>
                  <a:pathLst>
                    <a:path w="4458" h="4357" extrusionOk="0">
                      <a:moveTo>
                        <a:pt x="2145" y="0"/>
                      </a:moveTo>
                      <a:cubicBezTo>
                        <a:pt x="1877" y="17"/>
                        <a:pt x="1609" y="67"/>
                        <a:pt x="1374" y="184"/>
                      </a:cubicBezTo>
                      <a:cubicBezTo>
                        <a:pt x="1123" y="302"/>
                        <a:pt x="905" y="452"/>
                        <a:pt x="721" y="637"/>
                      </a:cubicBezTo>
                      <a:cubicBezTo>
                        <a:pt x="302" y="1039"/>
                        <a:pt x="67" y="1592"/>
                        <a:pt x="34" y="2161"/>
                      </a:cubicBezTo>
                      <a:cubicBezTo>
                        <a:pt x="0" y="2731"/>
                        <a:pt x="218" y="3301"/>
                        <a:pt x="620" y="3720"/>
                      </a:cubicBezTo>
                      <a:cubicBezTo>
                        <a:pt x="838" y="3921"/>
                        <a:pt x="1073" y="4088"/>
                        <a:pt x="1358" y="4189"/>
                      </a:cubicBezTo>
                      <a:cubicBezTo>
                        <a:pt x="1642" y="4306"/>
                        <a:pt x="1961" y="4356"/>
                        <a:pt x="2262" y="4356"/>
                      </a:cubicBezTo>
                      <a:cubicBezTo>
                        <a:pt x="2581" y="4356"/>
                        <a:pt x="2899" y="4273"/>
                        <a:pt x="3184" y="4138"/>
                      </a:cubicBezTo>
                      <a:cubicBezTo>
                        <a:pt x="3452" y="4021"/>
                        <a:pt x="3686" y="3854"/>
                        <a:pt x="3888" y="3619"/>
                      </a:cubicBezTo>
                      <a:cubicBezTo>
                        <a:pt x="4273" y="3183"/>
                        <a:pt x="4457" y="2614"/>
                        <a:pt x="4390" y="2027"/>
                      </a:cubicBezTo>
                      <a:cubicBezTo>
                        <a:pt x="4306" y="1458"/>
                        <a:pt x="4038" y="938"/>
                        <a:pt x="3619" y="553"/>
                      </a:cubicBezTo>
                      <a:cubicBezTo>
                        <a:pt x="3418" y="385"/>
                        <a:pt x="3184" y="235"/>
                        <a:pt x="2933" y="134"/>
                      </a:cubicBezTo>
                      <a:cubicBezTo>
                        <a:pt x="2681" y="50"/>
                        <a:pt x="2413" y="0"/>
                        <a:pt x="2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2"/>
                <p:cNvSpPr/>
                <p:nvPr/>
              </p:nvSpPr>
              <p:spPr>
                <a:xfrm rot="3504383">
                  <a:off x="143737" y="4283348"/>
                  <a:ext cx="112702" cy="109127"/>
                </a:xfrm>
                <a:custGeom>
                  <a:avLst/>
                  <a:gdLst/>
                  <a:ahLst/>
                  <a:cxnLst/>
                  <a:rect l="l" t="t" r="r" b="b"/>
                  <a:pathLst>
                    <a:path w="4508" h="4365" extrusionOk="0">
                      <a:moveTo>
                        <a:pt x="2321" y="0"/>
                      </a:moveTo>
                      <a:cubicBezTo>
                        <a:pt x="2183" y="0"/>
                        <a:pt x="2045" y="13"/>
                        <a:pt x="1911" y="38"/>
                      </a:cubicBezTo>
                      <a:cubicBezTo>
                        <a:pt x="1643" y="88"/>
                        <a:pt x="1375" y="189"/>
                        <a:pt x="1157" y="340"/>
                      </a:cubicBezTo>
                      <a:cubicBezTo>
                        <a:pt x="654" y="641"/>
                        <a:pt x="302" y="1110"/>
                        <a:pt x="152" y="1680"/>
                      </a:cubicBezTo>
                      <a:cubicBezTo>
                        <a:pt x="1" y="2233"/>
                        <a:pt x="84" y="2819"/>
                        <a:pt x="386" y="3322"/>
                      </a:cubicBezTo>
                      <a:cubicBezTo>
                        <a:pt x="537" y="3556"/>
                        <a:pt x="738" y="3774"/>
                        <a:pt x="972" y="3942"/>
                      </a:cubicBezTo>
                      <a:cubicBezTo>
                        <a:pt x="1224" y="4126"/>
                        <a:pt x="1509" y="4243"/>
                        <a:pt x="1810" y="4310"/>
                      </a:cubicBezTo>
                      <a:cubicBezTo>
                        <a:pt x="1974" y="4347"/>
                        <a:pt x="2139" y="4365"/>
                        <a:pt x="2303" y="4365"/>
                      </a:cubicBezTo>
                      <a:cubicBezTo>
                        <a:pt x="2741" y="4365"/>
                        <a:pt x="3170" y="4236"/>
                        <a:pt x="3536" y="3992"/>
                      </a:cubicBezTo>
                      <a:cubicBezTo>
                        <a:pt x="4005" y="3657"/>
                        <a:pt x="4340" y="3138"/>
                        <a:pt x="4424" y="2568"/>
                      </a:cubicBezTo>
                      <a:cubicBezTo>
                        <a:pt x="4508" y="1998"/>
                        <a:pt x="4374" y="1412"/>
                        <a:pt x="4039" y="943"/>
                      </a:cubicBezTo>
                      <a:cubicBezTo>
                        <a:pt x="3737" y="490"/>
                        <a:pt x="3268" y="155"/>
                        <a:pt x="2732" y="38"/>
                      </a:cubicBezTo>
                      <a:cubicBezTo>
                        <a:pt x="2598" y="13"/>
                        <a:pt x="2459" y="0"/>
                        <a:pt x="2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2"/>
                <p:cNvSpPr/>
                <p:nvPr/>
              </p:nvSpPr>
              <p:spPr>
                <a:xfrm rot="3504383">
                  <a:off x="89897" y="4107254"/>
                  <a:ext cx="120602" cy="109202"/>
                </a:xfrm>
                <a:custGeom>
                  <a:avLst/>
                  <a:gdLst/>
                  <a:ahLst/>
                  <a:cxnLst/>
                  <a:rect l="l" t="t" r="r" b="b"/>
                  <a:pathLst>
                    <a:path w="4824" h="4368" extrusionOk="0">
                      <a:moveTo>
                        <a:pt x="2585" y="1"/>
                      </a:moveTo>
                      <a:cubicBezTo>
                        <a:pt x="1686" y="1"/>
                        <a:pt x="853" y="553"/>
                        <a:pt x="534" y="1443"/>
                      </a:cubicBezTo>
                      <a:cubicBezTo>
                        <a:pt x="1" y="2961"/>
                        <a:pt x="1188" y="4368"/>
                        <a:pt x="2599" y="4368"/>
                      </a:cubicBezTo>
                      <a:cubicBezTo>
                        <a:pt x="2916" y="4368"/>
                        <a:pt x="3244" y="4297"/>
                        <a:pt x="3567" y="4140"/>
                      </a:cubicBezTo>
                      <a:cubicBezTo>
                        <a:pt x="4086" y="3872"/>
                        <a:pt x="4472" y="3420"/>
                        <a:pt x="4656" y="2867"/>
                      </a:cubicBezTo>
                      <a:cubicBezTo>
                        <a:pt x="4824" y="2314"/>
                        <a:pt x="4790" y="1727"/>
                        <a:pt x="4522" y="1208"/>
                      </a:cubicBezTo>
                      <a:cubicBezTo>
                        <a:pt x="4271" y="689"/>
                        <a:pt x="3835" y="303"/>
                        <a:pt x="3299" y="119"/>
                      </a:cubicBezTo>
                      <a:cubicBezTo>
                        <a:pt x="3062" y="39"/>
                        <a:pt x="2821" y="1"/>
                        <a:pt x="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2"/>
                <p:cNvSpPr/>
                <p:nvPr/>
              </p:nvSpPr>
              <p:spPr>
                <a:xfrm rot="3504383">
                  <a:off x="58055" y="3937699"/>
                  <a:ext cx="117727" cy="109077"/>
                </a:xfrm>
                <a:custGeom>
                  <a:avLst/>
                  <a:gdLst/>
                  <a:ahLst/>
                  <a:cxnLst/>
                  <a:rect l="l" t="t" r="r" b="b"/>
                  <a:pathLst>
                    <a:path w="4709" h="4363" extrusionOk="0">
                      <a:moveTo>
                        <a:pt x="2227" y="0"/>
                      </a:moveTo>
                      <a:cubicBezTo>
                        <a:pt x="1890" y="0"/>
                        <a:pt x="1559" y="78"/>
                        <a:pt x="1257" y="225"/>
                      </a:cubicBezTo>
                      <a:cubicBezTo>
                        <a:pt x="737" y="493"/>
                        <a:pt x="335" y="945"/>
                        <a:pt x="168" y="1515"/>
                      </a:cubicBezTo>
                      <a:cubicBezTo>
                        <a:pt x="0" y="2051"/>
                        <a:pt x="50" y="2654"/>
                        <a:pt x="302" y="3174"/>
                      </a:cubicBezTo>
                      <a:cubicBezTo>
                        <a:pt x="553" y="3676"/>
                        <a:pt x="1005" y="4062"/>
                        <a:pt x="1542" y="4246"/>
                      </a:cubicBezTo>
                      <a:cubicBezTo>
                        <a:pt x="1772" y="4325"/>
                        <a:pt x="2006" y="4362"/>
                        <a:pt x="2236" y="4362"/>
                      </a:cubicBezTo>
                      <a:cubicBezTo>
                        <a:pt x="3132" y="4362"/>
                        <a:pt x="3973" y="3798"/>
                        <a:pt x="4306" y="2906"/>
                      </a:cubicBezTo>
                      <a:cubicBezTo>
                        <a:pt x="4708" y="1766"/>
                        <a:pt x="4088" y="510"/>
                        <a:pt x="2949" y="124"/>
                      </a:cubicBezTo>
                      <a:cubicBezTo>
                        <a:pt x="2711" y="40"/>
                        <a:pt x="2468" y="0"/>
                        <a:pt x="2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2"/>
                <p:cNvSpPr/>
                <p:nvPr/>
              </p:nvSpPr>
              <p:spPr>
                <a:xfrm rot="3504383">
                  <a:off x="10478" y="3763309"/>
                  <a:ext cx="112277" cy="109127"/>
                </a:xfrm>
                <a:custGeom>
                  <a:avLst/>
                  <a:gdLst/>
                  <a:ahLst/>
                  <a:cxnLst/>
                  <a:rect l="l" t="t" r="r" b="b"/>
                  <a:pathLst>
                    <a:path w="4491" h="4365" extrusionOk="0">
                      <a:moveTo>
                        <a:pt x="2212" y="0"/>
                      </a:moveTo>
                      <a:cubicBezTo>
                        <a:pt x="1768" y="0"/>
                        <a:pt x="1324" y="130"/>
                        <a:pt x="938" y="390"/>
                      </a:cubicBezTo>
                      <a:cubicBezTo>
                        <a:pt x="452" y="725"/>
                        <a:pt x="134" y="1244"/>
                        <a:pt x="67" y="1831"/>
                      </a:cubicBezTo>
                      <a:cubicBezTo>
                        <a:pt x="0" y="2400"/>
                        <a:pt x="134" y="2970"/>
                        <a:pt x="469" y="3439"/>
                      </a:cubicBezTo>
                      <a:cubicBezTo>
                        <a:pt x="771" y="3892"/>
                        <a:pt x="1257" y="4210"/>
                        <a:pt x="1793" y="4327"/>
                      </a:cubicBezTo>
                      <a:cubicBezTo>
                        <a:pt x="1927" y="4352"/>
                        <a:pt x="2065" y="4365"/>
                        <a:pt x="2203" y="4365"/>
                      </a:cubicBezTo>
                      <a:cubicBezTo>
                        <a:pt x="2342" y="4365"/>
                        <a:pt x="2480" y="4352"/>
                        <a:pt x="2614" y="4327"/>
                      </a:cubicBezTo>
                      <a:cubicBezTo>
                        <a:pt x="2882" y="4260"/>
                        <a:pt x="3133" y="4160"/>
                        <a:pt x="3368" y="4009"/>
                      </a:cubicBezTo>
                      <a:cubicBezTo>
                        <a:pt x="3854" y="3707"/>
                        <a:pt x="4205" y="3221"/>
                        <a:pt x="4340" y="2668"/>
                      </a:cubicBezTo>
                      <a:cubicBezTo>
                        <a:pt x="4490" y="2099"/>
                        <a:pt x="4390" y="1512"/>
                        <a:pt x="4088" y="1010"/>
                      </a:cubicBezTo>
                      <a:cubicBezTo>
                        <a:pt x="3937" y="775"/>
                        <a:pt x="3720" y="557"/>
                        <a:pt x="3485" y="390"/>
                      </a:cubicBezTo>
                      <a:cubicBezTo>
                        <a:pt x="3100" y="130"/>
                        <a:pt x="2656"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2"/>
                <p:cNvSpPr/>
                <p:nvPr/>
              </p:nvSpPr>
              <p:spPr>
                <a:xfrm rot="3504383">
                  <a:off x="-71006" y="3602681"/>
                  <a:ext cx="111427" cy="109202"/>
                </a:xfrm>
                <a:custGeom>
                  <a:avLst/>
                  <a:gdLst/>
                  <a:ahLst/>
                  <a:cxnLst/>
                  <a:rect l="l" t="t" r="r" b="b"/>
                  <a:pathLst>
                    <a:path w="4457" h="4368" extrusionOk="0">
                      <a:moveTo>
                        <a:pt x="2339" y="1"/>
                      </a:moveTo>
                      <a:cubicBezTo>
                        <a:pt x="2275" y="1"/>
                        <a:pt x="2210" y="4"/>
                        <a:pt x="2145" y="11"/>
                      </a:cubicBezTo>
                      <a:cubicBezTo>
                        <a:pt x="1542" y="28"/>
                        <a:pt x="955" y="296"/>
                        <a:pt x="553" y="765"/>
                      </a:cubicBezTo>
                      <a:cubicBezTo>
                        <a:pt x="168" y="1200"/>
                        <a:pt x="0" y="1804"/>
                        <a:pt x="84" y="2373"/>
                      </a:cubicBezTo>
                      <a:cubicBezTo>
                        <a:pt x="168" y="2943"/>
                        <a:pt x="452" y="3462"/>
                        <a:pt x="888" y="3831"/>
                      </a:cubicBezTo>
                      <a:cubicBezTo>
                        <a:pt x="1291" y="4169"/>
                        <a:pt x="1786" y="4368"/>
                        <a:pt x="2300" y="4368"/>
                      </a:cubicBezTo>
                      <a:cubicBezTo>
                        <a:pt x="2321" y="4368"/>
                        <a:pt x="2342" y="4368"/>
                        <a:pt x="2362" y="4367"/>
                      </a:cubicBezTo>
                      <a:cubicBezTo>
                        <a:pt x="2631" y="4350"/>
                        <a:pt x="2899" y="4283"/>
                        <a:pt x="3133" y="4166"/>
                      </a:cubicBezTo>
                      <a:cubicBezTo>
                        <a:pt x="3250" y="4099"/>
                        <a:pt x="3368" y="4032"/>
                        <a:pt x="3485" y="3965"/>
                      </a:cubicBezTo>
                      <a:cubicBezTo>
                        <a:pt x="3586" y="3881"/>
                        <a:pt x="3686" y="3797"/>
                        <a:pt x="3787" y="3697"/>
                      </a:cubicBezTo>
                      <a:cubicBezTo>
                        <a:pt x="4189" y="3278"/>
                        <a:pt x="4423" y="2742"/>
                        <a:pt x="4440" y="2172"/>
                      </a:cubicBezTo>
                      <a:cubicBezTo>
                        <a:pt x="4457" y="1586"/>
                        <a:pt x="4239" y="1016"/>
                        <a:pt x="3803" y="614"/>
                      </a:cubicBezTo>
                      <a:cubicBezTo>
                        <a:pt x="3703" y="513"/>
                        <a:pt x="3586" y="413"/>
                        <a:pt x="3468" y="346"/>
                      </a:cubicBezTo>
                      <a:cubicBezTo>
                        <a:pt x="3351" y="262"/>
                        <a:pt x="3217" y="195"/>
                        <a:pt x="3066" y="145"/>
                      </a:cubicBezTo>
                      <a:cubicBezTo>
                        <a:pt x="2840" y="52"/>
                        <a:pt x="2592" y="1"/>
                        <a:pt x="2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2"/>
                <p:cNvSpPr/>
                <p:nvPr/>
              </p:nvSpPr>
              <p:spPr>
                <a:xfrm rot="3504383">
                  <a:off x="-191582" y="3470249"/>
                  <a:ext cx="112702" cy="109027"/>
                </a:xfrm>
                <a:custGeom>
                  <a:avLst/>
                  <a:gdLst/>
                  <a:ahLst/>
                  <a:cxnLst/>
                  <a:rect l="l" t="t" r="r" b="b"/>
                  <a:pathLst>
                    <a:path w="4508" h="4361" extrusionOk="0">
                      <a:moveTo>
                        <a:pt x="2320" y="0"/>
                      </a:moveTo>
                      <a:cubicBezTo>
                        <a:pt x="2076" y="0"/>
                        <a:pt x="1830" y="40"/>
                        <a:pt x="1592" y="122"/>
                      </a:cubicBezTo>
                      <a:cubicBezTo>
                        <a:pt x="1441" y="172"/>
                        <a:pt x="1291" y="239"/>
                        <a:pt x="1156" y="306"/>
                      </a:cubicBezTo>
                      <a:cubicBezTo>
                        <a:pt x="1022" y="390"/>
                        <a:pt x="905" y="491"/>
                        <a:pt x="788" y="591"/>
                      </a:cubicBezTo>
                      <a:cubicBezTo>
                        <a:pt x="570" y="775"/>
                        <a:pt x="386" y="1010"/>
                        <a:pt x="268" y="1278"/>
                      </a:cubicBezTo>
                      <a:cubicBezTo>
                        <a:pt x="17" y="1814"/>
                        <a:pt x="0" y="2417"/>
                        <a:pt x="235" y="2953"/>
                      </a:cubicBezTo>
                      <a:cubicBezTo>
                        <a:pt x="453" y="3490"/>
                        <a:pt x="872" y="3908"/>
                        <a:pt x="1391" y="4143"/>
                      </a:cubicBezTo>
                      <a:cubicBezTo>
                        <a:pt x="1642" y="4260"/>
                        <a:pt x="1910" y="4327"/>
                        <a:pt x="2179" y="4361"/>
                      </a:cubicBezTo>
                      <a:cubicBezTo>
                        <a:pt x="2313" y="4361"/>
                        <a:pt x="2447" y="4361"/>
                        <a:pt x="2581" y="4344"/>
                      </a:cubicBezTo>
                      <a:cubicBezTo>
                        <a:pt x="2715" y="4327"/>
                        <a:pt x="2849" y="4311"/>
                        <a:pt x="2983" y="4260"/>
                      </a:cubicBezTo>
                      <a:cubicBezTo>
                        <a:pt x="3485" y="4076"/>
                        <a:pt x="3921" y="3707"/>
                        <a:pt x="4172" y="3238"/>
                      </a:cubicBezTo>
                      <a:cubicBezTo>
                        <a:pt x="4440" y="2719"/>
                        <a:pt x="4507" y="2149"/>
                        <a:pt x="4373" y="1580"/>
                      </a:cubicBezTo>
                      <a:cubicBezTo>
                        <a:pt x="4239" y="1010"/>
                        <a:pt x="3871" y="524"/>
                        <a:pt x="3351" y="256"/>
                      </a:cubicBezTo>
                      <a:cubicBezTo>
                        <a:pt x="3033" y="87"/>
                        <a:pt x="2678" y="0"/>
                        <a:pt x="2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0" name="Google Shape;620;p22"/>
            <p:cNvGrpSpPr/>
            <p:nvPr/>
          </p:nvGrpSpPr>
          <p:grpSpPr>
            <a:xfrm>
              <a:off x="-627038" y="2762763"/>
              <a:ext cx="3737139" cy="3969842"/>
              <a:chOff x="-627038" y="2762763"/>
              <a:chExt cx="3737139" cy="3969842"/>
            </a:xfrm>
          </p:grpSpPr>
          <p:sp>
            <p:nvSpPr>
              <p:cNvPr id="621" name="Google Shape;621;p22"/>
              <p:cNvSpPr/>
              <p:nvPr/>
            </p:nvSpPr>
            <p:spPr>
              <a:xfrm rot="3504383">
                <a:off x="-336471" y="3524525"/>
                <a:ext cx="3156004" cy="2446317"/>
              </a:xfrm>
              <a:custGeom>
                <a:avLst/>
                <a:gdLst/>
                <a:ahLst/>
                <a:cxnLst/>
                <a:rect l="l" t="t" r="r" b="b"/>
                <a:pathLst>
                  <a:path w="126238" h="97851" extrusionOk="0">
                    <a:moveTo>
                      <a:pt x="125021" y="1"/>
                    </a:moveTo>
                    <a:cubicBezTo>
                      <a:pt x="124890" y="1"/>
                      <a:pt x="124750" y="34"/>
                      <a:pt x="124604" y="109"/>
                    </a:cubicBezTo>
                    <a:cubicBezTo>
                      <a:pt x="112876" y="6208"/>
                      <a:pt x="110312" y="15724"/>
                      <a:pt x="107833" y="24939"/>
                    </a:cubicBezTo>
                    <a:cubicBezTo>
                      <a:pt x="105336" y="34188"/>
                      <a:pt x="102974" y="42933"/>
                      <a:pt x="91882" y="48714"/>
                    </a:cubicBezTo>
                    <a:cubicBezTo>
                      <a:pt x="87375" y="51060"/>
                      <a:pt x="83289" y="51940"/>
                      <a:pt x="79421" y="51940"/>
                    </a:cubicBezTo>
                    <a:cubicBezTo>
                      <a:pt x="73785" y="51940"/>
                      <a:pt x="68611" y="50071"/>
                      <a:pt x="63265" y="48144"/>
                    </a:cubicBezTo>
                    <a:cubicBezTo>
                      <a:pt x="57946" y="46215"/>
                      <a:pt x="52520" y="44251"/>
                      <a:pt x="46532" y="44251"/>
                    </a:cubicBezTo>
                    <a:cubicBezTo>
                      <a:pt x="42431" y="44251"/>
                      <a:pt x="38066" y="45172"/>
                      <a:pt x="33291" y="47658"/>
                    </a:cubicBezTo>
                    <a:cubicBezTo>
                      <a:pt x="21563" y="53774"/>
                      <a:pt x="19000" y="63290"/>
                      <a:pt x="16520" y="72488"/>
                    </a:cubicBezTo>
                    <a:cubicBezTo>
                      <a:pt x="14024" y="81754"/>
                      <a:pt x="11661" y="90483"/>
                      <a:pt x="570" y="96263"/>
                    </a:cubicBezTo>
                    <a:cubicBezTo>
                      <a:pt x="168" y="96481"/>
                      <a:pt x="0" y="96983"/>
                      <a:pt x="218" y="97402"/>
                    </a:cubicBezTo>
                    <a:cubicBezTo>
                      <a:pt x="370" y="97684"/>
                      <a:pt x="662" y="97850"/>
                      <a:pt x="961" y="97850"/>
                    </a:cubicBezTo>
                    <a:cubicBezTo>
                      <a:pt x="1090" y="97850"/>
                      <a:pt x="1220" y="97820"/>
                      <a:pt x="1340" y="97754"/>
                    </a:cubicBezTo>
                    <a:cubicBezTo>
                      <a:pt x="13085" y="91639"/>
                      <a:pt x="15649" y="82122"/>
                      <a:pt x="18129" y="72924"/>
                    </a:cubicBezTo>
                    <a:cubicBezTo>
                      <a:pt x="20625" y="63659"/>
                      <a:pt x="22971" y="54913"/>
                      <a:pt x="34079" y="49149"/>
                    </a:cubicBezTo>
                    <a:cubicBezTo>
                      <a:pt x="38597" y="46795"/>
                      <a:pt x="42686" y="45911"/>
                      <a:pt x="46556" y="45911"/>
                    </a:cubicBezTo>
                    <a:cubicBezTo>
                      <a:pt x="52187" y="45911"/>
                      <a:pt x="57353" y="47783"/>
                      <a:pt x="62696" y="49719"/>
                    </a:cubicBezTo>
                    <a:cubicBezTo>
                      <a:pt x="68016" y="51648"/>
                      <a:pt x="73442" y="53613"/>
                      <a:pt x="79429" y="53613"/>
                    </a:cubicBezTo>
                    <a:cubicBezTo>
                      <a:pt x="83531" y="53613"/>
                      <a:pt x="87895" y="52691"/>
                      <a:pt x="92670" y="50205"/>
                    </a:cubicBezTo>
                    <a:cubicBezTo>
                      <a:pt x="104398" y="44089"/>
                      <a:pt x="106962" y="34573"/>
                      <a:pt x="109441" y="25375"/>
                    </a:cubicBezTo>
                    <a:cubicBezTo>
                      <a:pt x="111938" y="16109"/>
                      <a:pt x="114300" y="7364"/>
                      <a:pt x="125392" y="1600"/>
                    </a:cubicBezTo>
                    <a:cubicBezTo>
                      <a:pt x="126237" y="1156"/>
                      <a:pt x="125796" y="1"/>
                      <a:pt x="1250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2" name="Google Shape;622;p22"/>
              <p:cNvGrpSpPr/>
              <p:nvPr/>
            </p:nvGrpSpPr>
            <p:grpSpPr>
              <a:xfrm>
                <a:off x="-560680" y="3937377"/>
                <a:ext cx="3600600" cy="1614804"/>
                <a:chOff x="-560680" y="3937377"/>
                <a:chExt cx="3600600" cy="1614804"/>
              </a:xfrm>
            </p:grpSpPr>
            <p:sp>
              <p:nvSpPr>
                <p:cNvPr id="623" name="Google Shape;623;p22"/>
                <p:cNvSpPr/>
                <p:nvPr/>
              </p:nvSpPr>
              <p:spPr>
                <a:xfrm rot="3504383">
                  <a:off x="2908065" y="5324751"/>
                  <a:ext cx="112277" cy="108727"/>
                </a:xfrm>
                <a:custGeom>
                  <a:avLst/>
                  <a:gdLst/>
                  <a:ahLst/>
                  <a:cxnLst/>
                  <a:rect l="l" t="t" r="r" b="b"/>
                  <a:pathLst>
                    <a:path w="4491" h="4349" extrusionOk="0">
                      <a:moveTo>
                        <a:pt x="2338" y="1"/>
                      </a:moveTo>
                      <a:cubicBezTo>
                        <a:pt x="2002" y="1"/>
                        <a:pt x="1675" y="73"/>
                        <a:pt x="1375" y="211"/>
                      </a:cubicBezTo>
                      <a:cubicBezTo>
                        <a:pt x="1241" y="278"/>
                        <a:pt x="1090" y="361"/>
                        <a:pt x="972" y="445"/>
                      </a:cubicBezTo>
                      <a:cubicBezTo>
                        <a:pt x="470" y="814"/>
                        <a:pt x="152" y="1367"/>
                        <a:pt x="68" y="1970"/>
                      </a:cubicBezTo>
                      <a:cubicBezTo>
                        <a:pt x="1" y="2539"/>
                        <a:pt x="185" y="3126"/>
                        <a:pt x="570" y="3561"/>
                      </a:cubicBezTo>
                      <a:cubicBezTo>
                        <a:pt x="956" y="3997"/>
                        <a:pt x="1475" y="4265"/>
                        <a:pt x="2045" y="4332"/>
                      </a:cubicBezTo>
                      <a:cubicBezTo>
                        <a:pt x="2135" y="4343"/>
                        <a:pt x="2225" y="4349"/>
                        <a:pt x="2316" y="4349"/>
                      </a:cubicBezTo>
                      <a:cubicBezTo>
                        <a:pt x="2763" y="4349"/>
                        <a:pt x="3207" y="4212"/>
                        <a:pt x="3569" y="3947"/>
                      </a:cubicBezTo>
                      <a:cubicBezTo>
                        <a:pt x="3687" y="3863"/>
                        <a:pt x="3787" y="3779"/>
                        <a:pt x="3871" y="3662"/>
                      </a:cubicBezTo>
                      <a:cubicBezTo>
                        <a:pt x="3955" y="3578"/>
                        <a:pt x="4039" y="3461"/>
                        <a:pt x="4106" y="3344"/>
                      </a:cubicBezTo>
                      <a:cubicBezTo>
                        <a:pt x="4256" y="3109"/>
                        <a:pt x="4340" y="2858"/>
                        <a:pt x="4390" y="2590"/>
                      </a:cubicBezTo>
                      <a:cubicBezTo>
                        <a:pt x="4491" y="2037"/>
                        <a:pt x="4374" y="1450"/>
                        <a:pt x="4072" y="965"/>
                      </a:cubicBezTo>
                      <a:cubicBezTo>
                        <a:pt x="3754" y="462"/>
                        <a:pt x="3251" y="127"/>
                        <a:pt x="2681" y="26"/>
                      </a:cubicBezTo>
                      <a:cubicBezTo>
                        <a:pt x="2567" y="9"/>
                        <a:pt x="2452" y="1"/>
                        <a:pt x="2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2"/>
                <p:cNvSpPr/>
                <p:nvPr/>
              </p:nvSpPr>
              <p:spPr>
                <a:xfrm rot="3504383">
                  <a:off x="2735719" y="5281697"/>
                  <a:ext cx="111452" cy="109352"/>
                </a:xfrm>
                <a:custGeom>
                  <a:avLst/>
                  <a:gdLst/>
                  <a:ahLst/>
                  <a:cxnLst/>
                  <a:rect l="l" t="t" r="r" b="b"/>
                  <a:pathLst>
                    <a:path w="4458" h="4374" extrusionOk="0">
                      <a:moveTo>
                        <a:pt x="2218" y="0"/>
                      </a:moveTo>
                      <a:cubicBezTo>
                        <a:pt x="2160" y="0"/>
                        <a:pt x="2102" y="3"/>
                        <a:pt x="2045" y="8"/>
                      </a:cubicBezTo>
                      <a:cubicBezTo>
                        <a:pt x="1425" y="75"/>
                        <a:pt x="872" y="393"/>
                        <a:pt x="503" y="896"/>
                      </a:cubicBezTo>
                      <a:cubicBezTo>
                        <a:pt x="302" y="1130"/>
                        <a:pt x="152" y="1415"/>
                        <a:pt x="85" y="1733"/>
                      </a:cubicBezTo>
                      <a:cubicBezTo>
                        <a:pt x="34" y="1867"/>
                        <a:pt x="18" y="2018"/>
                        <a:pt x="1" y="2169"/>
                      </a:cubicBezTo>
                      <a:cubicBezTo>
                        <a:pt x="1" y="2303"/>
                        <a:pt x="18" y="2454"/>
                        <a:pt x="34" y="2605"/>
                      </a:cubicBezTo>
                      <a:cubicBezTo>
                        <a:pt x="135" y="3174"/>
                        <a:pt x="453" y="3694"/>
                        <a:pt x="956" y="3995"/>
                      </a:cubicBezTo>
                      <a:cubicBezTo>
                        <a:pt x="1341" y="4247"/>
                        <a:pt x="1778" y="4373"/>
                        <a:pt x="2226" y="4373"/>
                      </a:cubicBezTo>
                      <a:cubicBezTo>
                        <a:pt x="2344" y="4373"/>
                        <a:pt x="2462" y="4364"/>
                        <a:pt x="2581" y="4347"/>
                      </a:cubicBezTo>
                      <a:cubicBezTo>
                        <a:pt x="2715" y="4330"/>
                        <a:pt x="2849" y="4297"/>
                        <a:pt x="2966" y="4246"/>
                      </a:cubicBezTo>
                      <a:cubicBezTo>
                        <a:pt x="3100" y="4196"/>
                        <a:pt x="3218" y="4146"/>
                        <a:pt x="3335" y="4079"/>
                      </a:cubicBezTo>
                      <a:cubicBezTo>
                        <a:pt x="4055" y="3677"/>
                        <a:pt x="4458" y="2873"/>
                        <a:pt x="4357" y="2052"/>
                      </a:cubicBezTo>
                      <a:cubicBezTo>
                        <a:pt x="4307" y="1482"/>
                        <a:pt x="4039" y="946"/>
                        <a:pt x="3620" y="560"/>
                      </a:cubicBezTo>
                      <a:cubicBezTo>
                        <a:pt x="3243" y="199"/>
                        <a:pt x="2731"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2"/>
                <p:cNvSpPr/>
                <p:nvPr/>
              </p:nvSpPr>
              <p:spPr>
                <a:xfrm rot="3504383">
                  <a:off x="2556101" y="5287038"/>
                  <a:ext cx="113552" cy="109352"/>
                </a:xfrm>
                <a:custGeom>
                  <a:avLst/>
                  <a:gdLst/>
                  <a:ahLst/>
                  <a:cxnLst/>
                  <a:rect l="l" t="t" r="r" b="b"/>
                  <a:pathLst>
                    <a:path w="4542" h="4374" extrusionOk="0">
                      <a:moveTo>
                        <a:pt x="2185" y="0"/>
                      </a:moveTo>
                      <a:cubicBezTo>
                        <a:pt x="1943" y="0"/>
                        <a:pt x="1701" y="43"/>
                        <a:pt x="1475" y="128"/>
                      </a:cubicBezTo>
                      <a:cubicBezTo>
                        <a:pt x="905" y="346"/>
                        <a:pt x="453" y="781"/>
                        <a:pt x="218" y="1334"/>
                      </a:cubicBezTo>
                      <a:cubicBezTo>
                        <a:pt x="84" y="1619"/>
                        <a:pt x="17" y="1921"/>
                        <a:pt x="17" y="2222"/>
                      </a:cubicBezTo>
                      <a:cubicBezTo>
                        <a:pt x="1" y="3110"/>
                        <a:pt x="553" y="3915"/>
                        <a:pt x="1391" y="4233"/>
                      </a:cubicBezTo>
                      <a:cubicBezTo>
                        <a:pt x="1643" y="4327"/>
                        <a:pt x="1906" y="4374"/>
                        <a:pt x="2170" y="4374"/>
                      </a:cubicBezTo>
                      <a:cubicBezTo>
                        <a:pt x="2468" y="4374"/>
                        <a:pt x="2766" y="4315"/>
                        <a:pt x="3050" y="4199"/>
                      </a:cubicBezTo>
                      <a:cubicBezTo>
                        <a:pt x="3301" y="4099"/>
                        <a:pt x="3536" y="3948"/>
                        <a:pt x="3737" y="3764"/>
                      </a:cubicBezTo>
                      <a:cubicBezTo>
                        <a:pt x="4340" y="3177"/>
                        <a:pt x="4541" y="2289"/>
                        <a:pt x="4240" y="1502"/>
                      </a:cubicBezTo>
                      <a:cubicBezTo>
                        <a:pt x="4038" y="949"/>
                        <a:pt x="3653" y="513"/>
                        <a:pt x="3150" y="245"/>
                      </a:cubicBezTo>
                      <a:cubicBezTo>
                        <a:pt x="2850" y="81"/>
                        <a:pt x="2517" y="0"/>
                        <a:pt x="2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2"/>
                <p:cNvSpPr/>
                <p:nvPr/>
              </p:nvSpPr>
              <p:spPr>
                <a:xfrm rot="3504383">
                  <a:off x="2376291" y="5322037"/>
                  <a:ext cx="117727" cy="109427"/>
                </a:xfrm>
                <a:custGeom>
                  <a:avLst/>
                  <a:gdLst/>
                  <a:ahLst/>
                  <a:cxnLst/>
                  <a:rect l="l" t="t" r="r" b="b"/>
                  <a:pathLst>
                    <a:path w="4709" h="4377" extrusionOk="0">
                      <a:moveTo>
                        <a:pt x="2417" y="0"/>
                      </a:moveTo>
                      <a:cubicBezTo>
                        <a:pt x="2070" y="0"/>
                        <a:pt x="1724" y="87"/>
                        <a:pt x="1408" y="260"/>
                      </a:cubicBezTo>
                      <a:cubicBezTo>
                        <a:pt x="889" y="544"/>
                        <a:pt x="520" y="1014"/>
                        <a:pt x="353" y="1583"/>
                      </a:cubicBezTo>
                      <a:cubicBezTo>
                        <a:pt x="1" y="2756"/>
                        <a:pt x="688" y="3962"/>
                        <a:pt x="1861" y="4297"/>
                      </a:cubicBezTo>
                      <a:cubicBezTo>
                        <a:pt x="2055" y="4351"/>
                        <a:pt x="2251" y="4377"/>
                        <a:pt x="2444" y="4377"/>
                      </a:cubicBezTo>
                      <a:cubicBezTo>
                        <a:pt x="3394" y="4377"/>
                        <a:pt x="4266" y="3754"/>
                        <a:pt x="4558" y="2806"/>
                      </a:cubicBezTo>
                      <a:cubicBezTo>
                        <a:pt x="4709" y="2253"/>
                        <a:pt x="4642" y="1667"/>
                        <a:pt x="4374" y="1164"/>
                      </a:cubicBezTo>
                      <a:cubicBezTo>
                        <a:pt x="4106" y="662"/>
                        <a:pt x="3637" y="276"/>
                        <a:pt x="3084" y="109"/>
                      </a:cubicBezTo>
                      <a:cubicBezTo>
                        <a:pt x="2867" y="36"/>
                        <a:pt x="2642"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2"/>
                <p:cNvSpPr/>
                <p:nvPr/>
              </p:nvSpPr>
              <p:spPr>
                <a:xfrm rot="3504383">
                  <a:off x="2205590" y="5377814"/>
                  <a:ext cx="120677" cy="109177"/>
                </a:xfrm>
                <a:custGeom>
                  <a:avLst/>
                  <a:gdLst/>
                  <a:ahLst/>
                  <a:cxnLst/>
                  <a:rect l="l" t="t" r="r" b="b"/>
                  <a:pathLst>
                    <a:path w="4827" h="4367" extrusionOk="0">
                      <a:moveTo>
                        <a:pt x="2265" y="0"/>
                      </a:moveTo>
                      <a:cubicBezTo>
                        <a:pt x="1337" y="0"/>
                        <a:pt x="441" y="592"/>
                        <a:pt x="152" y="1583"/>
                      </a:cubicBezTo>
                      <a:cubicBezTo>
                        <a:pt x="1" y="2136"/>
                        <a:pt x="68" y="2722"/>
                        <a:pt x="336" y="3225"/>
                      </a:cubicBezTo>
                      <a:cubicBezTo>
                        <a:pt x="621" y="3727"/>
                        <a:pt x="1090" y="4096"/>
                        <a:pt x="1626" y="4263"/>
                      </a:cubicBezTo>
                      <a:cubicBezTo>
                        <a:pt x="1834" y="4333"/>
                        <a:pt x="2049" y="4366"/>
                        <a:pt x="2264" y="4366"/>
                      </a:cubicBezTo>
                      <a:cubicBezTo>
                        <a:pt x="2621" y="4366"/>
                        <a:pt x="2978" y="4273"/>
                        <a:pt x="3302" y="4096"/>
                      </a:cubicBezTo>
                      <a:cubicBezTo>
                        <a:pt x="4659" y="3359"/>
                        <a:pt x="4826" y="1449"/>
                        <a:pt x="3620" y="477"/>
                      </a:cubicBezTo>
                      <a:cubicBezTo>
                        <a:pt x="3210" y="151"/>
                        <a:pt x="2733" y="0"/>
                        <a:pt x="2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2"/>
                <p:cNvSpPr/>
                <p:nvPr/>
              </p:nvSpPr>
              <p:spPr>
                <a:xfrm rot="3504383">
                  <a:off x="2033387" y="5413958"/>
                  <a:ext cx="110177" cy="109127"/>
                </a:xfrm>
                <a:custGeom>
                  <a:avLst/>
                  <a:gdLst/>
                  <a:ahLst/>
                  <a:cxnLst/>
                  <a:rect l="l" t="t" r="r" b="b"/>
                  <a:pathLst>
                    <a:path w="4407" h="4365" extrusionOk="0">
                      <a:moveTo>
                        <a:pt x="2246" y="1"/>
                      </a:moveTo>
                      <a:cubicBezTo>
                        <a:pt x="1941" y="1"/>
                        <a:pt x="1637" y="64"/>
                        <a:pt x="1357" y="190"/>
                      </a:cubicBezTo>
                      <a:cubicBezTo>
                        <a:pt x="1106" y="291"/>
                        <a:pt x="872" y="442"/>
                        <a:pt x="670" y="643"/>
                      </a:cubicBezTo>
                      <a:cubicBezTo>
                        <a:pt x="469" y="827"/>
                        <a:pt x="319" y="1062"/>
                        <a:pt x="218" y="1313"/>
                      </a:cubicBezTo>
                      <a:cubicBezTo>
                        <a:pt x="0" y="1832"/>
                        <a:pt x="0" y="2402"/>
                        <a:pt x="201" y="2905"/>
                      </a:cubicBezTo>
                      <a:cubicBezTo>
                        <a:pt x="402" y="3441"/>
                        <a:pt x="804" y="3893"/>
                        <a:pt x="1307" y="4144"/>
                      </a:cubicBezTo>
                      <a:cubicBezTo>
                        <a:pt x="1595" y="4293"/>
                        <a:pt x="1908" y="4364"/>
                        <a:pt x="2221" y="4364"/>
                      </a:cubicBezTo>
                      <a:cubicBezTo>
                        <a:pt x="2474" y="4364"/>
                        <a:pt x="2727" y="4318"/>
                        <a:pt x="2966" y="4228"/>
                      </a:cubicBezTo>
                      <a:cubicBezTo>
                        <a:pt x="3535" y="4010"/>
                        <a:pt x="3988" y="3575"/>
                        <a:pt x="4222" y="3005"/>
                      </a:cubicBezTo>
                      <a:cubicBezTo>
                        <a:pt x="4340" y="2720"/>
                        <a:pt x="4407" y="2419"/>
                        <a:pt x="4407" y="2117"/>
                      </a:cubicBezTo>
                      <a:cubicBezTo>
                        <a:pt x="4407" y="1832"/>
                        <a:pt x="4340" y="1547"/>
                        <a:pt x="4239" y="1279"/>
                      </a:cubicBezTo>
                      <a:cubicBezTo>
                        <a:pt x="4005" y="743"/>
                        <a:pt x="3569" y="324"/>
                        <a:pt x="3016" y="140"/>
                      </a:cubicBezTo>
                      <a:cubicBezTo>
                        <a:pt x="2769" y="47"/>
                        <a:pt x="2507" y="1"/>
                        <a:pt x="2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2"/>
                <p:cNvSpPr/>
                <p:nvPr/>
              </p:nvSpPr>
              <p:spPr>
                <a:xfrm rot="3504383">
                  <a:off x="1852726" y="5421014"/>
                  <a:ext cx="112702" cy="109152"/>
                </a:xfrm>
                <a:custGeom>
                  <a:avLst/>
                  <a:gdLst/>
                  <a:ahLst/>
                  <a:cxnLst/>
                  <a:rect l="l" t="t" r="r" b="b"/>
                  <a:pathLst>
                    <a:path w="4508" h="4366" extrusionOk="0">
                      <a:moveTo>
                        <a:pt x="2315" y="1"/>
                      </a:moveTo>
                      <a:cubicBezTo>
                        <a:pt x="2170" y="1"/>
                        <a:pt x="2023" y="16"/>
                        <a:pt x="1877" y="46"/>
                      </a:cubicBezTo>
                      <a:cubicBezTo>
                        <a:pt x="1609" y="79"/>
                        <a:pt x="1358" y="180"/>
                        <a:pt x="1123" y="314"/>
                      </a:cubicBezTo>
                      <a:cubicBezTo>
                        <a:pt x="889" y="448"/>
                        <a:pt x="687" y="632"/>
                        <a:pt x="537" y="850"/>
                      </a:cubicBezTo>
                      <a:cubicBezTo>
                        <a:pt x="369" y="1068"/>
                        <a:pt x="252" y="1319"/>
                        <a:pt x="202" y="1570"/>
                      </a:cubicBezTo>
                      <a:cubicBezTo>
                        <a:pt x="1" y="2408"/>
                        <a:pt x="269" y="3279"/>
                        <a:pt x="922" y="3849"/>
                      </a:cubicBezTo>
                      <a:cubicBezTo>
                        <a:pt x="1284" y="4182"/>
                        <a:pt x="1772" y="4365"/>
                        <a:pt x="2266" y="4365"/>
                      </a:cubicBezTo>
                      <a:cubicBezTo>
                        <a:pt x="2343" y="4365"/>
                        <a:pt x="2420" y="4361"/>
                        <a:pt x="2497" y="4352"/>
                      </a:cubicBezTo>
                      <a:cubicBezTo>
                        <a:pt x="2799" y="4318"/>
                        <a:pt x="3083" y="4218"/>
                        <a:pt x="3335" y="4067"/>
                      </a:cubicBezTo>
                      <a:cubicBezTo>
                        <a:pt x="3620" y="3916"/>
                        <a:pt x="3854" y="3698"/>
                        <a:pt x="4038" y="3447"/>
                      </a:cubicBezTo>
                      <a:cubicBezTo>
                        <a:pt x="4223" y="3196"/>
                        <a:pt x="4357" y="2911"/>
                        <a:pt x="4424" y="2609"/>
                      </a:cubicBezTo>
                      <a:cubicBezTo>
                        <a:pt x="4491" y="2324"/>
                        <a:pt x="4508" y="2023"/>
                        <a:pt x="4457" y="1738"/>
                      </a:cubicBezTo>
                      <a:cubicBezTo>
                        <a:pt x="4357" y="1152"/>
                        <a:pt x="4005" y="649"/>
                        <a:pt x="3502" y="347"/>
                      </a:cubicBezTo>
                      <a:cubicBezTo>
                        <a:pt x="3141" y="123"/>
                        <a:pt x="2734" y="1"/>
                        <a:pt x="2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2"/>
                <p:cNvSpPr/>
                <p:nvPr/>
              </p:nvSpPr>
              <p:spPr>
                <a:xfrm rot="3504383">
                  <a:off x="1679794" y="5382042"/>
                  <a:ext cx="111877" cy="109202"/>
                </a:xfrm>
                <a:custGeom>
                  <a:avLst/>
                  <a:gdLst/>
                  <a:ahLst/>
                  <a:cxnLst/>
                  <a:rect l="l" t="t" r="r" b="b"/>
                  <a:pathLst>
                    <a:path w="4475" h="4368" extrusionOk="0">
                      <a:moveTo>
                        <a:pt x="2140" y="1"/>
                      </a:moveTo>
                      <a:cubicBezTo>
                        <a:pt x="1679" y="1"/>
                        <a:pt x="1240" y="153"/>
                        <a:pt x="872" y="435"/>
                      </a:cubicBezTo>
                      <a:cubicBezTo>
                        <a:pt x="654" y="603"/>
                        <a:pt x="487" y="804"/>
                        <a:pt x="353" y="1039"/>
                      </a:cubicBezTo>
                      <a:cubicBezTo>
                        <a:pt x="219" y="1273"/>
                        <a:pt x="135" y="1541"/>
                        <a:pt x="85" y="1793"/>
                      </a:cubicBezTo>
                      <a:cubicBezTo>
                        <a:pt x="1" y="2362"/>
                        <a:pt x="118" y="2949"/>
                        <a:pt x="437" y="3434"/>
                      </a:cubicBezTo>
                      <a:cubicBezTo>
                        <a:pt x="755" y="3920"/>
                        <a:pt x="1258" y="4239"/>
                        <a:pt x="1827" y="4339"/>
                      </a:cubicBezTo>
                      <a:cubicBezTo>
                        <a:pt x="1940" y="4358"/>
                        <a:pt x="2051" y="4367"/>
                        <a:pt x="2160" y="4367"/>
                      </a:cubicBezTo>
                      <a:cubicBezTo>
                        <a:pt x="2342" y="4367"/>
                        <a:pt x="2520" y="4341"/>
                        <a:pt x="2698" y="4289"/>
                      </a:cubicBezTo>
                      <a:cubicBezTo>
                        <a:pt x="3000" y="4222"/>
                        <a:pt x="3285" y="4071"/>
                        <a:pt x="3536" y="3887"/>
                      </a:cubicBezTo>
                      <a:cubicBezTo>
                        <a:pt x="4039" y="3518"/>
                        <a:pt x="4340" y="2965"/>
                        <a:pt x="4407" y="2345"/>
                      </a:cubicBezTo>
                      <a:cubicBezTo>
                        <a:pt x="4474" y="1776"/>
                        <a:pt x="4273" y="1189"/>
                        <a:pt x="3888" y="771"/>
                      </a:cubicBezTo>
                      <a:cubicBezTo>
                        <a:pt x="3486" y="335"/>
                        <a:pt x="2966" y="67"/>
                        <a:pt x="2397" y="17"/>
                      </a:cubicBezTo>
                      <a:cubicBezTo>
                        <a:pt x="2311" y="6"/>
                        <a:pt x="2225" y="1"/>
                        <a:pt x="2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2"/>
                <p:cNvSpPr/>
                <p:nvPr/>
              </p:nvSpPr>
              <p:spPr>
                <a:xfrm rot="3504383">
                  <a:off x="1522053" y="5299808"/>
                  <a:ext cx="111027" cy="109277"/>
                </a:xfrm>
                <a:custGeom>
                  <a:avLst/>
                  <a:gdLst/>
                  <a:ahLst/>
                  <a:cxnLst/>
                  <a:rect l="l" t="t" r="r" b="b"/>
                  <a:pathLst>
                    <a:path w="4441" h="4371" extrusionOk="0">
                      <a:moveTo>
                        <a:pt x="2148" y="1"/>
                      </a:moveTo>
                      <a:cubicBezTo>
                        <a:pt x="2114" y="1"/>
                        <a:pt x="2079" y="2"/>
                        <a:pt x="2044" y="4"/>
                      </a:cubicBezTo>
                      <a:cubicBezTo>
                        <a:pt x="1910" y="4"/>
                        <a:pt x="1776" y="21"/>
                        <a:pt x="1642" y="54"/>
                      </a:cubicBezTo>
                      <a:cubicBezTo>
                        <a:pt x="1508" y="88"/>
                        <a:pt x="1374" y="138"/>
                        <a:pt x="1257" y="188"/>
                      </a:cubicBezTo>
                      <a:cubicBezTo>
                        <a:pt x="754" y="423"/>
                        <a:pt x="369" y="842"/>
                        <a:pt x="168" y="1344"/>
                      </a:cubicBezTo>
                      <a:cubicBezTo>
                        <a:pt x="67" y="1612"/>
                        <a:pt x="17" y="1881"/>
                        <a:pt x="0" y="2165"/>
                      </a:cubicBezTo>
                      <a:cubicBezTo>
                        <a:pt x="0" y="2450"/>
                        <a:pt x="50" y="2735"/>
                        <a:pt x="151" y="3020"/>
                      </a:cubicBezTo>
                      <a:cubicBezTo>
                        <a:pt x="252" y="3288"/>
                        <a:pt x="419" y="3539"/>
                        <a:pt x="620" y="3757"/>
                      </a:cubicBezTo>
                      <a:cubicBezTo>
                        <a:pt x="821" y="3958"/>
                        <a:pt x="1056" y="4109"/>
                        <a:pt x="1324" y="4226"/>
                      </a:cubicBezTo>
                      <a:cubicBezTo>
                        <a:pt x="1578" y="4323"/>
                        <a:pt x="1846" y="4371"/>
                        <a:pt x="2112" y="4371"/>
                      </a:cubicBezTo>
                      <a:cubicBezTo>
                        <a:pt x="2442" y="4371"/>
                        <a:pt x="2770" y="4298"/>
                        <a:pt x="3066" y="4159"/>
                      </a:cubicBezTo>
                      <a:cubicBezTo>
                        <a:pt x="3217" y="4092"/>
                        <a:pt x="3351" y="4008"/>
                        <a:pt x="3485" y="3925"/>
                      </a:cubicBezTo>
                      <a:cubicBezTo>
                        <a:pt x="3602" y="3824"/>
                        <a:pt x="3720" y="3724"/>
                        <a:pt x="3820" y="3623"/>
                      </a:cubicBezTo>
                      <a:cubicBezTo>
                        <a:pt x="4005" y="3405"/>
                        <a:pt x="4155" y="3137"/>
                        <a:pt x="4256" y="2869"/>
                      </a:cubicBezTo>
                      <a:cubicBezTo>
                        <a:pt x="4440" y="2316"/>
                        <a:pt x="4390" y="1713"/>
                        <a:pt x="4105" y="1194"/>
                      </a:cubicBezTo>
                      <a:cubicBezTo>
                        <a:pt x="3837" y="691"/>
                        <a:pt x="3385" y="306"/>
                        <a:pt x="2849" y="121"/>
                      </a:cubicBezTo>
                      <a:cubicBezTo>
                        <a:pt x="2615" y="48"/>
                        <a:pt x="2382" y="1"/>
                        <a:pt x="2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2"/>
                <p:cNvSpPr/>
                <p:nvPr/>
              </p:nvSpPr>
              <p:spPr>
                <a:xfrm rot="3504383">
                  <a:off x="1385467" y="5182648"/>
                  <a:ext cx="112302" cy="109052"/>
                </a:xfrm>
                <a:custGeom>
                  <a:avLst/>
                  <a:gdLst/>
                  <a:ahLst/>
                  <a:cxnLst/>
                  <a:rect l="l" t="t" r="r" b="b"/>
                  <a:pathLst>
                    <a:path w="4492" h="4362" extrusionOk="0">
                      <a:moveTo>
                        <a:pt x="2200" y="1"/>
                      </a:moveTo>
                      <a:cubicBezTo>
                        <a:pt x="2076" y="1"/>
                        <a:pt x="1952" y="13"/>
                        <a:pt x="1827" y="37"/>
                      </a:cubicBezTo>
                      <a:cubicBezTo>
                        <a:pt x="1559" y="70"/>
                        <a:pt x="1308" y="171"/>
                        <a:pt x="1090" y="321"/>
                      </a:cubicBezTo>
                      <a:cubicBezTo>
                        <a:pt x="855" y="472"/>
                        <a:pt x="671" y="657"/>
                        <a:pt x="503" y="874"/>
                      </a:cubicBezTo>
                      <a:cubicBezTo>
                        <a:pt x="168" y="1327"/>
                        <a:pt x="1" y="1896"/>
                        <a:pt x="51" y="2466"/>
                      </a:cubicBezTo>
                      <a:cubicBezTo>
                        <a:pt x="101" y="3052"/>
                        <a:pt x="403" y="3589"/>
                        <a:pt x="872" y="3940"/>
                      </a:cubicBezTo>
                      <a:cubicBezTo>
                        <a:pt x="1107" y="4108"/>
                        <a:pt x="1375" y="4242"/>
                        <a:pt x="1660" y="4309"/>
                      </a:cubicBezTo>
                      <a:cubicBezTo>
                        <a:pt x="1830" y="4345"/>
                        <a:pt x="2001" y="4362"/>
                        <a:pt x="2169" y="4362"/>
                      </a:cubicBezTo>
                      <a:cubicBezTo>
                        <a:pt x="2314" y="4362"/>
                        <a:pt x="2458" y="4349"/>
                        <a:pt x="2598" y="4326"/>
                      </a:cubicBezTo>
                      <a:cubicBezTo>
                        <a:pt x="2899" y="4276"/>
                        <a:pt x="3201" y="4158"/>
                        <a:pt x="3469" y="3974"/>
                      </a:cubicBezTo>
                      <a:cubicBezTo>
                        <a:pt x="3586" y="3907"/>
                        <a:pt x="3704" y="3806"/>
                        <a:pt x="3804" y="3706"/>
                      </a:cubicBezTo>
                      <a:cubicBezTo>
                        <a:pt x="3905" y="3589"/>
                        <a:pt x="4005" y="3488"/>
                        <a:pt x="4089" y="3354"/>
                      </a:cubicBezTo>
                      <a:cubicBezTo>
                        <a:pt x="4407" y="2868"/>
                        <a:pt x="4491" y="2265"/>
                        <a:pt x="4340" y="1712"/>
                      </a:cubicBezTo>
                      <a:cubicBezTo>
                        <a:pt x="4189" y="1159"/>
                        <a:pt x="3838" y="673"/>
                        <a:pt x="3369" y="355"/>
                      </a:cubicBezTo>
                      <a:cubicBezTo>
                        <a:pt x="3251" y="288"/>
                        <a:pt x="3134" y="221"/>
                        <a:pt x="3000" y="171"/>
                      </a:cubicBezTo>
                      <a:cubicBezTo>
                        <a:pt x="2883" y="120"/>
                        <a:pt x="2749" y="87"/>
                        <a:pt x="2631" y="53"/>
                      </a:cubicBezTo>
                      <a:cubicBezTo>
                        <a:pt x="2488" y="17"/>
                        <a:pt x="2344" y="1"/>
                        <a:pt x="2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2"/>
                <p:cNvSpPr/>
                <p:nvPr/>
              </p:nvSpPr>
              <p:spPr>
                <a:xfrm rot="3504383">
                  <a:off x="1285881" y="5032815"/>
                  <a:ext cx="111027" cy="108627"/>
                </a:xfrm>
                <a:custGeom>
                  <a:avLst/>
                  <a:gdLst/>
                  <a:ahLst/>
                  <a:cxnLst/>
                  <a:rect l="l" t="t" r="r" b="b"/>
                  <a:pathLst>
                    <a:path w="4441" h="4345" extrusionOk="0">
                      <a:moveTo>
                        <a:pt x="2270" y="0"/>
                      </a:moveTo>
                      <a:cubicBezTo>
                        <a:pt x="1786" y="0"/>
                        <a:pt x="1323" y="165"/>
                        <a:pt x="938" y="461"/>
                      </a:cubicBezTo>
                      <a:cubicBezTo>
                        <a:pt x="486" y="813"/>
                        <a:pt x="184" y="1333"/>
                        <a:pt x="84" y="1885"/>
                      </a:cubicBezTo>
                      <a:cubicBezTo>
                        <a:pt x="0" y="2472"/>
                        <a:pt x="151" y="3042"/>
                        <a:pt x="503" y="3494"/>
                      </a:cubicBezTo>
                      <a:cubicBezTo>
                        <a:pt x="888" y="3980"/>
                        <a:pt x="1441" y="4281"/>
                        <a:pt x="2044" y="4332"/>
                      </a:cubicBezTo>
                      <a:cubicBezTo>
                        <a:pt x="2124" y="4340"/>
                        <a:pt x="2202" y="4344"/>
                        <a:pt x="2280" y="4344"/>
                      </a:cubicBezTo>
                      <a:cubicBezTo>
                        <a:pt x="2513" y="4344"/>
                        <a:pt x="2739" y="4306"/>
                        <a:pt x="2966" y="4231"/>
                      </a:cubicBezTo>
                      <a:cubicBezTo>
                        <a:pt x="3251" y="4147"/>
                        <a:pt x="3502" y="4013"/>
                        <a:pt x="3736" y="3812"/>
                      </a:cubicBezTo>
                      <a:cubicBezTo>
                        <a:pt x="4172" y="3444"/>
                        <a:pt x="4423" y="2874"/>
                        <a:pt x="4440" y="2304"/>
                      </a:cubicBezTo>
                      <a:cubicBezTo>
                        <a:pt x="4440" y="1718"/>
                        <a:pt x="4239" y="1165"/>
                        <a:pt x="3854" y="746"/>
                      </a:cubicBezTo>
                      <a:cubicBezTo>
                        <a:pt x="3686" y="528"/>
                        <a:pt x="3468" y="361"/>
                        <a:pt x="3234" y="244"/>
                      </a:cubicBezTo>
                      <a:cubicBezTo>
                        <a:pt x="2982" y="109"/>
                        <a:pt x="2731" y="26"/>
                        <a:pt x="2463" y="9"/>
                      </a:cubicBezTo>
                      <a:cubicBezTo>
                        <a:pt x="2398" y="3"/>
                        <a:pt x="2334" y="0"/>
                        <a:pt x="2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2"/>
                <p:cNvSpPr/>
                <p:nvPr/>
              </p:nvSpPr>
              <p:spPr>
                <a:xfrm rot="3504383">
                  <a:off x="1219355" y="4862881"/>
                  <a:ext cx="117727" cy="109202"/>
                </a:xfrm>
                <a:custGeom>
                  <a:avLst/>
                  <a:gdLst/>
                  <a:ahLst/>
                  <a:cxnLst/>
                  <a:rect l="l" t="t" r="r" b="b"/>
                  <a:pathLst>
                    <a:path w="4709" h="4368" extrusionOk="0">
                      <a:moveTo>
                        <a:pt x="2471" y="1"/>
                      </a:moveTo>
                      <a:cubicBezTo>
                        <a:pt x="1538" y="1"/>
                        <a:pt x="676" y="596"/>
                        <a:pt x="385" y="1523"/>
                      </a:cubicBezTo>
                      <a:cubicBezTo>
                        <a:pt x="0" y="2696"/>
                        <a:pt x="670" y="3953"/>
                        <a:pt x="1843" y="4271"/>
                      </a:cubicBezTo>
                      <a:cubicBezTo>
                        <a:pt x="2067" y="4333"/>
                        <a:pt x="2290" y="4368"/>
                        <a:pt x="2514" y="4368"/>
                      </a:cubicBezTo>
                      <a:cubicBezTo>
                        <a:pt x="2592" y="4368"/>
                        <a:pt x="2670" y="4364"/>
                        <a:pt x="2748" y="4355"/>
                      </a:cubicBezTo>
                      <a:cubicBezTo>
                        <a:pt x="3033" y="4321"/>
                        <a:pt x="3301" y="4221"/>
                        <a:pt x="3552" y="4087"/>
                      </a:cubicBezTo>
                      <a:cubicBezTo>
                        <a:pt x="4071" y="3802"/>
                        <a:pt x="4423" y="3316"/>
                        <a:pt x="4557" y="2747"/>
                      </a:cubicBezTo>
                      <a:cubicBezTo>
                        <a:pt x="4708" y="2194"/>
                        <a:pt x="4624" y="1590"/>
                        <a:pt x="4340" y="1105"/>
                      </a:cubicBezTo>
                      <a:cubicBezTo>
                        <a:pt x="4206" y="853"/>
                        <a:pt x="4021" y="652"/>
                        <a:pt x="3803" y="468"/>
                      </a:cubicBezTo>
                      <a:cubicBezTo>
                        <a:pt x="3586" y="284"/>
                        <a:pt x="3334" y="166"/>
                        <a:pt x="3066" y="83"/>
                      </a:cubicBezTo>
                      <a:cubicBezTo>
                        <a:pt x="2868" y="27"/>
                        <a:pt x="2668" y="1"/>
                        <a:pt x="2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2"/>
                <p:cNvSpPr/>
                <p:nvPr/>
              </p:nvSpPr>
              <p:spPr>
                <a:xfrm rot="3504383">
                  <a:off x="1176782" y="4692376"/>
                  <a:ext cx="128652" cy="109352"/>
                </a:xfrm>
                <a:custGeom>
                  <a:avLst/>
                  <a:gdLst/>
                  <a:ahLst/>
                  <a:cxnLst/>
                  <a:rect l="l" t="t" r="r" b="b"/>
                  <a:pathLst>
                    <a:path w="5146" h="4374" extrusionOk="0">
                      <a:moveTo>
                        <a:pt x="2470" y="0"/>
                      </a:moveTo>
                      <a:cubicBezTo>
                        <a:pt x="1613" y="0"/>
                        <a:pt x="761" y="492"/>
                        <a:pt x="420" y="1454"/>
                      </a:cubicBezTo>
                      <a:cubicBezTo>
                        <a:pt x="1" y="2577"/>
                        <a:pt x="587" y="3833"/>
                        <a:pt x="1726" y="4236"/>
                      </a:cubicBezTo>
                      <a:cubicBezTo>
                        <a:pt x="1984" y="4330"/>
                        <a:pt x="2240" y="4374"/>
                        <a:pt x="2486" y="4374"/>
                      </a:cubicBezTo>
                      <a:cubicBezTo>
                        <a:pt x="3985" y="4374"/>
                        <a:pt x="5146" y="2764"/>
                        <a:pt x="4441" y="1253"/>
                      </a:cubicBezTo>
                      <a:cubicBezTo>
                        <a:pt x="4040" y="413"/>
                        <a:pt x="3253" y="0"/>
                        <a:pt x="2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2"/>
                <p:cNvSpPr/>
                <p:nvPr/>
              </p:nvSpPr>
              <p:spPr>
                <a:xfrm rot="3504383">
                  <a:off x="1143187" y="4515526"/>
                  <a:ext cx="113102" cy="109202"/>
                </a:xfrm>
                <a:custGeom>
                  <a:avLst/>
                  <a:gdLst/>
                  <a:ahLst/>
                  <a:cxnLst/>
                  <a:rect l="l" t="t" r="r" b="b"/>
                  <a:pathLst>
                    <a:path w="4524" h="4368" extrusionOk="0">
                      <a:moveTo>
                        <a:pt x="2194" y="0"/>
                      </a:moveTo>
                      <a:cubicBezTo>
                        <a:pt x="2116" y="0"/>
                        <a:pt x="2038" y="4"/>
                        <a:pt x="1960" y="13"/>
                      </a:cubicBezTo>
                      <a:cubicBezTo>
                        <a:pt x="1676" y="47"/>
                        <a:pt x="1391" y="130"/>
                        <a:pt x="1156" y="281"/>
                      </a:cubicBezTo>
                      <a:cubicBezTo>
                        <a:pt x="637" y="566"/>
                        <a:pt x="268" y="1052"/>
                        <a:pt x="134" y="1622"/>
                      </a:cubicBezTo>
                      <a:cubicBezTo>
                        <a:pt x="0" y="2174"/>
                        <a:pt x="84" y="2761"/>
                        <a:pt x="369" y="3263"/>
                      </a:cubicBezTo>
                      <a:cubicBezTo>
                        <a:pt x="503" y="3515"/>
                        <a:pt x="687" y="3716"/>
                        <a:pt x="905" y="3900"/>
                      </a:cubicBezTo>
                      <a:cubicBezTo>
                        <a:pt x="1123" y="4068"/>
                        <a:pt x="1374" y="4202"/>
                        <a:pt x="1642" y="4285"/>
                      </a:cubicBezTo>
                      <a:cubicBezTo>
                        <a:pt x="1840" y="4341"/>
                        <a:pt x="2040" y="4367"/>
                        <a:pt x="2237" y="4367"/>
                      </a:cubicBezTo>
                      <a:cubicBezTo>
                        <a:pt x="3170" y="4367"/>
                        <a:pt x="4032" y="3772"/>
                        <a:pt x="4323" y="2845"/>
                      </a:cubicBezTo>
                      <a:cubicBezTo>
                        <a:pt x="4524" y="2292"/>
                        <a:pt x="4457" y="1672"/>
                        <a:pt x="4189" y="1169"/>
                      </a:cubicBezTo>
                      <a:cubicBezTo>
                        <a:pt x="3904" y="633"/>
                        <a:pt x="3435" y="248"/>
                        <a:pt x="2848" y="97"/>
                      </a:cubicBezTo>
                      <a:cubicBezTo>
                        <a:pt x="2637" y="35"/>
                        <a:pt x="2417"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2"/>
                <p:cNvSpPr/>
                <p:nvPr/>
              </p:nvSpPr>
              <p:spPr>
                <a:xfrm rot="3504383">
                  <a:off x="1082431" y="4347831"/>
                  <a:ext cx="111427" cy="109252"/>
                </a:xfrm>
                <a:custGeom>
                  <a:avLst/>
                  <a:gdLst/>
                  <a:ahLst/>
                  <a:cxnLst/>
                  <a:rect l="l" t="t" r="r" b="b"/>
                  <a:pathLst>
                    <a:path w="4457" h="4370" extrusionOk="0">
                      <a:moveTo>
                        <a:pt x="2238" y="1"/>
                      </a:moveTo>
                      <a:cubicBezTo>
                        <a:pt x="1977" y="1"/>
                        <a:pt x="1726" y="36"/>
                        <a:pt x="1475" y="105"/>
                      </a:cubicBezTo>
                      <a:cubicBezTo>
                        <a:pt x="1190" y="206"/>
                        <a:pt x="939" y="340"/>
                        <a:pt x="721" y="541"/>
                      </a:cubicBezTo>
                      <a:cubicBezTo>
                        <a:pt x="268" y="926"/>
                        <a:pt x="17" y="1479"/>
                        <a:pt x="17" y="2066"/>
                      </a:cubicBezTo>
                      <a:cubicBezTo>
                        <a:pt x="0" y="2635"/>
                        <a:pt x="218" y="3188"/>
                        <a:pt x="603" y="3624"/>
                      </a:cubicBezTo>
                      <a:cubicBezTo>
                        <a:pt x="771" y="3825"/>
                        <a:pt x="989" y="3993"/>
                        <a:pt x="1223" y="4127"/>
                      </a:cubicBezTo>
                      <a:cubicBezTo>
                        <a:pt x="1458" y="4261"/>
                        <a:pt x="1726" y="4344"/>
                        <a:pt x="1994" y="4361"/>
                      </a:cubicBezTo>
                      <a:cubicBezTo>
                        <a:pt x="2058" y="4367"/>
                        <a:pt x="2123" y="4370"/>
                        <a:pt x="2186" y="4370"/>
                      </a:cubicBezTo>
                      <a:cubicBezTo>
                        <a:pt x="2670" y="4370"/>
                        <a:pt x="3134" y="4203"/>
                        <a:pt x="3519" y="3892"/>
                      </a:cubicBezTo>
                      <a:cubicBezTo>
                        <a:pt x="3954" y="3540"/>
                        <a:pt x="4273" y="3038"/>
                        <a:pt x="4356" y="2468"/>
                      </a:cubicBezTo>
                      <a:cubicBezTo>
                        <a:pt x="4457" y="1898"/>
                        <a:pt x="4306" y="1312"/>
                        <a:pt x="3938" y="843"/>
                      </a:cubicBezTo>
                      <a:cubicBezTo>
                        <a:pt x="3569" y="374"/>
                        <a:pt x="2999" y="72"/>
                        <a:pt x="2396" y="5"/>
                      </a:cubicBezTo>
                      <a:cubicBezTo>
                        <a:pt x="2343" y="2"/>
                        <a:pt x="2291"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2"/>
                <p:cNvSpPr/>
                <p:nvPr/>
              </p:nvSpPr>
              <p:spPr>
                <a:xfrm rot="3504383">
                  <a:off x="981651" y="4197755"/>
                  <a:ext cx="112277" cy="108977"/>
                </a:xfrm>
                <a:custGeom>
                  <a:avLst/>
                  <a:gdLst/>
                  <a:ahLst/>
                  <a:cxnLst/>
                  <a:rect l="l" t="t" r="r" b="b"/>
                  <a:pathLst>
                    <a:path w="4491" h="4359" extrusionOk="0">
                      <a:moveTo>
                        <a:pt x="2257" y="0"/>
                      </a:moveTo>
                      <a:cubicBezTo>
                        <a:pt x="2134" y="0"/>
                        <a:pt x="2012" y="10"/>
                        <a:pt x="1894" y="30"/>
                      </a:cubicBezTo>
                      <a:cubicBezTo>
                        <a:pt x="1592" y="97"/>
                        <a:pt x="1290" y="214"/>
                        <a:pt x="1022" y="381"/>
                      </a:cubicBezTo>
                      <a:cubicBezTo>
                        <a:pt x="905" y="465"/>
                        <a:pt x="788" y="566"/>
                        <a:pt x="687" y="666"/>
                      </a:cubicBezTo>
                      <a:cubicBezTo>
                        <a:pt x="587" y="767"/>
                        <a:pt x="503" y="884"/>
                        <a:pt x="419" y="1018"/>
                      </a:cubicBezTo>
                      <a:cubicBezTo>
                        <a:pt x="101" y="1487"/>
                        <a:pt x="0" y="2090"/>
                        <a:pt x="151" y="2660"/>
                      </a:cubicBezTo>
                      <a:cubicBezTo>
                        <a:pt x="302" y="3213"/>
                        <a:pt x="654" y="3682"/>
                        <a:pt x="1140" y="4000"/>
                      </a:cubicBezTo>
                      <a:cubicBezTo>
                        <a:pt x="1240" y="4067"/>
                        <a:pt x="1357" y="4134"/>
                        <a:pt x="1491" y="4185"/>
                      </a:cubicBezTo>
                      <a:cubicBezTo>
                        <a:pt x="1609" y="4235"/>
                        <a:pt x="1743" y="4285"/>
                        <a:pt x="1860" y="4319"/>
                      </a:cubicBezTo>
                      <a:cubicBezTo>
                        <a:pt x="2008" y="4346"/>
                        <a:pt x="2155" y="4359"/>
                        <a:pt x="2303" y="4359"/>
                      </a:cubicBezTo>
                      <a:cubicBezTo>
                        <a:pt x="2423" y="4359"/>
                        <a:pt x="2544" y="4351"/>
                        <a:pt x="2664" y="4335"/>
                      </a:cubicBezTo>
                      <a:cubicBezTo>
                        <a:pt x="2932" y="4285"/>
                        <a:pt x="3184" y="4185"/>
                        <a:pt x="3401" y="4034"/>
                      </a:cubicBezTo>
                      <a:cubicBezTo>
                        <a:pt x="3636" y="3883"/>
                        <a:pt x="3820" y="3699"/>
                        <a:pt x="3988" y="3481"/>
                      </a:cubicBezTo>
                      <a:cubicBezTo>
                        <a:pt x="4323" y="3029"/>
                        <a:pt x="4490" y="2459"/>
                        <a:pt x="4440" y="1889"/>
                      </a:cubicBezTo>
                      <a:cubicBezTo>
                        <a:pt x="4390" y="1303"/>
                        <a:pt x="4088" y="767"/>
                        <a:pt x="3619" y="432"/>
                      </a:cubicBezTo>
                      <a:cubicBezTo>
                        <a:pt x="3385" y="247"/>
                        <a:pt x="3117" y="130"/>
                        <a:pt x="2832" y="63"/>
                      </a:cubicBezTo>
                      <a:cubicBezTo>
                        <a:pt x="2639" y="22"/>
                        <a:pt x="2446" y="0"/>
                        <a:pt x="2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2"/>
                <p:cNvSpPr/>
                <p:nvPr/>
              </p:nvSpPr>
              <p:spPr>
                <a:xfrm rot="3504383">
                  <a:off x="846042" y="4080243"/>
                  <a:ext cx="111452" cy="109077"/>
                </a:xfrm>
                <a:custGeom>
                  <a:avLst/>
                  <a:gdLst/>
                  <a:ahLst/>
                  <a:cxnLst/>
                  <a:rect l="l" t="t" r="r" b="b"/>
                  <a:pathLst>
                    <a:path w="4458" h="4363" extrusionOk="0">
                      <a:moveTo>
                        <a:pt x="2384" y="1"/>
                      </a:moveTo>
                      <a:cubicBezTo>
                        <a:pt x="2355" y="1"/>
                        <a:pt x="2325" y="1"/>
                        <a:pt x="2296" y="3"/>
                      </a:cubicBezTo>
                      <a:cubicBezTo>
                        <a:pt x="1977" y="3"/>
                        <a:pt x="1676" y="70"/>
                        <a:pt x="1391" y="204"/>
                      </a:cubicBezTo>
                      <a:cubicBezTo>
                        <a:pt x="1240" y="271"/>
                        <a:pt x="1106" y="355"/>
                        <a:pt x="972" y="439"/>
                      </a:cubicBezTo>
                      <a:cubicBezTo>
                        <a:pt x="855" y="539"/>
                        <a:pt x="738" y="640"/>
                        <a:pt x="637" y="757"/>
                      </a:cubicBezTo>
                      <a:cubicBezTo>
                        <a:pt x="453" y="958"/>
                        <a:pt x="302" y="1226"/>
                        <a:pt x="201" y="1494"/>
                      </a:cubicBezTo>
                      <a:cubicBezTo>
                        <a:pt x="0" y="2047"/>
                        <a:pt x="67" y="2650"/>
                        <a:pt x="352" y="3170"/>
                      </a:cubicBezTo>
                      <a:cubicBezTo>
                        <a:pt x="620" y="3672"/>
                        <a:pt x="1073" y="4058"/>
                        <a:pt x="1626" y="4242"/>
                      </a:cubicBezTo>
                      <a:cubicBezTo>
                        <a:pt x="1859" y="4315"/>
                        <a:pt x="2092" y="4362"/>
                        <a:pt x="2326" y="4362"/>
                      </a:cubicBezTo>
                      <a:cubicBezTo>
                        <a:pt x="2361" y="4362"/>
                        <a:pt x="2395" y="4361"/>
                        <a:pt x="2430" y="4359"/>
                      </a:cubicBezTo>
                      <a:cubicBezTo>
                        <a:pt x="2564" y="4359"/>
                        <a:pt x="2698" y="4343"/>
                        <a:pt x="2832" y="4309"/>
                      </a:cubicBezTo>
                      <a:cubicBezTo>
                        <a:pt x="2966" y="4276"/>
                        <a:pt x="3100" y="4225"/>
                        <a:pt x="3217" y="4175"/>
                      </a:cubicBezTo>
                      <a:cubicBezTo>
                        <a:pt x="3469" y="4058"/>
                        <a:pt x="3686" y="3890"/>
                        <a:pt x="3871" y="3689"/>
                      </a:cubicBezTo>
                      <a:cubicBezTo>
                        <a:pt x="4055" y="3488"/>
                        <a:pt x="4206" y="3270"/>
                        <a:pt x="4290" y="3019"/>
                      </a:cubicBezTo>
                      <a:cubicBezTo>
                        <a:pt x="4390" y="2751"/>
                        <a:pt x="4457" y="2483"/>
                        <a:pt x="4457" y="2198"/>
                      </a:cubicBezTo>
                      <a:cubicBezTo>
                        <a:pt x="4457" y="1913"/>
                        <a:pt x="4424" y="1628"/>
                        <a:pt x="4323" y="1343"/>
                      </a:cubicBezTo>
                      <a:cubicBezTo>
                        <a:pt x="4206" y="1075"/>
                        <a:pt x="4055" y="824"/>
                        <a:pt x="3854" y="623"/>
                      </a:cubicBezTo>
                      <a:cubicBezTo>
                        <a:pt x="3653" y="422"/>
                        <a:pt x="3418" y="254"/>
                        <a:pt x="3150" y="154"/>
                      </a:cubicBezTo>
                      <a:cubicBezTo>
                        <a:pt x="2895" y="64"/>
                        <a:pt x="2639" y="1"/>
                        <a:pt x="2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2"/>
                <p:cNvSpPr/>
                <p:nvPr/>
              </p:nvSpPr>
              <p:spPr>
                <a:xfrm rot="3504383">
                  <a:off x="687756" y="3998253"/>
                  <a:ext cx="112302" cy="109227"/>
                </a:xfrm>
                <a:custGeom>
                  <a:avLst/>
                  <a:gdLst/>
                  <a:ahLst/>
                  <a:cxnLst/>
                  <a:rect l="l" t="t" r="r" b="b"/>
                  <a:pathLst>
                    <a:path w="4492" h="4369" extrusionOk="0">
                      <a:moveTo>
                        <a:pt x="2298" y="1"/>
                      </a:moveTo>
                      <a:cubicBezTo>
                        <a:pt x="2122" y="1"/>
                        <a:pt x="1949" y="23"/>
                        <a:pt x="1777" y="64"/>
                      </a:cubicBezTo>
                      <a:cubicBezTo>
                        <a:pt x="1475" y="147"/>
                        <a:pt x="1191" y="298"/>
                        <a:pt x="939" y="482"/>
                      </a:cubicBezTo>
                      <a:cubicBezTo>
                        <a:pt x="453" y="868"/>
                        <a:pt x="135" y="1421"/>
                        <a:pt x="68" y="2024"/>
                      </a:cubicBezTo>
                      <a:cubicBezTo>
                        <a:pt x="1" y="2610"/>
                        <a:pt x="202" y="3180"/>
                        <a:pt x="604" y="3616"/>
                      </a:cubicBezTo>
                      <a:cubicBezTo>
                        <a:pt x="989" y="4034"/>
                        <a:pt x="1526" y="4302"/>
                        <a:pt x="2095" y="4353"/>
                      </a:cubicBezTo>
                      <a:cubicBezTo>
                        <a:pt x="2179" y="4363"/>
                        <a:pt x="2262" y="4368"/>
                        <a:pt x="2345" y="4368"/>
                      </a:cubicBezTo>
                      <a:cubicBezTo>
                        <a:pt x="2796" y="4368"/>
                        <a:pt x="3235" y="4217"/>
                        <a:pt x="3603" y="3934"/>
                      </a:cubicBezTo>
                      <a:cubicBezTo>
                        <a:pt x="3821" y="3766"/>
                        <a:pt x="4005" y="3565"/>
                        <a:pt x="4139" y="3331"/>
                      </a:cubicBezTo>
                      <a:cubicBezTo>
                        <a:pt x="4273" y="3096"/>
                        <a:pt x="4357" y="2828"/>
                        <a:pt x="4391" y="2560"/>
                      </a:cubicBezTo>
                      <a:cubicBezTo>
                        <a:pt x="4491" y="2007"/>
                        <a:pt x="4357" y="1421"/>
                        <a:pt x="4056" y="935"/>
                      </a:cubicBezTo>
                      <a:cubicBezTo>
                        <a:pt x="3737" y="449"/>
                        <a:pt x="3218" y="114"/>
                        <a:pt x="2648" y="30"/>
                      </a:cubicBezTo>
                      <a:cubicBezTo>
                        <a:pt x="2529" y="10"/>
                        <a:pt x="2413" y="1"/>
                        <a:pt x="2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2"/>
                <p:cNvSpPr/>
                <p:nvPr/>
              </p:nvSpPr>
              <p:spPr>
                <a:xfrm rot="3504383">
                  <a:off x="513802" y="3959434"/>
                  <a:ext cx="112702" cy="108977"/>
                </a:xfrm>
                <a:custGeom>
                  <a:avLst/>
                  <a:gdLst/>
                  <a:ahLst/>
                  <a:cxnLst/>
                  <a:rect l="l" t="t" r="r" b="b"/>
                  <a:pathLst>
                    <a:path w="4508" h="4359" extrusionOk="0">
                      <a:moveTo>
                        <a:pt x="2243" y="1"/>
                      </a:moveTo>
                      <a:cubicBezTo>
                        <a:pt x="2166" y="1"/>
                        <a:pt x="2088" y="5"/>
                        <a:pt x="2011" y="14"/>
                      </a:cubicBezTo>
                      <a:cubicBezTo>
                        <a:pt x="1710" y="48"/>
                        <a:pt x="1425" y="132"/>
                        <a:pt x="1174" y="283"/>
                      </a:cubicBezTo>
                      <a:cubicBezTo>
                        <a:pt x="889" y="450"/>
                        <a:pt x="654" y="668"/>
                        <a:pt x="470" y="919"/>
                      </a:cubicBezTo>
                      <a:cubicBezTo>
                        <a:pt x="286" y="1171"/>
                        <a:pt x="152" y="1455"/>
                        <a:pt x="85" y="1757"/>
                      </a:cubicBezTo>
                      <a:cubicBezTo>
                        <a:pt x="18" y="2042"/>
                        <a:pt x="1" y="2343"/>
                        <a:pt x="51" y="2628"/>
                      </a:cubicBezTo>
                      <a:cubicBezTo>
                        <a:pt x="152" y="3198"/>
                        <a:pt x="503" y="3700"/>
                        <a:pt x="1006" y="4019"/>
                      </a:cubicBezTo>
                      <a:cubicBezTo>
                        <a:pt x="1371" y="4245"/>
                        <a:pt x="1791" y="4358"/>
                        <a:pt x="2219" y="4358"/>
                      </a:cubicBezTo>
                      <a:cubicBezTo>
                        <a:pt x="2362" y="4358"/>
                        <a:pt x="2506" y="4346"/>
                        <a:pt x="2648" y="4320"/>
                      </a:cubicBezTo>
                      <a:cubicBezTo>
                        <a:pt x="2899" y="4270"/>
                        <a:pt x="3151" y="4170"/>
                        <a:pt x="3385" y="4036"/>
                      </a:cubicBezTo>
                      <a:cubicBezTo>
                        <a:pt x="3620" y="3902"/>
                        <a:pt x="3821" y="3717"/>
                        <a:pt x="3972" y="3499"/>
                      </a:cubicBezTo>
                      <a:cubicBezTo>
                        <a:pt x="4139" y="3282"/>
                        <a:pt x="4256" y="3047"/>
                        <a:pt x="4324" y="2779"/>
                      </a:cubicBezTo>
                      <a:cubicBezTo>
                        <a:pt x="4508" y="1958"/>
                        <a:pt x="4240" y="1087"/>
                        <a:pt x="3603" y="517"/>
                      </a:cubicBezTo>
                      <a:cubicBezTo>
                        <a:pt x="3226" y="184"/>
                        <a:pt x="2737"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2"/>
                <p:cNvSpPr/>
                <p:nvPr/>
              </p:nvSpPr>
              <p:spPr>
                <a:xfrm rot="3504383">
                  <a:off x="335565" y="3966521"/>
                  <a:ext cx="110602" cy="109302"/>
                </a:xfrm>
                <a:custGeom>
                  <a:avLst/>
                  <a:gdLst/>
                  <a:ahLst/>
                  <a:cxnLst/>
                  <a:rect l="l" t="t" r="r" b="b"/>
                  <a:pathLst>
                    <a:path w="4424" h="4372" extrusionOk="0">
                      <a:moveTo>
                        <a:pt x="2172" y="1"/>
                      </a:moveTo>
                      <a:cubicBezTo>
                        <a:pt x="1921" y="1"/>
                        <a:pt x="1668" y="48"/>
                        <a:pt x="1425" y="144"/>
                      </a:cubicBezTo>
                      <a:cubicBezTo>
                        <a:pt x="855" y="362"/>
                        <a:pt x="419" y="797"/>
                        <a:pt x="185" y="1350"/>
                      </a:cubicBezTo>
                      <a:cubicBezTo>
                        <a:pt x="68" y="1635"/>
                        <a:pt x="1" y="1937"/>
                        <a:pt x="1" y="2255"/>
                      </a:cubicBezTo>
                      <a:cubicBezTo>
                        <a:pt x="1" y="2540"/>
                        <a:pt x="68" y="2825"/>
                        <a:pt x="168" y="3093"/>
                      </a:cubicBezTo>
                      <a:cubicBezTo>
                        <a:pt x="403" y="3612"/>
                        <a:pt x="838" y="4031"/>
                        <a:pt x="1391" y="4232"/>
                      </a:cubicBezTo>
                      <a:cubicBezTo>
                        <a:pt x="1639" y="4325"/>
                        <a:pt x="1900" y="4371"/>
                        <a:pt x="2163" y="4371"/>
                      </a:cubicBezTo>
                      <a:cubicBezTo>
                        <a:pt x="2470" y="4371"/>
                        <a:pt x="2778" y="4308"/>
                        <a:pt x="3067" y="4182"/>
                      </a:cubicBezTo>
                      <a:cubicBezTo>
                        <a:pt x="3318" y="4081"/>
                        <a:pt x="3536" y="3930"/>
                        <a:pt x="3737" y="3729"/>
                      </a:cubicBezTo>
                      <a:cubicBezTo>
                        <a:pt x="3938" y="3545"/>
                        <a:pt x="4089" y="3311"/>
                        <a:pt x="4206" y="3059"/>
                      </a:cubicBezTo>
                      <a:cubicBezTo>
                        <a:pt x="4407" y="2540"/>
                        <a:pt x="4424" y="1970"/>
                        <a:pt x="4223" y="1451"/>
                      </a:cubicBezTo>
                      <a:cubicBezTo>
                        <a:pt x="4005" y="915"/>
                        <a:pt x="3620" y="479"/>
                        <a:pt x="3100" y="228"/>
                      </a:cubicBezTo>
                      <a:cubicBezTo>
                        <a:pt x="2809" y="78"/>
                        <a:pt x="2492" y="1"/>
                        <a:pt x="2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2"/>
                <p:cNvSpPr/>
                <p:nvPr/>
              </p:nvSpPr>
              <p:spPr>
                <a:xfrm rot="3504383">
                  <a:off x="149195" y="4000278"/>
                  <a:ext cx="125677" cy="109352"/>
                </a:xfrm>
                <a:custGeom>
                  <a:avLst/>
                  <a:gdLst/>
                  <a:ahLst/>
                  <a:cxnLst/>
                  <a:rect l="l" t="t" r="r" b="b"/>
                  <a:pathLst>
                    <a:path w="5027" h="4374" extrusionOk="0">
                      <a:moveTo>
                        <a:pt x="2758" y="0"/>
                      </a:moveTo>
                      <a:cubicBezTo>
                        <a:pt x="2403" y="0"/>
                        <a:pt x="2048" y="87"/>
                        <a:pt x="1726" y="264"/>
                      </a:cubicBezTo>
                      <a:cubicBezTo>
                        <a:pt x="0" y="1202"/>
                        <a:pt x="302" y="3765"/>
                        <a:pt x="2195" y="4301"/>
                      </a:cubicBezTo>
                      <a:cubicBezTo>
                        <a:pt x="2382" y="4350"/>
                        <a:pt x="2570" y="4373"/>
                        <a:pt x="2755" y="4373"/>
                      </a:cubicBezTo>
                      <a:cubicBezTo>
                        <a:pt x="3713" y="4373"/>
                        <a:pt x="4595" y="3746"/>
                        <a:pt x="4876" y="2777"/>
                      </a:cubicBezTo>
                      <a:cubicBezTo>
                        <a:pt x="5026" y="2224"/>
                        <a:pt x="4959" y="1637"/>
                        <a:pt x="4691" y="1152"/>
                      </a:cubicBezTo>
                      <a:cubicBezTo>
                        <a:pt x="4407" y="649"/>
                        <a:pt x="3937" y="264"/>
                        <a:pt x="3401" y="96"/>
                      </a:cubicBezTo>
                      <a:cubicBezTo>
                        <a:pt x="3192" y="32"/>
                        <a:pt x="2975" y="0"/>
                        <a:pt x="2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rot="3504383">
                  <a:off x="-14724" y="4058147"/>
                  <a:ext cx="117727" cy="109152"/>
                </a:xfrm>
                <a:custGeom>
                  <a:avLst/>
                  <a:gdLst/>
                  <a:ahLst/>
                  <a:cxnLst/>
                  <a:rect l="l" t="t" r="r" b="b"/>
                  <a:pathLst>
                    <a:path w="4709" h="4366" extrusionOk="0">
                      <a:moveTo>
                        <a:pt x="2273" y="0"/>
                      </a:moveTo>
                      <a:cubicBezTo>
                        <a:pt x="1323" y="0"/>
                        <a:pt x="446" y="613"/>
                        <a:pt x="168" y="1572"/>
                      </a:cubicBezTo>
                      <a:cubicBezTo>
                        <a:pt x="0" y="2125"/>
                        <a:pt x="67" y="2711"/>
                        <a:pt x="352" y="3197"/>
                      </a:cubicBezTo>
                      <a:cubicBezTo>
                        <a:pt x="620" y="3716"/>
                        <a:pt x="1073" y="4085"/>
                        <a:pt x="1626" y="4269"/>
                      </a:cubicBezTo>
                      <a:cubicBezTo>
                        <a:pt x="1838" y="4334"/>
                        <a:pt x="2061" y="4366"/>
                        <a:pt x="2283" y="4366"/>
                      </a:cubicBezTo>
                      <a:cubicBezTo>
                        <a:pt x="2638" y="4366"/>
                        <a:pt x="2992" y="4283"/>
                        <a:pt x="3301" y="4118"/>
                      </a:cubicBezTo>
                      <a:cubicBezTo>
                        <a:pt x="3820" y="3834"/>
                        <a:pt x="4206" y="3348"/>
                        <a:pt x="4357" y="2778"/>
                      </a:cubicBezTo>
                      <a:cubicBezTo>
                        <a:pt x="4708" y="1622"/>
                        <a:pt x="4022" y="399"/>
                        <a:pt x="2865" y="81"/>
                      </a:cubicBezTo>
                      <a:cubicBezTo>
                        <a:pt x="2668" y="26"/>
                        <a:pt x="2469" y="0"/>
                        <a:pt x="2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2"/>
                <p:cNvSpPr/>
                <p:nvPr/>
              </p:nvSpPr>
              <p:spPr>
                <a:xfrm rot="3504383">
                  <a:off x="-188393" y="4094295"/>
                  <a:ext cx="111027" cy="109027"/>
                </a:xfrm>
                <a:custGeom>
                  <a:avLst/>
                  <a:gdLst/>
                  <a:ahLst/>
                  <a:cxnLst/>
                  <a:rect l="l" t="t" r="r" b="b"/>
                  <a:pathLst>
                    <a:path w="4441" h="4361" extrusionOk="0">
                      <a:moveTo>
                        <a:pt x="2261" y="0"/>
                      </a:moveTo>
                      <a:cubicBezTo>
                        <a:pt x="1696" y="0"/>
                        <a:pt x="1138" y="213"/>
                        <a:pt x="704" y="612"/>
                      </a:cubicBezTo>
                      <a:cubicBezTo>
                        <a:pt x="503" y="797"/>
                        <a:pt x="353" y="1031"/>
                        <a:pt x="235" y="1282"/>
                      </a:cubicBezTo>
                      <a:cubicBezTo>
                        <a:pt x="18" y="1785"/>
                        <a:pt x="1" y="2355"/>
                        <a:pt x="202" y="2874"/>
                      </a:cubicBezTo>
                      <a:cubicBezTo>
                        <a:pt x="403" y="3410"/>
                        <a:pt x="788" y="3863"/>
                        <a:pt x="1291" y="4131"/>
                      </a:cubicBezTo>
                      <a:cubicBezTo>
                        <a:pt x="1588" y="4284"/>
                        <a:pt x="1912" y="4361"/>
                        <a:pt x="2238" y="4361"/>
                      </a:cubicBezTo>
                      <a:cubicBezTo>
                        <a:pt x="2483" y="4361"/>
                        <a:pt x="2729" y="4317"/>
                        <a:pt x="2966" y="4231"/>
                      </a:cubicBezTo>
                      <a:cubicBezTo>
                        <a:pt x="3838" y="3896"/>
                        <a:pt x="4407" y="3075"/>
                        <a:pt x="4424" y="2137"/>
                      </a:cubicBezTo>
                      <a:cubicBezTo>
                        <a:pt x="4441" y="1249"/>
                        <a:pt x="3888" y="445"/>
                        <a:pt x="3050" y="143"/>
                      </a:cubicBezTo>
                      <a:cubicBezTo>
                        <a:pt x="2793" y="47"/>
                        <a:pt x="2527" y="0"/>
                        <a:pt x="2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2"/>
                <p:cNvSpPr/>
                <p:nvPr/>
              </p:nvSpPr>
              <p:spPr>
                <a:xfrm rot="3504383">
                  <a:off x="-366975" y="4099328"/>
                  <a:ext cx="110602" cy="108952"/>
                </a:xfrm>
                <a:custGeom>
                  <a:avLst/>
                  <a:gdLst/>
                  <a:ahLst/>
                  <a:cxnLst/>
                  <a:rect l="l" t="t" r="r" b="b"/>
                  <a:pathLst>
                    <a:path w="4424" h="4358" extrusionOk="0">
                      <a:moveTo>
                        <a:pt x="2187" y="1"/>
                      </a:moveTo>
                      <a:cubicBezTo>
                        <a:pt x="2067" y="1"/>
                        <a:pt x="1946" y="9"/>
                        <a:pt x="1826" y="27"/>
                      </a:cubicBezTo>
                      <a:cubicBezTo>
                        <a:pt x="1692" y="44"/>
                        <a:pt x="1575" y="77"/>
                        <a:pt x="1441" y="128"/>
                      </a:cubicBezTo>
                      <a:cubicBezTo>
                        <a:pt x="1324" y="161"/>
                        <a:pt x="1190" y="228"/>
                        <a:pt x="1072" y="278"/>
                      </a:cubicBezTo>
                      <a:cubicBezTo>
                        <a:pt x="838" y="429"/>
                        <a:pt x="637" y="597"/>
                        <a:pt x="469" y="815"/>
                      </a:cubicBezTo>
                      <a:cubicBezTo>
                        <a:pt x="151" y="1233"/>
                        <a:pt x="0" y="1786"/>
                        <a:pt x="50" y="2322"/>
                      </a:cubicBezTo>
                      <a:cubicBezTo>
                        <a:pt x="101" y="2892"/>
                        <a:pt x="369" y="3428"/>
                        <a:pt x="788" y="3814"/>
                      </a:cubicBezTo>
                      <a:cubicBezTo>
                        <a:pt x="1176" y="4172"/>
                        <a:pt x="1672" y="4358"/>
                        <a:pt x="2191" y="4358"/>
                      </a:cubicBezTo>
                      <a:cubicBezTo>
                        <a:pt x="2253" y="4358"/>
                        <a:pt x="2316" y="4355"/>
                        <a:pt x="2379" y="4350"/>
                      </a:cubicBezTo>
                      <a:cubicBezTo>
                        <a:pt x="3317" y="4232"/>
                        <a:pt x="4088" y="3562"/>
                        <a:pt x="4339" y="2641"/>
                      </a:cubicBezTo>
                      <a:cubicBezTo>
                        <a:pt x="4407" y="2356"/>
                        <a:pt x="4423" y="2054"/>
                        <a:pt x="4373" y="1770"/>
                      </a:cubicBezTo>
                      <a:cubicBezTo>
                        <a:pt x="4289" y="1183"/>
                        <a:pt x="3954" y="680"/>
                        <a:pt x="3468" y="362"/>
                      </a:cubicBezTo>
                      <a:cubicBezTo>
                        <a:pt x="3084" y="124"/>
                        <a:pt x="2638" y="1"/>
                        <a:pt x="2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2"/>
                <p:cNvSpPr/>
                <p:nvPr/>
              </p:nvSpPr>
              <p:spPr>
                <a:xfrm rot="3504383">
                  <a:off x="-540963" y="4055779"/>
                  <a:ext cx="112277" cy="109052"/>
                </a:xfrm>
                <a:custGeom>
                  <a:avLst/>
                  <a:gdLst/>
                  <a:ahLst/>
                  <a:cxnLst/>
                  <a:rect l="l" t="t" r="r" b="b"/>
                  <a:pathLst>
                    <a:path w="4491" h="4362" extrusionOk="0">
                      <a:moveTo>
                        <a:pt x="2176" y="0"/>
                      </a:moveTo>
                      <a:cubicBezTo>
                        <a:pt x="1728" y="0"/>
                        <a:pt x="1284" y="138"/>
                        <a:pt x="922" y="403"/>
                      </a:cubicBezTo>
                      <a:cubicBezTo>
                        <a:pt x="805" y="486"/>
                        <a:pt x="704" y="587"/>
                        <a:pt x="620" y="687"/>
                      </a:cubicBezTo>
                      <a:cubicBezTo>
                        <a:pt x="520" y="788"/>
                        <a:pt x="453" y="888"/>
                        <a:pt x="386" y="1006"/>
                      </a:cubicBezTo>
                      <a:cubicBezTo>
                        <a:pt x="235" y="1240"/>
                        <a:pt x="151" y="1492"/>
                        <a:pt x="101" y="1760"/>
                      </a:cubicBezTo>
                      <a:cubicBezTo>
                        <a:pt x="0" y="2329"/>
                        <a:pt x="118" y="2916"/>
                        <a:pt x="419" y="3402"/>
                      </a:cubicBezTo>
                      <a:cubicBezTo>
                        <a:pt x="738" y="3887"/>
                        <a:pt x="1240" y="4223"/>
                        <a:pt x="1810" y="4340"/>
                      </a:cubicBezTo>
                      <a:cubicBezTo>
                        <a:pt x="1928" y="4354"/>
                        <a:pt x="2049" y="4362"/>
                        <a:pt x="2170" y="4362"/>
                      </a:cubicBezTo>
                      <a:cubicBezTo>
                        <a:pt x="2342" y="4362"/>
                        <a:pt x="2514" y="4346"/>
                        <a:pt x="2681" y="4306"/>
                      </a:cubicBezTo>
                      <a:cubicBezTo>
                        <a:pt x="2832" y="4273"/>
                        <a:pt x="2966" y="4223"/>
                        <a:pt x="3117" y="4156"/>
                      </a:cubicBezTo>
                      <a:cubicBezTo>
                        <a:pt x="3251" y="4088"/>
                        <a:pt x="3385" y="4005"/>
                        <a:pt x="3519" y="3904"/>
                      </a:cubicBezTo>
                      <a:cubicBezTo>
                        <a:pt x="4005" y="3552"/>
                        <a:pt x="4340" y="2999"/>
                        <a:pt x="4407" y="2396"/>
                      </a:cubicBezTo>
                      <a:cubicBezTo>
                        <a:pt x="4491" y="1810"/>
                        <a:pt x="4306" y="1223"/>
                        <a:pt x="3904" y="788"/>
                      </a:cubicBezTo>
                      <a:cubicBezTo>
                        <a:pt x="3536" y="369"/>
                        <a:pt x="3016" y="84"/>
                        <a:pt x="2447" y="17"/>
                      </a:cubicBezTo>
                      <a:cubicBezTo>
                        <a:pt x="2357" y="6"/>
                        <a:pt x="2266" y="0"/>
                        <a:pt x="2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6149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9"/>
        <p:cNvGrpSpPr/>
        <p:nvPr/>
      </p:nvGrpSpPr>
      <p:grpSpPr>
        <a:xfrm>
          <a:off x="0" y="0"/>
          <a:ext cx="0" cy="0"/>
          <a:chOff x="0" y="0"/>
          <a:chExt cx="0" cy="0"/>
        </a:xfrm>
      </p:grpSpPr>
      <p:sp>
        <p:nvSpPr>
          <p:cNvPr id="340" name="Google Shape;340;p15"/>
          <p:cNvSpPr txBox="1">
            <a:spLocks noGrp="1"/>
          </p:cNvSpPr>
          <p:nvPr>
            <p:ph type="title" hasCustomPrompt="1"/>
          </p:nvPr>
        </p:nvSpPr>
        <p:spPr>
          <a:xfrm>
            <a:off x="1339200" y="893633"/>
            <a:ext cx="6262400" cy="1025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1" name="Google Shape;341;p15"/>
          <p:cNvSpPr txBox="1">
            <a:spLocks noGrp="1"/>
          </p:cNvSpPr>
          <p:nvPr>
            <p:ph type="subTitle" idx="1"/>
          </p:nvPr>
        </p:nvSpPr>
        <p:spPr>
          <a:xfrm>
            <a:off x="1339200" y="1671500"/>
            <a:ext cx="62624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42" name="Google Shape;342;p15"/>
          <p:cNvSpPr txBox="1">
            <a:spLocks noGrp="1"/>
          </p:cNvSpPr>
          <p:nvPr>
            <p:ph type="title" idx="2" hasCustomPrompt="1"/>
          </p:nvPr>
        </p:nvSpPr>
        <p:spPr>
          <a:xfrm>
            <a:off x="1339200" y="2623908"/>
            <a:ext cx="6262400" cy="1025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3" name="Google Shape;343;p15"/>
          <p:cNvSpPr txBox="1">
            <a:spLocks noGrp="1"/>
          </p:cNvSpPr>
          <p:nvPr>
            <p:ph type="subTitle" idx="3"/>
          </p:nvPr>
        </p:nvSpPr>
        <p:spPr>
          <a:xfrm>
            <a:off x="1339200" y="3399675"/>
            <a:ext cx="62624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44" name="Google Shape;344;p15"/>
          <p:cNvSpPr txBox="1">
            <a:spLocks noGrp="1"/>
          </p:cNvSpPr>
          <p:nvPr>
            <p:ph type="title" idx="4" hasCustomPrompt="1"/>
          </p:nvPr>
        </p:nvSpPr>
        <p:spPr>
          <a:xfrm>
            <a:off x="1339200" y="4354184"/>
            <a:ext cx="6262400" cy="1025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5" name="Google Shape;345;p15"/>
          <p:cNvSpPr txBox="1">
            <a:spLocks noGrp="1"/>
          </p:cNvSpPr>
          <p:nvPr>
            <p:ph type="subTitle" idx="5"/>
          </p:nvPr>
        </p:nvSpPr>
        <p:spPr>
          <a:xfrm>
            <a:off x="1339200" y="5127851"/>
            <a:ext cx="6262400" cy="7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grpSp>
        <p:nvGrpSpPr>
          <p:cNvPr id="346" name="Google Shape;346;p15"/>
          <p:cNvGrpSpPr/>
          <p:nvPr/>
        </p:nvGrpSpPr>
        <p:grpSpPr>
          <a:xfrm rot="4390107">
            <a:off x="10761139" y="5711885"/>
            <a:ext cx="1955164" cy="1841489"/>
            <a:chOff x="1404300" y="937325"/>
            <a:chExt cx="1767700" cy="1664925"/>
          </a:xfrm>
        </p:grpSpPr>
        <p:sp>
          <p:nvSpPr>
            <p:cNvPr id="347" name="Google Shape;347;p15"/>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5"/>
            <p:cNvSpPr/>
            <p:nvPr/>
          </p:nvSpPr>
          <p:spPr>
            <a:xfrm>
              <a:off x="1936875" y="1271900"/>
              <a:ext cx="550725" cy="299850"/>
            </a:xfrm>
            <a:custGeom>
              <a:avLst/>
              <a:gdLst/>
              <a:ahLst/>
              <a:cxnLst/>
              <a:rect l="l" t="t" r="r" b="b"/>
              <a:pathLst>
                <a:path w="22029" h="11994" extrusionOk="0">
                  <a:moveTo>
                    <a:pt x="761" y="1"/>
                  </a:moveTo>
                  <a:cubicBezTo>
                    <a:pt x="300" y="1"/>
                    <a:pt x="0" y="718"/>
                    <a:pt x="499" y="1035"/>
                  </a:cubicBezTo>
                  <a:cubicBezTo>
                    <a:pt x="6910" y="5201"/>
                    <a:pt x="14051" y="8609"/>
                    <a:pt x="20948" y="11936"/>
                  </a:cubicBezTo>
                  <a:cubicBezTo>
                    <a:pt x="21035" y="11975"/>
                    <a:pt x="21119" y="11993"/>
                    <a:pt x="21198" y="11993"/>
                  </a:cubicBezTo>
                  <a:cubicBezTo>
                    <a:pt x="21714" y="11993"/>
                    <a:pt x="22029" y="11247"/>
                    <a:pt x="21489" y="10989"/>
                  </a:cubicBezTo>
                  <a:cubicBezTo>
                    <a:pt x="14592" y="7662"/>
                    <a:pt x="7478" y="4254"/>
                    <a:pt x="1040" y="88"/>
                  </a:cubicBez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5"/>
            <p:cNvSpPr/>
            <p:nvPr/>
          </p:nvSpPr>
          <p:spPr>
            <a:xfrm>
              <a:off x="1880700" y="1297000"/>
              <a:ext cx="89625" cy="682925"/>
            </a:xfrm>
            <a:custGeom>
              <a:avLst/>
              <a:gdLst/>
              <a:ahLst/>
              <a:cxnLst/>
              <a:rect l="l" t="t" r="r" b="b"/>
              <a:pathLst>
                <a:path w="3585" h="27317" extrusionOk="0">
                  <a:moveTo>
                    <a:pt x="3065" y="1"/>
                  </a:moveTo>
                  <a:cubicBezTo>
                    <a:pt x="2792" y="1"/>
                    <a:pt x="2503" y="177"/>
                    <a:pt x="2476" y="518"/>
                  </a:cubicBezTo>
                  <a:cubicBezTo>
                    <a:pt x="1799" y="9309"/>
                    <a:pt x="1069" y="18073"/>
                    <a:pt x="41" y="26810"/>
                  </a:cubicBezTo>
                  <a:cubicBezTo>
                    <a:pt x="1" y="27148"/>
                    <a:pt x="258" y="27317"/>
                    <a:pt x="535" y="27317"/>
                  </a:cubicBezTo>
                  <a:cubicBezTo>
                    <a:pt x="812" y="27317"/>
                    <a:pt x="1110" y="27148"/>
                    <a:pt x="1150" y="26810"/>
                  </a:cubicBezTo>
                  <a:cubicBezTo>
                    <a:pt x="2151" y="18073"/>
                    <a:pt x="2881" y="9282"/>
                    <a:pt x="3558" y="518"/>
                  </a:cubicBezTo>
                  <a:cubicBezTo>
                    <a:pt x="3584" y="170"/>
                    <a:pt x="3333" y="1"/>
                    <a:pt x="3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5"/>
            <p:cNvSpPr/>
            <p:nvPr/>
          </p:nvSpPr>
          <p:spPr>
            <a:xfrm>
              <a:off x="1877975" y="1536400"/>
              <a:ext cx="607800" cy="445550"/>
            </a:xfrm>
            <a:custGeom>
              <a:avLst/>
              <a:gdLst/>
              <a:ahLst/>
              <a:cxnLst/>
              <a:rect l="l" t="t" r="r" b="b"/>
              <a:pathLst>
                <a:path w="24312" h="17822" extrusionOk="0">
                  <a:moveTo>
                    <a:pt x="23591" y="1"/>
                  </a:moveTo>
                  <a:cubicBezTo>
                    <a:pt x="23499" y="1"/>
                    <a:pt x="23401" y="34"/>
                    <a:pt x="23304" y="112"/>
                  </a:cubicBezTo>
                  <a:cubicBezTo>
                    <a:pt x="15866" y="5900"/>
                    <a:pt x="7832" y="10931"/>
                    <a:pt x="448" y="16774"/>
                  </a:cubicBezTo>
                  <a:cubicBezTo>
                    <a:pt x="1" y="17132"/>
                    <a:pt x="293" y="17822"/>
                    <a:pt x="713" y="17822"/>
                  </a:cubicBezTo>
                  <a:cubicBezTo>
                    <a:pt x="801" y="17822"/>
                    <a:pt x="895" y="17791"/>
                    <a:pt x="989" y="17721"/>
                  </a:cubicBezTo>
                  <a:lnTo>
                    <a:pt x="989" y="17694"/>
                  </a:lnTo>
                  <a:cubicBezTo>
                    <a:pt x="8400" y="11851"/>
                    <a:pt x="16407" y="6820"/>
                    <a:pt x="23845" y="1031"/>
                  </a:cubicBezTo>
                  <a:cubicBezTo>
                    <a:pt x="24312" y="698"/>
                    <a:pt x="24012" y="1"/>
                    <a:pt x="2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5"/>
            <p:cNvSpPr/>
            <p:nvPr/>
          </p:nvSpPr>
          <p:spPr>
            <a:xfrm>
              <a:off x="1876275" y="1954275"/>
              <a:ext cx="808150" cy="119850"/>
            </a:xfrm>
            <a:custGeom>
              <a:avLst/>
              <a:gdLst/>
              <a:ahLst/>
              <a:cxnLst/>
              <a:rect l="l" t="t" r="r" b="b"/>
              <a:pathLst>
                <a:path w="32326" h="4794" extrusionOk="0">
                  <a:moveTo>
                    <a:pt x="873" y="0"/>
                  </a:moveTo>
                  <a:cubicBezTo>
                    <a:pt x="251" y="0"/>
                    <a:pt x="0" y="956"/>
                    <a:pt x="651" y="1060"/>
                  </a:cubicBezTo>
                  <a:cubicBezTo>
                    <a:pt x="6548" y="1817"/>
                    <a:pt x="12444" y="2683"/>
                    <a:pt x="18368" y="3467"/>
                  </a:cubicBezTo>
                  <a:cubicBezTo>
                    <a:pt x="22676" y="4026"/>
                    <a:pt x="27089" y="4793"/>
                    <a:pt x="31452" y="4793"/>
                  </a:cubicBezTo>
                  <a:cubicBezTo>
                    <a:pt x="31527" y="4793"/>
                    <a:pt x="31602" y="4793"/>
                    <a:pt x="31676" y="4793"/>
                  </a:cubicBezTo>
                  <a:cubicBezTo>
                    <a:pt x="32326" y="4738"/>
                    <a:pt x="32326" y="3738"/>
                    <a:pt x="31676" y="3684"/>
                  </a:cubicBezTo>
                  <a:cubicBezTo>
                    <a:pt x="31600" y="3684"/>
                    <a:pt x="31524" y="3684"/>
                    <a:pt x="31448" y="3684"/>
                  </a:cubicBezTo>
                  <a:cubicBezTo>
                    <a:pt x="27005" y="3684"/>
                    <a:pt x="22513" y="2916"/>
                    <a:pt x="18152" y="2331"/>
                  </a:cubicBezTo>
                  <a:cubicBezTo>
                    <a:pt x="12390" y="1601"/>
                    <a:pt x="6683" y="762"/>
                    <a:pt x="949" y="5"/>
                  </a:cubicBezTo>
                  <a:cubicBezTo>
                    <a:pt x="923" y="2"/>
                    <a:pt x="898" y="0"/>
                    <a:pt x="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1561650" y="1954025"/>
              <a:ext cx="351875" cy="569450"/>
            </a:xfrm>
            <a:custGeom>
              <a:avLst/>
              <a:gdLst/>
              <a:ahLst/>
              <a:cxnLst/>
              <a:rect l="l" t="t" r="r" b="b"/>
              <a:pathLst>
                <a:path w="14075" h="22778" extrusionOk="0">
                  <a:moveTo>
                    <a:pt x="13321" y="0"/>
                  </a:moveTo>
                  <a:cubicBezTo>
                    <a:pt x="13156" y="0"/>
                    <a:pt x="12992" y="76"/>
                    <a:pt x="12884" y="258"/>
                  </a:cubicBezTo>
                  <a:lnTo>
                    <a:pt x="225" y="21979"/>
                  </a:lnTo>
                  <a:cubicBezTo>
                    <a:pt x="0" y="22391"/>
                    <a:pt x="373" y="22778"/>
                    <a:pt x="741" y="22778"/>
                  </a:cubicBezTo>
                  <a:cubicBezTo>
                    <a:pt x="903" y="22778"/>
                    <a:pt x="1064" y="22702"/>
                    <a:pt x="1172" y="22520"/>
                  </a:cubicBezTo>
                  <a:lnTo>
                    <a:pt x="13831" y="799"/>
                  </a:lnTo>
                  <a:cubicBezTo>
                    <a:pt x="14075" y="387"/>
                    <a:pt x="13695" y="0"/>
                    <a:pt x="13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1564275" y="1039275"/>
              <a:ext cx="408375" cy="260700"/>
            </a:xfrm>
            <a:custGeom>
              <a:avLst/>
              <a:gdLst/>
              <a:ahLst/>
              <a:cxnLst/>
              <a:rect l="l" t="t" r="r" b="b"/>
              <a:pathLst>
                <a:path w="16335" h="10428" extrusionOk="0">
                  <a:moveTo>
                    <a:pt x="761" y="1"/>
                  </a:moveTo>
                  <a:cubicBezTo>
                    <a:pt x="300" y="1"/>
                    <a:pt x="0" y="718"/>
                    <a:pt x="499" y="1035"/>
                  </a:cubicBezTo>
                  <a:lnTo>
                    <a:pt x="15295" y="10340"/>
                  </a:lnTo>
                  <a:cubicBezTo>
                    <a:pt x="15391" y="10401"/>
                    <a:pt x="15486" y="10428"/>
                    <a:pt x="15574" y="10428"/>
                  </a:cubicBezTo>
                  <a:cubicBezTo>
                    <a:pt x="16035" y="10428"/>
                    <a:pt x="16335" y="9711"/>
                    <a:pt x="15836" y="9393"/>
                  </a:cubicBezTo>
                  <a:lnTo>
                    <a:pt x="1040" y="88"/>
                  </a:lnTo>
                  <a:cubicBezTo>
                    <a:pt x="944" y="27"/>
                    <a:pt x="849" y="1"/>
                    <a:pt x="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5"/>
            <p:cNvSpPr/>
            <p:nvPr/>
          </p:nvSpPr>
          <p:spPr>
            <a:xfrm>
              <a:off x="1450475" y="1742400"/>
              <a:ext cx="465575" cy="238700"/>
            </a:xfrm>
            <a:custGeom>
              <a:avLst/>
              <a:gdLst/>
              <a:ahLst/>
              <a:cxnLst/>
              <a:rect l="l" t="t" r="r" b="b"/>
              <a:pathLst>
                <a:path w="18623" h="9548" extrusionOk="0">
                  <a:moveTo>
                    <a:pt x="816" y="1"/>
                  </a:moveTo>
                  <a:cubicBezTo>
                    <a:pt x="322" y="1"/>
                    <a:pt x="1" y="736"/>
                    <a:pt x="534" y="1014"/>
                  </a:cubicBezTo>
                  <a:cubicBezTo>
                    <a:pt x="6106" y="4071"/>
                    <a:pt x="11976" y="6451"/>
                    <a:pt x="17548" y="9481"/>
                  </a:cubicBezTo>
                  <a:cubicBezTo>
                    <a:pt x="17637" y="9527"/>
                    <a:pt x="17724" y="9547"/>
                    <a:pt x="17806" y="9547"/>
                  </a:cubicBezTo>
                  <a:cubicBezTo>
                    <a:pt x="18301" y="9547"/>
                    <a:pt x="18622" y="8812"/>
                    <a:pt x="18089" y="8534"/>
                  </a:cubicBezTo>
                  <a:cubicBezTo>
                    <a:pt x="12517" y="5477"/>
                    <a:pt x="6647" y="3097"/>
                    <a:pt x="1075" y="68"/>
                  </a:cubicBezTo>
                  <a:cubicBezTo>
                    <a:pt x="986" y="21"/>
                    <a:pt x="899" y="1"/>
                    <a:pt x="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874275" y="1217950"/>
              <a:ext cx="185325" cy="183975"/>
            </a:xfrm>
            <a:custGeom>
              <a:avLst/>
              <a:gdLst/>
              <a:ahLst/>
              <a:cxnLst/>
              <a:rect l="l" t="t" r="r" b="b"/>
              <a:pathLst>
                <a:path w="7413" h="7359" extrusionOk="0">
                  <a:moveTo>
                    <a:pt x="3703" y="1"/>
                  </a:moveTo>
                  <a:cubicBezTo>
                    <a:pt x="3686" y="1"/>
                    <a:pt x="3669" y="1"/>
                    <a:pt x="3652" y="1"/>
                  </a:cubicBezTo>
                  <a:cubicBezTo>
                    <a:pt x="1624" y="28"/>
                    <a:pt x="1" y="1678"/>
                    <a:pt x="28" y="3734"/>
                  </a:cubicBezTo>
                  <a:cubicBezTo>
                    <a:pt x="55" y="5746"/>
                    <a:pt x="1704" y="7359"/>
                    <a:pt x="3711" y="7359"/>
                  </a:cubicBezTo>
                  <a:cubicBezTo>
                    <a:pt x="3727" y="7359"/>
                    <a:pt x="3744" y="7359"/>
                    <a:pt x="3761" y="7359"/>
                  </a:cubicBezTo>
                  <a:cubicBezTo>
                    <a:pt x="5789" y="7332"/>
                    <a:pt x="7412" y="5655"/>
                    <a:pt x="7385" y="3626"/>
                  </a:cubicBezTo>
                  <a:cubicBezTo>
                    <a:pt x="7358" y="1614"/>
                    <a:pt x="5735" y="1"/>
                    <a:pt x="3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1486800" y="2418275"/>
              <a:ext cx="185325" cy="183975"/>
            </a:xfrm>
            <a:custGeom>
              <a:avLst/>
              <a:gdLst/>
              <a:ahLst/>
              <a:cxnLst/>
              <a:rect l="l" t="t" r="r" b="b"/>
              <a:pathLst>
                <a:path w="7413" h="7359" extrusionOk="0">
                  <a:moveTo>
                    <a:pt x="3702" y="0"/>
                  </a:moveTo>
                  <a:cubicBezTo>
                    <a:pt x="3686" y="0"/>
                    <a:pt x="3669" y="0"/>
                    <a:pt x="3652" y="1"/>
                  </a:cubicBezTo>
                  <a:cubicBezTo>
                    <a:pt x="1623" y="28"/>
                    <a:pt x="1" y="1678"/>
                    <a:pt x="28" y="3733"/>
                  </a:cubicBezTo>
                  <a:cubicBezTo>
                    <a:pt x="54" y="5745"/>
                    <a:pt x="1704" y="7358"/>
                    <a:pt x="3710" y="7358"/>
                  </a:cubicBezTo>
                  <a:cubicBezTo>
                    <a:pt x="3727" y="7358"/>
                    <a:pt x="3744" y="7358"/>
                    <a:pt x="3760" y="7358"/>
                  </a:cubicBezTo>
                  <a:cubicBezTo>
                    <a:pt x="5789" y="7331"/>
                    <a:pt x="7412" y="5654"/>
                    <a:pt x="7385" y="3625"/>
                  </a:cubicBezTo>
                  <a:cubicBezTo>
                    <a:pt x="7358" y="1613"/>
                    <a:pt x="5708" y="0"/>
                    <a:pt x="3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5"/>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5"/>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5"/>
            <p:cNvSpPr/>
            <p:nvPr/>
          </p:nvSpPr>
          <p:spPr>
            <a:xfrm>
              <a:off x="1466525" y="937325"/>
              <a:ext cx="234000" cy="231975"/>
            </a:xfrm>
            <a:custGeom>
              <a:avLst/>
              <a:gdLst/>
              <a:ahLst/>
              <a:cxnLst/>
              <a:rect l="l" t="t" r="r" b="b"/>
              <a:pathLst>
                <a:path w="9360" h="9279" extrusionOk="0">
                  <a:moveTo>
                    <a:pt x="4675" y="1"/>
                  </a:moveTo>
                  <a:cubicBezTo>
                    <a:pt x="4659" y="1"/>
                    <a:pt x="4642" y="1"/>
                    <a:pt x="4625" y="1"/>
                  </a:cubicBezTo>
                  <a:cubicBezTo>
                    <a:pt x="2056" y="28"/>
                    <a:pt x="0" y="2138"/>
                    <a:pt x="54" y="4707"/>
                  </a:cubicBezTo>
                  <a:cubicBezTo>
                    <a:pt x="81" y="7260"/>
                    <a:pt x="2163" y="9279"/>
                    <a:pt x="4683" y="9279"/>
                  </a:cubicBezTo>
                  <a:cubicBezTo>
                    <a:pt x="4700" y="9279"/>
                    <a:pt x="4717" y="9279"/>
                    <a:pt x="4734" y="9279"/>
                  </a:cubicBezTo>
                  <a:cubicBezTo>
                    <a:pt x="7303" y="9252"/>
                    <a:pt x="9359" y="7142"/>
                    <a:pt x="9332" y="4572"/>
                  </a:cubicBezTo>
                  <a:cubicBezTo>
                    <a:pt x="9278" y="2046"/>
                    <a:pt x="7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5"/>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5"/>
            <p:cNvSpPr/>
            <p:nvPr/>
          </p:nvSpPr>
          <p:spPr>
            <a:xfrm>
              <a:off x="1404300" y="1690650"/>
              <a:ext cx="131900" cy="130550"/>
            </a:xfrm>
            <a:custGeom>
              <a:avLst/>
              <a:gdLst/>
              <a:ahLst/>
              <a:cxnLst/>
              <a:rect l="l" t="t" r="r" b="b"/>
              <a:pathLst>
                <a:path w="5276" h="5222" extrusionOk="0">
                  <a:moveTo>
                    <a:pt x="2673" y="0"/>
                  </a:moveTo>
                  <a:cubicBezTo>
                    <a:pt x="2657" y="0"/>
                    <a:pt x="2641" y="0"/>
                    <a:pt x="2624" y="1"/>
                  </a:cubicBezTo>
                  <a:cubicBezTo>
                    <a:pt x="1164" y="1"/>
                    <a:pt x="1" y="1191"/>
                    <a:pt x="28" y="2651"/>
                  </a:cubicBezTo>
                  <a:cubicBezTo>
                    <a:pt x="54" y="4069"/>
                    <a:pt x="1218" y="5222"/>
                    <a:pt x="2629" y="5222"/>
                  </a:cubicBezTo>
                  <a:cubicBezTo>
                    <a:pt x="2646" y="5222"/>
                    <a:pt x="2662" y="5221"/>
                    <a:pt x="2678" y="5221"/>
                  </a:cubicBezTo>
                  <a:cubicBezTo>
                    <a:pt x="4139" y="5194"/>
                    <a:pt x="5275" y="4031"/>
                    <a:pt x="5275" y="2570"/>
                  </a:cubicBezTo>
                  <a:cubicBezTo>
                    <a:pt x="5248" y="1153"/>
                    <a:pt x="4085"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5"/>
            <p:cNvSpPr/>
            <p:nvPr/>
          </p:nvSpPr>
          <p:spPr>
            <a:xfrm>
              <a:off x="1829650" y="1902300"/>
              <a:ext cx="131900" cy="130550"/>
            </a:xfrm>
            <a:custGeom>
              <a:avLst/>
              <a:gdLst/>
              <a:ahLst/>
              <a:cxnLst/>
              <a:rect l="l" t="t" r="r" b="b"/>
              <a:pathLst>
                <a:path w="5276" h="5222" extrusionOk="0">
                  <a:moveTo>
                    <a:pt x="2673" y="1"/>
                  </a:moveTo>
                  <a:cubicBezTo>
                    <a:pt x="2657" y="1"/>
                    <a:pt x="2641" y="1"/>
                    <a:pt x="2624" y="1"/>
                  </a:cubicBezTo>
                  <a:cubicBezTo>
                    <a:pt x="1164" y="1"/>
                    <a:pt x="0" y="1191"/>
                    <a:pt x="28" y="2652"/>
                  </a:cubicBezTo>
                  <a:cubicBezTo>
                    <a:pt x="54" y="4069"/>
                    <a:pt x="1218" y="5222"/>
                    <a:pt x="2629" y="5222"/>
                  </a:cubicBezTo>
                  <a:cubicBezTo>
                    <a:pt x="2646" y="5222"/>
                    <a:pt x="2662" y="5222"/>
                    <a:pt x="2678" y="5222"/>
                  </a:cubicBezTo>
                  <a:cubicBezTo>
                    <a:pt x="4139" y="5194"/>
                    <a:pt x="5275" y="4004"/>
                    <a:pt x="5275" y="2571"/>
                  </a:cubicBezTo>
                  <a:cubicBezTo>
                    <a:pt x="5248" y="1153"/>
                    <a:pt x="4085" y="1"/>
                    <a:pt x="2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15"/>
          <p:cNvGrpSpPr/>
          <p:nvPr/>
        </p:nvGrpSpPr>
        <p:grpSpPr>
          <a:xfrm rot="-7937313">
            <a:off x="257057" y="-178267"/>
            <a:ext cx="881907" cy="1238712"/>
            <a:chOff x="2374700" y="1056350"/>
            <a:chExt cx="797300" cy="1119875"/>
          </a:xfrm>
        </p:grpSpPr>
        <p:sp>
          <p:nvSpPr>
            <p:cNvPr id="367" name="Google Shape;367;p15"/>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5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10/8/2024</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10/8/2024</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1,1,Slide 1"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67.wmf"/><Relationship Id="rId5" Type="http://schemas.openxmlformats.org/officeDocument/2006/relationships/oleObject" Target="../embeddings/oleObject2.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CHÀO</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MỪNG</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CÁC</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EM</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HỌC</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SINH</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p>
          <a:p>
            <a:pPr algn="ct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ĐẾN</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VỚI</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BÀI</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GIẢNG</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ĐIỆN</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TỬ</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a:t>
            </a: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KHOA HỌC TỰ </a:t>
            </a:r>
            <a:r>
              <a:rPr lang="en-US" sz="36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NHIÊN</a:t>
            </a: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 9</a:t>
            </a:r>
          </a:p>
        </p:txBody>
      </p:sp>
      <p:sp>
        <p:nvSpPr>
          <p:cNvPr id="13" name="Title 1"/>
          <p:cNvSpPr txBox="1">
            <a:spLocks/>
          </p:cNvSpPr>
          <p:nvPr/>
        </p:nvSpPr>
        <p:spPr>
          <a:xfrm>
            <a:off x="406400" y="3591486"/>
            <a:ext cx="10363200" cy="537882"/>
          </a:xfrm>
          <a:prstGeom prst="rect">
            <a:avLst/>
          </a:prstGeom>
        </p:spPr>
        <p:txBody>
          <a:bodyPr>
            <a:normAutofit fontScale="75000" lnSpcReduction="20000"/>
          </a:bodyPr>
          <a:lstStyle/>
          <a:p>
            <a:pPr algn="ctr" eaLnBrk="0" hangingPunct="0">
              <a:defRPr/>
            </a:pPr>
            <a:r>
              <a:rPr lang="en-US" sz="4400" b="1" kern="0" dirty="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E82FC-C7DB-C099-AB2F-75818954DFAD}"/>
              </a:ext>
            </a:extLst>
          </p:cNvPr>
          <p:cNvSpPr txBox="1"/>
          <p:nvPr/>
        </p:nvSpPr>
        <p:spPr>
          <a:xfrm>
            <a:off x="736847" y="148246"/>
            <a:ext cx="10804123"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BÀI 33: GENE LÀ TRUNG TÂM CỦA DI TRUYỀN HỌC</a:t>
            </a:r>
          </a:p>
        </p:txBody>
      </p:sp>
      <p:sp>
        <p:nvSpPr>
          <p:cNvPr id="6" name="TextBox 5">
            <a:extLst>
              <a:ext uri="{FF2B5EF4-FFF2-40B4-BE49-F238E27FC236}">
                <a16:creationId xmlns:a16="http://schemas.microsoft.com/office/drawing/2014/main" id="{F3BCA3A7-9BA5-FFD2-E25A-086EC4D2C150}"/>
              </a:ext>
            </a:extLst>
          </p:cNvPr>
          <p:cNvSpPr txBox="1"/>
          <p:nvPr/>
        </p:nvSpPr>
        <p:spPr>
          <a:xfrm>
            <a:off x="168676" y="75664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8B63CB3-3864-5C86-78B9-AA192BE03778}"/>
              </a:ext>
            </a:extLst>
          </p:cNvPr>
          <p:cNvSpPr txBox="1"/>
          <p:nvPr/>
        </p:nvSpPr>
        <p:spPr>
          <a:xfrm>
            <a:off x="0" y="1365036"/>
            <a:ext cx="12192000" cy="954107"/>
          </a:xfrm>
          <a:prstGeom prst="rect">
            <a:avLst/>
          </a:prstGeom>
          <a:noFill/>
        </p:spPr>
        <p:txBody>
          <a:bodyPr wrap="square" rtlCol="0">
            <a:spAutoFit/>
          </a:bodyPr>
          <a:lstStyle/>
          <a:p>
            <a:pPr lvl="0" algn="just" fontAlgn="base">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Biến</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dị</a:t>
            </a:r>
            <a:r>
              <a:rPr lang="en-US" sz="2800" b="1"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hiện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tượng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ra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trong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cùng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những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đặc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điểm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thế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trước</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512A6A3-85B0-67D1-9FEC-AF939151D565}"/>
              </a:ext>
            </a:extLst>
          </p:cNvPr>
          <p:cNvPicPr>
            <a:picLocks noChangeAspect="1"/>
          </p:cNvPicPr>
          <p:nvPr/>
        </p:nvPicPr>
        <p:blipFill>
          <a:blip r:embed="rId2"/>
          <a:stretch>
            <a:fillRect/>
          </a:stretch>
        </p:blipFill>
        <p:spPr>
          <a:xfrm>
            <a:off x="69541" y="2404318"/>
            <a:ext cx="12004090" cy="4371975"/>
          </a:xfrm>
          <a:prstGeom prst="rect">
            <a:avLst/>
          </a:prstGeom>
        </p:spPr>
      </p:pic>
    </p:spTree>
    <p:extLst>
      <p:ext uri="{BB962C8B-B14F-4D97-AF65-F5344CB8AC3E}">
        <p14:creationId xmlns:p14="http://schemas.microsoft.com/office/powerpoint/2010/main" val="17504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up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24B24C68-73B8-DEA1-2841-615881D982C2}"/>
              </a:ext>
            </a:extLst>
          </p:cNvPr>
          <p:cNvSpPr/>
          <p:nvPr/>
        </p:nvSpPr>
        <p:spPr>
          <a:xfrm>
            <a:off x="115410" y="357212"/>
            <a:ext cx="3737500" cy="7620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2933" b="1" dirty="0" err="1">
                <a:solidFill>
                  <a:prstClr val="white"/>
                </a:solidFill>
                <a:latin typeface="Times New Roman" panose="02020603050405020304" pitchFamily="18" charset="0"/>
                <a:cs typeface="Times New Roman" panose="02020603050405020304" pitchFamily="18" charset="0"/>
              </a:rPr>
              <a:t>Biến</a:t>
            </a:r>
            <a:r>
              <a:rPr lang="en-US" sz="2933" b="1" dirty="0">
                <a:solidFill>
                  <a:prstClr val="white"/>
                </a:solidFill>
                <a:latin typeface="Times New Roman" panose="02020603050405020304" pitchFamily="18" charset="0"/>
                <a:cs typeface="Times New Roman" panose="02020603050405020304" pitchFamily="18" charset="0"/>
              </a:rPr>
              <a:t> </a:t>
            </a:r>
            <a:r>
              <a:rPr lang="en-US" sz="2933" b="1" dirty="0" err="1">
                <a:solidFill>
                  <a:prstClr val="white"/>
                </a:solidFill>
                <a:latin typeface="Times New Roman" panose="02020603050405020304" pitchFamily="18" charset="0"/>
                <a:cs typeface="Times New Roman" panose="02020603050405020304" pitchFamily="18" charset="0"/>
              </a:rPr>
              <a:t>dị</a:t>
            </a:r>
            <a:endParaRPr lang="en-US" sz="2933" b="1"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2C03AA8-BE62-C216-3C95-EEF649678543}"/>
              </a:ext>
            </a:extLst>
          </p:cNvPr>
          <p:cNvSpPr txBox="1"/>
          <p:nvPr/>
        </p:nvSpPr>
        <p:spPr>
          <a:xfrm>
            <a:off x="3852910" y="112018"/>
            <a:ext cx="8140822" cy="1323632"/>
          </a:xfrm>
          <a:prstGeom prst="rect">
            <a:avLst/>
          </a:prstGeom>
          <a:noFill/>
        </p:spPr>
        <p:txBody>
          <a:bodyPr wrap="square">
            <a:spAutoFit/>
          </a:bodyPr>
          <a:lstStyle/>
          <a:p>
            <a:pPr algn="just"/>
            <a:r>
              <a:rPr lang="en-US" sz="2667" dirty="0">
                <a:latin typeface="Times New Roman" panose="02020603050405020304" pitchFamily="18" charset="0"/>
                <a:cs typeface="Times New Roman" panose="02020603050405020304" pitchFamily="18" charset="0"/>
              </a:rPr>
              <a:t>L</a:t>
            </a:r>
            <a:r>
              <a:rPr lang="vi-VN" sz="2667" dirty="0">
                <a:latin typeface="Times New Roman" panose="02020603050405020304" pitchFamily="18" charset="0"/>
                <a:cs typeface="Times New Roman" panose="02020603050405020304" pitchFamily="18" charset="0"/>
              </a:rPr>
              <a:t>à hiện tượng cá thể được sinh ra trong cùng một thế hệ có những đặc điểm khác nhau và khác với các cá thể ở thế hệ trước.</a:t>
            </a:r>
            <a:endParaRPr lang="en-US" sz="2667" dirty="0">
              <a:latin typeface="Times New Roman" panose="02020603050405020304" pitchFamily="18" charset="0"/>
              <a:cs typeface="Times New Roman" panose="02020603050405020304" pitchFamily="18" charset="0"/>
            </a:endParaRPr>
          </a:p>
        </p:txBody>
      </p:sp>
      <p:sp>
        <p:nvSpPr>
          <p:cNvPr id="10" name="Multiplication Sign 9">
            <a:extLst>
              <a:ext uri="{FF2B5EF4-FFF2-40B4-BE49-F238E27FC236}">
                <a16:creationId xmlns:a16="http://schemas.microsoft.com/office/drawing/2014/main" id="{C0C3569E-103F-CABD-E9D0-DD26E8956494}"/>
              </a:ext>
            </a:extLst>
          </p:cNvPr>
          <p:cNvSpPr/>
          <p:nvPr/>
        </p:nvSpPr>
        <p:spPr>
          <a:xfrm>
            <a:off x="2471011" y="2089645"/>
            <a:ext cx="1671204" cy="159879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01F30274-CE36-3650-DFDB-300E96CE6E75}"/>
              </a:ext>
            </a:extLst>
          </p:cNvPr>
          <p:cNvCxnSpPr/>
          <p:nvPr/>
        </p:nvCxnSpPr>
        <p:spPr>
          <a:xfrm>
            <a:off x="3262113" y="3589040"/>
            <a:ext cx="0" cy="68459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Multiplication Sign 11">
            <a:extLst>
              <a:ext uri="{FF2B5EF4-FFF2-40B4-BE49-F238E27FC236}">
                <a16:creationId xmlns:a16="http://schemas.microsoft.com/office/drawing/2014/main" id="{AF61F2FC-44C4-204D-808F-99518B32D736}"/>
              </a:ext>
            </a:extLst>
          </p:cNvPr>
          <p:cNvSpPr/>
          <p:nvPr/>
        </p:nvSpPr>
        <p:spPr>
          <a:xfrm>
            <a:off x="8357710" y="2102812"/>
            <a:ext cx="1671204" cy="159879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Arrow Connector 12">
            <a:extLst>
              <a:ext uri="{FF2B5EF4-FFF2-40B4-BE49-F238E27FC236}">
                <a16:creationId xmlns:a16="http://schemas.microsoft.com/office/drawing/2014/main" id="{70FB8F2B-CBD8-508F-6BBF-B8525CE02DF1}"/>
              </a:ext>
            </a:extLst>
          </p:cNvPr>
          <p:cNvCxnSpPr/>
          <p:nvPr/>
        </p:nvCxnSpPr>
        <p:spPr>
          <a:xfrm>
            <a:off x="9148812" y="3602207"/>
            <a:ext cx="0" cy="68459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938DF8D-D15C-A45A-8D9A-AF32475EE878}"/>
              </a:ext>
            </a:extLst>
          </p:cNvPr>
          <p:cNvGrpSpPr/>
          <p:nvPr/>
        </p:nvGrpSpPr>
        <p:grpSpPr>
          <a:xfrm>
            <a:off x="636998" y="1961121"/>
            <a:ext cx="1975556" cy="3042163"/>
            <a:chOff x="477748" y="1426237"/>
            <a:chExt cx="1481667" cy="2281622"/>
          </a:xfrm>
        </p:grpSpPr>
        <p:sp>
          <p:nvSpPr>
            <p:cNvPr id="15" name="TextBox 14">
              <a:extLst>
                <a:ext uri="{FF2B5EF4-FFF2-40B4-BE49-F238E27FC236}">
                  <a16:creationId xmlns:a16="http://schemas.microsoft.com/office/drawing/2014/main" id="{64B736B1-063A-6B27-BD20-EAAF67081FEF}"/>
                </a:ext>
              </a:extLst>
            </p:cNvPr>
            <p:cNvSpPr txBox="1"/>
            <p:nvPr/>
          </p:nvSpPr>
          <p:spPr>
            <a:xfrm>
              <a:off x="477748" y="2850557"/>
              <a:ext cx="1481667" cy="857302"/>
            </a:xfrm>
            <a:prstGeom prst="rect">
              <a:avLst/>
            </a:prstGeom>
            <a:noFill/>
          </p:spPr>
          <p:txBody>
            <a:bodyPr wrap="square">
              <a:spAutoFit/>
            </a:bodyPr>
            <a:lstStyle/>
            <a:p>
              <a:pPr algn="ctr">
                <a:lnSpc>
                  <a:spcPct val="150000"/>
                </a:lnSpc>
              </a:pPr>
              <a:r>
                <a:rPr lang="de-DE" sz="2400"/>
                <a:t>Bố da đen, tóc đen</a:t>
              </a:r>
              <a:endParaRPr lang="en-US" sz="2400"/>
            </a:p>
          </p:txBody>
        </p:sp>
        <p:sp>
          <p:nvSpPr>
            <p:cNvPr id="16" name="Freeform 2">
              <a:extLst>
                <a:ext uri="{FF2B5EF4-FFF2-40B4-BE49-F238E27FC236}">
                  <a16:creationId xmlns:a16="http://schemas.microsoft.com/office/drawing/2014/main" id="{2084F110-CCB6-8B69-B40F-184F45883984}"/>
                </a:ext>
              </a:extLst>
            </p:cNvPr>
            <p:cNvSpPr/>
            <p:nvPr/>
          </p:nvSpPr>
          <p:spPr>
            <a:xfrm>
              <a:off x="709987" y="1426237"/>
              <a:ext cx="966391" cy="1424321"/>
            </a:xfrm>
            <a:custGeom>
              <a:avLst/>
              <a:gdLst/>
              <a:ahLst/>
              <a:cxnLst/>
              <a:rect l="l" t="t" r="r" b="b"/>
              <a:pathLst>
                <a:path w="2633472" h="4114800">
                  <a:moveTo>
                    <a:pt x="0" y="0"/>
                  </a:moveTo>
                  <a:lnTo>
                    <a:pt x="2633472" y="0"/>
                  </a:lnTo>
                  <a:lnTo>
                    <a:pt x="263347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400"/>
            </a:p>
          </p:txBody>
        </p:sp>
      </p:grpSp>
      <p:grpSp>
        <p:nvGrpSpPr>
          <p:cNvPr id="17" name="Group 16">
            <a:extLst>
              <a:ext uri="{FF2B5EF4-FFF2-40B4-BE49-F238E27FC236}">
                <a16:creationId xmlns:a16="http://schemas.microsoft.com/office/drawing/2014/main" id="{FB40BBAA-E1F9-2893-A6E4-142726C0D500}"/>
              </a:ext>
            </a:extLst>
          </p:cNvPr>
          <p:cNvGrpSpPr/>
          <p:nvPr/>
        </p:nvGrpSpPr>
        <p:grpSpPr>
          <a:xfrm>
            <a:off x="4082791" y="2019425"/>
            <a:ext cx="1975556" cy="2950589"/>
            <a:chOff x="3062093" y="1469964"/>
            <a:chExt cx="1481667" cy="2212942"/>
          </a:xfrm>
        </p:grpSpPr>
        <p:sp>
          <p:nvSpPr>
            <p:cNvPr id="18" name="TextBox 17">
              <a:extLst>
                <a:ext uri="{FF2B5EF4-FFF2-40B4-BE49-F238E27FC236}">
                  <a16:creationId xmlns:a16="http://schemas.microsoft.com/office/drawing/2014/main" id="{008C826D-5381-DC01-958A-5812CAB609CC}"/>
                </a:ext>
              </a:extLst>
            </p:cNvPr>
            <p:cNvSpPr txBox="1"/>
            <p:nvPr/>
          </p:nvSpPr>
          <p:spPr>
            <a:xfrm>
              <a:off x="3062093" y="2825603"/>
              <a:ext cx="1481667" cy="857303"/>
            </a:xfrm>
            <a:prstGeom prst="rect">
              <a:avLst/>
            </a:prstGeom>
            <a:noFill/>
          </p:spPr>
          <p:txBody>
            <a:bodyPr wrap="square">
              <a:spAutoFit/>
            </a:bodyPr>
            <a:lstStyle/>
            <a:p>
              <a:pPr algn="ctr">
                <a:lnSpc>
                  <a:spcPct val="150000"/>
                </a:lnSpc>
              </a:pPr>
              <a:r>
                <a:rPr lang="de-DE" sz="2400" dirty="0"/>
                <a:t>Mẹ da đen, tóc đen</a:t>
              </a:r>
              <a:endParaRPr lang="en-US" sz="2400" dirty="0"/>
            </a:p>
          </p:txBody>
        </p:sp>
        <p:sp>
          <p:nvSpPr>
            <p:cNvPr id="19" name="Freeform 3">
              <a:extLst>
                <a:ext uri="{FF2B5EF4-FFF2-40B4-BE49-F238E27FC236}">
                  <a16:creationId xmlns:a16="http://schemas.microsoft.com/office/drawing/2014/main" id="{1E8ADCC9-659C-ACE3-1DBA-3CB357CB268E}"/>
                </a:ext>
              </a:extLst>
            </p:cNvPr>
            <p:cNvSpPr/>
            <p:nvPr/>
          </p:nvSpPr>
          <p:spPr>
            <a:xfrm>
              <a:off x="3106661" y="1469964"/>
              <a:ext cx="1358632" cy="1336866"/>
            </a:xfrm>
            <a:custGeom>
              <a:avLst/>
              <a:gdLst/>
              <a:ahLst/>
              <a:cxnLst/>
              <a:rect l="l" t="t" r="r" b="b"/>
              <a:pathLst>
                <a:path w="4337075" h="4114800">
                  <a:moveTo>
                    <a:pt x="0" y="0"/>
                  </a:moveTo>
                  <a:lnTo>
                    <a:pt x="4337076" y="0"/>
                  </a:lnTo>
                  <a:lnTo>
                    <a:pt x="43370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2400"/>
            </a:p>
          </p:txBody>
        </p:sp>
      </p:grpSp>
      <p:grpSp>
        <p:nvGrpSpPr>
          <p:cNvPr id="20" name="Group 19">
            <a:extLst>
              <a:ext uri="{FF2B5EF4-FFF2-40B4-BE49-F238E27FC236}">
                <a16:creationId xmlns:a16="http://schemas.microsoft.com/office/drawing/2014/main" id="{18FC8D34-A15A-1B32-A920-889D9BB7725D}"/>
              </a:ext>
            </a:extLst>
          </p:cNvPr>
          <p:cNvGrpSpPr/>
          <p:nvPr/>
        </p:nvGrpSpPr>
        <p:grpSpPr>
          <a:xfrm>
            <a:off x="1586619" y="4470028"/>
            <a:ext cx="3522107" cy="2087752"/>
            <a:chOff x="1144397" y="3386370"/>
            <a:chExt cx="2641580" cy="1565814"/>
          </a:xfrm>
        </p:grpSpPr>
        <p:sp>
          <p:nvSpPr>
            <p:cNvPr id="21" name="TextBox 20">
              <a:extLst>
                <a:ext uri="{FF2B5EF4-FFF2-40B4-BE49-F238E27FC236}">
                  <a16:creationId xmlns:a16="http://schemas.microsoft.com/office/drawing/2014/main" id="{2D2F4529-C1B4-7EC9-BD90-06C8F7A646EF}"/>
                </a:ext>
              </a:extLst>
            </p:cNvPr>
            <p:cNvSpPr txBox="1"/>
            <p:nvPr/>
          </p:nvSpPr>
          <p:spPr>
            <a:xfrm>
              <a:off x="1144397" y="4510380"/>
              <a:ext cx="2641580" cy="441804"/>
            </a:xfrm>
            <a:prstGeom prst="rect">
              <a:avLst/>
            </a:prstGeom>
            <a:noFill/>
          </p:spPr>
          <p:txBody>
            <a:bodyPr wrap="square">
              <a:spAutoFit/>
            </a:bodyPr>
            <a:lstStyle/>
            <a:p>
              <a:pPr algn="ctr">
                <a:lnSpc>
                  <a:spcPct val="150000"/>
                </a:lnSpc>
              </a:pPr>
              <a:r>
                <a:rPr lang="en-US" sz="2400"/>
                <a:t>Con da trắng, tóc vàng</a:t>
              </a:r>
            </a:p>
          </p:txBody>
        </p:sp>
        <p:sp>
          <p:nvSpPr>
            <p:cNvPr id="22" name="Freeform 19">
              <a:extLst>
                <a:ext uri="{FF2B5EF4-FFF2-40B4-BE49-F238E27FC236}">
                  <a16:creationId xmlns:a16="http://schemas.microsoft.com/office/drawing/2014/main" id="{5118FE77-2236-787E-5541-711C423452F8}"/>
                </a:ext>
              </a:extLst>
            </p:cNvPr>
            <p:cNvSpPr/>
            <p:nvPr/>
          </p:nvSpPr>
          <p:spPr>
            <a:xfrm>
              <a:off x="1916349" y="3386370"/>
              <a:ext cx="1163079" cy="1199725"/>
            </a:xfrm>
            <a:custGeom>
              <a:avLst/>
              <a:gdLst/>
              <a:ahLst/>
              <a:cxnLst/>
              <a:rect l="l" t="t" r="r" b="b"/>
              <a:pathLst>
                <a:path w="2168538" h="2325509">
                  <a:moveTo>
                    <a:pt x="0" y="0"/>
                  </a:moveTo>
                  <a:lnTo>
                    <a:pt x="2168538" y="0"/>
                  </a:lnTo>
                  <a:lnTo>
                    <a:pt x="2168538" y="2325509"/>
                  </a:lnTo>
                  <a:lnTo>
                    <a:pt x="0" y="23255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2400"/>
            </a:p>
          </p:txBody>
        </p:sp>
      </p:grpSp>
      <p:grpSp>
        <p:nvGrpSpPr>
          <p:cNvPr id="23" name="Group 22">
            <a:extLst>
              <a:ext uri="{FF2B5EF4-FFF2-40B4-BE49-F238E27FC236}">
                <a16:creationId xmlns:a16="http://schemas.microsoft.com/office/drawing/2014/main" id="{76574341-5A3B-8889-0AC1-9B3A8C4EB091}"/>
              </a:ext>
            </a:extLst>
          </p:cNvPr>
          <p:cNvGrpSpPr/>
          <p:nvPr/>
        </p:nvGrpSpPr>
        <p:grpSpPr>
          <a:xfrm>
            <a:off x="6774254" y="2123887"/>
            <a:ext cx="1975556" cy="3166941"/>
            <a:chOff x="4806001" y="1366319"/>
            <a:chExt cx="1481667" cy="2375206"/>
          </a:xfrm>
        </p:grpSpPr>
        <p:sp>
          <p:nvSpPr>
            <p:cNvPr id="24" name="TextBox 23">
              <a:extLst>
                <a:ext uri="{FF2B5EF4-FFF2-40B4-BE49-F238E27FC236}">
                  <a16:creationId xmlns:a16="http://schemas.microsoft.com/office/drawing/2014/main" id="{CCC1DDC9-A9C2-8E8B-8801-FE9B62A2CEB3}"/>
                </a:ext>
              </a:extLst>
            </p:cNvPr>
            <p:cNvSpPr txBox="1"/>
            <p:nvPr/>
          </p:nvSpPr>
          <p:spPr>
            <a:xfrm>
              <a:off x="4806001" y="2884222"/>
              <a:ext cx="1481667" cy="857303"/>
            </a:xfrm>
            <a:prstGeom prst="rect">
              <a:avLst/>
            </a:prstGeom>
            <a:noFill/>
          </p:spPr>
          <p:txBody>
            <a:bodyPr wrap="square">
              <a:spAutoFit/>
            </a:bodyPr>
            <a:lstStyle/>
            <a:p>
              <a:pPr algn="ctr">
                <a:lnSpc>
                  <a:spcPct val="150000"/>
                </a:lnSpc>
              </a:pPr>
              <a:r>
                <a:rPr lang="en-US" sz="2400"/>
                <a:t>Bố nhóm máu A</a:t>
              </a:r>
            </a:p>
          </p:txBody>
        </p:sp>
        <p:sp>
          <p:nvSpPr>
            <p:cNvPr id="25" name="Freeform 15">
              <a:extLst>
                <a:ext uri="{FF2B5EF4-FFF2-40B4-BE49-F238E27FC236}">
                  <a16:creationId xmlns:a16="http://schemas.microsoft.com/office/drawing/2014/main" id="{7943F9BF-AEE8-81F3-1A04-DE0D12872B1B}"/>
                </a:ext>
              </a:extLst>
            </p:cNvPr>
            <p:cNvSpPr/>
            <p:nvPr/>
          </p:nvSpPr>
          <p:spPr>
            <a:xfrm>
              <a:off x="5062586" y="1366319"/>
              <a:ext cx="734577" cy="1544156"/>
            </a:xfrm>
            <a:custGeom>
              <a:avLst/>
              <a:gdLst/>
              <a:ahLst/>
              <a:cxnLst/>
              <a:rect l="l" t="t" r="r" b="b"/>
              <a:pathLst>
                <a:path w="1873949" h="4114800">
                  <a:moveTo>
                    <a:pt x="0" y="0"/>
                  </a:moveTo>
                  <a:lnTo>
                    <a:pt x="1873949" y="0"/>
                  </a:lnTo>
                  <a:lnTo>
                    <a:pt x="1873949" y="4114800"/>
                  </a:lnTo>
                  <a:lnTo>
                    <a:pt x="0" y="4114800"/>
                  </a:lnTo>
                  <a:lnTo>
                    <a:pt x="0" y="0"/>
                  </a:lnTo>
                  <a:close/>
                </a:path>
              </a:pathLst>
            </a:custGeom>
            <a:blipFill>
              <a:blip r:embed="rId8"/>
              <a:stretch>
                <a:fillRect/>
              </a:stretch>
            </a:blipFill>
          </p:spPr>
          <p:txBody>
            <a:bodyPr/>
            <a:lstStyle/>
            <a:p>
              <a:endParaRPr lang="en-US" sz="2400"/>
            </a:p>
          </p:txBody>
        </p:sp>
      </p:grpSp>
      <p:grpSp>
        <p:nvGrpSpPr>
          <p:cNvPr id="26" name="Group 25">
            <a:extLst>
              <a:ext uri="{FF2B5EF4-FFF2-40B4-BE49-F238E27FC236}">
                <a16:creationId xmlns:a16="http://schemas.microsoft.com/office/drawing/2014/main" id="{946B8065-F855-474B-6A9E-9E313FCC2BA5}"/>
              </a:ext>
            </a:extLst>
          </p:cNvPr>
          <p:cNvGrpSpPr/>
          <p:nvPr/>
        </p:nvGrpSpPr>
        <p:grpSpPr>
          <a:xfrm>
            <a:off x="9720990" y="2142981"/>
            <a:ext cx="1975556" cy="3166941"/>
            <a:chOff x="4806001" y="1366319"/>
            <a:chExt cx="1481667" cy="2375206"/>
          </a:xfrm>
        </p:grpSpPr>
        <p:sp>
          <p:nvSpPr>
            <p:cNvPr id="27" name="TextBox 26">
              <a:extLst>
                <a:ext uri="{FF2B5EF4-FFF2-40B4-BE49-F238E27FC236}">
                  <a16:creationId xmlns:a16="http://schemas.microsoft.com/office/drawing/2014/main" id="{8326E8B5-BAC8-16D1-18A7-42EF345BD812}"/>
                </a:ext>
              </a:extLst>
            </p:cNvPr>
            <p:cNvSpPr txBox="1"/>
            <p:nvPr/>
          </p:nvSpPr>
          <p:spPr>
            <a:xfrm>
              <a:off x="4806001" y="2884222"/>
              <a:ext cx="1481667" cy="857303"/>
            </a:xfrm>
            <a:prstGeom prst="rect">
              <a:avLst/>
            </a:prstGeom>
            <a:noFill/>
          </p:spPr>
          <p:txBody>
            <a:bodyPr wrap="square">
              <a:spAutoFit/>
            </a:bodyPr>
            <a:lstStyle/>
            <a:p>
              <a:pPr algn="ctr">
                <a:lnSpc>
                  <a:spcPct val="150000"/>
                </a:lnSpc>
              </a:pPr>
              <a:r>
                <a:rPr lang="en-US" sz="2400"/>
                <a:t>Mẹ nhóm máu A</a:t>
              </a:r>
            </a:p>
          </p:txBody>
        </p:sp>
        <p:sp>
          <p:nvSpPr>
            <p:cNvPr id="28" name="Freeform 15">
              <a:extLst>
                <a:ext uri="{FF2B5EF4-FFF2-40B4-BE49-F238E27FC236}">
                  <a16:creationId xmlns:a16="http://schemas.microsoft.com/office/drawing/2014/main" id="{4F4673DE-D540-5BCB-B21E-225E6450240C}"/>
                </a:ext>
              </a:extLst>
            </p:cNvPr>
            <p:cNvSpPr/>
            <p:nvPr/>
          </p:nvSpPr>
          <p:spPr>
            <a:xfrm>
              <a:off x="5062586" y="1366319"/>
              <a:ext cx="734577" cy="1544156"/>
            </a:xfrm>
            <a:custGeom>
              <a:avLst/>
              <a:gdLst/>
              <a:ahLst/>
              <a:cxnLst/>
              <a:rect l="l" t="t" r="r" b="b"/>
              <a:pathLst>
                <a:path w="1873949" h="4114800">
                  <a:moveTo>
                    <a:pt x="0" y="0"/>
                  </a:moveTo>
                  <a:lnTo>
                    <a:pt x="1873949" y="0"/>
                  </a:lnTo>
                  <a:lnTo>
                    <a:pt x="1873949" y="4114800"/>
                  </a:lnTo>
                  <a:lnTo>
                    <a:pt x="0" y="4114800"/>
                  </a:lnTo>
                  <a:lnTo>
                    <a:pt x="0" y="0"/>
                  </a:lnTo>
                  <a:close/>
                </a:path>
              </a:pathLst>
            </a:custGeom>
            <a:blipFill>
              <a:blip r:embed="rId8"/>
              <a:stretch>
                <a:fillRect/>
              </a:stretch>
            </a:blipFill>
          </p:spPr>
          <p:txBody>
            <a:bodyPr/>
            <a:lstStyle/>
            <a:p>
              <a:endParaRPr lang="en-US" sz="2400"/>
            </a:p>
          </p:txBody>
        </p:sp>
      </p:grpSp>
      <p:grpSp>
        <p:nvGrpSpPr>
          <p:cNvPr id="29" name="Group 28">
            <a:extLst>
              <a:ext uri="{FF2B5EF4-FFF2-40B4-BE49-F238E27FC236}">
                <a16:creationId xmlns:a16="http://schemas.microsoft.com/office/drawing/2014/main" id="{6A4671ED-715E-E95B-3516-3F267112ECCC}"/>
              </a:ext>
            </a:extLst>
          </p:cNvPr>
          <p:cNvGrpSpPr/>
          <p:nvPr/>
        </p:nvGrpSpPr>
        <p:grpSpPr>
          <a:xfrm>
            <a:off x="7390188" y="4535984"/>
            <a:ext cx="2551504" cy="2122515"/>
            <a:chOff x="5445150" y="3286574"/>
            <a:chExt cx="1913628" cy="1591886"/>
          </a:xfrm>
        </p:grpSpPr>
        <p:sp>
          <p:nvSpPr>
            <p:cNvPr id="30" name="TextBox 29">
              <a:extLst>
                <a:ext uri="{FF2B5EF4-FFF2-40B4-BE49-F238E27FC236}">
                  <a16:creationId xmlns:a16="http://schemas.microsoft.com/office/drawing/2014/main" id="{36C79B21-2D8B-696C-98B4-2669DA77E03D}"/>
                </a:ext>
              </a:extLst>
            </p:cNvPr>
            <p:cNvSpPr txBox="1"/>
            <p:nvPr/>
          </p:nvSpPr>
          <p:spPr>
            <a:xfrm>
              <a:off x="5445150" y="4021158"/>
              <a:ext cx="1253404" cy="857302"/>
            </a:xfrm>
            <a:prstGeom prst="rect">
              <a:avLst/>
            </a:prstGeom>
            <a:noFill/>
          </p:spPr>
          <p:txBody>
            <a:bodyPr wrap="square">
              <a:spAutoFit/>
            </a:bodyPr>
            <a:lstStyle/>
            <a:p>
              <a:pPr algn="ctr">
                <a:lnSpc>
                  <a:spcPct val="150000"/>
                </a:lnSpc>
              </a:pPr>
              <a:r>
                <a:rPr lang="en-US" sz="2400" dirty="0"/>
                <a:t>Con </a:t>
              </a:r>
              <a:r>
                <a:rPr lang="en-US" sz="2400" dirty="0" err="1"/>
                <a:t>nhóm</a:t>
              </a:r>
              <a:r>
                <a:rPr lang="en-US" sz="2400" dirty="0"/>
                <a:t> </a:t>
              </a:r>
              <a:r>
                <a:rPr lang="en-US" sz="2400" dirty="0" err="1"/>
                <a:t>máu</a:t>
              </a:r>
              <a:r>
                <a:rPr lang="en-US" sz="2400" dirty="0"/>
                <a:t> O</a:t>
              </a:r>
            </a:p>
          </p:txBody>
        </p:sp>
        <p:sp>
          <p:nvSpPr>
            <p:cNvPr id="31" name="Freeform 16">
              <a:extLst>
                <a:ext uri="{FF2B5EF4-FFF2-40B4-BE49-F238E27FC236}">
                  <a16:creationId xmlns:a16="http://schemas.microsoft.com/office/drawing/2014/main" id="{C4B30516-040D-98F6-511A-F11159316358}"/>
                </a:ext>
              </a:extLst>
            </p:cNvPr>
            <p:cNvSpPr/>
            <p:nvPr/>
          </p:nvSpPr>
          <p:spPr>
            <a:xfrm>
              <a:off x="6624200" y="3286574"/>
              <a:ext cx="734578" cy="1544156"/>
            </a:xfrm>
            <a:custGeom>
              <a:avLst/>
              <a:gdLst/>
              <a:ahLst/>
              <a:cxnLst/>
              <a:rect l="l" t="t" r="r" b="b"/>
              <a:pathLst>
                <a:path w="1773811" h="3770722">
                  <a:moveTo>
                    <a:pt x="0" y="0"/>
                  </a:moveTo>
                  <a:lnTo>
                    <a:pt x="1773811" y="0"/>
                  </a:lnTo>
                  <a:lnTo>
                    <a:pt x="1773811" y="3770722"/>
                  </a:lnTo>
                  <a:lnTo>
                    <a:pt x="0" y="3770722"/>
                  </a:lnTo>
                  <a:lnTo>
                    <a:pt x="0" y="0"/>
                  </a:lnTo>
                  <a:close/>
                </a:path>
              </a:pathLst>
            </a:custGeom>
            <a:blipFill>
              <a:blip r:embed="rId9"/>
              <a:stretch>
                <a:fillRect/>
              </a:stretch>
            </a:blipFill>
          </p:spPr>
          <p:txBody>
            <a:bodyPr/>
            <a:lstStyle/>
            <a:p>
              <a:endParaRPr lang="en-US" sz="2400"/>
            </a:p>
          </p:txBody>
        </p:sp>
      </p:grpSp>
    </p:spTree>
    <p:extLst>
      <p:ext uri="{BB962C8B-B14F-4D97-AF65-F5344CB8AC3E}">
        <p14:creationId xmlns:p14="http://schemas.microsoft.com/office/powerpoint/2010/main" val="322201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54F08EA-47E5-0E20-5110-E5DB243F943A}"/>
              </a:ext>
            </a:extLst>
          </p:cNvPr>
          <p:cNvGrpSpPr/>
          <p:nvPr/>
        </p:nvGrpSpPr>
        <p:grpSpPr>
          <a:xfrm>
            <a:off x="424946" y="349957"/>
            <a:ext cx="6143185" cy="4559532"/>
            <a:chOff x="318709" y="262467"/>
            <a:chExt cx="4607389" cy="3419649"/>
          </a:xfrm>
        </p:grpSpPr>
        <p:pic>
          <p:nvPicPr>
            <p:cNvPr id="9" name="Picture 8" descr="A person and person with a baby&#10;&#10;Description automatically generated">
              <a:extLst>
                <a:ext uri="{FF2B5EF4-FFF2-40B4-BE49-F238E27FC236}">
                  <a16:creationId xmlns:a16="http://schemas.microsoft.com/office/drawing/2014/main" id="{0D29F0A2-4D09-30FA-899A-64750407D112}"/>
                </a:ext>
              </a:extLst>
            </p:cNvPr>
            <p:cNvPicPr>
              <a:picLocks noChangeAspect="1"/>
            </p:cNvPicPr>
            <p:nvPr/>
          </p:nvPicPr>
          <p:blipFill>
            <a:blip r:embed="rId2"/>
            <a:stretch>
              <a:fillRect/>
            </a:stretch>
          </p:blipFill>
          <p:spPr>
            <a:xfrm>
              <a:off x="318709" y="262467"/>
              <a:ext cx="4607389" cy="3073400"/>
            </a:xfrm>
            <a:prstGeom prst="rect">
              <a:avLst/>
            </a:prstGeom>
          </p:spPr>
        </p:pic>
        <p:sp>
          <p:nvSpPr>
            <p:cNvPr id="10" name="TextBox 9">
              <a:extLst>
                <a:ext uri="{FF2B5EF4-FFF2-40B4-BE49-F238E27FC236}">
                  <a16:creationId xmlns:a16="http://schemas.microsoft.com/office/drawing/2014/main" id="{CCC3AFD9-F1A7-4A44-097F-05C374B81823}"/>
                </a:ext>
              </a:extLst>
            </p:cNvPr>
            <p:cNvSpPr txBox="1"/>
            <p:nvPr/>
          </p:nvSpPr>
          <p:spPr>
            <a:xfrm>
              <a:off x="908887" y="3335867"/>
              <a:ext cx="3427031" cy="346249"/>
            </a:xfrm>
            <a:prstGeom prst="rect">
              <a:avLst/>
            </a:prstGeom>
            <a:noFill/>
          </p:spPr>
          <p:txBody>
            <a:bodyPr wrap="square">
              <a:spAutoFit/>
            </a:bodyPr>
            <a:lstStyle/>
            <a:p>
              <a:pPr algn="ctr"/>
              <a:r>
                <a:rPr lang="en-US" sz="2400"/>
                <a:t>Ví dụ về hiện tượng di truyền</a:t>
              </a:r>
            </a:p>
          </p:txBody>
        </p:sp>
      </p:grpSp>
      <p:grpSp>
        <p:nvGrpSpPr>
          <p:cNvPr id="11" name="Group 10">
            <a:extLst>
              <a:ext uri="{FF2B5EF4-FFF2-40B4-BE49-F238E27FC236}">
                <a16:creationId xmlns:a16="http://schemas.microsoft.com/office/drawing/2014/main" id="{40DDAF64-14F0-40E9-8228-3AF181C9117D}"/>
              </a:ext>
            </a:extLst>
          </p:cNvPr>
          <p:cNvGrpSpPr/>
          <p:nvPr/>
        </p:nvGrpSpPr>
        <p:grpSpPr>
          <a:xfrm>
            <a:off x="6650367" y="755657"/>
            <a:ext cx="5116688" cy="5600220"/>
            <a:chOff x="4987775" y="566742"/>
            <a:chExt cx="3837516" cy="4200165"/>
          </a:xfrm>
        </p:grpSpPr>
        <p:pic>
          <p:nvPicPr>
            <p:cNvPr id="12" name="Picture 11" descr="A person and person with two babies&#10;&#10;Description automatically generated">
              <a:extLst>
                <a:ext uri="{FF2B5EF4-FFF2-40B4-BE49-F238E27FC236}">
                  <a16:creationId xmlns:a16="http://schemas.microsoft.com/office/drawing/2014/main" id="{B1EC3890-FEEB-FC0B-2725-C325509EFF7E}"/>
                </a:ext>
              </a:extLst>
            </p:cNvPr>
            <p:cNvPicPr>
              <a:picLocks noChangeAspect="1"/>
            </p:cNvPicPr>
            <p:nvPr/>
          </p:nvPicPr>
          <p:blipFill>
            <a:blip r:embed="rId3"/>
            <a:stretch>
              <a:fillRect/>
            </a:stretch>
          </p:blipFill>
          <p:spPr>
            <a:xfrm>
              <a:off x="4987775" y="566742"/>
              <a:ext cx="3837516" cy="3853916"/>
            </a:xfrm>
            <a:prstGeom prst="rect">
              <a:avLst/>
            </a:prstGeom>
          </p:spPr>
        </p:pic>
        <p:sp>
          <p:nvSpPr>
            <p:cNvPr id="13" name="TextBox 12">
              <a:extLst>
                <a:ext uri="{FF2B5EF4-FFF2-40B4-BE49-F238E27FC236}">
                  <a16:creationId xmlns:a16="http://schemas.microsoft.com/office/drawing/2014/main" id="{F6742C32-A0EC-A353-6C6A-E0EBF5407563}"/>
                </a:ext>
              </a:extLst>
            </p:cNvPr>
            <p:cNvSpPr txBox="1"/>
            <p:nvPr/>
          </p:nvSpPr>
          <p:spPr>
            <a:xfrm>
              <a:off x="5193017" y="4420658"/>
              <a:ext cx="3427031" cy="346249"/>
            </a:xfrm>
            <a:prstGeom prst="rect">
              <a:avLst/>
            </a:prstGeom>
            <a:noFill/>
          </p:spPr>
          <p:txBody>
            <a:bodyPr wrap="square">
              <a:spAutoFit/>
            </a:bodyPr>
            <a:lstStyle/>
            <a:p>
              <a:pPr algn="ctr"/>
              <a:r>
                <a:rPr lang="en-US" sz="2400"/>
                <a:t>Ví dụ về hiện tượng biến dị</a:t>
              </a:r>
            </a:p>
          </p:txBody>
        </p:sp>
      </p:grpSp>
    </p:spTree>
    <p:extLst>
      <p:ext uri="{BB962C8B-B14F-4D97-AF65-F5344CB8AC3E}">
        <p14:creationId xmlns:p14="http://schemas.microsoft.com/office/powerpoint/2010/main" val="285733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E82FC-C7DB-C099-AB2F-75818954DFAD}"/>
              </a:ext>
            </a:extLst>
          </p:cNvPr>
          <p:cNvSpPr txBox="1"/>
          <p:nvPr/>
        </p:nvSpPr>
        <p:spPr>
          <a:xfrm>
            <a:off x="736847" y="148246"/>
            <a:ext cx="10804123"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BÀI 33: GENE LÀ TRUNG TÂM CỦA DI TRUYỀN HỌC</a:t>
            </a:r>
          </a:p>
        </p:txBody>
      </p:sp>
      <p:sp>
        <p:nvSpPr>
          <p:cNvPr id="6" name="TextBox 5">
            <a:extLst>
              <a:ext uri="{FF2B5EF4-FFF2-40B4-BE49-F238E27FC236}">
                <a16:creationId xmlns:a16="http://schemas.microsoft.com/office/drawing/2014/main" id="{F3BCA3A7-9BA5-FFD2-E25A-086EC4D2C150}"/>
              </a:ext>
            </a:extLst>
          </p:cNvPr>
          <p:cNvSpPr txBox="1"/>
          <p:nvPr/>
        </p:nvSpPr>
        <p:spPr>
          <a:xfrm>
            <a:off x="168676" y="75664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8B63CB3-3864-5C86-78B9-AA192BE03778}"/>
              </a:ext>
            </a:extLst>
          </p:cNvPr>
          <p:cNvSpPr txBox="1"/>
          <p:nvPr/>
        </p:nvSpPr>
        <p:spPr>
          <a:xfrm>
            <a:off x="0" y="1365036"/>
            <a:ext cx="12192000" cy="954107"/>
          </a:xfrm>
          <a:prstGeom prst="rect">
            <a:avLst/>
          </a:prstGeom>
          <a:noFill/>
        </p:spPr>
        <p:txBody>
          <a:bodyPr wrap="square" rtlCol="0">
            <a:spAutoFit/>
          </a:bodyPr>
          <a:lstStyle/>
          <a:p>
            <a:pPr lvl="0" algn="just" fontAlgn="base">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Biến</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dị</a:t>
            </a:r>
            <a:r>
              <a:rPr lang="en-US" sz="2800" b="1"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hiện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tượng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ra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trong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cùng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những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đặc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điểm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thế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trước</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B2D08D26-B83C-ED56-F0B7-E6AD8FFCFE73}"/>
              </a:ext>
            </a:extLst>
          </p:cNvPr>
          <p:cNvPicPr>
            <a:picLocks noChangeAspect="1"/>
          </p:cNvPicPr>
          <p:nvPr/>
        </p:nvPicPr>
        <p:blipFill>
          <a:blip r:embed="rId2"/>
          <a:stretch>
            <a:fillRect/>
          </a:stretch>
        </p:blipFill>
        <p:spPr>
          <a:xfrm>
            <a:off x="119108" y="2319143"/>
            <a:ext cx="12039600" cy="4248150"/>
          </a:xfrm>
          <a:prstGeom prst="rect">
            <a:avLst/>
          </a:prstGeom>
        </p:spPr>
      </p:pic>
    </p:spTree>
    <p:extLst>
      <p:ext uri="{BB962C8B-B14F-4D97-AF65-F5344CB8AC3E}">
        <p14:creationId xmlns:p14="http://schemas.microsoft.com/office/powerpoint/2010/main" val="408391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up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A13C0D-A26A-B7AD-ABDC-F1D7D054EDD3}"/>
              </a:ext>
            </a:extLst>
          </p:cNvPr>
          <p:cNvSpPr txBox="1"/>
          <p:nvPr/>
        </p:nvSpPr>
        <p:spPr>
          <a:xfrm>
            <a:off x="470517" y="318636"/>
            <a:ext cx="11558726" cy="3385542"/>
          </a:xfrm>
          <a:prstGeom prst="rect">
            <a:avLst/>
          </a:prstGeom>
          <a:noFill/>
        </p:spPr>
        <p:txBody>
          <a:bodyPr wrap="square">
            <a:spAutoFit/>
          </a:bodyPr>
          <a:lstStyle/>
          <a:p>
            <a:endParaRPr lang="en-US" sz="1800" b="0" dirty="0">
              <a:latin typeface="Times New Roman" panose="02020603050405020304" pitchFamily="18" charset="0"/>
              <a:cs typeface="Times New Roman" panose="02020603050405020304" pitchFamily="18" charset="0"/>
            </a:endParaRPr>
          </a:p>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2: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Lựa</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chọn</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ngữ</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thích</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a:t>
            </a:r>
          </a:p>
          <a:p>
            <a:endParaRPr lang="en-US" sz="2800" b="1" i="1"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1.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dị</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bởi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(1) …………….. </a:t>
            </a:r>
          </a:p>
          <a:p>
            <a:endParaRPr lang="en-US" sz="2800" b="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sơ</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(2)……….</a:t>
            </a:r>
          </a:p>
          <a:p>
            <a:endParaRPr lang="en-US" sz="2800" b="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3.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loại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virus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(3) ……………………</a:t>
            </a:r>
            <a:endParaRPr lang="en-US" sz="2800" b="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5A2CBE5-9EEB-9522-CF6C-AE7A26E520BD}"/>
              </a:ext>
            </a:extLst>
          </p:cNvPr>
          <p:cNvSpPr/>
          <p:nvPr/>
        </p:nvSpPr>
        <p:spPr>
          <a:xfrm>
            <a:off x="8504807" y="1374754"/>
            <a:ext cx="3284737" cy="512336"/>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E7ADE6B-8D35-3F09-E4FF-19C4F6E70780}"/>
              </a:ext>
            </a:extLst>
          </p:cNvPr>
          <p:cNvSpPr/>
          <p:nvPr/>
        </p:nvSpPr>
        <p:spPr>
          <a:xfrm>
            <a:off x="9468034" y="2220376"/>
            <a:ext cx="1571348" cy="559293"/>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DNA</a:t>
            </a:r>
          </a:p>
        </p:txBody>
      </p:sp>
      <p:sp>
        <p:nvSpPr>
          <p:cNvPr id="8" name="Rectangle 7">
            <a:extLst>
              <a:ext uri="{FF2B5EF4-FFF2-40B4-BE49-F238E27FC236}">
                <a16:creationId xmlns:a16="http://schemas.microsoft.com/office/drawing/2014/main" id="{FE04CDFD-91E0-65A4-CF12-699F345C111F}"/>
              </a:ext>
            </a:extLst>
          </p:cNvPr>
          <p:cNvSpPr/>
          <p:nvPr/>
        </p:nvSpPr>
        <p:spPr>
          <a:xfrm>
            <a:off x="6844682" y="3112955"/>
            <a:ext cx="3586580" cy="51233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DNA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RNA</a:t>
            </a:r>
          </a:p>
        </p:txBody>
      </p:sp>
      <p:sp>
        <p:nvSpPr>
          <p:cNvPr id="3" name="TextBox 2">
            <a:extLst>
              <a:ext uri="{FF2B5EF4-FFF2-40B4-BE49-F238E27FC236}">
                <a16:creationId xmlns:a16="http://schemas.microsoft.com/office/drawing/2014/main" id="{9C3E6FFD-C1F5-724E-84A7-57C37498BC66}"/>
              </a:ext>
            </a:extLst>
          </p:cNvPr>
          <p:cNvSpPr txBox="1"/>
          <p:nvPr/>
        </p:nvSpPr>
        <p:spPr>
          <a:xfrm>
            <a:off x="759039" y="4074847"/>
            <a:ext cx="11030505" cy="1315873"/>
          </a:xfrm>
          <a:prstGeom prst="rect">
            <a:avLst/>
          </a:prstGeom>
          <a:noFill/>
        </p:spPr>
        <p:txBody>
          <a:bodyPr wrap="square">
            <a:spAutoFit/>
          </a:bodyPr>
          <a:lstStyle/>
          <a:p>
            <a:pPr algn="just">
              <a:lnSpc>
                <a:spcPct val="150000"/>
              </a:lnSpc>
            </a:pP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vi-VN" sz="2800" dirty="0">
                <a:solidFill>
                  <a:srgbClr val="000000"/>
                </a:solidFill>
                <a:effectLst/>
                <a:latin typeface="+mj-lt"/>
                <a:ea typeface="Calibri" panose="020F0502020204030204" pitchFamily="34" charset="0"/>
              </a:rPr>
              <a:t>Di truyền và biến dị là hai đặc tính cơ bản của sự sống diễn ra song song và gắn liền với quá trình sinh sản.</a:t>
            </a:r>
            <a:endParaRPr lang="en-US" sz="2800" dirty="0">
              <a:solidFill>
                <a:srgbClr val="000000"/>
              </a:solidFill>
              <a:latin typeface="+mj-lt"/>
            </a:endParaRPr>
          </a:p>
        </p:txBody>
      </p:sp>
    </p:spTree>
    <p:extLst>
      <p:ext uri="{BB962C8B-B14F-4D97-AF65-F5344CB8AC3E}">
        <p14:creationId xmlns:p14="http://schemas.microsoft.com/office/powerpoint/2010/main" val="1052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E82FC-C7DB-C099-AB2F-75818954DFAD}"/>
              </a:ext>
            </a:extLst>
          </p:cNvPr>
          <p:cNvSpPr txBox="1"/>
          <p:nvPr/>
        </p:nvSpPr>
        <p:spPr>
          <a:xfrm>
            <a:off x="736847" y="148246"/>
            <a:ext cx="10804123"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BÀI 33: GENE LÀ TRUNG TÂM CỦA DI TRUYỀN HỌC</a:t>
            </a:r>
          </a:p>
        </p:txBody>
      </p:sp>
      <p:sp>
        <p:nvSpPr>
          <p:cNvPr id="6" name="TextBox 5">
            <a:extLst>
              <a:ext uri="{FF2B5EF4-FFF2-40B4-BE49-F238E27FC236}">
                <a16:creationId xmlns:a16="http://schemas.microsoft.com/office/drawing/2014/main" id="{F3BCA3A7-9BA5-FFD2-E25A-086EC4D2C150}"/>
              </a:ext>
            </a:extLst>
          </p:cNvPr>
          <p:cNvSpPr txBox="1"/>
          <p:nvPr/>
        </p:nvSpPr>
        <p:spPr>
          <a:xfrm>
            <a:off x="230820" y="54842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1BE429AE-7437-1927-CC7A-3AA4029631A2}"/>
              </a:ext>
            </a:extLst>
          </p:cNvPr>
          <p:cNvSpPr/>
          <p:nvPr/>
        </p:nvSpPr>
        <p:spPr>
          <a:xfrm>
            <a:off x="0" y="1008690"/>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b="1" dirty="0">
                <a:solidFill>
                  <a:srgbClr val="0000FF"/>
                </a:solidFill>
                <a:latin typeface="Times New Roman" pitchFamily="18" charset="0"/>
                <a:ea typeface="Times New Roman" pitchFamily="18" charset="0"/>
                <a:cs typeface="Times New Roman" pitchFamily="18" charset="0"/>
              </a:rPr>
              <a:t>Di </a:t>
            </a:r>
            <a:r>
              <a:rPr lang="en-US" sz="2800" b="1" dirty="0" err="1">
                <a:solidFill>
                  <a:srgbClr val="0000FF"/>
                </a:solidFill>
                <a:latin typeface="Times New Roman" pitchFamily="18" charset="0"/>
                <a:ea typeface="Times New Roman" pitchFamily="18" charset="0"/>
                <a:cs typeface="Times New Roman" pitchFamily="18" charset="0"/>
              </a:rPr>
              <a:t>truyền</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học</a:t>
            </a:r>
            <a:r>
              <a:rPr lang="en-US" sz="2800" b="1"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khoa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học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nghiên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cứu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tính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biến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dị</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C6939597-9829-1644-42BA-8CB49E7EA39D}"/>
              </a:ext>
            </a:extLst>
          </p:cNvPr>
          <p:cNvSpPr/>
          <p:nvPr/>
        </p:nvSpPr>
        <p:spPr>
          <a:xfrm>
            <a:off x="42908" y="1471816"/>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Sự</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biến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dị</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quy</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định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bởi</a:t>
            </a:r>
            <a:r>
              <a:rPr lang="en-US" sz="2800"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vật</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chất</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di</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truyền</a:t>
            </a:r>
            <a:r>
              <a:rPr lang="en-US" sz="2800" b="1" dirty="0">
                <a:solidFill>
                  <a:srgbClr val="FF0000"/>
                </a:solidFill>
                <a:latin typeface="Times New Roman" pitchFamily="18" charset="0"/>
                <a:ea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0362AB05-8E34-27A3-3A2A-5BCC002ACFA3}"/>
              </a:ext>
            </a:extLst>
          </p:cNvPr>
          <p:cNvPicPr>
            <a:picLocks noChangeAspect="1"/>
          </p:cNvPicPr>
          <p:nvPr/>
        </p:nvPicPr>
        <p:blipFill>
          <a:blip r:embed="rId2"/>
          <a:stretch>
            <a:fillRect/>
          </a:stretch>
        </p:blipFill>
        <p:spPr>
          <a:xfrm>
            <a:off x="994299" y="2760956"/>
            <a:ext cx="10067278" cy="3948798"/>
          </a:xfrm>
          <a:prstGeom prst="rect">
            <a:avLst/>
          </a:prstGeom>
        </p:spPr>
      </p:pic>
    </p:spTree>
    <p:extLst>
      <p:ext uri="{BB962C8B-B14F-4D97-AF65-F5344CB8AC3E}">
        <p14:creationId xmlns:p14="http://schemas.microsoft.com/office/powerpoint/2010/main" val="3321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36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E82FC-C7DB-C099-AB2F-75818954DFAD}"/>
              </a:ext>
            </a:extLst>
          </p:cNvPr>
          <p:cNvSpPr txBox="1"/>
          <p:nvPr/>
        </p:nvSpPr>
        <p:spPr>
          <a:xfrm>
            <a:off x="736847" y="148246"/>
            <a:ext cx="10804123"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BÀI 33: GENE LÀ TRUNG TÂM CỦA DI TRUYỀN HỌC</a:t>
            </a:r>
          </a:p>
        </p:txBody>
      </p:sp>
      <p:sp>
        <p:nvSpPr>
          <p:cNvPr id="6" name="TextBox 5">
            <a:extLst>
              <a:ext uri="{FF2B5EF4-FFF2-40B4-BE49-F238E27FC236}">
                <a16:creationId xmlns:a16="http://schemas.microsoft.com/office/drawing/2014/main" id="{F3BCA3A7-9BA5-FFD2-E25A-086EC4D2C150}"/>
              </a:ext>
            </a:extLst>
          </p:cNvPr>
          <p:cNvSpPr txBox="1"/>
          <p:nvPr/>
        </p:nvSpPr>
        <p:spPr>
          <a:xfrm>
            <a:off x="168676" y="75664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C6939597-9829-1644-42BA-8CB49E7EA39D}"/>
              </a:ext>
            </a:extLst>
          </p:cNvPr>
          <p:cNvSpPr/>
          <p:nvPr/>
        </p:nvSpPr>
        <p:spPr>
          <a:xfrm>
            <a:off x="168676" y="1492291"/>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Sự</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biến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dị</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quy</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định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bởi</a:t>
            </a:r>
            <a:r>
              <a:rPr lang="en-US" sz="2800"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vật</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chất</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di</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truyền</a:t>
            </a:r>
            <a:r>
              <a:rPr lang="en-US" sz="2800" b="1" dirty="0">
                <a:solidFill>
                  <a:srgbClr val="FF0000"/>
                </a:solidFill>
                <a:latin typeface="Times New Roman" pitchFamily="18" charset="0"/>
                <a:ea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B00CE587-B2D9-8548-6733-7B52D31F5319}"/>
              </a:ext>
            </a:extLst>
          </p:cNvPr>
          <p:cNvPicPr>
            <a:picLocks noChangeAspect="1"/>
          </p:cNvPicPr>
          <p:nvPr/>
        </p:nvPicPr>
        <p:blipFill>
          <a:blip r:embed="rId2"/>
          <a:stretch>
            <a:fillRect/>
          </a:stretch>
        </p:blipFill>
        <p:spPr>
          <a:xfrm>
            <a:off x="319596" y="2227941"/>
            <a:ext cx="11123721" cy="3314700"/>
          </a:xfrm>
          <a:prstGeom prst="rect">
            <a:avLst/>
          </a:prstGeom>
        </p:spPr>
      </p:pic>
      <p:sp>
        <p:nvSpPr>
          <p:cNvPr id="8" name="Rectangle 7">
            <a:extLst>
              <a:ext uri="{FF2B5EF4-FFF2-40B4-BE49-F238E27FC236}">
                <a16:creationId xmlns:a16="http://schemas.microsoft.com/office/drawing/2014/main" id="{97F88AF6-3155-E2C0-C680-6FCE716172E2}"/>
              </a:ext>
            </a:extLst>
          </p:cNvPr>
          <p:cNvSpPr/>
          <p:nvPr/>
        </p:nvSpPr>
        <p:spPr>
          <a:xfrm>
            <a:off x="298882" y="5699464"/>
            <a:ext cx="5965794" cy="10102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Ở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DNA</a:t>
            </a:r>
          </a:p>
        </p:txBody>
      </p:sp>
      <p:sp>
        <p:nvSpPr>
          <p:cNvPr id="10" name="Rectangle 9">
            <a:extLst>
              <a:ext uri="{FF2B5EF4-FFF2-40B4-BE49-F238E27FC236}">
                <a16:creationId xmlns:a16="http://schemas.microsoft.com/office/drawing/2014/main" id="{D56B9F78-028C-6451-2731-AC34BE9E348D}"/>
              </a:ext>
            </a:extLst>
          </p:cNvPr>
          <p:cNvSpPr/>
          <p:nvPr/>
        </p:nvSpPr>
        <p:spPr>
          <a:xfrm>
            <a:off x="6844684" y="5630783"/>
            <a:ext cx="4509857" cy="10789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Ở virus,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RNA</a:t>
            </a:r>
          </a:p>
        </p:txBody>
      </p:sp>
    </p:spTree>
    <p:extLst>
      <p:ext uri="{BB962C8B-B14F-4D97-AF65-F5344CB8AC3E}">
        <p14:creationId xmlns:p14="http://schemas.microsoft.com/office/powerpoint/2010/main" val="10269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7" name="TextBox 6"/>
          <p:cNvSpPr txBox="1"/>
          <p:nvPr/>
        </p:nvSpPr>
        <p:spPr>
          <a:xfrm>
            <a:off x="0" y="1113838"/>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 Di </a:t>
            </a: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qua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0" y="1967170"/>
            <a:ext cx="12192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Biến</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dị</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hiện</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tượng</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thể</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sinh</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ra</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trong</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cùng</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thế</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hệ</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đặc</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điểm</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khác</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nhau</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và</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khác</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với</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thể</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ở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thế</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hệ</a:t>
            </a:r>
            <a:r>
              <a:rPr kumimoji="0" lang="en-US" sz="28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trước</a:t>
            </a:r>
            <a:r>
              <a:rPr kumimoji="0" lang="en-US" sz="28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rgbClr val="0000FF"/>
              </a:solidFill>
              <a:effectLst/>
              <a:latin typeface="Times New Roman" pitchFamily="18" charset="0"/>
              <a:cs typeface="Times New Roman" pitchFamily="18" charset="0"/>
            </a:endParaRPr>
          </a:p>
        </p:txBody>
      </p:sp>
      <p:sp>
        <p:nvSpPr>
          <p:cNvPr id="9" name="Rectangle 8"/>
          <p:cNvSpPr/>
          <p:nvPr/>
        </p:nvSpPr>
        <p:spPr>
          <a:xfrm>
            <a:off x="71021" y="3100172"/>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b="1" dirty="0">
                <a:solidFill>
                  <a:srgbClr val="0000FF"/>
                </a:solidFill>
                <a:latin typeface="Times New Roman" pitchFamily="18" charset="0"/>
                <a:ea typeface="Times New Roman" pitchFamily="18" charset="0"/>
                <a:cs typeface="Times New Roman" pitchFamily="18" charset="0"/>
              </a:rPr>
              <a:t>Di </a:t>
            </a:r>
            <a:r>
              <a:rPr lang="en-US" sz="2800" b="1" dirty="0" err="1">
                <a:solidFill>
                  <a:srgbClr val="0000FF"/>
                </a:solidFill>
                <a:latin typeface="Times New Roman" pitchFamily="18" charset="0"/>
                <a:ea typeface="Times New Roman" pitchFamily="18" charset="0"/>
                <a:cs typeface="Times New Roman" pitchFamily="18" charset="0"/>
              </a:rPr>
              <a:t>truyền</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học</a:t>
            </a:r>
            <a:r>
              <a:rPr lang="en-US" sz="2800" b="1"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khoa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học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nghiên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cứu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tính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biến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dị</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1" name="Rectangle 10"/>
          <p:cNvSpPr/>
          <p:nvPr/>
        </p:nvSpPr>
        <p:spPr>
          <a:xfrm>
            <a:off x="71021" y="3879979"/>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Sự</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biến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dị</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quy</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định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bởi</a:t>
            </a:r>
            <a:r>
              <a:rPr lang="en-US" sz="2800"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vật</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chất</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di</a:t>
            </a:r>
            <a:r>
              <a:rPr lang="en-US" sz="2800" b="1" dirty="0">
                <a:solidFill>
                  <a:srgbClr val="FF0000"/>
                </a:solidFill>
                <a:latin typeface="Times New Roman" pitchFamily="18" charset="0"/>
                <a:ea typeface="Times New Roman" pitchFamily="18" charset="0"/>
                <a:cs typeface="Times New Roman" pitchFamily="18" charset="0"/>
              </a:rPr>
              <a:t> </a:t>
            </a:r>
            <a:r>
              <a:rPr lang="en-US" sz="2800" b="1" dirty="0" err="1">
                <a:solidFill>
                  <a:srgbClr val="FF0000"/>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2" name="Rectangle 11"/>
          <p:cNvSpPr/>
          <p:nvPr/>
        </p:nvSpPr>
        <p:spPr>
          <a:xfrm>
            <a:off x="71021" y="4464965"/>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chất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nhân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thực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DNA (deoxyribonucleic acid).</a:t>
            </a:r>
            <a:endParaRPr lang="en-US" sz="2800" dirty="0">
              <a:solidFill>
                <a:srgbClr val="0000FF"/>
              </a:solidFill>
              <a:latin typeface="Times New Roman" pitchFamily="18" charset="0"/>
              <a:cs typeface="Times New Roman" pitchFamily="18" charset="0"/>
            </a:endParaRPr>
          </a:p>
        </p:txBody>
      </p:sp>
      <p:sp>
        <p:nvSpPr>
          <p:cNvPr id="13" name="Rectangle 12"/>
          <p:cNvSpPr/>
          <p:nvPr/>
        </p:nvSpPr>
        <p:spPr>
          <a:xfrm>
            <a:off x="71021" y="5164198"/>
            <a:ext cx="12192000" cy="523220"/>
          </a:xfrm>
          <a:prstGeom prst="rect">
            <a:avLst/>
          </a:prstGeom>
        </p:spPr>
        <p:txBody>
          <a:bodyPr wrap="square">
            <a:spAutoFit/>
          </a:bodyPr>
          <a:lstStyle/>
          <a:p>
            <a:pPr lvl="0"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chất</a:t>
            </a:r>
            <a:r>
              <a:rPr lang="en-US" sz="2800" dirty="0">
                <a:solidFill>
                  <a:srgbClr val="0000FF"/>
                </a:solidFill>
                <a:latin typeface="Times New Roman" pitchFamily="18" charset="0"/>
                <a:ea typeface="Times New Roman" pitchFamily="18" charset="0"/>
                <a:cs typeface="Times New Roman" pitchFamily="18" charset="0"/>
              </a:rPr>
              <a:t> di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số</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virus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hoặc</a:t>
            </a:r>
            <a:r>
              <a:rPr lang="en-US" sz="2800" dirty="0">
                <a:solidFill>
                  <a:srgbClr val="0000FF"/>
                </a:solidFill>
                <a:latin typeface="Times New Roman" pitchFamily="18" charset="0"/>
                <a:ea typeface="Times New Roman" pitchFamily="18" charset="0"/>
                <a:cs typeface="Times New Roman" pitchFamily="18" charset="0"/>
              </a:rPr>
              <a:t> RNA (ribonucleic acid).</a:t>
            </a:r>
            <a:endParaRPr lang="en-US" sz="2800" dirty="0">
              <a:solidFill>
                <a:srgbClr val="0000FF"/>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28474" y="71847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6" name="Rectangle 15"/>
          <p:cNvSpPr/>
          <p:nvPr/>
        </p:nvSpPr>
        <p:spPr>
          <a:xfrm>
            <a:off x="142043" y="1241698"/>
            <a:ext cx="11487705"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Nucleic acid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chất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(polymer)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nucleotide. </a:t>
            </a:r>
            <a:endParaRPr lang="en-US" sz="28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72B8A674-D5CB-CB18-D394-C798012D9235}"/>
              </a:ext>
            </a:extLst>
          </p:cNvPr>
          <p:cNvPicPr>
            <a:picLocks noChangeAspect="1"/>
          </p:cNvPicPr>
          <p:nvPr/>
        </p:nvPicPr>
        <p:blipFill>
          <a:blip r:embed="rId2"/>
          <a:stretch>
            <a:fillRect/>
          </a:stretch>
        </p:blipFill>
        <p:spPr>
          <a:xfrm>
            <a:off x="5790881" y="1926455"/>
            <a:ext cx="5057631" cy="3778624"/>
          </a:xfrm>
          <a:prstGeom prst="rect">
            <a:avLst/>
          </a:prstGeom>
        </p:spPr>
      </p:pic>
    </p:spTree>
    <p:extLst>
      <p:ext uri="{BB962C8B-B14F-4D97-AF65-F5344CB8AC3E}">
        <p14:creationId xmlns:p14="http://schemas.microsoft.com/office/powerpoint/2010/main" val="9905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360"/>
                                          </p:val>
                                        </p:tav>
                                        <p:tav tm="100000">
                                          <p:val>
                                            <p:fltVal val="0"/>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193179"/>
            <a:ext cx="12192000" cy="1815882"/>
          </a:xfrm>
          <a:prstGeom prst="rect">
            <a:avLst/>
          </a:prstGeom>
        </p:spPr>
        <p:txBody>
          <a:bodyPr wrap="square">
            <a:spAutoFit/>
          </a:bodyPr>
          <a:lstStyle/>
          <a:p>
            <a:pPr marL="457200" indent="-457200" algn="just">
              <a:buFont typeface="Arial" panose="020B0604020202020204" pitchFamily="34" charset="0"/>
              <a:buChar char="•"/>
            </a:pPr>
            <a:r>
              <a:rPr lang="vi-VN" sz="2800" dirty="0">
                <a:latin typeface="+mj-lt"/>
              </a:rPr>
              <a:t>Một nucleotide gồm 3 thành phần: </a:t>
            </a:r>
            <a:endParaRPr lang="en-US" sz="2800" dirty="0">
              <a:latin typeface="+mj-lt"/>
            </a:endParaRPr>
          </a:p>
          <a:p>
            <a:pPr algn="just"/>
            <a:r>
              <a:rPr lang="en-US" sz="2800" dirty="0">
                <a:solidFill>
                  <a:srgbClr val="0000FF"/>
                </a:solidFill>
                <a:latin typeface="Times New Roman" panose="02020603050405020304" pitchFamily="18" charset="0"/>
                <a:cs typeface="Times New Roman" panose="02020603050405020304" pitchFamily="18" charset="0"/>
              </a:rPr>
              <a:t>+ N</a:t>
            </a:r>
            <a:r>
              <a:rPr lang="vi-VN" sz="2800" dirty="0">
                <a:solidFill>
                  <a:srgbClr val="0000FF"/>
                </a:solidFill>
                <a:latin typeface="Times New Roman" panose="02020603050405020304" pitchFamily="18" charset="0"/>
                <a:cs typeface="Times New Roman" panose="02020603050405020304" pitchFamily="18" charset="0"/>
              </a:rPr>
              <a:t>hóm phosphate (PO</a:t>
            </a:r>
            <a:r>
              <a:rPr lang="vi-VN" sz="2800" baseline="-25000" dirty="0">
                <a:solidFill>
                  <a:srgbClr val="0000FF"/>
                </a:solidFill>
                <a:latin typeface="Times New Roman" panose="02020603050405020304" pitchFamily="18" charset="0"/>
                <a:cs typeface="Times New Roman" panose="02020603050405020304" pitchFamily="18" charset="0"/>
              </a:rPr>
              <a:t>4</a:t>
            </a:r>
            <a:r>
              <a:rPr lang="vi-VN" sz="2800" baseline="30000" dirty="0">
                <a:solidFill>
                  <a:srgbClr val="0000FF"/>
                </a:solidFill>
                <a:latin typeface="Times New Roman" panose="02020603050405020304" pitchFamily="18" charset="0"/>
                <a:cs typeface="Times New Roman" panose="02020603050405020304" pitchFamily="18" charset="0"/>
              </a:rPr>
              <a:t>3-</a:t>
            </a:r>
            <a:r>
              <a:rPr lang="vi-VN"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r>
              <a:rPr lang="en-US" sz="2800" dirty="0">
                <a:solidFill>
                  <a:srgbClr val="FF00FF"/>
                </a:solidFill>
                <a:latin typeface="Times New Roman" panose="02020603050405020304" pitchFamily="18" charset="0"/>
                <a:cs typeface="Times New Roman" panose="02020603050405020304" pitchFamily="18" charset="0"/>
              </a:rPr>
              <a:t>+ Đ</a:t>
            </a:r>
            <a:r>
              <a:rPr lang="vi-VN" sz="2800" dirty="0">
                <a:solidFill>
                  <a:srgbClr val="FF00FF"/>
                </a:solidFill>
                <a:latin typeface="Times New Roman" panose="02020603050405020304" pitchFamily="18" charset="0"/>
                <a:cs typeface="Times New Roman" panose="02020603050405020304" pitchFamily="18" charset="0"/>
              </a:rPr>
              <a:t>ường pentose (gồm 2 loại deoxyribose đối với DNA và ribose đối với RNA)</a:t>
            </a:r>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FF0000"/>
                </a:solidFill>
                <a:latin typeface="+mj-lt"/>
              </a:rPr>
              <a:t>+ </a:t>
            </a:r>
            <a:r>
              <a:rPr lang="en-US" sz="2800" dirty="0">
                <a:solidFill>
                  <a:srgbClr val="FF0000"/>
                </a:solidFill>
                <a:latin typeface="Times New Roman" pitchFamily="18" charset="0"/>
                <a:cs typeface="Times New Roman" pitchFamily="18" charset="0"/>
              </a:rPr>
              <a:t>N</a:t>
            </a:r>
            <a:r>
              <a:rPr lang="vi-VN" sz="2800" dirty="0">
                <a:solidFill>
                  <a:srgbClr val="FF0000"/>
                </a:solidFill>
                <a:latin typeface="+mj-lt"/>
              </a:rPr>
              <a:t>itrogenous base (gồm các loại là A, U, G, C, T)</a:t>
            </a:r>
            <a:r>
              <a:rPr lang="en-US" sz="2800" dirty="0">
                <a:solidFill>
                  <a:srgbClr val="FF0000"/>
                </a:solidFill>
                <a:latin typeface="+mj-lt"/>
              </a:rPr>
              <a:t>.</a:t>
            </a:r>
          </a:p>
        </p:txBody>
      </p:sp>
      <p:pic>
        <p:nvPicPr>
          <p:cNvPr id="2050" name="Picture 2"/>
          <p:cNvPicPr>
            <a:picLocks noChangeAspect="1" noChangeArrowheads="1"/>
          </p:cNvPicPr>
          <p:nvPr/>
        </p:nvPicPr>
        <p:blipFill>
          <a:blip r:embed="rId2"/>
          <a:srcRect/>
          <a:stretch>
            <a:fillRect/>
          </a:stretch>
        </p:blipFill>
        <p:spPr bwMode="auto">
          <a:xfrm>
            <a:off x="1386114" y="0"/>
            <a:ext cx="9419772" cy="4134842"/>
          </a:xfrm>
          <a:prstGeom prst="rect">
            <a:avLst/>
          </a:prstGeom>
          <a:noFill/>
          <a:ln w="9525">
            <a:noFill/>
            <a:miter lim="800000"/>
            <a:headEnd/>
            <a:tailEnd/>
          </a:ln>
          <a:effectLst/>
        </p:spPr>
      </p:pic>
      <p:sp>
        <p:nvSpPr>
          <p:cNvPr id="9" name="Oval 8"/>
          <p:cNvSpPr/>
          <p:nvPr/>
        </p:nvSpPr>
        <p:spPr>
          <a:xfrm>
            <a:off x="8287656" y="508001"/>
            <a:ext cx="812800" cy="812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91828" y="1139373"/>
            <a:ext cx="812800" cy="812800"/>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38686" y="486231"/>
            <a:ext cx="812800" cy="8128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360"/>
                                          </p:val>
                                        </p:tav>
                                        <p:tav tm="100000">
                                          <p:val>
                                            <p:fltVal val="0"/>
                                          </p:val>
                                        </p:tav>
                                      </p:tavLst>
                                    </p:anim>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fade">
                                      <p:cBhvr>
                                        <p:cTn id="41" dur="1000"/>
                                        <p:tgtEl>
                                          <p:spTgt spid="5">
                                            <p:txEl>
                                              <p:pRg st="2" end="2"/>
                                            </p:txEl>
                                          </p:spTgt>
                                        </p:tgtEl>
                                      </p:cBhvr>
                                    </p:animEffect>
                                    <p:anim calcmode="lin" valueType="num">
                                      <p:cBhvr>
                                        <p:cTn id="4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circle(in)">
                                      <p:cBhvr>
                                        <p:cTn id="53"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E05816-22EA-5075-1D1D-2009224037C7}"/>
              </a:ext>
            </a:extLst>
          </p:cNvPr>
          <p:cNvPicPr>
            <a:picLocks noChangeAspect="1"/>
          </p:cNvPicPr>
          <p:nvPr/>
        </p:nvPicPr>
        <p:blipFill>
          <a:blip r:embed="rId2"/>
          <a:stretch>
            <a:fillRect/>
          </a:stretch>
        </p:blipFill>
        <p:spPr>
          <a:xfrm>
            <a:off x="150921" y="144262"/>
            <a:ext cx="11425562" cy="5486400"/>
          </a:xfrm>
          <a:prstGeom prst="rect">
            <a:avLst/>
          </a:prstGeom>
        </p:spPr>
      </p:pic>
      <p:pic>
        <p:nvPicPr>
          <p:cNvPr id="6" name="Picture 2">
            <a:extLst>
              <a:ext uri="{FF2B5EF4-FFF2-40B4-BE49-F238E27FC236}">
                <a16:creationId xmlns:a16="http://schemas.microsoft.com/office/drawing/2014/main" id="{8B7E538B-F618-1E48-F264-2B140C0E700C}"/>
              </a:ext>
            </a:extLst>
          </p:cNvPr>
          <p:cNvPicPr>
            <a:picLocks noChangeAspect="1" noChangeArrowheads="1"/>
          </p:cNvPicPr>
          <p:nvPr/>
        </p:nvPicPr>
        <p:blipFill>
          <a:blip r:embed="rId3"/>
          <a:srcRect/>
          <a:stretch>
            <a:fillRect/>
          </a:stretch>
        </p:blipFill>
        <p:spPr bwMode="auto">
          <a:xfrm>
            <a:off x="798991" y="5699256"/>
            <a:ext cx="10342485" cy="1158744"/>
          </a:xfrm>
          <a:prstGeom prst="rect">
            <a:avLst/>
          </a:prstGeom>
          <a:noFill/>
          <a:ln w="9525">
            <a:noFill/>
            <a:miter lim="800000"/>
            <a:headEnd/>
            <a:tailEnd/>
          </a:ln>
          <a:effectLst/>
        </p:spPr>
      </p:pic>
    </p:spTree>
    <p:extLst>
      <p:ext uri="{BB962C8B-B14F-4D97-AF65-F5344CB8AC3E}">
        <p14:creationId xmlns:p14="http://schemas.microsoft.com/office/powerpoint/2010/main" val="42015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28474" y="71847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6" name="Rectangle 15"/>
          <p:cNvSpPr/>
          <p:nvPr/>
        </p:nvSpPr>
        <p:spPr>
          <a:xfrm>
            <a:off x="142043" y="1241698"/>
            <a:ext cx="11487705"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Nucleic acid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chất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(polymer)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nucleotide. </a:t>
            </a:r>
            <a:endParaRPr lang="en-US" sz="2800"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CA108C6A-DC76-A33A-EEC1-517365A32B08}"/>
              </a:ext>
            </a:extLst>
          </p:cNvPr>
          <p:cNvPicPr>
            <a:picLocks noChangeAspect="1"/>
          </p:cNvPicPr>
          <p:nvPr/>
        </p:nvPicPr>
        <p:blipFill>
          <a:blip r:embed="rId2"/>
          <a:stretch>
            <a:fillRect/>
          </a:stretch>
        </p:blipFill>
        <p:spPr>
          <a:xfrm>
            <a:off x="5146808" y="1938165"/>
            <a:ext cx="6525595" cy="4201357"/>
          </a:xfrm>
          <a:prstGeom prst="rect">
            <a:avLst/>
          </a:prstGeom>
        </p:spPr>
      </p:pic>
      <p:sp>
        <p:nvSpPr>
          <p:cNvPr id="6" name="TextBox 5">
            <a:extLst>
              <a:ext uri="{FF2B5EF4-FFF2-40B4-BE49-F238E27FC236}">
                <a16:creationId xmlns:a16="http://schemas.microsoft.com/office/drawing/2014/main" id="{D3B55020-55EC-B67E-0507-F3D667C5AF46}"/>
              </a:ext>
            </a:extLst>
          </p:cNvPr>
          <p:cNvSpPr txBox="1"/>
          <p:nvPr/>
        </p:nvSpPr>
        <p:spPr>
          <a:xfrm>
            <a:off x="79899" y="2376065"/>
            <a:ext cx="5035837" cy="1384995"/>
          </a:xfrm>
          <a:prstGeom prst="rect">
            <a:avLst/>
          </a:prstGeom>
          <a:noFill/>
        </p:spPr>
        <p:txBody>
          <a:bodyPr wrap="square">
            <a:spAutoFit/>
          </a:bodyPr>
          <a:lstStyle/>
          <a:p>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nucleotide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polynucleotide </a:t>
            </a:r>
            <a:r>
              <a:rPr lang="en-US" sz="2800" dirty="0" err="1">
                <a:solidFill>
                  <a:srgbClr val="0000FF"/>
                </a:solidFill>
                <a:latin typeface="Times New Roman" pitchFamily="18" charset="0"/>
                <a:ea typeface="Times New Roman" pitchFamily="18" charset="0"/>
                <a:cs typeface="Times New Roman" pitchFamily="18" charset="0"/>
              </a:rPr>
              <a:t>bằng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liên</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kết</a:t>
            </a:r>
            <a:r>
              <a:rPr lang="en-US" sz="2800" dirty="0">
                <a:solidFill>
                  <a:srgbClr val="FF0000"/>
                </a:solidFill>
                <a:latin typeface="Times New Roman" pitchFamily="18" charset="0"/>
                <a:ea typeface="Times New Roman" pitchFamily="18" charset="0"/>
                <a:cs typeface="Times New Roman" pitchFamily="18" charset="0"/>
              </a:rPr>
              <a:t> phosphodiester</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p>
        </p:txBody>
      </p:sp>
      <p:sp>
        <p:nvSpPr>
          <p:cNvPr id="7" name="Rectangle 6">
            <a:extLst>
              <a:ext uri="{FF2B5EF4-FFF2-40B4-BE49-F238E27FC236}">
                <a16:creationId xmlns:a16="http://schemas.microsoft.com/office/drawing/2014/main" id="{422E842B-204C-FD9D-BD7B-6C9819C9EE02}"/>
              </a:ext>
            </a:extLst>
          </p:cNvPr>
          <p:cNvSpPr/>
          <p:nvPr/>
        </p:nvSpPr>
        <p:spPr>
          <a:xfrm>
            <a:off x="5774626" y="6258757"/>
            <a:ext cx="4616388" cy="5772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66"/>
                </a:solidFill>
                <a:latin typeface="Times New Roman" pitchFamily="18" charset="0"/>
                <a:ea typeface="Times New Roman" pitchFamily="18" charset="0"/>
                <a:cs typeface="Times New Roman" pitchFamily="18" charset="0"/>
              </a:rPr>
              <a:t>Liên </a:t>
            </a:r>
            <a:r>
              <a:rPr lang="en-US" sz="2800" dirty="0" err="1">
                <a:solidFill>
                  <a:srgbClr val="FF0066"/>
                </a:solidFill>
                <a:latin typeface="Times New Roman" pitchFamily="18" charset="0"/>
                <a:ea typeface="Times New Roman" pitchFamily="18" charset="0"/>
                <a:cs typeface="Times New Roman" pitchFamily="18" charset="0"/>
              </a:rPr>
              <a:t>kết</a:t>
            </a:r>
            <a:r>
              <a:rPr lang="en-US" sz="2800" dirty="0">
                <a:solidFill>
                  <a:srgbClr val="FF0066"/>
                </a:solidFill>
                <a:latin typeface="Times New Roman" pitchFamily="18" charset="0"/>
                <a:ea typeface="Times New Roman" pitchFamily="18" charset="0"/>
                <a:cs typeface="Times New Roman" pitchFamily="18" charset="0"/>
              </a:rPr>
              <a:t> </a:t>
            </a:r>
            <a:r>
              <a:rPr lang="en-US" sz="2800" dirty="0" err="1">
                <a:solidFill>
                  <a:srgbClr val="FF0066"/>
                </a:solidFill>
                <a:latin typeface="Times New Roman" pitchFamily="18" charset="0"/>
                <a:ea typeface="Times New Roman" pitchFamily="18" charset="0"/>
                <a:cs typeface="Times New Roman" pitchFamily="18" charset="0"/>
              </a:rPr>
              <a:t>chuỗi</a:t>
            </a:r>
            <a:r>
              <a:rPr lang="en-US" sz="2800" dirty="0">
                <a:solidFill>
                  <a:srgbClr val="FF0066"/>
                </a:solidFill>
                <a:latin typeface="Times New Roman" pitchFamily="18" charset="0"/>
                <a:ea typeface="Times New Roman" pitchFamily="18" charset="0"/>
                <a:cs typeface="Times New Roman" pitchFamily="18" charset="0"/>
              </a:rPr>
              <a:t> polynucleotide </a:t>
            </a:r>
            <a:endParaRPr lang="en-US" sz="2800" dirty="0">
              <a:solidFill>
                <a:srgbClr val="FF0066"/>
              </a:solidFill>
            </a:endParaRPr>
          </a:p>
        </p:txBody>
      </p:sp>
      <p:sp>
        <p:nvSpPr>
          <p:cNvPr id="9" name="Rectangle 8">
            <a:extLst>
              <a:ext uri="{FF2B5EF4-FFF2-40B4-BE49-F238E27FC236}">
                <a16:creationId xmlns:a16="http://schemas.microsoft.com/office/drawing/2014/main" id="{B4196E2E-FA3A-F905-EE99-387E961F8906}"/>
              </a:ext>
            </a:extLst>
          </p:cNvPr>
          <p:cNvSpPr/>
          <p:nvPr/>
        </p:nvSpPr>
        <p:spPr>
          <a:xfrm>
            <a:off x="1089712" y="5350249"/>
            <a:ext cx="4057096" cy="532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a:solidFill>
                  <a:srgbClr val="FF00FF"/>
                </a:solidFill>
                <a:latin typeface="Times New Roman" pitchFamily="18" charset="0"/>
                <a:ea typeface="Times New Roman" pitchFamily="18" charset="0"/>
                <a:cs typeface="Times New Roman" pitchFamily="18" charset="0"/>
              </a:rPr>
              <a:t>Liên </a:t>
            </a:r>
            <a:r>
              <a:rPr lang="en-US" sz="2800" dirty="0" err="1">
                <a:solidFill>
                  <a:srgbClr val="FF00FF"/>
                </a:solidFill>
                <a:latin typeface="Times New Roman" pitchFamily="18" charset="0"/>
                <a:ea typeface="Times New Roman" pitchFamily="18" charset="0"/>
                <a:cs typeface="Times New Roman" pitchFamily="18" charset="0"/>
              </a:rPr>
              <a:t>kết</a:t>
            </a:r>
            <a:r>
              <a:rPr lang="en-US" sz="2800" dirty="0">
                <a:solidFill>
                  <a:srgbClr val="FF00FF"/>
                </a:solidFill>
                <a:latin typeface="Times New Roman" pitchFamily="18" charset="0"/>
                <a:ea typeface="Times New Roman" pitchFamily="18" charset="0"/>
                <a:cs typeface="Times New Roman" pitchFamily="18" charset="0"/>
              </a:rPr>
              <a:t> phosphodiester</a:t>
            </a:r>
            <a:endParaRPr lang="en-US" sz="2800" dirty="0">
              <a:solidFill>
                <a:srgbClr val="FF00FF"/>
              </a:solidFill>
            </a:endParaRPr>
          </a:p>
        </p:txBody>
      </p:sp>
      <p:cxnSp>
        <p:nvCxnSpPr>
          <p:cNvPr id="3" name="Straight Connector 2">
            <a:extLst>
              <a:ext uri="{FF2B5EF4-FFF2-40B4-BE49-F238E27FC236}">
                <a16:creationId xmlns:a16="http://schemas.microsoft.com/office/drawing/2014/main" id="{E3182B36-FDC1-B55A-13F7-34F8655B4210}"/>
              </a:ext>
            </a:extLst>
          </p:cNvPr>
          <p:cNvCxnSpPr>
            <a:cxnSpLocks/>
          </p:cNvCxnSpPr>
          <p:nvPr/>
        </p:nvCxnSpPr>
        <p:spPr>
          <a:xfrm flipH="1">
            <a:off x="6424474" y="3761060"/>
            <a:ext cx="1201444" cy="72466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1077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28474" y="71847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9" name="Rectangle 8">
            <a:extLst>
              <a:ext uri="{FF2B5EF4-FFF2-40B4-BE49-F238E27FC236}">
                <a16:creationId xmlns:a16="http://schemas.microsoft.com/office/drawing/2014/main" id="{B4196E2E-FA3A-F905-EE99-387E961F8906}"/>
              </a:ext>
            </a:extLst>
          </p:cNvPr>
          <p:cNvSpPr/>
          <p:nvPr/>
        </p:nvSpPr>
        <p:spPr>
          <a:xfrm>
            <a:off x="6096000" y="5607417"/>
            <a:ext cx="4057096" cy="5321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a:solidFill>
                  <a:schemeClr val="tx1"/>
                </a:solidFill>
                <a:latin typeface="Times New Roman" pitchFamily="18" charset="0"/>
                <a:ea typeface="Times New Roman" pitchFamily="18" charset="0"/>
                <a:cs typeface="Times New Roman" pitchFamily="18" charset="0"/>
              </a:rPr>
              <a:t>Liên </a:t>
            </a:r>
            <a:r>
              <a:rPr lang="en-US" sz="2800" dirty="0" err="1">
                <a:solidFill>
                  <a:schemeClr val="tx1"/>
                </a:solidFill>
                <a:latin typeface="Times New Roman" pitchFamily="18" charset="0"/>
                <a:ea typeface="Times New Roman" pitchFamily="18" charset="0"/>
                <a:cs typeface="Times New Roman" pitchFamily="18" charset="0"/>
              </a:rPr>
              <a:t>kết</a:t>
            </a:r>
            <a:r>
              <a:rPr lang="en-US" sz="2800" dirty="0">
                <a:solidFill>
                  <a:schemeClr val="tx1"/>
                </a:solidFill>
                <a:latin typeface="Times New Roman" pitchFamily="18" charset="0"/>
                <a:ea typeface="Times New Roman" pitchFamily="18" charset="0"/>
                <a:cs typeface="Times New Roman" pitchFamily="18" charset="0"/>
              </a:rPr>
              <a:t> phosphodiester</a:t>
            </a:r>
            <a:endParaRPr lang="en-US" sz="2800" dirty="0">
              <a:solidFill>
                <a:schemeClr val="tx1"/>
              </a:solidFill>
            </a:endParaRPr>
          </a:p>
        </p:txBody>
      </p:sp>
      <p:pic>
        <p:nvPicPr>
          <p:cNvPr id="3" name="Picture 2">
            <a:extLst>
              <a:ext uri="{FF2B5EF4-FFF2-40B4-BE49-F238E27FC236}">
                <a16:creationId xmlns:a16="http://schemas.microsoft.com/office/drawing/2014/main" id="{EDE1AC5D-594F-735E-1B30-A7DB847DA68F}"/>
              </a:ext>
            </a:extLst>
          </p:cNvPr>
          <p:cNvPicPr>
            <a:picLocks noChangeAspect="1"/>
          </p:cNvPicPr>
          <p:nvPr/>
        </p:nvPicPr>
        <p:blipFill>
          <a:blip r:embed="rId2"/>
          <a:stretch>
            <a:fillRect/>
          </a:stretch>
        </p:blipFill>
        <p:spPr>
          <a:xfrm>
            <a:off x="5732734" y="1438276"/>
            <a:ext cx="6130792" cy="4000500"/>
          </a:xfrm>
          <a:prstGeom prst="rect">
            <a:avLst/>
          </a:prstGeom>
        </p:spPr>
      </p:pic>
      <p:sp>
        <p:nvSpPr>
          <p:cNvPr id="11" name="TextBox 10">
            <a:extLst>
              <a:ext uri="{FF2B5EF4-FFF2-40B4-BE49-F238E27FC236}">
                <a16:creationId xmlns:a16="http://schemas.microsoft.com/office/drawing/2014/main" id="{FED3CBEF-5E4B-E147-EDF1-26AE721D02B8}"/>
              </a:ext>
            </a:extLst>
          </p:cNvPr>
          <p:cNvSpPr txBox="1"/>
          <p:nvPr/>
        </p:nvSpPr>
        <p:spPr>
          <a:xfrm>
            <a:off x="328474" y="1303959"/>
            <a:ext cx="5035837" cy="1384995"/>
          </a:xfrm>
          <a:prstGeom prst="rect">
            <a:avLst/>
          </a:prstGeom>
          <a:noFill/>
        </p:spPr>
        <p:txBody>
          <a:bodyPr wrap="square">
            <a:spAutoFit/>
          </a:bodyPr>
          <a:lstStyle/>
          <a:p>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Chiều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polynucleotide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định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dựa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nucleotide ở  </a:t>
            </a:r>
            <a:r>
              <a:rPr lang="en-US" sz="2800" dirty="0" err="1">
                <a:solidFill>
                  <a:srgbClr val="FF0000"/>
                </a:solidFill>
                <a:latin typeface="Times New Roman" pitchFamily="18" charset="0"/>
                <a:ea typeface="Times New Roman" pitchFamily="18" charset="0"/>
                <a:cs typeface="Times New Roman" pitchFamily="18" charset="0"/>
              </a:rPr>
              <a:t>hai</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đầu</a:t>
            </a:r>
            <a:r>
              <a:rPr lang="en-US" sz="2800" dirty="0">
                <a:solidFill>
                  <a:srgbClr val="FF0000"/>
                </a:solidFill>
                <a:latin typeface="Times New Roman" pitchFamily="18" charset="0"/>
                <a:ea typeface="Times New Roman" pitchFamily="18" charset="0"/>
                <a:cs typeface="Times New Roman" pitchFamily="18" charset="0"/>
              </a:rPr>
              <a:t>.</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p>
        </p:txBody>
      </p:sp>
      <p:sp>
        <p:nvSpPr>
          <p:cNvPr id="15" name="Flowchart: Connector 14">
            <a:extLst>
              <a:ext uri="{FF2B5EF4-FFF2-40B4-BE49-F238E27FC236}">
                <a16:creationId xmlns:a16="http://schemas.microsoft.com/office/drawing/2014/main" id="{54511D55-CFF1-B966-F160-A84945E8A168}"/>
              </a:ext>
            </a:extLst>
          </p:cNvPr>
          <p:cNvSpPr/>
          <p:nvPr/>
        </p:nvSpPr>
        <p:spPr>
          <a:xfrm>
            <a:off x="6736994" y="1502976"/>
            <a:ext cx="1162050" cy="1005207"/>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449C9AA-683A-9CFE-1214-3406C31452F8}"/>
              </a:ext>
            </a:extLst>
          </p:cNvPr>
          <p:cNvCxnSpPr>
            <a:cxnSpLocks/>
            <a:stCxn id="15" idx="6"/>
          </p:cNvCxnSpPr>
          <p:nvPr/>
        </p:nvCxnSpPr>
        <p:spPr>
          <a:xfrm flipV="1">
            <a:off x="7899044" y="1726848"/>
            <a:ext cx="371475" cy="278732"/>
          </a:xfrm>
          <a:prstGeom prst="line">
            <a:avLst/>
          </a:prstGeom>
        </p:spPr>
        <p:style>
          <a:lnRef idx="3">
            <a:schemeClr val="accent2"/>
          </a:lnRef>
          <a:fillRef idx="0">
            <a:schemeClr val="accent2"/>
          </a:fillRef>
          <a:effectRef idx="2">
            <a:schemeClr val="accent2"/>
          </a:effectRef>
          <a:fontRef idx="minor">
            <a:schemeClr val="tx1"/>
          </a:fontRef>
        </p:style>
      </p:cxnSp>
      <p:sp>
        <p:nvSpPr>
          <p:cNvPr id="21" name="Rectangle 20">
            <a:extLst>
              <a:ext uri="{FF2B5EF4-FFF2-40B4-BE49-F238E27FC236}">
                <a16:creationId xmlns:a16="http://schemas.microsoft.com/office/drawing/2014/main" id="{733DF9C2-40A8-D80E-00F3-31D5EB126EAA}"/>
              </a:ext>
            </a:extLst>
          </p:cNvPr>
          <p:cNvSpPr/>
          <p:nvPr/>
        </p:nvSpPr>
        <p:spPr>
          <a:xfrm>
            <a:off x="8270519" y="1621568"/>
            <a:ext cx="2886075" cy="35037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3333FF"/>
                </a:solidFill>
                <a:latin typeface="Times New Roman" panose="02020603050405020304" pitchFamily="18" charset="0"/>
                <a:cs typeface="Times New Roman" panose="02020603050405020304" pitchFamily="18" charset="0"/>
              </a:rPr>
              <a:t>Đầu</a:t>
            </a:r>
            <a:r>
              <a:rPr lang="en-US" sz="2800" dirty="0">
                <a:solidFill>
                  <a:srgbClr val="3333FF"/>
                </a:solidFill>
                <a:latin typeface="Times New Roman" panose="02020603050405020304" pitchFamily="18" charset="0"/>
                <a:cs typeface="Times New Roman" panose="02020603050405020304" pitchFamily="18" charset="0"/>
              </a:rPr>
              <a:t> 5’ </a:t>
            </a:r>
            <a:r>
              <a:rPr lang="en-US" sz="2800" dirty="0" err="1">
                <a:solidFill>
                  <a:srgbClr val="3333FF"/>
                </a:solidFill>
                <a:latin typeface="Times New Roman" panose="02020603050405020304" pitchFamily="18" charset="0"/>
                <a:cs typeface="Times New Roman" panose="02020603050405020304" pitchFamily="18" charset="0"/>
              </a:rPr>
              <a:t>có</a:t>
            </a:r>
            <a:r>
              <a:rPr lang="en-US" sz="2800" dirty="0">
                <a:solidFill>
                  <a:srgbClr val="3333FF"/>
                </a:solidFill>
                <a:latin typeface="Times New Roman" panose="02020603050405020304" pitchFamily="18" charset="0"/>
                <a:cs typeface="Times New Roman" panose="02020603050405020304" pitchFamily="18" charset="0"/>
              </a:rPr>
              <a:t> -P </a:t>
            </a:r>
            <a:r>
              <a:rPr lang="en-US" sz="2800" dirty="0" err="1">
                <a:solidFill>
                  <a:srgbClr val="3333FF"/>
                </a:solidFill>
                <a:latin typeface="Times New Roman" panose="02020603050405020304" pitchFamily="18" charset="0"/>
                <a:cs typeface="Times New Roman" panose="02020603050405020304" pitchFamily="18" charset="0"/>
              </a:rPr>
              <a:t>tự</a:t>
            </a:r>
            <a:r>
              <a:rPr lang="en-US" sz="2800" dirty="0">
                <a:solidFill>
                  <a:srgbClr val="3333FF"/>
                </a:solidFill>
                <a:latin typeface="Times New Roman" panose="02020603050405020304" pitchFamily="18" charset="0"/>
                <a:cs typeface="Times New Roman" panose="02020603050405020304" pitchFamily="18" charset="0"/>
              </a:rPr>
              <a:t> do</a:t>
            </a:r>
          </a:p>
        </p:txBody>
      </p:sp>
      <p:sp>
        <p:nvSpPr>
          <p:cNvPr id="27" name="Flowchart: Connector 26">
            <a:extLst>
              <a:ext uri="{FF2B5EF4-FFF2-40B4-BE49-F238E27FC236}">
                <a16:creationId xmlns:a16="http://schemas.microsoft.com/office/drawing/2014/main" id="{BACCC522-4CF7-6593-9F90-9DC739777DCE}"/>
              </a:ext>
            </a:extLst>
          </p:cNvPr>
          <p:cNvSpPr/>
          <p:nvPr/>
        </p:nvSpPr>
        <p:spPr>
          <a:xfrm>
            <a:off x="6485759" y="4512145"/>
            <a:ext cx="1295400" cy="847724"/>
          </a:xfrm>
          <a:prstGeom prst="flowChartConnector">
            <a:avLst/>
          </a:prstGeom>
          <a:no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A8BA6C4-1A3D-8326-AD82-42C80175A3E1}"/>
              </a:ext>
            </a:extLst>
          </p:cNvPr>
          <p:cNvCxnSpPr>
            <a:cxnSpLocks/>
          </p:cNvCxnSpPr>
          <p:nvPr/>
        </p:nvCxnSpPr>
        <p:spPr>
          <a:xfrm>
            <a:off x="7716566" y="4936007"/>
            <a:ext cx="533400" cy="90488"/>
          </a:xfrm>
          <a:prstGeom prst="line">
            <a:avLst/>
          </a:prstGeom>
        </p:spPr>
        <p:style>
          <a:lnRef idx="3">
            <a:schemeClr val="accent4"/>
          </a:lnRef>
          <a:fillRef idx="0">
            <a:schemeClr val="accent4"/>
          </a:fillRef>
          <a:effectRef idx="2">
            <a:schemeClr val="accent4"/>
          </a:effectRef>
          <a:fontRef idx="minor">
            <a:schemeClr val="tx1"/>
          </a:fontRef>
        </p:style>
      </p:cxnSp>
      <p:sp>
        <p:nvSpPr>
          <p:cNvPr id="34" name="Rectangle 33">
            <a:extLst>
              <a:ext uri="{FF2B5EF4-FFF2-40B4-BE49-F238E27FC236}">
                <a16:creationId xmlns:a16="http://schemas.microsoft.com/office/drawing/2014/main" id="{7C06EF42-3B32-1AC8-3744-FA7736C24B9A}"/>
              </a:ext>
            </a:extLst>
          </p:cNvPr>
          <p:cNvSpPr/>
          <p:nvPr/>
        </p:nvSpPr>
        <p:spPr>
          <a:xfrm>
            <a:off x="8270518" y="4885256"/>
            <a:ext cx="3402077" cy="35037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3333FF"/>
                </a:solidFill>
                <a:latin typeface="Times New Roman" panose="02020603050405020304" pitchFamily="18" charset="0"/>
                <a:cs typeface="Times New Roman" panose="02020603050405020304" pitchFamily="18" charset="0"/>
              </a:rPr>
              <a:t>Đầu</a:t>
            </a:r>
            <a:r>
              <a:rPr lang="en-US" sz="2800" dirty="0">
                <a:solidFill>
                  <a:srgbClr val="3333FF"/>
                </a:solidFill>
                <a:latin typeface="Times New Roman" panose="02020603050405020304" pitchFamily="18" charset="0"/>
                <a:cs typeface="Times New Roman" panose="02020603050405020304" pitchFamily="18" charset="0"/>
              </a:rPr>
              <a:t> 3’ </a:t>
            </a:r>
            <a:r>
              <a:rPr lang="en-US" sz="2800" dirty="0" err="1">
                <a:solidFill>
                  <a:srgbClr val="3333FF"/>
                </a:solidFill>
                <a:latin typeface="Times New Roman" panose="02020603050405020304" pitchFamily="18" charset="0"/>
                <a:cs typeface="Times New Roman" panose="02020603050405020304" pitchFamily="18" charset="0"/>
              </a:rPr>
              <a:t>có</a:t>
            </a:r>
            <a:r>
              <a:rPr lang="en-US" sz="2800" dirty="0">
                <a:solidFill>
                  <a:srgbClr val="3333FF"/>
                </a:solidFill>
                <a:latin typeface="Times New Roman" panose="02020603050405020304" pitchFamily="18" charset="0"/>
                <a:cs typeface="Times New Roman" panose="02020603050405020304" pitchFamily="18" charset="0"/>
              </a:rPr>
              <a:t> -OH </a:t>
            </a:r>
            <a:r>
              <a:rPr lang="en-US" sz="2800" dirty="0" err="1">
                <a:solidFill>
                  <a:srgbClr val="3333FF"/>
                </a:solidFill>
                <a:latin typeface="Times New Roman" panose="02020603050405020304" pitchFamily="18" charset="0"/>
                <a:cs typeface="Times New Roman" panose="02020603050405020304" pitchFamily="18" charset="0"/>
              </a:rPr>
              <a:t>tự</a:t>
            </a:r>
            <a:r>
              <a:rPr lang="en-US" sz="2800" dirty="0">
                <a:solidFill>
                  <a:srgbClr val="3333FF"/>
                </a:solidFill>
                <a:latin typeface="Times New Roman" panose="02020603050405020304" pitchFamily="18" charset="0"/>
                <a:cs typeface="Times New Roman" panose="02020603050405020304" pitchFamily="18" charset="0"/>
              </a:rPr>
              <a:t> do</a:t>
            </a:r>
          </a:p>
        </p:txBody>
      </p:sp>
      <p:sp>
        <p:nvSpPr>
          <p:cNvPr id="36" name="Rectangle 35">
            <a:extLst>
              <a:ext uri="{FF2B5EF4-FFF2-40B4-BE49-F238E27FC236}">
                <a16:creationId xmlns:a16="http://schemas.microsoft.com/office/drawing/2014/main" id="{9B6DC8C7-007B-B3DC-6D66-A89A50B73533}"/>
              </a:ext>
            </a:extLst>
          </p:cNvPr>
          <p:cNvSpPr/>
          <p:nvPr/>
        </p:nvSpPr>
        <p:spPr>
          <a:xfrm>
            <a:off x="6325063" y="5582052"/>
            <a:ext cx="5196026" cy="532105"/>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a:solidFill>
                  <a:schemeClr val="tx1"/>
                </a:solidFill>
                <a:latin typeface="Times New Roman" pitchFamily="18" charset="0"/>
                <a:ea typeface="Times New Roman" pitchFamily="18" charset="0"/>
                <a:cs typeface="Times New Roman" pitchFamily="18" charset="0"/>
              </a:rPr>
              <a:t>Chiều</a:t>
            </a:r>
            <a:r>
              <a:rPr lang="en-US" sz="2800" dirty="0">
                <a:solidFill>
                  <a:schemeClr val="tx1"/>
                </a:solidFill>
                <a:latin typeface="Times New Roman" pitchFamily="18" charset="0"/>
                <a:ea typeface="Times New Roman" pitchFamily="18" charset="0"/>
                <a:cs typeface="Times New Roman" pitchFamily="18" charset="0"/>
              </a:rPr>
              <a:t> </a:t>
            </a:r>
            <a:r>
              <a:rPr lang="en-US" sz="2800" dirty="0" err="1">
                <a:solidFill>
                  <a:schemeClr val="tx1"/>
                </a:solidFill>
                <a:latin typeface="Times New Roman" pitchFamily="18" charset="0"/>
                <a:ea typeface="Times New Roman" pitchFamily="18" charset="0"/>
                <a:cs typeface="Times New Roman" pitchFamily="18" charset="0"/>
              </a:rPr>
              <a:t>chuỗi</a:t>
            </a:r>
            <a:r>
              <a:rPr lang="en-US" sz="2800" dirty="0">
                <a:solidFill>
                  <a:schemeClr val="tx1"/>
                </a:solidFill>
                <a:latin typeface="Times New Roman" pitchFamily="18" charset="0"/>
                <a:ea typeface="Times New Roman" pitchFamily="18" charset="0"/>
                <a:cs typeface="Times New Roman" pitchFamily="18" charset="0"/>
              </a:rPr>
              <a:t> nucleotide 5’ – 3’</a:t>
            </a:r>
            <a:endParaRPr lang="en-US" sz="2800" dirty="0">
              <a:solidFill>
                <a:schemeClr val="tx1"/>
              </a:solidFill>
            </a:endParaRPr>
          </a:p>
        </p:txBody>
      </p:sp>
      <p:sp>
        <p:nvSpPr>
          <p:cNvPr id="4" name="TextBox 3">
            <a:extLst>
              <a:ext uri="{FF2B5EF4-FFF2-40B4-BE49-F238E27FC236}">
                <a16:creationId xmlns:a16="http://schemas.microsoft.com/office/drawing/2014/main" id="{14C37860-B74B-CD9D-575C-941C9A477263}"/>
              </a:ext>
            </a:extLst>
          </p:cNvPr>
          <p:cNvSpPr txBox="1"/>
          <p:nvPr/>
        </p:nvSpPr>
        <p:spPr>
          <a:xfrm>
            <a:off x="79899" y="2605473"/>
            <a:ext cx="5547294" cy="4175502"/>
          </a:xfrm>
          <a:prstGeom prst="rect">
            <a:avLst/>
          </a:prstGeom>
          <a:noFill/>
        </p:spPr>
        <p:txBody>
          <a:bodyPr wrap="square">
            <a:spAutoFit/>
          </a:bodyPr>
          <a:lstStyle/>
          <a:p>
            <a:pPr marL="0" marR="0" algn="just">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polynucleotide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5’-3’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nucleotide  ở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chuỗi</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Nucleotide ở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phosphate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carbon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do.</a:t>
            </a:r>
          </a:p>
          <a:p>
            <a:pPr marL="0" marR="0" algn="just">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+Nucleotide ở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hydroxyl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carbon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do.</a:t>
            </a:r>
          </a:p>
        </p:txBody>
      </p:sp>
    </p:spTree>
    <p:extLst>
      <p:ext uri="{BB962C8B-B14F-4D97-AF65-F5344CB8AC3E}">
        <p14:creationId xmlns:p14="http://schemas.microsoft.com/office/powerpoint/2010/main" val="12266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80">
                                          <p:stCondLst>
                                            <p:cond delay="0"/>
                                          </p:stCondLst>
                                        </p:cTn>
                                        <p:tgtEl>
                                          <p:spTgt spid="34"/>
                                        </p:tgtEl>
                                      </p:cBhvr>
                                    </p:animEffect>
                                    <p:anim calcmode="lin" valueType="num">
                                      <p:cBhvr>
                                        <p:cTn id="5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7" dur="26">
                                          <p:stCondLst>
                                            <p:cond delay="650"/>
                                          </p:stCondLst>
                                        </p:cTn>
                                        <p:tgtEl>
                                          <p:spTgt spid="34"/>
                                        </p:tgtEl>
                                      </p:cBhvr>
                                      <p:to x="100000" y="60000"/>
                                    </p:animScale>
                                    <p:animScale>
                                      <p:cBhvr>
                                        <p:cTn id="58" dur="166" decel="50000">
                                          <p:stCondLst>
                                            <p:cond delay="676"/>
                                          </p:stCondLst>
                                        </p:cTn>
                                        <p:tgtEl>
                                          <p:spTgt spid="34"/>
                                        </p:tgtEl>
                                      </p:cBhvr>
                                      <p:to x="100000" y="100000"/>
                                    </p:animScale>
                                    <p:animScale>
                                      <p:cBhvr>
                                        <p:cTn id="59" dur="26">
                                          <p:stCondLst>
                                            <p:cond delay="1312"/>
                                          </p:stCondLst>
                                        </p:cTn>
                                        <p:tgtEl>
                                          <p:spTgt spid="34"/>
                                        </p:tgtEl>
                                      </p:cBhvr>
                                      <p:to x="100000" y="80000"/>
                                    </p:animScale>
                                    <p:animScale>
                                      <p:cBhvr>
                                        <p:cTn id="60" dur="166" decel="50000">
                                          <p:stCondLst>
                                            <p:cond delay="1338"/>
                                          </p:stCondLst>
                                        </p:cTn>
                                        <p:tgtEl>
                                          <p:spTgt spid="34"/>
                                        </p:tgtEl>
                                      </p:cBhvr>
                                      <p:to x="100000" y="100000"/>
                                    </p:animScale>
                                    <p:animScale>
                                      <p:cBhvr>
                                        <p:cTn id="61" dur="26">
                                          <p:stCondLst>
                                            <p:cond delay="1642"/>
                                          </p:stCondLst>
                                        </p:cTn>
                                        <p:tgtEl>
                                          <p:spTgt spid="34"/>
                                        </p:tgtEl>
                                      </p:cBhvr>
                                      <p:to x="100000" y="90000"/>
                                    </p:animScale>
                                    <p:animScale>
                                      <p:cBhvr>
                                        <p:cTn id="62" dur="166" decel="50000">
                                          <p:stCondLst>
                                            <p:cond delay="1668"/>
                                          </p:stCondLst>
                                        </p:cTn>
                                        <p:tgtEl>
                                          <p:spTgt spid="34"/>
                                        </p:tgtEl>
                                      </p:cBhvr>
                                      <p:to x="100000" y="100000"/>
                                    </p:animScale>
                                    <p:animScale>
                                      <p:cBhvr>
                                        <p:cTn id="63" dur="26">
                                          <p:stCondLst>
                                            <p:cond delay="1808"/>
                                          </p:stCondLst>
                                        </p:cTn>
                                        <p:tgtEl>
                                          <p:spTgt spid="34"/>
                                        </p:tgtEl>
                                      </p:cBhvr>
                                      <p:to x="100000" y="95000"/>
                                    </p:animScale>
                                    <p:animScale>
                                      <p:cBhvr>
                                        <p:cTn id="64" dur="166" decel="50000">
                                          <p:stCondLst>
                                            <p:cond delay="1834"/>
                                          </p:stCondLst>
                                        </p:cTn>
                                        <p:tgtEl>
                                          <p:spTgt spid="34"/>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
                                            <p:txEl>
                                              <p:pRg st="1" end="1"/>
                                            </p:txEl>
                                          </p:spTgt>
                                        </p:tgtEl>
                                        <p:attrNameLst>
                                          <p:attrName>style.visibility</p:attrName>
                                        </p:attrNameLst>
                                      </p:cBhvr>
                                      <p:to>
                                        <p:strVal val="visible"/>
                                      </p:to>
                                    </p:set>
                                    <p:animEffect transition="in" filter="fade">
                                      <p:cBhvr>
                                        <p:cTn id="81" dur="1000"/>
                                        <p:tgtEl>
                                          <p:spTgt spid="4">
                                            <p:txEl>
                                              <p:pRg st="1" end="1"/>
                                            </p:txEl>
                                          </p:spTgt>
                                        </p:tgtEl>
                                      </p:cBhvr>
                                    </p:animEffect>
                                    <p:anim calcmode="lin" valueType="num">
                                      <p:cBhvr>
                                        <p:cTn id="8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
                                            <p:txEl>
                                              <p:pRg st="2" end="2"/>
                                            </p:txEl>
                                          </p:spTgt>
                                        </p:tgtEl>
                                        <p:attrNameLst>
                                          <p:attrName>style.visibility</p:attrName>
                                        </p:attrNameLst>
                                      </p:cBhvr>
                                      <p:to>
                                        <p:strVal val="visible"/>
                                      </p:to>
                                    </p:set>
                                    <p:animEffect transition="in" filter="fade">
                                      <p:cBhvr>
                                        <p:cTn id="88" dur="1000"/>
                                        <p:tgtEl>
                                          <p:spTgt spid="4">
                                            <p:txEl>
                                              <p:pRg st="2" end="2"/>
                                            </p:txEl>
                                          </p:spTgt>
                                        </p:tgtEl>
                                      </p:cBhvr>
                                    </p:animEffect>
                                    <p:anim calcmode="lin" valueType="num">
                                      <p:cBhvr>
                                        <p:cTn id="8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1" grpId="0" animBg="1"/>
      <p:bldP spid="27" grpId="0" animBg="1"/>
      <p:bldP spid="34" grpId="0" animBg="1"/>
      <p:bldP spid="36"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69565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6" name="Rectangle 15"/>
          <p:cNvSpPr/>
          <p:nvPr/>
        </p:nvSpPr>
        <p:spPr>
          <a:xfrm>
            <a:off x="114300" y="1172104"/>
            <a:ext cx="11870554"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Nucleic acid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chất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nucleotide.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nucleotide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bằng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phosphodiester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polynucleotide. </a:t>
            </a:r>
            <a:endParaRPr lang="en-US" sz="2800" dirty="0">
              <a:solidFill>
                <a:srgbClr val="0000FF"/>
              </a:solidFill>
              <a:latin typeface="Times New Roman" pitchFamily="18" charset="0"/>
              <a:cs typeface="Times New Roman" pitchFamily="18" charset="0"/>
            </a:endParaRPr>
          </a:p>
        </p:txBody>
      </p:sp>
      <p:sp>
        <p:nvSpPr>
          <p:cNvPr id="15" name="Rectangle 14"/>
          <p:cNvSpPr/>
          <p:nvPr/>
        </p:nvSpPr>
        <p:spPr>
          <a:xfrm>
            <a:off x="114300" y="4660339"/>
            <a:ext cx="12077700" cy="2246769"/>
          </a:xfrm>
          <a:prstGeom prst="rect">
            <a:avLst/>
          </a:prstGeom>
        </p:spPr>
        <p:txBody>
          <a:bodyPr wrap="square">
            <a:spAutoFit/>
          </a:bodyPr>
          <a:lstStyle/>
          <a:p>
            <a:pPr algn="just"/>
            <a:r>
              <a:rPr lang="en-US" sz="2800" dirty="0">
                <a:solidFill>
                  <a:srgbClr val="0000FF"/>
                </a:solidFill>
                <a:latin typeface="+mj-lt"/>
              </a:rPr>
              <a:t>- </a:t>
            </a:r>
            <a:r>
              <a:rPr lang="vi-VN" sz="2800" dirty="0">
                <a:solidFill>
                  <a:srgbClr val="0000FF"/>
                </a:solidFill>
                <a:latin typeface="+mj-lt"/>
              </a:rPr>
              <a:t>Một nucleotide gồm 3 thành phần: </a:t>
            </a:r>
            <a:endParaRPr lang="en-US" sz="2800" dirty="0">
              <a:solidFill>
                <a:srgbClr val="0000FF"/>
              </a:solidFill>
              <a:latin typeface="+mj-lt"/>
            </a:endParaRPr>
          </a:p>
          <a:p>
            <a:pPr algn="just"/>
            <a:r>
              <a:rPr lang="en-US" sz="2800" dirty="0">
                <a:solidFill>
                  <a:srgbClr val="0000FF"/>
                </a:solidFill>
                <a:latin typeface="Times New Roman" pitchFamily="18" charset="0"/>
                <a:cs typeface="Times New Roman" pitchFamily="18" charset="0"/>
              </a:rPr>
              <a:t>+ N</a:t>
            </a:r>
            <a:r>
              <a:rPr lang="vi-VN" sz="2800" dirty="0">
                <a:solidFill>
                  <a:srgbClr val="0000FF"/>
                </a:solidFill>
                <a:latin typeface="Times New Roman" pitchFamily="18" charset="0"/>
                <a:cs typeface="Times New Roman" pitchFamily="18" charset="0"/>
              </a:rPr>
              <a:t>itrogenous base (gồm các loại là A</a:t>
            </a:r>
            <a:r>
              <a:rPr lang="en-US" sz="2800" dirty="0" err="1">
                <a:solidFill>
                  <a:srgbClr val="0000FF"/>
                </a:solidFill>
                <a:latin typeface="Times New Roman" pitchFamily="18" charset="0"/>
                <a:cs typeface="Times New Roman" pitchFamily="18" charset="0"/>
              </a:rPr>
              <a:t>denine</a:t>
            </a:r>
            <a:r>
              <a:rPr lang="en-US" sz="2800" dirty="0">
                <a:solidFill>
                  <a:srgbClr val="0000FF"/>
                </a:solidFill>
                <a:latin typeface="Times New Roman" pitchFamily="18" charset="0"/>
                <a:cs typeface="Times New Roman" pitchFamily="18" charset="0"/>
              </a:rPr>
              <a:t> (A)</a:t>
            </a:r>
            <a:r>
              <a:rPr lang="vi-VN" sz="2800" dirty="0">
                <a:solidFill>
                  <a:srgbClr val="0000FF"/>
                </a:solidFill>
                <a:latin typeface="Times New Roman" pitchFamily="18" charset="0"/>
                <a:cs typeface="Times New Roman" pitchFamily="18" charset="0"/>
              </a:rPr>
              <a:t>, U</a:t>
            </a:r>
            <a:r>
              <a:rPr lang="en-US" sz="2800" dirty="0" err="1">
                <a:solidFill>
                  <a:srgbClr val="0000FF"/>
                </a:solidFill>
                <a:latin typeface="Times New Roman" pitchFamily="18" charset="0"/>
                <a:cs typeface="Times New Roman" pitchFamily="18" charset="0"/>
              </a:rPr>
              <a:t>racil</a:t>
            </a:r>
            <a:r>
              <a:rPr lang="en-US" sz="2800" dirty="0">
                <a:solidFill>
                  <a:srgbClr val="0000FF"/>
                </a:solidFill>
                <a:latin typeface="Times New Roman" pitchFamily="18" charset="0"/>
                <a:cs typeface="Times New Roman" pitchFamily="18" charset="0"/>
              </a:rPr>
              <a:t> (U)</a:t>
            </a:r>
            <a:r>
              <a:rPr lang="vi-VN" sz="2800" dirty="0">
                <a:solidFill>
                  <a:srgbClr val="0000FF"/>
                </a:solidFill>
                <a:latin typeface="Times New Roman" pitchFamily="18" charset="0"/>
                <a:cs typeface="Times New Roman" pitchFamily="18" charset="0"/>
              </a:rPr>
              <a:t>, G</a:t>
            </a:r>
            <a:r>
              <a:rPr lang="en-US" sz="2800" dirty="0" err="1">
                <a:solidFill>
                  <a:srgbClr val="0000FF"/>
                </a:solidFill>
                <a:latin typeface="Times New Roman" pitchFamily="18" charset="0"/>
                <a:cs typeface="Times New Roman" pitchFamily="18" charset="0"/>
              </a:rPr>
              <a:t>uanine</a:t>
            </a:r>
            <a:r>
              <a:rPr lang="en-US" sz="2800" dirty="0">
                <a:solidFill>
                  <a:srgbClr val="0000FF"/>
                </a:solidFill>
                <a:latin typeface="Times New Roman" pitchFamily="18" charset="0"/>
                <a:cs typeface="Times New Roman" pitchFamily="18" charset="0"/>
              </a:rPr>
              <a:t> (G)</a:t>
            </a:r>
            <a:r>
              <a:rPr lang="vi-VN" sz="2800" dirty="0">
                <a:solidFill>
                  <a:srgbClr val="0000FF"/>
                </a:solidFill>
                <a:latin typeface="Times New Roman" pitchFamily="18" charset="0"/>
                <a:cs typeface="Times New Roman" pitchFamily="18" charset="0"/>
              </a:rPr>
              <a:t>, C</a:t>
            </a:r>
            <a:r>
              <a:rPr lang="en-US" sz="2800" dirty="0" err="1">
                <a:solidFill>
                  <a:srgbClr val="0000FF"/>
                </a:solidFill>
                <a:latin typeface="Times New Roman" pitchFamily="18" charset="0"/>
                <a:cs typeface="Times New Roman" pitchFamily="18" charset="0"/>
              </a:rPr>
              <a:t>ytocine</a:t>
            </a:r>
            <a:r>
              <a:rPr lang="en-US" sz="2800" dirty="0">
                <a:solidFill>
                  <a:srgbClr val="0000FF"/>
                </a:solidFill>
                <a:latin typeface="Times New Roman" pitchFamily="18" charset="0"/>
                <a:cs typeface="Times New Roman" pitchFamily="18" charset="0"/>
              </a:rPr>
              <a:t> (C)</a:t>
            </a:r>
            <a:r>
              <a:rPr lang="vi-VN" sz="2800" dirty="0">
                <a:solidFill>
                  <a:srgbClr val="0000FF"/>
                </a:solidFill>
                <a:latin typeface="Times New Roman" pitchFamily="18" charset="0"/>
                <a:cs typeface="Times New Roman" pitchFamily="18" charset="0"/>
              </a:rPr>
              <a:t>, T</a:t>
            </a:r>
            <a:r>
              <a:rPr lang="en-US" sz="2800" dirty="0" err="1">
                <a:solidFill>
                  <a:srgbClr val="0000FF"/>
                </a:solidFill>
                <a:latin typeface="Times New Roman" pitchFamily="18" charset="0"/>
                <a:cs typeface="Times New Roman" pitchFamily="18" charset="0"/>
              </a:rPr>
              <a:t>hymine</a:t>
            </a:r>
            <a:r>
              <a:rPr lang="en-US" sz="2800" dirty="0">
                <a:solidFill>
                  <a:srgbClr val="0000FF"/>
                </a:solidFill>
                <a:latin typeface="Times New Roman" pitchFamily="18" charset="0"/>
                <a:cs typeface="Times New Roman" pitchFamily="18" charset="0"/>
              </a:rPr>
              <a:t> (T)</a:t>
            </a:r>
            <a:r>
              <a:rPr lang="vi-VN" sz="2800"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a:t>
            </a:r>
          </a:p>
          <a:p>
            <a:pPr algn="just"/>
            <a:r>
              <a:rPr lang="en-US" sz="2800" dirty="0">
                <a:solidFill>
                  <a:srgbClr val="0000FF"/>
                </a:solidFill>
                <a:latin typeface="Times New Roman" pitchFamily="18" charset="0"/>
                <a:cs typeface="Times New Roman" pitchFamily="18" charset="0"/>
              </a:rPr>
              <a:t>+ Đ</a:t>
            </a:r>
            <a:r>
              <a:rPr lang="vi-VN" sz="2800" dirty="0">
                <a:solidFill>
                  <a:srgbClr val="0000FF"/>
                </a:solidFill>
                <a:latin typeface="Times New Roman" pitchFamily="18" charset="0"/>
                <a:cs typeface="Times New Roman" pitchFamily="18" charset="0"/>
              </a:rPr>
              <a:t>ường pentose (gồm 2 loại deoxyribose đối với DNA và ribose đối với RNA)</a:t>
            </a:r>
            <a:endParaRPr lang="en-US" sz="2800" dirty="0">
              <a:solidFill>
                <a:srgbClr val="0000FF"/>
              </a:solidFill>
              <a:latin typeface="Times New Roman" pitchFamily="18" charset="0"/>
              <a:cs typeface="Times New Roman" pitchFamily="18" charset="0"/>
            </a:endParaRPr>
          </a:p>
          <a:p>
            <a:pPr algn="just"/>
            <a:r>
              <a:rPr lang="en-US" sz="2800" dirty="0">
                <a:solidFill>
                  <a:srgbClr val="0000FF"/>
                </a:solidFill>
                <a:latin typeface="Times New Roman" pitchFamily="18" charset="0"/>
                <a:cs typeface="Times New Roman" pitchFamily="18" charset="0"/>
              </a:rPr>
              <a:t>+ N</a:t>
            </a:r>
            <a:r>
              <a:rPr lang="vi-VN" sz="2800" dirty="0">
                <a:solidFill>
                  <a:srgbClr val="0000FF"/>
                </a:solidFill>
                <a:latin typeface="Times New Roman" pitchFamily="18" charset="0"/>
                <a:cs typeface="Times New Roman" pitchFamily="18" charset="0"/>
              </a:rPr>
              <a:t>hóm phosphate (PO</a:t>
            </a:r>
            <a:r>
              <a:rPr lang="vi-VN" sz="2800" baseline="-25000" dirty="0">
                <a:solidFill>
                  <a:srgbClr val="0000FF"/>
                </a:solidFill>
                <a:latin typeface="Times New Roman" pitchFamily="18" charset="0"/>
                <a:cs typeface="Times New Roman" pitchFamily="18" charset="0"/>
              </a:rPr>
              <a:t>4</a:t>
            </a:r>
            <a:r>
              <a:rPr lang="vi-VN" sz="2800" baseline="30000" dirty="0">
                <a:solidFill>
                  <a:srgbClr val="0000FF"/>
                </a:solidFill>
                <a:latin typeface="Times New Roman" pitchFamily="18" charset="0"/>
                <a:cs typeface="Times New Roman" pitchFamily="18" charset="0"/>
              </a:rPr>
              <a:t>3-</a:t>
            </a:r>
            <a:r>
              <a:rPr lang="vi-VN" sz="2800" dirty="0">
                <a:solidFill>
                  <a:srgbClr val="0000FF"/>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FDD00A5A-D4EB-543E-BEBD-2CF2A484F335}"/>
              </a:ext>
            </a:extLst>
          </p:cNvPr>
          <p:cNvSpPr txBox="1"/>
          <p:nvPr/>
        </p:nvSpPr>
        <p:spPr>
          <a:xfrm>
            <a:off x="-28576" y="2560440"/>
            <a:ext cx="11706225" cy="523220"/>
          </a:xfrm>
          <a:prstGeom prst="rect">
            <a:avLst/>
          </a:prstGeom>
          <a:noFill/>
        </p:spPr>
        <p:txBody>
          <a:bodyPr wrap="square">
            <a:spAutoFit/>
          </a:bodyPr>
          <a:lstStyle/>
          <a:p>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Chiều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polynucleotide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định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dựa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nucleotide ở </a:t>
            </a:r>
            <a:r>
              <a:rPr lang="en-US" sz="2800" dirty="0" err="1">
                <a:solidFill>
                  <a:srgbClr val="FF0000"/>
                </a:solidFill>
                <a:latin typeface="Times New Roman" pitchFamily="18" charset="0"/>
                <a:ea typeface="Times New Roman" pitchFamily="18" charset="0"/>
                <a:cs typeface="Times New Roman" pitchFamily="18" charset="0"/>
              </a:rPr>
              <a:t>đầu</a:t>
            </a:r>
            <a:r>
              <a:rPr lang="en-US" sz="2800" dirty="0">
                <a:solidFill>
                  <a:srgbClr val="FF0000"/>
                </a:solidFill>
                <a:latin typeface="Times New Roman" pitchFamily="18" charset="0"/>
                <a:ea typeface="Times New Roman" pitchFamily="18" charset="0"/>
                <a:cs typeface="Times New Roman" pitchFamily="18" charset="0"/>
              </a:rPr>
              <a:t>.</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p>
        </p:txBody>
      </p:sp>
      <p:sp>
        <p:nvSpPr>
          <p:cNvPr id="4" name="TextBox 3">
            <a:extLst>
              <a:ext uri="{FF2B5EF4-FFF2-40B4-BE49-F238E27FC236}">
                <a16:creationId xmlns:a16="http://schemas.microsoft.com/office/drawing/2014/main" id="{92FB555B-E193-B993-870E-E1A4968E8DA6}"/>
              </a:ext>
            </a:extLst>
          </p:cNvPr>
          <p:cNvSpPr txBox="1"/>
          <p:nvPr/>
        </p:nvSpPr>
        <p:spPr>
          <a:xfrm>
            <a:off x="0" y="2956078"/>
            <a:ext cx="11870554" cy="1815882"/>
          </a:xfrm>
          <a:prstGeom prst="rect">
            <a:avLst/>
          </a:prstGeom>
          <a:noFill/>
        </p:spPr>
        <p:txBody>
          <a:bodyPr wrap="square">
            <a:spAutoFit/>
          </a:bodyPr>
          <a:lstStyle/>
          <a:p>
            <a:pPr marL="0" marR="0" algn="just">
              <a:spcBef>
                <a:spcPts val="0"/>
              </a:spcBef>
            </a:pP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polynucleotide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5’-3’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nucleotide  ở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chuỗi</a:t>
            </a:r>
            <a:endPar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pP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Nucleotide ở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phosphate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carbon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do.</a:t>
            </a:r>
          </a:p>
          <a:p>
            <a:pPr marL="0" marR="0" algn="just">
              <a:spcBef>
                <a:spcPts val="0"/>
              </a:spcBef>
            </a:pP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+Nucleotide ở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gốc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hydroxyl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carbon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p:cTn id="15" dur="10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
                                            <p:txEl>
                                              <p:pRg st="1" end="1"/>
                                            </p:txEl>
                                          </p:spTgt>
                                        </p:tgtEl>
                                        <p:attrNameLst>
                                          <p:attrName>style.rotation</p:attrName>
                                        </p:attrNameLst>
                                      </p:cBhvr>
                                      <p:tavLst>
                                        <p:tav tm="0">
                                          <p:val>
                                            <p:fltVal val="360"/>
                                          </p:val>
                                        </p:tav>
                                        <p:tav tm="100000">
                                          <p:val>
                                            <p:fltVal val="0"/>
                                          </p:val>
                                        </p:tav>
                                      </p:tavLst>
                                    </p:anim>
                                    <p:animEffect transition="in" filter="fade">
                                      <p:cBhvr>
                                        <p:cTn id="18" dur="10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 calcmode="lin" valueType="num">
                                      <p:cBhvr>
                                        <p:cTn id="23" dur="10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
                                            <p:txEl>
                                              <p:pRg st="2" end="2"/>
                                            </p:txEl>
                                          </p:spTgt>
                                        </p:tgtEl>
                                        <p:attrNameLst>
                                          <p:attrName>style.rotation</p:attrName>
                                        </p:attrNameLst>
                                      </p:cBhvr>
                                      <p:tavLst>
                                        <p:tav tm="0">
                                          <p:val>
                                            <p:fltVal val="360"/>
                                          </p:val>
                                        </p:tav>
                                        <p:tav tm="100000">
                                          <p:val>
                                            <p:fltVal val="0"/>
                                          </p:val>
                                        </p:tav>
                                      </p:tavLst>
                                    </p:anim>
                                    <p:animEffect transition="in" filter="fade">
                                      <p:cBhvr>
                                        <p:cTn id="26" dur="1000"/>
                                        <p:tgtEl>
                                          <p:spTgt spid="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p:cTn id="31" dur="10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
                                            <p:txEl>
                                              <p:pRg st="3" end="3"/>
                                            </p:txEl>
                                          </p:spTgt>
                                        </p:tgtEl>
                                        <p:attrNameLst>
                                          <p:attrName>style.rotation</p:attrName>
                                        </p:attrNameLst>
                                      </p:cBhvr>
                                      <p:tavLst>
                                        <p:tav tm="0">
                                          <p:val>
                                            <p:fltVal val="360"/>
                                          </p:val>
                                        </p:tav>
                                        <p:tav tm="100000">
                                          <p:val>
                                            <p:fltVal val="0"/>
                                          </p:val>
                                        </p:tav>
                                      </p:tavLst>
                                    </p:anim>
                                    <p:animEffect transition="in" filter="fade">
                                      <p:cBhvr>
                                        <p:cTn id="34" dur="1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51435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5" name="Rectangle 14"/>
          <p:cNvSpPr/>
          <p:nvPr/>
        </p:nvSpPr>
        <p:spPr>
          <a:xfrm>
            <a:off x="114300" y="999322"/>
            <a:ext cx="12077700" cy="954107"/>
          </a:xfrm>
          <a:prstGeom prst="rect">
            <a:avLst/>
          </a:prstGeom>
        </p:spPr>
        <p:txBody>
          <a:bodyPr wrap="square">
            <a:spAutoFit/>
          </a:bodyPr>
          <a:lstStyle/>
          <a:p>
            <a:pPr algn="just"/>
            <a:r>
              <a:rPr lang="en-US" sz="2800" dirty="0">
                <a:solidFill>
                  <a:srgbClr val="0000FF"/>
                </a:solidFill>
                <a:latin typeface="+mj-lt"/>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5 </a:t>
            </a:r>
            <a:r>
              <a:rPr lang="en-US" sz="2800" dirty="0" err="1">
                <a:solidFill>
                  <a:srgbClr val="0000FF"/>
                </a:solidFill>
                <a:latin typeface="Times New Roman" panose="02020603050405020304" pitchFamily="18" charset="0"/>
                <a:cs typeface="Times New Roman" panose="02020603050405020304" pitchFamily="18" charset="0"/>
              </a:rPr>
              <a:t>loại</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mj-lt"/>
              </a:rPr>
              <a:t>nucleotide</a:t>
            </a:r>
            <a:r>
              <a:rPr lang="en-US" sz="2800" dirty="0">
                <a:solidFill>
                  <a:srgbClr val="0000FF"/>
                </a:solidFill>
                <a:latin typeface="+mj-lt"/>
              </a:rPr>
              <a:t> </a:t>
            </a:r>
            <a:r>
              <a:rPr lang="en-US" sz="2800" dirty="0" err="1">
                <a:solidFill>
                  <a:srgbClr val="0000FF"/>
                </a:solidFill>
                <a:latin typeface="Times New Roman" panose="02020603050405020304" pitchFamily="18" charset="0"/>
                <a:cs typeface="Times New Roman" panose="02020603050405020304" pitchFamily="18" charset="0"/>
              </a:rPr>
              <a:t>tương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ứng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5 </a:t>
            </a:r>
            <a:r>
              <a:rPr lang="en-US" sz="2800" dirty="0" err="1">
                <a:solidFill>
                  <a:srgbClr val="0000FF"/>
                </a:solidFill>
                <a:latin typeface="Times New Roman" panose="02020603050405020304" pitchFamily="18" charset="0"/>
                <a:cs typeface="Times New Roman" panose="02020603050405020304" pitchFamily="18" charset="0"/>
              </a:rPr>
              <a:t>loại</a:t>
            </a:r>
            <a:r>
              <a:rPr lang="en-US" sz="2800" dirty="0">
                <a:solidFill>
                  <a:srgbClr val="0000FF"/>
                </a:solidFill>
                <a:latin typeface="Times New Roman" panose="02020603050405020304" pitchFamily="18" charset="0"/>
                <a:cs typeface="Times New Roman" panose="02020603050405020304" pitchFamily="18" charset="0"/>
              </a:rPr>
              <a:t> n</a:t>
            </a:r>
            <a:r>
              <a:rPr lang="vi-VN" sz="2800" dirty="0">
                <a:solidFill>
                  <a:srgbClr val="0000FF"/>
                </a:solidFill>
                <a:latin typeface="Times New Roman" pitchFamily="18" charset="0"/>
                <a:cs typeface="Times New Roman" pitchFamily="18" charset="0"/>
              </a:rPr>
              <a:t>itrogenous base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 T, G, C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U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nucleic </a:t>
            </a:r>
            <a:r>
              <a:rPr lang="en-US" sz="2800" dirty="0" err="1">
                <a:solidFill>
                  <a:srgbClr val="0000FF"/>
                </a:solidFill>
                <a:latin typeface="Times New Roman" pitchFamily="18" charset="0"/>
                <a:cs typeface="Times New Roman" pitchFamily="18" charset="0"/>
              </a:rPr>
              <a:t>aicd</a:t>
            </a:r>
            <a:r>
              <a:rPr lang="en-US" sz="2800" dirty="0">
                <a:solidFill>
                  <a:srgbClr val="0000FF"/>
                </a:solidFill>
                <a:latin typeface="Times New Roman" pitchFamily="18" charset="0"/>
                <a:cs typeface="Times New Roman" pitchFamily="18" charset="0"/>
              </a:rPr>
              <a:t> : </a:t>
            </a:r>
            <a:r>
              <a:rPr lang="en-US" sz="2800" dirty="0">
                <a:solidFill>
                  <a:srgbClr val="FF0066"/>
                </a:solidFill>
                <a:latin typeface="Times New Roman" pitchFamily="18" charset="0"/>
                <a:cs typeface="Times New Roman" pitchFamily="18" charset="0"/>
              </a:rPr>
              <a:t>DNA </a:t>
            </a:r>
            <a:r>
              <a:rPr lang="en-US" sz="2800" dirty="0" err="1">
                <a:solidFill>
                  <a:srgbClr val="FF0066"/>
                </a:solidFill>
                <a:latin typeface="Times New Roman" pitchFamily="18" charset="0"/>
                <a:cs typeface="Times New Roman" pitchFamily="18" charset="0"/>
              </a:rPr>
              <a:t>và</a:t>
            </a:r>
            <a:r>
              <a:rPr lang="en-US" sz="2800" dirty="0">
                <a:solidFill>
                  <a:srgbClr val="FF0066"/>
                </a:solidFill>
                <a:latin typeface="Times New Roman" pitchFamily="18" charset="0"/>
                <a:cs typeface="Times New Roman" pitchFamily="18" charset="0"/>
              </a:rPr>
              <a:t> RNA</a:t>
            </a:r>
            <a:endParaRPr lang="en-US" sz="2800" dirty="0">
              <a:solidFill>
                <a:srgbClr val="FF0066"/>
              </a:solidFill>
              <a:latin typeface="+mj-lt"/>
            </a:endParaRPr>
          </a:p>
        </p:txBody>
      </p:sp>
      <p:pic>
        <p:nvPicPr>
          <p:cNvPr id="4" name="Picture 3">
            <a:extLst>
              <a:ext uri="{FF2B5EF4-FFF2-40B4-BE49-F238E27FC236}">
                <a16:creationId xmlns:a16="http://schemas.microsoft.com/office/drawing/2014/main" id="{3305652A-84C5-17E9-CA2F-4FC6E7F5CED8}"/>
              </a:ext>
            </a:extLst>
          </p:cNvPr>
          <p:cNvPicPr>
            <a:picLocks noChangeAspect="1"/>
          </p:cNvPicPr>
          <p:nvPr/>
        </p:nvPicPr>
        <p:blipFill>
          <a:blip r:embed="rId2"/>
          <a:stretch>
            <a:fillRect/>
          </a:stretch>
        </p:blipFill>
        <p:spPr>
          <a:xfrm>
            <a:off x="371475" y="2095500"/>
            <a:ext cx="5107781" cy="4248150"/>
          </a:xfrm>
          <a:prstGeom prst="rect">
            <a:avLst/>
          </a:prstGeom>
        </p:spPr>
      </p:pic>
      <p:sp>
        <p:nvSpPr>
          <p:cNvPr id="5" name="Arrow: Right 4">
            <a:extLst>
              <a:ext uri="{FF2B5EF4-FFF2-40B4-BE49-F238E27FC236}">
                <a16:creationId xmlns:a16="http://schemas.microsoft.com/office/drawing/2014/main" id="{C501C250-E74C-8B3C-FA99-B0E04F7F0D4D}"/>
              </a:ext>
            </a:extLst>
          </p:cNvPr>
          <p:cNvSpPr/>
          <p:nvPr/>
        </p:nvSpPr>
        <p:spPr>
          <a:xfrm>
            <a:off x="5772150" y="4038600"/>
            <a:ext cx="504825" cy="4572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B06350-DD96-FA34-F227-68F18F113FA4}"/>
              </a:ext>
            </a:extLst>
          </p:cNvPr>
          <p:cNvPicPr>
            <a:picLocks noChangeAspect="1"/>
          </p:cNvPicPr>
          <p:nvPr/>
        </p:nvPicPr>
        <p:blipFill>
          <a:blip r:embed="rId3"/>
          <a:stretch>
            <a:fillRect/>
          </a:stretch>
        </p:blipFill>
        <p:spPr>
          <a:xfrm>
            <a:off x="6569870" y="2095500"/>
            <a:ext cx="5250656" cy="4248150"/>
          </a:xfrm>
          <a:prstGeom prst="rect">
            <a:avLst/>
          </a:prstGeom>
        </p:spPr>
      </p:pic>
    </p:spTree>
    <p:extLst>
      <p:ext uri="{BB962C8B-B14F-4D97-AF65-F5344CB8AC3E}">
        <p14:creationId xmlns:p14="http://schemas.microsoft.com/office/powerpoint/2010/main" val="12293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45720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442496" y="929671"/>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pic>
        <p:nvPicPr>
          <p:cNvPr id="2" name="Cấu trúc DNA - 1">
            <a:hlinkClick r:id="" action="ppaction://media"/>
            <a:extLst>
              <a:ext uri="{FF2B5EF4-FFF2-40B4-BE49-F238E27FC236}">
                <a16:creationId xmlns:a16="http://schemas.microsoft.com/office/drawing/2014/main" id="{60958995-DAE8-AD16-3CD7-67038B8E24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165" y="1437620"/>
            <a:ext cx="11851689" cy="5420380"/>
          </a:xfrm>
          <a:prstGeom prst="rect">
            <a:avLst/>
          </a:prstGeom>
        </p:spPr>
      </p:pic>
    </p:spTree>
    <p:extLst>
      <p:ext uri="{BB962C8B-B14F-4D97-AF65-F5344CB8AC3E}">
        <p14:creationId xmlns:p14="http://schemas.microsoft.com/office/powerpoint/2010/main" val="26559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428625"/>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915619"/>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98FF591-0B58-E45D-EBF4-4763DEDD7392}"/>
              </a:ext>
            </a:extLst>
          </p:cNvPr>
          <p:cNvSpPr txBox="1"/>
          <p:nvPr/>
        </p:nvSpPr>
        <p:spPr>
          <a:xfrm>
            <a:off x="3815179" y="918216"/>
            <a:ext cx="6280950"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PHIẾU HỌC TẬP </a:t>
            </a:r>
            <a:endParaRPr lang="en-US" sz="2800" dirty="0"/>
          </a:p>
        </p:txBody>
      </p:sp>
      <p:graphicFrame>
        <p:nvGraphicFramePr>
          <p:cNvPr id="7" name="Table 6">
            <a:extLst>
              <a:ext uri="{FF2B5EF4-FFF2-40B4-BE49-F238E27FC236}">
                <a16:creationId xmlns:a16="http://schemas.microsoft.com/office/drawing/2014/main" id="{05D51BFB-48CF-A275-D434-7F01F9F384B7}"/>
              </a:ext>
            </a:extLst>
          </p:cNvPr>
          <p:cNvGraphicFramePr>
            <a:graphicFrameLocks noGrp="1"/>
          </p:cNvGraphicFramePr>
          <p:nvPr>
            <p:extLst>
              <p:ext uri="{D42A27DB-BD31-4B8C-83A1-F6EECF244321}">
                <p14:modId xmlns:p14="http://schemas.microsoft.com/office/powerpoint/2010/main" val="2985431446"/>
              </p:ext>
            </p:extLst>
          </p:nvPr>
        </p:nvGraphicFramePr>
        <p:xfrm>
          <a:off x="35510" y="1438839"/>
          <a:ext cx="12156489" cy="5317068"/>
        </p:xfrm>
        <a:graphic>
          <a:graphicData uri="http://schemas.openxmlformats.org/drawingml/2006/table">
            <a:tbl>
              <a:tblPr firstRow="1" bandRow="1">
                <a:tableStyleId>{C4B1156A-380E-4F78-BDF5-A606A8083BF9}</a:tableStyleId>
              </a:tblPr>
              <a:tblGrid>
                <a:gridCol w="12156489">
                  <a:extLst>
                    <a:ext uri="{9D8B030D-6E8A-4147-A177-3AD203B41FA5}">
                      <a16:colId xmlns:a16="http://schemas.microsoft.com/office/drawing/2014/main" val="2778420518"/>
                    </a:ext>
                  </a:extLst>
                </a:gridCol>
              </a:tblGrid>
              <a:tr h="5317068">
                <a:tc>
                  <a:txBody>
                    <a:bodyPr/>
                    <a:lstStyle/>
                    <a:p>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1: Theo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dõi</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video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về</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cấu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tạo</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DNA,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chọn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từ</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thích</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hợp</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điền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vào</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chỗ</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trống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trong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đoạn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thông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tin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sau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a:t>
                      </a:r>
                      <a:endParaRPr lang="en-US" sz="2400" b="0" kern="1200" dirty="0">
                        <a:solidFill>
                          <a:srgbClr val="FF0000"/>
                        </a:solidFill>
                        <a:effectLst/>
                        <a:latin typeface="Times New Roman" panose="02020603050405020304" pitchFamily="18" charset="0"/>
                        <a:ea typeface="+mn-ea"/>
                        <a:cs typeface="Times New Roman" panose="02020603050405020304" pitchFamily="18" charset="0"/>
                      </a:endParaRPr>
                    </a:p>
                    <a:p>
                      <a:r>
                        <a:rPr lang="en-US" sz="2400" b="0" kern="1200" dirty="0">
                          <a:solidFill>
                            <a:schemeClr val="dk1"/>
                          </a:solidFill>
                          <a:effectLst/>
                          <a:latin typeface="Times New Roman" panose="02020603050405020304" pitchFamily="18" charset="0"/>
                          <a:ea typeface="+mn-ea"/>
                          <a:cs typeface="Times New Roman" panose="02020603050405020304" pitchFamily="18" charset="0"/>
                        </a:rPr>
                        <a:t>DNA (deoxyribonucleotide)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gồm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hai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nhau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trúc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Mỗi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DNA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4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nucleotide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nitrogenous base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 ……….</a:t>
                      </a:r>
                    </a:p>
                    <a:p>
                      <a:r>
                        <a:rPr lang="en-US" sz="2400" b="0" kern="1200" dirty="0">
                          <a:solidFill>
                            <a:schemeClr val="dk1"/>
                          </a:solidFill>
                          <a:effectLst/>
                          <a:latin typeface="Times New Roman" panose="02020603050405020304" pitchFamily="18" charset="0"/>
                          <a:ea typeface="+mn-ea"/>
                          <a:cs typeface="Times New Roman" panose="02020603050405020304" pitchFamily="18" charset="0"/>
                        </a:rPr>
                        <a:t>+Cytosine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Adenin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p>
                    <a:p>
                      <a:r>
                        <a:rPr lang="en-US" sz="2400" b="0" kern="1200" dirty="0">
                          <a:solidFill>
                            <a:schemeClr val="dk1"/>
                          </a:solidFill>
                          <a:effectLst/>
                          <a:latin typeface="Times New Roman" panose="02020603050405020304" pitchFamily="18" charset="0"/>
                          <a:ea typeface="+mn-ea"/>
                          <a:cs typeface="Times New Roman" panose="02020603050405020304" pitchFamily="18" charset="0"/>
                        </a:rPr>
                        <a:t>Hai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chuỗi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polynucleotide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tử</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DNA song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song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2: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Nghiên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cứu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thông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tin SGK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trang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161,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giải</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thích</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vì</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sao</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có</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4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loại</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nucleotide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có</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thể</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tạo</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nên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đa</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dạng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DNA?</a:t>
                      </a:r>
                      <a:endParaRPr lang="en-US" sz="2400" b="0" kern="1200" dirty="0">
                        <a:solidFill>
                          <a:srgbClr val="FF0000"/>
                        </a:solidFill>
                        <a:effectLst/>
                        <a:latin typeface="Times New Roman" panose="02020603050405020304" pitchFamily="18" charset="0"/>
                        <a:ea typeface="+mn-ea"/>
                        <a:cs typeface="Times New Roman" panose="02020603050405020304" pitchFamily="18" charset="0"/>
                      </a:endParaRPr>
                    </a:p>
                    <a:p>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3: Cho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DNA?</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15667815"/>
                  </a:ext>
                </a:extLst>
              </a:tr>
            </a:tbl>
          </a:graphicData>
        </a:graphic>
      </p:graphicFrame>
    </p:spTree>
    <p:extLst>
      <p:ext uri="{BB962C8B-B14F-4D97-AF65-F5344CB8AC3E}">
        <p14:creationId xmlns:p14="http://schemas.microsoft.com/office/powerpoint/2010/main" val="226541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428625"/>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915619"/>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98FF591-0B58-E45D-EBF4-4763DEDD7392}"/>
              </a:ext>
            </a:extLst>
          </p:cNvPr>
          <p:cNvSpPr txBox="1"/>
          <p:nvPr/>
        </p:nvSpPr>
        <p:spPr>
          <a:xfrm>
            <a:off x="3815179" y="918216"/>
            <a:ext cx="6280950"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PHIẾU HỌC TẬP </a:t>
            </a:r>
            <a:endParaRPr lang="en-US" sz="2800" dirty="0"/>
          </a:p>
        </p:txBody>
      </p:sp>
      <p:graphicFrame>
        <p:nvGraphicFramePr>
          <p:cNvPr id="7" name="Table 6">
            <a:extLst>
              <a:ext uri="{FF2B5EF4-FFF2-40B4-BE49-F238E27FC236}">
                <a16:creationId xmlns:a16="http://schemas.microsoft.com/office/drawing/2014/main" id="{05D51BFB-48CF-A275-D434-7F01F9F384B7}"/>
              </a:ext>
            </a:extLst>
          </p:cNvPr>
          <p:cNvGraphicFramePr>
            <a:graphicFrameLocks noGrp="1"/>
          </p:cNvGraphicFramePr>
          <p:nvPr>
            <p:extLst>
              <p:ext uri="{D42A27DB-BD31-4B8C-83A1-F6EECF244321}">
                <p14:modId xmlns:p14="http://schemas.microsoft.com/office/powerpoint/2010/main" val="1611400624"/>
              </p:ext>
            </p:extLst>
          </p:nvPr>
        </p:nvGraphicFramePr>
        <p:xfrm>
          <a:off x="35510" y="1438839"/>
          <a:ext cx="12156489" cy="4794758"/>
        </p:xfrm>
        <a:graphic>
          <a:graphicData uri="http://schemas.openxmlformats.org/drawingml/2006/table">
            <a:tbl>
              <a:tblPr firstRow="1" bandRow="1">
                <a:tableStyleId>{C4B1156A-380E-4F78-BDF5-A606A8083BF9}</a:tableStyleId>
              </a:tblPr>
              <a:tblGrid>
                <a:gridCol w="12156489">
                  <a:extLst>
                    <a:ext uri="{9D8B030D-6E8A-4147-A177-3AD203B41FA5}">
                      <a16:colId xmlns:a16="http://schemas.microsoft.com/office/drawing/2014/main" val="2778420518"/>
                    </a:ext>
                  </a:extLst>
                </a:gridCol>
              </a:tblGrid>
              <a:tr h="4127460">
                <a:tc>
                  <a:txBody>
                    <a:bodyPr/>
                    <a:lstStyle/>
                    <a:p>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1: Theo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dõi</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video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về</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cấu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tạo</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DNA,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chọn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từ</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thích</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hợp</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điền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vào</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chỗ</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trống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trong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đoạn</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thông</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 tin </a:t>
                      </a:r>
                      <a:r>
                        <a:rPr lang="en-US" sz="2400" b="0" i="1" kern="1200" dirty="0" err="1">
                          <a:solidFill>
                            <a:srgbClr val="FF0000"/>
                          </a:solidFill>
                          <a:effectLst/>
                          <a:latin typeface="Times New Roman" panose="02020603050405020304" pitchFamily="18" charset="0"/>
                          <a:ea typeface="+mn-ea"/>
                          <a:cs typeface="Times New Roman" panose="02020603050405020304" pitchFamily="18" charset="0"/>
                        </a:rPr>
                        <a:t>sau</a:t>
                      </a:r>
                      <a:r>
                        <a:rPr lang="en-US" sz="2400" b="0" i="1" kern="1200" dirty="0">
                          <a:solidFill>
                            <a:srgbClr val="FF0000"/>
                          </a:solidFill>
                          <a:effectLst/>
                          <a:latin typeface="Times New Roman" panose="02020603050405020304" pitchFamily="18" charset="0"/>
                          <a:ea typeface="+mn-ea"/>
                          <a:cs typeface="Times New Roman" panose="02020603050405020304" pitchFamily="18" charset="0"/>
                        </a:rPr>
                        <a:t>:</a:t>
                      </a:r>
                      <a:endParaRPr lang="en-US" sz="2400" b="0" kern="1200" dirty="0">
                        <a:solidFill>
                          <a:srgbClr val="FF0000"/>
                        </a:solidFill>
                        <a:effectLst/>
                        <a:latin typeface="Times New Roman" panose="02020603050405020304" pitchFamily="18" charset="0"/>
                        <a:ea typeface="+mn-ea"/>
                        <a:cs typeface="Times New Roman" panose="02020603050405020304" pitchFamily="18" charset="0"/>
                      </a:endParaRPr>
                    </a:p>
                    <a:p>
                      <a:pPr>
                        <a:lnSpc>
                          <a:spcPct val="135000"/>
                        </a:lnSpc>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DNA (deoxyribonucleotide)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gồm</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hai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mạch</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nhau</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trúc</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a:t>
                      </a:r>
                    </a:p>
                    <a:p>
                      <a:pPr>
                        <a:lnSpc>
                          <a:spcPct val="135000"/>
                        </a:lnSpc>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Mỗi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mạch</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DNA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4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nucleotide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nitrogenous base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 ……….</a:t>
                      </a:r>
                    </a:p>
                    <a:p>
                      <a:pPr>
                        <a:lnSpc>
                          <a:spcPct val="135000"/>
                        </a:lnSpc>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+Cytosine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a:t>
                      </a:r>
                    </a:p>
                    <a:p>
                      <a:pPr>
                        <a:lnSpc>
                          <a:spcPct val="135000"/>
                        </a:lnSpc>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Adenin</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p>
                    <a:p>
                      <a:pPr>
                        <a:lnSpc>
                          <a:spcPct val="135000"/>
                        </a:lnSpc>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Hai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chuỗi</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polynucleotide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phân</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tử</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DNA song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song</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p>
                  </a:txBody>
                  <a:tcPr/>
                </a:tc>
                <a:extLst>
                  <a:ext uri="{0D108BD9-81ED-4DB2-BD59-A6C34878D82A}">
                    <a16:rowId xmlns:a16="http://schemas.microsoft.com/office/drawing/2014/main" val="3615667815"/>
                  </a:ext>
                </a:extLst>
              </a:tr>
            </a:tbl>
          </a:graphicData>
        </a:graphic>
      </p:graphicFrame>
      <p:sp>
        <p:nvSpPr>
          <p:cNvPr id="2" name="Rectangle 1">
            <a:extLst>
              <a:ext uri="{FF2B5EF4-FFF2-40B4-BE49-F238E27FC236}">
                <a16:creationId xmlns:a16="http://schemas.microsoft.com/office/drawing/2014/main" id="{1D437946-8B65-56F6-B44C-8217AF1B5787}"/>
              </a:ext>
            </a:extLst>
          </p:cNvPr>
          <p:cNvSpPr/>
          <p:nvPr/>
        </p:nvSpPr>
        <p:spPr>
          <a:xfrm>
            <a:off x="6214369" y="2095130"/>
            <a:ext cx="1819922" cy="530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latin typeface="Times New Roman" panose="02020603050405020304" pitchFamily="18" charset="0"/>
                <a:ea typeface="Calibri" panose="020F0502020204030204" pitchFamily="34" charset="0"/>
              </a:rPr>
              <a:t>polynucleotide</a:t>
            </a:r>
            <a:endParaRPr lang="en-US" sz="2000" dirty="0"/>
          </a:p>
        </p:txBody>
      </p:sp>
      <p:sp>
        <p:nvSpPr>
          <p:cNvPr id="4" name="Rectangle 3">
            <a:extLst>
              <a:ext uri="{FF2B5EF4-FFF2-40B4-BE49-F238E27FC236}">
                <a16:creationId xmlns:a16="http://schemas.microsoft.com/office/drawing/2014/main" id="{F01AE478-2E30-1F83-8D5D-878F56F8BB55}"/>
              </a:ext>
            </a:extLst>
          </p:cNvPr>
          <p:cNvSpPr/>
          <p:nvPr/>
        </p:nvSpPr>
        <p:spPr>
          <a:xfrm>
            <a:off x="727969" y="2821393"/>
            <a:ext cx="1393793" cy="3956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effectLst/>
                <a:latin typeface="Times New Roman" panose="02020603050405020304" pitchFamily="18" charset="0"/>
                <a:ea typeface="Calibri" panose="020F0502020204030204" pitchFamily="34" charset="0"/>
              </a:rPr>
              <a:t>hydrogen</a:t>
            </a:r>
            <a:endParaRPr lang="en-US" sz="2000" dirty="0"/>
          </a:p>
        </p:txBody>
      </p:sp>
      <p:sp>
        <p:nvSpPr>
          <p:cNvPr id="5" name="Rectangle 4">
            <a:extLst>
              <a:ext uri="{FF2B5EF4-FFF2-40B4-BE49-F238E27FC236}">
                <a16:creationId xmlns:a16="http://schemas.microsoft.com/office/drawing/2014/main" id="{1951B879-A473-4BBB-3D98-FA3A80779A65}"/>
              </a:ext>
            </a:extLst>
          </p:cNvPr>
          <p:cNvSpPr/>
          <p:nvPr/>
        </p:nvSpPr>
        <p:spPr>
          <a:xfrm>
            <a:off x="4820575" y="2836932"/>
            <a:ext cx="1562470" cy="435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effectLst/>
                <a:latin typeface="Times New Roman" panose="02020603050405020304" pitchFamily="18" charset="0"/>
                <a:ea typeface="Calibri" panose="020F0502020204030204" pitchFamily="34" charset="0"/>
              </a:rPr>
              <a:t>xoắn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kép</a:t>
            </a:r>
            <a:endParaRPr lang="en-US" sz="2000" dirty="0"/>
          </a:p>
        </p:txBody>
      </p:sp>
      <p:sp>
        <p:nvSpPr>
          <p:cNvPr id="9" name="Rectangle 8">
            <a:extLst>
              <a:ext uri="{FF2B5EF4-FFF2-40B4-BE49-F238E27FC236}">
                <a16:creationId xmlns:a16="http://schemas.microsoft.com/office/drawing/2014/main" id="{96C8FEF1-A2F0-4F63-10D3-F375531604E0}"/>
              </a:ext>
            </a:extLst>
          </p:cNvPr>
          <p:cNvSpPr/>
          <p:nvPr/>
        </p:nvSpPr>
        <p:spPr>
          <a:xfrm>
            <a:off x="531181" y="3980986"/>
            <a:ext cx="1180730" cy="39561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dirty="0" err="1">
                <a:effectLst/>
                <a:latin typeface="Times New Roman" panose="02020603050405020304" pitchFamily="18" charset="0"/>
                <a:ea typeface="Calibri" panose="020F0502020204030204" pitchFamily="34" charset="0"/>
              </a:rPr>
              <a:t>Adenin</a:t>
            </a:r>
            <a:endParaRPr lang="en-US" sz="2000" dirty="0"/>
          </a:p>
        </p:txBody>
      </p:sp>
      <p:sp>
        <p:nvSpPr>
          <p:cNvPr id="10" name="Rectangle 9">
            <a:extLst>
              <a:ext uri="{FF2B5EF4-FFF2-40B4-BE49-F238E27FC236}">
                <a16:creationId xmlns:a16="http://schemas.microsoft.com/office/drawing/2014/main" id="{32F8AF04-D8B4-944A-87C3-8034D2DC676C}"/>
              </a:ext>
            </a:extLst>
          </p:cNvPr>
          <p:cNvSpPr/>
          <p:nvPr/>
        </p:nvSpPr>
        <p:spPr>
          <a:xfrm>
            <a:off x="1753340" y="3951683"/>
            <a:ext cx="1087515" cy="4318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b="1" dirty="0">
                <a:effectLst/>
                <a:latin typeface="Times New Roman" panose="02020603050405020304" pitchFamily="18" charset="0"/>
                <a:ea typeface="Calibri" panose="020F0502020204030204" pitchFamily="34" charset="0"/>
              </a:rPr>
              <a:t>Thymine</a:t>
            </a:r>
            <a:endParaRPr lang="en-US" dirty="0"/>
          </a:p>
        </p:txBody>
      </p:sp>
      <p:sp>
        <p:nvSpPr>
          <p:cNvPr id="11" name="Rectangle 10">
            <a:extLst>
              <a:ext uri="{FF2B5EF4-FFF2-40B4-BE49-F238E27FC236}">
                <a16:creationId xmlns:a16="http://schemas.microsoft.com/office/drawing/2014/main" id="{E2A095F0-ADFB-907D-002F-A76EDCEBB473}"/>
              </a:ext>
            </a:extLst>
          </p:cNvPr>
          <p:cNvSpPr/>
          <p:nvPr/>
        </p:nvSpPr>
        <p:spPr>
          <a:xfrm>
            <a:off x="3073893" y="3961183"/>
            <a:ext cx="1069759" cy="41541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b="1" dirty="0">
                <a:effectLst/>
                <a:latin typeface="Times New Roman" panose="02020603050405020304" pitchFamily="18" charset="0"/>
                <a:ea typeface="Calibri" panose="020F0502020204030204" pitchFamily="34" charset="0"/>
              </a:rPr>
              <a:t>Guanine</a:t>
            </a:r>
            <a:endParaRPr lang="en-US" dirty="0"/>
          </a:p>
        </p:txBody>
      </p:sp>
      <p:sp>
        <p:nvSpPr>
          <p:cNvPr id="12" name="Rectangle 11">
            <a:extLst>
              <a:ext uri="{FF2B5EF4-FFF2-40B4-BE49-F238E27FC236}">
                <a16:creationId xmlns:a16="http://schemas.microsoft.com/office/drawing/2014/main" id="{FC0744A1-79B3-ACD9-A26D-C63AB31B1B23}"/>
              </a:ext>
            </a:extLst>
          </p:cNvPr>
          <p:cNvSpPr/>
          <p:nvPr/>
        </p:nvSpPr>
        <p:spPr>
          <a:xfrm>
            <a:off x="4296792" y="3970836"/>
            <a:ext cx="1225119" cy="41541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b="1" dirty="0">
                <a:effectLst/>
                <a:latin typeface="Times New Roman" panose="02020603050405020304" pitchFamily="18" charset="0"/>
                <a:ea typeface="Calibri" panose="020F0502020204030204" pitchFamily="34" charset="0"/>
              </a:rPr>
              <a:t>Cytosine</a:t>
            </a:r>
            <a:endParaRPr lang="en-US" dirty="0"/>
          </a:p>
        </p:txBody>
      </p:sp>
      <p:sp>
        <p:nvSpPr>
          <p:cNvPr id="13" name="Rectangle 12">
            <a:extLst>
              <a:ext uri="{FF2B5EF4-FFF2-40B4-BE49-F238E27FC236}">
                <a16:creationId xmlns:a16="http://schemas.microsoft.com/office/drawing/2014/main" id="{D31EF242-A47B-571C-05EC-6FA49D3623C0}"/>
              </a:ext>
            </a:extLst>
          </p:cNvPr>
          <p:cNvSpPr/>
          <p:nvPr/>
        </p:nvSpPr>
        <p:spPr>
          <a:xfrm>
            <a:off x="3277339" y="4558035"/>
            <a:ext cx="1225119" cy="415415"/>
          </a:xfrm>
          <a:prstGeom prst="rect">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dirty="0">
                <a:effectLst/>
                <a:latin typeface="Times New Roman" panose="02020603050405020304" pitchFamily="18" charset="0"/>
                <a:ea typeface="Calibri" panose="020F0502020204030204" pitchFamily="34" charset="0"/>
              </a:rPr>
              <a:t>Guanine</a:t>
            </a:r>
            <a:endParaRPr lang="en-US" sz="2000" dirty="0"/>
          </a:p>
        </p:txBody>
      </p:sp>
      <p:sp>
        <p:nvSpPr>
          <p:cNvPr id="15" name="Rectangle 14">
            <a:extLst>
              <a:ext uri="{FF2B5EF4-FFF2-40B4-BE49-F238E27FC236}">
                <a16:creationId xmlns:a16="http://schemas.microsoft.com/office/drawing/2014/main" id="{5654EC5E-24FA-CD1C-F298-944A2202A166}"/>
              </a:ext>
            </a:extLst>
          </p:cNvPr>
          <p:cNvSpPr/>
          <p:nvPr/>
        </p:nvSpPr>
        <p:spPr>
          <a:xfrm>
            <a:off x="371475" y="5277118"/>
            <a:ext cx="1180730" cy="284086"/>
          </a:xfrm>
          <a:prstGeom prst="rect">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dirty="0">
                <a:effectLst/>
                <a:latin typeface="Times New Roman" panose="02020603050405020304" pitchFamily="18" charset="0"/>
                <a:ea typeface="Calibri" panose="020F0502020204030204" pitchFamily="34" charset="0"/>
              </a:rPr>
              <a:t>Thymine</a:t>
            </a:r>
            <a:endParaRPr lang="en-US" sz="2000" dirty="0"/>
          </a:p>
        </p:txBody>
      </p:sp>
      <p:sp>
        <p:nvSpPr>
          <p:cNvPr id="16" name="Rectangle 15">
            <a:extLst>
              <a:ext uri="{FF2B5EF4-FFF2-40B4-BE49-F238E27FC236}">
                <a16:creationId xmlns:a16="http://schemas.microsoft.com/office/drawing/2014/main" id="{20DDC5ED-D03B-465A-E906-B3366CFE205A}"/>
              </a:ext>
            </a:extLst>
          </p:cNvPr>
          <p:cNvSpPr/>
          <p:nvPr/>
        </p:nvSpPr>
        <p:spPr>
          <a:xfrm>
            <a:off x="5233871" y="4646053"/>
            <a:ext cx="2467207" cy="38756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effectLst/>
                <a:latin typeface="Times New Roman" panose="02020603050405020304" pitchFamily="18" charset="0"/>
                <a:ea typeface="Calibri" panose="020F0502020204030204" pitchFamily="34" charset="0"/>
              </a:rPr>
              <a:t>ba</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liên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kết</a:t>
            </a:r>
            <a:r>
              <a:rPr lang="en-US" sz="2000" b="1" dirty="0">
                <a:effectLst/>
                <a:latin typeface="Times New Roman" panose="02020603050405020304" pitchFamily="18" charset="0"/>
                <a:ea typeface="Calibri" panose="020F0502020204030204" pitchFamily="34" charset="0"/>
              </a:rPr>
              <a:t> hydrogen</a:t>
            </a:r>
            <a:endParaRPr lang="en-US" sz="2000" dirty="0"/>
          </a:p>
        </p:txBody>
      </p:sp>
      <p:sp>
        <p:nvSpPr>
          <p:cNvPr id="17" name="Rectangle 16">
            <a:extLst>
              <a:ext uri="{FF2B5EF4-FFF2-40B4-BE49-F238E27FC236}">
                <a16:creationId xmlns:a16="http://schemas.microsoft.com/office/drawing/2014/main" id="{97399B70-8151-F972-9A56-C0125AA5B7C5}"/>
              </a:ext>
            </a:extLst>
          </p:cNvPr>
          <p:cNvSpPr/>
          <p:nvPr/>
        </p:nvSpPr>
        <p:spPr>
          <a:xfrm>
            <a:off x="5309631" y="5277118"/>
            <a:ext cx="2467207" cy="41541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2000" b="1" i="1" kern="1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t> hydrogen</a:t>
            </a: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8D864666-592D-21B7-E876-BDB2274E6210}"/>
              </a:ext>
            </a:extLst>
          </p:cNvPr>
          <p:cNvSpPr/>
          <p:nvPr/>
        </p:nvSpPr>
        <p:spPr>
          <a:xfrm>
            <a:off x="8513685" y="5692533"/>
            <a:ext cx="2281562" cy="52322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err="1">
                <a:effectLst/>
                <a:latin typeface="Times New Roman" panose="02020603050405020304" pitchFamily="18" charset="0"/>
                <a:ea typeface="Calibri" panose="020F0502020204030204" pitchFamily="34" charset="0"/>
              </a:rPr>
              <a:t>ngược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chiều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nhau</a:t>
            </a:r>
            <a:endParaRPr lang="en-US" sz="2000" dirty="0"/>
          </a:p>
        </p:txBody>
      </p:sp>
    </p:spTree>
    <p:extLst>
      <p:ext uri="{BB962C8B-B14F-4D97-AF65-F5344CB8AC3E}">
        <p14:creationId xmlns:p14="http://schemas.microsoft.com/office/powerpoint/2010/main" val="37302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ircle(in)">
                                      <p:cBhvr>
                                        <p:cTn id="57" dur="2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0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ircle(in)">
                                      <p:cBhvr>
                                        <p:cTn id="72" dur="20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randombar(horizont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69565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1219865"/>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9C225305-DF1C-2A6B-C0D8-5040131654DF}"/>
              </a:ext>
            </a:extLst>
          </p:cNvPr>
          <p:cNvPicPr>
            <a:picLocks noChangeAspect="1"/>
          </p:cNvPicPr>
          <p:nvPr/>
        </p:nvPicPr>
        <p:blipFill>
          <a:blip r:embed="rId2"/>
          <a:stretch>
            <a:fillRect/>
          </a:stretch>
        </p:blipFill>
        <p:spPr>
          <a:xfrm>
            <a:off x="4456581" y="1305256"/>
            <a:ext cx="7107887" cy="5305093"/>
          </a:xfrm>
          <a:prstGeom prst="rect">
            <a:avLst/>
          </a:prstGeom>
        </p:spPr>
      </p:pic>
      <p:sp>
        <p:nvSpPr>
          <p:cNvPr id="10" name="Rectangle 9">
            <a:extLst>
              <a:ext uri="{FF2B5EF4-FFF2-40B4-BE49-F238E27FC236}">
                <a16:creationId xmlns:a16="http://schemas.microsoft.com/office/drawing/2014/main" id="{EB4706B7-F6FD-FDD4-4DEC-78908E9FE07C}"/>
              </a:ext>
            </a:extLst>
          </p:cNvPr>
          <p:cNvSpPr/>
          <p:nvPr/>
        </p:nvSpPr>
        <p:spPr>
          <a:xfrm>
            <a:off x="276225" y="1657289"/>
            <a:ext cx="3971925"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deoxyribonucleotide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4 </a:t>
            </a:r>
            <a:r>
              <a:rPr lang="en-US" sz="2800" dirty="0" err="1">
                <a:solidFill>
                  <a:srgbClr val="FF0000"/>
                </a:solidFill>
                <a:latin typeface="Times New Roman" pitchFamily="18" charset="0"/>
                <a:ea typeface="Times New Roman" pitchFamily="18" charset="0"/>
                <a:cs typeface="Times New Roman" pitchFamily="18" charset="0"/>
              </a:rPr>
              <a:t>loại</a:t>
            </a:r>
            <a:r>
              <a:rPr lang="en-US" sz="2800" dirty="0">
                <a:solidFill>
                  <a:srgbClr val="FF0000"/>
                </a:solidFill>
                <a:latin typeface="Times New Roman" pitchFamily="18" charset="0"/>
                <a:ea typeface="Times New Roman" pitchFamily="18" charset="0"/>
                <a:cs typeface="Times New Roman" pitchFamily="18" charset="0"/>
              </a:rPr>
              <a:t> A, T, G, C.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757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66856" y="0"/>
            <a:ext cx="5225143" cy="4524315"/>
          </a:xfrm>
          <a:prstGeom prst="rect">
            <a:avLst/>
          </a:prstGeom>
        </p:spPr>
        <p:txBody>
          <a:bodyPr wrap="square">
            <a:spAutoFit/>
          </a:bodyPr>
          <a:lstStyle/>
          <a:p>
            <a:pPr algn="just"/>
            <a:r>
              <a:rPr lang="vi-VN" sz="2400" dirty="0">
                <a:solidFill>
                  <a:srgbClr val="0000CC"/>
                </a:solidFill>
                <a:latin typeface="Times New Roman" pitchFamily="18" charset="0"/>
                <a:cs typeface="Times New Roman" pitchFamily="18" charset="0"/>
              </a:rPr>
              <a:t>a) Các nucleotide khác nhau ở thành phần là: </a:t>
            </a:r>
            <a:r>
              <a:rPr lang="vi-VN" sz="2400" dirty="0">
                <a:solidFill>
                  <a:srgbClr val="FF00FF"/>
                </a:solidFill>
                <a:latin typeface="Times New Roman" pitchFamily="18" charset="0"/>
                <a:cs typeface="Times New Roman" pitchFamily="18" charset="0"/>
              </a:rPr>
              <a:t>nitrogenous base</a:t>
            </a:r>
            <a:r>
              <a:rPr lang="vi-VN" sz="2400" dirty="0">
                <a:solidFill>
                  <a:srgbClr val="0000CC"/>
                </a:solidFill>
                <a:latin typeface="Times New Roman" pitchFamily="18" charset="0"/>
                <a:cs typeface="Times New Roman" pitchFamily="18" charset="0"/>
              </a:rPr>
              <a:t>. Do đó, tên của các nucleotide được gọi theo tên của các nitrogenous base.</a:t>
            </a:r>
          </a:p>
          <a:p>
            <a:pPr algn="just"/>
            <a:r>
              <a:rPr lang="vi-VN" sz="2400" dirty="0">
                <a:solidFill>
                  <a:srgbClr val="FF00FF"/>
                </a:solidFill>
                <a:latin typeface="Times New Roman" pitchFamily="18" charset="0"/>
                <a:cs typeface="Times New Roman" pitchFamily="18" charset="0"/>
              </a:rPr>
              <a:t>b) Mô tả cấu trúc của DNA:</a:t>
            </a:r>
          </a:p>
          <a:p>
            <a:pPr algn="just">
              <a:buFontTx/>
              <a:buChar char="-"/>
            </a:pPr>
            <a:r>
              <a:rPr lang="vi-VN" sz="2400" dirty="0">
                <a:solidFill>
                  <a:srgbClr val="0000CC"/>
                </a:solidFill>
                <a:latin typeface="Times New Roman" pitchFamily="18" charset="0"/>
                <a:cs typeface="Times New Roman" pitchFamily="18" charset="0"/>
              </a:rPr>
              <a:t>DNA có cấu trúc xoắn kép gồm 2 mạch polynucleotide song song, ngược chiều, xoắn quanh một trục tưởng tượng từ trái qua phải (xoắn phải).</a:t>
            </a:r>
            <a:endParaRPr lang="en-US" sz="2400" dirty="0">
              <a:solidFill>
                <a:srgbClr val="0000CC"/>
              </a:solidFill>
              <a:latin typeface="Times New Roman" pitchFamily="18" charset="0"/>
              <a:cs typeface="Times New Roman" pitchFamily="18" charset="0"/>
            </a:endParaRPr>
          </a:p>
          <a:p>
            <a:pPr algn="just"/>
            <a:r>
              <a:rPr lang="vi-VN" sz="2400" dirty="0">
                <a:solidFill>
                  <a:srgbClr val="0000CC"/>
                </a:solidFill>
                <a:latin typeface="Times New Roman" pitchFamily="18" charset="0"/>
                <a:cs typeface="Times New Roman" pitchFamily="18" charset="0"/>
              </a:rPr>
              <a:t>- Trên mỗi mạch, các nucleotide liên kết với nhau bằng liên kết cộng hóa trị, tạo thành chuỗi polynucleotide.</a:t>
            </a:r>
          </a:p>
        </p:txBody>
      </p:sp>
      <p:pic>
        <p:nvPicPr>
          <p:cNvPr id="3074" name="Picture 2"/>
          <p:cNvPicPr>
            <a:picLocks noChangeAspect="1" noChangeArrowheads="1"/>
          </p:cNvPicPr>
          <p:nvPr/>
        </p:nvPicPr>
        <p:blipFill>
          <a:blip r:embed="rId2"/>
          <a:srcRect/>
          <a:stretch>
            <a:fillRect/>
          </a:stretch>
        </p:blipFill>
        <p:spPr bwMode="auto">
          <a:xfrm>
            <a:off x="0" y="0"/>
            <a:ext cx="6943725" cy="4191000"/>
          </a:xfrm>
          <a:prstGeom prst="rect">
            <a:avLst/>
          </a:prstGeom>
          <a:noFill/>
          <a:ln w="9525">
            <a:noFill/>
            <a:miter lim="800000"/>
            <a:headEnd/>
            <a:tailEnd/>
          </a:ln>
          <a:effectLst/>
        </p:spPr>
      </p:pic>
      <p:sp>
        <p:nvSpPr>
          <p:cNvPr id="8" name="Rectangle 7"/>
          <p:cNvSpPr/>
          <p:nvPr/>
        </p:nvSpPr>
        <p:spPr>
          <a:xfrm>
            <a:off x="0" y="4483459"/>
            <a:ext cx="12192000" cy="2308324"/>
          </a:xfrm>
          <a:prstGeom prst="rect">
            <a:avLst/>
          </a:prstGeom>
        </p:spPr>
        <p:txBody>
          <a:bodyPr wrap="square">
            <a:spAutoFit/>
          </a:bodyPr>
          <a:lstStyle/>
          <a:p>
            <a:pPr algn="just"/>
            <a:r>
              <a:rPr lang="vi-VN" sz="2400" dirty="0">
                <a:solidFill>
                  <a:srgbClr val="0000CC"/>
                </a:solidFill>
                <a:latin typeface="Times New Roman" pitchFamily="18" charset="0"/>
                <a:cs typeface="Times New Roman" pitchFamily="18" charset="0"/>
              </a:rPr>
              <a:t>- Giữa hai mạch đơn, các nitrogenous base của nucleotide liên kết với nhau bằng liên kết hydrogen theo nguyên tắc bổ sung (A của mạch này liên kết với T của mạch kia bằng 2 liên kết hydrogen, G của mạch này liên kết với C của mạch kia bằng 3 liên kết hydrogen hoặc ngược lại) tạo thành cặp nucleotide.</a:t>
            </a:r>
          </a:p>
          <a:p>
            <a:pPr algn="just"/>
            <a:r>
              <a:rPr lang="vi-VN" sz="2400" dirty="0">
                <a:solidFill>
                  <a:srgbClr val="0000CC"/>
                </a:solidFill>
                <a:latin typeface="Times New Roman" pitchFamily="18" charset="0"/>
                <a:cs typeface="Times New Roman" pitchFamily="18" charset="0"/>
              </a:rPr>
              <a:t>- DNA xoắn có tính chu kì, mỗi chu kì xoắn dài 34Å tương ứng với 10 cặp nucleotide, đường kính vòng xoắn là 20Å.</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25" dur="1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41" dur="1000"/>
                                        <p:tgtEl>
                                          <p:spTgt spid="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 calcmode="lin" valueType="num">
                                      <p:cBhvr>
                                        <p:cTn id="46"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9" dur="10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9" presetClass="entr" presetSubtype="0" decel="100000" fill="hold" nodeType="clickEffect">
                                  <p:stCondLst>
                                    <p:cond delay="0"/>
                                  </p:stCondLst>
                                  <p:childTnLst>
                                    <p:set>
                                      <p:cBhvr>
                                        <p:cTn id="53" dur="1" fill="hold">
                                          <p:stCondLst>
                                            <p:cond delay="0"/>
                                          </p:stCondLst>
                                        </p:cTn>
                                        <p:tgtEl>
                                          <p:spTgt spid="8">
                                            <p:txEl>
                                              <p:pRg st="1" end="1"/>
                                            </p:txEl>
                                          </p:spTgt>
                                        </p:tgtEl>
                                        <p:attrNameLst>
                                          <p:attrName>style.visibility</p:attrName>
                                        </p:attrNameLst>
                                      </p:cBhvr>
                                      <p:to>
                                        <p:strVal val="visible"/>
                                      </p:to>
                                    </p:set>
                                    <p:anim calcmode="lin" valueType="num">
                                      <p:cBhvr>
                                        <p:cTn id="54"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1" end="1"/>
                                            </p:txEl>
                                          </p:spTgt>
                                        </p:tgtEl>
                                        <p:attrNameLst>
                                          <p:attrName>style.rotation</p:attrName>
                                        </p:attrNameLst>
                                      </p:cBhvr>
                                      <p:tavLst>
                                        <p:tav tm="0">
                                          <p:val>
                                            <p:fltVal val="360"/>
                                          </p:val>
                                        </p:tav>
                                        <p:tav tm="100000">
                                          <p:val>
                                            <p:fltVal val="0"/>
                                          </p:val>
                                        </p:tav>
                                      </p:tavLst>
                                    </p:anim>
                                    <p:animEffect transition="in" filter="fade">
                                      <p:cBhvr>
                                        <p:cTn id="57"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69565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1219865"/>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9C225305-DF1C-2A6B-C0D8-5040131654DF}"/>
              </a:ext>
            </a:extLst>
          </p:cNvPr>
          <p:cNvPicPr>
            <a:picLocks noChangeAspect="1"/>
          </p:cNvPicPr>
          <p:nvPr/>
        </p:nvPicPr>
        <p:blipFill>
          <a:blip r:embed="rId2"/>
          <a:stretch>
            <a:fillRect/>
          </a:stretch>
        </p:blipFill>
        <p:spPr>
          <a:xfrm>
            <a:off x="4456581" y="1305256"/>
            <a:ext cx="7107887" cy="5305093"/>
          </a:xfrm>
          <a:prstGeom prst="rect">
            <a:avLst/>
          </a:prstGeom>
        </p:spPr>
      </p:pic>
      <p:sp>
        <p:nvSpPr>
          <p:cNvPr id="10" name="Rectangle 9">
            <a:extLst>
              <a:ext uri="{FF2B5EF4-FFF2-40B4-BE49-F238E27FC236}">
                <a16:creationId xmlns:a16="http://schemas.microsoft.com/office/drawing/2014/main" id="{EB4706B7-F6FD-FDD4-4DEC-78908E9FE07C}"/>
              </a:ext>
            </a:extLst>
          </p:cNvPr>
          <p:cNvSpPr/>
          <p:nvPr/>
        </p:nvSpPr>
        <p:spPr>
          <a:xfrm>
            <a:off x="276225" y="1657289"/>
            <a:ext cx="3971925"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deoxyribonucleotide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4 </a:t>
            </a:r>
            <a:r>
              <a:rPr lang="en-US" sz="2800" dirty="0" err="1">
                <a:solidFill>
                  <a:srgbClr val="FF0000"/>
                </a:solidFill>
                <a:latin typeface="Times New Roman" pitchFamily="18" charset="0"/>
                <a:ea typeface="Times New Roman" pitchFamily="18" charset="0"/>
                <a:cs typeface="Times New Roman" pitchFamily="18" charset="0"/>
              </a:rPr>
              <a:t>loại</a:t>
            </a:r>
            <a:r>
              <a:rPr lang="en-US" sz="2800" dirty="0">
                <a:solidFill>
                  <a:srgbClr val="FF0000"/>
                </a:solidFill>
                <a:latin typeface="Times New Roman" pitchFamily="18" charset="0"/>
                <a:ea typeface="Times New Roman" pitchFamily="18" charset="0"/>
                <a:cs typeface="Times New Roman" pitchFamily="18" charset="0"/>
              </a:rPr>
              <a:t> A, T, G, C. </a:t>
            </a:r>
            <a:endParaRPr lang="en-US" sz="28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D5E8B74E-1248-002E-B45E-8BB8007AA56A}"/>
              </a:ext>
            </a:extLst>
          </p:cNvPr>
          <p:cNvSpPr txBox="1"/>
          <p:nvPr/>
        </p:nvSpPr>
        <p:spPr>
          <a:xfrm>
            <a:off x="276225" y="3419475"/>
            <a:ext cx="3971925" cy="1815882"/>
          </a:xfrm>
          <a:prstGeom prst="rect">
            <a:avLst/>
          </a:prstGeom>
          <a:noFill/>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trúc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kép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2 </a:t>
            </a:r>
            <a:r>
              <a:rPr lang="en-US" sz="2800" dirty="0" err="1">
                <a:solidFill>
                  <a:srgbClr val="FF0000"/>
                </a:solidFill>
                <a:latin typeface="Times New Roman" pitchFamily="18" charset="0"/>
                <a:ea typeface="Times New Roman" pitchFamily="18" charset="0"/>
                <a:cs typeface="Times New Roman" pitchFamily="18" charset="0"/>
              </a:rPr>
              <a:t>mạch</a:t>
            </a:r>
            <a:r>
              <a:rPr lang="en-US" sz="2800" dirty="0">
                <a:solidFill>
                  <a:srgbClr val="FF0000"/>
                </a:solidFill>
                <a:latin typeface="Times New Roman" pitchFamily="18" charset="0"/>
                <a:ea typeface="Times New Roman" pitchFamily="18" charset="0"/>
                <a:cs typeface="Times New Roman" pitchFamily="18" charset="0"/>
              </a:rPr>
              <a:t> polynucleotide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phải</a:t>
            </a:r>
            <a:r>
              <a:rPr lang="en-US" sz="2800" dirty="0">
                <a:solidFill>
                  <a:srgbClr val="0000FF"/>
                </a:solidFill>
                <a:latin typeface="Times New Roman" pitchFamily="18" charset="0"/>
                <a:ea typeface="Times New Roman" pitchFamily="18" charset="0"/>
                <a:cs typeface="Times New Roman" pitchFamily="18" charset="0"/>
              </a:rPr>
              <a:t>, song </a:t>
            </a:r>
            <a:r>
              <a:rPr lang="en-US" sz="2800" dirty="0" err="1">
                <a:solidFill>
                  <a:srgbClr val="0000FF"/>
                </a:solidFill>
                <a:latin typeface="Times New Roman" pitchFamily="18" charset="0"/>
                <a:ea typeface="Times New Roman" pitchFamily="18" charset="0"/>
                <a:cs typeface="Times New Roman" pitchFamily="18" charset="0"/>
              </a:rPr>
              <a:t>song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chiều</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80">
                                          <p:stCondLst>
                                            <p:cond delay="0"/>
                                          </p:stCondLst>
                                        </p:cTn>
                                        <p:tgtEl>
                                          <p:spTgt spid="12">
                                            <p:txEl>
                                              <p:pRg st="0" end="0"/>
                                            </p:txEl>
                                          </p:spTgt>
                                        </p:tgtEl>
                                      </p:cBhvr>
                                    </p:animEffect>
                                    <p:anim calcmode="lin" valueType="num">
                                      <p:cBhvr>
                                        <p:cTn id="8"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xEl>
                                              <p:pRg st="0" end="0"/>
                                            </p:txEl>
                                          </p:spTgt>
                                        </p:tgtEl>
                                      </p:cBhvr>
                                      <p:to x="100000" y="60000"/>
                                    </p:animScale>
                                    <p:animScale>
                                      <p:cBhvr>
                                        <p:cTn id="14" dur="166" decel="50000">
                                          <p:stCondLst>
                                            <p:cond delay="676"/>
                                          </p:stCondLst>
                                        </p:cTn>
                                        <p:tgtEl>
                                          <p:spTgt spid="12">
                                            <p:txEl>
                                              <p:pRg st="0" end="0"/>
                                            </p:txEl>
                                          </p:spTgt>
                                        </p:tgtEl>
                                      </p:cBhvr>
                                      <p:to x="100000" y="100000"/>
                                    </p:animScale>
                                    <p:animScale>
                                      <p:cBhvr>
                                        <p:cTn id="15" dur="26">
                                          <p:stCondLst>
                                            <p:cond delay="1312"/>
                                          </p:stCondLst>
                                        </p:cTn>
                                        <p:tgtEl>
                                          <p:spTgt spid="12">
                                            <p:txEl>
                                              <p:pRg st="0" end="0"/>
                                            </p:txEl>
                                          </p:spTgt>
                                        </p:tgtEl>
                                      </p:cBhvr>
                                      <p:to x="100000" y="80000"/>
                                    </p:animScale>
                                    <p:animScale>
                                      <p:cBhvr>
                                        <p:cTn id="16" dur="166" decel="50000">
                                          <p:stCondLst>
                                            <p:cond delay="1338"/>
                                          </p:stCondLst>
                                        </p:cTn>
                                        <p:tgtEl>
                                          <p:spTgt spid="12">
                                            <p:txEl>
                                              <p:pRg st="0" end="0"/>
                                            </p:txEl>
                                          </p:spTgt>
                                        </p:tgtEl>
                                      </p:cBhvr>
                                      <p:to x="100000" y="100000"/>
                                    </p:animScale>
                                    <p:animScale>
                                      <p:cBhvr>
                                        <p:cTn id="17" dur="26">
                                          <p:stCondLst>
                                            <p:cond delay="1642"/>
                                          </p:stCondLst>
                                        </p:cTn>
                                        <p:tgtEl>
                                          <p:spTgt spid="12">
                                            <p:txEl>
                                              <p:pRg st="0" end="0"/>
                                            </p:txEl>
                                          </p:spTgt>
                                        </p:tgtEl>
                                      </p:cBhvr>
                                      <p:to x="100000" y="90000"/>
                                    </p:animScale>
                                    <p:animScale>
                                      <p:cBhvr>
                                        <p:cTn id="18" dur="166" decel="50000">
                                          <p:stCondLst>
                                            <p:cond delay="1668"/>
                                          </p:stCondLst>
                                        </p:cTn>
                                        <p:tgtEl>
                                          <p:spTgt spid="12">
                                            <p:txEl>
                                              <p:pRg st="0" end="0"/>
                                            </p:txEl>
                                          </p:spTgt>
                                        </p:tgtEl>
                                      </p:cBhvr>
                                      <p:to x="100000" y="100000"/>
                                    </p:animScale>
                                    <p:animScale>
                                      <p:cBhvr>
                                        <p:cTn id="19" dur="26">
                                          <p:stCondLst>
                                            <p:cond delay="1808"/>
                                          </p:stCondLst>
                                        </p:cTn>
                                        <p:tgtEl>
                                          <p:spTgt spid="12">
                                            <p:txEl>
                                              <p:pRg st="0" end="0"/>
                                            </p:txEl>
                                          </p:spTgt>
                                        </p:tgtEl>
                                      </p:cBhvr>
                                      <p:to x="100000" y="95000"/>
                                    </p:animScale>
                                    <p:animScale>
                                      <p:cBhvr>
                                        <p:cTn id="20" dur="166" decel="50000">
                                          <p:stCondLst>
                                            <p:cond delay="1834"/>
                                          </p:stCondLst>
                                        </p:cTn>
                                        <p:tgtEl>
                                          <p:spTgt spid="1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err="1">
                <a:solidFill>
                  <a:srgbClr val="0000FF"/>
                </a:solidFill>
                <a:latin typeface="Times New Roman" pitchFamily="18" charset="0"/>
                <a:cs typeface="Times New Roman" pitchFamily="18" charset="0"/>
              </a:rPr>
              <a:t>PHẦN</a:t>
            </a:r>
            <a:r>
              <a:rPr lang="en-US" sz="4400" b="1" dirty="0">
                <a:solidFill>
                  <a:srgbClr val="0000FF"/>
                </a:solidFill>
                <a:latin typeface="Times New Roman" pitchFamily="18" charset="0"/>
                <a:cs typeface="Times New Roman" pitchFamily="18" charset="0"/>
              </a:rPr>
              <a:t> 4: </a:t>
            </a:r>
            <a:r>
              <a:rPr lang="en-US" sz="4400" b="1" dirty="0" err="1">
                <a:solidFill>
                  <a:srgbClr val="0000FF"/>
                </a:solidFill>
                <a:latin typeface="Times New Roman" pitchFamily="18" charset="0"/>
                <a:cs typeface="Times New Roman" pitchFamily="18" charset="0"/>
              </a:rPr>
              <a:t>VẬT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SỐNG</a:t>
            </a:r>
            <a:endParaRPr lang="en-US" sz="4800" b="1" dirty="0">
              <a:solidFill>
                <a:srgbClr val="0000FF"/>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err="1">
                <a:solidFill>
                  <a:srgbClr val="FF0066"/>
                </a:solidFill>
                <a:latin typeface="Times New Roman" pitchFamily="18" charset="0"/>
                <a:cs typeface="Times New Roman" pitchFamily="18" charset="0"/>
              </a:rPr>
              <a:t>CHỦ</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ĐỀ</a:t>
            </a:r>
            <a:r>
              <a:rPr lang="en-US" sz="4000" b="1" dirty="0">
                <a:solidFill>
                  <a:srgbClr val="FF0066"/>
                </a:solidFill>
                <a:latin typeface="Times New Roman" pitchFamily="18" charset="0"/>
                <a:cs typeface="Times New Roman" pitchFamily="18" charset="0"/>
              </a:rPr>
              <a:t> 11: DI </a:t>
            </a:r>
            <a:r>
              <a:rPr lang="en-US" sz="4000" b="1" dirty="0" err="1">
                <a:solidFill>
                  <a:srgbClr val="FF0066"/>
                </a:solidFill>
                <a:latin typeface="Times New Roman" pitchFamily="18" charset="0"/>
                <a:cs typeface="Times New Roman" pitchFamily="18" charset="0"/>
              </a:rPr>
              <a:t>TRUYỀN</a:t>
            </a:r>
            <a:endParaRPr lang="en-US" sz="4400" b="1" dirty="0">
              <a:solidFill>
                <a:srgbClr val="FF0066"/>
              </a:solidFill>
              <a:latin typeface="Times New Roman" pitchFamily="18" charset="0"/>
              <a:cs typeface="Times New Roman" pitchFamily="18" charset="0"/>
            </a:endParaRPr>
          </a:p>
        </p:txBody>
      </p:sp>
      <p:sp>
        <p:nvSpPr>
          <p:cNvPr id="5" name="TextBox 4"/>
          <p:cNvSpPr txBox="1"/>
          <p:nvPr/>
        </p:nvSpPr>
        <p:spPr>
          <a:xfrm>
            <a:off x="177554" y="3946338"/>
            <a:ext cx="12192000" cy="646331"/>
          </a:xfrm>
          <a:prstGeom prst="rect">
            <a:avLst/>
          </a:prstGeom>
          <a:noFill/>
        </p:spPr>
        <p:txBody>
          <a:bodyPr wrap="square" rtlCol="0">
            <a:spAutoFit/>
          </a:bodyPr>
          <a:lstStyle/>
          <a:p>
            <a:pPr algn="ctr"/>
            <a:r>
              <a:rPr lang="en-US" sz="3600" b="1" dirty="0" err="1">
                <a:solidFill>
                  <a:srgbClr val="FF9900"/>
                </a:solidFill>
                <a:latin typeface="Times New Roman" pitchFamily="18" charset="0"/>
                <a:cs typeface="Times New Roman" pitchFamily="18" charset="0"/>
              </a:rPr>
              <a:t>BÀI</a:t>
            </a:r>
            <a:r>
              <a:rPr lang="en-US" sz="3600" b="1" dirty="0">
                <a:solidFill>
                  <a:srgbClr val="FF9900"/>
                </a:solidFill>
                <a:latin typeface="Times New Roman" pitchFamily="18" charset="0"/>
                <a:cs typeface="Times New Roman" pitchFamily="18" charset="0"/>
              </a:rPr>
              <a:t> 33: GENE </a:t>
            </a:r>
            <a:r>
              <a:rPr lang="en-US" sz="3600" b="1" dirty="0" err="1">
                <a:solidFill>
                  <a:srgbClr val="FF9900"/>
                </a:solidFill>
                <a:latin typeface="Times New Roman" pitchFamily="18" charset="0"/>
                <a:cs typeface="Times New Roman" pitchFamily="18" charset="0"/>
              </a:rPr>
              <a:t>LÀ</a:t>
            </a:r>
            <a:r>
              <a:rPr lang="en-US" sz="3600" b="1" dirty="0">
                <a:solidFill>
                  <a:srgbClr val="FF9900"/>
                </a:solidFill>
                <a:latin typeface="Times New Roman" pitchFamily="18" charset="0"/>
                <a:cs typeface="Times New Roman" pitchFamily="18" charset="0"/>
              </a:rPr>
              <a:t> </a:t>
            </a:r>
            <a:r>
              <a:rPr lang="en-US" sz="3600" b="1" dirty="0" err="1">
                <a:solidFill>
                  <a:srgbClr val="FF9900"/>
                </a:solidFill>
                <a:latin typeface="Times New Roman" pitchFamily="18" charset="0"/>
                <a:cs typeface="Times New Roman" pitchFamily="18" charset="0"/>
              </a:rPr>
              <a:t>TRUNG</a:t>
            </a:r>
            <a:r>
              <a:rPr lang="en-US" sz="3600" b="1" dirty="0">
                <a:solidFill>
                  <a:srgbClr val="FF9900"/>
                </a:solidFill>
                <a:latin typeface="Times New Roman" pitchFamily="18" charset="0"/>
                <a:cs typeface="Times New Roman" pitchFamily="18" charset="0"/>
              </a:rPr>
              <a:t> </a:t>
            </a:r>
            <a:r>
              <a:rPr lang="en-US" sz="3600" b="1" dirty="0" err="1">
                <a:solidFill>
                  <a:srgbClr val="FF9900"/>
                </a:solidFill>
                <a:latin typeface="Times New Roman" pitchFamily="18" charset="0"/>
                <a:cs typeface="Times New Roman" pitchFamily="18" charset="0"/>
              </a:rPr>
              <a:t>TÂM</a:t>
            </a:r>
            <a:r>
              <a:rPr lang="en-US" sz="3600" b="1" dirty="0">
                <a:solidFill>
                  <a:srgbClr val="FF9900"/>
                </a:solidFill>
                <a:latin typeface="Times New Roman" pitchFamily="18" charset="0"/>
                <a:cs typeface="Times New Roman" pitchFamily="18" charset="0"/>
              </a:rPr>
              <a:t> </a:t>
            </a:r>
            <a:r>
              <a:rPr lang="en-US" sz="3600" b="1" dirty="0" err="1">
                <a:solidFill>
                  <a:srgbClr val="FF9900"/>
                </a:solidFill>
                <a:latin typeface="Times New Roman" pitchFamily="18" charset="0"/>
                <a:cs typeface="Times New Roman" pitchFamily="18" charset="0"/>
              </a:rPr>
              <a:t>CỦA</a:t>
            </a:r>
            <a:r>
              <a:rPr lang="en-US" sz="3600" b="1" dirty="0">
                <a:solidFill>
                  <a:srgbClr val="FF9900"/>
                </a:solidFill>
                <a:latin typeface="Times New Roman" pitchFamily="18" charset="0"/>
                <a:cs typeface="Times New Roman" pitchFamily="18" charset="0"/>
              </a:rPr>
              <a:t> DI </a:t>
            </a:r>
            <a:r>
              <a:rPr lang="en-US" sz="3600" b="1" dirty="0" err="1">
                <a:solidFill>
                  <a:srgbClr val="FF9900"/>
                </a:solidFill>
                <a:latin typeface="Times New Roman" pitchFamily="18" charset="0"/>
                <a:cs typeface="Times New Roman" pitchFamily="18" charset="0"/>
              </a:rPr>
              <a:t>TRUYỀN</a:t>
            </a:r>
            <a:r>
              <a:rPr lang="en-US" sz="3600" b="1" dirty="0">
                <a:solidFill>
                  <a:srgbClr val="FF9900"/>
                </a:solidFill>
                <a:latin typeface="Times New Roman" pitchFamily="18" charset="0"/>
                <a:cs typeface="Times New Roman" pitchFamily="18" charset="0"/>
              </a:rPr>
              <a:t> </a:t>
            </a:r>
            <a:r>
              <a:rPr lang="en-US" sz="3600" b="1" dirty="0" err="1">
                <a:solidFill>
                  <a:srgbClr val="FF9900"/>
                </a:solidFill>
                <a:latin typeface="Times New Roman" pitchFamily="18" charset="0"/>
                <a:cs typeface="Times New Roman" pitchFamily="18" charset="0"/>
              </a:rPr>
              <a:t>HỌC</a:t>
            </a:r>
            <a:endParaRPr lang="en-US" sz="4000" b="1" dirty="0">
              <a:solidFill>
                <a:srgbClr val="FF99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4028"/>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69565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1219865"/>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EB4706B7-F6FD-FDD4-4DEC-78908E9FE07C}"/>
              </a:ext>
            </a:extLst>
          </p:cNvPr>
          <p:cNvSpPr/>
          <p:nvPr/>
        </p:nvSpPr>
        <p:spPr>
          <a:xfrm>
            <a:off x="276225" y="1657289"/>
            <a:ext cx="3971925"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deoxyribonucleotide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4 </a:t>
            </a:r>
            <a:r>
              <a:rPr lang="en-US" sz="2800" dirty="0" err="1">
                <a:solidFill>
                  <a:srgbClr val="FF0000"/>
                </a:solidFill>
                <a:latin typeface="Times New Roman" pitchFamily="18" charset="0"/>
                <a:ea typeface="Times New Roman" pitchFamily="18" charset="0"/>
                <a:cs typeface="Times New Roman" pitchFamily="18" charset="0"/>
              </a:rPr>
              <a:t>loại</a:t>
            </a:r>
            <a:r>
              <a:rPr lang="en-US" sz="2800" dirty="0">
                <a:solidFill>
                  <a:srgbClr val="FF0000"/>
                </a:solidFill>
                <a:latin typeface="Times New Roman" pitchFamily="18" charset="0"/>
                <a:ea typeface="Times New Roman" pitchFamily="18" charset="0"/>
                <a:cs typeface="Times New Roman" pitchFamily="18" charset="0"/>
              </a:rPr>
              <a:t> A, T, G, C. </a:t>
            </a:r>
            <a:endParaRPr lang="en-US" sz="28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D5E8B74E-1248-002E-B45E-8BB8007AA56A}"/>
              </a:ext>
            </a:extLst>
          </p:cNvPr>
          <p:cNvSpPr txBox="1"/>
          <p:nvPr/>
        </p:nvSpPr>
        <p:spPr>
          <a:xfrm>
            <a:off x="76200" y="3061334"/>
            <a:ext cx="3971925" cy="1815882"/>
          </a:xfrm>
          <a:prstGeom prst="rect">
            <a:avLst/>
          </a:prstGeom>
          <a:noFill/>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trúc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kép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a:solidFill>
                  <a:srgbClr val="FF0000"/>
                </a:solidFill>
                <a:latin typeface="Times New Roman" pitchFamily="18" charset="0"/>
                <a:ea typeface="Times New Roman" pitchFamily="18" charset="0"/>
                <a:cs typeface="Times New Roman" pitchFamily="18" charset="0"/>
              </a:rPr>
              <a:t>2 </a:t>
            </a:r>
            <a:r>
              <a:rPr lang="en-US" sz="2800" dirty="0" err="1">
                <a:solidFill>
                  <a:srgbClr val="FF0000"/>
                </a:solidFill>
                <a:latin typeface="Times New Roman" pitchFamily="18" charset="0"/>
                <a:ea typeface="Times New Roman" pitchFamily="18" charset="0"/>
                <a:cs typeface="Times New Roman" pitchFamily="18" charset="0"/>
              </a:rPr>
              <a:t>mạch</a:t>
            </a:r>
            <a:r>
              <a:rPr lang="en-US" sz="2800" dirty="0">
                <a:solidFill>
                  <a:srgbClr val="FF0000"/>
                </a:solidFill>
                <a:latin typeface="Times New Roman" pitchFamily="18" charset="0"/>
                <a:ea typeface="Times New Roman" pitchFamily="18" charset="0"/>
                <a:cs typeface="Times New Roman" pitchFamily="18" charset="0"/>
              </a:rPr>
              <a:t> polynucleotide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phải</a:t>
            </a:r>
            <a:r>
              <a:rPr lang="en-US" sz="2800" dirty="0">
                <a:solidFill>
                  <a:srgbClr val="0000FF"/>
                </a:solidFill>
                <a:latin typeface="Times New Roman" pitchFamily="18" charset="0"/>
                <a:ea typeface="Times New Roman" pitchFamily="18" charset="0"/>
                <a:cs typeface="Times New Roman" pitchFamily="18" charset="0"/>
              </a:rPr>
              <a:t>, song </a:t>
            </a:r>
            <a:r>
              <a:rPr lang="en-US" sz="2800" dirty="0" err="1">
                <a:solidFill>
                  <a:srgbClr val="0000FF"/>
                </a:solidFill>
                <a:latin typeface="Times New Roman" pitchFamily="18" charset="0"/>
                <a:ea typeface="Times New Roman" pitchFamily="18" charset="0"/>
                <a:cs typeface="Times New Roman" pitchFamily="18" charset="0"/>
              </a:rPr>
              <a:t>song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chiều</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12AD713D-7526-3E5C-B318-7C8C866F0A1E}"/>
              </a:ext>
            </a:extLst>
          </p:cNvPr>
          <p:cNvPicPr>
            <a:picLocks noChangeAspect="1"/>
          </p:cNvPicPr>
          <p:nvPr/>
        </p:nvPicPr>
        <p:blipFill>
          <a:blip r:embed="rId2"/>
          <a:stretch>
            <a:fillRect/>
          </a:stretch>
        </p:blipFill>
        <p:spPr>
          <a:xfrm>
            <a:off x="5372101" y="576226"/>
            <a:ext cx="6543674" cy="5114915"/>
          </a:xfrm>
          <a:prstGeom prst="rect">
            <a:avLst/>
          </a:prstGeom>
        </p:spPr>
      </p:pic>
      <p:cxnSp>
        <p:nvCxnSpPr>
          <p:cNvPr id="6" name="Straight Arrow Connector 5">
            <a:extLst>
              <a:ext uri="{FF2B5EF4-FFF2-40B4-BE49-F238E27FC236}">
                <a16:creationId xmlns:a16="http://schemas.microsoft.com/office/drawing/2014/main" id="{3128A1CC-469D-ECE1-7C3B-CCC9BD969C41}"/>
              </a:ext>
            </a:extLst>
          </p:cNvPr>
          <p:cNvCxnSpPr/>
          <p:nvPr/>
        </p:nvCxnSpPr>
        <p:spPr>
          <a:xfrm flipV="1">
            <a:off x="9382125" y="4462130"/>
            <a:ext cx="609600" cy="5619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7712438A-4EA2-B872-ACEF-82A45A58FB41}"/>
              </a:ext>
            </a:extLst>
          </p:cNvPr>
          <p:cNvSpPr/>
          <p:nvPr/>
        </p:nvSpPr>
        <p:spPr>
          <a:xfrm>
            <a:off x="8067674" y="4948353"/>
            <a:ext cx="2943225" cy="771522"/>
          </a:xfrm>
          <a:prstGeom prst="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Liên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hydrogen</a:t>
            </a:r>
          </a:p>
        </p:txBody>
      </p:sp>
    </p:spTree>
    <p:extLst>
      <p:ext uri="{BB962C8B-B14F-4D97-AF65-F5344CB8AC3E}">
        <p14:creationId xmlns:p14="http://schemas.microsoft.com/office/powerpoint/2010/main" val="1018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E75E38-6DC1-5CFA-EC56-2FDAE8CC25A9}"/>
              </a:ext>
            </a:extLst>
          </p:cNvPr>
          <p:cNvPicPr>
            <a:picLocks noChangeAspect="1"/>
          </p:cNvPicPr>
          <p:nvPr/>
        </p:nvPicPr>
        <p:blipFill>
          <a:blip r:embed="rId2"/>
          <a:stretch>
            <a:fillRect/>
          </a:stretch>
        </p:blipFill>
        <p:spPr>
          <a:xfrm>
            <a:off x="4740676" y="571500"/>
            <a:ext cx="6479773" cy="5715000"/>
          </a:xfrm>
          <a:prstGeom prst="rect">
            <a:avLst/>
          </a:prstGeom>
        </p:spPr>
      </p:pic>
      <p:sp>
        <p:nvSpPr>
          <p:cNvPr id="6" name="Rectangle 5">
            <a:extLst>
              <a:ext uri="{FF2B5EF4-FFF2-40B4-BE49-F238E27FC236}">
                <a16:creationId xmlns:a16="http://schemas.microsoft.com/office/drawing/2014/main" id="{0B24B228-5265-6364-C16F-CEB5F5C382FE}"/>
              </a:ext>
            </a:extLst>
          </p:cNvPr>
          <p:cNvSpPr/>
          <p:nvPr/>
        </p:nvSpPr>
        <p:spPr>
          <a:xfrm>
            <a:off x="4875943" y="4390360"/>
            <a:ext cx="6209237" cy="12477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T  = </a:t>
            </a:r>
            <a:r>
              <a:rPr lang="en-US" sz="2800" dirty="0">
                <a:solidFill>
                  <a:srgbClr val="FF0000"/>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hydrogen</a:t>
            </a:r>
          </a:p>
          <a:p>
            <a:pPr algn="ctr"/>
            <a:r>
              <a:rPr lang="en-US" sz="2800" dirty="0">
                <a:solidFill>
                  <a:schemeClr val="tx1"/>
                </a:solidFill>
                <a:latin typeface="Times New Roman" panose="02020603050405020304" pitchFamily="18" charset="0"/>
                <a:cs typeface="Times New Roman" panose="02020603050405020304" pitchFamily="18" charset="0"/>
              </a:rPr>
              <a:t>G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C = </a:t>
            </a:r>
            <a:r>
              <a:rPr lang="en-US" sz="2800" dirty="0">
                <a:solidFill>
                  <a:srgbClr val="FF0000"/>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CAABBCE6-6E1C-D56F-4B75-7EE6627BE901}"/>
              </a:ext>
            </a:extLst>
          </p:cNvPr>
          <p:cNvSpPr txBox="1"/>
          <p:nvPr/>
        </p:nvSpPr>
        <p:spPr>
          <a:xfrm>
            <a:off x="0" y="34028"/>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12D868-258C-388B-601D-08B40F3E3CF4}"/>
              </a:ext>
            </a:extLst>
          </p:cNvPr>
          <p:cNvSpPr txBox="1"/>
          <p:nvPr/>
        </p:nvSpPr>
        <p:spPr>
          <a:xfrm>
            <a:off x="158411" y="63407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4" name="TextBox 3">
            <a:extLst>
              <a:ext uri="{FF2B5EF4-FFF2-40B4-BE49-F238E27FC236}">
                <a16:creationId xmlns:a16="http://schemas.microsoft.com/office/drawing/2014/main" id="{3B65BE4C-5BD0-DD31-5B6E-FC3A0322CF0D}"/>
              </a:ext>
            </a:extLst>
          </p:cNvPr>
          <p:cNvSpPr txBox="1"/>
          <p:nvPr/>
        </p:nvSpPr>
        <p:spPr>
          <a:xfrm>
            <a:off x="371475" y="1219865"/>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3D24D479-FEDD-63D3-D2C2-AEAD5390CF96}"/>
              </a:ext>
            </a:extLst>
          </p:cNvPr>
          <p:cNvSpPr/>
          <p:nvPr/>
        </p:nvSpPr>
        <p:spPr>
          <a:xfrm>
            <a:off x="0" y="1899248"/>
            <a:ext cx="4740674" cy="3970318"/>
          </a:xfrm>
          <a:prstGeom prst="rect">
            <a:avLst/>
          </a:prstGeom>
        </p:spPr>
        <p:txBody>
          <a:bodyPr wrap="square">
            <a:spAutoFit/>
          </a:bodyPr>
          <a:lstStyle/>
          <a:p>
            <a:pPr marL="457200" indent="-457200" algn="just" eaLnBrk="0" fontAlgn="base" hangingPunct="0">
              <a:spcBef>
                <a:spcPct val="0"/>
              </a:spcBef>
              <a:spcAft>
                <a:spcPct val="0"/>
              </a:spcAft>
              <a:buFontTx/>
              <a:buChar char="-"/>
            </a:pP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n</a:t>
            </a:r>
            <a:r>
              <a:rPr lang="vi-VN" sz="2800" dirty="0">
                <a:solidFill>
                  <a:srgbClr val="0000FF"/>
                </a:solidFill>
                <a:latin typeface="Times New Roman" pitchFamily="18" charset="0"/>
                <a:cs typeface="Times New Roman" pitchFamily="18" charset="0"/>
              </a:rPr>
              <a:t>itrogenous base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a:solidFill>
                  <a:srgbClr val="0000FF"/>
                </a:solidFill>
                <a:latin typeface="Times New Roman" pitchFamily="18" charset="0"/>
                <a:ea typeface="Times New Roman" pitchFamily="18" charset="0"/>
                <a:cs typeface="Times New Roman" pitchFamily="18" charset="0"/>
              </a:rPr>
              <a:t>polynucleotide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bằng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hydrogen </a:t>
            </a:r>
            <a:r>
              <a:rPr lang="en-US" sz="2800" dirty="0" err="1">
                <a:solidFill>
                  <a:srgbClr val="0000FF"/>
                </a:solidFill>
                <a:latin typeface="Times New Roman" pitchFamily="18" charset="0"/>
                <a:ea typeface="Times New Roman" pitchFamily="18" charset="0"/>
                <a:cs typeface="Times New Roman" pitchFamily="18" charset="0"/>
              </a:rPr>
              <a:t>theo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nguyên</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tắc</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bổ</a:t>
            </a:r>
            <a:r>
              <a:rPr lang="en-US" sz="2800" dirty="0">
                <a:solidFill>
                  <a:srgbClr val="FF0000"/>
                </a:solidFill>
                <a:latin typeface="Times New Roman" pitchFamily="18" charset="0"/>
                <a:ea typeface="Times New Roman" pitchFamily="18" charset="0"/>
                <a:cs typeface="Times New Roman" pitchFamily="18" charset="0"/>
              </a:rPr>
              <a:t> sung</a:t>
            </a:r>
            <a:r>
              <a:rPr lang="en-US" sz="2800" dirty="0">
                <a:solidFill>
                  <a:srgbClr val="0000FF"/>
                </a:solidFill>
                <a:latin typeface="Times New Roman" pitchFamily="18" charset="0"/>
                <a:ea typeface="Times New Roman" pitchFamily="18" charset="0"/>
                <a:cs typeface="Times New Roman" pitchFamily="18" charset="0"/>
              </a:rPr>
              <a:t>: </a:t>
            </a:r>
          </a:p>
          <a:p>
            <a:pPr algn="just" eaLnBrk="0" fontAlgn="base" hangingPunct="0">
              <a:spcBef>
                <a:spcPct val="0"/>
              </a:spcBef>
              <a:spcAft>
                <a:spcPct val="0"/>
              </a:spcAft>
            </a:pPr>
            <a:r>
              <a:rPr lang="en-US" sz="3200" b="1" baseline="-25000" dirty="0">
                <a:solidFill>
                  <a:srgbClr val="0000FF"/>
                </a:solidFill>
                <a:latin typeface="Times New Roman" pitchFamily="18" charset="0"/>
                <a:cs typeface="Times New Roman" pitchFamily="18" charset="0"/>
              </a:rPr>
              <a:t>*</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T  = </a:t>
            </a:r>
            <a:r>
              <a:rPr lang="en-US" sz="2800" dirty="0">
                <a:solidFill>
                  <a:srgbClr val="FF0000"/>
                </a:solidFill>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hydrogen</a:t>
            </a:r>
            <a:r>
              <a:rPr lang="en-US" sz="2800" dirty="0">
                <a:solidFill>
                  <a:srgbClr val="0000FF"/>
                </a:solidFill>
                <a:latin typeface="Times New Roman" pitchFamily="18" charset="0"/>
                <a:ea typeface="Times New Roman" pitchFamily="18" charset="0"/>
                <a:cs typeface="Times New Roman" pitchFamily="18" charset="0"/>
              </a:rPr>
              <a:t>(A=T);</a:t>
            </a:r>
          </a:p>
          <a:p>
            <a:pPr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a:latin typeface="Times New Roman" panose="02020603050405020304" pitchFamily="18" charset="0"/>
                <a:cs typeface="Times New Roman" panose="02020603050405020304" pitchFamily="18" charset="0"/>
              </a:rPr>
              <a:t>G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C = </a:t>
            </a:r>
            <a:r>
              <a:rPr lang="en-US" sz="2800" dirty="0">
                <a:solidFill>
                  <a:srgbClr val="FF0000"/>
                </a:solidFill>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hydrogen </a:t>
            </a:r>
            <a:r>
              <a:rPr lang="en-US" sz="2800" dirty="0">
                <a:solidFill>
                  <a:srgbClr val="3333FF"/>
                </a:solidFill>
                <a:latin typeface="Times New Roman" panose="02020603050405020304" pitchFamily="18" charset="0"/>
                <a:cs typeface="Times New Roman" panose="02020603050405020304" pitchFamily="18" charset="0"/>
              </a:rPr>
              <a:t>(</a:t>
            </a:r>
            <a:r>
              <a:rPr lang="en-US" sz="2800" dirty="0">
                <a:solidFill>
                  <a:srgbClr val="0000FF"/>
                </a:solidFill>
                <a:latin typeface="Times New Roman" pitchFamily="18" charset="0"/>
                <a:ea typeface="Times New Roman" pitchFamily="18" charset="0"/>
                <a:cs typeface="Times New Roman" pitchFamily="18" charset="0"/>
              </a:rPr>
              <a:t>G</a:t>
            </a:r>
            <a:r>
              <a:rPr lang="en-US" sz="2800" dirty="0">
                <a:solidFill>
                  <a:srgbClr val="0000FF"/>
                </a:solidFill>
                <a:latin typeface="Times New Roman"/>
                <a:ea typeface="Times New Roman" pitchFamily="18" charset="0"/>
                <a:cs typeface="Times New Roman"/>
              </a:rPr>
              <a:t>≡C).</a:t>
            </a:r>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3509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 calcmode="lin" valueType="num">
                                      <p:cBhvr additive="base">
                                        <p:cTn id="24"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69565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1219865"/>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EB4706B7-F6FD-FDD4-4DEC-78908E9FE07C}"/>
              </a:ext>
            </a:extLst>
          </p:cNvPr>
          <p:cNvSpPr/>
          <p:nvPr/>
        </p:nvSpPr>
        <p:spPr>
          <a:xfrm>
            <a:off x="276225" y="1657289"/>
            <a:ext cx="3971925" cy="1384995"/>
          </a:xfrm>
          <a:prstGeom prst="rect">
            <a:avLst/>
          </a:prstGeom>
        </p:spPr>
        <p:txBody>
          <a:bodyPr wrap="square">
            <a:spAutoFit/>
          </a:bodyPr>
          <a:lstStyle/>
          <a:p>
            <a:pPr lvl="0" algn="just" eaLnBrk="0" fontAlgn="base" hangingPunct="0">
              <a:spcBef>
                <a:spcPct val="0"/>
              </a:spcBef>
              <a:spcAft>
                <a:spcPct val="0"/>
              </a:spcAft>
            </a:pPr>
            <a:r>
              <a:rPr lang="en-US" sz="2800" dirty="0" err="1">
                <a:solidFill>
                  <a:srgbClr val="0000FF"/>
                </a:solidFill>
                <a:latin typeface="Times New Roman" pitchFamily="18" charset="0"/>
                <a:ea typeface="Times New Roman" pitchFamily="18" charset="0"/>
                <a:cs typeface="Times New Roman" pitchFamily="18" charset="0"/>
              </a:rPr>
              <a:t>Trình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tự</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bổ</a:t>
            </a:r>
            <a:r>
              <a:rPr lang="en-US" sz="2800" dirty="0">
                <a:solidFill>
                  <a:srgbClr val="0000FF"/>
                </a:solidFill>
                <a:latin typeface="Times New Roman" pitchFamily="18" charset="0"/>
                <a:ea typeface="Times New Roman" pitchFamily="18" charset="0"/>
                <a:cs typeface="Times New Roman" pitchFamily="18" charset="0"/>
              </a:rPr>
              <a:t> sung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đoạn</a:t>
            </a:r>
            <a:r>
              <a:rPr lang="en-US" sz="2800" dirty="0">
                <a:solidFill>
                  <a:srgbClr val="0000FF"/>
                </a:solidFill>
                <a:latin typeface="Times New Roman" pitchFamily="18" charset="0"/>
                <a:ea typeface="Times New Roman" pitchFamily="18" charset="0"/>
                <a:cs typeface="Times New Roman" pitchFamily="18" charset="0"/>
              </a:rPr>
              <a:t> nucleotide </a:t>
            </a:r>
            <a:r>
              <a:rPr lang="en-US" sz="2800" dirty="0" err="1">
                <a:solidFill>
                  <a:srgbClr val="0000FF"/>
                </a:solidFill>
                <a:latin typeface="Times New Roman" pitchFamily="18" charset="0"/>
                <a:ea typeface="Times New Roman" pitchFamily="18" charset="0"/>
                <a:cs typeface="Times New Roman" pitchFamily="18" charset="0"/>
              </a:rPr>
              <a:t>hình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gì</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0D0F72DC-5128-CB4D-81A9-5A951DEFB6DD}"/>
              </a:ext>
            </a:extLst>
          </p:cNvPr>
          <p:cNvPicPr>
            <a:picLocks noChangeAspect="1"/>
          </p:cNvPicPr>
          <p:nvPr/>
        </p:nvPicPr>
        <p:blipFill>
          <a:blip r:embed="rId2"/>
          <a:stretch>
            <a:fillRect/>
          </a:stretch>
        </p:blipFill>
        <p:spPr>
          <a:xfrm>
            <a:off x="5483279" y="2142469"/>
            <a:ext cx="6030806" cy="2117439"/>
          </a:xfrm>
          <a:prstGeom prst="rect">
            <a:avLst/>
          </a:prstGeom>
        </p:spPr>
      </p:pic>
      <p:sp>
        <p:nvSpPr>
          <p:cNvPr id="15" name="Rectangle 14">
            <a:extLst>
              <a:ext uri="{FF2B5EF4-FFF2-40B4-BE49-F238E27FC236}">
                <a16:creationId xmlns:a16="http://schemas.microsoft.com/office/drawing/2014/main" id="{B70A09BD-87C0-C58F-1DD2-1CB39D5C6513}"/>
              </a:ext>
            </a:extLst>
          </p:cNvPr>
          <p:cNvSpPr/>
          <p:nvPr/>
        </p:nvSpPr>
        <p:spPr>
          <a:xfrm>
            <a:off x="4988720" y="733101"/>
            <a:ext cx="7019925" cy="124777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T  = </a:t>
            </a:r>
            <a:r>
              <a:rPr lang="en-US" sz="2800" dirty="0">
                <a:solidFill>
                  <a:srgbClr val="FF0000"/>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hydrogen</a:t>
            </a:r>
          </a:p>
          <a:p>
            <a:pPr algn="ctr"/>
            <a:r>
              <a:rPr lang="en-US" sz="2800" dirty="0">
                <a:solidFill>
                  <a:schemeClr val="tx1"/>
                </a:solidFill>
                <a:latin typeface="Times New Roman" panose="02020603050405020304" pitchFamily="18" charset="0"/>
                <a:cs typeface="Times New Roman" panose="02020603050405020304" pitchFamily="18" charset="0"/>
              </a:rPr>
              <a:t>G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C = </a:t>
            </a:r>
            <a:r>
              <a:rPr lang="en-US" sz="2800" dirty="0">
                <a:solidFill>
                  <a:srgbClr val="FF0000"/>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hydrogen</a:t>
            </a:r>
          </a:p>
        </p:txBody>
      </p:sp>
      <p:sp>
        <p:nvSpPr>
          <p:cNvPr id="16" name="Arrow: Down 15">
            <a:extLst>
              <a:ext uri="{FF2B5EF4-FFF2-40B4-BE49-F238E27FC236}">
                <a16:creationId xmlns:a16="http://schemas.microsoft.com/office/drawing/2014/main" id="{FDFA59AB-82DE-F94E-086F-5D7D6110D8E5}"/>
              </a:ext>
            </a:extLst>
          </p:cNvPr>
          <p:cNvSpPr/>
          <p:nvPr/>
        </p:nvSpPr>
        <p:spPr>
          <a:xfrm>
            <a:off x="8181974" y="4040501"/>
            <a:ext cx="428626"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8CB0D0-D988-04E9-D49B-50D37C63411D}"/>
              </a:ext>
            </a:extLst>
          </p:cNvPr>
          <p:cNvPicPr>
            <a:picLocks noChangeAspect="1"/>
          </p:cNvPicPr>
          <p:nvPr/>
        </p:nvPicPr>
        <p:blipFill>
          <a:blip r:embed="rId3"/>
          <a:stretch>
            <a:fillRect/>
          </a:stretch>
        </p:blipFill>
        <p:spPr>
          <a:xfrm>
            <a:off x="5897165" y="4527042"/>
            <a:ext cx="5616920" cy="2222186"/>
          </a:xfrm>
          <a:prstGeom prst="rect">
            <a:avLst/>
          </a:prstGeom>
        </p:spPr>
      </p:pic>
    </p:spTree>
    <p:extLst>
      <p:ext uri="{BB962C8B-B14F-4D97-AF65-F5344CB8AC3E}">
        <p14:creationId xmlns:p14="http://schemas.microsoft.com/office/powerpoint/2010/main" val="214087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51533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1061648"/>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EB4706B7-F6FD-FDD4-4DEC-78908E9FE07C}"/>
              </a:ext>
            </a:extLst>
          </p:cNvPr>
          <p:cNvSpPr/>
          <p:nvPr/>
        </p:nvSpPr>
        <p:spPr>
          <a:xfrm>
            <a:off x="231837" y="1943460"/>
            <a:ext cx="11477810" cy="2430089"/>
          </a:xfrm>
          <a:prstGeom prst="rect">
            <a:avLst/>
          </a:prstGeom>
        </p:spPr>
        <p:txBody>
          <a:bodyPr wrap="square">
            <a:spAutoFit/>
          </a:bodyPr>
          <a:lstStyle/>
          <a:p>
            <a:pPr lvl="0" algn="just" eaLnBrk="0" fontAlgn="base" hangingPunct="0">
              <a:spcBef>
                <a:spcPct val="0"/>
              </a:spcBef>
              <a:spcAft>
                <a:spcPct val="0"/>
              </a:spcAft>
            </a:pPr>
            <a:r>
              <a:rPr lang="en-US" sz="2800" dirty="0" err="1">
                <a:solidFill>
                  <a:srgbClr val="0000FF"/>
                </a:solidFill>
                <a:latin typeface="Times New Roman" pitchFamily="18" charset="0"/>
                <a:ea typeface="Times New Roman" pitchFamily="18" charset="0"/>
                <a:cs typeface="Times New Roman" pitchFamily="18" charset="0"/>
              </a:rPr>
              <a:t>Câu</a:t>
            </a:r>
            <a:r>
              <a:rPr lang="en-US" sz="2800" dirty="0">
                <a:solidFill>
                  <a:srgbClr val="0000FF"/>
                </a:solidFill>
                <a:latin typeface="Times New Roman" pitchFamily="18" charset="0"/>
                <a:ea typeface="Times New Roman" pitchFamily="18" charset="0"/>
                <a:cs typeface="Times New Roman" pitchFamily="18" charset="0"/>
              </a:rPr>
              <a:t> 2: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4 </a:t>
            </a:r>
            <a:r>
              <a:rPr lang="en-US" sz="2800" i="1" dirty="0" err="1">
                <a:solidFill>
                  <a:srgbClr val="FF0000"/>
                </a:solidFill>
                <a:latin typeface="Times New Roman" panose="02020603050405020304" pitchFamily="18" charset="0"/>
                <a:cs typeface="Times New Roman" panose="02020603050405020304" pitchFamily="18" charset="0"/>
              </a:rPr>
              <a:t>loại</a:t>
            </a:r>
            <a:r>
              <a:rPr lang="en-US" sz="2800" i="1" dirty="0">
                <a:solidFill>
                  <a:srgbClr val="FF0000"/>
                </a:solidFill>
                <a:latin typeface="Times New Roman" panose="02020603050405020304" pitchFamily="18" charset="0"/>
                <a:cs typeface="Times New Roman" panose="02020603050405020304" pitchFamily="18" charset="0"/>
              </a:rPr>
              <a:t> nucleotide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thể</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sự</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dạng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DNA </a:t>
            </a:r>
            <a:r>
              <a:rPr lang="en-US" sz="2800" i="1" dirty="0" err="1">
                <a:solidFill>
                  <a:srgbClr val="FF0000"/>
                </a:solidFill>
                <a:latin typeface="Times New Roman" panose="02020603050405020304" pitchFamily="18" charset="0"/>
                <a:cs typeface="Times New Roman" panose="02020603050405020304" pitchFamily="18" charset="0"/>
              </a:rPr>
              <a:t>vì</a:t>
            </a:r>
            <a:r>
              <a:rPr lang="en-US" sz="2800" i="1" dirty="0">
                <a:solidFill>
                  <a:srgbClr val="FF0000"/>
                </a:solidFill>
                <a:latin typeface="Times New Roman" panose="02020603050405020304" pitchFamily="18" charset="0"/>
                <a:cs typeface="Times New Roman" panose="02020603050405020304" pitchFamily="18" charset="0"/>
              </a:rPr>
              <a:t>:</a:t>
            </a:r>
          </a:p>
          <a:p>
            <a:pPr lvl="0" algn="just" eaLnBrk="0" fontAlgn="base" hangingPunct="0">
              <a:lnSpc>
                <a:spcPct val="135000"/>
              </a:lnSpc>
              <a:spcBef>
                <a:spcPct val="0"/>
              </a:spcBef>
              <a:spcAft>
                <a:spcPct val="0"/>
              </a:spcAft>
            </a:pP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nucleotide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nucleotide.</a:t>
            </a:r>
            <a:r>
              <a:rPr lang="en-US" sz="4000" dirty="0">
                <a:solidFill>
                  <a:srgbClr val="0000FF"/>
                </a:solidFill>
                <a:latin typeface="Times New Roman" pitchFamily="18" charset="0"/>
                <a:ea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051C7AC8-24D7-D3A7-D61E-E23C4CBA9DA9}"/>
              </a:ext>
            </a:extLst>
          </p:cNvPr>
          <p:cNvSpPr txBox="1"/>
          <p:nvPr/>
        </p:nvSpPr>
        <p:spPr>
          <a:xfrm>
            <a:off x="3622181" y="1420240"/>
            <a:ext cx="3515466" cy="523220"/>
          </a:xfrm>
          <a:prstGeom prst="rect">
            <a:avLst/>
          </a:prstGeom>
          <a:noFill/>
        </p:spPr>
        <p:txBody>
          <a:bodyPr wrap="square">
            <a:spAutoFit/>
          </a:bodyPr>
          <a:lstStyle/>
          <a:p>
            <a:pPr algn="just"/>
            <a:r>
              <a:rPr lang="en-US" sz="2800" b="1" dirty="0">
                <a:latin typeface="Times New Roman" pitchFamily="18" charset="0"/>
                <a:cs typeface="Times New Roman" pitchFamily="18" charset="0"/>
              </a:rPr>
              <a:t>PHIẾU HỌC TẬP</a:t>
            </a:r>
            <a:endParaRPr lang="en-US" sz="28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3E82CFF2-3FA6-1FB8-501D-510BE09FE87F}"/>
              </a:ext>
            </a:extLst>
          </p:cNvPr>
          <p:cNvSpPr txBox="1"/>
          <p:nvPr/>
        </p:nvSpPr>
        <p:spPr>
          <a:xfrm>
            <a:off x="452737" y="4732141"/>
            <a:ext cx="11386837" cy="1085875"/>
          </a:xfrm>
          <a:prstGeom prst="rect">
            <a:avLst/>
          </a:prstGeom>
          <a:noFill/>
        </p:spPr>
        <p:txBody>
          <a:bodyPr wrap="square">
            <a:spAutoFit/>
          </a:bodyPr>
          <a:lstStyle/>
          <a:p>
            <a:pPr marL="0" marR="0">
              <a:lnSpc>
                <a:spcPct val="107000"/>
              </a:lnSpc>
              <a:spcBef>
                <a:spcPts val="0"/>
              </a:spcBef>
              <a:spcAft>
                <a:spcPts val="800"/>
              </a:spcAft>
            </a:pP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DNA</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DNA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tin di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8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circle(in)">
                                      <p:cBhvr>
                                        <p:cTn id="2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371475" y="515338"/>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3" name="TextBox 2">
            <a:extLst>
              <a:ext uri="{FF2B5EF4-FFF2-40B4-BE49-F238E27FC236}">
                <a16:creationId xmlns:a16="http://schemas.microsoft.com/office/drawing/2014/main" id="{5880FCA4-09B4-59A2-0DCC-6A44EFBD4016}"/>
              </a:ext>
            </a:extLst>
          </p:cNvPr>
          <p:cNvSpPr txBox="1"/>
          <p:nvPr/>
        </p:nvSpPr>
        <p:spPr>
          <a:xfrm>
            <a:off x="371475" y="873930"/>
            <a:ext cx="6281736" cy="523220"/>
          </a:xfrm>
          <a:prstGeom prst="rect">
            <a:avLst/>
          </a:prstGeom>
          <a:noFill/>
        </p:spPr>
        <p:txBody>
          <a:bodyPr wrap="square">
            <a:spAutoFit/>
          </a:bodyPr>
          <a:lstStyle/>
          <a:p>
            <a:pPr algn="just"/>
            <a:r>
              <a:rPr lang="en-US" sz="2800" b="1" dirty="0">
                <a:solidFill>
                  <a:srgbClr val="FF9900"/>
                </a:solidFill>
                <a:latin typeface="Times New Roman" pitchFamily="18" charset="0"/>
                <a:cs typeface="Times New Roman" pitchFamily="18" charset="0"/>
              </a:rPr>
              <a:t>1. DNA</a:t>
            </a:r>
            <a:endParaRPr lang="en-US" sz="2800" dirty="0">
              <a:solidFill>
                <a:srgbClr val="FF99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EB4706B7-F6FD-FDD4-4DEC-78908E9FE07C}"/>
              </a:ext>
            </a:extLst>
          </p:cNvPr>
          <p:cNvSpPr/>
          <p:nvPr/>
        </p:nvSpPr>
        <p:spPr>
          <a:xfrm>
            <a:off x="357783" y="1364384"/>
            <a:ext cx="5976341"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FF00FF"/>
                </a:solidFill>
                <a:latin typeface="Times New Roman" pitchFamily="18" charset="0"/>
                <a:cs typeface="Times New Roman" pitchFamily="18" charset="0"/>
              </a:rPr>
              <a:t>-Thông tin di </a:t>
            </a:r>
            <a:r>
              <a:rPr lang="en-US" sz="2800" dirty="0" err="1">
                <a:solidFill>
                  <a:srgbClr val="FF00FF"/>
                </a:solidFill>
                <a:latin typeface="Times New Roman" pitchFamily="18" charset="0"/>
                <a:cs typeface="Times New Roman" pitchFamily="18" charset="0"/>
              </a:rPr>
              <a:t>truyền</a:t>
            </a:r>
            <a:r>
              <a:rPr lang="en-US" sz="2800" dirty="0">
                <a:solidFill>
                  <a:srgbClr val="FF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nucleotide –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DNA</a:t>
            </a:r>
            <a:endParaRPr lang="en-US" sz="4000"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3E82CFF2-3FA6-1FB8-501D-510BE09FE87F}"/>
              </a:ext>
            </a:extLst>
          </p:cNvPr>
          <p:cNvSpPr txBox="1"/>
          <p:nvPr/>
        </p:nvSpPr>
        <p:spPr>
          <a:xfrm>
            <a:off x="357783" y="2764870"/>
            <a:ext cx="5976341" cy="983283"/>
          </a:xfrm>
          <a:prstGeom prst="rect">
            <a:avLst/>
          </a:prstGeom>
          <a:noFill/>
        </p:spPr>
        <p:txBody>
          <a:bodyPr wrap="square">
            <a:spAutoFit/>
          </a:bodyPr>
          <a:lstStyle/>
          <a:p>
            <a:pPr marL="0" marR="0" algn="just">
              <a:lnSpc>
                <a:spcPct val="107000"/>
              </a:lnSpc>
              <a:spcBef>
                <a:spcPts val="0"/>
              </a:spcBef>
              <a:spcAft>
                <a:spcPts val="800"/>
              </a:spcAft>
            </a:pP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-DNA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tin di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9B2A746-D415-4CF5-B734-16A9C933A854}"/>
              </a:ext>
            </a:extLst>
          </p:cNvPr>
          <p:cNvPicPr>
            <a:picLocks noChangeAspect="1"/>
          </p:cNvPicPr>
          <p:nvPr/>
        </p:nvPicPr>
        <p:blipFill>
          <a:blip r:embed="rId2"/>
          <a:stretch>
            <a:fillRect/>
          </a:stretch>
        </p:blipFill>
        <p:spPr>
          <a:xfrm>
            <a:off x="7277099" y="697390"/>
            <a:ext cx="4695826" cy="2731608"/>
          </a:xfrm>
          <a:prstGeom prst="rect">
            <a:avLst/>
          </a:prstGeom>
        </p:spPr>
      </p:pic>
      <p:sp>
        <p:nvSpPr>
          <p:cNvPr id="5" name="TextBox 4">
            <a:extLst>
              <a:ext uri="{FF2B5EF4-FFF2-40B4-BE49-F238E27FC236}">
                <a16:creationId xmlns:a16="http://schemas.microsoft.com/office/drawing/2014/main" id="{023D799A-E723-9195-AA42-516C3B005F47}"/>
              </a:ext>
            </a:extLst>
          </p:cNvPr>
          <p:cNvSpPr txBox="1"/>
          <p:nvPr/>
        </p:nvSpPr>
        <p:spPr>
          <a:xfrm>
            <a:off x="262534" y="3763644"/>
            <a:ext cx="5976341" cy="2213106"/>
          </a:xfrm>
          <a:prstGeom prst="rect">
            <a:avLst/>
          </a:prstGeom>
          <a:noFill/>
        </p:spPr>
        <p:txBody>
          <a:bodyPr wrap="square">
            <a:spAutoFit/>
          </a:bodyPr>
          <a:lstStyle/>
          <a:p>
            <a:pPr marL="0" marR="0" algn="just">
              <a:lnSpc>
                <a:spcPct val="107000"/>
              </a:lnSpc>
              <a:spcBef>
                <a:spcPts val="0"/>
              </a:spcBef>
              <a:spcAft>
                <a:spcPts val="800"/>
              </a:spcAft>
            </a:pP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DNA:</a:t>
            </a:r>
          </a:p>
          <a:p>
            <a:pPr marL="0" marR="0" algn="just">
              <a:lnSpc>
                <a:spcPct val="107000"/>
              </a:lnSpc>
              <a:spcBef>
                <a:spcPts val="0"/>
              </a:spcBef>
              <a:spcAft>
                <a:spcPts val="800"/>
              </a:spcAft>
            </a:pP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nucleotide</a:t>
            </a:r>
          </a:p>
          <a:p>
            <a:pPr marL="0" marR="0" algn="just">
              <a:lnSpc>
                <a:spcPct val="107000"/>
              </a:lnSpc>
              <a:spcBef>
                <a:spcPts val="0"/>
              </a:spcBef>
              <a:spcAft>
                <a:spcPts val="800"/>
              </a:spcAft>
            </a:pP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Trật</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sắp</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xếp</a:t>
            </a:r>
            <a:endParaRPr lang="en-US" sz="1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ight Brace 6">
            <a:extLst>
              <a:ext uri="{FF2B5EF4-FFF2-40B4-BE49-F238E27FC236}">
                <a16:creationId xmlns:a16="http://schemas.microsoft.com/office/drawing/2014/main" id="{BC9F8DF2-C2D5-3919-7D6B-8FA42CF07809}"/>
              </a:ext>
            </a:extLst>
          </p:cNvPr>
          <p:cNvSpPr/>
          <p:nvPr/>
        </p:nvSpPr>
        <p:spPr>
          <a:xfrm>
            <a:off x="2809875" y="4429125"/>
            <a:ext cx="838200" cy="15549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B6AAE69B-5D87-2725-F67F-CC5ABCAF0357}"/>
              </a:ext>
            </a:extLst>
          </p:cNvPr>
          <p:cNvPicPr>
            <a:picLocks noChangeAspect="1"/>
          </p:cNvPicPr>
          <p:nvPr/>
        </p:nvPicPr>
        <p:blipFill>
          <a:blip r:embed="rId3"/>
          <a:stretch>
            <a:fillRect/>
          </a:stretch>
        </p:blipFill>
        <p:spPr>
          <a:xfrm>
            <a:off x="7277099" y="3629025"/>
            <a:ext cx="4695826" cy="3228975"/>
          </a:xfrm>
          <a:prstGeom prst="rect">
            <a:avLst/>
          </a:prstGeom>
        </p:spPr>
      </p:pic>
    </p:spTree>
    <p:extLst>
      <p:ext uri="{BB962C8B-B14F-4D97-AF65-F5344CB8AC3E}">
        <p14:creationId xmlns:p14="http://schemas.microsoft.com/office/powerpoint/2010/main" val="53322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50632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8" name="TextBox 17"/>
          <p:cNvSpPr txBox="1"/>
          <p:nvPr/>
        </p:nvSpPr>
        <p:spPr>
          <a:xfrm>
            <a:off x="152400" y="936315"/>
            <a:ext cx="121920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1. DNA</a:t>
            </a:r>
            <a:endParaRPr lang="en-US" sz="2800" dirty="0">
              <a:solidFill>
                <a:srgbClr val="FFC000"/>
              </a:solidFill>
              <a:latin typeface="Times New Roman" pitchFamily="18" charset="0"/>
              <a:cs typeface="Times New Roman" pitchFamily="18" charset="0"/>
            </a:endParaRPr>
          </a:p>
        </p:txBody>
      </p:sp>
      <p:sp>
        <p:nvSpPr>
          <p:cNvPr id="17" name="Rectangle 16"/>
          <p:cNvSpPr/>
          <p:nvPr/>
        </p:nvSpPr>
        <p:spPr>
          <a:xfrm>
            <a:off x="0" y="1491316"/>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deoxyribonucleotide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4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A, T, G, C. </a:t>
            </a:r>
            <a:endParaRPr lang="en-US" sz="2800" dirty="0">
              <a:solidFill>
                <a:srgbClr val="0000FF"/>
              </a:solidFill>
              <a:latin typeface="Times New Roman" pitchFamily="18" charset="0"/>
              <a:cs typeface="Times New Roman" pitchFamily="18" charset="0"/>
            </a:endParaRPr>
          </a:p>
        </p:txBody>
      </p:sp>
      <p:sp>
        <p:nvSpPr>
          <p:cNvPr id="9" name="Rectangle 8"/>
          <p:cNvSpPr/>
          <p:nvPr/>
        </p:nvSpPr>
        <p:spPr>
          <a:xfrm>
            <a:off x="76200" y="1929411"/>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trúc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kép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2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polynucleotide </a:t>
            </a:r>
            <a:r>
              <a:rPr lang="en-US" sz="2800" dirty="0" err="1">
                <a:solidFill>
                  <a:srgbClr val="0000FF"/>
                </a:solidFill>
                <a:latin typeface="Times New Roman" pitchFamily="18" charset="0"/>
                <a:ea typeface="Times New Roman" pitchFamily="18" charset="0"/>
                <a:cs typeface="Times New Roman" pitchFamily="18" charset="0"/>
              </a:rPr>
              <a:t>xoắn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phải</a:t>
            </a:r>
            <a:r>
              <a:rPr lang="en-US" sz="2800" dirty="0">
                <a:solidFill>
                  <a:srgbClr val="0000FF"/>
                </a:solidFill>
                <a:latin typeface="Times New Roman" pitchFamily="18" charset="0"/>
                <a:ea typeface="Times New Roman" pitchFamily="18" charset="0"/>
                <a:cs typeface="Times New Roman" pitchFamily="18" charset="0"/>
              </a:rPr>
              <a:t>, song song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chiều</a:t>
            </a:r>
            <a:r>
              <a:rPr lang="en-US" sz="2800" dirty="0">
                <a:solidFill>
                  <a:srgbClr val="0000FF"/>
                </a:solidFill>
                <a:latin typeface="Times New Roman" pitchFamily="18" charset="0"/>
                <a:ea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10" name="Rectangle 9"/>
          <p:cNvSpPr/>
          <p:nvPr/>
        </p:nvSpPr>
        <p:spPr>
          <a:xfrm>
            <a:off x="0" y="2876340"/>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n</a:t>
            </a:r>
            <a:r>
              <a:rPr lang="vi-VN" sz="2800" dirty="0">
                <a:solidFill>
                  <a:srgbClr val="0000FF"/>
                </a:solidFill>
                <a:latin typeface="Times New Roman" pitchFamily="18" charset="0"/>
                <a:cs typeface="Times New Roman" pitchFamily="18" charset="0"/>
              </a:rPr>
              <a:t>itrogenous base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mạch</a:t>
            </a:r>
            <a:r>
              <a:rPr lang="en-US" sz="2800" dirty="0">
                <a:solidFill>
                  <a:srgbClr val="0000FF"/>
                </a:solidFill>
                <a:latin typeface="Times New Roman" pitchFamily="18" charset="0"/>
                <a:cs typeface="Times New Roman" pitchFamily="18" charset="0"/>
              </a:rPr>
              <a:t> </a:t>
            </a:r>
            <a:r>
              <a:rPr lang="en-US" sz="2800" dirty="0">
                <a:solidFill>
                  <a:srgbClr val="0000FF"/>
                </a:solidFill>
                <a:latin typeface="Times New Roman" pitchFamily="18" charset="0"/>
                <a:ea typeface="Times New Roman" pitchFamily="18" charset="0"/>
                <a:cs typeface="Times New Roman" pitchFamily="18" charset="0"/>
              </a:rPr>
              <a:t>polynucleotide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bằng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hydrogen </a:t>
            </a:r>
            <a:r>
              <a:rPr lang="en-US" sz="2800" dirty="0" err="1">
                <a:solidFill>
                  <a:srgbClr val="0000FF"/>
                </a:solidFill>
                <a:latin typeface="Times New Roman" pitchFamily="18" charset="0"/>
                <a:ea typeface="Times New Roman" pitchFamily="18" charset="0"/>
                <a:cs typeface="Times New Roman" pitchFamily="18" charset="0"/>
              </a:rPr>
              <a:t>theo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nguyên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tắc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bổ</a:t>
            </a:r>
            <a:r>
              <a:rPr lang="en-US" sz="2800" dirty="0">
                <a:solidFill>
                  <a:srgbClr val="0000FF"/>
                </a:solidFill>
                <a:latin typeface="Times New Roman" pitchFamily="18" charset="0"/>
                <a:ea typeface="Times New Roman" pitchFamily="18" charset="0"/>
                <a:cs typeface="Times New Roman" pitchFamily="18" charset="0"/>
              </a:rPr>
              <a:t> sung: A=T; G</a:t>
            </a:r>
            <a:r>
              <a:rPr lang="en-US" sz="2800" dirty="0">
                <a:solidFill>
                  <a:srgbClr val="0000FF"/>
                </a:solidFill>
                <a:latin typeface="Times New Roman"/>
                <a:ea typeface="Times New Roman" pitchFamily="18" charset="0"/>
                <a:cs typeface="Times New Roman"/>
              </a:rPr>
              <a:t>≡C.</a:t>
            </a:r>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11" name="Rectangle 10"/>
          <p:cNvSpPr/>
          <p:nvPr/>
        </p:nvSpPr>
        <p:spPr>
          <a:xfrm>
            <a:off x="0" y="4615934"/>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mã</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hóa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dưới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dạng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tự</a:t>
            </a:r>
            <a:r>
              <a:rPr lang="en-US" sz="2800" dirty="0">
                <a:solidFill>
                  <a:srgbClr val="0000FF"/>
                </a:solidFill>
                <a:latin typeface="Times New Roman" pitchFamily="18" charset="0"/>
                <a:ea typeface="Times New Roman" pitchFamily="18" charset="0"/>
                <a:cs typeface="Times New Roman" pitchFamily="18" charset="0"/>
              </a:rPr>
              <a:t> nucleotide =&gt;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chức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năng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lưu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trữ</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bảo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quản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đạt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2" name="Rectangle 11"/>
          <p:cNvSpPr/>
          <p:nvPr/>
        </p:nvSpPr>
        <p:spPr>
          <a:xfrm>
            <a:off x="0" y="3774106"/>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Sự</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về</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số</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lượng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phần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tự</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sắp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xếp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4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nucleotide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tính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dạng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=&gt; </a:t>
            </a:r>
            <a:r>
              <a:rPr lang="en-US" sz="2800" dirty="0" err="1">
                <a:solidFill>
                  <a:srgbClr val="0000FF"/>
                </a:solidFill>
                <a:latin typeface="Times New Roman" pitchFamily="18" charset="0"/>
                <a:ea typeface="Times New Roman" pitchFamily="18" charset="0"/>
                <a:cs typeface="Times New Roman" pitchFamily="18" charset="0"/>
              </a:rPr>
              <a:t>Tính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dạng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a:ea typeface="Times New Roman" pitchFamily="18" charset="0"/>
                <a:cs typeface="Times New Roman"/>
              </a:rPr>
              <a:t>.</a:t>
            </a:r>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4)">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4)">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4)">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50632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232299" y="929671"/>
            <a:ext cx="120396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5" name="Rectangle 14"/>
          <p:cNvSpPr/>
          <p:nvPr/>
        </p:nvSpPr>
        <p:spPr>
          <a:xfrm>
            <a:off x="26633" y="5769115"/>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ribonucleotide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4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A, U, G, C. </a:t>
            </a:r>
            <a:endParaRPr lang="en-US" sz="2800"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1A9D1D97-F5B7-79BB-43E4-565F23B6850E}"/>
              </a:ext>
            </a:extLst>
          </p:cNvPr>
          <p:cNvPicPr>
            <a:picLocks noChangeAspect="1"/>
          </p:cNvPicPr>
          <p:nvPr/>
        </p:nvPicPr>
        <p:blipFill>
          <a:blip r:embed="rId2"/>
          <a:stretch>
            <a:fillRect/>
          </a:stretch>
        </p:blipFill>
        <p:spPr>
          <a:xfrm>
            <a:off x="62145" y="1711742"/>
            <a:ext cx="2672177" cy="3028933"/>
          </a:xfrm>
          <a:prstGeom prst="rect">
            <a:avLst/>
          </a:prstGeom>
        </p:spPr>
      </p:pic>
      <p:pic>
        <p:nvPicPr>
          <p:cNvPr id="6" name="Picture 5">
            <a:extLst>
              <a:ext uri="{FF2B5EF4-FFF2-40B4-BE49-F238E27FC236}">
                <a16:creationId xmlns:a16="http://schemas.microsoft.com/office/drawing/2014/main" id="{E831D282-95EE-0EBA-75EC-9B1B6B3EC051}"/>
              </a:ext>
            </a:extLst>
          </p:cNvPr>
          <p:cNvPicPr>
            <a:picLocks noChangeAspect="1"/>
          </p:cNvPicPr>
          <p:nvPr/>
        </p:nvPicPr>
        <p:blipFill>
          <a:blip r:embed="rId3"/>
          <a:stretch>
            <a:fillRect/>
          </a:stretch>
        </p:blipFill>
        <p:spPr>
          <a:xfrm>
            <a:off x="5946558" y="629493"/>
            <a:ext cx="6249879" cy="5160391"/>
          </a:xfrm>
          <a:prstGeom prst="rect">
            <a:avLst/>
          </a:prstGeom>
        </p:spPr>
      </p:pic>
      <p:sp>
        <p:nvSpPr>
          <p:cNvPr id="7" name="Arrow: Right 6">
            <a:extLst>
              <a:ext uri="{FF2B5EF4-FFF2-40B4-BE49-F238E27FC236}">
                <a16:creationId xmlns:a16="http://schemas.microsoft.com/office/drawing/2014/main" id="{33ED0BE9-8DF3-DDFF-6CDA-3EBA322BEE34}"/>
              </a:ext>
            </a:extLst>
          </p:cNvPr>
          <p:cNvSpPr/>
          <p:nvPr/>
        </p:nvSpPr>
        <p:spPr>
          <a:xfrm>
            <a:off x="2796467" y="1551660"/>
            <a:ext cx="3083510" cy="411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DNA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RNA?</a:t>
            </a:r>
          </a:p>
        </p:txBody>
      </p:sp>
      <p:sp>
        <p:nvSpPr>
          <p:cNvPr id="16" name="Rectangle 15">
            <a:extLst>
              <a:ext uri="{FF2B5EF4-FFF2-40B4-BE49-F238E27FC236}">
                <a16:creationId xmlns:a16="http://schemas.microsoft.com/office/drawing/2014/main" id="{51F6D3E0-7138-58BB-E78E-919F76B82BAE}"/>
              </a:ext>
            </a:extLst>
          </p:cNvPr>
          <p:cNvSpPr/>
          <p:nvPr/>
        </p:nvSpPr>
        <p:spPr>
          <a:xfrm>
            <a:off x="7741328" y="857250"/>
            <a:ext cx="1287262" cy="3982194"/>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9" name="Rectangle 18">
            <a:extLst>
              <a:ext uri="{FF2B5EF4-FFF2-40B4-BE49-F238E27FC236}">
                <a16:creationId xmlns:a16="http://schemas.microsoft.com/office/drawing/2014/main" id="{E0B4B116-7E4B-0F3C-717A-3FD8D23FEE39}"/>
              </a:ext>
            </a:extLst>
          </p:cNvPr>
          <p:cNvSpPr/>
          <p:nvPr/>
        </p:nvSpPr>
        <p:spPr>
          <a:xfrm>
            <a:off x="9170633" y="857250"/>
            <a:ext cx="1171852" cy="398219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0" name="Rectangle 19">
            <a:extLst>
              <a:ext uri="{FF2B5EF4-FFF2-40B4-BE49-F238E27FC236}">
                <a16:creationId xmlns:a16="http://schemas.microsoft.com/office/drawing/2014/main" id="{1E51A95C-6D3A-6889-3888-2198D9790C7E}"/>
              </a:ext>
            </a:extLst>
          </p:cNvPr>
          <p:cNvSpPr/>
          <p:nvPr/>
        </p:nvSpPr>
        <p:spPr>
          <a:xfrm>
            <a:off x="6223247" y="3429000"/>
            <a:ext cx="1376038" cy="92105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1" name="Rectangle 20">
            <a:extLst>
              <a:ext uri="{FF2B5EF4-FFF2-40B4-BE49-F238E27FC236}">
                <a16:creationId xmlns:a16="http://schemas.microsoft.com/office/drawing/2014/main" id="{A791176C-0C89-43B5-3A18-64540702D296}"/>
              </a:ext>
            </a:extLst>
          </p:cNvPr>
          <p:cNvSpPr/>
          <p:nvPr/>
        </p:nvSpPr>
        <p:spPr>
          <a:xfrm>
            <a:off x="10528917" y="3429000"/>
            <a:ext cx="1482570" cy="92105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2" name="Rectangle 21">
            <a:extLst>
              <a:ext uri="{FF2B5EF4-FFF2-40B4-BE49-F238E27FC236}">
                <a16:creationId xmlns:a16="http://schemas.microsoft.com/office/drawing/2014/main" id="{17A2A51F-445A-1E84-E504-F04B03DE71DF}"/>
              </a:ext>
            </a:extLst>
          </p:cNvPr>
          <p:cNvSpPr/>
          <p:nvPr/>
        </p:nvSpPr>
        <p:spPr>
          <a:xfrm>
            <a:off x="6314244" y="5197061"/>
            <a:ext cx="2148396" cy="36287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23" name="Rectangle 22">
            <a:extLst>
              <a:ext uri="{FF2B5EF4-FFF2-40B4-BE49-F238E27FC236}">
                <a16:creationId xmlns:a16="http://schemas.microsoft.com/office/drawing/2014/main" id="{1921CF1F-4613-6582-CF61-3CF85360A45B}"/>
              </a:ext>
            </a:extLst>
          </p:cNvPr>
          <p:cNvSpPr/>
          <p:nvPr/>
        </p:nvSpPr>
        <p:spPr>
          <a:xfrm>
            <a:off x="9603420" y="5240893"/>
            <a:ext cx="1633491" cy="27520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40082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1000"/>
                                        <p:tgtEl>
                                          <p:spTgt spid="1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4)">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strVal val="#ppt_w*0.70"/>
                                          </p:val>
                                        </p:tav>
                                        <p:tav tm="100000">
                                          <p:val>
                                            <p:strVal val="#ppt_w"/>
                                          </p:val>
                                        </p:tav>
                                      </p:tavLst>
                                    </p:anim>
                                    <p:anim calcmode="lin" valueType="num">
                                      <p:cBhvr>
                                        <p:cTn id="48" dur="1000" fill="hold"/>
                                        <p:tgtEl>
                                          <p:spTgt spid="16"/>
                                        </p:tgtEl>
                                        <p:attrNameLst>
                                          <p:attrName>ppt_h</p:attrName>
                                        </p:attrNameLst>
                                      </p:cBhvr>
                                      <p:tavLst>
                                        <p:tav tm="0">
                                          <p:val>
                                            <p:strVal val="#ppt_h"/>
                                          </p:val>
                                        </p:tav>
                                        <p:tav tm="100000">
                                          <p:val>
                                            <p:strVal val="#ppt_h"/>
                                          </p:val>
                                        </p:tav>
                                      </p:tavLst>
                                    </p:anim>
                                    <p:animEffect transition="in" filter="fade">
                                      <p:cBhvr>
                                        <p:cTn id="49" dur="1000"/>
                                        <p:tgtEl>
                                          <p:spTgt spid="16"/>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000" fill="hold"/>
                                        <p:tgtEl>
                                          <p:spTgt spid="19"/>
                                        </p:tgtEl>
                                        <p:attrNameLst>
                                          <p:attrName>ppt_w</p:attrName>
                                        </p:attrNameLst>
                                      </p:cBhvr>
                                      <p:tavLst>
                                        <p:tav tm="0">
                                          <p:val>
                                            <p:strVal val="#ppt_w*0.70"/>
                                          </p:val>
                                        </p:tav>
                                        <p:tav tm="100000">
                                          <p:val>
                                            <p:strVal val="#ppt_w"/>
                                          </p:val>
                                        </p:tav>
                                      </p:tavLst>
                                    </p:anim>
                                    <p:anim calcmode="lin" valueType="num">
                                      <p:cBhvr>
                                        <p:cTn id="53" dur="1000" fill="hold"/>
                                        <p:tgtEl>
                                          <p:spTgt spid="19"/>
                                        </p:tgtEl>
                                        <p:attrNameLst>
                                          <p:attrName>ppt_h</p:attrName>
                                        </p:attrNameLst>
                                      </p:cBhvr>
                                      <p:tavLst>
                                        <p:tav tm="0">
                                          <p:val>
                                            <p:strVal val="#ppt_h"/>
                                          </p:val>
                                        </p:tav>
                                        <p:tav tm="100000">
                                          <p:val>
                                            <p:strVal val="#ppt_h"/>
                                          </p:val>
                                        </p:tav>
                                      </p:tavLst>
                                    </p:anim>
                                    <p:animEffect transition="in" filter="fade">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1000" fill="hold"/>
                                        <p:tgtEl>
                                          <p:spTgt spid="20"/>
                                        </p:tgtEl>
                                        <p:attrNameLst>
                                          <p:attrName>ppt_w</p:attrName>
                                        </p:attrNameLst>
                                      </p:cBhvr>
                                      <p:tavLst>
                                        <p:tav tm="0">
                                          <p:val>
                                            <p:strVal val="#ppt_w+.3"/>
                                          </p:val>
                                        </p:tav>
                                        <p:tav tm="100000">
                                          <p:val>
                                            <p:strVal val="#ppt_w"/>
                                          </p:val>
                                        </p:tav>
                                      </p:tavLst>
                                    </p:anim>
                                    <p:anim calcmode="lin" valueType="num">
                                      <p:cBhvr>
                                        <p:cTn id="60" dur="1000" fill="hold"/>
                                        <p:tgtEl>
                                          <p:spTgt spid="20"/>
                                        </p:tgtEl>
                                        <p:attrNameLst>
                                          <p:attrName>ppt_h</p:attrName>
                                        </p:attrNameLst>
                                      </p:cBhvr>
                                      <p:tavLst>
                                        <p:tav tm="0">
                                          <p:val>
                                            <p:strVal val="#ppt_h"/>
                                          </p:val>
                                        </p:tav>
                                        <p:tav tm="100000">
                                          <p:val>
                                            <p:strVal val="#ppt_h"/>
                                          </p:val>
                                        </p:tav>
                                      </p:tavLst>
                                    </p:anim>
                                    <p:animEffect transition="in" filter="fade">
                                      <p:cBhvr>
                                        <p:cTn id="61" dur="1000"/>
                                        <p:tgtEl>
                                          <p:spTgt spid="20"/>
                                        </p:tgtEl>
                                      </p:cBhvr>
                                    </p:animEffect>
                                  </p:childTnLst>
                                </p:cTn>
                              </p:par>
                              <p:par>
                                <p:cTn id="62" presetID="50" presetClass="entr" presetSubtype="0" decel="10000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1000" fill="hold"/>
                                        <p:tgtEl>
                                          <p:spTgt spid="21"/>
                                        </p:tgtEl>
                                        <p:attrNameLst>
                                          <p:attrName>ppt_w</p:attrName>
                                        </p:attrNameLst>
                                      </p:cBhvr>
                                      <p:tavLst>
                                        <p:tav tm="0">
                                          <p:val>
                                            <p:strVal val="#ppt_w+.3"/>
                                          </p:val>
                                        </p:tav>
                                        <p:tav tm="100000">
                                          <p:val>
                                            <p:strVal val="#ppt_w"/>
                                          </p:val>
                                        </p:tav>
                                      </p:tavLst>
                                    </p:anim>
                                    <p:anim calcmode="lin" valueType="num">
                                      <p:cBhvr>
                                        <p:cTn id="65" dur="1000" fill="hold"/>
                                        <p:tgtEl>
                                          <p:spTgt spid="21"/>
                                        </p:tgtEl>
                                        <p:attrNameLst>
                                          <p:attrName>ppt_h</p:attrName>
                                        </p:attrNameLst>
                                      </p:cBhvr>
                                      <p:tavLst>
                                        <p:tav tm="0">
                                          <p:val>
                                            <p:strVal val="#ppt_h"/>
                                          </p:val>
                                        </p:tav>
                                        <p:tav tm="100000">
                                          <p:val>
                                            <p:strVal val="#ppt_h"/>
                                          </p:val>
                                        </p:tav>
                                      </p:tavLst>
                                    </p:anim>
                                    <p:animEffect transition="in" filter="fade">
                                      <p:cBhvr>
                                        <p:cTn id="66" dur="10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animBg="1"/>
      <p:bldP spid="16" grpId="0" animBg="1"/>
      <p:bldP spid="19" grpId="0" animBg="1"/>
      <p:bldP spid="20" grpId="0" animBg="1"/>
      <p:bldP spid="21"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50632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232299" y="929671"/>
            <a:ext cx="120396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5" name="Rectangle 14"/>
          <p:cNvSpPr/>
          <p:nvPr/>
        </p:nvSpPr>
        <p:spPr>
          <a:xfrm>
            <a:off x="28113" y="1486838"/>
            <a:ext cx="5501196" cy="954107"/>
          </a:xfrm>
          <a:prstGeom prst="rect">
            <a:avLst/>
          </a:prstGeom>
        </p:spPr>
        <p:txBody>
          <a:bodyPr wrap="square">
            <a:spAutoFit/>
          </a:bodyPr>
          <a:lstStyle/>
          <a:p>
            <a:pPr marL="457200" lvl="0" indent="-457200" algn="just" eaLnBrk="0" fontAlgn="base" hangingPunct="0">
              <a:spcBef>
                <a:spcPct val="0"/>
              </a:spcBef>
              <a:spcAft>
                <a:spcPct val="0"/>
              </a:spcAft>
              <a:buFontTx/>
              <a:buChar char="-"/>
            </a:pP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1 </a:t>
            </a:r>
            <a:r>
              <a:rPr lang="en-US" sz="2800" dirty="0" err="1">
                <a:solidFill>
                  <a:srgbClr val="0000FF"/>
                </a:solidFill>
                <a:latin typeface="Times New Roman" pitchFamily="18" charset="0"/>
                <a:ea typeface="Times New Roman" pitchFamily="18" charset="0"/>
                <a:cs typeface="Times New Roman" pitchFamily="18" charset="0"/>
              </a:rPr>
              <a:t>mạch</a:t>
            </a:r>
            <a:r>
              <a:rPr lang="en-US" sz="2800" dirty="0">
                <a:solidFill>
                  <a:srgbClr val="0000FF"/>
                </a:solidFill>
                <a:latin typeface="Times New Roman" pitchFamily="18" charset="0"/>
                <a:ea typeface="Times New Roman" pitchFamily="18" charset="0"/>
                <a:cs typeface="Times New Roman" pitchFamily="18" charset="0"/>
              </a:rPr>
              <a:t> polynucleotide .</a:t>
            </a:r>
            <a:endParaRPr lang="en-US" sz="2800" dirty="0">
              <a:solidFill>
                <a:srgbClr val="0000FF"/>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E831D282-95EE-0EBA-75EC-9B1B6B3EC051}"/>
              </a:ext>
            </a:extLst>
          </p:cNvPr>
          <p:cNvPicPr>
            <a:picLocks noChangeAspect="1"/>
          </p:cNvPicPr>
          <p:nvPr/>
        </p:nvPicPr>
        <p:blipFill>
          <a:blip r:embed="rId2"/>
          <a:stretch>
            <a:fillRect/>
          </a:stretch>
        </p:blipFill>
        <p:spPr>
          <a:xfrm>
            <a:off x="5914008" y="698674"/>
            <a:ext cx="6249879" cy="5160391"/>
          </a:xfrm>
          <a:prstGeom prst="rect">
            <a:avLst/>
          </a:prstGeom>
        </p:spPr>
      </p:pic>
      <p:sp>
        <p:nvSpPr>
          <p:cNvPr id="16" name="Rectangle 15">
            <a:extLst>
              <a:ext uri="{FF2B5EF4-FFF2-40B4-BE49-F238E27FC236}">
                <a16:creationId xmlns:a16="http://schemas.microsoft.com/office/drawing/2014/main" id="{51F6D3E0-7138-58BB-E78E-919F76B82BAE}"/>
              </a:ext>
            </a:extLst>
          </p:cNvPr>
          <p:cNvSpPr/>
          <p:nvPr/>
        </p:nvSpPr>
        <p:spPr>
          <a:xfrm>
            <a:off x="7741328" y="857250"/>
            <a:ext cx="1287262" cy="3982194"/>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9" name="Rectangle 18">
            <a:extLst>
              <a:ext uri="{FF2B5EF4-FFF2-40B4-BE49-F238E27FC236}">
                <a16:creationId xmlns:a16="http://schemas.microsoft.com/office/drawing/2014/main" id="{E0B4B116-7E4B-0F3C-717A-3FD8D23FEE39}"/>
              </a:ext>
            </a:extLst>
          </p:cNvPr>
          <p:cNvSpPr/>
          <p:nvPr/>
        </p:nvSpPr>
        <p:spPr>
          <a:xfrm>
            <a:off x="9170633" y="857250"/>
            <a:ext cx="1171852" cy="398219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0" name="Rectangle 19">
            <a:extLst>
              <a:ext uri="{FF2B5EF4-FFF2-40B4-BE49-F238E27FC236}">
                <a16:creationId xmlns:a16="http://schemas.microsoft.com/office/drawing/2014/main" id="{1E51A95C-6D3A-6889-3888-2198D9790C7E}"/>
              </a:ext>
            </a:extLst>
          </p:cNvPr>
          <p:cNvSpPr/>
          <p:nvPr/>
        </p:nvSpPr>
        <p:spPr>
          <a:xfrm>
            <a:off x="6223247" y="3429000"/>
            <a:ext cx="1376038" cy="92105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1" name="Rectangle 20">
            <a:extLst>
              <a:ext uri="{FF2B5EF4-FFF2-40B4-BE49-F238E27FC236}">
                <a16:creationId xmlns:a16="http://schemas.microsoft.com/office/drawing/2014/main" id="{A791176C-0C89-43B5-3A18-64540702D296}"/>
              </a:ext>
            </a:extLst>
          </p:cNvPr>
          <p:cNvSpPr/>
          <p:nvPr/>
        </p:nvSpPr>
        <p:spPr>
          <a:xfrm>
            <a:off x="10528917" y="3429000"/>
            <a:ext cx="1482570" cy="92105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2" name="Rectangle 21">
            <a:extLst>
              <a:ext uri="{FF2B5EF4-FFF2-40B4-BE49-F238E27FC236}">
                <a16:creationId xmlns:a16="http://schemas.microsoft.com/office/drawing/2014/main" id="{17A2A51F-445A-1E84-E504-F04B03DE71DF}"/>
              </a:ext>
            </a:extLst>
          </p:cNvPr>
          <p:cNvSpPr/>
          <p:nvPr/>
        </p:nvSpPr>
        <p:spPr>
          <a:xfrm>
            <a:off x="6314244" y="5197061"/>
            <a:ext cx="2148396" cy="36287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23" name="Rectangle 22">
            <a:extLst>
              <a:ext uri="{FF2B5EF4-FFF2-40B4-BE49-F238E27FC236}">
                <a16:creationId xmlns:a16="http://schemas.microsoft.com/office/drawing/2014/main" id="{1921CF1F-4613-6582-CF61-3CF85360A45B}"/>
              </a:ext>
            </a:extLst>
          </p:cNvPr>
          <p:cNvSpPr/>
          <p:nvPr/>
        </p:nvSpPr>
        <p:spPr>
          <a:xfrm>
            <a:off x="9603420" y="5240893"/>
            <a:ext cx="1633491" cy="27520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3" name="TextBox 2">
            <a:extLst>
              <a:ext uri="{FF2B5EF4-FFF2-40B4-BE49-F238E27FC236}">
                <a16:creationId xmlns:a16="http://schemas.microsoft.com/office/drawing/2014/main" id="{9DCABC9D-2442-044E-5479-C90BEE190BFB}"/>
              </a:ext>
            </a:extLst>
          </p:cNvPr>
          <p:cNvSpPr txBox="1"/>
          <p:nvPr/>
        </p:nvSpPr>
        <p:spPr>
          <a:xfrm>
            <a:off x="-8877" y="2545361"/>
            <a:ext cx="6196612" cy="954107"/>
          </a:xfrm>
          <a:prstGeom prst="rect">
            <a:avLst/>
          </a:prstGeom>
          <a:noFill/>
        </p:spPr>
        <p:txBody>
          <a:bodyPr wrap="square">
            <a:spAutoFit/>
          </a:bodyPr>
          <a:lstStyle/>
          <a:p>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ribonucleotide</a:t>
            </a:r>
            <a:r>
              <a:rPr lang="en-US" sz="1800" dirty="0">
                <a:solidFill>
                  <a:srgbClr val="0000FF"/>
                </a:solidFill>
                <a:latin typeface="Times New Roman" pitchFamily="18" charset="0"/>
                <a:ea typeface="Times New Roman" pitchFamily="18" charset="0"/>
                <a:cs typeface="Times New Roman" pitchFamily="18" charset="0"/>
              </a:rPr>
              <a:t>. </a:t>
            </a:r>
            <a:endParaRPr lang="en-US" dirty="0"/>
          </a:p>
        </p:txBody>
      </p:sp>
      <p:sp>
        <p:nvSpPr>
          <p:cNvPr id="9" name="TextBox 8">
            <a:extLst>
              <a:ext uri="{FF2B5EF4-FFF2-40B4-BE49-F238E27FC236}">
                <a16:creationId xmlns:a16="http://schemas.microsoft.com/office/drawing/2014/main" id="{4A7D005A-E80F-9E14-EB0B-E0D6E62A20E6}"/>
              </a:ext>
            </a:extLst>
          </p:cNvPr>
          <p:cNvSpPr txBox="1"/>
          <p:nvPr/>
        </p:nvSpPr>
        <p:spPr>
          <a:xfrm>
            <a:off x="-8877" y="3695152"/>
            <a:ext cx="6196612" cy="954107"/>
          </a:xfrm>
          <a:prstGeom prst="rect">
            <a:avLst/>
          </a:prstGeom>
          <a:noFill/>
        </p:spPr>
        <p:txBody>
          <a:bodyPr wrap="square">
            <a:spAutoFit/>
          </a:bodyPr>
          <a:lstStyle/>
          <a:p>
            <a:pPr marL="457200" indent="-457200">
              <a:buFontTx/>
              <a:buChar char="-"/>
            </a:pP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4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ribonucleotide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RNA: </a:t>
            </a:r>
          </a:p>
          <a:p>
            <a:r>
              <a:rPr lang="en-US" sz="2800" dirty="0">
                <a:solidFill>
                  <a:srgbClr val="0000FF"/>
                </a:solidFill>
                <a:latin typeface="Times New Roman" pitchFamily="18" charset="0"/>
                <a:ea typeface="Times New Roman" pitchFamily="18" charset="0"/>
                <a:cs typeface="Times New Roman" pitchFamily="18" charset="0"/>
              </a:rPr>
              <a:t>A, U, G, C. </a:t>
            </a:r>
            <a:endParaRPr lang="en-US" sz="2800" dirty="0"/>
          </a:p>
        </p:txBody>
      </p:sp>
      <p:sp>
        <p:nvSpPr>
          <p:cNvPr id="10" name="TextBox 9">
            <a:extLst>
              <a:ext uri="{FF2B5EF4-FFF2-40B4-BE49-F238E27FC236}">
                <a16:creationId xmlns:a16="http://schemas.microsoft.com/office/drawing/2014/main" id="{B365D8C0-5EB0-BC6C-1C89-0150141E6CD9}"/>
              </a:ext>
            </a:extLst>
          </p:cNvPr>
          <p:cNvSpPr txBox="1"/>
          <p:nvPr/>
        </p:nvSpPr>
        <p:spPr>
          <a:xfrm>
            <a:off x="117632" y="4904958"/>
            <a:ext cx="6196612" cy="954107"/>
          </a:xfrm>
          <a:prstGeom prst="rect">
            <a:avLst/>
          </a:prstGeom>
          <a:noFill/>
        </p:spPr>
        <p:txBody>
          <a:bodyPr wrap="square">
            <a:spAutoFit/>
          </a:bodyPr>
          <a:lstStyle/>
          <a:p>
            <a:pPr marL="457200" indent="-457200">
              <a:buFontTx/>
              <a:buChar char="-"/>
            </a:pP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nhiều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mang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chức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năng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endParaRPr lang="en-US" sz="2800" dirty="0"/>
          </a:p>
        </p:txBody>
      </p:sp>
    </p:spTree>
    <p:extLst>
      <p:ext uri="{BB962C8B-B14F-4D97-AF65-F5344CB8AC3E}">
        <p14:creationId xmlns:p14="http://schemas.microsoft.com/office/powerpoint/2010/main" val="21421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9" grpId="0" animBg="1"/>
      <p:bldP spid="20" grpId="0" animBg="1"/>
      <p:bldP spid="21" grpId="0" animBg="1"/>
      <p:bldP spid="22" grpId="0" animBg="1"/>
      <p:bldP spid="23" grpId="0" animBg="1"/>
      <p:bldP spid="3"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8877" y="37250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232299" y="929671"/>
            <a:ext cx="120396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365D8C0-5EB0-BC6C-1C89-0150141E6CD9}"/>
              </a:ext>
            </a:extLst>
          </p:cNvPr>
          <p:cNvSpPr txBox="1"/>
          <p:nvPr/>
        </p:nvSpPr>
        <p:spPr>
          <a:xfrm>
            <a:off x="-8878" y="1368195"/>
            <a:ext cx="11833933" cy="523220"/>
          </a:xfrm>
          <a:prstGeom prst="rect">
            <a:avLst/>
          </a:prstGeom>
          <a:noFill/>
        </p:spPr>
        <p:txBody>
          <a:bodyPr wrap="square">
            <a:spAutoFit/>
          </a:bodyPr>
          <a:lstStyle/>
          <a:p>
            <a:pPr marL="457200" indent="-457200">
              <a:buFontTx/>
              <a:buChar char="-"/>
            </a:pP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nhiều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mang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chức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năng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endParaRPr lang="en-US" sz="2800" dirty="0"/>
          </a:p>
        </p:txBody>
      </p:sp>
      <p:pic>
        <p:nvPicPr>
          <p:cNvPr id="4" name="Picture 3">
            <a:extLst>
              <a:ext uri="{FF2B5EF4-FFF2-40B4-BE49-F238E27FC236}">
                <a16:creationId xmlns:a16="http://schemas.microsoft.com/office/drawing/2014/main" id="{373BCED2-672F-3600-896D-654FF049FF00}"/>
              </a:ext>
            </a:extLst>
          </p:cNvPr>
          <p:cNvPicPr>
            <a:picLocks noChangeAspect="1"/>
          </p:cNvPicPr>
          <p:nvPr/>
        </p:nvPicPr>
        <p:blipFill>
          <a:blip r:embed="rId2"/>
          <a:stretch>
            <a:fillRect/>
          </a:stretch>
        </p:blipFill>
        <p:spPr>
          <a:xfrm>
            <a:off x="-8878" y="2058889"/>
            <a:ext cx="11833934" cy="3205717"/>
          </a:xfrm>
          <a:prstGeom prst="rect">
            <a:avLst/>
          </a:prstGeom>
        </p:spPr>
      </p:pic>
      <p:sp>
        <p:nvSpPr>
          <p:cNvPr id="5" name="Oval 4">
            <a:extLst>
              <a:ext uri="{FF2B5EF4-FFF2-40B4-BE49-F238E27FC236}">
                <a16:creationId xmlns:a16="http://schemas.microsoft.com/office/drawing/2014/main" id="{DF1414FC-52D1-5555-FB9F-2BA67AF722CD}"/>
              </a:ext>
            </a:extLst>
          </p:cNvPr>
          <p:cNvSpPr/>
          <p:nvPr/>
        </p:nvSpPr>
        <p:spPr>
          <a:xfrm>
            <a:off x="232299" y="2068329"/>
            <a:ext cx="1747420" cy="523220"/>
          </a:xfrm>
          <a:prstGeom prst="ellipse">
            <a:avLst/>
          </a:prstGeom>
          <a:solidFill>
            <a:srgbClr val="FF0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mRNA</a:t>
            </a:r>
          </a:p>
        </p:txBody>
      </p:sp>
      <p:sp>
        <p:nvSpPr>
          <p:cNvPr id="7" name="Oval 6">
            <a:extLst>
              <a:ext uri="{FF2B5EF4-FFF2-40B4-BE49-F238E27FC236}">
                <a16:creationId xmlns:a16="http://schemas.microsoft.com/office/drawing/2014/main" id="{4E3B8C28-E06D-2A23-A55A-0C02609E12FC}"/>
              </a:ext>
            </a:extLst>
          </p:cNvPr>
          <p:cNvSpPr/>
          <p:nvPr/>
        </p:nvSpPr>
        <p:spPr>
          <a:xfrm>
            <a:off x="4225771" y="2058889"/>
            <a:ext cx="1482571" cy="532660"/>
          </a:xfrm>
          <a:prstGeom prst="ellipse">
            <a:avLst/>
          </a:prstGeom>
          <a:solidFill>
            <a:srgbClr val="FF0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tRNA</a:t>
            </a:r>
          </a:p>
        </p:txBody>
      </p:sp>
      <p:sp>
        <p:nvSpPr>
          <p:cNvPr id="11" name="Oval 10">
            <a:extLst>
              <a:ext uri="{FF2B5EF4-FFF2-40B4-BE49-F238E27FC236}">
                <a16:creationId xmlns:a16="http://schemas.microsoft.com/office/drawing/2014/main" id="{D68647D1-78C2-23D6-2117-AA82941B39B6}"/>
              </a:ext>
            </a:extLst>
          </p:cNvPr>
          <p:cNvSpPr/>
          <p:nvPr/>
        </p:nvSpPr>
        <p:spPr>
          <a:xfrm>
            <a:off x="8238478" y="2102276"/>
            <a:ext cx="1569869" cy="5232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rRNA</a:t>
            </a:r>
          </a:p>
        </p:txBody>
      </p:sp>
    </p:spTree>
    <p:extLst>
      <p:ext uri="{BB962C8B-B14F-4D97-AF65-F5344CB8AC3E}">
        <p14:creationId xmlns:p14="http://schemas.microsoft.com/office/powerpoint/2010/main" val="34198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P spid="7"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06533" y="154000"/>
            <a:ext cx="4625266" cy="469327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669654" y="248575"/>
            <a:ext cx="7522346" cy="6525087"/>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900"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p:cTn id="15" dur="1000" fill="hold"/>
                                        <p:tgtEl>
                                          <p:spTgt spid="1027"/>
                                        </p:tgtEl>
                                        <p:attrNameLst>
                                          <p:attrName>ppt_w</p:attrName>
                                        </p:attrNameLst>
                                      </p:cBhvr>
                                      <p:tavLst>
                                        <p:tav tm="0">
                                          <p:val>
                                            <p:fltVal val="0"/>
                                          </p:val>
                                        </p:tav>
                                        <p:tav tm="100000">
                                          <p:val>
                                            <p:strVal val="#ppt_w"/>
                                          </p:val>
                                        </p:tav>
                                      </p:tavLst>
                                    </p:anim>
                                    <p:anim calcmode="lin" valueType="num">
                                      <p:cBhvr>
                                        <p:cTn id="16" dur="10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5" name="Google Shape;2705;p75"/>
          <p:cNvSpPr/>
          <p:nvPr/>
        </p:nvSpPr>
        <p:spPr>
          <a:xfrm>
            <a:off x="3818934" y="3201706"/>
            <a:ext cx="311140" cy="291839"/>
          </a:xfrm>
          <a:custGeom>
            <a:avLst/>
            <a:gdLst/>
            <a:ahLst/>
            <a:cxnLst/>
            <a:rect l="l" t="t" r="r" b="b"/>
            <a:pathLst>
              <a:path w="3482" h="3266" extrusionOk="0">
                <a:moveTo>
                  <a:pt x="618" y="0"/>
                </a:moveTo>
                <a:cubicBezTo>
                  <a:pt x="469" y="0"/>
                  <a:pt x="324" y="58"/>
                  <a:pt x="214" y="168"/>
                </a:cubicBezTo>
                <a:cubicBezTo>
                  <a:pt x="7" y="381"/>
                  <a:pt x="1" y="728"/>
                  <a:pt x="208" y="947"/>
                </a:cubicBezTo>
                <a:lnTo>
                  <a:pt x="2374" y="3265"/>
                </a:lnTo>
                <a:lnTo>
                  <a:pt x="3481" y="1434"/>
                </a:lnTo>
                <a:lnTo>
                  <a:pt x="883" y="65"/>
                </a:lnTo>
                <a:cubicBezTo>
                  <a:pt x="798" y="21"/>
                  <a:pt x="708" y="0"/>
                  <a:pt x="61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06" name="Google Shape;2706;p75"/>
          <p:cNvSpPr/>
          <p:nvPr/>
        </p:nvSpPr>
        <p:spPr>
          <a:xfrm>
            <a:off x="3160511" y="1631376"/>
            <a:ext cx="1647600" cy="1647600"/>
          </a:xfrm>
          <a:prstGeom prst="ellipse">
            <a:avLst/>
          </a:prstGeom>
          <a:solidFill>
            <a:schemeClr val="accent2">
              <a:lumMod val="60000"/>
              <a:lumOff val="40000"/>
            </a:schemeClr>
          </a:solidFill>
          <a:ln>
            <a:noFill/>
          </a:ln>
        </p:spPr>
        <p:txBody>
          <a:bodyPr spcFirstLastPara="1" wrap="square" lIns="121900" tIns="121900" rIns="121900" bIns="121900" anchor="ctr" anchorCtr="0">
            <a:noAutofit/>
          </a:bodyPr>
          <a:lstStyle/>
          <a:p>
            <a:pPr algn="ctr"/>
            <a:r>
              <a:rPr lang="en-US" sz="10666" b="1" dirty="0">
                <a:solidFill>
                  <a:schemeClr val="accent5"/>
                </a:solidFill>
              </a:rPr>
              <a:t>I</a:t>
            </a:r>
            <a:endParaRPr sz="10666" b="1" dirty="0">
              <a:solidFill>
                <a:schemeClr val="accent5"/>
              </a:solidFill>
            </a:endParaRPr>
          </a:p>
        </p:txBody>
      </p:sp>
      <p:grpSp>
        <p:nvGrpSpPr>
          <p:cNvPr id="2710" name="Google Shape;2710;p75"/>
          <p:cNvGrpSpPr/>
          <p:nvPr/>
        </p:nvGrpSpPr>
        <p:grpSpPr>
          <a:xfrm>
            <a:off x="1129811" y="2705967"/>
            <a:ext cx="3383608" cy="4964843"/>
            <a:chOff x="847358" y="2029475"/>
            <a:chExt cx="2537706" cy="3723632"/>
          </a:xfrm>
        </p:grpSpPr>
        <p:grpSp>
          <p:nvGrpSpPr>
            <p:cNvPr id="2711" name="Google Shape;2711;p75"/>
            <p:cNvGrpSpPr/>
            <p:nvPr/>
          </p:nvGrpSpPr>
          <p:grpSpPr>
            <a:xfrm>
              <a:off x="847358" y="2029475"/>
              <a:ext cx="2537706" cy="3723632"/>
              <a:chOff x="345625" y="2029475"/>
              <a:chExt cx="2537706" cy="3723632"/>
            </a:xfrm>
          </p:grpSpPr>
          <p:sp>
            <p:nvSpPr>
              <p:cNvPr id="2712" name="Google Shape;2712;p75"/>
              <p:cNvSpPr/>
              <p:nvPr/>
            </p:nvSpPr>
            <p:spPr>
              <a:xfrm>
                <a:off x="745509" y="2029475"/>
                <a:ext cx="1150556" cy="1064908"/>
              </a:xfrm>
              <a:custGeom>
                <a:avLst/>
                <a:gdLst/>
                <a:ahLst/>
                <a:cxnLst/>
                <a:rect l="l" t="t" r="r" b="b"/>
                <a:pathLst>
                  <a:path w="17168" h="15890" extrusionOk="0">
                    <a:moveTo>
                      <a:pt x="5612" y="0"/>
                    </a:moveTo>
                    <a:cubicBezTo>
                      <a:pt x="5496" y="0"/>
                      <a:pt x="5381" y="34"/>
                      <a:pt x="5284" y="100"/>
                    </a:cubicBezTo>
                    <a:cubicBezTo>
                      <a:pt x="5059" y="276"/>
                      <a:pt x="5059" y="623"/>
                      <a:pt x="5138" y="903"/>
                    </a:cubicBezTo>
                    <a:cubicBezTo>
                      <a:pt x="5254" y="1292"/>
                      <a:pt x="5491" y="1639"/>
                      <a:pt x="5807" y="1889"/>
                    </a:cubicBezTo>
                    <a:cubicBezTo>
                      <a:pt x="5429" y="1671"/>
                      <a:pt x="4969" y="1565"/>
                      <a:pt x="4511" y="1565"/>
                    </a:cubicBezTo>
                    <a:cubicBezTo>
                      <a:pt x="4203" y="1565"/>
                      <a:pt x="3896" y="1613"/>
                      <a:pt x="3617" y="1706"/>
                    </a:cubicBezTo>
                    <a:cubicBezTo>
                      <a:pt x="3294" y="1816"/>
                      <a:pt x="2966" y="2017"/>
                      <a:pt x="2856" y="2339"/>
                    </a:cubicBezTo>
                    <a:cubicBezTo>
                      <a:pt x="2777" y="2589"/>
                      <a:pt x="2862" y="2850"/>
                      <a:pt x="3069" y="3008"/>
                    </a:cubicBezTo>
                    <a:cubicBezTo>
                      <a:pt x="3041" y="3006"/>
                      <a:pt x="3013" y="3004"/>
                      <a:pt x="2984" y="3004"/>
                    </a:cubicBezTo>
                    <a:cubicBezTo>
                      <a:pt x="2402" y="3004"/>
                      <a:pt x="1694" y="3577"/>
                      <a:pt x="1566" y="4128"/>
                    </a:cubicBezTo>
                    <a:cubicBezTo>
                      <a:pt x="1414" y="4785"/>
                      <a:pt x="1779" y="5485"/>
                      <a:pt x="2321" y="5893"/>
                    </a:cubicBezTo>
                    <a:cubicBezTo>
                      <a:pt x="1956" y="5996"/>
                      <a:pt x="1578" y="6106"/>
                      <a:pt x="1286" y="6343"/>
                    </a:cubicBezTo>
                    <a:cubicBezTo>
                      <a:pt x="994" y="6586"/>
                      <a:pt x="812" y="7000"/>
                      <a:pt x="946" y="7353"/>
                    </a:cubicBezTo>
                    <a:cubicBezTo>
                      <a:pt x="1013" y="7517"/>
                      <a:pt x="1134" y="7651"/>
                      <a:pt x="1183" y="7821"/>
                    </a:cubicBezTo>
                    <a:cubicBezTo>
                      <a:pt x="1262" y="8120"/>
                      <a:pt x="1080" y="8418"/>
                      <a:pt x="867" y="8631"/>
                    </a:cubicBezTo>
                    <a:cubicBezTo>
                      <a:pt x="654" y="8850"/>
                      <a:pt x="392" y="9038"/>
                      <a:pt x="264" y="9312"/>
                    </a:cubicBezTo>
                    <a:cubicBezTo>
                      <a:pt x="1" y="9851"/>
                      <a:pt x="474" y="10591"/>
                      <a:pt x="1069" y="10591"/>
                    </a:cubicBezTo>
                    <a:cubicBezTo>
                      <a:pt x="1079" y="10591"/>
                      <a:pt x="1088" y="10590"/>
                      <a:pt x="1098" y="10590"/>
                    </a:cubicBezTo>
                    <a:lnTo>
                      <a:pt x="1384" y="10578"/>
                    </a:lnTo>
                    <a:lnTo>
                      <a:pt x="1384" y="10578"/>
                    </a:lnTo>
                    <a:cubicBezTo>
                      <a:pt x="1183" y="10791"/>
                      <a:pt x="1037" y="11046"/>
                      <a:pt x="964" y="11332"/>
                    </a:cubicBezTo>
                    <a:cubicBezTo>
                      <a:pt x="915" y="11491"/>
                      <a:pt x="915" y="11661"/>
                      <a:pt x="964" y="11819"/>
                    </a:cubicBezTo>
                    <a:cubicBezTo>
                      <a:pt x="1013" y="11977"/>
                      <a:pt x="1159" y="12093"/>
                      <a:pt x="1329" y="12105"/>
                    </a:cubicBezTo>
                    <a:cubicBezTo>
                      <a:pt x="1664" y="12105"/>
                      <a:pt x="1857" y="11617"/>
                      <a:pt x="2183" y="11617"/>
                    </a:cubicBezTo>
                    <a:cubicBezTo>
                      <a:pt x="2194" y="11617"/>
                      <a:pt x="2206" y="11617"/>
                      <a:pt x="2217" y="11618"/>
                    </a:cubicBezTo>
                    <a:cubicBezTo>
                      <a:pt x="2004" y="11874"/>
                      <a:pt x="1755" y="12142"/>
                      <a:pt x="1651" y="12464"/>
                    </a:cubicBezTo>
                    <a:cubicBezTo>
                      <a:pt x="1548" y="12781"/>
                      <a:pt x="1591" y="13170"/>
                      <a:pt x="1840" y="13395"/>
                    </a:cubicBezTo>
                    <a:cubicBezTo>
                      <a:pt x="1944" y="13487"/>
                      <a:pt x="2084" y="13532"/>
                      <a:pt x="2221" y="13532"/>
                    </a:cubicBezTo>
                    <a:cubicBezTo>
                      <a:pt x="2421" y="13532"/>
                      <a:pt x="2616" y="13437"/>
                      <a:pt x="2692" y="13249"/>
                    </a:cubicBezTo>
                    <a:cubicBezTo>
                      <a:pt x="2875" y="13559"/>
                      <a:pt x="2832" y="13949"/>
                      <a:pt x="2887" y="14302"/>
                    </a:cubicBezTo>
                    <a:cubicBezTo>
                      <a:pt x="2940" y="14644"/>
                      <a:pt x="3171" y="15033"/>
                      <a:pt x="3507" y="15033"/>
                    </a:cubicBezTo>
                    <a:cubicBezTo>
                      <a:pt x="3517" y="15033"/>
                      <a:pt x="3528" y="15033"/>
                      <a:pt x="3538" y="15032"/>
                    </a:cubicBezTo>
                    <a:cubicBezTo>
                      <a:pt x="3685" y="15020"/>
                      <a:pt x="3820" y="14940"/>
                      <a:pt x="3966" y="14940"/>
                    </a:cubicBezTo>
                    <a:cubicBezTo>
                      <a:pt x="3972" y="14940"/>
                      <a:pt x="3977" y="14940"/>
                      <a:pt x="3982" y="14941"/>
                    </a:cubicBezTo>
                    <a:cubicBezTo>
                      <a:pt x="4402" y="14959"/>
                      <a:pt x="4487" y="15580"/>
                      <a:pt x="4846" y="15805"/>
                    </a:cubicBezTo>
                    <a:cubicBezTo>
                      <a:pt x="4949" y="15865"/>
                      <a:pt x="5064" y="15889"/>
                      <a:pt x="5182" y="15889"/>
                    </a:cubicBezTo>
                    <a:cubicBezTo>
                      <a:pt x="5337" y="15889"/>
                      <a:pt x="5498" y="15848"/>
                      <a:pt x="5643" y="15793"/>
                    </a:cubicBezTo>
                    <a:cubicBezTo>
                      <a:pt x="5899" y="15689"/>
                      <a:pt x="6148" y="15555"/>
                      <a:pt x="6422" y="15549"/>
                    </a:cubicBezTo>
                    <a:cubicBezTo>
                      <a:pt x="6428" y="15549"/>
                      <a:pt x="6435" y="15549"/>
                      <a:pt x="6441" y="15549"/>
                    </a:cubicBezTo>
                    <a:cubicBezTo>
                      <a:pt x="6708" y="15549"/>
                      <a:pt x="6958" y="15672"/>
                      <a:pt x="7219" y="15713"/>
                    </a:cubicBezTo>
                    <a:cubicBezTo>
                      <a:pt x="7262" y="15720"/>
                      <a:pt x="7306" y="15723"/>
                      <a:pt x="7350" y="15723"/>
                    </a:cubicBezTo>
                    <a:cubicBezTo>
                      <a:pt x="7591" y="15723"/>
                      <a:pt x="7840" y="15624"/>
                      <a:pt x="7907" y="15403"/>
                    </a:cubicBezTo>
                    <a:cubicBezTo>
                      <a:pt x="8406" y="13730"/>
                      <a:pt x="7785" y="11996"/>
                      <a:pt x="6836" y="10420"/>
                    </a:cubicBezTo>
                    <a:lnTo>
                      <a:pt x="14594" y="10195"/>
                    </a:lnTo>
                    <a:lnTo>
                      <a:pt x="14594" y="10195"/>
                    </a:lnTo>
                    <a:lnTo>
                      <a:pt x="14065" y="11856"/>
                    </a:lnTo>
                    <a:cubicBezTo>
                      <a:pt x="14329" y="12195"/>
                      <a:pt x="14735" y="12393"/>
                      <a:pt x="15165" y="12393"/>
                    </a:cubicBezTo>
                    <a:cubicBezTo>
                      <a:pt x="15189" y="12393"/>
                      <a:pt x="15214" y="12392"/>
                      <a:pt x="15239" y="12391"/>
                    </a:cubicBezTo>
                    <a:cubicBezTo>
                      <a:pt x="15324" y="12391"/>
                      <a:pt x="15415" y="12367"/>
                      <a:pt x="15488" y="12318"/>
                    </a:cubicBezTo>
                    <a:cubicBezTo>
                      <a:pt x="15647" y="12203"/>
                      <a:pt x="15641" y="11971"/>
                      <a:pt x="15586" y="11783"/>
                    </a:cubicBezTo>
                    <a:cubicBezTo>
                      <a:pt x="15519" y="11539"/>
                      <a:pt x="15373" y="11326"/>
                      <a:pt x="15172" y="11180"/>
                    </a:cubicBezTo>
                    <a:cubicBezTo>
                      <a:pt x="15247" y="11116"/>
                      <a:pt x="15338" y="11093"/>
                      <a:pt x="15435" y="11093"/>
                    </a:cubicBezTo>
                    <a:cubicBezTo>
                      <a:pt x="15559" y="11093"/>
                      <a:pt x="15692" y="11131"/>
                      <a:pt x="15811" y="11168"/>
                    </a:cubicBezTo>
                    <a:cubicBezTo>
                      <a:pt x="15912" y="11196"/>
                      <a:pt x="16022" y="11219"/>
                      <a:pt x="16126" y="11219"/>
                    </a:cubicBezTo>
                    <a:cubicBezTo>
                      <a:pt x="16249" y="11219"/>
                      <a:pt x="16362" y="11187"/>
                      <a:pt x="16438" y="11095"/>
                    </a:cubicBezTo>
                    <a:cubicBezTo>
                      <a:pt x="16517" y="10986"/>
                      <a:pt x="16535" y="10846"/>
                      <a:pt x="16492" y="10724"/>
                    </a:cubicBezTo>
                    <a:cubicBezTo>
                      <a:pt x="16444" y="10602"/>
                      <a:pt x="16377" y="10493"/>
                      <a:pt x="16286" y="10401"/>
                    </a:cubicBezTo>
                    <a:cubicBezTo>
                      <a:pt x="16225" y="10334"/>
                      <a:pt x="16164" y="10268"/>
                      <a:pt x="16103" y="10207"/>
                    </a:cubicBezTo>
                    <a:cubicBezTo>
                      <a:pt x="16139" y="10207"/>
                      <a:pt x="16170" y="10201"/>
                      <a:pt x="16200" y="10195"/>
                    </a:cubicBezTo>
                    <a:cubicBezTo>
                      <a:pt x="16492" y="10134"/>
                      <a:pt x="16766" y="9957"/>
                      <a:pt x="16851" y="9671"/>
                    </a:cubicBezTo>
                    <a:cubicBezTo>
                      <a:pt x="16943" y="9379"/>
                      <a:pt x="16809" y="9063"/>
                      <a:pt x="16638" y="8813"/>
                    </a:cubicBezTo>
                    <a:cubicBezTo>
                      <a:pt x="16468" y="8564"/>
                      <a:pt x="16255" y="8333"/>
                      <a:pt x="16158" y="8041"/>
                    </a:cubicBezTo>
                    <a:lnTo>
                      <a:pt x="16158" y="8041"/>
                    </a:lnTo>
                    <a:cubicBezTo>
                      <a:pt x="16191" y="8047"/>
                      <a:pt x="16224" y="8050"/>
                      <a:pt x="16257" y="8050"/>
                    </a:cubicBezTo>
                    <a:cubicBezTo>
                      <a:pt x="16581" y="8050"/>
                      <a:pt x="16882" y="7763"/>
                      <a:pt x="16943" y="7432"/>
                    </a:cubicBezTo>
                    <a:cubicBezTo>
                      <a:pt x="17010" y="7067"/>
                      <a:pt x="16839" y="6696"/>
                      <a:pt x="16584" y="6428"/>
                    </a:cubicBezTo>
                    <a:cubicBezTo>
                      <a:pt x="16328" y="6166"/>
                      <a:pt x="15987" y="5990"/>
                      <a:pt x="15659" y="5813"/>
                    </a:cubicBezTo>
                    <a:cubicBezTo>
                      <a:pt x="15854" y="5698"/>
                      <a:pt x="16091" y="5655"/>
                      <a:pt x="16310" y="5600"/>
                    </a:cubicBezTo>
                    <a:cubicBezTo>
                      <a:pt x="16535" y="5540"/>
                      <a:pt x="16760" y="5467"/>
                      <a:pt x="16924" y="5308"/>
                    </a:cubicBezTo>
                    <a:cubicBezTo>
                      <a:pt x="17089" y="5150"/>
                      <a:pt x="17168" y="4882"/>
                      <a:pt x="17046" y="4688"/>
                    </a:cubicBezTo>
                    <a:cubicBezTo>
                      <a:pt x="16941" y="4514"/>
                      <a:pt x="16742" y="4464"/>
                      <a:pt x="16532" y="4464"/>
                    </a:cubicBezTo>
                    <a:cubicBezTo>
                      <a:pt x="16425" y="4464"/>
                      <a:pt x="16315" y="4477"/>
                      <a:pt x="16213" y="4493"/>
                    </a:cubicBezTo>
                    <a:lnTo>
                      <a:pt x="15038" y="4676"/>
                    </a:lnTo>
                    <a:cubicBezTo>
                      <a:pt x="14965" y="4511"/>
                      <a:pt x="15093" y="4323"/>
                      <a:pt x="15239" y="4213"/>
                    </a:cubicBezTo>
                    <a:cubicBezTo>
                      <a:pt x="15385" y="4110"/>
                      <a:pt x="15568" y="4037"/>
                      <a:pt x="15671" y="3891"/>
                    </a:cubicBezTo>
                    <a:cubicBezTo>
                      <a:pt x="15835" y="3666"/>
                      <a:pt x="15756" y="3325"/>
                      <a:pt x="15555" y="3136"/>
                    </a:cubicBezTo>
                    <a:cubicBezTo>
                      <a:pt x="15369" y="2966"/>
                      <a:pt x="15119" y="2826"/>
                      <a:pt x="14867" y="2809"/>
                    </a:cubicBezTo>
                    <a:lnTo>
                      <a:pt x="14867" y="2809"/>
                    </a:lnTo>
                    <a:cubicBezTo>
                      <a:pt x="15128" y="2784"/>
                      <a:pt x="15341" y="2499"/>
                      <a:pt x="15324" y="2230"/>
                    </a:cubicBezTo>
                    <a:cubicBezTo>
                      <a:pt x="15300" y="1925"/>
                      <a:pt x="15056" y="1676"/>
                      <a:pt x="14783" y="1554"/>
                    </a:cubicBezTo>
                    <a:cubicBezTo>
                      <a:pt x="14503" y="1438"/>
                      <a:pt x="14192" y="1420"/>
                      <a:pt x="13888" y="1420"/>
                    </a:cubicBezTo>
                    <a:cubicBezTo>
                      <a:pt x="13590" y="1414"/>
                      <a:pt x="13280" y="1420"/>
                      <a:pt x="12994" y="1329"/>
                    </a:cubicBezTo>
                    <a:cubicBezTo>
                      <a:pt x="13170" y="994"/>
                      <a:pt x="12939" y="550"/>
                      <a:pt x="12592" y="404"/>
                    </a:cubicBezTo>
                    <a:cubicBezTo>
                      <a:pt x="12462" y="347"/>
                      <a:pt x="12323" y="322"/>
                      <a:pt x="12183" y="322"/>
                    </a:cubicBezTo>
                    <a:cubicBezTo>
                      <a:pt x="11949" y="322"/>
                      <a:pt x="11710" y="390"/>
                      <a:pt x="11497" y="489"/>
                    </a:cubicBezTo>
                    <a:cubicBezTo>
                      <a:pt x="11095" y="678"/>
                      <a:pt x="10614" y="982"/>
                      <a:pt x="10359" y="1335"/>
                    </a:cubicBezTo>
                    <a:cubicBezTo>
                      <a:pt x="10249" y="1034"/>
                      <a:pt x="9980" y="882"/>
                      <a:pt x="9712" y="882"/>
                    </a:cubicBezTo>
                    <a:cubicBezTo>
                      <a:pt x="9458" y="882"/>
                      <a:pt x="9205" y="1018"/>
                      <a:pt x="9087" y="1292"/>
                    </a:cubicBezTo>
                    <a:cubicBezTo>
                      <a:pt x="8984" y="903"/>
                      <a:pt x="8740" y="550"/>
                      <a:pt x="8375" y="374"/>
                    </a:cubicBezTo>
                    <a:cubicBezTo>
                      <a:pt x="8262" y="321"/>
                      <a:pt x="8135" y="284"/>
                      <a:pt x="8014" y="284"/>
                    </a:cubicBezTo>
                    <a:cubicBezTo>
                      <a:pt x="7926" y="284"/>
                      <a:pt x="7841" y="303"/>
                      <a:pt x="7767" y="349"/>
                    </a:cubicBezTo>
                    <a:cubicBezTo>
                      <a:pt x="7529" y="501"/>
                      <a:pt x="7499" y="836"/>
                      <a:pt x="7560" y="1110"/>
                    </a:cubicBezTo>
                    <a:cubicBezTo>
                      <a:pt x="7621" y="1384"/>
                      <a:pt x="7755" y="1651"/>
                      <a:pt x="7736" y="1931"/>
                    </a:cubicBezTo>
                    <a:cubicBezTo>
                      <a:pt x="7383" y="1329"/>
                      <a:pt x="6824" y="751"/>
                      <a:pt x="6276" y="313"/>
                    </a:cubicBezTo>
                    <a:cubicBezTo>
                      <a:pt x="6142" y="191"/>
                      <a:pt x="5978" y="94"/>
                      <a:pt x="5807" y="33"/>
                    </a:cubicBezTo>
                    <a:cubicBezTo>
                      <a:pt x="5744" y="11"/>
                      <a:pt x="5677" y="0"/>
                      <a:pt x="561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13" name="Google Shape;2713;p75"/>
              <p:cNvSpPr/>
              <p:nvPr/>
            </p:nvSpPr>
            <p:spPr>
              <a:xfrm>
                <a:off x="620859" y="4530105"/>
                <a:ext cx="1566802" cy="1223002"/>
              </a:xfrm>
              <a:custGeom>
                <a:avLst/>
                <a:gdLst/>
                <a:ahLst/>
                <a:cxnLst/>
                <a:rect l="l" t="t" r="r" b="b"/>
                <a:pathLst>
                  <a:path w="23379" h="18249" extrusionOk="0">
                    <a:moveTo>
                      <a:pt x="5294" y="1"/>
                    </a:moveTo>
                    <a:cubicBezTo>
                      <a:pt x="1327" y="6633"/>
                      <a:pt x="1" y="18249"/>
                      <a:pt x="1" y="18249"/>
                    </a:cubicBezTo>
                    <a:lnTo>
                      <a:pt x="22320" y="18249"/>
                    </a:lnTo>
                    <a:cubicBezTo>
                      <a:pt x="23378" y="4789"/>
                      <a:pt x="18535" y="1"/>
                      <a:pt x="185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14" name="Google Shape;2714;p75"/>
              <p:cNvSpPr/>
              <p:nvPr/>
            </p:nvSpPr>
            <p:spPr>
              <a:xfrm>
                <a:off x="347233" y="4045245"/>
                <a:ext cx="1062361" cy="1633686"/>
              </a:xfrm>
              <a:custGeom>
                <a:avLst/>
                <a:gdLst/>
                <a:ahLst/>
                <a:cxnLst/>
                <a:rect l="l" t="t" r="r" b="b"/>
                <a:pathLst>
                  <a:path w="15852" h="24377" extrusionOk="0">
                    <a:moveTo>
                      <a:pt x="7333" y="1"/>
                    </a:moveTo>
                    <a:cubicBezTo>
                      <a:pt x="7333" y="1"/>
                      <a:pt x="4260" y="13381"/>
                      <a:pt x="1" y="23409"/>
                    </a:cubicBezTo>
                    <a:cubicBezTo>
                      <a:pt x="1209" y="23837"/>
                      <a:pt x="2374" y="23942"/>
                      <a:pt x="3578" y="23942"/>
                    </a:cubicBezTo>
                    <a:cubicBezTo>
                      <a:pt x="4746" y="23942"/>
                      <a:pt x="5950" y="23843"/>
                      <a:pt x="7262" y="23843"/>
                    </a:cubicBezTo>
                    <a:cubicBezTo>
                      <a:pt x="8614" y="23843"/>
                      <a:pt x="10081" y="23948"/>
                      <a:pt x="11744" y="24377"/>
                    </a:cubicBezTo>
                    <a:cubicBezTo>
                      <a:pt x="11744" y="24377"/>
                      <a:pt x="15852" y="14580"/>
                      <a:pt x="1431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15" name="Google Shape;2715;p75"/>
              <p:cNvSpPr/>
              <p:nvPr/>
            </p:nvSpPr>
            <p:spPr>
              <a:xfrm>
                <a:off x="1645598" y="3094759"/>
                <a:ext cx="890260" cy="1375534"/>
              </a:xfrm>
              <a:custGeom>
                <a:avLst/>
                <a:gdLst/>
                <a:ahLst/>
                <a:cxnLst/>
                <a:rect l="l" t="t" r="r" b="b"/>
                <a:pathLst>
                  <a:path w="13284" h="20525" extrusionOk="0">
                    <a:moveTo>
                      <a:pt x="2836" y="0"/>
                    </a:moveTo>
                    <a:lnTo>
                      <a:pt x="1" y="10855"/>
                    </a:lnTo>
                    <a:cubicBezTo>
                      <a:pt x="1" y="10855"/>
                      <a:pt x="7175" y="19435"/>
                      <a:pt x="12383" y="20524"/>
                    </a:cubicBezTo>
                    <a:lnTo>
                      <a:pt x="13284" y="12413"/>
                    </a:lnTo>
                    <a:cubicBezTo>
                      <a:pt x="13284" y="12413"/>
                      <a:pt x="5203" y="1813"/>
                      <a:pt x="283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16" name="Google Shape;2716;p75"/>
              <p:cNvSpPr/>
              <p:nvPr/>
            </p:nvSpPr>
            <p:spPr>
              <a:xfrm>
                <a:off x="2190839" y="3092280"/>
                <a:ext cx="692492" cy="1378014"/>
              </a:xfrm>
              <a:custGeom>
                <a:avLst/>
                <a:gdLst/>
                <a:ahLst/>
                <a:cxnLst/>
                <a:rect l="l" t="t" r="r" b="b"/>
                <a:pathLst>
                  <a:path w="10333" h="20562" extrusionOk="0">
                    <a:moveTo>
                      <a:pt x="5312" y="1"/>
                    </a:moveTo>
                    <a:lnTo>
                      <a:pt x="0" y="11696"/>
                    </a:lnTo>
                    <a:lnTo>
                      <a:pt x="4253" y="20561"/>
                    </a:lnTo>
                    <a:cubicBezTo>
                      <a:pt x="6706" y="16283"/>
                      <a:pt x="9462" y="8793"/>
                      <a:pt x="10332" y="3043"/>
                    </a:cubicBezTo>
                    <a:lnTo>
                      <a:pt x="5312"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17" name="Google Shape;2717;p75"/>
              <p:cNvSpPr/>
              <p:nvPr/>
            </p:nvSpPr>
            <p:spPr>
              <a:xfrm>
                <a:off x="2187555" y="3627267"/>
                <a:ext cx="156218" cy="518447"/>
              </a:xfrm>
              <a:custGeom>
                <a:avLst/>
                <a:gdLst/>
                <a:ahLst/>
                <a:cxnLst/>
                <a:rect l="l" t="t" r="r" b="b"/>
                <a:pathLst>
                  <a:path w="2331" h="7736" extrusionOk="0">
                    <a:moveTo>
                      <a:pt x="1654" y="0"/>
                    </a:moveTo>
                    <a:cubicBezTo>
                      <a:pt x="1569" y="0"/>
                      <a:pt x="1479" y="58"/>
                      <a:pt x="1467" y="171"/>
                    </a:cubicBezTo>
                    <a:lnTo>
                      <a:pt x="1467" y="208"/>
                    </a:lnTo>
                    <a:cubicBezTo>
                      <a:pt x="1418" y="208"/>
                      <a:pt x="1370" y="244"/>
                      <a:pt x="1351" y="293"/>
                    </a:cubicBezTo>
                    <a:cubicBezTo>
                      <a:pt x="1175" y="810"/>
                      <a:pt x="1004" y="1327"/>
                      <a:pt x="865" y="1851"/>
                    </a:cubicBezTo>
                    <a:cubicBezTo>
                      <a:pt x="615" y="2782"/>
                      <a:pt x="414" y="3731"/>
                      <a:pt x="274" y="4686"/>
                    </a:cubicBezTo>
                    <a:cubicBezTo>
                      <a:pt x="207" y="5161"/>
                      <a:pt x="147" y="5635"/>
                      <a:pt x="104" y="6116"/>
                    </a:cubicBezTo>
                    <a:cubicBezTo>
                      <a:pt x="80" y="6359"/>
                      <a:pt x="61" y="6597"/>
                      <a:pt x="43" y="6840"/>
                    </a:cubicBezTo>
                    <a:cubicBezTo>
                      <a:pt x="13" y="7084"/>
                      <a:pt x="0" y="7327"/>
                      <a:pt x="7" y="7570"/>
                    </a:cubicBezTo>
                    <a:cubicBezTo>
                      <a:pt x="17" y="7671"/>
                      <a:pt x="115" y="7736"/>
                      <a:pt x="202" y="7736"/>
                    </a:cubicBezTo>
                    <a:cubicBezTo>
                      <a:pt x="268" y="7736"/>
                      <a:pt x="328" y="7699"/>
                      <a:pt x="341" y="7613"/>
                    </a:cubicBezTo>
                    <a:cubicBezTo>
                      <a:pt x="384" y="7345"/>
                      <a:pt x="378" y="7065"/>
                      <a:pt x="402" y="6798"/>
                    </a:cubicBezTo>
                    <a:cubicBezTo>
                      <a:pt x="420" y="6530"/>
                      <a:pt x="439" y="6256"/>
                      <a:pt x="469" y="5988"/>
                    </a:cubicBezTo>
                    <a:cubicBezTo>
                      <a:pt x="645" y="4266"/>
                      <a:pt x="974" y="2562"/>
                      <a:pt x="1443" y="895"/>
                    </a:cubicBezTo>
                    <a:cubicBezTo>
                      <a:pt x="1443" y="1096"/>
                      <a:pt x="1449" y="1297"/>
                      <a:pt x="1455" y="1492"/>
                    </a:cubicBezTo>
                    <a:cubicBezTo>
                      <a:pt x="1473" y="1918"/>
                      <a:pt x="1510" y="2343"/>
                      <a:pt x="1564" y="2769"/>
                    </a:cubicBezTo>
                    <a:cubicBezTo>
                      <a:pt x="1686" y="3627"/>
                      <a:pt x="1875" y="4479"/>
                      <a:pt x="2130" y="5307"/>
                    </a:cubicBezTo>
                    <a:cubicBezTo>
                      <a:pt x="2142" y="5356"/>
                      <a:pt x="2180" y="5377"/>
                      <a:pt x="2217" y="5377"/>
                    </a:cubicBezTo>
                    <a:cubicBezTo>
                      <a:pt x="2273" y="5377"/>
                      <a:pt x="2331" y="5331"/>
                      <a:pt x="2313" y="5258"/>
                    </a:cubicBezTo>
                    <a:cubicBezTo>
                      <a:pt x="2100" y="4431"/>
                      <a:pt x="1960" y="3585"/>
                      <a:pt x="1887" y="2727"/>
                    </a:cubicBezTo>
                    <a:cubicBezTo>
                      <a:pt x="1850" y="2301"/>
                      <a:pt x="1820" y="1875"/>
                      <a:pt x="1808" y="1449"/>
                    </a:cubicBezTo>
                    <a:cubicBezTo>
                      <a:pt x="1796" y="1023"/>
                      <a:pt x="1820" y="597"/>
                      <a:pt x="1820" y="171"/>
                    </a:cubicBezTo>
                    <a:cubicBezTo>
                      <a:pt x="1820" y="56"/>
                      <a:pt x="1739" y="0"/>
                      <a:pt x="165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18" name="Google Shape;2718;p75"/>
              <p:cNvSpPr/>
              <p:nvPr/>
            </p:nvSpPr>
            <p:spPr>
              <a:xfrm>
                <a:off x="345625" y="3356523"/>
                <a:ext cx="723856" cy="1500321"/>
              </a:xfrm>
              <a:custGeom>
                <a:avLst/>
                <a:gdLst/>
                <a:ahLst/>
                <a:cxnLst/>
                <a:rect l="l" t="t" r="r" b="b"/>
                <a:pathLst>
                  <a:path w="10801" h="22387" extrusionOk="0">
                    <a:moveTo>
                      <a:pt x="4722" y="0"/>
                    </a:moveTo>
                    <a:cubicBezTo>
                      <a:pt x="2848" y="1759"/>
                      <a:pt x="0" y="20561"/>
                      <a:pt x="1795" y="22387"/>
                    </a:cubicBezTo>
                    <a:lnTo>
                      <a:pt x="7479" y="19009"/>
                    </a:lnTo>
                    <a:lnTo>
                      <a:pt x="10801" y="7296"/>
                    </a:lnTo>
                    <a:lnTo>
                      <a:pt x="472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19" name="Google Shape;2719;p75"/>
              <p:cNvSpPr/>
              <p:nvPr/>
            </p:nvSpPr>
            <p:spPr>
              <a:xfrm>
                <a:off x="647397" y="3077737"/>
                <a:ext cx="1395505" cy="1452470"/>
              </a:xfrm>
              <a:custGeom>
                <a:avLst/>
                <a:gdLst/>
                <a:ahLst/>
                <a:cxnLst/>
                <a:rect l="l" t="t" r="r" b="b"/>
                <a:pathLst>
                  <a:path w="20823" h="21673" extrusionOk="0">
                    <a:moveTo>
                      <a:pt x="13079" y="0"/>
                    </a:moveTo>
                    <a:cubicBezTo>
                      <a:pt x="10932" y="0"/>
                      <a:pt x="8975" y="84"/>
                      <a:pt x="8975" y="84"/>
                    </a:cubicBezTo>
                    <a:cubicBezTo>
                      <a:pt x="8975" y="84"/>
                      <a:pt x="2896" y="1702"/>
                      <a:pt x="219" y="4160"/>
                    </a:cubicBezTo>
                    <a:cubicBezTo>
                      <a:pt x="0" y="5171"/>
                      <a:pt x="493" y="12418"/>
                      <a:pt x="4898" y="21673"/>
                    </a:cubicBezTo>
                    <a:lnTo>
                      <a:pt x="18139" y="21673"/>
                    </a:lnTo>
                    <a:cubicBezTo>
                      <a:pt x="17707" y="15265"/>
                      <a:pt x="20500" y="14754"/>
                      <a:pt x="20658" y="11322"/>
                    </a:cubicBezTo>
                    <a:cubicBezTo>
                      <a:pt x="20822" y="7848"/>
                      <a:pt x="16843" y="5213"/>
                      <a:pt x="17731" y="254"/>
                    </a:cubicBezTo>
                    <a:cubicBezTo>
                      <a:pt x="16685" y="55"/>
                      <a:pt x="14819" y="0"/>
                      <a:pt x="130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20" name="Google Shape;2720;p75"/>
              <p:cNvSpPr/>
              <p:nvPr/>
            </p:nvSpPr>
            <p:spPr>
              <a:xfrm>
                <a:off x="1136278" y="3079212"/>
                <a:ext cx="670108" cy="1476261"/>
              </a:xfrm>
              <a:custGeom>
                <a:avLst/>
                <a:gdLst/>
                <a:ahLst/>
                <a:cxnLst/>
                <a:rect l="l" t="t" r="r" b="b"/>
                <a:pathLst>
                  <a:path w="9999" h="22028" extrusionOk="0">
                    <a:moveTo>
                      <a:pt x="7339" y="1"/>
                    </a:moveTo>
                    <a:lnTo>
                      <a:pt x="1" y="573"/>
                    </a:lnTo>
                    <a:cubicBezTo>
                      <a:pt x="1" y="573"/>
                      <a:pt x="2855" y="9359"/>
                      <a:pt x="3226" y="12243"/>
                    </a:cubicBezTo>
                    <a:cubicBezTo>
                      <a:pt x="3597" y="15134"/>
                      <a:pt x="3554" y="22028"/>
                      <a:pt x="3554" y="22028"/>
                    </a:cubicBezTo>
                    <a:lnTo>
                      <a:pt x="9998" y="22028"/>
                    </a:lnTo>
                    <a:cubicBezTo>
                      <a:pt x="9998" y="22028"/>
                      <a:pt x="9457" y="10862"/>
                      <a:pt x="9475" y="9803"/>
                    </a:cubicBezTo>
                    <a:cubicBezTo>
                      <a:pt x="9493" y="8745"/>
                      <a:pt x="7339" y="1"/>
                      <a:pt x="733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21" name="Google Shape;2721;p75"/>
              <p:cNvSpPr/>
              <p:nvPr/>
            </p:nvSpPr>
            <p:spPr>
              <a:xfrm>
                <a:off x="1723471" y="4077882"/>
                <a:ext cx="620314" cy="1576185"/>
              </a:xfrm>
              <a:custGeom>
                <a:avLst/>
                <a:gdLst/>
                <a:ahLst/>
                <a:cxnLst/>
                <a:rect l="l" t="t" r="r" b="b"/>
                <a:pathLst>
                  <a:path w="9256" h="23519" extrusionOk="0">
                    <a:moveTo>
                      <a:pt x="938" y="1"/>
                    </a:moveTo>
                    <a:lnTo>
                      <a:pt x="1" y="4321"/>
                    </a:lnTo>
                    <a:cubicBezTo>
                      <a:pt x="3129" y="10028"/>
                      <a:pt x="4893" y="23518"/>
                      <a:pt x="4893" y="23518"/>
                    </a:cubicBezTo>
                    <a:cubicBezTo>
                      <a:pt x="4893" y="23518"/>
                      <a:pt x="7163" y="23433"/>
                      <a:pt x="9256" y="22764"/>
                    </a:cubicBezTo>
                    <a:cubicBezTo>
                      <a:pt x="8544" y="20543"/>
                      <a:pt x="7954" y="16484"/>
                      <a:pt x="6287" y="11446"/>
                    </a:cubicBezTo>
                    <a:cubicBezTo>
                      <a:pt x="6256" y="11349"/>
                      <a:pt x="6226" y="11245"/>
                      <a:pt x="6189" y="11142"/>
                    </a:cubicBezTo>
                    <a:cubicBezTo>
                      <a:pt x="6153" y="11038"/>
                      <a:pt x="6116" y="10935"/>
                      <a:pt x="6080" y="10831"/>
                    </a:cubicBezTo>
                    <a:lnTo>
                      <a:pt x="5995" y="10582"/>
                    </a:lnTo>
                    <a:cubicBezTo>
                      <a:pt x="4711" y="6876"/>
                      <a:pt x="3013" y="3329"/>
                      <a:pt x="93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22" name="Google Shape;2722;p75"/>
              <p:cNvSpPr/>
              <p:nvPr/>
            </p:nvSpPr>
            <p:spPr>
              <a:xfrm>
                <a:off x="1156718" y="2668203"/>
                <a:ext cx="424154" cy="677145"/>
              </a:xfrm>
              <a:custGeom>
                <a:avLst/>
                <a:gdLst/>
                <a:ahLst/>
                <a:cxnLst/>
                <a:rect l="l" t="t" r="r" b="b"/>
                <a:pathLst>
                  <a:path w="6329" h="10104" extrusionOk="0">
                    <a:moveTo>
                      <a:pt x="0" y="0"/>
                    </a:moveTo>
                    <a:lnTo>
                      <a:pt x="694" y="7643"/>
                    </a:lnTo>
                    <a:cubicBezTo>
                      <a:pt x="818" y="9040"/>
                      <a:pt x="1991" y="10104"/>
                      <a:pt x="3383" y="10104"/>
                    </a:cubicBezTo>
                    <a:cubicBezTo>
                      <a:pt x="3422" y="10104"/>
                      <a:pt x="3460" y="10103"/>
                      <a:pt x="3499" y="10101"/>
                    </a:cubicBezTo>
                    <a:cubicBezTo>
                      <a:pt x="4929" y="10046"/>
                      <a:pt x="6067" y="8884"/>
                      <a:pt x="6097" y="7454"/>
                    </a:cubicBezTo>
                    <a:lnTo>
                      <a:pt x="6121" y="6158"/>
                    </a:lnTo>
                    <a:lnTo>
                      <a:pt x="6231" y="3688"/>
                    </a:lnTo>
                    <a:lnTo>
                      <a:pt x="6328" y="1534"/>
                    </a:lnTo>
                    <a:lnTo>
                      <a:pt x="0" y="0"/>
                    </a:lnTo>
                    <a:close/>
                  </a:path>
                </a:pathLst>
              </a:custGeom>
              <a:solidFill>
                <a:srgbClr val="F7C8BE"/>
              </a:solidFill>
              <a:ln>
                <a:noFill/>
              </a:ln>
            </p:spPr>
            <p:txBody>
              <a:bodyPr spcFirstLastPara="1" wrap="square" lIns="121900" tIns="121900" rIns="121900" bIns="121900" anchor="ctr" anchorCtr="0">
                <a:noAutofit/>
              </a:bodyPr>
              <a:lstStyle/>
              <a:p>
                <a:endParaRPr sz="2400"/>
              </a:p>
            </p:txBody>
          </p:sp>
          <p:sp>
            <p:nvSpPr>
              <p:cNvPr id="2723" name="Google Shape;2723;p75"/>
              <p:cNvSpPr/>
              <p:nvPr/>
            </p:nvSpPr>
            <p:spPr>
              <a:xfrm>
                <a:off x="1136278" y="3072711"/>
                <a:ext cx="499615" cy="343800"/>
              </a:xfrm>
              <a:custGeom>
                <a:avLst/>
                <a:gdLst/>
                <a:ahLst/>
                <a:cxnLst/>
                <a:rect l="l" t="t" r="r" b="b"/>
                <a:pathLst>
                  <a:path w="7455" h="5130" extrusionOk="0">
                    <a:moveTo>
                      <a:pt x="6432" y="0"/>
                    </a:moveTo>
                    <a:lnTo>
                      <a:pt x="5264" y="3566"/>
                    </a:lnTo>
                    <a:lnTo>
                      <a:pt x="889" y="390"/>
                    </a:lnTo>
                    <a:lnTo>
                      <a:pt x="1" y="670"/>
                    </a:lnTo>
                    <a:lnTo>
                      <a:pt x="2070" y="5130"/>
                    </a:lnTo>
                    <a:lnTo>
                      <a:pt x="7455" y="4187"/>
                    </a:lnTo>
                    <a:lnTo>
                      <a:pt x="7339" y="98"/>
                    </a:lnTo>
                    <a:lnTo>
                      <a:pt x="643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24" name="Google Shape;2724;p75"/>
              <p:cNvSpPr/>
              <p:nvPr/>
            </p:nvSpPr>
            <p:spPr>
              <a:xfrm>
                <a:off x="1483286" y="3538002"/>
                <a:ext cx="27812" cy="35452"/>
              </a:xfrm>
              <a:custGeom>
                <a:avLst/>
                <a:gdLst/>
                <a:ahLst/>
                <a:cxnLst/>
                <a:rect l="l" t="t" r="r" b="b"/>
                <a:pathLst>
                  <a:path w="415" h="529" extrusionOk="0">
                    <a:moveTo>
                      <a:pt x="184" y="0"/>
                    </a:moveTo>
                    <a:cubicBezTo>
                      <a:pt x="161" y="0"/>
                      <a:pt x="138" y="6"/>
                      <a:pt x="117" y="18"/>
                    </a:cubicBezTo>
                    <a:cubicBezTo>
                      <a:pt x="92" y="25"/>
                      <a:pt x="74" y="37"/>
                      <a:pt x="56" y="55"/>
                    </a:cubicBezTo>
                    <a:cubicBezTo>
                      <a:pt x="31" y="73"/>
                      <a:pt x="19" y="104"/>
                      <a:pt x="7" y="134"/>
                    </a:cubicBezTo>
                    <a:cubicBezTo>
                      <a:pt x="7" y="152"/>
                      <a:pt x="7" y="165"/>
                      <a:pt x="7" y="177"/>
                    </a:cubicBezTo>
                    <a:cubicBezTo>
                      <a:pt x="1" y="207"/>
                      <a:pt x="13" y="238"/>
                      <a:pt x="25" y="268"/>
                    </a:cubicBezTo>
                    <a:cubicBezTo>
                      <a:pt x="44" y="298"/>
                      <a:pt x="56" y="335"/>
                      <a:pt x="74" y="365"/>
                    </a:cubicBezTo>
                    <a:cubicBezTo>
                      <a:pt x="86" y="396"/>
                      <a:pt x="104" y="426"/>
                      <a:pt x="129" y="450"/>
                    </a:cubicBezTo>
                    <a:cubicBezTo>
                      <a:pt x="141" y="463"/>
                      <a:pt x="153" y="475"/>
                      <a:pt x="165" y="487"/>
                    </a:cubicBezTo>
                    <a:cubicBezTo>
                      <a:pt x="177" y="499"/>
                      <a:pt x="196" y="511"/>
                      <a:pt x="214" y="517"/>
                    </a:cubicBezTo>
                    <a:cubicBezTo>
                      <a:pt x="226" y="524"/>
                      <a:pt x="238" y="524"/>
                      <a:pt x="250" y="524"/>
                    </a:cubicBezTo>
                    <a:cubicBezTo>
                      <a:pt x="257" y="527"/>
                      <a:pt x="263" y="528"/>
                      <a:pt x="269" y="528"/>
                    </a:cubicBezTo>
                    <a:cubicBezTo>
                      <a:pt x="275" y="528"/>
                      <a:pt x="281" y="527"/>
                      <a:pt x="287" y="524"/>
                    </a:cubicBezTo>
                    <a:cubicBezTo>
                      <a:pt x="299" y="524"/>
                      <a:pt x="311" y="524"/>
                      <a:pt x="323" y="517"/>
                    </a:cubicBezTo>
                    <a:cubicBezTo>
                      <a:pt x="342" y="511"/>
                      <a:pt x="360" y="499"/>
                      <a:pt x="372" y="487"/>
                    </a:cubicBezTo>
                    <a:lnTo>
                      <a:pt x="396" y="457"/>
                    </a:lnTo>
                    <a:cubicBezTo>
                      <a:pt x="403" y="444"/>
                      <a:pt x="409" y="432"/>
                      <a:pt x="409" y="420"/>
                    </a:cubicBezTo>
                    <a:lnTo>
                      <a:pt x="415" y="384"/>
                    </a:lnTo>
                    <a:cubicBezTo>
                      <a:pt x="415" y="365"/>
                      <a:pt x="415" y="347"/>
                      <a:pt x="415" y="329"/>
                    </a:cubicBezTo>
                    <a:cubicBezTo>
                      <a:pt x="415" y="304"/>
                      <a:pt x="409" y="286"/>
                      <a:pt x="403" y="262"/>
                    </a:cubicBezTo>
                    <a:lnTo>
                      <a:pt x="396" y="238"/>
                    </a:lnTo>
                    <a:cubicBezTo>
                      <a:pt x="384" y="201"/>
                      <a:pt x="366" y="171"/>
                      <a:pt x="354" y="134"/>
                    </a:cubicBezTo>
                    <a:cubicBezTo>
                      <a:pt x="348" y="104"/>
                      <a:pt x="330" y="73"/>
                      <a:pt x="311" y="55"/>
                    </a:cubicBezTo>
                    <a:cubicBezTo>
                      <a:pt x="293" y="37"/>
                      <a:pt x="275" y="25"/>
                      <a:pt x="250" y="18"/>
                    </a:cubicBezTo>
                    <a:cubicBezTo>
                      <a:pt x="229" y="6"/>
                      <a:pt x="206" y="0"/>
                      <a:pt x="1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25" name="Google Shape;2725;p75"/>
              <p:cNvSpPr/>
              <p:nvPr/>
            </p:nvSpPr>
            <p:spPr>
              <a:xfrm>
                <a:off x="1524099" y="3826372"/>
                <a:ext cx="24528" cy="37932"/>
              </a:xfrm>
              <a:custGeom>
                <a:avLst/>
                <a:gdLst/>
                <a:ahLst/>
                <a:cxnLst/>
                <a:rect l="l" t="t" r="r" b="b"/>
                <a:pathLst>
                  <a:path w="366" h="566" extrusionOk="0">
                    <a:moveTo>
                      <a:pt x="174" y="1"/>
                    </a:moveTo>
                    <a:cubicBezTo>
                      <a:pt x="166" y="1"/>
                      <a:pt x="159" y="2"/>
                      <a:pt x="153" y="5"/>
                    </a:cubicBezTo>
                    <a:cubicBezTo>
                      <a:pt x="128" y="5"/>
                      <a:pt x="110" y="11"/>
                      <a:pt x="92" y="24"/>
                    </a:cubicBezTo>
                    <a:lnTo>
                      <a:pt x="55" y="54"/>
                    </a:lnTo>
                    <a:cubicBezTo>
                      <a:pt x="37" y="66"/>
                      <a:pt x="25" y="90"/>
                      <a:pt x="19" y="109"/>
                    </a:cubicBezTo>
                    <a:cubicBezTo>
                      <a:pt x="7" y="127"/>
                      <a:pt x="0" y="151"/>
                      <a:pt x="7" y="176"/>
                    </a:cubicBezTo>
                    <a:cubicBezTo>
                      <a:pt x="7" y="212"/>
                      <a:pt x="13" y="249"/>
                      <a:pt x="13" y="291"/>
                    </a:cubicBezTo>
                    <a:cubicBezTo>
                      <a:pt x="19" y="316"/>
                      <a:pt x="19" y="334"/>
                      <a:pt x="25" y="358"/>
                    </a:cubicBezTo>
                    <a:cubicBezTo>
                      <a:pt x="25" y="370"/>
                      <a:pt x="25" y="376"/>
                      <a:pt x="31" y="389"/>
                    </a:cubicBezTo>
                    <a:cubicBezTo>
                      <a:pt x="31" y="407"/>
                      <a:pt x="37" y="425"/>
                      <a:pt x="43" y="443"/>
                    </a:cubicBezTo>
                    <a:cubicBezTo>
                      <a:pt x="55" y="486"/>
                      <a:pt x="86" y="522"/>
                      <a:pt x="122" y="547"/>
                    </a:cubicBezTo>
                    <a:cubicBezTo>
                      <a:pt x="140" y="553"/>
                      <a:pt x="159" y="565"/>
                      <a:pt x="177" y="565"/>
                    </a:cubicBezTo>
                    <a:lnTo>
                      <a:pt x="220" y="565"/>
                    </a:lnTo>
                    <a:cubicBezTo>
                      <a:pt x="244" y="559"/>
                      <a:pt x="262" y="553"/>
                      <a:pt x="280" y="547"/>
                    </a:cubicBezTo>
                    <a:lnTo>
                      <a:pt x="317" y="516"/>
                    </a:lnTo>
                    <a:cubicBezTo>
                      <a:pt x="347" y="486"/>
                      <a:pt x="359" y="449"/>
                      <a:pt x="359" y="401"/>
                    </a:cubicBezTo>
                    <a:cubicBezTo>
                      <a:pt x="366" y="383"/>
                      <a:pt x="366" y="364"/>
                      <a:pt x="366" y="346"/>
                    </a:cubicBezTo>
                    <a:cubicBezTo>
                      <a:pt x="366" y="310"/>
                      <a:pt x="359" y="279"/>
                      <a:pt x="353" y="249"/>
                    </a:cubicBezTo>
                    <a:lnTo>
                      <a:pt x="341" y="127"/>
                    </a:lnTo>
                    <a:cubicBezTo>
                      <a:pt x="329" y="103"/>
                      <a:pt x="317" y="72"/>
                      <a:pt x="293" y="54"/>
                    </a:cubicBezTo>
                    <a:lnTo>
                      <a:pt x="256" y="24"/>
                    </a:lnTo>
                    <a:cubicBezTo>
                      <a:pt x="238" y="11"/>
                      <a:pt x="220" y="5"/>
                      <a:pt x="195" y="5"/>
                    </a:cubicBezTo>
                    <a:cubicBezTo>
                      <a:pt x="189" y="2"/>
                      <a:pt x="181" y="1"/>
                      <a:pt x="17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26" name="Google Shape;2726;p75"/>
              <p:cNvSpPr/>
              <p:nvPr/>
            </p:nvSpPr>
            <p:spPr>
              <a:xfrm>
                <a:off x="1238678" y="2858126"/>
                <a:ext cx="338907" cy="217003"/>
              </a:xfrm>
              <a:custGeom>
                <a:avLst/>
                <a:gdLst/>
                <a:ahLst/>
                <a:cxnLst/>
                <a:rect l="l" t="t" r="r" b="b"/>
                <a:pathLst>
                  <a:path w="5057" h="3238" extrusionOk="0">
                    <a:moveTo>
                      <a:pt x="989" y="0"/>
                    </a:moveTo>
                    <a:cubicBezTo>
                      <a:pt x="588" y="0"/>
                      <a:pt x="241" y="25"/>
                      <a:pt x="0" y="87"/>
                    </a:cubicBezTo>
                    <a:cubicBezTo>
                      <a:pt x="582" y="1732"/>
                      <a:pt x="1797" y="3238"/>
                      <a:pt x="4235" y="3238"/>
                    </a:cubicBezTo>
                    <a:cubicBezTo>
                      <a:pt x="4449" y="3238"/>
                      <a:pt x="4672" y="3226"/>
                      <a:pt x="4904" y="3202"/>
                    </a:cubicBezTo>
                    <a:lnTo>
                      <a:pt x="5057" y="397"/>
                    </a:lnTo>
                    <a:cubicBezTo>
                      <a:pt x="5057" y="397"/>
                      <a:pt x="2591" y="0"/>
                      <a:pt x="98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27" name="Google Shape;2727;p75"/>
              <p:cNvSpPr/>
              <p:nvPr/>
            </p:nvSpPr>
            <p:spPr>
              <a:xfrm>
                <a:off x="1039641" y="2234008"/>
                <a:ext cx="753277" cy="774253"/>
              </a:xfrm>
              <a:custGeom>
                <a:avLst/>
                <a:gdLst/>
                <a:ahLst/>
                <a:cxnLst/>
                <a:rect l="l" t="t" r="r" b="b"/>
                <a:pathLst>
                  <a:path w="11240" h="11553" extrusionOk="0">
                    <a:moveTo>
                      <a:pt x="6338" y="1"/>
                    </a:moveTo>
                    <a:cubicBezTo>
                      <a:pt x="4487" y="1"/>
                      <a:pt x="2399" y="1039"/>
                      <a:pt x="1461" y="2317"/>
                    </a:cubicBezTo>
                    <a:cubicBezTo>
                      <a:pt x="1" y="4295"/>
                      <a:pt x="335" y="6747"/>
                      <a:pt x="1619" y="8621"/>
                    </a:cubicBezTo>
                    <a:cubicBezTo>
                      <a:pt x="2209" y="9491"/>
                      <a:pt x="2994" y="10221"/>
                      <a:pt x="3907" y="10745"/>
                    </a:cubicBezTo>
                    <a:cubicBezTo>
                      <a:pt x="4793" y="11247"/>
                      <a:pt x="5831" y="11553"/>
                      <a:pt x="6840" y="11553"/>
                    </a:cubicBezTo>
                    <a:cubicBezTo>
                      <a:pt x="7654" y="11553"/>
                      <a:pt x="8449" y="11353"/>
                      <a:pt x="9128" y="10897"/>
                    </a:cubicBezTo>
                    <a:cubicBezTo>
                      <a:pt x="10229" y="10161"/>
                      <a:pt x="10862" y="8846"/>
                      <a:pt x="11002" y="7526"/>
                    </a:cubicBezTo>
                    <a:cubicBezTo>
                      <a:pt x="11239" y="5299"/>
                      <a:pt x="10394" y="2287"/>
                      <a:pt x="8659" y="772"/>
                    </a:cubicBezTo>
                    <a:cubicBezTo>
                      <a:pt x="8106" y="291"/>
                      <a:pt x="7406" y="60"/>
                      <a:pt x="6651" y="11"/>
                    </a:cubicBezTo>
                    <a:cubicBezTo>
                      <a:pt x="6548" y="4"/>
                      <a:pt x="6443" y="1"/>
                      <a:pt x="6338" y="1"/>
                    </a:cubicBezTo>
                    <a:close/>
                  </a:path>
                </a:pathLst>
              </a:custGeom>
              <a:solidFill>
                <a:srgbClr val="F7C8BE"/>
              </a:solidFill>
              <a:ln>
                <a:noFill/>
              </a:ln>
            </p:spPr>
            <p:txBody>
              <a:bodyPr spcFirstLastPara="1" wrap="square" lIns="121900" tIns="121900" rIns="121900" bIns="121900" anchor="ctr" anchorCtr="0">
                <a:noAutofit/>
              </a:bodyPr>
              <a:lstStyle/>
              <a:p>
                <a:endParaRPr sz="2400"/>
              </a:p>
            </p:txBody>
          </p:sp>
          <p:sp>
            <p:nvSpPr>
              <p:cNvPr id="2728" name="Google Shape;2728;p75"/>
              <p:cNvSpPr/>
              <p:nvPr/>
            </p:nvSpPr>
            <p:spPr>
              <a:xfrm>
                <a:off x="1626432" y="2530285"/>
                <a:ext cx="59646" cy="66682"/>
              </a:xfrm>
              <a:custGeom>
                <a:avLst/>
                <a:gdLst/>
                <a:ahLst/>
                <a:cxnLst/>
                <a:rect l="l" t="t" r="r" b="b"/>
                <a:pathLst>
                  <a:path w="890" h="995" extrusionOk="0">
                    <a:moveTo>
                      <a:pt x="367" y="1"/>
                    </a:moveTo>
                    <a:cubicBezTo>
                      <a:pt x="327" y="1"/>
                      <a:pt x="288" y="9"/>
                      <a:pt x="250" y="26"/>
                    </a:cubicBezTo>
                    <a:cubicBezTo>
                      <a:pt x="68" y="117"/>
                      <a:pt x="1" y="397"/>
                      <a:pt x="110" y="659"/>
                    </a:cubicBezTo>
                    <a:cubicBezTo>
                      <a:pt x="198" y="864"/>
                      <a:pt x="368" y="994"/>
                      <a:pt x="526" y="994"/>
                    </a:cubicBezTo>
                    <a:cubicBezTo>
                      <a:pt x="565" y="994"/>
                      <a:pt x="603" y="986"/>
                      <a:pt x="640" y="969"/>
                    </a:cubicBezTo>
                    <a:cubicBezTo>
                      <a:pt x="828" y="878"/>
                      <a:pt x="889" y="598"/>
                      <a:pt x="786" y="336"/>
                    </a:cubicBezTo>
                    <a:cubicBezTo>
                      <a:pt x="698" y="132"/>
                      <a:pt x="528" y="1"/>
                      <a:pt x="3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29" name="Google Shape;2729;p75"/>
              <p:cNvSpPr/>
              <p:nvPr/>
            </p:nvSpPr>
            <p:spPr>
              <a:xfrm>
                <a:off x="1433158" y="2603332"/>
                <a:ext cx="59981" cy="66414"/>
              </a:xfrm>
              <a:custGeom>
                <a:avLst/>
                <a:gdLst/>
                <a:ahLst/>
                <a:cxnLst/>
                <a:rect l="l" t="t" r="r" b="b"/>
                <a:pathLst>
                  <a:path w="895" h="991" extrusionOk="0">
                    <a:moveTo>
                      <a:pt x="367" y="0"/>
                    </a:moveTo>
                    <a:cubicBezTo>
                      <a:pt x="327" y="0"/>
                      <a:pt x="288" y="8"/>
                      <a:pt x="250" y="25"/>
                    </a:cubicBezTo>
                    <a:cubicBezTo>
                      <a:pt x="67" y="110"/>
                      <a:pt x="1" y="396"/>
                      <a:pt x="110" y="652"/>
                    </a:cubicBezTo>
                    <a:cubicBezTo>
                      <a:pt x="197" y="859"/>
                      <a:pt x="364" y="990"/>
                      <a:pt x="523" y="990"/>
                    </a:cubicBezTo>
                    <a:cubicBezTo>
                      <a:pt x="565" y="990"/>
                      <a:pt x="606" y="981"/>
                      <a:pt x="646" y="962"/>
                    </a:cubicBezTo>
                    <a:cubicBezTo>
                      <a:pt x="828" y="877"/>
                      <a:pt x="895" y="597"/>
                      <a:pt x="785" y="335"/>
                    </a:cubicBezTo>
                    <a:cubicBezTo>
                      <a:pt x="698" y="131"/>
                      <a:pt x="528" y="0"/>
                      <a:pt x="36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30" name="Google Shape;2730;p75"/>
              <p:cNvSpPr/>
              <p:nvPr/>
            </p:nvSpPr>
            <p:spPr>
              <a:xfrm>
                <a:off x="1526109" y="2521573"/>
                <a:ext cx="123647" cy="194016"/>
              </a:xfrm>
              <a:custGeom>
                <a:avLst/>
                <a:gdLst/>
                <a:ahLst/>
                <a:cxnLst/>
                <a:rect l="l" t="t" r="r" b="b"/>
                <a:pathLst>
                  <a:path w="1845" h="2895" extrusionOk="0">
                    <a:moveTo>
                      <a:pt x="75" y="1"/>
                    </a:moveTo>
                    <a:cubicBezTo>
                      <a:pt x="36" y="1"/>
                      <a:pt x="1" y="43"/>
                      <a:pt x="31" y="83"/>
                    </a:cubicBezTo>
                    <a:cubicBezTo>
                      <a:pt x="378" y="545"/>
                      <a:pt x="731" y="1002"/>
                      <a:pt x="1096" y="1446"/>
                    </a:cubicBezTo>
                    <a:cubicBezTo>
                      <a:pt x="1273" y="1665"/>
                      <a:pt x="1498" y="1884"/>
                      <a:pt x="1589" y="2158"/>
                    </a:cubicBezTo>
                    <a:cubicBezTo>
                      <a:pt x="1662" y="2389"/>
                      <a:pt x="1559" y="2602"/>
                      <a:pt x="1431" y="2785"/>
                    </a:cubicBezTo>
                    <a:cubicBezTo>
                      <a:pt x="1396" y="2831"/>
                      <a:pt x="1428" y="2895"/>
                      <a:pt x="1484" y="2895"/>
                    </a:cubicBezTo>
                    <a:cubicBezTo>
                      <a:pt x="1486" y="2895"/>
                      <a:pt x="1489" y="2894"/>
                      <a:pt x="1492" y="2894"/>
                    </a:cubicBezTo>
                    <a:cubicBezTo>
                      <a:pt x="1711" y="2864"/>
                      <a:pt x="1839" y="2632"/>
                      <a:pt x="1839" y="2426"/>
                    </a:cubicBezTo>
                    <a:cubicBezTo>
                      <a:pt x="1845" y="2127"/>
                      <a:pt x="1668" y="1866"/>
                      <a:pt x="1492" y="1641"/>
                    </a:cubicBezTo>
                    <a:cubicBezTo>
                      <a:pt x="1054" y="1081"/>
                      <a:pt x="591" y="551"/>
                      <a:pt x="116" y="22"/>
                    </a:cubicBezTo>
                    <a:cubicBezTo>
                      <a:pt x="105" y="7"/>
                      <a:pt x="90" y="1"/>
                      <a:pt x="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31" name="Google Shape;2731;p75"/>
              <p:cNvSpPr/>
              <p:nvPr/>
            </p:nvSpPr>
            <p:spPr>
              <a:xfrm>
                <a:off x="1020475" y="2214573"/>
                <a:ext cx="610529" cy="575479"/>
              </a:xfrm>
              <a:custGeom>
                <a:avLst/>
                <a:gdLst/>
                <a:ahLst/>
                <a:cxnLst/>
                <a:rect l="l" t="t" r="r" b="b"/>
                <a:pathLst>
                  <a:path w="9110" h="8587" extrusionOk="0">
                    <a:moveTo>
                      <a:pt x="7643" y="1"/>
                    </a:moveTo>
                    <a:cubicBezTo>
                      <a:pt x="7323" y="1"/>
                      <a:pt x="7003" y="74"/>
                      <a:pt x="6706" y="222"/>
                    </a:cubicBezTo>
                    <a:cubicBezTo>
                      <a:pt x="6421" y="187"/>
                      <a:pt x="6128" y="169"/>
                      <a:pt x="5832" y="169"/>
                    </a:cubicBezTo>
                    <a:cubicBezTo>
                      <a:pt x="4431" y="169"/>
                      <a:pt x="2968" y="572"/>
                      <a:pt x="1948" y="1482"/>
                    </a:cubicBezTo>
                    <a:cubicBezTo>
                      <a:pt x="700" y="2607"/>
                      <a:pt x="1" y="4208"/>
                      <a:pt x="7" y="5887"/>
                    </a:cubicBezTo>
                    <a:cubicBezTo>
                      <a:pt x="13" y="6788"/>
                      <a:pt x="360" y="7652"/>
                      <a:pt x="980" y="8309"/>
                    </a:cubicBezTo>
                    <a:cubicBezTo>
                      <a:pt x="1156" y="8496"/>
                      <a:pt x="1408" y="8586"/>
                      <a:pt x="1664" y="8586"/>
                    </a:cubicBezTo>
                    <a:cubicBezTo>
                      <a:pt x="1941" y="8586"/>
                      <a:pt x="2221" y="8481"/>
                      <a:pt x="2410" y="8278"/>
                    </a:cubicBezTo>
                    <a:cubicBezTo>
                      <a:pt x="2745" y="7922"/>
                      <a:pt x="2773" y="7341"/>
                      <a:pt x="2523" y="6918"/>
                    </a:cubicBezTo>
                    <a:lnTo>
                      <a:pt x="2523" y="6918"/>
                    </a:lnTo>
                    <a:cubicBezTo>
                      <a:pt x="2566" y="6929"/>
                      <a:pt x="2610" y="6935"/>
                      <a:pt x="2655" y="6935"/>
                    </a:cubicBezTo>
                    <a:cubicBezTo>
                      <a:pt x="2725" y="6935"/>
                      <a:pt x="2796" y="6920"/>
                      <a:pt x="2861" y="6891"/>
                    </a:cubicBezTo>
                    <a:cubicBezTo>
                      <a:pt x="3080" y="6788"/>
                      <a:pt x="3213" y="6544"/>
                      <a:pt x="3232" y="6301"/>
                    </a:cubicBezTo>
                    <a:cubicBezTo>
                      <a:pt x="3238" y="6051"/>
                      <a:pt x="3183" y="5808"/>
                      <a:pt x="3074" y="5589"/>
                    </a:cubicBezTo>
                    <a:cubicBezTo>
                      <a:pt x="2874" y="5190"/>
                      <a:pt x="2600" y="4835"/>
                      <a:pt x="2269" y="4545"/>
                    </a:cubicBezTo>
                    <a:lnTo>
                      <a:pt x="2269" y="4545"/>
                    </a:lnTo>
                    <a:cubicBezTo>
                      <a:pt x="2342" y="4571"/>
                      <a:pt x="2420" y="4584"/>
                      <a:pt x="2498" y="4584"/>
                    </a:cubicBezTo>
                    <a:cubicBezTo>
                      <a:pt x="2593" y="4584"/>
                      <a:pt x="2689" y="4564"/>
                      <a:pt x="2775" y="4524"/>
                    </a:cubicBezTo>
                    <a:cubicBezTo>
                      <a:pt x="3042" y="4388"/>
                      <a:pt x="3216" y="4119"/>
                      <a:pt x="3242" y="3824"/>
                    </a:cubicBezTo>
                    <a:lnTo>
                      <a:pt x="3242" y="3824"/>
                    </a:lnTo>
                    <a:cubicBezTo>
                      <a:pt x="3314" y="3855"/>
                      <a:pt x="3393" y="3873"/>
                      <a:pt x="3476" y="3873"/>
                    </a:cubicBezTo>
                    <a:cubicBezTo>
                      <a:pt x="3572" y="3873"/>
                      <a:pt x="3673" y="3849"/>
                      <a:pt x="3773" y="3794"/>
                    </a:cubicBezTo>
                    <a:cubicBezTo>
                      <a:pt x="4047" y="3642"/>
                      <a:pt x="4169" y="3313"/>
                      <a:pt x="4242" y="3009"/>
                    </a:cubicBezTo>
                    <a:cubicBezTo>
                      <a:pt x="4321" y="2705"/>
                      <a:pt x="4321" y="2358"/>
                      <a:pt x="4552" y="2145"/>
                    </a:cubicBezTo>
                    <a:cubicBezTo>
                      <a:pt x="4570" y="2638"/>
                      <a:pt x="4741" y="3112"/>
                      <a:pt x="5033" y="3502"/>
                    </a:cubicBezTo>
                    <a:cubicBezTo>
                      <a:pt x="5167" y="3696"/>
                      <a:pt x="5355" y="3855"/>
                      <a:pt x="5568" y="3952"/>
                    </a:cubicBezTo>
                    <a:cubicBezTo>
                      <a:pt x="5656" y="3988"/>
                      <a:pt x="5749" y="4006"/>
                      <a:pt x="5840" y="4006"/>
                    </a:cubicBezTo>
                    <a:cubicBezTo>
                      <a:pt x="5983" y="4006"/>
                      <a:pt x="6123" y="3962"/>
                      <a:pt x="6238" y="3873"/>
                    </a:cubicBezTo>
                    <a:cubicBezTo>
                      <a:pt x="6469" y="3684"/>
                      <a:pt x="6499" y="3331"/>
                      <a:pt x="6408" y="3045"/>
                    </a:cubicBezTo>
                    <a:cubicBezTo>
                      <a:pt x="6317" y="2759"/>
                      <a:pt x="6140" y="2516"/>
                      <a:pt x="6000" y="2248"/>
                    </a:cubicBezTo>
                    <a:cubicBezTo>
                      <a:pt x="5866" y="1987"/>
                      <a:pt x="5806" y="1676"/>
                      <a:pt x="5909" y="1396"/>
                    </a:cubicBezTo>
                    <a:lnTo>
                      <a:pt x="5909" y="1396"/>
                    </a:lnTo>
                    <a:cubicBezTo>
                      <a:pt x="6244" y="1415"/>
                      <a:pt x="6475" y="1731"/>
                      <a:pt x="6664" y="2005"/>
                    </a:cubicBezTo>
                    <a:cubicBezTo>
                      <a:pt x="6852" y="2279"/>
                      <a:pt x="7096" y="2583"/>
                      <a:pt x="7436" y="2583"/>
                    </a:cubicBezTo>
                    <a:cubicBezTo>
                      <a:pt x="7704" y="2583"/>
                      <a:pt x="7947" y="2352"/>
                      <a:pt x="8002" y="2084"/>
                    </a:cubicBezTo>
                    <a:cubicBezTo>
                      <a:pt x="8051" y="1810"/>
                      <a:pt x="7966" y="1530"/>
                      <a:pt x="7777" y="1329"/>
                    </a:cubicBezTo>
                    <a:cubicBezTo>
                      <a:pt x="7595" y="1129"/>
                      <a:pt x="7236" y="1056"/>
                      <a:pt x="6974" y="970"/>
                    </a:cubicBezTo>
                    <a:cubicBezTo>
                      <a:pt x="7061" y="924"/>
                      <a:pt x="7156" y="905"/>
                      <a:pt x="7254" y="905"/>
                    </a:cubicBezTo>
                    <a:cubicBezTo>
                      <a:pt x="7400" y="905"/>
                      <a:pt x="7551" y="948"/>
                      <a:pt x="7686" y="1007"/>
                    </a:cubicBezTo>
                    <a:cubicBezTo>
                      <a:pt x="7911" y="1104"/>
                      <a:pt x="8118" y="1244"/>
                      <a:pt x="8355" y="1305"/>
                    </a:cubicBezTo>
                    <a:cubicBezTo>
                      <a:pt x="8416" y="1319"/>
                      <a:pt x="8479" y="1326"/>
                      <a:pt x="8541" y="1326"/>
                    </a:cubicBezTo>
                    <a:cubicBezTo>
                      <a:pt x="8731" y="1326"/>
                      <a:pt x="8918" y="1260"/>
                      <a:pt x="9018" y="1104"/>
                    </a:cubicBezTo>
                    <a:cubicBezTo>
                      <a:pt x="9110" y="928"/>
                      <a:pt x="9098" y="721"/>
                      <a:pt x="8988" y="563"/>
                    </a:cubicBezTo>
                    <a:cubicBezTo>
                      <a:pt x="8878" y="405"/>
                      <a:pt x="8726" y="283"/>
                      <a:pt x="8550" y="204"/>
                    </a:cubicBezTo>
                    <a:cubicBezTo>
                      <a:pt x="8263" y="69"/>
                      <a:pt x="7953" y="1"/>
                      <a:pt x="764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32" name="Google Shape;2732;p75"/>
              <p:cNvSpPr/>
              <p:nvPr/>
            </p:nvSpPr>
            <p:spPr>
              <a:xfrm>
                <a:off x="955670" y="2697556"/>
                <a:ext cx="290789" cy="258486"/>
              </a:xfrm>
              <a:custGeom>
                <a:avLst/>
                <a:gdLst/>
                <a:ahLst/>
                <a:cxnLst/>
                <a:rect l="l" t="t" r="r" b="b"/>
                <a:pathLst>
                  <a:path w="4339" h="3857" extrusionOk="0">
                    <a:moveTo>
                      <a:pt x="1487" y="0"/>
                    </a:moveTo>
                    <a:cubicBezTo>
                      <a:pt x="988" y="0"/>
                      <a:pt x="482" y="213"/>
                      <a:pt x="238" y="639"/>
                    </a:cubicBezTo>
                    <a:cubicBezTo>
                      <a:pt x="0" y="1059"/>
                      <a:pt x="61" y="1582"/>
                      <a:pt x="219" y="2039"/>
                    </a:cubicBezTo>
                    <a:cubicBezTo>
                      <a:pt x="426" y="2623"/>
                      <a:pt x="797" y="3158"/>
                      <a:pt x="1321" y="3493"/>
                    </a:cubicBezTo>
                    <a:cubicBezTo>
                      <a:pt x="1670" y="3723"/>
                      <a:pt x="2089" y="3856"/>
                      <a:pt x="2505" y="3856"/>
                    </a:cubicBezTo>
                    <a:cubicBezTo>
                      <a:pt x="2704" y="3856"/>
                      <a:pt x="2902" y="3826"/>
                      <a:pt x="3091" y="3761"/>
                    </a:cubicBezTo>
                    <a:cubicBezTo>
                      <a:pt x="3682" y="3566"/>
                      <a:pt x="4156" y="3031"/>
                      <a:pt x="4217" y="2416"/>
                    </a:cubicBezTo>
                    <a:cubicBezTo>
                      <a:pt x="4339" y="1230"/>
                      <a:pt x="2769" y="171"/>
                      <a:pt x="1740" y="19"/>
                    </a:cubicBezTo>
                    <a:cubicBezTo>
                      <a:pt x="1657" y="6"/>
                      <a:pt x="1572" y="0"/>
                      <a:pt x="1487" y="0"/>
                    </a:cubicBezTo>
                    <a:close/>
                  </a:path>
                </a:pathLst>
              </a:custGeom>
              <a:solidFill>
                <a:srgbClr val="F7C8BE"/>
              </a:solidFill>
              <a:ln>
                <a:noFill/>
              </a:ln>
            </p:spPr>
            <p:txBody>
              <a:bodyPr spcFirstLastPara="1" wrap="square" lIns="121900" tIns="121900" rIns="121900" bIns="121900" anchor="ctr" anchorCtr="0">
                <a:noAutofit/>
              </a:bodyPr>
              <a:lstStyle/>
              <a:p>
                <a:endParaRPr sz="2400"/>
              </a:p>
            </p:txBody>
          </p:sp>
          <p:sp>
            <p:nvSpPr>
              <p:cNvPr id="2733" name="Google Shape;2733;p75"/>
              <p:cNvSpPr/>
              <p:nvPr/>
            </p:nvSpPr>
            <p:spPr>
              <a:xfrm>
                <a:off x="1845037" y="3926158"/>
                <a:ext cx="126462" cy="226854"/>
              </a:xfrm>
              <a:custGeom>
                <a:avLst/>
                <a:gdLst/>
                <a:ahLst/>
                <a:cxnLst/>
                <a:rect l="l" t="t" r="r" b="b"/>
                <a:pathLst>
                  <a:path w="1887" h="3385" extrusionOk="0">
                    <a:moveTo>
                      <a:pt x="0" y="1"/>
                    </a:moveTo>
                    <a:lnTo>
                      <a:pt x="0" y="646"/>
                    </a:lnTo>
                    <a:lnTo>
                      <a:pt x="0" y="1796"/>
                    </a:lnTo>
                    <a:lnTo>
                      <a:pt x="0" y="2380"/>
                    </a:lnTo>
                    <a:lnTo>
                      <a:pt x="0" y="2484"/>
                    </a:lnTo>
                    <a:lnTo>
                      <a:pt x="0" y="2636"/>
                    </a:lnTo>
                    <a:lnTo>
                      <a:pt x="0" y="3384"/>
                    </a:lnTo>
                    <a:lnTo>
                      <a:pt x="1887" y="3384"/>
                    </a:lnTo>
                    <a:lnTo>
                      <a:pt x="1887" y="3001"/>
                    </a:lnTo>
                    <a:lnTo>
                      <a:pt x="1887" y="2952"/>
                    </a:lnTo>
                    <a:lnTo>
                      <a:pt x="1887" y="2484"/>
                    </a:lnTo>
                    <a:lnTo>
                      <a:pt x="1887" y="2380"/>
                    </a:lnTo>
                    <a:lnTo>
                      <a:pt x="1887" y="2307"/>
                    </a:lnTo>
                    <a:lnTo>
                      <a:pt x="1887" y="2295"/>
                    </a:lnTo>
                    <a:lnTo>
                      <a:pt x="1887" y="1796"/>
                    </a:lnTo>
                    <a:lnTo>
                      <a:pt x="1887" y="1595"/>
                    </a:lnTo>
                    <a:lnTo>
                      <a:pt x="1887" y="889"/>
                    </a:lnTo>
                    <a:lnTo>
                      <a:pt x="1887" y="646"/>
                    </a:lnTo>
                    <a:lnTo>
                      <a:pt x="1887"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34" name="Google Shape;2734;p75"/>
              <p:cNvSpPr/>
              <p:nvPr/>
            </p:nvSpPr>
            <p:spPr>
              <a:xfrm>
                <a:off x="1517598" y="4441644"/>
                <a:ext cx="776867" cy="21647"/>
              </a:xfrm>
              <a:custGeom>
                <a:avLst/>
                <a:gdLst/>
                <a:ahLst/>
                <a:cxnLst/>
                <a:rect l="l" t="t" r="r" b="b"/>
                <a:pathLst>
                  <a:path w="11592" h="323" extrusionOk="0">
                    <a:moveTo>
                      <a:pt x="0" y="0"/>
                    </a:moveTo>
                    <a:lnTo>
                      <a:pt x="0" y="323"/>
                    </a:lnTo>
                    <a:lnTo>
                      <a:pt x="11592" y="323"/>
                    </a:lnTo>
                    <a:lnTo>
                      <a:pt x="1159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35" name="Google Shape;2735;p75"/>
              <p:cNvSpPr/>
              <p:nvPr/>
            </p:nvSpPr>
            <p:spPr>
              <a:xfrm>
                <a:off x="1659873" y="4259361"/>
                <a:ext cx="38401" cy="32906"/>
              </a:xfrm>
              <a:custGeom>
                <a:avLst/>
                <a:gdLst/>
                <a:ahLst/>
                <a:cxnLst/>
                <a:rect l="l" t="t" r="r" b="b"/>
                <a:pathLst>
                  <a:path w="573" h="491" extrusionOk="0">
                    <a:moveTo>
                      <a:pt x="244" y="0"/>
                    </a:moveTo>
                    <a:cubicBezTo>
                      <a:pt x="110" y="0"/>
                      <a:pt x="1" y="110"/>
                      <a:pt x="1" y="244"/>
                    </a:cubicBezTo>
                    <a:cubicBezTo>
                      <a:pt x="1" y="392"/>
                      <a:pt x="121" y="491"/>
                      <a:pt x="249" y="491"/>
                    </a:cubicBezTo>
                    <a:cubicBezTo>
                      <a:pt x="308" y="491"/>
                      <a:pt x="370" y="469"/>
                      <a:pt x="421" y="420"/>
                    </a:cubicBezTo>
                    <a:cubicBezTo>
                      <a:pt x="573" y="262"/>
                      <a:pt x="463" y="0"/>
                      <a:pt x="244" y="0"/>
                    </a:cubicBezTo>
                    <a:close/>
                  </a:path>
                </a:pathLst>
              </a:custGeom>
              <a:solidFill>
                <a:srgbClr val="FF6E24"/>
              </a:solidFill>
              <a:ln w="1975" cap="flat" cmpd="sng">
                <a:solidFill>
                  <a:srgbClr val="FFAE8E"/>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36" name="Google Shape;2736;p75"/>
              <p:cNvSpPr/>
              <p:nvPr/>
            </p:nvSpPr>
            <p:spPr>
              <a:xfrm>
                <a:off x="1601167" y="3926158"/>
                <a:ext cx="126864" cy="226854"/>
              </a:xfrm>
              <a:custGeom>
                <a:avLst/>
                <a:gdLst/>
                <a:ahLst/>
                <a:cxnLst/>
                <a:rect l="l" t="t" r="r" b="b"/>
                <a:pathLst>
                  <a:path w="1893" h="3385" extrusionOk="0">
                    <a:moveTo>
                      <a:pt x="0" y="1"/>
                    </a:moveTo>
                    <a:lnTo>
                      <a:pt x="0" y="646"/>
                    </a:lnTo>
                    <a:lnTo>
                      <a:pt x="0" y="1796"/>
                    </a:lnTo>
                    <a:lnTo>
                      <a:pt x="0" y="2380"/>
                    </a:lnTo>
                    <a:lnTo>
                      <a:pt x="0" y="2484"/>
                    </a:lnTo>
                    <a:lnTo>
                      <a:pt x="0" y="2636"/>
                    </a:lnTo>
                    <a:lnTo>
                      <a:pt x="0" y="3384"/>
                    </a:lnTo>
                    <a:lnTo>
                      <a:pt x="1893" y="3384"/>
                    </a:lnTo>
                    <a:lnTo>
                      <a:pt x="1893" y="3001"/>
                    </a:lnTo>
                    <a:lnTo>
                      <a:pt x="1893" y="2952"/>
                    </a:lnTo>
                    <a:lnTo>
                      <a:pt x="1893" y="2484"/>
                    </a:lnTo>
                    <a:lnTo>
                      <a:pt x="1893" y="2380"/>
                    </a:lnTo>
                    <a:lnTo>
                      <a:pt x="1893" y="2307"/>
                    </a:lnTo>
                    <a:lnTo>
                      <a:pt x="1893" y="2295"/>
                    </a:lnTo>
                    <a:lnTo>
                      <a:pt x="1893" y="1796"/>
                    </a:lnTo>
                    <a:lnTo>
                      <a:pt x="1893" y="1595"/>
                    </a:lnTo>
                    <a:lnTo>
                      <a:pt x="1893" y="889"/>
                    </a:lnTo>
                    <a:lnTo>
                      <a:pt x="1893" y="646"/>
                    </a:lnTo>
                    <a:lnTo>
                      <a:pt x="1893"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737" name="Google Shape;2737;p75"/>
              <p:cNvSpPr/>
              <p:nvPr/>
            </p:nvSpPr>
            <p:spPr>
              <a:xfrm>
                <a:off x="1601167" y="4152940"/>
                <a:ext cx="126864" cy="265121"/>
              </a:xfrm>
              <a:custGeom>
                <a:avLst/>
                <a:gdLst/>
                <a:ahLst/>
                <a:cxnLst/>
                <a:rect l="l" t="t" r="r" b="b"/>
                <a:pathLst>
                  <a:path w="1893" h="3956" extrusionOk="0">
                    <a:moveTo>
                      <a:pt x="1118" y="1585"/>
                    </a:moveTo>
                    <a:cubicBezTo>
                      <a:pt x="1243" y="1585"/>
                      <a:pt x="1363" y="1683"/>
                      <a:pt x="1363" y="1832"/>
                    </a:cubicBezTo>
                    <a:cubicBezTo>
                      <a:pt x="1370" y="1966"/>
                      <a:pt x="1254" y="2075"/>
                      <a:pt x="1120" y="2075"/>
                    </a:cubicBezTo>
                    <a:cubicBezTo>
                      <a:pt x="901" y="2075"/>
                      <a:pt x="792" y="1813"/>
                      <a:pt x="950" y="1655"/>
                    </a:cubicBezTo>
                    <a:cubicBezTo>
                      <a:pt x="998" y="1606"/>
                      <a:pt x="1059" y="1585"/>
                      <a:pt x="1118" y="1585"/>
                    </a:cubicBezTo>
                    <a:close/>
                    <a:moveTo>
                      <a:pt x="0" y="0"/>
                    </a:moveTo>
                    <a:lnTo>
                      <a:pt x="0" y="3036"/>
                    </a:lnTo>
                    <a:cubicBezTo>
                      <a:pt x="19" y="3548"/>
                      <a:pt x="433" y="3955"/>
                      <a:pt x="944" y="3955"/>
                    </a:cubicBezTo>
                    <a:cubicBezTo>
                      <a:pt x="1455" y="3955"/>
                      <a:pt x="1875" y="3548"/>
                      <a:pt x="1893" y="3036"/>
                    </a:cubicBezTo>
                    <a:lnTo>
                      <a:pt x="1893" y="317"/>
                    </a:lnTo>
                    <a:lnTo>
                      <a:pt x="1893"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738" name="Google Shape;2738;p75"/>
              <p:cNvSpPr/>
              <p:nvPr/>
            </p:nvSpPr>
            <p:spPr>
              <a:xfrm>
                <a:off x="1577108" y="3862158"/>
                <a:ext cx="174581" cy="36793"/>
              </a:xfrm>
              <a:custGeom>
                <a:avLst/>
                <a:gdLst/>
                <a:ahLst/>
                <a:cxnLst/>
                <a:rect l="l" t="t" r="r" b="b"/>
                <a:pathLst>
                  <a:path w="2605" h="549" extrusionOk="0">
                    <a:moveTo>
                      <a:pt x="274" y="1"/>
                    </a:moveTo>
                    <a:cubicBezTo>
                      <a:pt x="122" y="1"/>
                      <a:pt x="0" y="122"/>
                      <a:pt x="0" y="274"/>
                    </a:cubicBezTo>
                    <a:cubicBezTo>
                      <a:pt x="0" y="347"/>
                      <a:pt x="31" y="414"/>
                      <a:pt x="80" y="469"/>
                    </a:cubicBezTo>
                    <a:cubicBezTo>
                      <a:pt x="134" y="518"/>
                      <a:pt x="201" y="548"/>
                      <a:pt x="274" y="548"/>
                    </a:cubicBezTo>
                    <a:lnTo>
                      <a:pt x="2331" y="548"/>
                    </a:lnTo>
                    <a:cubicBezTo>
                      <a:pt x="2477" y="548"/>
                      <a:pt x="2599" y="427"/>
                      <a:pt x="2599" y="274"/>
                    </a:cubicBezTo>
                    <a:cubicBezTo>
                      <a:pt x="2605" y="201"/>
                      <a:pt x="2574" y="135"/>
                      <a:pt x="2526" y="80"/>
                    </a:cubicBezTo>
                    <a:cubicBezTo>
                      <a:pt x="2471" y="25"/>
                      <a:pt x="2404" y="1"/>
                      <a:pt x="232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39" name="Google Shape;2739;p75"/>
              <p:cNvSpPr/>
              <p:nvPr/>
            </p:nvSpPr>
            <p:spPr>
              <a:xfrm>
                <a:off x="1601154" y="3888834"/>
                <a:ext cx="126864" cy="36996"/>
              </a:xfrm>
              <a:custGeom>
                <a:avLst/>
                <a:gdLst/>
                <a:ahLst/>
                <a:cxnLst/>
                <a:rect l="l" t="t" r="r" b="b"/>
                <a:pathLst>
                  <a:path w="1893" h="408" extrusionOk="0">
                    <a:moveTo>
                      <a:pt x="0" y="0"/>
                    </a:moveTo>
                    <a:lnTo>
                      <a:pt x="0" y="408"/>
                    </a:lnTo>
                    <a:lnTo>
                      <a:pt x="1893" y="408"/>
                    </a:lnTo>
                    <a:lnTo>
                      <a:pt x="1893"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40" name="Google Shape;2740;p75"/>
              <p:cNvSpPr/>
              <p:nvPr/>
            </p:nvSpPr>
            <p:spPr>
              <a:xfrm>
                <a:off x="1654176" y="4259361"/>
                <a:ext cx="38401" cy="38401"/>
              </a:xfrm>
              <a:custGeom>
                <a:avLst/>
                <a:gdLst/>
                <a:ahLst/>
                <a:cxnLst/>
                <a:rect l="l" t="t" r="r" b="b"/>
                <a:pathLst>
                  <a:path w="573" h="573" fill="none" extrusionOk="0">
                    <a:moveTo>
                      <a:pt x="572" y="244"/>
                    </a:moveTo>
                    <a:cubicBezTo>
                      <a:pt x="572" y="463"/>
                      <a:pt x="311" y="572"/>
                      <a:pt x="159" y="414"/>
                    </a:cubicBezTo>
                    <a:cubicBezTo>
                      <a:pt x="1" y="262"/>
                      <a:pt x="110" y="0"/>
                      <a:pt x="329" y="0"/>
                    </a:cubicBezTo>
                    <a:cubicBezTo>
                      <a:pt x="463" y="0"/>
                      <a:pt x="572" y="110"/>
                      <a:pt x="572" y="244"/>
                    </a:cubicBezTo>
                    <a:close/>
                  </a:path>
                </a:pathLst>
              </a:custGeom>
              <a:noFill/>
              <a:ln w="1675" cap="flat" cmpd="sng">
                <a:solidFill>
                  <a:srgbClr val="FFAE8E"/>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41" name="Google Shape;2741;p75"/>
              <p:cNvSpPr/>
              <p:nvPr/>
            </p:nvSpPr>
            <p:spPr>
              <a:xfrm>
                <a:off x="2294379" y="4089275"/>
                <a:ext cx="46175" cy="410750"/>
              </a:xfrm>
              <a:custGeom>
                <a:avLst/>
                <a:gdLst/>
                <a:ahLst/>
                <a:cxnLst/>
                <a:rect l="l" t="t" r="r" b="b"/>
                <a:pathLst>
                  <a:path w="689" h="6129" extrusionOk="0">
                    <a:moveTo>
                      <a:pt x="1" y="1"/>
                    </a:moveTo>
                    <a:lnTo>
                      <a:pt x="1" y="950"/>
                    </a:lnTo>
                    <a:lnTo>
                      <a:pt x="1" y="5258"/>
                    </a:lnTo>
                    <a:lnTo>
                      <a:pt x="1" y="5581"/>
                    </a:lnTo>
                    <a:lnTo>
                      <a:pt x="1" y="6128"/>
                    </a:lnTo>
                    <a:lnTo>
                      <a:pt x="688" y="6128"/>
                    </a:lnTo>
                    <a:lnTo>
                      <a:pt x="68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42" name="Google Shape;2742;p75"/>
              <p:cNvSpPr/>
              <p:nvPr/>
            </p:nvSpPr>
            <p:spPr>
              <a:xfrm>
                <a:off x="1471491" y="4089275"/>
                <a:ext cx="46175" cy="410750"/>
              </a:xfrm>
              <a:custGeom>
                <a:avLst/>
                <a:gdLst/>
                <a:ahLst/>
                <a:cxnLst/>
                <a:rect l="l" t="t" r="r" b="b"/>
                <a:pathLst>
                  <a:path w="689" h="6129" extrusionOk="0">
                    <a:moveTo>
                      <a:pt x="1" y="1"/>
                    </a:moveTo>
                    <a:lnTo>
                      <a:pt x="1" y="6128"/>
                    </a:lnTo>
                    <a:lnTo>
                      <a:pt x="688" y="6128"/>
                    </a:lnTo>
                    <a:lnTo>
                      <a:pt x="688" y="5581"/>
                    </a:lnTo>
                    <a:lnTo>
                      <a:pt x="688" y="5258"/>
                    </a:lnTo>
                    <a:lnTo>
                      <a:pt x="688" y="950"/>
                    </a:lnTo>
                    <a:lnTo>
                      <a:pt x="68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43" name="Google Shape;2743;p75"/>
              <p:cNvSpPr/>
              <p:nvPr/>
            </p:nvSpPr>
            <p:spPr>
              <a:xfrm>
                <a:off x="1845037" y="4152940"/>
                <a:ext cx="126462" cy="265121"/>
              </a:xfrm>
              <a:custGeom>
                <a:avLst/>
                <a:gdLst/>
                <a:ahLst/>
                <a:cxnLst/>
                <a:rect l="l" t="t" r="r" b="b"/>
                <a:pathLst>
                  <a:path w="1887" h="3956" extrusionOk="0">
                    <a:moveTo>
                      <a:pt x="1146" y="1585"/>
                    </a:moveTo>
                    <a:cubicBezTo>
                      <a:pt x="1273" y="1585"/>
                      <a:pt x="1394" y="1683"/>
                      <a:pt x="1394" y="1832"/>
                    </a:cubicBezTo>
                    <a:cubicBezTo>
                      <a:pt x="1394" y="1966"/>
                      <a:pt x="1284" y="2075"/>
                      <a:pt x="1150" y="2075"/>
                    </a:cubicBezTo>
                    <a:cubicBezTo>
                      <a:pt x="931" y="2075"/>
                      <a:pt x="822" y="1813"/>
                      <a:pt x="974" y="1655"/>
                    </a:cubicBezTo>
                    <a:cubicBezTo>
                      <a:pt x="1025" y="1606"/>
                      <a:pt x="1086" y="1585"/>
                      <a:pt x="1146" y="1585"/>
                    </a:cubicBezTo>
                    <a:close/>
                    <a:moveTo>
                      <a:pt x="900" y="2765"/>
                    </a:moveTo>
                    <a:cubicBezTo>
                      <a:pt x="1027" y="2765"/>
                      <a:pt x="1150" y="2863"/>
                      <a:pt x="1150" y="3012"/>
                    </a:cubicBezTo>
                    <a:cubicBezTo>
                      <a:pt x="1150" y="3146"/>
                      <a:pt x="1041" y="3256"/>
                      <a:pt x="907" y="3256"/>
                    </a:cubicBezTo>
                    <a:cubicBezTo>
                      <a:pt x="688" y="3256"/>
                      <a:pt x="578" y="2994"/>
                      <a:pt x="730" y="2836"/>
                    </a:cubicBezTo>
                    <a:cubicBezTo>
                      <a:pt x="779" y="2787"/>
                      <a:pt x="840" y="2765"/>
                      <a:pt x="900" y="2765"/>
                    </a:cubicBezTo>
                    <a:close/>
                    <a:moveTo>
                      <a:pt x="0" y="0"/>
                    </a:moveTo>
                    <a:lnTo>
                      <a:pt x="0" y="3036"/>
                    </a:lnTo>
                    <a:cubicBezTo>
                      <a:pt x="18" y="3548"/>
                      <a:pt x="432" y="3955"/>
                      <a:pt x="943" y="3955"/>
                    </a:cubicBezTo>
                    <a:cubicBezTo>
                      <a:pt x="1454" y="3955"/>
                      <a:pt x="1874" y="3548"/>
                      <a:pt x="1887" y="3036"/>
                    </a:cubicBezTo>
                    <a:lnTo>
                      <a:pt x="1887" y="317"/>
                    </a:lnTo>
                    <a:lnTo>
                      <a:pt x="1887"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44" name="Google Shape;2744;p75"/>
              <p:cNvSpPr/>
              <p:nvPr/>
            </p:nvSpPr>
            <p:spPr>
              <a:xfrm>
                <a:off x="1820979" y="3862158"/>
                <a:ext cx="174581" cy="36793"/>
              </a:xfrm>
              <a:custGeom>
                <a:avLst/>
                <a:gdLst/>
                <a:ahLst/>
                <a:cxnLst/>
                <a:rect l="l" t="t" r="r" b="b"/>
                <a:pathLst>
                  <a:path w="2605" h="549" extrusionOk="0">
                    <a:moveTo>
                      <a:pt x="274" y="1"/>
                    </a:moveTo>
                    <a:cubicBezTo>
                      <a:pt x="122" y="1"/>
                      <a:pt x="0" y="122"/>
                      <a:pt x="0" y="274"/>
                    </a:cubicBezTo>
                    <a:cubicBezTo>
                      <a:pt x="0" y="347"/>
                      <a:pt x="31" y="414"/>
                      <a:pt x="85" y="469"/>
                    </a:cubicBezTo>
                    <a:cubicBezTo>
                      <a:pt x="134" y="518"/>
                      <a:pt x="201" y="548"/>
                      <a:pt x="274" y="548"/>
                    </a:cubicBezTo>
                    <a:lnTo>
                      <a:pt x="2331" y="548"/>
                    </a:lnTo>
                    <a:cubicBezTo>
                      <a:pt x="2483" y="548"/>
                      <a:pt x="2605" y="427"/>
                      <a:pt x="2605" y="274"/>
                    </a:cubicBezTo>
                    <a:cubicBezTo>
                      <a:pt x="2605" y="201"/>
                      <a:pt x="2574" y="128"/>
                      <a:pt x="2525" y="80"/>
                    </a:cubicBezTo>
                    <a:cubicBezTo>
                      <a:pt x="2471" y="31"/>
                      <a:pt x="2404" y="1"/>
                      <a:pt x="233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45" name="Google Shape;2745;p75"/>
              <p:cNvSpPr/>
              <p:nvPr/>
            </p:nvSpPr>
            <p:spPr>
              <a:xfrm>
                <a:off x="1845028" y="3888834"/>
                <a:ext cx="126462" cy="36996"/>
              </a:xfrm>
              <a:custGeom>
                <a:avLst/>
                <a:gdLst/>
                <a:ahLst/>
                <a:cxnLst/>
                <a:rect l="l" t="t" r="r" b="b"/>
                <a:pathLst>
                  <a:path w="1887" h="408" extrusionOk="0">
                    <a:moveTo>
                      <a:pt x="0" y="0"/>
                    </a:moveTo>
                    <a:lnTo>
                      <a:pt x="0" y="408"/>
                    </a:lnTo>
                    <a:lnTo>
                      <a:pt x="1887" y="408"/>
                    </a:lnTo>
                    <a:lnTo>
                      <a:pt x="1887"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46" name="Google Shape;2746;p75"/>
              <p:cNvSpPr/>
              <p:nvPr/>
            </p:nvSpPr>
            <p:spPr>
              <a:xfrm>
                <a:off x="1889067" y="4338038"/>
                <a:ext cx="38803" cy="33040"/>
              </a:xfrm>
              <a:custGeom>
                <a:avLst/>
                <a:gdLst/>
                <a:ahLst/>
                <a:cxnLst/>
                <a:rect l="l" t="t" r="r" b="b"/>
                <a:pathLst>
                  <a:path w="579" h="493" extrusionOk="0">
                    <a:moveTo>
                      <a:pt x="250" y="1"/>
                    </a:moveTo>
                    <a:cubicBezTo>
                      <a:pt x="110" y="1"/>
                      <a:pt x="0" y="110"/>
                      <a:pt x="6" y="250"/>
                    </a:cubicBezTo>
                    <a:cubicBezTo>
                      <a:pt x="6" y="398"/>
                      <a:pt x="125" y="493"/>
                      <a:pt x="249" y="493"/>
                    </a:cubicBezTo>
                    <a:cubicBezTo>
                      <a:pt x="309" y="493"/>
                      <a:pt x="371" y="470"/>
                      <a:pt x="420" y="420"/>
                    </a:cubicBezTo>
                    <a:cubicBezTo>
                      <a:pt x="578" y="268"/>
                      <a:pt x="469" y="1"/>
                      <a:pt x="250" y="1"/>
                    </a:cubicBezTo>
                    <a:close/>
                  </a:path>
                </a:pathLst>
              </a:custGeom>
              <a:solidFill>
                <a:schemeClr val="accent2"/>
              </a:solidFill>
              <a:ln w="1975" cap="flat" cmpd="sng">
                <a:solidFill>
                  <a:schemeClr val="accent2"/>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47" name="Google Shape;2747;p75"/>
              <p:cNvSpPr/>
              <p:nvPr/>
            </p:nvSpPr>
            <p:spPr>
              <a:xfrm>
                <a:off x="1905754" y="4259361"/>
                <a:ext cx="32705" cy="32705"/>
              </a:xfrm>
              <a:custGeom>
                <a:avLst/>
                <a:gdLst/>
                <a:ahLst/>
                <a:cxnLst/>
                <a:rect l="l" t="t" r="r" b="b"/>
                <a:pathLst>
                  <a:path w="488" h="488" extrusionOk="0">
                    <a:moveTo>
                      <a:pt x="244" y="0"/>
                    </a:moveTo>
                    <a:cubicBezTo>
                      <a:pt x="110" y="0"/>
                      <a:pt x="1" y="110"/>
                      <a:pt x="1" y="244"/>
                    </a:cubicBezTo>
                    <a:cubicBezTo>
                      <a:pt x="1" y="378"/>
                      <a:pt x="110" y="487"/>
                      <a:pt x="244" y="487"/>
                    </a:cubicBezTo>
                    <a:cubicBezTo>
                      <a:pt x="378" y="487"/>
                      <a:pt x="488" y="378"/>
                      <a:pt x="488" y="244"/>
                    </a:cubicBezTo>
                    <a:cubicBezTo>
                      <a:pt x="488" y="110"/>
                      <a:pt x="378" y="0"/>
                      <a:pt x="244" y="0"/>
                    </a:cubicBezTo>
                    <a:close/>
                  </a:path>
                </a:pathLst>
              </a:custGeom>
              <a:solidFill>
                <a:schemeClr val="accent2"/>
              </a:solidFill>
              <a:ln w="1975" cap="flat" cmpd="sng">
                <a:solidFill>
                  <a:schemeClr val="accent2"/>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48" name="Google Shape;2748;p75"/>
              <p:cNvSpPr/>
              <p:nvPr/>
            </p:nvSpPr>
            <p:spPr>
              <a:xfrm>
                <a:off x="1883773" y="4338038"/>
                <a:ext cx="38401" cy="38401"/>
              </a:xfrm>
              <a:custGeom>
                <a:avLst/>
                <a:gdLst/>
                <a:ahLst/>
                <a:cxnLst/>
                <a:rect l="l" t="t" r="r" b="b"/>
                <a:pathLst>
                  <a:path w="573" h="573" fill="none" extrusionOk="0">
                    <a:moveTo>
                      <a:pt x="572" y="250"/>
                    </a:moveTo>
                    <a:cubicBezTo>
                      <a:pt x="572" y="463"/>
                      <a:pt x="305" y="573"/>
                      <a:pt x="152" y="420"/>
                    </a:cubicBezTo>
                    <a:cubicBezTo>
                      <a:pt x="0" y="262"/>
                      <a:pt x="110" y="1"/>
                      <a:pt x="329" y="1"/>
                    </a:cubicBezTo>
                    <a:cubicBezTo>
                      <a:pt x="463" y="1"/>
                      <a:pt x="572" y="110"/>
                      <a:pt x="572" y="250"/>
                    </a:cubicBezTo>
                    <a:close/>
                  </a:path>
                </a:pathLst>
              </a:custGeom>
              <a:solidFill>
                <a:schemeClr val="accent2"/>
              </a:solidFill>
              <a:ln w="1675" cap="flat" cmpd="sng">
                <a:solidFill>
                  <a:schemeClr val="accent2"/>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49" name="Google Shape;2749;p75"/>
              <p:cNvSpPr/>
              <p:nvPr/>
            </p:nvSpPr>
            <p:spPr>
              <a:xfrm>
                <a:off x="1905754" y="4259361"/>
                <a:ext cx="32705" cy="32705"/>
              </a:xfrm>
              <a:custGeom>
                <a:avLst/>
                <a:gdLst/>
                <a:ahLst/>
                <a:cxnLst/>
                <a:rect l="l" t="t" r="r" b="b"/>
                <a:pathLst>
                  <a:path w="488" h="488" fill="none" extrusionOk="0">
                    <a:moveTo>
                      <a:pt x="488" y="244"/>
                    </a:moveTo>
                    <a:cubicBezTo>
                      <a:pt x="488" y="378"/>
                      <a:pt x="378" y="487"/>
                      <a:pt x="244" y="487"/>
                    </a:cubicBezTo>
                    <a:cubicBezTo>
                      <a:pt x="110" y="487"/>
                      <a:pt x="1" y="378"/>
                      <a:pt x="1" y="244"/>
                    </a:cubicBezTo>
                    <a:cubicBezTo>
                      <a:pt x="1" y="110"/>
                      <a:pt x="110" y="0"/>
                      <a:pt x="244" y="0"/>
                    </a:cubicBezTo>
                    <a:cubicBezTo>
                      <a:pt x="378" y="0"/>
                      <a:pt x="488" y="110"/>
                      <a:pt x="488" y="244"/>
                    </a:cubicBezTo>
                    <a:close/>
                  </a:path>
                </a:pathLst>
              </a:custGeom>
              <a:solidFill>
                <a:schemeClr val="accent2"/>
              </a:solidFill>
              <a:ln w="1675" cap="flat" cmpd="sng">
                <a:solidFill>
                  <a:schemeClr val="accent2"/>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50" name="Google Shape;2750;p75"/>
              <p:cNvSpPr/>
              <p:nvPr/>
            </p:nvSpPr>
            <p:spPr>
              <a:xfrm>
                <a:off x="1517598" y="4152940"/>
                <a:ext cx="778073" cy="67"/>
              </a:xfrm>
              <a:custGeom>
                <a:avLst/>
                <a:gdLst/>
                <a:ahLst/>
                <a:cxnLst/>
                <a:rect l="l" t="t" r="r" b="b"/>
                <a:pathLst>
                  <a:path w="11610" h="1" fill="none" extrusionOk="0">
                    <a:moveTo>
                      <a:pt x="0" y="0"/>
                    </a:moveTo>
                    <a:lnTo>
                      <a:pt x="1247" y="0"/>
                    </a:lnTo>
                    <a:lnTo>
                      <a:pt x="1655" y="0"/>
                    </a:lnTo>
                    <a:lnTo>
                      <a:pt x="3140" y="0"/>
                    </a:lnTo>
                    <a:lnTo>
                      <a:pt x="4886" y="0"/>
                    </a:lnTo>
                    <a:lnTo>
                      <a:pt x="5294" y="0"/>
                    </a:lnTo>
                    <a:lnTo>
                      <a:pt x="6773" y="0"/>
                    </a:lnTo>
                    <a:lnTo>
                      <a:pt x="8482" y="0"/>
                    </a:lnTo>
                    <a:lnTo>
                      <a:pt x="8890" y="0"/>
                    </a:lnTo>
                    <a:lnTo>
                      <a:pt x="10369" y="0"/>
                    </a:lnTo>
                    <a:lnTo>
                      <a:pt x="11592" y="0"/>
                    </a:lnTo>
                    <a:lnTo>
                      <a:pt x="11610" y="0"/>
                    </a:lnTo>
                  </a:path>
                </a:pathLst>
              </a:custGeom>
              <a:noFill/>
              <a:ln w="19050" cap="flat" cmpd="sng">
                <a:solidFill>
                  <a:srgbClr val="2B0046"/>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51" name="Google Shape;2751;p75"/>
              <p:cNvSpPr/>
              <p:nvPr/>
            </p:nvSpPr>
            <p:spPr>
              <a:xfrm>
                <a:off x="1025501" y="2804179"/>
                <a:ext cx="138190" cy="57501"/>
              </a:xfrm>
              <a:custGeom>
                <a:avLst/>
                <a:gdLst/>
                <a:ahLst/>
                <a:cxnLst/>
                <a:rect l="l" t="t" r="r" b="b"/>
                <a:pathLst>
                  <a:path w="2062" h="858" extrusionOk="0">
                    <a:moveTo>
                      <a:pt x="769" y="0"/>
                    </a:moveTo>
                    <a:cubicBezTo>
                      <a:pt x="551" y="0"/>
                      <a:pt x="326" y="32"/>
                      <a:pt x="96" y="83"/>
                    </a:cubicBezTo>
                    <a:cubicBezTo>
                      <a:pt x="1" y="101"/>
                      <a:pt x="10" y="253"/>
                      <a:pt x="109" y="253"/>
                    </a:cubicBezTo>
                    <a:cubicBezTo>
                      <a:pt x="110" y="253"/>
                      <a:pt x="112" y="253"/>
                      <a:pt x="114" y="253"/>
                    </a:cubicBezTo>
                    <a:cubicBezTo>
                      <a:pt x="146" y="251"/>
                      <a:pt x="177" y="249"/>
                      <a:pt x="209" y="249"/>
                    </a:cubicBezTo>
                    <a:cubicBezTo>
                      <a:pt x="702" y="249"/>
                      <a:pt x="1243" y="550"/>
                      <a:pt x="1575" y="819"/>
                    </a:cubicBezTo>
                    <a:cubicBezTo>
                      <a:pt x="1617" y="844"/>
                      <a:pt x="1667" y="858"/>
                      <a:pt x="1717" y="858"/>
                    </a:cubicBezTo>
                    <a:cubicBezTo>
                      <a:pt x="1739" y="858"/>
                      <a:pt x="1761" y="855"/>
                      <a:pt x="1782" y="849"/>
                    </a:cubicBezTo>
                    <a:cubicBezTo>
                      <a:pt x="2013" y="795"/>
                      <a:pt x="2061" y="484"/>
                      <a:pt x="1861" y="357"/>
                    </a:cubicBezTo>
                    <a:cubicBezTo>
                      <a:pt x="1516" y="97"/>
                      <a:pt x="1152" y="0"/>
                      <a:pt x="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52" name="Google Shape;2752;p75"/>
              <p:cNvSpPr/>
              <p:nvPr/>
            </p:nvSpPr>
            <p:spPr>
              <a:xfrm>
                <a:off x="1575232" y="2361807"/>
                <a:ext cx="127869" cy="63935"/>
              </a:xfrm>
              <a:custGeom>
                <a:avLst/>
                <a:gdLst/>
                <a:ahLst/>
                <a:cxnLst/>
                <a:rect l="l" t="t" r="r" b="b"/>
                <a:pathLst>
                  <a:path w="1908" h="954" extrusionOk="0">
                    <a:moveTo>
                      <a:pt x="1222" y="1"/>
                    </a:moveTo>
                    <a:cubicBezTo>
                      <a:pt x="760" y="1"/>
                      <a:pt x="92" y="325"/>
                      <a:pt x="35" y="666"/>
                    </a:cubicBezTo>
                    <a:cubicBezTo>
                      <a:pt x="0" y="868"/>
                      <a:pt x="211" y="954"/>
                      <a:pt x="493" y="954"/>
                    </a:cubicBezTo>
                    <a:cubicBezTo>
                      <a:pt x="1058" y="954"/>
                      <a:pt x="1907" y="606"/>
                      <a:pt x="1611" y="155"/>
                    </a:cubicBezTo>
                    <a:cubicBezTo>
                      <a:pt x="1539" y="47"/>
                      <a:pt x="1395" y="1"/>
                      <a:pt x="122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53" name="Google Shape;2753;p75"/>
              <p:cNvSpPr/>
              <p:nvPr/>
            </p:nvSpPr>
            <p:spPr>
              <a:xfrm>
                <a:off x="1270377" y="2477945"/>
                <a:ext cx="140067" cy="84308"/>
              </a:xfrm>
              <a:custGeom>
                <a:avLst/>
                <a:gdLst/>
                <a:ahLst/>
                <a:cxnLst/>
                <a:rect l="l" t="t" r="r" b="b"/>
                <a:pathLst>
                  <a:path w="2090" h="1258" extrusionOk="0">
                    <a:moveTo>
                      <a:pt x="1407" y="1"/>
                    </a:moveTo>
                    <a:cubicBezTo>
                      <a:pt x="872" y="1"/>
                      <a:pt x="53" y="472"/>
                      <a:pt x="20" y="892"/>
                    </a:cubicBezTo>
                    <a:cubicBezTo>
                      <a:pt x="0" y="1155"/>
                      <a:pt x="154" y="1257"/>
                      <a:pt x="379" y="1257"/>
                    </a:cubicBezTo>
                    <a:cubicBezTo>
                      <a:pt x="980" y="1257"/>
                      <a:pt x="2090" y="529"/>
                      <a:pt x="1785" y="144"/>
                    </a:cubicBezTo>
                    <a:cubicBezTo>
                      <a:pt x="1704" y="44"/>
                      <a:pt x="1568" y="1"/>
                      <a:pt x="140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54" name="Google Shape;2754;p75"/>
              <p:cNvSpPr/>
              <p:nvPr/>
            </p:nvSpPr>
            <p:spPr>
              <a:xfrm>
                <a:off x="1507010" y="2765577"/>
                <a:ext cx="90139" cy="42556"/>
              </a:xfrm>
              <a:custGeom>
                <a:avLst/>
                <a:gdLst/>
                <a:ahLst/>
                <a:cxnLst/>
                <a:rect l="l" t="t" r="r" b="b"/>
                <a:pathLst>
                  <a:path w="1345" h="635" extrusionOk="0">
                    <a:moveTo>
                      <a:pt x="762" y="1"/>
                    </a:moveTo>
                    <a:cubicBezTo>
                      <a:pt x="425" y="1"/>
                      <a:pt x="45" y="49"/>
                      <a:pt x="30" y="123"/>
                    </a:cubicBezTo>
                    <a:cubicBezTo>
                      <a:pt x="0" y="268"/>
                      <a:pt x="269" y="634"/>
                      <a:pt x="654" y="634"/>
                    </a:cubicBezTo>
                    <a:cubicBezTo>
                      <a:pt x="657" y="634"/>
                      <a:pt x="660" y="634"/>
                      <a:pt x="663" y="634"/>
                    </a:cubicBezTo>
                    <a:cubicBezTo>
                      <a:pt x="1132" y="628"/>
                      <a:pt x="1345" y="166"/>
                      <a:pt x="1272" y="81"/>
                    </a:cubicBezTo>
                    <a:cubicBezTo>
                      <a:pt x="1221" y="25"/>
                      <a:pt x="1002" y="1"/>
                      <a:pt x="76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55" name="Google Shape;2755;p75"/>
              <p:cNvSpPr/>
              <p:nvPr/>
            </p:nvSpPr>
            <p:spPr>
              <a:xfrm>
                <a:off x="2546827" y="3092280"/>
                <a:ext cx="336495" cy="230205"/>
              </a:xfrm>
              <a:custGeom>
                <a:avLst/>
                <a:gdLst/>
                <a:ahLst/>
                <a:cxnLst/>
                <a:rect l="l" t="t" r="r" b="b"/>
                <a:pathLst>
                  <a:path w="5021" h="3435" extrusionOk="0">
                    <a:moveTo>
                      <a:pt x="0" y="1"/>
                    </a:moveTo>
                    <a:cubicBezTo>
                      <a:pt x="6" y="19"/>
                      <a:pt x="49" y="134"/>
                      <a:pt x="122" y="305"/>
                    </a:cubicBezTo>
                    <a:cubicBezTo>
                      <a:pt x="463" y="1084"/>
                      <a:pt x="1479" y="3079"/>
                      <a:pt x="3146" y="3390"/>
                    </a:cubicBezTo>
                    <a:cubicBezTo>
                      <a:pt x="3293" y="3419"/>
                      <a:pt x="3444" y="3434"/>
                      <a:pt x="3601" y="3434"/>
                    </a:cubicBezTo>
                    <a:cubicBezTo>
                      <a:pt x="4036" y="3434"/>
                      <a:pt x="4510" y="3316"/>
                      <a:pt x="5020" y="3043"/>
                    </a:cubicBezTo>
                    <a:lnTo>
                      <a:pt x="3341" y="2021"/>
                    </a:lnTo>
                    <a:lnTo>
                      <a:pt x="195" y="116"/>
                    </a:lnTo>
                    <a:lnTo>
                      <a:pt x="0"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56" name="Google Shape;2756;p75"/>
              <p:cNvSpPr/>
              <p:nvPr/>
            </p:nvSpPr>
            <p:spPr>
              <a:xfrm>
                <a:off x="2554936" y="2939752"/>
                <a:ext cx="234561" cy="380123"/>
              </a:xfrm>
              <a:custGeom>
                <a:avLst/>
                <a:gdLst/>
                <a:ahLst/>
                <a:cxnLst/>
                <a:rect l="l" t="t" r="r" b="b"/>
                <a:pathLst>
                  <a:path w="3500" h="5672" extrusionOk="0">
                    <a:moveTo>
                      <a:pt x="1023" y="1"/>
                    </a:moveTo>
                    <a:lnTo>
                      <a:pt x="74" y="2404"/>
                    </a:lnTo>
                    <a:lnTo>
                      <a:pt x="1" y="2587"/>
                    </a:lnTo>
                    <a:cubicBezTo>
                      <a:pt x="342" y="3366"/>
                      <a:pt x="1358" y="5355"/>
                      <a:pt x="3025" y="5672"/>
                    </a:cubicBezTo>
                    <a:cubicBezTo>
                      <a:pt x="3092" y="5240"/>
                      <a:pt x="3159" y="4777"/>
                      <a:pt x="3220" y="4303"/>
                    </a:cubicBezTo>
                    <a:cubicBezTo>
                      <a:pt x="3378" y="3061"/>
                      <a:pt x="3475" y="1814"/>
                      <a:pt x="3500" y="561"/>
                    </a:cubicBezTo>
                    <a:lnTo>
                      <a:pt x="1023" y="1"/>
                    </a:lnTo>
                    <a:close/>
                  </a:path>
                </a:pathLst>
              </a:custGeom>
              <a:solidFill>
                <a:srgbClr val="F7C8BE"/>
              </a:solidFill>
              <a:ln>
                <a:noFill/>
              </a:ln>
            </p:spPr>
            <p:txBody>
              <a:bodyPr spcFirstLastPara="1" wrap="square" lIns="121900" tIns="121900" rIns="121900" bIns="121900" anchor="ctr" anchorCtr="0">
                <a:noAutofit/>
              </a:bodyPr>
              <a:lstStyle/>
              <a:p>
                <a:endParaRPr sz="2400"/>
              </a:p>
            </p:txBody>
          </p:sp>
          <p:sp>
            <p:nvSpPr>
              <p:cNvPr id="2757" name="Google Shape;2757;p75"/>
              <p:cNvSpPr/>
              <p:nvPr/>
            </p:nvSpPr>
            <p:spPr>
              <a:xfrm>
                <a:off x="547879" y="4399759"/>
                <a:ext cx="1037498" cy="405657"/>
              </a:xfrm>
              <a:custGeom>
                <a:avLst/>
                <a:gdLst/>
                <a:ahLst/>
                <a:cxnLst/>
                <a:rect l="l" t="t" r="r" b="b"/>
                <a:pathLst>
                  <a:path w="15481" h="6053" extrusionOk="0">
                    <a:moveTo>
                      <a:pt x="10764" y="1"/>
                    </a:moveTo>
                    <a:cubicBezTo>
                      <a:pt x="7856" y="1"/>
                      <a:pt x="3955" y="82"/>
                      <a:pt x="98" y="412"/>
                    </a:cubicBezTo>
                    <a:lnTo>
                      <a:pt x="0" y="6053"/>
                    </a:lnTo>
                    <a:lnTo>
                      <a:pt x="14640" y="2609"/>
                    </a:lnTo>
                    <a:lnTo>
                      <a:pt x="15480" y="78"/>
                    </a:lnTo>
                    <a:cubicBezTo>
                      <a:pt x="15480" y="78"/>
                      <a:pt x="13591" y="1"/>
                      <a:pt x="10764" y="1"/>
                    </a:cubicBezTo>
                    <a:close/>
                  </a:path>
                </a:pathLst>
              </a:custGeom>
              <a:solidFill>
                <a:srgbClr val="F7C8BE"/>
              </a:solidFill>
              <a:ln>
                <a:noFill/>
              </a:ln>
            </p:spPr>
            <p:txBody>
              <a:bodyPr spcFirstLastPara="1" wrap="square" lIns="121900" tIns="121900" rIns="121900" bIns="121900" anchor="ctr" anchorCtr="0">
                <a:noAutofit/>
              </a:bodyPr>
              <a:lstStyle/>
              <a:p>
                <a:endParaRPr sz="2400"/>
              </a:p>
            </p:txBody>
          </p:sp>
          <p:sp>
            <p:nvSpPr>
              <p:cNvPr id="2758" name="Google Shape;2758;p75"/>
              <p:cNvSpPr/>
              <p:nvPr/>
            </p:nvSpPr>
            <p:spPr>
              <a:xfrm>
                <a:off x="1449912" y="4275646"/>
                <a:ext cx="687600" cy="298965"/>
              </a:xfrm>
              <a:custGeom>
                <a:avLst/>
                <a:gdLst/>
                <a:ahLst/>
                <a:cxnLst/>
                <a:rect l="l" t="t" r="r" b="b"/>
                <a:pathLst>
                  <a:path w="10260" h="4461" extrusionOk="0">
                    <a:moveTo>
                      <a:pt x="2623" y="1"/>
                    </a:moveTo>
                    <a:lnTo>
                      <a:pt x="0" y="3487"/>
                    </a:lnTo>
                    <a:lnTo>
                      <a:pt x="1174" y="4461"/>
                    </a:lnTo>
                    <a:lnTo>
                      <a:pt x="10259" y="4461"/>
                    </a:lnTo>
                    <a:lnTo>
                      <a:pt x="26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59" name="Google Shape;2759;p75"/>
              <p:cNvSpPr/>
              <p:nvPr/>
            </p:nvSpPr>
            <p:spPr>
              <a:xfrm>
                <a:off x="1584011" y="4215801"/>
                <a:ext cx="158697" cy="143820"/>
              </a:xfrm>
              <a:custGeom>
                <a:avLst/>
                <a:gdLst/>
                <a:ahLst/>
                <a:cxnLst/>
                <a:rect l="l" t="t" r="r" b="b"/>
                <a:pathLst>
                  <a:path w="2368" h="2146" extrusionOk="0">
                    <a:moveTo>
                      <a:pt x="1091" y="1"/>
                    </a:moveTo>
                    <a:cubicBezTo>
                      <a:pt x="869" y="1"/>
                      <a:pt x="645" y="63"/>
                      <a:pt x="445" y="194"/>
                    </a:cubicBezTo>
                    <a:lnTo>
                      <a:pt x="348" y="255"/>
                    </a:lnTo>
                    <a:cubicBezTo>
                      <a:pt x="37" y="456"/>
                      <a:pt x="1" y="894"/>
                      <a:pt x="269" y="1149"/>
                    </a:cubicBezTo>
                    <a:lnTo>
                      <a:pt x="1200" y="1995"/>
                    </a:lnTo>
                    <a:cubicBezTo>
                      <a:pt x="1306" y="2096"/>
                      <a:pt x="1443" y="2146"/>
                      <a:pt x="1579" y="2146"/>
                    </a:cubicBezTo>
                    <a:cubicBezTo>
                      <a:pt x="1746" y="2146"/>
                      <a:pt x="1913" y="2072"/>
                      <a:pt x="2027" y="1928"/>
                    </a:cubicBezTo>
                    <a:cubicBezTo>
                      <a:pt x="2319" y="1563"/>
                      <a:pt x="2368" y="1052"/>
                      <a:pt x="2149" y="638"/>
                    </a:cubicBezTo>
                    <a:cubicBezTo>
                      <a:pt x="1933" y="230"/>
                      <a:pt x="1517" y="1"/>
                      <a:pt x="109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0" name="Google Shape;2760;p75"/>
              <p:cNvSpPr/>
              <p:nvPr/>
            </p:nvSpPr>
            <p:spPr>
              <a:xfrm>
                <a:off x="1804225" y="4420400"/>
                <a:ext cx="500822" cy="154207"/>
              </a:xfrm>
              <a:custGeom>
                <a:avLst/>
                <a:gdLst/>
                <a:ahLst/>
                <a:cxnLst/>
                <a:rect l="l" t="t" r="r" b="b"/>
                <a:pathLst>
                  <a:path w="7473" h="2301" extrusionOk="0">
                    <a:moveTo>
                      <a:pt x="1" y="1"/>
                    </a:moveTo>
                    <a:lnTo>
                      <a:pt x="4972" y="2301"/>
                    </a:lnTo>
                    <a:lnTo>
                      <a:pt x="5118" y="2203"/>
                    </a:lnTo>
                    <a:cubicBezTo>
                      <a:pt x="5497" y="1952"/>
                      <a:pt x="5938" y="1823"/>
                      <a:pt x="6384" y="1823"/>
                    </a:cubicBezTo>
                    <a:cubicBezTo>
                      <a:pt x="6596" y="1823"/>
                      <a:pt x="6809" y="1853"/>
                      <a:pt x="7017" y="1911"/>
                    </a:cubicBezTo>
                    <a:cubicBezTo>
                      <a:pt x="7041" y="1918"/>
                      <a:pt x="7065" y="1922"/>
                      <a:pt x="7089" y="1922"/>
                    </a:cubicBezTo>
                    <a:cubicBezTo>
                      <a:pt x="7168" y="1922"/>
                      <a:pt x="7244" y="1884"/>
                      <a:pt x="7290" y="1814"/>
                    </a:cubicBezTo>
                    <a:cubicBezTo>
                      <a:pt x="7296" y="1802"/>
                      <a:pt x="7303" y="1784"/>
                      <a:pt x="7309" y="1771"/>
                    </a:cubicBezTo>
                    <a:cubicBezTo>
                      <a:pt x="7473" y="1370"/>
                      <a:pt x="7327" y="907"/>
                      <a:pt x="6968" y="670"/>
                    </a:cubicBezTo>
                    <a:cubicBezTo>
                      <a:pt x="6907" y="634"/>
                      <a:pt x="6840" y="603"/>
                      <a:pt x="6773" y="579"/>
                    </a:cubicBezTo>
                    <a:lnTo>
                      <a:pt x="6445" y="488"/>
                    </a:lnTo>
                    <a:lnTo>
                      <a:pt x="6408" y="481"/>
                    </a:lnTo>
                    <a:cubicBezTo>
                      <a:pt x="6253" y="438"/>
                      <a:pt x="6094" y="416"/>
                      <a:pt x="5937" y="416"/>
                    </a:cubicBezTo>
                    <a:cubicBezTo>
                      <a:pt x="5526" y="416"/>
                      <a:pt x="5121" y="562"/>
                      <a:pt x="4796" y="834"/>
                    </a:cubicBezTo>
                    <a:lnTo>
                      <a:pt x="147" y="25"/>
                    </a:lnTo>
                    <a:lnTo>
                      <a:pt x="1"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1" name="Google Shape;2761;p75"/>
              <p:cNvSpPr/>
              <p:nvPr/>
            </p:nvSpPr>
            <p:spPr>
              <a:xfrm>
                <a:off x="1906625" y="4448279"/>
                <a:ext cx="346279" cy="107161"/>
              </a:xfrm>
              <a:custGeom>
                <a:avLst/>
                <a:gdLst/>
                <a:ahLst/>
                <a:cxnLst/>
                <a:rect l="l" t="t" r="r" b="b"/>
                <a:pathLst>
                  <a:path w="5167" h="1599" extrusionOk="0">
                    <a:moveTo>
                      <a:pt x="4411" y="0"/>
                    </a:moveTo>
                    <a:cubicBezTo>
                      <a:pt x="3998" y="0"/>
                      <a:pt x="3593" y="146"/>
                      <a:pt x="3268" y="418"/>
                    </a:cubicBezTo>
                    <a:lnTo>
                      <a:pt x="2239" y="1094"/>
                    </a:lnTo>
                    <a:lnTo>
                      <a:pt x="0" y="905"/>
                    </a:lnTo>
                    <a:lnTo>
                      <a:pt x="0" y="905"/>
                    </a:lnTo>
                    <a:lnTo>
                      <a:pt x="2507" y="1599"/>
                    </a:lnTo>
                    <a:cubicBezTo>
                      <a:pt x="3084" y="1157"/>
                      <a:pt x="3591" y="1004"/>
                      <a:pt x="4053" y="1004"/>
                    </a:cubicBezTo>
                    <a:cubicBezTo>
                      <a:pt x="4298" y="1004"/>
                      <a:pt x="4529" y="1047"/>
                      <a:pt x="4752" y="1112"/>
                    </a:cubicBezTo>
                    <a:cubicBezTo>
                      <a:pt x="4775" y="1119"/>
                      <a:pt x="4798" y="1122"/>
                      <a:pt x="4820" y="1122"/>
                    </a:cubicBezTo>
                    <a:cubicBezTo>
                      <a:pt x="4901" y="1122"/>
                      <a:pt x="4979" y="1081"/>
                      <a:pt x="5026" y="1015"/>
                    </a:cubicBezTo>
                    <a:cubicBezTo>
                      <a:pt x="5032" y="1003"/>
                      <a:pt x="5038" y="984"/>
                      <a:pt x="5044" y="972"/>
                    </a:cubicBezTo>
                    <a:cubicBezTo>
                      <a:pt x="5166" y="668"/>
                      <a:pt x="5117" y="327"/>
                      <a:pt x="4917" y="72"/>
                    </a:cubicBezTo>
                    <a:lnTo>
                      <a:pt x="4886" y="65"/>
                    </a:lnTo>
                    <a:cubicBezTo>
                      <a:pt x="4729" y="22"/>
                      <a:pt x="4570" y="0"/>
                      <a:pt x="441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2" name="Google Shape;2762;p75"/>
              <p:cNvSpPr/>
              <p:nvPr/>
            </p:nvSpPr>
            <p:spPr>
              <a:xfrm>
                <a:off x="1723069" y="4367391"/>
                <a:ext cx="502899" cy="154207"/>
              </a:xfrm>
              <a:custGeom>
                <a:avLst/>
                <a:gdLst/>
                <a:ahLst/>
                <a:cxnLst/>
                <a:rect l="l" t="t" r="r" b="b"/>
                <a:pathLst>
                  <a:path w="7504" h="2301" extrusionOk="0">
                    <a:moveTo>
                      <a:pt x="1" y="1"/>
                    </a:moveTo>
                    <a:lnTo>
                      <a:pt x="4978" y="2301"/>
                    </a:lnTo>
                    <a:lnTo>
                      <a:pt x="5118" y="2210"/>
                    </a:lnTo>
                    <a:cubicBezTo>
                      <a:pt x="5497" y="1958"/>
                      <a:pt x="5941" y="1827"/>
                      <a:pt x="6388" y="1827"/>
                    </a:cubicBezTo>
                    <a:cubicBezTo>
                      <a:pt x="6601" y="1827"/>
                      <a:pt x="6815" y="1857"/>
                      <a:pt x="7023" y="1917"/>
                    </a:cubicBezTo>
                    <a:cubicBezTo>
                      <a:pt x="7045" y="1924"/>
                      <a:pt x="7068" y="1927"/>
                      <a:pt x="7090" y="1927"/>
                    </a:cubicBezTo>
                    <a:cubicBezTo>
                      <a:pt x="7187" y="1927"/>
                      <a:pt x="7275" y="1866"/>
                      <a:pt x="7315" y="1771"/>
                    </a:cubicBezTo>
                    <a:cubicBezTo>
                      <a:pt x="7503" y="1297"/>
                      <a:pt x="7260" y="755"/>
                      <a:pt x="6779" y="579"/>
                    </a:cubicBezTo>
                    <a:lnTo>
                      <a:pt x="6414" y="481"/>
                    </a:lnTo>
                    <a:cubicBezTo>
                      <a:pt x="6260" y="439"/>
                      <a:pt x="6102" y="419"/>
                      <a:pt x="5944" y="419"/>
                    </a:cubicBezTo>
                    <a:cubicBezTo>
                      <a:pt x="5531" y="419"/>
                      <a:pt x="5123" y="561"/>
                      <a:pt x="4802" y="834"/>
                    </a:cubicBezTo>
                    <a:lnTo>
                      <a:pt x="1"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3" name="Google Shape;2763;p75"/>
              <p:cNvSpPr/>
              <p:nvPr/>
            </p:nvSpPr>
            <p:spPr>
              <a:xfrm>
                <a:off x="1920899" y="4481586"/>
                <a:ext cx="270617" cy="49593"/>
              </a:xfrm>
              <a:custGeom>
                <a:avLst/>
                <a:gdLst/>
                <a:ahLst/>
                <a:cxnLst/>
                <a:rect l="l" t="t" r="r" b="b"/>
                <a:pathLst>
                  <a:path w="4038" h="740" extrusionOk="0">
                    <a:moveTo>
                      <a:pt x="3503" y="1"/>
                    </a:moveTo>
                    <a:cubicBezTo>
                      <a:pt x="3050" y="1"/>
                      <a:pt x="2590" y="297"/>
                      <a:pt x="2166" y="426"/>
                    </a:cubicBezTo>
                    <a:cubicBezTo>
                      <a:pt x="1996" y="487"/>
                      <a:pt x="1813" y="524"/>
                      <a:pt x="1637" y="542"/>
                    </a:cubicBezTo>
                    <a:cubicBezTo>
                      <a:pt x="1567" y="547"/>
                      <a:pt x="1497" y="549"/>
                      <a:pt x="1428" y="549"/>
                    </a:cubicBezTo>
                    <a:cubicBezTo>
                      <a:pt x="1315" y="549"/>
                      <a:pt x="1202" y="543"/>
                      <a:pt x="1089" y="536"/>
                    </a:cubicBezTo>
                    <a:cubicBezTo>
                      <a:pt x="913" y="524"/>
                      <a:pt x="730" y="506"/>
                      <a:pt x="560" y="481"/>
                    </a:cubicBezTo>
                    <a:cubicBezTo>
                      <a:pt x="383" y="457"/>
                      <a:pt x="213" y="420"/>
                      <a:pt x="43" y="408"/>
                    </a:cubicBezTo>
                    <a:cubicBezTo>
                      <a:pt x="40" y="408"/>
                      <a:pt x="38" y="408"/>
                      <a:pt x="36" y="408"/>
                    </a:cubicBezTo>
                    <a:cubicBezTo>
                      <a:pt x="1" y="408"/>
                      <a:pt x="7" y="457"/>
                      <a:pt x="30" y="469"/>
                    </a:cubicBezTo>
                    <a:cubicBezTo>
                      <a:pt x="359" y="591"/>
                      <a:pt x="700" y="676"/>
                      <a:pt x="1047" y="718"/>
                    </a:cubicBezTo>
                    <a:cubicBezTo>
                      <a:pt x="1176" y="733"/>
                      <a:pt x="1306" y="740"/>
                      <a:pt x="1435" y="740"/>
                    </a:cubicBezTo>
                    <a:cubicBezTo>
                      <a:pt x="1634" y="740"/>
                      <a:pt x="1833" y="724"/>
                      <a:pt x="2032" y="694"/>
                    </a:cubicBezTo>
                    <a:cubicBezTo>
                      <a:pt x="2367" y="658"/>
                      <a:pt x="2683" y="475"/>
                      <a:pt x="2975" y="335"/>
                    </a:cubicBezTo>
                    <a:cubicBezTo>
                      <a:pt x="3174" y="240"/>
                      <a:pt x="3404" y="159"/>
                      <a:pt x="3630" y="159"/>
                    </a:cubicBezTo>
                    <a:cubicBezTo>
                      <a:pt x="3736" y="159"/>
                      <a:pt x="3842" y="177"/>
                      <a:pt x="3943" y="220"/>
                    </a:cubicBezTo>
                    <a:cubicBezTo>
                      <a:pt x="3952" y="224"/>
                      <a:pt x="3960" y="226"/>
                      <a:pt x="3968" y="226"/>
                    </a:cubicBezTo>
                    <a:cubicBezTo>
                      <a:pt x="4010" y="226"/>
                      <a:pt x="4038" y="166"/>
                      <a:pt x="3992" y="140"/>
                    </a:cubicBezTo>
                    <a:cubicBezTo>
                      <a:pt x="3831" y="40"/>
                      <a:pt x="3667" y="1"/>
                      <a:pt x="350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64" name="Google Shape;2764;p75"/>
              <p:cNvSpPr/>
              <p:nvPr/>
            </p:nvSpPr>
            <p:spPr>
              <a:xfrm>
                <a:off x="2031408" y="4513418"/>
                <a:ext cx="192943" cy="48052"/>
              </a:xfrm>
              <a:custGeom>
                <a:avLst/>
                <a:gdLst/>
                <a:ahLst/>
                <a:cxnLst/>
                <a:rect l="l" t="t" r="r" b="b"/>
                <a:pathLst>
                  <a:path w="2879" h="717" extrusionOk="0">
                    <a:moveTo>
                      <a:pt x="2251" y="1"/>
                    </a:moveTo>
                    <a:cubicBezTo>
                      <a:pt x="1987" y="1"/>
                      <a:pt x="1719" y="41"/>
                      <a:pt x="1466" y="104"/>
                    </a:cubicBezTo>
                    <a:cubicBezTo>
                      <a:pt x="1241" y="164"/>
                      <a:pt x="1022" y="262"/>
                      <a:pt x="821" y="390"/>
                    </a:cubicBezTo>
                    <a:cubicBezTo>
                      <a:pt x="718" y="450"/>
                      <a:pt x="602" y="493"/>
                      <a:pt x="493" y="529"/>
                    </a:cubicBezTo>
                    <a:cubicBezTo>
                      <a:pt x="454" y="541"/>
                      <a:pt x="413" y="546"/>
                      <a:pt x="370" y="546"/>
                    </a:cubicBezTo>
                    <a:cubicBezTo>
                      <a:pt x="251" y="546"/>
                      <a:pt x="123" y="507"/>
                      <a:pt x="24" y="463"/>
                    </a:cubicBezTo>
                    <a:cubicBezTo>
                      <a:pt x="23" y="462"/>
                      <a:pt x="22" y="462"/>
                      <a:pt x="20" y="462"/>
                    </a:cubicBezTo>
                    <a:cubicBezTo>
                      <a:pt x="10" y="462"/>
                      <a:pt x="1" y="481"/>
                      <a:pt x="6" y="481"/>
                    </a:cubicBezTo>
                    <a:cubicBezTo>
                      <a:pt x="181" y="566"/>
                      <a:pt x="373" y="717"/>
                      <a:pt x="574" y="717"/>
                    </a:cubicBezTo>
                    <a:cubicBezTo>
                      <a:pt x="618" y="717"/>
                      <a:pt x="662" y="710"/>
                      <a:pt x="706" y="694"/>
                    </a:cubicBezTo>
                    <a:cubicBezTo>
                      <a:pt x="925" y="615"/>
                      <a:pt x="1114" y="450"/>
                      <a:pt x="1326" y="347"/>
                    </a:cubicBezTo>
                    <a:cubicBezTo>
                      <a:pt x="1552" y="231"/>
                      <a:pt x="1795" y="152"/>
                      <a:pt x="2051" y="122"/>
                    </a:cubicBezTo>
                    <a:cubicBezTo>
                      <a:pt x="2127" y="116"/>
                      <a:pt x="2204" y="114"/>
                      <a:pt x="2281" y="114"/>
                    </a:cubicBezTo>
                    <a:cubicBezTo>
                      <a:pt x="2459" y="114"/>
                      <a:pt x="2638" y="128"/>
                      <a:pt x="2817" y="158"/>
                    </a:cubicBezTo>
                    <a:cubicBezTo>
                      <a:pt x="2860" y="158"/>
                      <a:pt x="2878" y="97"/>
                      <a:pt x="2836" y="79"/>
                    </a:cubicBezTo>
                    <a:cubicBezTo>
                      <a:pt x="2649" y="24"/>
                      <a:pt x="2451" y="1"/>
                      <a:pt x="225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65" name="Google Shape;2765;p75"/>
              <p:cNvSpPr/>
              <p:nvPr/>
            </p:nvSpPr>
            <p:spPr>
              <a:xfrm>
                <a:off x="1651362" y="4337502"/>
                <a:ext cx="70167" cy="28415"/>
              </a:xfrm>
              <a:custGeom>
                <a:avLst/>
                <a:gdLst/>
                <a:ahLst/>
                <a:cxnLst/>
                <a:rect l="l" t="t" r="r" b="b"/>
                <a:pathLst>
                  <a:path w="1047" h="424" extrusionOk="0">
                    <a:moveTo>
                      <a:pt x="87" y="0"/>
                    </a:moveTo>
                    <a:cubicBezTo>
                      <a:pt x="42" y="0"/>
                      <a:pt x="1" y="47"/>
                      <a:pt x="24" y="94"/>
                    </a:cubicBezTo>
                    <a:cubicBezTo>
                      <a:pt x="116" y="282"/>
                      <a:pt x="298" y="404"/>
                      <a:pt x="511" y="422"/>
                    </a:cubicBezTo>
                    <a:cubicBezTo>
                      <a:pt x="524" y="423"/>
                      <a:pt x="536" y="424"/>
                      <a:pt x="549" y="424"/>
                    </a:cubicBezTo>
                    <a:cubicBezTo>
                      <a:pt x="640" y="424"/>
                      <a:pt x="730" y="404"/>
                      <a:pt x="815" y="355"/>
                    </a:cubicBezTo>
                    <a:cubicBezTo>
                      <a:pt x="894" y="301"/>
                      <a:pt x="961" y="234"/>
                      <a:pt x="1022" y="155"/>
                    </a:cubicBezTo>
                    <a:cubicBezTo>
                      <a:pt x="1046" y="126"/>
                      <a:pt x="1020" y="85"/>
                      <a:pt x="987" y="85"/>
                    </a:cubicBezTo>
                    <a:cubicBezTo>
                      <a:pt x="979" y="85"/>
                      <a:pt x="970" y="88"/>
                      <a:pt x="961" y="94"/>
                    </a:cubicBezTo>
                    <a:cubicBezTo>
                      <a:pt x="900" y="136"/>
                      <a:pt x="827" y="161"/>
                      <a:pt x="748" y="167"/>
                    </a:cubicBezTo>
                    <a:cubicBezTo>
                      <a:pt x="695" y="176"/>
                      <a:pt x="638" y="181"/>
                      <a:pt x="583" y="181"/>
                    </a:cubicBezTo>
                    <a:cubicBezTo>
                      <a:pt x="563" y="181"/>
                      <a:pt x="543" y="181"/>
                      <a:pt x="523" y="179"/>
                    </a:cubicBezTo>
                    <a:cubicBezTo>
                      <a:pt x="377" y="167"/>
                      <a:pt x="237" y="106"/>
                      <a:pt x="128" y="15"/>
                    </a:cubicBezTo>
                    <a:cubicBezTo>
                      <a:pt x="115" y="5"/>
                      <a:pt x="101" y="0"/>
                      <a:pt x="8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66" name="Google Shape;2766;p75"/>
              <p:cNvSpPr/>
              <p:nvPr/>
            </p:nvSpPr>
            <p:spPr>
              <a:xfrm>
                <a:off x="1351198" y="4390645"/>
                <a:ext cx="233757" cy="227591"/>
              </a:xfrm>
              <a:custGeom>
                <a:avLst/>
                <a:gdLst/>
                <a:ahLst/>
                <a:cxnLst/>
                <a:rect l="l" t="t" r="r" b="b"/>
                <a:pathLst>
                  <a:path w="3488" h="3396" extrusionOk="0">
                    <a:moveTo>
                      <a:pt x="925" y="1"/>
                    </a:moveTo>
                    <a:cubicBezTo>
                      <a:pt x="925" y="1"/>
                      <a:pt x="0" y="2142"/>
                      <a:pt x="828" y="3396"/>
                    </a:cubicBezTo>
                    <a:lnTo>
                      <a:pt x="3487" y="2532"/>
                    </a:lnTo>
                    <a:lnTo>
                      <a:pt x="3043" y="195"/>
                    </a:lnTo>
                    <a:lnTo>
                      <a:pt x="925"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7" name="Google Shape;2767;p75"/>
              <p:cNvSpPr/>
              <p:nvPr/>
            </p:nvSpPr>
            <p:spPr>
              <a:xfrm>
                <a:off x="466321" y="4324970"/>
                <a:ext cx="886172" cy="542105"/>
              </a:xfrm>
              <a:custGeom>
                <a:avLst/>
                <a:gdLst/>
                <a:ahLst/>
                <a:cxnLst/>
                <a:rect l="l" t="t" r="r" b="b"/>
                <a:pathLst>
                  <a:path w="13223" h="8089" extrusionOk="0">
                    <a:moveTo>
                      <a:pt x="864" y="1"/>
                    </a:moveTo>
                    <a:lnTo>
                      <a:pt x="0" y="7936"/>
                    </a:lnTo>
                    <a:cubicBezTo>
                      <a:pt x="379" y="8043"/>
                      <a:pt x="916" y="8089"/>
                      <a:pt x="1558" y="8089"/>
                    </a:cubicBezTo>
                    <a:cubicBezTo>
                      <a:pt x="5429" y="8089"/>
                      <a:pt x="13125" y="6414"/>
                      <a:pt x="13125" y="6414"/>
                    </a:cubicBezTo>
                    <a:lnTo>
                      <a:pt x="13223" y="1041"/>
                    </a:lnTo>
                    <a:cubicBezTo>
                      <a:pt x="13223" y="1041"/>
                      <a:pt x="5373" y="123"/>
                      <a:pt x="86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68" name="Google Shape;2768;p75"/>
              <p:cNvSpPr/>
              <p:nvPr/>
            </p:nvSpPr>
            <p:spPr>
              <a:xfrm>
                <a:off x="677621" y="3430777"/>
                <a:ext cx="629227" cy="1126899"/>
              </a:xfrm>
              <a:custGeom>
                <a:avLst/>
                <a:gdLst/>
                <a:ahLst/>
                <a:cxnLst/>
                <a:rect l="l" t="t" r="r" b="b"/>
                <a:pathLst>
                  <a:path w="9389" h="16815" extrusionOk="0">
                    <a:moveTo>
                      <a:pt x="331" y="1"/>
                    </a:moveTo>
                    <a:cubicBezTo>
                      <a:pt x="289" y="1"/>
                      <a:pt x="252" y="67"/>
                      <a:pt x="291" y="97"/>
                    </a:cubicBezTo>
                    <a:cubicBezTo>
                      <a:pt x="1034" y="700"/>
                      <a:pt x="1636" y="1479"/>
                      <a:pt x="2105" y="2306"/>
                    </a:cubicBezTo>
                    <a:cubicBezTo>
                      <a:pt x="2518" y="3042"/>
                      <a:pt x="2841" y="3827"/>
                      <a:pt x="3072" y="4643"/>
                    </a:cubicBezTo>
                    <a:cubicBezTo>
                      <a:pt x="3194" y="5056"/>
                      <a:pt x="3291" y="5482"/>
                      <a:pt x="3364" y="5902"/>
                    </a:cubicBezTo>
                    <a:cubicBezTo>
                      <a:pt x="3401" y="6115"/>
                      <a:pt x="3462" y="6322"/>
                      <a:pt x="3510" y="6535"/>
                    </a:cubicBezTo>
                    <a:cubicBezTo>
                      <a:pt x="3571" y="6797"/>
                      <a:pt x="3571" y="7089"/>
                      <a:pt x="3583" y="7356"/>
                    </a:cubicBezTo>
                    <a:cubicBezTo>
                      <a:pt x="3705" y="9498"/>
                      <a:pt x="3413" y="11622"/>
                      <a:pt x="3133" y="13733"/>
                    </a:cubicBezTo>
                    <a:cubicBezTo>
                      <a:pt x="3127" y="13776"/>
                      <a:pt x="3133" y="13812"/>
                      <a:pt x="3151" y="13849"/>
                    </a:cubicBezTo>
                    <a:cubicBezTo>
                      <a:pt x="2579" y="14257"/>
                      <a:pt x="2026" y="14689"/>
                      <a:pt x="1502" y="15151"/>
                    </a:cubicBezTo>
                    <a:cubicBezTo>
                      <a:pt x="967" y="15626"/>
                      <a:pt x="517" y="16179"/>
                      <a:pt x="42" y="16709"/>
                    </a:cubicBezTo>
                    <a:cubicBezTo>
                      <a:pt x="0" y="16755"/>
                      <a:pt x="39" y="16815"/>
                      <a:pt x="87" y="16815"/>
                    </a:cubicBezTo>
                    <a:cubicBezTo>
                      <a:pt x="102" y="16815"/>
                      <a:pt x="118" y="16809"/>
                      <a:pt x="133" y="16794"/>
                    </a:cubicBezTo>
                    <a:cubicBezTo>
                      <a:pt x="626" y="16301"/>
                      <a:pt x="1186" y="15881"/>
                      <a:pt x="1721" y="15425"/>
                    </a:cubicBezTo>
                    <a:cubicBezTo>
                      <a:pt x="2111" y="15090"/>
                      <a:pt x="2512" y="14768"/>
                      <a:pt x="2926" y="14464"/>
                    </a:cubicBezTo>
                    <a:lnTo>
                      <a:pt x="2926" y="14464"/>
                    </a:lnTo>
                    <a:cubicBezTo>
                      <a:pt x="2896" y="14500"/>
                      <a:pt x="2871" y="14537"/>
                      <a:pt x="2841" y="14579"/>
                    </a:cubicBezTo>
                    <a:cubicBezTo>
                      <a:pt x="2713" y="14756"/>
                      <a:pt x="2591" y="14950"/>
                      <a:pt x="2482" y="15151"/>
                    </a:cubicBezTo>
                    <a:cubicBezTo>
                      <a:pt x="2281" y="15559"/>
                      <a:pt x="2123" y="15991"/>
                      <a:pt x="1959" y="16417"/>
                    </a:cubicBezTo>
                    <a:cubicBezTo>
                      <a:pt x="1943" y="16457"/>
                      <a:pt x="1982" y="16489"/>
                      <a:pt x="2018" y="16489"/>
                    </a:cubicBezTo>
                    <a:cubicBezTo>
                      <a:pt x="2036" y="16489"/>
                      <a:pt x="2054" y="16480"/>
                      <a:pt x="2062" y="16459"/>
                    </a:cubicBezTo>
                    <a:cubicBezTo>
                      <a:pt x="2257" y="16052"/>
                      <a:pt x="2494" y="15668"/>
                      <a:pt x="2762" y="15309"/>
                    </a:cubicBezTo>
                    <a:cubicBezTo>
                      <a:pt x="2896" y="15127"/>
                      <a:pt x="3017" y="14932"/>
                      <a:pt x="3151" y="14750"/>
                    </a:cubicBezTo>
                    <a:cubicBezTo>
                      <a:pt x="3212" y="14658"/>
                      <a:pt x="3279" y="14573"/>
                      <a:pt x="3352" y="14488"/>
                    </a:cubicBezTo>
                    <a:cubicBezTo>
                      <a:pt x="3395" y="14427"/>
                      <a:pt x="3449" y="14366"/>
                      <a:pt x="3498" y="14305"/>
                    </a:cubicBezTo>
                    <a:cubicBezTo>
                      <a:pt x="3918" y="14354"/>
                      <a:pt x="4344" y="14384"/>
                      <a:pt x="4770" y="14409"/>
                    </a:cubicBezTo>
                    <a:cubicBezTo>
                      <a:pt x="5524" y="14457"/>
                      <a:pt x="6279" y="14488"/>
                      <a:pt x="7033" y="14488"/>
                    </a:cubicBezTo>
                    <a:cubicBezTo>
                      <a:pt x="7417" y="14488"/>
                      <a:pt x="7806" y="14488"/>
                      <a:pt x="8183" y="14457"/>
                    </a:cubicBezTo>
                    <a:cubicBezTo>
                      <a:pt x="8561" y="14427"/>
                      <a:pt x="8932" y="14391"/>
                      <a:pt x="9315" y="14384"/>
                    </a:cubicBezTo>
                    <a:cubicBezTo>
                      <a:pt x="9388" y="14384"/>
                      <a:pt x="9388" y="14275"/>
                      <a:pt x="9315" y="14275"/>
                    </a:cubicBezTo>
                    <a:cubicBezTo>
                      <a:pt x="9290" y="14275"/>
                      <a:pt x="9264" y="14275"/>
                      <a:pt x="9239" y="14275"/>
                    </a:cubicBezTo>
                    <a:cubicBezTo>
                      <a:pt x="8827" y="14275"/>
                      <a:pt x="8420" y="14231"/>
                      <a:pt x="8007" y="14214"/>
                    </a:cubicBezTo>
                    <a:cubicBezTo>
                      <a:pt x="7252" y="14190"/>
                      <a:pt x="6504" y="14147"/>
                      <a:pt x="5743" y="14111"/>
                    </a:cubicBezTo>
                    <a:cubicBezTo>
                      <a:pt x="4983" y="14074"/>
                      <a:pt x="4228" y="14001"/>
                      <a:pt x="3468" y="13952"/>
                    </a:cubicBezTo>
                    <a:lnTo>
                      <a:pt x="3449" y="13952"/>
                    </a:lnTo>
                    <a:cubicBezTo>
                      <a:pt x="3449" y="13934"/>
                      <a:pt x="3443" y="13910"/>
                      <a:pt x="3431" y="13892"/>
                    </a:cubicBezTo>
                    <a:cubicBezTo>
                      <a:pt x="3419" y="13879"/>
                      <a:pt x="3413" y="13867"/>
                      <a:pt x="3401" y="13861"/>
                    </a:cubicBezTo>
                    <a:cubicBezTo>
                      <a:pt x="3413" y="13843"/>
                      <a:pt x="3425" y="13825"/>
                      <a:pt x="3425" y="13806"/>
                    </a:cubicBezTo>
                    <a:cubicBezTo>
                      <a:pt x="3589" y="12583"/>
                      <a:pt x="3742" y="11354"/>
                      <a:pt x="3821" y="10125"/>
                    </a:cubicBezTo>
                    <a:cubicBezTo>
                      <a:pt x="3900" y="9042"/>
                      <a:pt x="3881" y="7953"/>
                      <a:pt x="3778" y="6870"/>
                    </a:cubicBezTo>
                    <a:cubicBezTo>
                      <a:pt x="3760" y="6736"/>
                      <a:pt x="3742" y="6596"/>
                      <a:pt x="3742" y="6456"/>
                    </a:cubicBezTo>
                    <a:cubicBezTo>
                      <a:pt x="3735" y="6352"/>
                      <a:pt x="3735" y="6243"/>
                      <a:pt x="3729" y="6139"/>
                    </a:cubicBezTo>
                    <a:cubicBezTo>
                      <a:pt x="3705" y="5920"/>
                      <a:pt x="3675" y="5701"/>
                      <a:pt x="3626" y="5488"/>
                    </a:cubicBezTo>
                    <a:cubicBezTo>
                      <a:pt x="3535" y="5056"/>
                      <a:pt x="3425" y="4630"/>
                      <a:pt x="3285" y="4217"/>
                    </a:cubicBezTo>
                    <a:cubicBezTo>
                      <a:pt x="3017" y="3383"/>
                      <a:pt x="2634" y="2586"/>
                      <a:pt x="2141" y="1862"/>
                    </a:cubicBezTo>
                    <a:cubicBezTo>
                      <a:pt x="1648" y="1150"/>
                      <a:pt x="1046" y="529"/>
                      <a:pt x="358" y="12"/>
                    </a:cubicBezTo>
                    <a:cubicBezTo>
                      <a:pt x="349" y="4"/>
                      <a:pt x="340" y="1"/>
                      <a:pt x="3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69" name="Google Shape;2769;p75"/>
              <p:cNvSpPr/>
              <p:nvPr/>
            </p:nvSpPr>
            <p:spPr>
              <a:xfrm>
                <a:off x="646928" y="4762918"/>
                <a:ext cx="649601" cy="106692"/>
              </a:xfrm>
              <a:custGeom>
                <a:avLst/>
                <a:gdLst/>
                <a:ahLst/>
                <a:cxnLst/>
                <a:rect l="l" t="t" r="r" b="b"/>
                <a:pathLst>
                  <a:path w="9693" h="1592" extrusionOk="0">
                    <a:moveTo>
                      <a:pt x="9609" y="1"/>
                    </a:moveTo>
                    <a:cubicBezTo>
                      <a:pt x="9607" y="1"/>
                      <a:pt x="9605" y="1"/>
                      <a:pt x="9603" y="1"/>
                    </a:cubicBezTo>
                    <a:cubicBezTo>
                      <a:pt x="8915" y="92"/>
                      <a:pt x="8216" y="135"/>
                      <a:pt x="7528" y="214"/>
                    </a:cubicBezTo>
                    <a:cubicBezTo>
                      <a:pt x="6305" y="360"/>
                      <a:pt x="5094" y="536"/>
                      <a:pt x="3877" y="707"/>
                    </a:cubicBezTo>
                    <a:lnTo>
                      <a:pt x="2039" y="975"/>
                    </a:lnTo>
                    <a:lnTo>
                      <a:pt x="1151" y="1102"/>
                    </a:lnTo>
                    <a:cubicBezTo>
                      <a:pt x="841" y="1145"/>
                      <a:pt x="524" y="1181"/>
                      <a:pt x="220" y="1242"/>
                    </a:cubicBezTo>
                    <a:cubicBezTo>
                      <a:pt x="0" y="1277"/>
                      <a:pt x="39" y="1592"/>
                      <a:pt x="242" y="1592"/>
                    </a:cubicBezTo>
                    <a:cubicBezTo>
                      <a:pt x="252" y="1592"/>
                      <a:pt x="263" y="1591"/>
                      <a:pt x="275" y="1589"/>
                    </a:cubicBezTo>
                    <a:cubicBezTo>
                      <a:pt x="622" y="1559"/>
                      <a:pt x="968" y="1492"/>
                      <a:pt x="1315" y="1443"/>
                    </a:cubicBezTo>
                    <a:lnTo>
                      <a:pt x="2338" y="1297"/>
                    </a:lnTo>
                    <a:cubicBezTo>
                      <a:pt x="3555" y="1115"/>
                      <a:pt x="4765" y="944"/>
                      <a:pt x="5976" y="762"/>
                    </a:cubicBezTo>
                    <a:cubicBezTo>
                      <a:pt x="6591" y="670"/>
                      <a:pt x="7212" y="567"/>
                      <a:pt x="7814" y="463"/>
                    </a:cubicBezTo>
                    <a:cubicBezTo>
                      <a:pt x="8422" y="360"/>
                      <a:pt x="9013" y="220"/>
                      <a:pt x="9621" y="123"/>
                    </a:cubicBezTo>
                    <a:cubicBezTo>
                      <a:pt x="9692" y="105"/>
                      <a:pt x="9677" y="1"/>
                      <a:pt x="960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2770" name="Google Shape;2770;p75"/>
            <p:cNvGrpSpPr/>
            <p:nvPr/>
          </p:nvGrpSpPr>
          <p:grpSpPr>
            <a:xfrm>
              <a:off x="2868288" y="2327696"/>
              <a:ext cx="433933" cy="818269"/>
              <a:chOff x="2366555" y="2327696"/>
              <a:chExt cx="433933" cy="818269"/>
            </a:xfrm>
          </p:grpSpPr>
          <p:sp>
            <p:nvSpPr>
              <p:cNvPr id="2771" name="Google Shape;2771;p75"/>
              <p:cNvSpPr/>
              <p:nvPr/>
            </p:nvSpPr>
            <p:spPr>
              <a:xfrm>
                <a:off x="2445298" y="2352961"/>
                <a:ext cx="52676" cy="16419"/>
              </a:xfrm>
              <a:custGeom>
                <a:avLst/>
                <a:gdLst/>
                <a:ahLst/>
                <a:cxnLst/>
                <a:rect l="l" t="t" r="r" b="b"/>
                <a:pathLst>
                  <a:path w="786" h="245" fill="none" extrusionOk="0">
                    <a:moveTo>
                      <a:pt x="785" y="244"/>
                    </a:moveTo>
                    <a:lnTo>
                      <a:pt x="0" y="1"/>
                    </a:lnTo>
                  </a:path>
                </a:pathLst>
              </a:custGeom>
              <a:noFill/>
              <a:ln w="1825" cap="flat" cmpd="sng">
                <a:solidFill>
                  <a:srgbClr val="BF3B0D"/>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72" name="Google Shape;2772;p75"/>
              <p:cNvSpPr/>
              <p:nvPr/>
            </p:nvSpPr>
            <p:spPr>
              <a:xfrm>
                <a:off x="2430622" y="2401480"/>
                <a:ext cx="52609" cy="16017"/>
              </a:xfrm>
              <a:custGeom>
                <a:avLst/>
                <a:gdLst/>
                <a:ahLst/>
                <a:cxnLst/>
                <a:rect l="l" t="t" r="r" b="b"/>
                <a:pathLst>
                  <a:path w="785" h="239" fill="none" extrusionOk="0">
                    <a:moveTo>
                      <a:pt x="785" y="238"/>
                    </a:moveTo>
                    <a:lnTo>
                      <a:pt x="0" y="1"/>
                    </a:lnTo>
                  </a:path>
                </a:pathLst>
              </a:custGeom>
              <a:noFill/>
              <a:ln w="1825" cap="flat" cmpd="sng">
                <a:solidFill>
                  <a:srgbClr val="BF3B0D"/>
                </a:solidFill>
                <a:prstDash val="solid"/>
                <a:miter lim="6084"/>
                <a:headEnd type="none" w="sm" len="sm"/>
                <a:tailEnd type="none" w="sm" len="sm"/>
              </a:ln>
            </p:spPr>
            <p:txBody>
              <a:bodyPr spcFirstLastPara="1" wrap="square" lIns="121900" tIns="121900" rIns="121900" bIns="121900" anchor="ctr" anchorCtr="0">
                <a:noAutofit/>
              </a:bodyPr>
              <a:lstStyle/>
              <a:p>
                <a:endParaRPr sz="2400"/>
              </a:p>
            </p:txBody>
          </p:sp>
          <p:sp>
            <p:nvSpPr>
              <p:cNvPr id="2773" name="Google Shape;2773;p75"/>
              <p:cNvSpPr/>
              <p:nvPr/>
            </p:nvSpPr>
            <p:spPr>
              <a:xfrm>
                <a:off x="2507690" y="2624978"/>
                <a:ext cx="283886" cy="361157"/>
              </a:xfrm>
              <a:custGeom>
                <a:avLst/>
                <a:gdLst/>
                <a:ahLst/>
                <a:cxnLst/>
                <a:rect l="l" t="t" r="r" b="b"/>
                <a:pathLst>
                  <a:path w="4236" h="5389" extrusionOk="0">
                    <a:moveTo>
                      <a:pt x="0" y="0"/>
                    </a:moveTo>
                    <a:cubicBezTo>
                      <a:pt x="581" y="3157"/>
                      <a:pt x="1069" y="5389"/>
                      <a:pt x="3200" y="5389"/>
                    </a:cubicBezTo>
                    <a:cubicBezTo>
                      <a:pt x="3500" y="5389"/>
                      <a:pt x="3834" y="5344"/>
                      <a:pt x="4205" y="5251"/>
                    </a:cubicBezTo>
                    <a:lnTo>
                      <a:pt x="4235" y="426"/>
                    </a:lnTo>
                    <a:lnTo>
                      <a:pt x="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74" name="Google Shape;2774;p75"/>
              <p:cNvSpPr/>
              <p:nvPr/>
            </p:nvSpPr>
            <p:spPr>
              <a:xfrm>
                <a:off x="2366555" y="2327696"/>
                <a:ext cx="427036" cy="650070"/>
              </a:xfrm>
              <a:custGeom>
                <a:avLst/>
                <a:gdLst/>
                <a:ahLst/>
                <a:cxnLst/>
                <a:rect l="l" t="t" r="r" b="b"/>
                <a:pathLst>
                  <a:path w="6372" h="9700" extrusionOk="0">
                    <a:moveTo>
                      <a:pt x="3075" y="0"/>
                    </a:moveTo>
                    <a:cubicBezTo>
                      <a:pt x="3044" y="0"/>
                      <a:pt x="3013" y="2"/>
                      <a:pt x="2982" y="7"/>
                    </a:cubicBezTo>
                    <a:lnTo>
                      <a:pt x="439" y="323"/>
                    </a:lnTo>
                    <a:cubicBezTo>
                      <a:pt x="189" y="347"/>
                      <a:pt x="1" y="566"/>
                      <a:pt x="13" y="816"/>
                    </a:cubicBezTo>
                    <a:cubicBezTo>
                      <a:pt x="25" y="1053"/>
                      <a:pt x="208" y="1236"/>
                      <a:pt x="439" y="1260"/>
                    </a:cubicBezTo>
                    <a:lnTo>
                      <a:pt x="2483" y="1436"/>
                    </a:lnTo>
                    <a:lnTo>
                      <a:pt x="2982" y="2763"/>
                    </a:lnTo>
                    <a:cubicBezTo>
                      <a:pt x="2982" y="2763"/>
                      <a:pt x="2447" y="6420"/>
                      <a:pt x="3512" y="7905"/>
                    </a:cubicBezTo>
                    <a:cubicBezTo>
                      <a:pt x="4388" y="9359"/>
                      <a:pt x="5824" y="9116"/>
                      <a:pt x="6146" y="9700"/>
                    </a:cubicBezTo>
                    <a:lnTo>
                      <a:pt x="6353" y="4521"/>
                    </a:lnTo>
                    <a:cubicBezTo>
                      <a:pt x="6372" y="4077"/>
                      <a:pt x="6238" y="3651"/>
                      <a:pt x="5970" y="3305"/>
                    </a:cubicBezTo>
                    <a:lnTo>
                      <a:pt x="3609" y="226"/>
                    </a:lnTo>
                    <a:cubicBezTo>
                      <a:pt x="3467" y="83"/>
                      <a:pt x="3274" y="0"/>
                      <a:pt x="307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75" name="Google Shape;2775;p75"/>
              <p:cNvSpPr/>
              <p:nvPr/>
            </p:nvSpPr>
            <p:spPr>
              <a:xfrm>
                <a:off x="2454680" y="2481028"/>
                <a:ext cx="254465" cy="345475"/>
              </a:xfrm>
              <a:custGeom>
                <a:avLst/>
                <a:gdLst/>
                <a:ahLst/>
                <a:cxnLst/>
                <a:rect l="l" t="t" r="r" b="b"/>
                <a:pathLst>
                  <a:path w="3797" h="5155" extrusionOk="0">
                    <a:moveTo>
                      <a:pt x="1619" y="0"/>
                    </a:moveTo>
                    <a:cubicBezTo>
                      <a:pt x="341" y="372"/>
                      <a:pt x="0" y="1254"/>
                      <a:pt x="554" y="1814"/>
                    </a:cubicBezTo>
                    <a:cubicBezTo>
                      <a:pt x="469" y="2580"/>
                      <a:pt x="767" y="2982"/>
                      <a:pt x="1393" y="3189"/>
                    </a:cubicBezTo>
                    <a:cubicBezTo>
                      <a:pt x="481" y="3304"/>
                      <a:pt x="578" y="4168"/>
                      <a:pt x="895" y="4479"/>
                    </a:cubicBezTo>
                    <a:cubicBezTo>
                      <a:pt x="1211" y="4789"/>
                      <a:pt x="2860" y="5154"/>
                      <a:pt x="2860" y="5154"/>
                    </a:cubicBezTo>
                    <a:lnTo>
                      <a:pt x="3797" y="1144"/>
                    </a:lnTo>
                    <a:lnTo>
                      <a:pt x="161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76" name="Google Shape;2776;p75"/>
              <p:cNvSpPr/>
              <p:nvPr/>
            </p:nvSpPr>
            <p:spPr>
              <a:xfrm>
                <a:off x="2581877" y="2469970"/>
                <a:ext cx="128406" cy="39741"/>
              </a:xfrm>
              <a:custGeom>
                <a:avLst/>
                <a:gdLst/>
                <a:ahLst/>
                <a:cxnLst/>
                <a:rect l="l" t="t" r="r" b="b"/>
                <a:pathLst>
                  <a:path w="1916" h="593" extrusionOk="0">
                    <a:moveTo>
                      <a:pt x="460" y="0"/>
                    </a:moveTo>
                    <a:cubicBezTo>
                      <a:pt x="314" y="0"/>
                      <a:pt x="165" y="31"/>
                      <a:pt x="37" y="92"/>
                    </a:cubicBezTo>
                    <a:cubicBezTo>
                      <a:pt x="1" y="105"/>
                      <a:pt x="7" y="153"/>
                      <a:pt x="37" y="159"/>
                    </a:cubicBezTo>
                    <a:cubicBezTo>
                      <a:pt x="189" y="190"/>
                      <a:pt x="347" y="208"/>
                      <a:pt x="499" y="220"/>
                    </a:cubicBezTo>
                    <a:cubicBezTo>
                      <a:pt x="652" y="238"/>
                      <a:pt x="798" y="244"/>
                      <a:pt x="944" y="263"/>
                    </a:cubicBezTo>
                    <a:cubicBezTo>
                      <a:pt x="1254" y="317"/>
                      <a:pt x="1552" y="427"/>
                      <a:pt x="1820" y="585"/>
                    </a:cubicBezTo>
                    <a:cubicBezTo>
                      <a:pt x="1827" y="590"/>
                      <a:pt x="1835" y="592"/>
                      <a:pt x="1843" y="592"/>
                    </a:cubicBezTo>
                    <a:cubicBezTo>
                      <a:pt x="1883" y="592"/>
                      <a:pt x="1916" y="531"/>
                      <a:pt x="1875" y="500"/>
                    </a:cubicBezTo>
                    <a:cubicBezTo>
                      <a:pt x="1601" y="324"/>
                      <a:pt x="1303" y="184"/>
                      <a:pt x="992" y="92"/>
                    </a:cubicBezTo>
                    <a:cubicBezTo>
                      <a:pt x="834" y="38"/>
                      <a:pt x="664" y="7"/>
                      <a:pt x="499" y="1"/>
                    </a:cubicBezTo>
                    <a:cubicBezTo>
                      <a:pt x="486" y="1"/>
                      <a:pt x="473" y="0"/>
                      <a:pt x="46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77" name="Google Shape;2777;p75"/>
              <p:cNvSpPr/>
              <p:nvPr/>
            </p:nvSpPr>
            <p:spPr>
              <a:xfrm>
                <a:off x="2509365" y="2563592"/>
                <a:ext cx="169420" cy="50464"/>
              </a:xfrm>
              <a:custGeom>
                <a:avLst/>
                <a:gdLst/>
                <a:ahLst/>
                <a:cxnLst/>
                <a:rect l="l" t="t" r="r" b="b"/>
                <a:pathLst>
                  <a:path w="2528" h="753" extrusionOk="0">
                    <a:moveTo>
                      <a:pt x="943" y="0"/>
                    </a:moveTo>
                    <a:cubicBezTo>
                      <a:pt x="746" y="0"/>
                      <a:pt x="549" y="24"/>
                      <a:pt x="358" y="71"/>
                    </a:cubicBezTo>
                    <a:cubicBezTo>
                      <a:pt x="310" y="83"/>
                      <a:pt x="255" y="101"/>
                      <a:pt x="206" y="119"/>
                    </a:cubicBezTo>
                    <a:cubicBezTo>
                      <a:pt x="158" y="150"/>
                      <a:pt x="103" y="180"/>
                      <a:pt x="48" y="204"/>
                    </a:cubicBezTo>
                    <a:cubicBezTo>
                      <a:pt x="1" y="215"/>
                      <a:pt x="22" y="289"/>
                      <a:pt x="72" y="289"/>
                    </a:cubicBezTo>
                    <a:cubicBezTo>
                      <a:pt x="79" y="289"/>
                      <a:pt x="88" y="288"/>
                      <a:pt x="97" y="283"/>
                    </a:cubicBezTo>
                    <a:cubicBezTo>
                      <a:pt x="145" y="265"/>
                      <a:pt x="200" y="253"/>
                      <a:pt x="261" y="253"/>
                    </a:cubicBezTo>
                    <a:cubicBezTo>
                      <a:pt x="310" y="241"/>
                      <a:pt x="358" y="235"/>
                      <a:pt x="413" y="223"/>
                    </a:cubicBezTo>
                    <a:cubicBezTo>
                      <a:pt x="504" y="204"/>
                      <a:pt x="608" y="192"/>
                      <a:pt x="705" y="186"/>
                    </a:cubicBezTo>
                    <a:cubicBezTo>
                      <a:pt x="731" y="185"/>
                      <a:pt x="756" y="185"/>
                      <a:pt x="782" y="185"/>
                    </a:cubicBezTo>
                    <a:cubicBezTo>
                      <a:pt x="958" y="185"/>
                      <a:pt x="1138" y="203"/>
                      <a:pt x="1308" y="235"/>
                    </a:cubicBezTo>
                    <a:cubicBezTo>
                      <a:pt x="1721" y="296"/>
                      <a:pt x="2105" y="472"/>
                      <a:pt x="2427" y="740"/>
                    </a:cubicBezTo>
                    <a:cubicBezTo>
                      <a:pt x="2438" y="749"/>
                      <a:pt x="2448" y="753"/>
                      <a:pt x="2459" y="753"/>
                    </a:cubicBezTo>
                    <a:cubicBezTo>
                      <a:pt x="2497" y="753"/>
                      <a:pt x="2528" y="699"/>
                      <a:pt x="2494" y="661"/>
                    </a:cubicBezTo>
                    <a:cubicBezTo>
                      <a:pt x="2184" y="344"/>
                      <a:pt x="1782" y="125"/>
                      <a:pt x="1350" y="34"/>
                    </a:cubicBezTo>
                    <a:cubicBezTo>
                      <a:pt x="1216" y="12"/>
                      <a:pt x="1079" y="0"/>
                      <a:pt x="94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78" name="Google Shape;2778;p75"/>
              <p:cNvSpPr/>
              <p:nvPr/>
            </p:nvSpPr>
            <p:spPr>
              <a:xfrm>
                <a:off x="2553328" y="2670482"/>
                <a:ext cx="89401" cy="31833"/>
              </a:xfrm>
              <a:custGeom>
                <a:avLst/>
                <a:gdLst/>
                <a:ahLst/>
                <a:cxnLst/>
                <a:rect l="l" t="t" r="r" b="b"/>
                <a:pathLst>
                  <a:path w="1334" h="475" extrusionOk="0">
                    <a:moveTo>
                      <a:pt x="251" y="0"/>
                    </a:moveTo>
                    <a:cubicBezTo>
                      <a:pt x="234" y="0"/>
                      <a:pt x="217" y="1"/>
                      <a:pt x="201" y="3"/>
                    </a:cubicBezTo>
                    <a:cubicBezTo>
                      <a:pt x="191" y="2"/>
                      <a:pt x="181" y="1"/>
                      <a:pt x="172" y="1"/>
                    </a:cubicBezTo>
                    <a:cubicBezTo>
                      <a:pt x="129" y="1"/>
                      <a:pt x="89" y="11"/>
                      <a:pt x="49" y="21"/>
                    </a:cubicBezTo>
                    <a:cubicBezTo>
                      <a:pt x="13" y="33"/>
                      <a:pt x="1" y="76"/>
                      <a:pt x="31" y="100"/>
                    </a:cubicBezTo>
                    <a:cubicBezTo>
                      <a:pt x="116" y="149"/>
                      <a:pt x="207" y="185"/>
                      <a:pt x="305" y="210"/>
                    </a:cubicBezTo>
                    <a:cubicBezTo>
                      <a:pt x="408" y="240"/>
                      <a:pt x="518" y="271"/>
                      <a:pt x="621" y="289"/>
                    </a:cubicBezTo>
                    <a:cubicBezTo>
                      <a:pt x="834" y="325"/>
                      <a:pt x="1041" y="386"/>
                      <a:pt x="1236" y="471"/>
                    </a:cubicBezTo>
                    <a:cubicBezTo>
                      <a:pt x="1242" y="473"/>
                      <a:pt x="1248" y="474"/>
                      <a:pt x="1254" y="474"/>
                    </a:cubicBezTo>
                    <a:cubicBezTo>
                      <a:pt x="1304" y="474"/>
                      <a:pt x="1334" y="407"/>
                      <a:pt x="1284" y="374"/>
                    </a:cubicBezTo>
                    <a:cubicBezTo>
                      <a:pt x="1090" y="264"/>
                      <a:pt x="895" y="173"/>
                      <a:pt x="688" y="88"/>
                    </a:cubicBezTo>
                    <a:cubicBezTo>
                      <a:pt x="585" y="51"/>
                      <a:pt x="481" y="21"/>
                      <a:pt x="372" y="9"/>
                    </a:cubicBezTo>
                    <a:cubicBezTo>
                      <a:pt x="333" y="5"/>
                      <a:pt x="291" y="0"/>
                      <a:pt x="25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79" name="Google Shape;2779;p75"/>
              <p:cNvSpPr/>
              <p:nvPr/>
            </p:nvSpPr>
            <p:spPr>
              <a:xfrm>
                <a:off x="2573299" y="2910399"/>
                <a:ext cx="227189" cy="235567"/>
              </a:xfrm>
              <a:custGeom>
                <a:avLst/>
                <a:gdLst/>
                <a:ahLst/>
                <a:cxnLst/>
                <a:rect l="l" t="t" r="r" b="b"/>
                <a:pathLst>
                  <a:path w="3390" h="3515" extrusionOk="0">
                    <a:moveTo>
                      <a:pt x="3226" y="1"/>
                    </a:moveTo>
                    <a:lnTo>
                      <a:pt x="749" y="439"/>
                    </a:lnTo>
                    <a:lnTo>
                      <a:pt x="1" y="2337"/>
                    </a:lnTo>
                    <a:cubicBezTo>
                      <a:pt x="1" y="2337"/>
                      <a:pt x="1027" y="3514"/>
                      <a:pt x="2687" y="3514"/>
                    </a:cubicBezTo>
                    <a:cubicBezTo>
                      <a:pt x="2910" y="3514"/>
                      <a:pt x="3145" y="3493"/>
                      <a:pt x="3390" y="3445"/>
                    </a:cubicBezTo>
                    <a:lnTo>
                      <a:pt x="3226"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grpSp>
        <p:nvGrpSpPr>
          <p:cNvPr id="2780" name="Google Shape;2780;p75"/>
          <p:cNvGrpSpPr/>
          <p:nvPr/>
        </p:nvGrpSpPr>
        <p:grpSpPr>
          <a:xfrm rot="8100000" flipH="1">
            <a:off x="5075396" y="5115345"/>
            <a:ext cx="2566035" cy="1818920"/>
            <a:chOff x="193669" y="148127"/>
            <a:chExt cx="1982873" cy="1405549"/>
          </a:xfrm>
        </p:grpSpPr>
        <p:sp>
          <p:nvSpPr>
            <p:cNvPr id="2781" name="Google Shape;2781;p75"/>
            <p:cNvSpPr/>
            <p:nvPr/>
          </p:nvSpPr>
          <p:spPr>
            <a:xfrm rot="2541214">
              <a:off x="375899" y="290031"/>
              <a:ext cx="284505" cy="651194"/>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2782" name="Google Shape;2782;p75"/>
            <p:cNvGrpSpPr/>
            <p:nvPr/>
          </p:nvGrpSpPr>
          <p:grpSpPr>
            <a:xfrm rot="-3943890">
              <a:off x="413745" y="559232"/>
              <a:ext cx="579901" cy="745140"/>
              <a:chOff x="234492" y="148127"/>
              <a:chExt cx="579920" cy="745164"/>
            </a:xfrm>
          </p:grpSpPr>
          <p:sp>
            <p:nvSpPr>
              <p:cNvPr id="2783" name="Google Shape;2783;p75"/>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84" name="Google Shape;2784;p75"/>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2785" name="Google Shape;2785;p75"/>
            <p:cNvGrpSpPr/>
            <p:nvPr/>
          </p:nvGrpSpPr>
          <p:grpSpPr>
            <a:xfrm>
              <a:off x="539292" y="148127"/>
              <a:ext cx="1637250" cy="1405549"/>
              <a:chOff x="234492" y="148127"/>
              <a:chExt cx="1637250" cy="1405549"/>
            </a:xfrm>
          </p:grpSpPr>
          <p:sp>
            <p:nvSpPr>
              <p:cNvPr id="2786" name="Google Shape;2786;p75"/>
              <p:cNvSpPr/>
              <p:nvPr/>
            </p:nvSpPr>
            <p:spPr>
              <a:xfrm rot="9702664">
                <a:off x="434883" y="213883"/>
                <a:ext cx="284520" cy="651219"/>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87" name="Google Shape;2787;p75"/>
              <p:cNvSpPr/>
              <p:nvPr/>
            </p:nvSpPr>
            <p:spPr>
              <a:xfrm rot="2700279">
                <a:off x="267482" y="181696"/>
                <a:ext cx="161255" cy="16011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2788" name="Google Shape;2788;p75"/>
              <p:cNvGrpSpPr/>
              <p:nvPr/>
            </p:nvGrpSpPr>
            <p:grpSpPr>
              <a:xfrm rot="2700200">
                <a:off x="726654" y="558761"/>
                <a:ext cx="1036634" cy="736202"/>
                <a:chOff x="2374700" y="1045220"/>
                <a:chExt cx="852487" cy="605389"/>
              </a:xfrm>
            </p:grpSpPr>
            <p:sp>
              <p:nvSpPr>
                <p:cNvPr id="2789" name="Google Shape;2789;p7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90" name="Google Shape;2790;p7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91" name="Google Shape;2791;p7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92" name="Google Shape;2792;p75"/>
                <p:cNvSpPr/>
                <p:nvPr/>
              </p:nvSpPr>
              <p:spPr>
                <a:xfrm>
                  <a:off x="2991366" y="1416101"/>
                  <a:ext cx="235822" cy="234508"/>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793" name="Google Shape;2793;p75"/>
                <p:cNvSpPr/>
                <p:nvPr/>
              </p:nvSpPr>
              <p:spPr>
                <a:xfrm>
                  <a:off x="2576281" y="1045220"/>
                  <a:ext cx="119040" cy="117808"/>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grpSp>
      <p:grpSp>
        <p:nvGrpSpPr>
          <p:cNvPr id="2794" name="Google Shape;2794;p75"/>
          <p:cNvGrpSpPr/>
          <p:nvPr/>
        </p:nvGrpSpPr>
        <p:grpSpPr>
          <a:xfrm rot="7166138">
            <a:off x="8223905" y="3755428"/>
            <a:ext cx="881913" cy="1238721"/>
            <a:chOff x="2374700" y="1056350"/>
            <a:chExt cx="797300" cy="1119875"/>
          </a:xfrm>
        </p:grpSpPr>
        <p:sp>
          <p:nvSpPr>
            <p:cNvPr id="2795" name="Google Shape;2795;p75"/>
            <p:cNvSpPr/>
            <p:nvPr/>
          </p:nvSpPr>
          <p:spPr>
            <a:xfrm>
              <a:off x="2450775" y="1537550"/>
              <a:ext cx="233975" cy="535475"/>
            </a:xfrm>
            <a:custGeom>
              <a:avLst/>
              <a:gdLst/>
              <a:ahLst/>
              <a:cxnLst/>
              <a:rect l="l" t="t" r="r" b="b"/>
              <a:pathLst>
                <a:path w="9359" h="21419" extrusionOk="0">
                  <a:moveTo>
                    <a:pt x="666" y="0"/>
                  </a:moveTo>
                  <a:cubicBezTo>
                    <a:pt x="334" y="0"/>
                    <a:pt x="1" y="265"/>
                    <a:pt x="149" y="661"/>
                  </a:cubicBezTo>
                  <a:cubicBezTo>
                    <a:pt x="2637" y="7531"/>
                    <a:pt x="5667" y="14185"/>
                    <a:pt x="8155" y="21056"/>
                  </a:cubicBezTo>
                  <a:cubicBezTo>
                    <a:pt x="8251" y="21310"/>
                    <a:pt x="8470" y="21419"/>
                    <a:pt x="8687" y="21419"/>
                  </a:cubicBezTo>
                  <a:cubicBezTo>
                    <a:pt x="9025" y="21419"/>
                    <a:pt x="9359" y="21154"/>
                    <a:pt x="9210" y="20758"/>
                  </a:cubicBezTo>
                  <a:cubicBezTo>
                    <a:pt x="6722" y="13888"/>
                    <a:pt x="3692" y="7234"/>
                    <a:pt x="1177" y="363"/>
                  </a:cubicBezTo>
                  <a:cubicBezTo>
                    <a:pt x="1092" y="109"/>
                    <a:pt x="880" y="0"/>
                    <a:pt x="66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96" name="Google Shape;2796;p75"/>
            <p:cNvSpPr/>
            <p:nvPr/>
          </p:nvSpPr>
          <p:spPr>
            <a:xfrm>
              <a:off x="2450150" y="1109250"/>
              <a:ext cx="198025" cy="454125"/>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97" name="Google Shape;2797;p75"/>
            <p:cNvSpPr/>
            <p:nvPr/>
          </p:nvSpPr>
          <p:spPr>
            <a:xfrm>
              <a:off x="2449975" y="1511450"/>
              <a:ext cx="623075" cy="52775"/>
            </a:xfrm>
            <a:custGeom>
              <a:avLst/>
              <a:gdLst/>
              <a:ahLst/>
              <a:cxnLst/>
              <a:rect l="l" t="t" r="r" b="b"/>
              <a:pathLst>
                <a:path w="24923" h="2111" extrusionOk="0">
                  <a:moveTo>
                    <a:pt x="24252" y="0"/>
                  </a:moveTo>
                  <a:cubicBezTo>
                    <a:pt x="24244" y="0"/>
                    <a:pt x="24236" y="0"/>
                    <a:pt x="24228" y="1"/>
                  </a:cubicBezTo>
                  <a:lnTo>
                    <a:pt x="695" y="1028"/>
                  </a:lnTo>
                  <a:cubicBezTo>
                    <a:pt x="0" y="1055"/>
                    <a:pt x="18" y="2111"/>
                    <a:pt x="670" y="2111"/>
                  </a:cubicBezTo>
                  <a:cubicBezTo>
                    <a:pt x="678" y="2111"/>
                    <a:pt x="687" y="2111"/>
                    <a:pt x="695" y="2110"/>
                  </a:cubicBezTo>
                  <a:lnTo>
                    <a:pt x="24228" y="1083"/>
                  </a:lnTo>
                  <a:cubicBezTo>
                    <a:pt x="24922" y="1056"/>
                    <a:pt x="24904" y="0"/>
                    <a:pt x="2425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98" name="Google Shape;2798;p75"/>
            <p:cNvSpPr/>
            <p:nvPr/>
          </p:nvSpPr>
          <p:spPr>
            <a:xfrm>
              <a:off x="2374700" y="1458700"/>
              <a:ext cx="185300" cy="183975"/>
            </a:xfrm>
            <a:custGeom>
              <a:avLst/>
              <a:gdLst/>
              <a:ahLst/>
              <a:cxnLst/>
              <a:rect l="l" t="t" r="r" b="b"/>
              <a:pathLst>
                <a:path w="7412" h="7359" extrusionOk="0">
                  <a:moveTo>
                    <a:pt x="3702" y="0"/>
                  </a:moveTo>
                  <a:cubicBezTo>
                    <a:pt x="3685" y="0"/>
                    <a:pt x="3668" y="1"/>
                    <a:pt x="3652" y="1"/>
                  </a:cubicBezTo>
                  <a:cubicBezTo>
                    <a:pt x="1623" y="28"/>
                    <a:pt x="0" y="1678"/>
                    <a:pt x="27" y="3734"/>
                  </a:cubicBezTo>
                  <a:cubicBezTo>
                    <a:pt x="54" y="5746"/>
                    <a:pt x="1704" y="7358"/>
                    <a:pt x="3710" y="7358"/>
                  </a:cubicBezTo>
                  <a:cubicBezTo>
                    <a:pt x="3727" y="7358"/>
                    <a:pt x="3743" y="7358"/>
                    <a:pt x="3760" y="7358"/>
                  </a:cubicBezTo>
                  <a:cubicBezTo>
                    <a:pt x="5789" y="7331"/>
                    <a:pt x="7412" y="5654"/>
                    <a:pt x="7385" y="3625"/>
                  </a:cubicBezTo>
                  <a:cubicBezTo>
                    <a:pt x="7358" y="1613"/>
                    <a:pt x="5708" y="0"/>
                    <a:pt x="37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99" name="Google Shape;2799;p75"/>
            <p:cNvSpPr/>
            <p:nvPr/>
          </p:nvSpPr>
          <p:spPr>
            <a:xfrm>
              <a:off x="2551175" y="1944225"/>
              <a:ext cx="233325" cy="232000"/>
            </a:xfrm>
            <a:custGeom>
              <a:avLst/>
              <a:gdLst/>
              <a:ahLst/>
              <a:cxnLst/>
              <a:rect l="l" t="t" r="r" b="b"/>
              <a:pathLst>
                <a:path w="9333" h="9280" extrusionOk="0">
                  <a:moveTo>
                    <a:pt x="4649" y="1"/>
                  </a:moveTo>
                  <a:cubicBezTo>
                    <a:pt x="4633" y="1"/>
                    <a:pt x="4616" y="1"/>
                    <a:pt x="4599" y="1"/>
                  </a:cubicBezTo>
                  <a:cubicBezTo>
                    <a:pt x="2030" y="28"/>
                    <a:pt x="1" y="2138"/>
                    <a:pt x="28" y="4708"/>
                  </a:cubicBezTo>
                  <a:cubicBezTo>
                    <a:pt x="55" y="7260"/>
                    <a:pt x="2137" y="9279"/>
                    <a:pt x="4684" y="9279"/>
                  </a:cubicBezTo>
                  <a:cubicBezTo>
                    <a:pt x="4701" y="9279"/>
                    <a:pt x="4718" y="9279"/>
                    <a:pt x="4735" y="9279"/>
                  </a:cubicBezTo>
                  <a:cubicBezTo>
                    <a:pt x="7304" y="9252"/>
                    <a:pt x="9333" y="7142"/>
                    <a:pt x="9306" y="4572"/>
                  </a:cubicBezTo>
                  <a:cubicBezTo>
                    <a:pt x="9279" y="2046"/>
                    <a:pt x="7196" y="1"/>
                    <a:pt x="46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800" name="Google Shape;2800;p75"/>
            <p:cNvSpPr/>
            <p:nvPr/>
          </p:nvSpPr>
          <p:spPr>
            <a:xfrm>
              <a:off x="2938675" y="1409325"/>
              <a:ext cx="233325" cy="232025"/>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01" name="Google Shape;2801;p75"/>
            <p:cNvSpPr/>
            <p:nvPr/>
          </p:nvSpPr>
          <p:spPr>
            <a:xfrm>
              <a:off x="2565375" y="1056350"/>
              <a:ext cx="131900" cy="130550"/>
            </a:xfrm>
            <a:custGeom>
              <a:avLst/>
              <a:gdLst/>
              <a:ahLst/>
              <a:cxnLst/>
              <a:rect l="l" t="t" r="r" b="b"/>
              <a:pathLst>
                <a:path w="5276" h="5222" extrusionOk="0">
                  <a:moveTo>
                    <a:pt x="2647" y="0"/>
                  </a:moveTo>
                  <a:cubicBezTo>
                    <a:pt x="2630" y="0"/>
                    <a:pt x="2614" y="0"/>
                    <a:pt x="2598" y="1"/>
                  </a:cubicBezTo>
                  <a:cubicBezTo>
                    <a:pt x="1137" y="28"/>
                    <a:pt x="1" y="1191"/>
                    <a:pt x="1" y="2651"/>
                  </a:cubicBezTo>
                  <a:cubicBezTo>
                    <a:pt x="28" y="4069"/>
                    <a:pt x="1191" y="5221"/>
                    <a:pt x="2629" y="5221"/>
                  </a:cubicBezTo>
                  <a:cubicBezTo>
                    <a:pt x="2646" y="5221"/>
                    <a:pt x="2662" y="5221"/>
                    <a:pt x="2679" y="5221"/>
                  </a:cubicBezTo>
                  <a:cubicBezTo>
                    <a:pt x="4112" y="5221"/>
                    <a:pt x="5276" y="4031"/>
                    <a:pt x="5249" y="2570"/>
                  </a:cubicBezTo>
                  <a:cubicBezTo>
                    <a:pt x="5222" y="1153"/>
                    <a:pt x="4058" y="0"/>
                    <a:pt x="26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802" name="Google Shape;2802;p75"/>
          <p:cNvGrpSpPr/>
          <p:nvPr/>
        </p:nvGrpSpPr>
        <p:grpSpPr>
          <a:xfrm>
            <a:off x="10311283" y="5115360"/>
            <a:ext cx="1136416" cy="909107"/>
            <a:chOff x="580120" y="3836520"/>
            <a:chExt cx="852312" cy="681830"/>
          </a:xfrm>
        </p:grpSpPr>
        <p:sp>
          <p:nvSpPr>
            <p:cNvPr id="2803" name="Google Shape;2803;p75">
              <a:hlinkClick r:id="rId3" action="ppaction://hlinksldjump"/>
            </p:cNvPr>
            <p:cNvSpPr/>
            <p:nvPr/>
          </p:nvSpPr>
          <p:spPr>
            <a:xfrm flipH="1">
              <a:off x="749375" y="4154139"/>
              <a:ext cx="490089" cy="364199"/>
            </a:xfrm>
            <a:custGeom>
              <a:avLst/>
              <a:gdLst/>
              <a:ahLst/>
              <a:cxnLst/>
              <a:rect l="l" t="t" r="r" b="b"/>
              <a:pathLst>
                <a:path w="943" h="701" extrusionOk="0">
                  <a:moveTo>
                    <a:pt x="487" y="1"/>
                  </a:moveTo>
                  <a:cubicBezTo>
                    <a:pt x="0" y="1"/>
                    <a:pt x="0" y="700"/>
                    <a:pt x="487" y="700"/>
                  </a:cubicBezTo>
                  <a:cubicBezTo>
                    <a:pt x="943" y="700"/>
                    <a:pt x="943" y="1"/>
                    <a:pt x="487" y="1"/>
                  </a:cubicBezTo>
                  <a:close/>
                </a:path>
              </a:pathLst>
            </a:custGeom>
            <a:noFill/>
            <a:ln>
              <a:noFill/>
            </a:ln>
          </p:spPr>
          <p:txBody>
            <a:bodyPr spcFirstLastPara="1" wrap="square" lIns="121900" tIns="121900" rIns="121900" bIns="121900" anchor="ctr" anchorCtr="0">
              <a:noAutofit/>
            </a:bodyPr>
            <a:lstStyle/>
            <a:p>
              <a:endParaRPr sz="2400"/>
            </a:p>
          </p:txBody>
        </p:sp>
        <p:grpSp>
          <p:nvGrpSpPr>
            <p:cNvPr id="2804" name="Google Shape;2804;p75"/>
            <p:cNvGrpSpPr/>
            <p:nvPr/>
          </p:nvGrpSpPr>
          <p:grpSpPr>
            <a:xfrm flipH="1">
              <a:off x="580120" y="3836520"/>
              <a:ext cx="852312" cy="564188"/>
              <a:chOff x="7714849" y="3836520"/>
              <a:chExt cx="852312" cy="564188"/>
            </a:xfrm>
          </p:grpSpPr>
          <p:sp>
            <p:nvSpPr>
              <p:cNvPr id="2805" name="Google Shape;2805;p75"/>
              <p:cNvSpPr/>
              <p:nvPr/>
            </p:nvSpPr>
            <p:spPr>
              <a:xfrm rot="6395088">
                <a:off x="7873578" y="4079841"/>
                <a:ext cx="164284" cy="376748"/>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806" name="Google Shape;2806;p75"/>
              <p:cNvSpPr/>
              <p:nvPr/>
            </p:nvSpPr>
            <p:spPr>
              <a:xfrm rot="938168">
                <a:off x="8258408" y="3885292"/>
                <a:ext cx="164282" cy="376743"/>
              </a:xfrm>
              <a:custGeom>
                <a:avLst/>
                <a:gdLst/>
                <a:ahLst/>
                <a:cxnLst/>
                <a:rect l="l" t="t" r="r" b="b"/>
                <a:pathLst>
                  <a:path w="7921" h="18165" extrusionOk="0">
                    <a:moveTo>
                      <a:pt x="7266" y="1"/>
                    </a:moveTo>
                    <a:cubicBezTo>
                      <a:pt x="7044" y="1"/>
                      <a:pt x="6817" y="113"/>
                      <a:pt x="6720" y="373"/>
                    </a:cubicBezTo>
                    <a:lnTo>
                      <a:pt x="147" y="17522"/>
                    </a:lnTo>
                    <a:cubicBezTo>
                      <a:pt x="1" y="17912"/>
                      <a:pt x="322" y="18165"/>
                      <a:pt x="655" y="18165"/>
                    </a:cubicBezTo>
                    <a:cubicBezTo>
                      <a:pt x="877" y="18165"/>
                      <a:pt x="1104" y="18052"/>
                      <a:pt x="1202" y="17793"/>
                    </a:cubicBezTo>
                    <a:lnTo>
                      <a:pt x="7775" y="644"/>
                    </a:lnTo>
                    <a:cubicBezTo>
                      <a:pt x="7921" y="254"/>
                      <a:pt x="7599" y="1"/>
                      <a:pt x="726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807" name="Google Shape;2807;p75"/>
              <p:cNvSpPr/>
              <p:nvPr/>
            </p:nvSpPr>
            <p:spPr>
              <a:xfrm rot="7166138">
                <a:off x="8338996" y="3871864"/>
                <a:ext cx="193565" cy="192486"/>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808" name="Google Shape;2808;p75"/>
              <p:cNvSpPr/>
              <p:nvPr/>
            </p:nvSpPr>
            <p:spPr>
              <a:xfrm rot="9061129">
                <a:off x="7736606" y="4096964"/>
                <a:ext cx="122026" cy="121347"/>
              </a:xfrm>
              <a:custGeom>
                <a:avLst/>
                <a:gdLst/>
                <a:ahLst/>
                <a:cxnLst/>
                <a:rect l="l" t="t" r="r" b="b"/>
                <a:pathLst>
                  <a:path w="9333" h="9281" extrusionOk="0">
                    <a:moveTo>
                      <a:pt x="4649" y="1"/>
                    </a:moveTo>
                    <a:cubicBezTo>
                      <a:pt x="4632" y="1"/>
                      <a:pt x="4615" y="1"/>
                      <a:pt x="4598" y="1"/>
                    </a:cubicBezTo>
                    <a:cubicBezTo>
                      <a:pt x="2029" y="55"/>
                      <a:pt x="0" y="2165"/>
                      <a:pt x="27" y="4708"/>
                    </a:cubicBezTo>
                    <a:cubicBezTo>
                      <a:pt x="54" y="7244"/>
                      <a:pt x="2110" y="9280"/>
                      <a:pt x="4635" y="9280"/>
                    </a:cubicBezTo>
                    <a:cubicBezTo>
                      <a:pt x="4668" y="9280"/>
                      <a:pt x="4701" y="9280"/>
                      <a:pt x="4734" y="9279"/>
                    </a:cubicBezTo>
                    <a:cubicBezTo>
                      <a:pt x="7303" y="9252"/>
                      <a:pt x="9332" y="7142"/>
                      <a:pt x="9305" y="4600"/>
                    </a:cubicBezTo>
                    <a:cubicBezTo>
                      <a:pt x="9278" y="2047"/>
                      <a:pt x="7196" y="1"/>
                      <a:pt x="46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2809" name="Google Shape;2809;p75"/>
            <p:cNvSpPr/>
            <p:nvPr/>
          </p:nvSpPr>
          <p:spPr>
            <a:xfrm>
              <a:off x="803450" y="4154150"/>
              <a:ext cx="364200" cy="3642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grpSp>
          <p:nvGrpSpPr>
            <p:cNvPr id="2810" name="Google Shape;2810;p75"/>
            <p:cNvGrpSpPr/>
            <p:nvPr/>
          </p:nvGrpSpPr>
          <p:grpSpPr>
            <a:xfrm>
              <a:off x="880179" y="4234256"/>
              <a:ext cx="210620" cy="203897"/>
              <a:chOff x="4413424" y="4296701"/>
              <a:chExt cx="317151" cy="306981"/>
            </a:xfrm>
          </p:grpSpPr>
          <p:sp>
            <p:nvSpPr>
              <p:cNvPr id="2811" name="Google Shape;2811;p75"/>
              <p:cNvSpPr/>
              <p:nvPr/>
            </p:nvSpPr>
            <p:spPr>
              <a:xfrm>
                <a:off x="4413424" y="4296701"/>
                <a:ext cx="317151" cy="154491"/>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srgbClr val="435D74"/>
                  </a:solidFill>
                </a:endParaRPr>
              </a:p>
            </p:txBody>
          </p:sp>
          <p:grpSp>
            <p:nvGrpSpPr>
              <p:cNvPr id="2812" name="Google Shape;2812;p75"/>
              <p:cNvGrpSpPr/>
              <p:nvPr/>
            </p:nvGrpSpPr>
            <p:grpSpPr>
              <a:xfrm>
                <a:off x="4451997" y="4376976"/>
                <a:ext cx="239968" cy="226706"/>
                <a:chOff x="4217800" y="4370325"/>
                <a:chExt cx="260100" cy="245725"/>
              </a:xfrm>
            </p:grpSpPr>
            <p:sp>
              <p:nvSpPr>
                <p:cNvPr id="2813" name="Google Shape;2813;p75"/>
                <p:cNvSpPr/>
                <p:nvPr/>
              </p:nvSpPr>
              <p:spPr>
                <a:xfrm>
                  <a:off x="4217800" y="4370325"/>
                  <a:ext cx="260100" cy="112200"/>
                </a:xfrm>
                <a:prstGeom prst="triangle">
                  <a:avLst>
                    <a:gd name="adj"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4" name="Google Shape;2814;p75"/>
                <p:cNvSpPr/>
                <p:nvPr/>
              </p:nvSpPr>
              <p:spPr>
                <a:xfrm rot="10800000">
                  <a:off x="4217800" y="4481950"/>
                  <a:ext cx="260100" cy="134100"/>
                </a:xfrm>
                <a:prstGeom prst="round2SameRect">
                  <a:avLst>
                    <a:gd name="adj1" fmla="val 7736"/>
                    <a:gd name="adj2" fmla="val 0"/>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sp>
        <p:nvSpPr>
          <p:cNvPr id="2815" name="Google Shape;2815;p75">
            <a:hlinkClick r:id="rId3" action="ppaction://hlinksldjump"/>
          </p:cNvPr>
          <p:cNvSpPr/>
          <p:nvPr/>
        </p:nvSpPr>
        <p:spPr>
          <a:xfrm>
            <a:off x="10608973" y="5538867"/>
            <a:ext cx="485600" cy="485600"/>
          </a:xfrm>
          <a:prstGeom prst="ellipse">
            <a:avLst/>
          </a:prstGeom>
          <a:noFill/>
          <a:ln>
            <a:noFill/>
          </a:ln>
        </p:spPr>
        <p:txBody>
          <a:bodyPr spcFirstLastPara="1" wrap="square" lIns="121900" tIns="121900" rIns="121900" bIns="121900" anchor="ctr" anchorCtr="0">
            <a:noAutofit/>
          </a:bodyPr>
          <a:lstStyle/>
          <a:p>
            <a:endParaRPr sz="2400"/>
          </a:p>
        </p:txBody>
      </p:sp>
      <p:sp>
        <p:nvSpPr>
          <p:cNvPr id="9" name="TextBox 8">
            <a:extLst>
              <a:ext uri="{FF2B5EF4-FFF2-40B4-BE49-F238E27FC236}">
                <a16:creationId xmlns:a16="http://schemas.microsoft.com/office/drawing/2014/main" id="{312163EF-4843-3308-6875-B847C17F9A76}"/>
              </a:ext>
            </a:extLst>
          </p:cNvPr>
          <p:cNvSpPr txBox="1"/>
          <p:nvPr/>
        </p:nvSpPr>
        <p:spPr>
          <a:xfrm>
            <a:off x="4753951" y="501678"/>
            <a:ext cx="7038164" cy="1306768"/>
          </a:xfrm>
          <a:prstGeom prst="rect">
            <a:avLst/>
          </a:prstGeom>
          <a:noFill/>
        </p:spPr>
        <p:txBody>
          <a:bodyPr wrap="square">
            <a:spAutoFit/>
          </a:bodyPr>
          <a:lstStyle/>
          <a:p>
            <a:pPr algn="ctr">
              <a:lnSpc>
                <a:spcPct val="150000"/>
              </a:lnSpc>
            </a:pPr>
            <a:r>
              <a:rPr lang="it-IT" sz="5867" b="1" dirty="0">
                <a:solidFill>
                  <a:srgbClr val="E54E55"/>
                </a:solidFill>
              </a:rPr>
              <a:t>DI TRUYỀN VÀ BIẾN DỊ</a:t>
            </a:r>
            <a:endParaRPr lang="en-US" sz="5867" b="1" dirty="0">
              <a:solidFill>
                <a:srgbClr val="E54E5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06"/>
                                        </p:tgtEl>
                                        <p:attrNameLst>
                                          <p:attrName>style.visibility</p:attrName>
                                        </p:attrNameLst>
                                      </p:cBhvr>
                                      <p:to>
                                        <p:strVal val="visible"/>
                                      </p:to>
                                    </p:set>
                                    <p:anim calcmode="lin" valueType="num">
                                      <p:cBhvr additive="base">
                                        <p:cTn id="7" dur="500"/>
                                        <p:tgtEl>
                                          <p:spTgt spid="2706"/>
                                        </p:tgtEl>
                                        <p:attrNameLst>
                                          <p:attrName>ppt_w</p:attrName>
                                        </p:attrNameLst>
                                      </p:cBhvr>
                                      <p:tavLst>
                                        <p:tav tm="0">
                                          <p:val>
                                            <p:strVal val="0"/>
                                          </p:val>
                                        </p:tav>
                                        <p:tav tm="100000">
                                          <p:val>
                                            <p:strVal val="#ppt_w"/>
                                          </p:val>
                                        </p:tav>
                                      </p:tavLst>
                                    </p:anim>
                                    <p:anim calcmode="lin" valueType="num">
                                      <p:cBhvr additive="base">
                                        <p:cTn id="8" dur="500"/>
                                        <p:tgtEl>
                                          <p:spTgt spid="270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8877" y="37250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232299" y="929671"/>
            <a:ext cx="120396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365D8C0-5EB0-BC6C-1C89-0150141E6CD9}"/>
              </a:ext>
            </a:extLst>
          </p:cNvPr>
          <p:cNvSpPr txBox="1"/>
          <p:nvPr/>
        </p:nvSpPr>
        <p:spPr>
          <a:xfrm>
            <a:off x="79899" y="1402142"/>
            <a:ext cx="5537758" cy="1384995"/>
          </a:xfrm>
          <a:prstGeom prst="rect">
            <a:avLst/>
          </a:prstGeom>
          <a:noFill/>
        </p:spPr>
        <p:txBody>
          <a:bodyPr wrap="square">
            <a:spAutoFit/>
          </a:bodyPr>
          <a:lstStyle/>
          <a:p>
            <a:r>
              <a:rPr lang="en-US" sz="2800" dirty="0">
                <a:solidFill>
                  <a:srgbClr val="FF00FF"/>
                </a:solidFill>
                <a:latin typeface="Times New Roman" pitchFamily="18" charset="0"/>
                <a:ea typeface="Times New Roman" pitchFamily="18" charset="0"/>
                <a:cs typeface="Times New Roman" pitchFamily="18" charset="0"/>
              </a:rPr>
              <a:t>*RNA </a:t>
            </a:r>
            <a:r>
              <a:rPr lang="en-US" sz="2800" dirty="0" err="1">
                <a:solidFill>
                  <a:srgbClr val="FF00FF"/>
                </a:solidFill>
                <a:latin typeface="Times New Roman" pitchFamily="18" charset="0"/>
                <a:ea typeface="Times New Roman" pitchFamily="18" charset="0"/>
                <a:cs typeface="Times New Roman" pitchFamily="18" charset="0"/>
              </a:rPr>
              <a:t>thông</a:t>
            </a:r>
            <a:r>
              <a:rPr lang="en-US" sz="2800" dirty="0">
                <a:solidFill>
                  <a:srgbClr val="FF00FF"/>
                </a:solidFill>
                <a:latin typeface="Times New Roman" pitchFamily="18" charset="0"/>
                <a:ea typeface="Times New Roman" pitchFamily="18" charset="0"/>
                <a:cs typeface="Times New Roman" pitchFamily="18" charset="0"/>
              </a:rPr>
              <a:t> tin (mRNA) </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mang</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thông</a:t>
            </a:r>
            <a:r>
              <a:rPr lang="en-US" sz="2800" dirty="0">
                <a:solidFill>
                  <a:srgbClr val="3333FF"/>
                </a:solidFill>
                <a:latin typeface="Times New Roman" pitchFamily="18" charset="0"/>
                <a:ea typeface="Times New Roman" pitchFamily="18" charset="0"/>
                <a:cs typeface="Times New Roman" pitchFamily="18" charset="0"/>
              </a:rPr>
              <a:t> tin </a:t>
            </a:r>
            <a:r>
              <a:rPr lang="en-US" sz="2800" dirty="0" err="1">
                <a:solidFill>
                  <a:srgbClr val="3333FF"/>
                </a:solidFill>
                <a:latin typeface="Times New Roman" pitchFamily="18" charset="0"/>
                <a:ea typeface="Times New Roman" pitchFamily="18" charset="0"/>
                <a:cs typeface="Times New Roman" pitchFamily="18" charset="0"/>
              </a:rPr>
              <a:t>quy</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định</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trình</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tự</a:t>
            </a:r>
            <a:r>
              <a:rPr lang="en-US" sz="2800" dirty="0">
                <a:solidFill>
                  <a:srgbClr val="3333FF"/>
                </a:solidFill>
                <a:latin typeface="Times New Roman" pitchFamily="18" charset="0"/>
                <a:ea typeface="Times New Roman" pitchFamily="18" charset="0"/>
                <a:cs typeface="Times New Roman" pitchFamily="18" charset="0"/>
              </a:rPr>
              <a:t> amino acid </a:t>
            </a:r>
            <a:r>
              <a:rPr lang="en-US" sz="2800" dirty="0" err="1">
                <a:solidFill>
                  <a:srgbClr val="3333FF"/>
                </a:solidFill>
                <a:latin typeface="Times New Roman" pitchFamily="18" charset="0"/>
                <a:ea typeface="Times New Roman" pitchFamily="18" charset="0"/>
                <a:cs typeface="Times New Roman" pitchFamily="18" charset="0"/>
              </a:rPr>
              <a:t>của</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chuỗi</a:t>
            </a:r>
            <a:r>
              <a:rPr lang="en-US" sz="2800" dirty="0">
                <a:solidFill>
                  <a:srgbClr val="3333FF"/>
                </a:solidFill>
                <a:latin typeface="Times New Roman" pitchFamily="18" charset="0"/>
                <a:ea typeface="Times New Roman" pitchFamily="18" charset="0"/>
                <a:cs typeface="Times New Roman" pitchFamily="18" charset="0"/>
              </a:rPr>
              <a:t> polypeptide</a:t>
            </a:r>
            <a:endParaRPr lang="en-US" sz="2800" dirty="0">
              <a:solidFill>
                <a:srgbClr val="3333FF"/>
              </a:solidFill>
            </a:endParaRPr>
          </a:p>
        </p:txBody>
      </p:sp>
      <p:pic>
        <p:nvPicPr>
          <p:cNvPr id="3" name="Picture 2">
            <a:extLst>
              <a:ext uri="{FF2B5EF4-FFF2-40B4-BE49-F238E27FC236}">
                <a16:creationId xmlns:a16="http://schemas.microsoft.com/office/drawing/2014/main" id="{C5F87F1E-A3C9-8F09-9A61-2943D640DCFD}"/>
              </a:ext>
            </a:extLst>
          </p:cNvPr>
          <p:cNvPicPr>
            <a:picLocks noChangeAspect="1"/>
          </p:cNvPicPr>
          <p:nvPr/>
        </p:nvPicPr>
        <p:blipFill>
          <a:blip r:embed="rId2"/>
          <a:stretch>
            <a:fillRect/>
          </a:stretch>
        </p:blipFill>
        <p:spPr>
          <a:xfrm>
            <a:off x="5841079" y="742677"/>
            <a:ext cx="6118622" cy="6115322"/>
          </a:xfrm>
          <a:prstGeom prst="rect">
            <a:avLst/>
          </a:prstGeom>
        </p:spPr>
      </p:pic>
      <p:sp>
        <p:nvSpPr>
          <p:cNvPr id="15" name="TextBox 14">
            <a:extLst>
              <a:ext uri="{FF2B5EF4-FFF2-40B4-BE49-F238E27FC236}">
                <a16:creationId xmlns:a16="http://schemas.microsoft.com/office/drawing/2014/main" id="{49284E78-16B9-5D71-3260-C96368183CFF}"/>
              </a:ext>
            </a:extLst>
          </p:cNvPr>
          <p:cNvSpPr txBox="1"/>
          <p:nvPr/>
        </p:nvSpPr>
        <p:spPr>
          <a:xfrm>
            <a:off x="228123" y="2781982"/>
            <a:ext cx="6201052" cy="1815882"/>
          </a:xfrm>
          <a:prstGeom prst="rect">
            <a:avLst/>
          </a:prstGeom>
          <a:noFill/>
        </p:spPr>
        <p:txBody>
          <a:bodyPr wrap="square">
            <a:spAutoFit/>
          </a:bodyPr>
          <a:lstStyle/>
          <a:p>
            <a:r>
              <a:rPr lang="en-US" sz="2800" dirty="0" err="1">
                <a:solidFill>
                  <a:schemeClr val="tx1">
                    <a:lumMod val="95000"/>
                    <a:lumOff val="5000"/>
                  </a:schemeClr>
                </a:solidFill>
                <a:latin typeface="Times New Roman" pitchFamily="18" charset="0"/>
                <a:ea typeface="Times New Roman" pitchFamily="18" charset="0"/>
                <a:cs typeface="Times New Roman" pitchFamily="18" charset="0"/>
              </a:rPr>
              <a:t>Ví</a:t>
            </a:r>
            <a:r>
              <a:rPr lang="en-US" sz="2800" dirty="0">
                <a:solidFill>
                  <a:schemeClr val="tx1">
                    <a:lumMod val="95000"/>
                    <a:lumOff val="5000"/>
                  </a:schemeClr>
                </a:solidFill>
                <a:latin typeface="Times New Roman" pitchFamily="18" charset="0"/>
                <a:ea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ea typeface="Times New Roman" pitchFamily="18" charset="0"/>
                <a:cs typeface="Times New Roman" pitchFamily="18" charset="0"/>
              </a:rPr>
              <a:t>dụ</a:t>
            </a:r>
            <a:r>
              <a:rPr lang="en-US" sz="2800" dirty="0">
                <a:solidFill>
                  <a:schemeClr val="tx1">
                    <a:lumMod val="95000"/>
                    <a:lumOff val="5000"/>
                  </a:schemeClr>
                </a:solidFill>
                <a:latin typeface="Times New Roman" pitchFamily="18" charset="0"/>
                <a:ea typeface="Times New Roman" pitchFamily="18" charset="0"/>
                <a:cs typeface="Times New Roman" pitchFamily="18" charset="0"/>
              </a:rPr>
              <a:t>:  5’GGU3’</a:t>
            </a:r>
          </a:p>
          <a:p>
            <a:endParaRPr lang="en-US" sz="2800" dirty="0">
              <a:solidFill>
                <a:schemeClr val="tx1">
                  <a:lumMod val="95000"/>
                  <a:lumOff val="5000"/>
                </a:schemeClr>
              </a:solidFill>
              <a:latin typeface="Times New Roman" pitchFamily="18" charset="0"/>
              <a:ea typeface="Times New Roman" pitchFamily="18" charset="0"/>
              <a:cs typeface="Times New Roman" pitchFamily="18" charset="0"/>
            </a:endParaRPr>
          </a:p>
          <a:p>
            <a:endParaRPr lang="en-US" sz="2800" dirty="0">
              <a:solidFill>
                <a:schemeClr val="tx1">
                  <a:lumMod val="95000"/>
                  <a:lumOff val="5000"/>
                </a:schemeClr>
              </a:solidFill>
              <a:latin typeface="Times New Roman" pitchFamily="18" charset="0"/>
              <a:ea typeface="Times New Roman" pitchFamily="18" charset="0"/>
              <a:cs typeface="Times New Roman" pitchFamily="18" charset="0"/>
            </a:endParaRPr>
          </a:p>
          <a:p>
            <a:r>
              <a:rPr lang="en-US" sz="2800" dirty="0">
                <a:solidFill>
                  <a:schemeClr val="tx1">
                    <a:lumMod val="95000"/>
                    <a:lumOff val="5000"/>
                  </a:schemeClr>
                </a:solidFill>
                <a:latin typeface="Times New Roman" pitchFamily="18" charset="0"/>
                <a:cs typeface="Times New Roman" pitchFamily="18" charset="0"/>
              </a:rPr>
              <a:t>            5’AGC3’</a:t>
            </a:r>
            <a:endParaRPr lang="en-US" sz="1800" dirty="0">
              <a:solidFill>
                <a:schemeClr val="tx1">
                  <a:lumMod val="95000"/>
                  <a:lumOff val="5000"/>
                </a:schemeClr>
              </a:solidFill>
            </a:endParaRPr>
          </a:p>
        </p:txBody>
      </p:sp>
      <p:cxnSp>
        <p:nvCxnSpPr>
          <p:cNvPr id="4" name="Straight Connector 3">
            <a:extLst>
              <a:ext uri="{FF2B5EF4-FFF2-40B4-BE49-F238E27FC236}">
                <a16:creationId xmlns:a16="http://schemas.microsoft.com/office/drawing/2014/main" id="{55423DC2-135C-DB1F-29DC-8FDFD4BDF1E9}"/>
              </a:ext>
            </a:extLst>
          </p:cNvPr>
          <p:cNvCxnSpPr>
            <a:cxnSpLocks/>
          </p:cNvCxnSpPr>
          <p:nvPr/>
        </p:nvCxnSpPr>
        <p:spPr>
          <a:xfrm>
            <a:off x="2848778" y="3097407"/>
            <a:ext cx="959742"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4CAF3A1E-B1A9-B02A-8C9F-91AA5BAB29F2}"/>
              </a:ext>
            </a:extLst>
          </p:cNvPr>
          <p:cNvCxnSpPr/>
          <p:nvPr/>
        </p:nvCxnSpPr>
        <p:spPr>
          <a:xfrm>
            <a:off x="2848777" y="4378896"/>
            <a:ext cx="95974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Oval 16">
            <a:extLst>
              <a:ext uri="{FF2B5EF4-FFF2-40B4-BE49-F238E27FC236}">
                <a16:creationId xmlns:a16="http://schemas.microsoft.com/office/drawing/2014/main" id="{F7D578E9-A39D-BE57-71C0-332FBD6F9E74}"/>
              </a:ext>
            </a:extLst>
          </p:cNvPr>
          <p:cNvSpPr/>
          <p:nvPr/>
        </p:nvSpPr>
        <p:spPr>
          <a:xfrm>
            <a:off x="3808519" y="2696557"/>
            <a:ext cx="1118588" cy="81786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Gly</a:t>
            </a:r>
          </a:p>
        </p:txBody>
      </p:sp>
      <p:sp>
        <p:nvSpPr>
          <p:cNvPr id="18" name="Oval 17">
            <a:extLst>
              <a:ext uri="{FF2B5EF4-FFF2-40B4-BE49-F238E27FC236}">
                <a16:creationId xmlns:a16="http://schemas.microsoft.com/office/drawing/2014/main" id="{53CF3F83-B8CD-1420-CF02-C40E97A59DB3}"/>
              </a:ext>
            </a:extLst>
          </p:cNvPr>
          <p:cNvSpPr/>
          <p:nvPr/>
        </p:nvSpPr>
        <p:spPr>
          <a:xfrm>
            <a:off x="3808519" y="3920183"/>
            <a:ext cx="970362" cy="73243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Ser</a:t>
            </a:r>
          </a:p>
        </p:txBody>
      </p:sp>
      <p:cxnSp>
        <p:nvCxnSpPr>
          <p:cNvPr id="20" name="Straight Connector 19">
            <a:extLst>
              <a:ext uri="{FF2B5EF4-FFF2-40B4-BE49-F238E27FC236}">
                <a16:creationId xmlns:a16="http://schemas.microsoft.com/office/drawing/2014/main" id="{9578DF39-874C-DCEB-CC92-D6FBE6E1EA8E}"/>
              </a:ext>
            </a:extLst>
          </p:cNvPr>
          <p:cNvCxnSpPr>
            <a:cxnSpLocks/>
            <a:endCxn id="18" idx="0"/>
          </p:cNvCxnSpPr>
          <p:nvPr/>
        </p:nvCxnSpPr>
        <p:spPr>
          <a:xfrm>
            <a:off x="4293700" y="3514424"/>
            <a:ext cx="0" cy="405759"/>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540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ircle(in)">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8877" y="37250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232299" y="929671"/>
            <a:ext cx="120396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365D8C0-5EB0-BC6C-1C89-0150141E6CD9}"/>
              </a:ext>
            </a:extLst>
          </p:cNvPr>
          <p:cNvSpPr txBox="1"/>
          <p:nvPr/>
        </p:nvSpPr>
        <p:spPr>
          <a:xfrm>
            <a:off x="79899" y="1402142"/>
            <a:ext cx="5537758" cy="1384995"/>
          </a:xfrm>
          <a:prstGeom prst="rect">
            <a:avLst/>
          </a:prstGeom>
          <a:noFill/>
        </p:spPr>
        <p:txBody>
          <a:bodyPr wrap="square">
            <a:spAutoFit/>
          </a:bodyPr>
          <a:lstStyle/>
          <a:p>
            <a:r>
              <a:rPr lang="en-US" sz="2800" dirty="0">
                <a:solidFill>
                  <a:srgbClr val="FF00FF"/>
                </a:solidFill>
                <a:latin typeface="Times New Roman" pitchFamily="18" charset="0"/>
                <a:ea typeface="Times New Roman" pitchFamily="18" charset="0"/>
                <a:cs typeface="Times New Roman" pitchFamily="18" charset="0"/>
              </a:rPr>
              <a:t>*RNA </a:t>
            </a:r>
            <a:r>
              <a:rPr lang="en-US" sz="2800" dirty="0" err="1">
                <a:solidFill>
                  <a:srgbClr val="FF00FF"/>
                </a:solidFill>
                <a:latin typeface="Times New Roman" pitchFamily="18" charset="0"/>
                <a:ea typeface="Times New Roman" pitchFamily="18" charset="0"/>
                <a:cs typeface="Times New Roman" pitchFamily="18" charset="0"/>
              </a:rPr>
              <a:t>vận</a:t>
            </a:r>
            <a:r>
              <a:rPr lang="en-US" sz="2800" dirty="0">
                <a:solidFill>
                  <a:srgbClr val="FF00FF"/>
                </a:solidFill>
                <a:latin typeface="Times New Roman" pitchFamily="18" charset="0"/>
                <a:ea typeface="Times New Roman" pitchFamily="18" charset="0"/>
                <a:cs typeface="Times New Roman" pitchFamily="18" charset="0"/>
              </a:rPr>
              <a:t> </a:t>
            </a:r>
            <a:r>
              <a:rPr lang="en-US" sz="2800" dirty="0" err="1">
                <a:solidFill>
                  <a:srgbClr val="FF00FF"/>
                </a:solidFill>
                <a:latin typeface="Times New Roman" pitchFamily="18" charset="0"/>
                <a:ea typeface="Times New Roman" pitchFamily="18" charset="0"/>
                <a:cs typeface="Times New Roman" pitchFamily="18" charset="0"/>
              </a:rPr>
              <a:t>chuyển</a:t>
            </a:r>
            <a:r>
              <a:rPr lang="en-US" sz="2800" dirty="0">
                <a:solidFill>
                  <a:srgbClr val="FF00FF"/>
                </a:solidFill>
                <a:latin typeface="Times New Roman" pitchFamily="18" charset="0"/>
                <a:ea typeface="Times New Roman" pitchFamily="18" charset="0"/>
                <a:cs typeface="Times New Roman" pitchFamily="18" charset="0"/>
              </a:rPr>
              <a:t> (tRNA )</a:t>
            </a:r>
            <a:r>
              <a:rPr lang="en-US" sz="2800" dirty="0">
                <a:solidFill>
                  <a:srgbClr val="3333FF"/>
                </a:solidFill>
                <a:latin typeface="Times New Roman" pitchFamily="18" charset="0"/>
                <a:ea typeface="Times New Roman" pitchFamily="18" charset="0"/>
                <a:cs typeface="Times New Roman" pitchFamily="18" charset="0"/>
              </a:rPr>
              <a:t> : </a:t>
            </a:r>
            <a:r>
              <a:rPr lang="en-US" sz="2800" dirty="0" err="1">
                <a:solidFill>
                  <a:srgbClr val="3333FF"/>
                </a:solidFill>
                <a:latin typeface="Times New Roman" pitchFamily="18" charset="0"/>
                <a:ea typeface="Times New Roman" pitchFamily="18" charset="0"/>
                <a:cs typeface="Times New Roman" pitchFamily="18" charset="0"/>
              </a:rPr>
              <a:t>vận</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chuyển</a:t>
            </a:r>
            <a:r>
              <a:rPr lang="en-US" sz="2800" dirty="0">
                <a:solidFill>
                  <a:srgbClr val="3333FF"/>
                </a:solidFill>
                <a:latin typeface="Times New Roman" pitchFamily="18" charset="0"/>
                <a:ea typeface="Times New Roman" pitchFamily="18" charset="0"/>
                <a:cs typeface="Times New Roman" pitchFamily="18" charset="0"/>
              </a:rPr>
              <a:t> amino acid </a:t>
            </a:r>
            <a:r>
              <a:rPr lang="en-US" sz="2800" dirty="0" err="1">
                <a:solidFill>
                  <a:srgbClr val="3333FF"/>
                </a:solidFill>
                <a:latin typeface="Times New Roman" pitchFamily="18" charset="0"/>
                <a:ea typeface="Times New Roman" pitchFamily="18" charset="0"/>
                <a:cs typeface="Times New Roman" pitchFamily="18" charset="0"/>
              </a:rPr>
              <a:t>đến</a:t>
            </a:r>
            <a:r>
              <a:rPr lang="en-US" sz="2800" dirty="0">
                <a:solidFill>
                  <a:srgbClr val="3333FF"/>
                </a:solidFill>
                <a:latin typeface="Times New Roman" pitchFamily="18" charset="0"/>
                <a:ea typeface="Times New Roman" pitchFamily="18" charset="0"/>
                <a:cs typeface="Times New Roman" pitchFamily="18" charset="0"/>
              </a:rPr>
              <a:t> ribosome </a:t>
            </a:r>
            <a:r>
              <a:rPr lang="en-US" sz="2800" dirty="0" err="1">
                <a:solidFill>
                  <a:srgbClr val="3333FF"/>
                </a:solidFill>
                <a:latin typeface="Times New Roman" pitchFamily="18" charset="0"/>
                <a:ea typeface="Times New Roman" pitchFamily="18" charset="0"/>
                <a:cs typeface="Times New Roman" pitchFamily="18" charset="0"/>
              </a:rPr>
              <a:t>để</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tổng</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hợp</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chuỗi</a:t>
            </a:r>
            <a:r>
              <a:rPr lang="en-US" sz="2800" dirty="0">
                <a:solidFill>
                  <a:srgbClr val="3333FF"/>
                </a:solidFill>
                <a:latin typeface="Times New Roman" pitchFamily="18" charset="0"/>
                <a:ea typeface="Times New Roman" pitchFamily="18" charset="0"/>
                <a:cs typeface="Times New Roman" pitchFamily="18" charset="0"/>
              </a:rPr>
              <a:t> polypeptide</a:t>
            </a:r>
            <a:endParaRPr lang="en-US" sz="2800" dirty="0">
              <a:solidFill>
                <a:srgbClr val="3333FF"/>
              </a:solidFill>
            </a:endParaRPr>
          </a:p>
        </p:txBody>
      </p:sp>
      <p:pic>
        <p:nvPicPr>
          <p:cNvPr id="5" name="Picture 4">
            <a:extLst>
              <a:ext uri="{FF2B5EF4-FFF2-40B4-BE49-F238E27FC236}">
                <a16:creationId xmlns:a16="http://schemas.microsoft.com/office/drawing/2014/main" id="{B14F4E5F-E842-D225-6619-955B2660BBD5}"/>
              </a:ext>
            </a:extLst>
          </p:cNvPr>
          <p:cNvPicPr>
            <a:picLocks noChangeAspect="1"/>
          </p:cNvPicPr>
          <p:nvPr/>
        </p:nvPicPr>
        <p:blipFill>
          <a:blip r:embed="rId2"/>
          <a:stretch>
            <a:fillRect/>
          </a:stretch>
        </p:blipFill>
        <p:spPr>
          <a:xfrm>
            <a:off x="5770057" y="829704"/>
            <a:ext cx="6274432" cy="5331455"/>
          </a:xfrm>
          <a:prstGeom prst="rect">
            <a:avLst/>
          </a:prstGeom>
        </p:spPr>
      </p:pic>
      <p:cxnSp>
        <p:nvCxnSpPr>
          <p:cNvPr id="7" name="Straight Arrow Connector 6">
            <a:extLst>
              <a:ext uri="{FF2B5EF4-FFF2-40B4-BE49-F238E27FC236}">
                <a16:creationId xmlns:a16="http://schemas.microsoft.com/office/drawing/2014/main" id="{F159A7F0-A2A4-8BDC-C82A-62B500291C8D}"/>
              </a:ext>
            </a:extLst>
          </p:cNvPr>
          <p:cNvCxnSpPr>
            <a:cxnSpLocks/>
          </p:cNvCxnSpPr>
          <p:nvPr/>
        </p:nvCxnSpPr>
        <p:spPr>
          <a:xfrm>
            <a:off x="8310563" y="1368046"/>
            <a:ext cx="828675" cy="2837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Oval 8">
            <a:extLst>
              <a:ext uri="{FF2B5EF4-FFF2-40B4-BE49-F238E27FC236}">
                <a16:creationId xmlns:a16="http://schemas.microsoft.com/office/drawing/2014/main" id="{4A734C92-77ED-F106-49F9-E83E101CED34}"/>
              </a:ext>
            </a:extLst>
          </p:cNvPr>
          <p:cNvSpPr/>
          <p:nvPr/>
        </p:nvSpPr>
        <p:spPr>
          <a:xfrm>
            <a:off x="6781801" y="1038881"/>
            <a:ext cx="1790700" cy="961369"/>
          </a:xfrm>
          <a:prstGeom prst="ellipse">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Amino acid</a:t>
            </a:r>
          </a:p>
        </p:txBody>
      </p:sp>
      <p:cxnSp>
        <p:nvCxnSpPr>
          <p:cNvPr id="19" name="Straight Arrow Connector 18">
            <a:extLst>
              <a:ext uri="{FF2B5EF4-FFF2-40B4-BE49-F238E27FC236}">
                <a16:creationId xmlns:a16="http://schemas.microsoft.com/office/drawing/2014/main" id="{7898C196-882A-DC92-7191-790AB7AE6A9D}"/>
              </a:ext>
            </a:extLst>
          </p:cNvPr>
          <p:cNvCxnSpPr/>
          <p:nvPr/>
        </p:nvCxnSpPr>
        <p:spPr>
          <a:xfrm>
            <a:off x="7858125" y="4924425"/>
            <a:ext cx="8096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Oval 20">
            <a:extLst>
              <a:ext uri="{FF2B5EF4-FFF2-40B4-BE49-F238E27FC236}">
                <a16:creationId xmlns:a16="http://schemas.microsoft.com/office/drawing/2014/main" id="{286BD1AF-C785-3790-BA38-B2FE29B8FC52}"/>
              </a:ext>
            </a:extLst>
          </p:cNvPr>
          <p:cNvSpPr/>
          <p:nvPr/>
        </p:nvSpPr>
        <p:spPr>
          <a:xfrm>
            <a:off x="6252099" y="4533900"/>
            <a:ext cx="1790699" cy="876299"/>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85DA91C-06C5-A705-1208-57F2F71375FB}"/>
              </a:ext>
            </a:extLst>
          </p:cNvPr>
          <p:cNvSpPr txBox="1"/>
          <p:nvPr/>
        </p:nvSpPr>
        <p:spPr>
          <a:xfrm>
            <a:off x="79898" y="2965103"/>
            <a:ext cx="5730351" cy="1384995"/>
          </a:xfrm>
          <a:prstGeom prst="rect">
            <a:avLst/>
          </a:prstGeom>
          <a:noFill/>
        </p:spPr>
        <p:txBody>
          <a:bodyPr wrap="square">
            <a:spAutoFit/>
          </a:bodyPr>
          <a:lstStyle/>
          <a:p>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Một</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số</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đoạn</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có</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trình</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tự</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bổ</a:t>
            </a:r>
            <a:r>
              <a:rPr lang="en-US" sz="2800" dirty="0">
                <a:solidFill>
                  <a:srgbClr val="3333FF"/>
                </a:solidFill>
                <a:latin typeface="Times New Roman" pitchFamily="18" charset="0"/>
                <a:ea typeface="Times New Roman" pitchFamily="18" charset="0"/>
                <a:cs typeface="Times New Roman" pitchFamily="18" charset="0"/>
              </a:rPr>
              <a:t> sung </a:t>
            </a:r>
            <a:r>
              <a:rPr lang="en-US" sz="2800" dirty="0" err="1">
                <a:solidFill>
                  <a:srgbClr val="3333FF"/>
                </a:solidFill>
                <a:latin typeface="Times New Roman" pitchFamily="18" charset="0"/>
                <a:ea typeface="Times New Roman" pitchFamily="18" charset="0"/>
                <a:cs typeface="Times New Roman" pitchFamily="18" charset="0"/>
              </a:rPr>
              <a:t>liên</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kết</a:t>
            </a:r>
            <a:r>
              <a:rPr lang="en-US" sz="2800" dirty="0">
                <a:solidFill>
                  <a:srgbClr val="3333FF"/>
                </a:solidFill>
                <a:latin typeface="Times New Roman" pitchFamily="18" charset="0"/>
                <a:ea typeface="Times New Roman" pitchFamily="18" charset="0"/>
                <a:cs typeface="Times New Roman" pitchFamily="18" charset="0"/>
              </a:rPr>
              <a:t> hydrogen </a:t>
            </a:r>
            <a:r>
              <a:rPr lang="en-US" sz="2800" dirty="0" err="1">
                <a:solidFill>
                  <a:srgbClr val="3333FF"/>
                </a:solidFill>
                <a:latin typeface="Times New Roman" pitchFamily="18" charset="0"/>
                <a:ea typeface="Times New Roman" pitchFamily="18" charset="0"/>
                <a:cs typeface="Times New Roman" pitchFamily="18" charset="0"/>
              </a:rPr>
              <a:t>với</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nhau</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theo</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nguyên</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tắc</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bổ</a:t>
            </a:r>
            <a:r>
              <a:rPr lang="en-US" sz="2800" dirty="0">
                <a:solidFill>
                  <a:srgbClr val="3333FF"/>
                </a:solidFill>
                <a:latin typeface="Times New Roman" pitchFamily="18" charset="0"/>
                <a:ea typeface="Times New Roman" pitchFamily="18" charset="0"/>
                <a:cs typeface="Times New Roman" pitchFamily="18" charset="0"/>
              </a:rPr>
              <a:t> sung A-U, G-C </a:t>
            </a:r>
            <a:r>
              <a:rPr lang="en-US" sz="2800" dirty="0" err="1">
                <a:solidFill>
                  <a:srgbClr val="3333FF"/>
                </a:solidFill>
                <a:latin typeface="Times New Roman" pitchFamily="18" charset="0"/>
                <a:ea typeface="Times New Roman" pitchFamily="18" charset="0"/>
                <a:cs typeface="Times New Roman" pitchFamily="18" charset="0"/>
              </a:rPr>
              <a:t>và</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ngược</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lại</a:t>
            </a:r>
            <a:endParaRPr lang="en-US" sz="2800" dirty="0"/>
          </a:p>
        </p:txBody>
      </p:sp>
      <p:cxnSp>
        <p:nvCxnSpPr>
          <p:cNvPr id="27" name="Straight Arrow Connector 26">
            <a:extLst>
              <a:ext uri="{FF2B5EF4-FFF2-40B4-BE49-F238E27FC236}">
                <a16:creationId xmlns:a16="http://schemas.microsoft.com/office/drawing/2014/main" id="{DFE4CD10-9DDE-CDF5-3B4E-5D3D9E219854}"/>
              </a:ext>
            </a:extLst>
          </p:cNvPr>
          <p:cNvCxnSpPr>
            <a:cxnSpLocks/>
          </p:cNvCxnSpPr>
          <p:nvPr/>
        </p:nvCxnSpPr>
        <p:spPr>
          <a:xfrm flipH="1">
            <a:off x="8907273" y="2529203"/>
            <a:ext cx="1494027" cy="16099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1" name="Straight Arrow Connector 30">
            <a:extLst>
              <a:ext uri="{FF2B5EF4-FFF2-40B4-BE49-F238E27FC236}">
                <a16:creationId xmlns:a16="http://schemas.microsoft.com/office/drawing/2014/main" id="{F1CA05EA-CE8D-B3D7-45BE-6859EEE8B4A0}"/>
              </a:ext>
            </a:extLst>
          </p:cNvPr>
          <p:cNvCxnSpPr>
            <a:cxnSpLocks/>
          </p:cNvCxnSpPr>
          <p:nvPr/>
        </p:nvCxnSpPr>
        <p:spPr>
          <a:xfrm flipH="1">
            <a:off x="9889592" y="2442545"/>
            <a:ext cx="581025" cy="90965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7" name="Oval 36">
            <a:extLst>
              <a:ext uri="{FF2B5EF4-FFF2-40B4-BE49-F238E27FC236}">
                <a16:creationId xmlns:a16="http://schemas.microsoft.com/office/drawing/2014/main" id="{60363919-E971-5AB7-0526-20742E73BA96}"/>
              </a:ext>
            </a:extLst>
          </p:cNvPr>
          <p:cNvSpPr/>
          <p:nvPr/>
        </p:nvSpPr>
        <p:spPr>
          <a:xfrm>
            <a:off x="9948231" y="1647837"/>
            <a:ext cx="2323667" cy="10423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Liên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hydrogen</a:t>
            </a:r>
          </a:p>
        </p:txBody>
      </p:sp>
    </p:spTree>
    <p:extLst>
      <p:ext uri="{BB962C8B-B14F-4D97-AF65-F5344CB8AC3E}">
        <p14:creationId xmlns:p14="http://schemas.microsoft.com/office/powerpoint/2010/main" val="396676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par>
                                <p:cTn id="25" presetID="6"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 calcmode="lin" valueType="num">
                                      <p:cBhvr>
                                        <p:cTn id="34" dur="1000" fill="hold"/>
                                        <p:tgtEl>
                                          <p:spTgt spid="23"/>
                                        </p:tgtEl>
                                        <p:attrNameLst>
                                          <p:attrName>style.rotation</p:attrName>
                                        </p:attrNameLst>
                                      </p:cBhvr>
                                      <p:tavLst>
                                        <p:tav tm="0">
                                          <p:val>
                                            <p:fltVal val="90"/>
                                          </p:val>
                                        </p:tav>
                                        <p:tav tm="100000">
                                          <p:val>
                                            <p:fltVal val="0"/>
                                          </p:val>
                                        </p:tav>
                                      </p:tavLst>
                                    </p:anim>
                                    <p:animEffect transition="in" filter="fade">
                                      <p:cBhvr>
                                        <p:cTn id="35" dur="1000"/>
                                        <p:tgtEl>
                                          <p:spTgt spid="23"/>
                                        </p:tgtEl>
                                      </p:cBhvr>
                                    </p:animEffect>
                                  </p:childTnLst>
                                </p:cTn>
                              </p:par>
                              <p:par>
                                <p:cTn id="36" presetID="31"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1000" fill="hold"/>
                                        <p:tgtEl>
                                          <p:spTgt spid="27"/>
                                        </p:tgtEl>
                                        <p:attrNameLst>
                                          <p:attrName>ppt_w</p:attrName>
                                        </p:attrNameLst>
                                      </p:cBhvr>
                                      <p:tavLst>
                                        <p:tav tm="0">
                                          <p:val>
                                            <p:fltVal val="0"/>
                                          </p:val>
                                        </p:tav>
                                        <p:tav tm="100000">
                                          <p:val>
                                            <p:strVal val="#ppt_w"/>
                                          </p:val>
                                        </p:tav>
                                      </p:tavLst>
                                    </p:anim>
                                    <p:anim calcmode="lin" valueType="num">
                                      <p:cBhvr>
                                        <p:cTn id="39" dur="1000" fill="hold"/>
                                        <p:tgtEl>
                                          <p:spTgt spid="27"/>
                                        </p:tgtEl>
                                        <p:attrNameLst>
                                          <p:attrName>ppt_h</p:attrName>
                                        </p:attrNameLst>
                                      </p:cBhvr>
                                      <p:tavLst>
                                        <p:tav tm="0">
                                          <p:val>
                                            <p:fltVal val="0"/>
                                          </p:val>
                                        </p:tav>
                                        <p:tav tm="100000">
                                          <p:val>
                                            <p:strVal val="#ppt_h"/>
                                          </p:val>
                                        </p:tav>
                                      </p:tavLst>
                                    </p:anim>
                                    <p:anim calcmode="lin" valueType="num">
                                      <p:cBhvr>
                                        <p:cTn id="40" dur="1000" fill="hold"/>
                                        <p:tgtEl>
                                          <p:spTgt spid="27"/>
                                        </p:tgtEl>
                                        <p:attrNameLst>
                                          <p:attrName>style.rotation</p:attrName>
                                        </p:attrNameLst>
                                      </p:cBhvr>
                                      <p:tavLst>
                                        <p:tav tm="0">
                                          <p:val>
                                            <p:fltVal val="90"/>
                                          </p:val>
                                        </p:tav>
                                        <p:tav tm="100000">
                                          <p:val>
                                            <p:fltVal val="0"/>
                                          </p:val>
                                        </p:tav>
                                      </p:tavLst>
                                    </p:anim>
                                    <p:animEffect transition="in" filter="fade">
                                      <p:cBhvr>
                                        <p:cTn id="41" dur="1000"/>
                                        <p:tgtEl>
                                          <p:spTgt spid="27"/>
                                        </p:tgtEl>
                                      </p:cBhvr>
                                    </p:animEffect>
                                  </p:childTnLst>
                                </p:cTn>
                              </p:par>
                              <p:par>
                                <p:cTn id="42" presetID="3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1000" fill="hold"/>
                                        <p:tgtEl>
                                          <p:spTgt spid="31"/>
                                        </p:tgtEl>
                                        <p:attrNameLst>
                                          <p:attrName>ppt_w</p:attrName>
                                        </p:attrNameLst>
                                      </p:cBhvr>
                                      <p:tavLst>
                                        <p:tav tm="0">
                                          <p:val>
                                            <p:fltVal val="0"/>
                                          </p:val>
                                        </p:tav>
                                        <p:tav tm="100000">
                                          <p:val>
                                            <p:strVal val="#ppt_w"/>
                                          </p:val>
                                        </p:tav>
                                      </p:tavLst>
                                    </p:anim>
                                    <p:anim calcmode="lin" valueType="num">
                                      <p:cBhvr>
                                        <p:cTn id="45" dur="1000" fill="hold"/>
                                        <p:tgtEl>
                                          <p:spTgt spid="31"/>
                                        </p:tgtEl>
                                        <p:attrNameLst>
                                          <p:attrName>ppt_h</p:attrName>
                                        </p:attrNameLst>
                                      </p:cBhvr>
                                      <p:tavLst>
                                        <p:tav tm="0">
                                          <p:val>
                                            <p:fltVal val="0"/>
                                          </p:val>
                                        </p:tav>
                                        <p:tav tm="100000">
                                          <p:val>
                                            <p:strVal val="#ppt_h"/>
                                          </p:val>
                                        </p:tav>
                                      </p:tavLst>
                                    </p:anim>
                                    <p:anim calcmode="lin" valueType="num">
                                      <p:cBhvr>
                                        <p:cTn id="46" dur="1000" fill="hold"/>
                                        <p:tgtEl>
                                          <p:spTgt spid="31"/>
                                        </p:tgtEl>
                                        <p:attrNameLst>
                                          <p:attrName>style.rotation</p:attrName>
                                        </p:attrNameLst>
                                      </p:cBhvr>
                                      <p:tavLst>
                                        <p:tav tm="0">
                                          <p:val>
                                            <p:fltVal val="90"/>
                                          </p:val>
                                        </p:tav>
                                        <p:tav tm="100000">
                                          <p:val>
                                            <p:fltVal val="0"/>
                                          </p:val>
                                        </p:tav>
                                      </p:tavLst>
                                    </p:anim>
                                    <p:animEffect transition="in" filter="fade">
                                      <p:cBhvr>
                                        <p:cTn id="47" dur="1000"/>
                                        <p:tgtEl>
                                          <p:spTgt spid="31"/>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p:cTn id="50" dur="1000" fill="hold"/>
                                        <p:tgtEl>
                                          <p:spTgt spid="37"/>
                                        </p:tgtEl>
                                        <p:attrNameLst>
                                          <p:attrName>ppt_w</p:attrName>
                                        </p:attrNameLst>
                                      </p:cBhvr>
                                      <p:tavLst>
                                        <p:tav tm="0">
                                          <p:val>
                                            <p:fltVal val="0"/>
                                          </p:val>
                                        </p:tav>
                                        <p:tav tm="100000">
                                          <p:val>
                                            <p:strVal val="#ppt_w"/>
                                          </p:val>
                                        </p:tav>
                                      </p:tavLst>
                                    </p:anim>
                                    <p:anim calcmode="lin" valueType="num">
                                      <p:cBhvr>
                                        <p:cTn id="51" dur="1000" fill="hold"/>
                                        <p:tgtEl>
                                          <p:spTgt spid="37"/>
                                        </p:tgtEl>
                                        <p:attrNameLst>
                                          <p:attrName>ppt_h</p:attrName>
                                        </p:attrNameLst>
                                      </p:cBhvr>
                                      <p:tavLst>
                                        <p:tav tm="0">
                                          <p:val>
                                            <p:fltVal val="0"/>
                                          </p:val>
                                        </p:tav>
                                        <p:tav tm="100000">
                                          <p:val>
                                            <p:strVal val="#ppt_h"/>
                                          </p:val>
                                        </p:tav>
                                      </p:tavLst>
                                    </p:anim>
                                    <p:anim calcmode="lin" valueType="num">
                                      <p:cBhvr>
                                        <p:cTn id="52" dur="1000" fill="hold"/>
                                        <p:tgtEl>
                                          <p:spTgt spid="37"/>
                                        </p:tgtEl>
                                        <p:attrNameLst>
                                          <p:attrName>style.rotation</p:attrName>
                                        </p:attrNameLst>
                                      </p:cBhvr>
                                      <p:tavLst>
                                        <p:tav tm="0">
                                          <p:val>
                                            <p:fltVal val="90"/>
                                          </p:val>
                                        </p:tav>
                                        <p:tav tm="100000">
                                          <p:val>
                                            <p:fltVal val="0"/>
                                          </p:val>
                                        </p:tav>
                                      </p:tavLst>
                                    </p:anim>
                                    <p:animEffect transition="in" filter="fade">
                                      <p:cBhvr>
                                        <p:cTn id="5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21" grpId="0" animBg="1"/>
      <p:bldP spid="23" grpId="0"/>
      <p:bldP spid="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57150" y="41863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232299" y="929671"/>
            <a:ext cx="120396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365D8C0-5EB0-BC6C-1C89-0150141E6CD9}"/>
              </a:ext>
            </a:extLst>
          </p:cNvPr>
          <p:cNvSpPr txBox="1"/>
          <p:nvPr/>
        </p:nvSpPr>
        <p:spPr>
          <a:xfrm>
            <a:off x="79898" y="1452891"/>
            <a:ext cx="5537758" cy="1384995"/>
          </a:xfrm>
          <a:prstGeom prst="rect">
            <a:avLst/>
          </a:prstGeom>
          <a:noFill/>
        </p:spPr>
        <p:txBody>
          <a:bodyPr wrap="square">
            <a:spAutoFit/>
          </a:bodyPr>
          <a:lstStyle/>
          <a:p>
            <a:r>
              <a:rPr lang="en-US" sz="2800" dirty="0">
                <a:solidFill>
                  <a:srgbClr val="FF00FF"/>
                </a:solidFill>
                <a:latin typeface="Times New Roman" pitchFamily="18" charset="0"/>
                <a:ea typeface="Times New Roman" pitchFamily="18" charset="0"/>
                <a:cs typeface="Times New Roman" pitchFamily="18" charset="0"/>
              </a:rPr>
              <a:t>*RNA ribosome (rRNA)</a:t>
            </a:r>
          </a:p>
          <a:p>
            <a:r>
              <a:rPr lang="en-US" sz="2800" dirty="0">
                <a:solidFill>
                  <a:srgbClr val="3333FF"/>
                </a:solidFill>
                <a:latin typeface="Times New Roman" pitchFamily="18" charset="0"/>
                <a:ea typeface="Times New Roman" pitchFamily="18" charset="0"/>
                <a:cs typeface="Times New Roman" pitchFamily="18" charset="0"/>
              </a:rPr>
              <a:t>-RNA ribosome - </a:t>
            </a:r>
            <a:r>
              <a:rPr lang="en-US" sz="2800" dirty="0" err="1">
                <a:solidFill>
                  <a:srgbClr val="3333FF"/>
                </a:solidFill>
                <a:latin typeface="Times New Roman" pitchFamily="18" charset="0"/>
                <a:ea typeface="Times New Roman" pitchFamily="18" charset="0"/>
                <a:cs typeface="Times New Roman" pitchFamily="18" charset="0"/>
              </a:rPr>
              <a:t>kết</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hợp</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với</a:t>
            </a:r>
            <a:r>
              <a:rPr lang="en-US" sz="2800" dirty="0">
                <a:solidFill>
                  <a:srgbClr val="3333FF"/>
                </a:solidFill>
                <a:latin typeface="Times New Roman" pitchFamily="18" charset="0"/>
                <a:ea typeface="Times New Roman" pitchFamily="18" charset="0"/>
                <a:cs typeface="Times New Roman" pitchFamily="18" charset="0"/>
              </a:rPr>
              <a:t> protein </a:t>
            </a:r>
            <a:r>
              <a:rPr lang="en-US" sz="2800" dirty="0" err="1">
                <a:solidFill>
                  <a:srgbClr val="3333FF"/>
                </a:solidFill>
                <a:latin typeface="Times New Roman" pitchFamily="18" charset="0"/>
                <a:ea typeface="Times New Roman" pitchFamily="18" charset="0"/>
                <a:cs typeface="Times New Roman" pitchFamily="18" charset="0"/>
              </a:rPr>
              <a:t>cấu</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thành</a:t>
            </a:r>
            <a:r>
              <a:rPr lang="en-US" sz="2800" dirty="0">
                <a:solidFill>
                  <a:srgbClr val="3333FF"/>
                </a:solidFill>
                <a:latin typeface="Times New Roman" pitchFamily="18" charset="0"/>
                <a:ea typeface="Times New Roman" pitchFamily="18" charset="0"/>
                <a:cs typeface="Times New Roman" pitchFamily="18" charset="0"/>
              </a:rPr>
              <a:t> </a:t>
            </a:r>
            <a:r>
              <a:rPr lang="en-US" sz="2800" dirty="0" err="1">
                <a:solidFill>
                  <a:srgbClr val="3333FF"/>
                </a:solidFill>
                <a:latin typeface="Times New Roman" pitchFamily="18" charset="0"/>
                <a:ea typeface="Times New Roman" pitchFamily="18" charset="0"/>
                <a:cs typeface="Times New Roman" pitchFamily="18" charset="0"/>
              </a:rPr>
              <a:t>nên</a:t>
            </a:r>
            <a:r>
              <a:rPr lang="en-US" sz="2800" dirty="0">
                <a:solidFill>
                  <a:srgbClr val="3333FF"/>
                </a:solidFill>
                <a:latin typeface="Times New Roman" pitchFamily="18" charset="0"/>
                <a:ea typeface="Times New Roman" pitchFamily="18" charset="0"/>
                <a:cs typeface="Times New Roman" pitchFamily="18" charset="0"/>
              </a:rPr>
              <a:t> ribosome</a:t>
            </a:r>
            <a:endParaRPr lang="en-US" sz="2800" dirty="0">
              <a:solidFill>
                <a:srgbClr val="3333FF"/>
              </a:solidFill>
            </a:endParaRPr>
          </a:p>
        </p:txBody>
      </p:sp>
      <p:pic>
        <p:nvPicPr>
          <p:cNvPr id="3" name="Picture 2">
            <a:extLst>
              <a:ext uri="{FF2B5EF4-FFF2-40B4-BE49-F238E27FC236}">
                <a16:creationId xmlns:a16="http://schemas.microsoft.com/office/drawing/2014/main" id="{6DCA967A-DCE5-185C-4D24-B1E3BD331C03}"/>
              </a:ext>
            </a:extLst>
          </p:cNvPr>
          <p:cNvPicPr>
            <a:picLocks noChangeAspect="1"/>
          </p:cNvPicPr>
          <p:nvPr/>
        </p:nvPicPr>
        <p:blipFill>
          <a:blip r:embed="rId2"/>
          <a:stretch>
            <a:fillRect/>
          </a:stretch>
        </p:blipFill>
        <p:spPr>
          <a:xfrm>
            <a:off x="5925173" y="523220"/>
            <a:ext cx="6252567" cy="6334780"/>
          </a:xfrm>
          <a:prstGeom prst="rect">
            <a:avLst/>
          </a:prstGeom>
        </p:spPr>
      </p:pic>
      <p:cxnSp>
        <p:nvCxnSpPr>
          <p:cNvPr id="6" name="Straight Arrow Connector 5">
            <a:extLst>
              <a:ext uri="{FF2B5EF4-FFF2-40B4-BE49-F238E27FC236}">
                <a16:creationId xmlns:a16="http://schemas.microsoft.com/office/drawing/2014/main" id="{F14DD50B-E964-E789-36B4-9FB56FEE01F2}"/>
              </a:ext>
            </a:extLst>
          </p:cNvPr>
          <p:cNvCxnSpPr/>
          <p:nvPr/>
        </p:nvCxnSpPr>
        <p:spPr>
          <a:xfrm>
            <a:off x="7505700" y="1908215"/>
            <a:ext cx="1066800" cy="9296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Oval 10">
            <a:extLst>
              <a:ext uri="{FF2B5EF4-FFF2-40B4-BE49-F238E27FC236}">
                <a16:creationId xmlns:a16="http://schemas.microsoft.com/office/drawing/2014/main" id="{252490BC-C3EE-2347-DD85-7FAF76FD39CC}"/>
              </a:ext>
            </a:extLst>
          </p:cNvPr>
          <p:cNvSpPr/>
          <p:nvPr/>
        </p:nvSpPr>
        <p:spPr>
          <a:xfrm>
            <a:off x="6238876" y="1329722"/>
            <a:ext cx="1809750" cy="57849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Protein</a:t>
            </a:r>
          </a:p>
        </p:txBody>
      </p:sp>
      <p:cxnSp>
        <p:nvCxnSpPr>
          <p:cNvPr id="15" name="Straight Arrow Connector 14">
            <a:extLst>
              <a:ext uri="{FF2B5EF4-FFF2-40B4-BE49-F238E27FC236}">
                <a16:creationId xmlns:a16="http://schemas.microsoft.com/office/drawing/2014/main" id="{460C3CBE-E684-1186-7E51-7138CEFD4B84}"/>
              </a:ext>
            </a:extLst>
          </p:cNvPr>
          <p:cNvCxnSpPr>
            <a:cxnSpLocks/>
          </p:cNvCxnSpPr>
          <p:nvPr/>
        </p:nvCxnSpPr>
        <p:spPr>
          <a:xfrm flipH="1">
            <a:off x="9993006" y="1957152"/>
            <a:ext cx="695325" cy="92392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04FD3EB1-FA2F-3F9A-D55C-96386CBDB66D}"/>
              </a:ext>
            </a:extLst>
          </p:cNvPr>
          <p:cNvCxnSpPr>
            <a:cxnSpLocks/>
          </p:cNvCxnSpPr>
          <p:nvPr/>
        </p:nvCxnSpPr>
        <p:spPr>
          <a:xfrm flipH="1">
            <a:off x="10037908" y="1908215"/>
            <a:ext cx="660985" cy="24637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Oval 19">
            <a:extLst>
              <a:ext uri="{FF2B5EF4-FFF2-40B4-BE49-F238E27FC236}">
                <a16:creationId xmlns:a16="http://schemas.microsoft.com/office/drawing/2014/main" id="{0212BD13-D5B8-4A16-D4EE-F52DF31AF849}"/>
              </a:ext>
            </a:extLst>
          </p:cNvPr>
          <p:cNvSpPr/>
          <p:nvPr/>
        </p:nvSpPr>
        <p:spPr>
          <a:xfrm>
            <a:off x="10132067" y="1275884"/>
            <a:ext cx="1558311" cy="752757"/>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rRNA</a:t>
            </a:r>
          </a:p>
        </p:txBody>
      </p:sp>
    </p:spTree>
    <p:extLst>
      <p:ext uri="{BB962C8B-B14F-4D97-AF65-F5344CB8AC3E}">
        <p14:creationId xmlns:p14="http://schemas.microsoft.com/office/powerpoint/2010/main" val="127472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646239"/>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sp>
        <p:nvSpPr>
          <p:cNvPr id="13" name="TextBox 12"/>
          <p:cNvSpPr txBox="1"/>
          <p:nvPr/>
        </p:nvSpPr>
        <p:spPr>
          <a:xfrm>
            <a:off x="161925" y="1258801"/>
            <a:ext cx="12192000" cy="523220"/>
          </a:xfrm>
          <a:prstGeom prst="rect">
            <a:avLst/>
          </a:prstGeom>
          <a:noFill/>
        </p:spPr>
        <p:txBody>
          <a:bodyPr wrap="square" rtlCol="0">
            <a:spAutoFit/>
          </a:bodyPr>
          <a:lstStyle/>
          <a:p>
            <a:pPr algn="just"/>
            <a:r>
              <a:rPr lang="en-US" sz="2800" b="1" dirty="0">
                <a:solidFill>
                  <a:srgbClr val="FFC000"/>
                </a:solidFill>
                <a:latin typeface="Times New Roman" pitchFamily="18" charset="0"/>
                <a:cs typeface="Times New Roman" pitchFamily="18" charset="0"/>
              </a:rPr>
              <a:t>2. RNA</a:t>
            </a:r>
            <a:endParaRPr lang="en-US" sz="2800" dirty="0">
              <a:solidFill>
                <a:srgbClr val="FFC000"/>
              </a:solidFill>
              <a:latin typeface="Times New Roman" pitchFamily="18" charset="0"/>
              <a:cs typeface="Times New Roman" pitchFamily="18" charset="0"/>
            </a:endParaRPr>
          </a:p>
        </p:txBody>
      </p:sp>
      <p:sp>
        <p:nvSpPr>
          <p:cNvPr id="15" name="Rectangle 14"/>
          <p:cNvSpPr/>
          <p:nvPr/>
        </p:nvSpPr>
        <p:spPr>
          <a:xfrm>
            <a:off x="95250" y="1828406"/>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 RNA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tạo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từ</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ribonucleotide, </a:t>
            </a:r>
            <a:r>
              <a:rPr lang="en-US" sz="2800" dirty="0" err="1">
                <a:solidFill>
                  <a:srgbClr val="0000FF"/>
                </a:solidFill>
                <a:latin typeface="Times New Roman" pitchFamily="18" charset="0"/>
                <a:ea typeface="Times New Roman" pitchFamily="18" charset="0"/>
                <a:cs typeface="Times New Roman" pitchFamily="18" charset="0"/>
              </a:rPr>
              <a:t>gồm</a:t>
            </a:r>
            <a:r>
              <a:rPr lang="en-US" sz="2800" dirty="0">
                <a:solidFill>
                  <a:srgbClr val="0000FF"/>
                </a:solidFill>
                <a:latin typeface="Times New Roman" pitchFamily="18" charset="0"/>
                <a:ea typeface="Times New Roman" pitchFamily="18" charset="0"/>
                <a:cs typeface="Times New Roman" pitchFamily="18" charset="0"/>
              </a:rPr>
              <a:t> 4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A, U, G, C. </a:t>
            </a:r>
            <a:endParaRPr lang="en-US" sz="2800" dirty="0">
              <a:solidFill>
                <a:srgbClr val="0000FF"/>
              </a:solidFill>
              <a:latin typeface="Times New Roman" pitchFamily="18" charset="0"/>
              <a:cs typeface="Times New Roman" pitchFamily="18" charset="0"/>
            </a:endParaRPr>
          </a:p>
        </p:txBody>
      </p:sp>
      <p:sp>
        <p:nvSpPr>
          <p:cNvPr id="16" name="Rectangle 15"/>
          <p:cNvSpPr/>
          <p:nvPr/>
        </p:nvSpPr>
        <p:spPr>
          <a:xfrm>
            <a:off x="161925" y="2358259"/>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số</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loại</a:t>
            </a:r>
            <a:r>
              <a:rPr lang="en-US" sz="2800" dirty="0">
                <a:solidFill>
                  <a:srgbClr val="0000FF"/>
                </a:solidFill>
                <a:latin typeface="Times New Roman" pitchFamily="18" charset="0"/>
                <a:ea typeface="Times New Roman" pitchFamily="18" charset="0"/>
                <a:cs typeface="Times New Roman" pitchFamily="18" charset="0"/>
              </a:rPr>
              <a:t> RNA:</a:t>
            </a:r>
            <a:endParaRPr lang="en-US" sz="2800" dirty="0">
              <a:solidFill>
                <a:srgbClr val="0000FF"/>
              </a:solidFill>
              <a:latin typeface="Times New Roman" pitchFamily="18" charset="0"/>
              <a:cs typeface="Times New Roman" pitchFamily="18" charset="0"/>
            </a:endParaRPr>
          </a:p>
        </p:txBody>
      </p:sp>
      <p:sp>
        <p:nvSpPr>
          <p:cNvPr id="19" name="Rectangle 18"/>
          <p:cNvSpPr/>
          <p:nvPr/>
        </p:nvSpPr>
        <p:spPr>
          <a:xfrm>
            <a:off x="161925" y="2876015"/>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(mRNA): </a:t>
            </a:r>
            <a:r>
              <a:rPr lang="en-US" sz="2800" dirty="0" err="1">
                <a:solidFill>
                  <a:srgbClr val="0000FF"/>
                </a:solidFill>
                <a:latin typeface="Times New Roman" pitchFamily="18" charset="0"/>
                <a:ea typeface="Times New Roman" pitchFamily="18" charset="0"/>
                <a:cs typeface="Times New Roman" pitchFamily="18" charset="0"/>
              </a:rPr>
              <a:t>mang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a:t>
            </a:r>
            <a:r>
              <a:rPr lang="en-US" sz="2800" dirty="0" err="1">
                <a:solidFill>
                  <a:srgbClr val="0000FF"/>
                </a:solidFill>
                <a:latin typeface="Times New Roman" pitchFamily="18" charset="0"/>
                <a:ea typeface="Times New Roman" pitchFamily="18" charset="0"/>
                <a:cs typeface="Times New Roman" pitchFamily="18" charset="0"/>
              </a:rPr>
              <a:t>quy</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định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tự</a:t>
            </a:r>
            <a:r>
              <a:rPr lang="en-US" sz="2800" dirty="0">
                <a:solidFill>
                  <a:srgbClr val="0000FF"/>
                </a:solidFill>
                <a:latin typeface="Times New Roman" pitchFamily="18" charset="0"/>
                <a:ea typeface="Times New Roman" pitchFamily="18" charset="0"/>
                <a:cs typeface="Times New Roman" pitchFamily="18" charset="0"/>
              </a:rPr>
              <a:t> amino acid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polypeptide.</a:t>
            </a:r>
            <a:endParaRPr lang="en-US" sz="2800" dirty="0">
              <a:solidFill>
                <a:srgbClr val="0000FF"/>
              </a:solidFill>
              <a:latin typeface="Times New Roman" pitchFamily="18" charset="0"/>
              <a:cs typeface="Times New Roman" pitchFamily="18" charset="0"/>
            </a:endParaRPr>
          </a:p>
        </p:txBody>
      </p:sp>
      <p:sp>
        <p:nvSpPr>
          <p:cNvPr id="20" name="Rectangle 19"/>
          <p:cNvSpPr/>
          <p:nvPr/>
        </p:nvSpPr>
        <p:spPr>
          <a:xfrm>
            <a:off x="161925" y="3814263"/>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RNA </a:t>
            </a:r>
            <a:r>
              <a:rPr lang="en-US" sz="2800" dirty="0" err="1">
                <a:solidFill>
                  <a:srgbClr val="0000FF"/>
                </a:solidFill>
                <a:latin typeface="Times New Roman" pitchFamily="18" charset="0"/>
                <a:ea typeface="Times New Roman" pitchFamily="18" charset="0"/>
                <a:cs typeface="Times New Roman" pitchFamily="18" charset="0"/>
              </a:rPr>
              <a:t>vận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chuyển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tRNA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chuyển</a:t>
            </a:r>
            <a:r>
              <a:rPr lang="en-US" sz="2800" dirty="0">
                <a:solidFill>
                  <a:srgbClr val="0000FF"/>
                </a:solidFill>
                <a:latin typeface="Times New Roman" pitchFamily="18" charset="0"/>
                <a:ea typeface="Times New Roman" pitchFamily="18" charset="0"/>
                <a:cs typeface="Times New Roman" pitchFamily="18" charset="0"/>
              </a:rPr>
              <a:t> amino acid </a:t>
            </a:r>
            <a:r>
              <a:rPr lang="en-US" sz="2800" dirty="0" err="1">
                <a:solidFill>
                  <a:srgbClr val="0000FF"/>
                </a:solidFill>
                <a:latin typeface="Times New Roman" pitchFamily="18" charset="0"/>
                <a:ea typeface="Times New Roman" pitchFamily="18" charset="0"/>
                <a:cs typeface="Times New Roman" pitchFamily="18" charset="0"/>
              </a:rPr>
              <a:t>đến</a:t>
            </a:r>
            <a:r>
              <a:rPr lang="en-US" sz="2800" dirty="0">
                <a:solidFill>
                  <a:srgbClr val="0000FF"/>
                </a:solidFill>
                <a:latin typeface="Times New Roman" pitchFamily="18" charset="0"/>
                <a:ea typeface="Times New Roman" pitchFamily="18" charset="0"/>
                <a:cs typeface="Times New Roman" pitchFamily="18" charset="0"/>
              </a:rPr>
              <a:t> ribosome </a:t>
            </a:r>
            <a:r>
              <a:rPr lang="en-US" sz="2800" dirty="0" err="1">
                <a:solidFill>
                  <a:srgbClr val="0000FF"/>
                </a:solidFill>
                <a:latin typeface="Times New Roman" pitchFamily="18" charset="0"/>
                <a:ea typeface="Times New Roman" pitchFamily="18" charset="0"/>
                <a:cs typeface="Times New Roman" pitchFamily="18" charset="0"/>
              </a:rPr>
              <a:t>tổng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polypeptide.</a:t>
            </a:r>
            <a:endParaRPr lang="en-US" sz="2800" dirty="0">
              <a:solidFill>
                <a:srgbClr val="0000FF"/>
              </a:solidFill>
              <a:latin typeface="Times New Roman" pitchFamily="18" charset="0"/>
              <a:cs typeface="Times New Roman" pitchFamily="18" charset="0"/>
            </a:endParaRPr>
          </a:p>
        </p:txBody>
      </p:sp>
      <p:sp>
        <p:nvSpPr>
          <p:cNvPr id="21" name="Rectangle 20"/>
          <p:cNvSpPr/>
          <p:nvPr/>
        </p:nvSpPr>
        <p:spPr>
          <a:xfrm>
            <a:off x="247650" y="4644531"/>
            <a:ext cx="12192000" cy="523220"/>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RNA ribosome (rRNA): </a:t>
            </a:r>
            <a:r>
              <a:rPr lang="en-US" sz="2800" dirty="0" err="1">
                <a:solidFill>
                  <a:srgbClr val="0000FF"/>
                </a:solidFill>
                <a:latin typeface="Times New Roman" pitchFamily="18" charset="0"/>
                <a:ea typeface="Times New Roman" pitchFamily="18" charset="0"/>
                <a:cs typeface="Times New Roman" pitchFamily="18" charset="0"/>
              </a:rPr>
              <a:t>kết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protein </a:t>
            </a:r>
            <a:r>
              <a:rPr lang="en-US" sz="2800" dirty="0" err="1">
                <a:solidFill>
                  <a:srgbClr val="0000FF"/>
                </a:solidFill>
                <a:latin typeface="Times New Roman" pitchFamily="18" charset="0"/>
                <a:ea typeface="Times New Roman" pitchFamily="18" charset="0"/>
                <a:cs typeface="Times New Roman" pitchFamily="18" charset="0"/>
              </a:rPr>
              <a:t>cấu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nên</a:t>
            </a:r>
            <a:r>
              <a:rPr lang="en-US" sz="2800" dirty="0">
                <a:solidFill>
                  <a:srgbClr val="0000FF"/>
                </a:solidFill>
                <a:latin typeface="Times New Roman" pitchFamily="18" charset="0"/>
                <a:ea typeface="Times New Roman" pitchFamily="18" charset="0"/>
                <a:cs typeface="Times New Roman" pitchFamily="18" charset="0"/>
              </a:rPr>
              <a:t> ribosome.</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4)">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4)">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4)">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646239"/>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NUCLEIC ACID</a:t>
            </a:r>
          </a:p>
        </p:txBody>
      </p:sp>
      <p:pic>
        <p:nvPicPr>
          <p:cNvPr id="3" name="Picture 2">
            <a:extLst>
              <a:ext uri="{FF2B5EF4-FFF2-40B4-BE49-F238E27FC236}">
                <a16:creationId xmlns:a16="http://schemas.microsoft.com/office/drawing/2014/main" id="{2EF1A5A0-8359-F688-25B2-1A5097A99D45}"/>
              </a:ext>
            </a:extLst>
          </p:cNvPr>
          <p:cNvPicPr>
            <a:picLocks noChangeAspect="1"/>
          </p:cNvPicPr>
          <p:nvPr/>
        </p:nvPicPr>
        <p:blipFill>
          <a:blip r:embed="rId2"/>
          <a:stretch>
            <a:fillRect/>
          </a:stretch>
        </p:blipFill>
        <p:spPr>
          <a:xfrm>
            <a:off x="504825" y="1169458"/>
            <a:ext cx="11039475" cy="5117041"/>
          </a:xfrm>
          <a:prstGeom prst="rect">
            <a:avLst/>
          </a:prstGeom>
        </p:spPr>
      </p:pic>
    </p:spTree>
    <p:extLst>
      <p:ext uri="{BB962C8B-B14F-4D97-AF65-F5344CB8AC3E}">
        <p14:creationId xmlns:p14="http://schemas.microsoft.com/office/powerpoint/2010/main" val="2638451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2269EA3-B242-7B33-3B7B-EF077D636730}"/>
              </a:ext>
            </a:extLst>
          </p:cNvPr>
          <p:cNvPicPr>
            <a:picLocks noChangeAspect="1"/>
          </p:cNvPicPr>
          <p:nvPr/>
        </p:nvPicPr>
        <p:blipFill>
          <a:blip r:embed="rId2"/>
          <a:stretch>
            <a:fillRect/>
          </a:stretch>
        </p:blipFill>
        <p:spPr>
          <a:xfrm>
            <a:off x="880799" y="1269002"/>
            <a:ext cx="9768151" cy="52006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FD41825-0898-F3AF-D8C7-8A3C3CC1FD03}"/>
              </a:ext>
            </a:extLst>
          </p:cNvPr>
          <p:cNvPicPr>
            <a:picLocks noChangeAspect="1"/>
          </p:cNvPicPr>
          <p:nvPr/>
        </p:nvPicPr>
        <p:blipFill>
          <a:blip r:embed="rId2"/>
          <a:stretch>
            <a:fillRect/>
          </a:stretch>
        </p:blipFill>
        <p:spPr>
          <a:xfrm>
            <a:off x="342900" y="1157720"/>
            <a:ext cx="10772775" cy="5700279"/>
          </a:xfrm>
          <a:prstGeom prst="rect">
            <a:avLst/>
          </a:prstGeom>
        </p:spPr>
      </p:pic>
    </p:spTree>
    <p:extLst>
      <p:ext uri="{BB962C8B-B14F-4D97-AF65-F5344CB8AC3E}">
        <p14:creationId xmlns:p14="http://schemas.microsoft.com/office/powerpoint/2010/main" val="719728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B1383E7E-4F33-C75B-C49E-0AA9C2CB7871}"/>
              </a:ext>
            </a:extLst>
          </p:cNvPr>
          <p:cNvSpPr txBox="1"/>
          <p:nvPr/>
        </p:nvSpPr>
        <p:spPr>
          <a:xfrm>
            <a:off x="161925" y="1491751"/>
            <a:ext cx="7067625" cy="523220"/>
          </a:xfrm>
          <a:prstGeom prst="rect">
            <a:avLst/>
          </a:prstGeom>
          <a:noFill/>
        </p:spPr>
        <p:txBody>
          <a:bodyPr wrap="square">
            <a:spAutoFit/>
          </a:bodyPr>
          <a:lstStyle/>
          <a:p>
            <a:r>
              <a:rPr lang="en-US" sz="2800" dirty="0" err="1">
                <a:solidFill>
                  <a:schemeClr val="accent4">
                    <a:lumMod val="75000"/>
                  </a:schemeClr>
                </a:solidFill>
                <a:latin typeface="Times New Roman" panose="02020603050405020304" pitchFamily="18" charset="0"/>
                <a:cs typeface="Times New Roman" panose="02020603050405020304" pitchFamily="18" charset="0"/>
              </a:rPr>
              <a:t>Xác</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định</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trên</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hình</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vị</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trí</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của</a:t>
            </a:r>
            <a:r>
              <a:rPr lang="en-US" sz="2800" dirty="0">
                <a:solidFill>
                  <a:schemeClr val="accent4">
                    <a:lumMod val="75000"/>
                  </a:schemeClr>
                </a:solidFill>
                <a:latin typeface="Times New Roman" panose="02020603050405020304" pitchFamily="18" charset="0"/>
                <a:cs typeface="Times New Roman" panose="02020603050405020304" pitchFamily="18" charset="0"/>
              </a:rPr>
              <a:t> gene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trong</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tế</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bào</a:t>
            </a:r>
            <a:r>
              <a:rPr lang="en-US" sz="2800" dirty="0">
                <a:solidFill>
                  <a:schemeClr val="accent4">
                    <a:lumMod val="75000"/>
                  </a:schemeClr>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B5A718E-911E-7478-9571-A5B955CCEBA3}"/>
              </a:ext>
            </a:extLst>
          </p:cNvPr>
          <p:cNvPicPr>
            <a:picLocks noChangeAspect="1"/>
          </p:cNvPicPr>
          <p:nvPr/>
        </p:nvPicPr>
        <p:blipFill>
          <a:blip r:embed="rId2"/>
          <a:stretch>
            <a:fillRect/>
          </a:stretch>
        </p:blipFill>
        <p:spPr>
          <a:xfrm>
            <a:off x="6800849" y="634501"/>
            <a:ext cx="5457826" cy="4999275"/>
          </a:xfrm>
          <a:prstGeom prst="rect">
            <a:avLst/>
          </a:prstGeom>
        </p:spPr>
      </p:pic>
      <p:sp>
        <p:nvSpPr>
          <p:cNvPr id="4" name="TextBox 3">
            <a:extLst>
              <a:ext uri="{FF2B5EF4-FFF2-40B4-BE49-F238E27FC236}">
                <a16:creationId xmlns:a16="http://schemas.microsoft.com/office/drawing/2014/main" id="{16924282-EA46-8B7C-2DCF-16E039CAC140}"/>
              </a:ext>
            </a:extLst>
          </p:cNvPr>
          <p:cNvSpPr txBox="1"/>
          <p:nvPr/>
        </p:nvSpPr>
        <p:spPr>
          <a:xfrm>
            <a:off x="285305" y="2266268"/>
            <a:ext cx="6061322" cy="523220"/>
          </a:xfrm>
          <a:prstGeom prst="rect">
            <a:avLst/>
          </a:prstGeom>
          <a:noFill/>
        </p:spPr>
        <p:txBody>
          <a:bodyPr wrap="square">
            <a:spAutoFit/>
          </a:bodyPr>
          <a:lstStyle/>
          <a:p>
            <a:r>
              <a:rPr lang="en-US" sz="2800" dirty="0">
                <a:solidFill>
                  <a:schemeClr val="accent4">
                    <a:lumMod val="75000"/>
                  </a:schemeClr>
                </a:solidFill>
                <a:latin typeface="Times New Roman" panose="02020603050405020304" pitchFamily="18" charset="0"/>
                <a:cs typeface="Times New Roman" panose="02020603050405020304" pitchFamily="18" charset="0"/>
              </a:rPr>
              <a:t>Gene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là</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gì</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Hệ</a:t>
            </a:r>
            <a:r>
              <a:rPr lang="en-US" sz="2800" dirty="0">
                <a:solidFill>
                  <a:schemeClr val="accent4">
                    <a:lumMod val="75000"/>
                  </a:schemeClr>
                </a:solidFill>
                <a:latin typeface="Times New Roman" panose="02020603050405020304" pitchFamily="18" charset="0"/>
                <a:cs typeface="Times New Roman" panose="02020603050405020304" pitchFamily="18" charset="0"/>
              </a:rPr>
              <a:t> gene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là</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gì</a:t>
            </a:r>
            <a:r>
              <a:rPr lang="en-US" sz="2800" dirty="0">
                <a:solidFill>
                  <a:schemeClr val="accent4">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61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7AB96FED-2E4B-CD9D-21D8-72BCD751A14B}"/>
              </a:ext>
            </a:extLst>
          </p:cNvPr>
          <p:cNvPicPr>
            <a:picLocks noChangeAspect="1"/>
          </p:cNvPicPr>
          <p:nvPr/>
        </p:nvPicPr>
        <p:blipFill>
          <a:blip r:embed="rId2"/>
          <a:stretch>
            <a:fillRect/>
          </a:stretch>
        </p:blipFill>
        <p:spPr>
          <a:xfrm>
            <a:off x="6045398" y="1143866"/>
            <a:ext cx="5984677" cy="5366249"/>
          </a:xfrm>
          <a:prstGeom prst="rect">
            <a:avLst/>
          </a:prstGeom>
        </p:spPr>
      </p:pic>
      <p:sp>
        <p:nvSpPr>
          <p:cNvPr id="5" name="TextBox 4">
            <a:extLst>
              <a:ext uri="{FF2B5EF4-FFF2-40B4-BE49-F238E27FC236}">
                <a16:creationId xmlns:a16="http://schemas.microsoft.com/office/drawing/2014/main" id="{B1383E7E-4F33-C75B-C49E-0AA9C2CB7871}"/>
              </a:ext>
            </a:extLst>
          </p:cNvPr>
          <p:cNvSpPr txBox="1"/>
          <p:nvPr/>
        </p:nvSpPr>
        <p:spPr>
          <a:xfrm>
            <a:off x="161925" y="1653272"/>
            <a:ext cx="5883473" cy="1784463"/>
          </a:xfrm>
          <a:prstGeom prst="rect">
            <a:avLst/>
          </a:prstGeom>
          <a:noFill/>
        </p:spPr>
        <p:txBody>
          <a:bodyPr wrap="square">
            <a:spAutoFit/>
          </a:bodyPr>
          <a:lstStyle/>
          <a:p>
            <a:pPr>
              <a:lnSpc>
                <a:spcPct val="135000"/>
              </a:lnSpc>
            </a:pPr>
            <a:r>
              <a:rPr lang="en-US" sz="2800" dirty="0">
                <a:solidFill>
                  <a:srgbClr val="0000FF"/>
                </a:solidFill>
                <a:latin typeface="Times New Roman" pitchFamily="18" charset="0"/>
                <a:ea typeface="Times New Roman" pitchFamily="18" charset="0"/>
                <a:cs typeface="Times New Roman" pitchFamily="18" charset="0"/>
              </a:rPr>
              <a:t>- </a:t>
            </a:r>
            <a:r>
              <a:rPr lang="en-US" sz="2800" b="1" dirty="0">
                <a:solidFill>
                  <a:srgbClr val="0000FF"/>
                </a:solidFill>
                <a:latin typeface="Times New Roman" pitchFamily="18" charset="0"/>
                <a:ea typeface="Times New Roman" pitchFamily="18" charset="0"/>
                <a:cs typeface="Times New Roman" pitchFamily="18" charset="0"/>
              </a:rPr>
              <a:t>Gene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đoạn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mang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a:t>
            </a:r>
            <a:r>
              <a:rPr lang="en-US" sz="2800" dirty="0" err="1">
                <a:solidFill>
                  <a:srgbClr val="0000FF"/>
                </a:solidFill>
                <a:latin typeface="Times New Roman" pitchFamily="18" charset="0"/>
                <a:ea typeface="Times New Roman" pitchFamily="18" charset="0"/>
                <a:cs typeface="Times New Roman" pitchFamily="18" charset="0"/>
              </a:rPr>
              <a:t>mã</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hóa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RNA hay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polypeptide. </a:t>
            </a:r>
            <a:endParaRPr lang="en-US" sz="2800" dirty="0"/>
          </a:p>
        </p:txBody>
      </p:sp>
    </p:spTree>
    <p:extLst>
      <p:ext uri="{BB962C8B-B14F-4D97-AF65-F5344CB8AC3E}">
        <p14:creationId xmlns:p14="http://schemas.microsoft.com/office/powerpoint/2010/main" val="312299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B1383E7E-4F33-C75B-C49E-0AA9C2CB7871}"/>
              </a:ext>
            </a:extLst>
          </p:cNvPr>
          <p:cNvSpPr txBox="1"/>
          <p:nvPr/>
        </p:nvSpPr>
        <p:spPr>
          <a:xfrm>
            <a:off x="161925" y="1653272"/>
            <a:ext cx="6061322" cy="1194430"/>
          </a:xfrm>
          <a:prstGeom prst="rect">
            <a:avLst/>
          </a:prstGeom>
          <a:noFill/>
        </p:spPr>
        <p:txBody>
          <a:bodyPr wrap="square">
            <a:spAutoFit/>
          </a:bodyPr>
          <a:lstStyle/>
          <a:p>
            <a:pPr>
              <a:lnSpc>
                <a:spcPct val="135000"/>
              </a:lnSpc>
            </a:pPr>
            <a:r>
              <a:rPr lang="en-US" sz="2800" dirty="0">
                <a:solidFill>
                  <a:srgbClr val="3333FF"/>
                </a:solidFill>
                <a:latin typeface="Times New Roman" panose="02020603050405020304" pitchFamily="18" charset="0"/>
                <a:cs typeface="Times New Roman" panose="02020603050405020304" pitchFamily="18" charset="0"/>
              </a:rPr>
              <a:t>-</a:t>
            </a:r>
            <a:r>
              <a:rPr lang="en-US" sz="2800" b="1" dirty="0" err="1">
                <a:solidFill>
                  <a:srgbClr val="3333FF"/>
                </a:solidFill>
                <a:latin typeface="Times New Roman" panose="02020603050405020304" pitchFamily="18" charset="0"/>
                <a:cs typeface="Times New Roman" panose="02020603050405020304" pitchFamily="18" charset="0"/>
              </a:rPr>
              <a:t>Hệ</a:t>
            </a:r>
            <a:r>
              <a:rPr lang="en-US" sz="2800" b="1" dirty="0">
                <a:solidFill>
                  <a:srgbClr val="3333FF"/>
                </a:solidFill>
                <a:latin typeface="Times New Roman" panose="02020603050405020304" pitchFamily="18" charset="0"/>
                <a:cs typeface="Times New Roman" panose="02020603050405020304" pitchFamily="18" charset="0"/>
              </a:rPr>
              <a:t> gene</a:t>
            </a:r>
            <a:r>
              <a:rPr lang="vi-VN" sz="2800" b="1" dirty="0">
                <a:solidFill>
                  <a:srgbClr val="3333FF"/>
                </a:solidFill>
                <a:latin typeface="Times New Roman" panose="02020603050405020304" pitchFamily="18" charset="0"/>
                <a:cs typeface="Times New Roman" panose="02020603050405020304" pitchFamily="18" charset="0"/>
              </a:rPr>
              <a:t> </a:t>
            </a:r>
            <a:r>
              <a:rPr lang="vi-VN" sz="2800" dirty="0">
                <a:solidFill>
                  <a:srgbClr val="3333FF"/>
                </a:solidFill>
                <a:latin typeface="Times New Roman" panose="02020603050405020304" pitchFamily="18" charset="0"/>
                <a:cs typeface="Times New Roman" panose="02020603050405020304" pitchFamily="18" charset="0"/>
              </a:rPr>
              <a:t>( genome):</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là</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tập</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hợp</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tất</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cả</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các</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thông</a:t>
            </a:r>
            <a:r>
              <a:rPr lang="en-US" sz="2800" dirty="0">
                <a:solidFill>
                  <a:srgbClr val="3333FF"/>
                </a:solidFill>
                <a:latin typeface="Times New Roman" panose="02020603050405020304" pitchFamily="18" charset="0"/>
                <a:cs typeface="Times New Roman" panose="02020603050405020304" pitchFamily="18" charset="0"/>
              </a:rPr>
              <a:t> tin di </a:t>
            </a:r>
            <a:r>
              <a:rPr lang="en-US" sz="2800" dirty="0" err="1">
                <a:solidFill>
                  <a:srgbClr val="3333FF"/>
                </a:solidFill>
                <a:latin typeface="Times New Roman" panose="02020603050405020304" pitchFamily="18" charset="0"/>
                <a:cs typeface="Times New Roman" panose="02020603050405020304" pitchFamily="18" charset="0"/>
              </a:rPr>
              <a:t>truyền</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trên</a:t>
            </a:r>
            <a:r>
              <a:rPr lang="en-US" sz="2800" dirty="0">
                <a:solidFill>
                  <a:srgbClr val="3333FF"/>
                </a:solidFill>
                <a:latin typeface="Times New Roman" panose="02020603050405020304" pitchFamily="18" charset="0"/>
                <a:cs typeface="Times New Roman" panose="02020603050405020304" pitchFamily="18" charset="0"/>
              </a:rPr>
              <a:t> DNA </a:t>
            </a:r>
            <a:r>
              <a:rPr lang="en-US" sz="2800" dirty="0" err="1">
                <a:solidFill>
                  <a:srgbClr val="3333FF"/>
                </a:solidFill>
                <a:latin typeface="Times New Roman" panose="02020603050405020304" pitchFamily="18" charset="0"/>
                <a:cs typeface="Times New Roman" panose="02020603050405020304" pitchFamily="18" charset="0"/>
              </a:rPr>
              <a:t>của</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tế</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bào</a:t>
            </a:r>
            <a:endParaRPr lang="en-US" sz="2800" dirty="0">
              <a:solidFill>
                <a:srgbClr val="3333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27755D-6976-CA92-CE1E-0B364855E2FA}"/>
              </a:ext>
            </a:extLst>
          </p:cNvPr>
          <p:cNvPicPr>
            <a:picLocks noChangeAspect="1"/>
          </p:cNvPicPr>
          <p:nvPr/>
        </p:nvPicPr>
        <p:blipFill>
          <a:blip r:embed="rId2"/>
          <a:stretch>
            <a:fillRect/>
          </a:stretch>
        </p:blipFill>
        <p:spPr>
          <a:xfrm>
            <a:off x="6491704" y="763730"/>
            <a:ext cx="5450617" cy="5459769"/>
          </a:xfrm>
          <a:prstGeom prst="rect">
            <a:avLst/>
          </a:prstGeom>
        </p:spPr>
      </p:pic>
      <p:sp>
        <p:nvSpPr>
          <p:cNvPr id="2" name="TextBox 1">
            <a:extLst>
              <a:ext uri="{FF2B5EF4-FFF2-40B4-BE49-F238E27FC236}">
                <a16:creationId xmlns:a16="http://schemas.microsoft.com/office/drawing/2014/main" id="{60344111-6D76-CA1A-589A-46732C0B9B57}"/>
              </a:ext>
            </a:extLst>
          </p:cNvPr>
          <p:cNvSpPr txBox="1"/>
          <p:nvPr/>
        </p:nvSpPr>
        <p:spPr>
          <a:xfrm>
            <a:off x="249679" y="3102930"/>
            <a:ext cx="6061322" cy="954107"/>
          </a:xfrm>
          <a:prstGeom prst="rect">
            <a:avLst/>
          </a:prstGeom>
          <a:noFill/>
        </p:spPr>
        <p:txBody>
          <a:bodyPr wrap="square">
            <a:spAutoFit/>
          </a:bodyPr>
          <a:lstStyle/>
          <a:p>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đặc</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trưng</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của</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mỗi</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hệ</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gene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sẽ</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do DNA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quy</a:t>
            </a:r>
            <a:r>
              <a:rPr lang="en-US" sz="2800" dirty="0">
                <a:solidFill>
                  <a:srgbClr val="FF0066"/>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FF0066"/>
                </a:solidFill>
                <a:latin typeface="Times New Roman" panose="02020603050405020304" pitchFamily="18" charset="0"/>
                <a:cs typeface="Times New Roman" panose="02020603050405020304" pitchFamily="18" charset="0"/>
                <a:sym typeface="Symbol" panose="05050102010706020507" pitchFamily="18" charset="2"/>
              </a:rPr>
              <a:t>định</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6969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16" name="Freeform 14">
            <a:extLst>
              <a:ext uri="{FF2B5EF4-FFF2-40B4-BE49-F238E27FC236}">
                <a16:creationId xmlns:a16="http://schemas.microsoft.com/office/drawing/2014/main" id="{35A0BE61-4982-1F83-9160-6B809A947499}"/>
              </a:ext>
            </a:extLst>
          </p:cNvPr>
          <p:cNvSpPr/>
          <p:nvPr/>
        </p:nvSpPr>
        <p:spPr>
          <a:xfrm>
            <a:off x="504258" y="1371600"/>
            <a:ext cx="2613521" cy="5486400"/>
          </a:xfrm>
          <a:custGeom>
            <a:avLst/>
            <a:gdLst/>
            <a:ahLst/>
            <a:cxnLst/>
            <a:rect l="l" t="t" r="r" b="b"/>
            <a:pathLst>
              <a:path w="1960141" h="4114800">
                <a:moveTo>
                  <a:pt x="0" y="0"/>
                </a:moveTo>
                <a:lnTo>
                  <a:pt x="1960141" y="0"/>
                </a:lnTo>
                <a:lnTo>
                  <a:pt x="19601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p>
        </p:txBody>
      </p:sp>
      <p:sp>
        <p:nvSpPr>
          <p:cNvPr id="17" name="Speech Bubble: Rectangle with Corners Rounded 16">
            <a:extLst>
              <a:ext uri="{FF2B5EF4-FFF2-40B4-BE49-F238E27FC236}">
                <a16:creationId xmlns:a16="http://schemas.microsoft.com/office/drawing/2014/main" id="{9AB41446-AF49-3F18-D56D-F5D63C711F89}"/>
              </a:ext>
            </a:extLst>
          </p:cNvPr>
          <p:cNvSpPr/>
          <p:nvPr/>
        </p:nvSpPr>
        <p:spPr>
          <a:xfrm>
            <a:off x="3469269" y="317190"/>
            <a:ext cx="7939668" cy="2002263"/>
          </a:xfrm>
          <a:prstGeom prst="wedgeRoundRectCallout">
            <a:avLst>
              <a:gd name="adj1" fmla="val -54541"/>
              <a:gd name="adj2" fmla="val 12500"/>
              <a:gd name="adj3" fmla="val 16667"/>
            </a:avLst>
          </a:prstGeom>
          <a:solidFill>
            <a:schemeClr val="accent4"/>
          </a:solidFill>
          <a:ln>
            <a:solidFill>
              <a:srgbClr val="4A6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Câu</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2">
                    <a:lumMod val="50000"/>
                  </a:schemeClr>
                </a:solidFill>
                <a:latin typeface="Times New Roman" panose="02020603050405020304" pitchFamily="18" charset="0"/>
                <a:cs typeface="Times New Roman" panose="02020603050405020304" pitchFamily="18" charset="0"/>
              </a:rPr>
              <a:t>hỏi</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 1 tr.159 SGK: </a:t>
            </a:r>
            <a:r>
              <a:rPr lang="en-US" sz="2800" dirty="0">
                <a:solidFill>
                  <a:schemeClr val="accent2">
                    <a:lumMod val="50000"/>
                  </a:schemeClr>
                </a:solidFill>
                <a:latin typeface="Times New Roman" panose="02020603050405020304" pitchFamily="18" charset="0"/>
                <a:cs typeface="Times New Roman" panose="02020603050405020304" pitchFamily="18" charset="0"/>
              </a:rPr>
              <a:t>Cho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một</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số</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giống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khác</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bố</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mẹ</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anh</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chị</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gia</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đình</a:t>
            </a:r>
            <a:r>
              <a:rPr 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503B7014-BD1C-332A-B466-B7527E375495}"/>
              </a:ext>
            </a:extLst>
          </p:cNvPr>
          <p:cNvSpPr txBox="1"/>
          <p:nvPr/>
        </p:nvSpPr>
        <p:spPr>
          <a:xfrm>
            <a:off x="2413621" y="2976113"/>
            <a:ext cx="5516136" cy="3246530"/>
          </a:xfrm>
          <a:prstGeom prst="rect">
            <a:avLst/>
          </a:prstGeom>
          <a:noFill/>
        </p:spPr>
        <p:txBody>
          <a:bodyPr wrap="square">
            <a:spAutoFit/>
          </a:bodyPr>
          <a:lstStyle/>
          <a:p>
            <a:pPr marL="457189" indent="-45718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pPr marL="457189" indent="-457189" algn="just">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a:t>
            </a:r>
          </a:p>
        </p:txBody>
      </p:sp>
      <p:sp>
        <p:nvSpPr>
          <p:cNvPr id="20" name="Freeform 6">
            <a:extLst>
              <a:ext uri="{FF2B5EF4-FFF2-40B4-BE49-F238E27FC236}">
                <a16:creationId xmlns:a16="http://schemas.microsoft.com/office/drawing/2014/main" id="{2C5B19C3-3C90-A2FF-C0A8-A62DE7C8E01C}"/>
              </a:ext>
            </a:extLst>
          </p:cNvPr>
          <p:cNvSpPr/>
          <p:nvPr/>
        </p:nvSpPr>
        <p:spPr>
          <a:xfrm>
            <a:off x="7929757" y="2478050"/>
            <a:ext cx="4262243" cy="4379951"/>
          </a:xfrm>
          <a:custGeom>
            <a:avLst/>
            <a:gdLst/>
            <a:ahLst/>
            <a:cxnLst/>
            <a:rect l="l" t="t" r="r" b="b"/>
            <a:pathLst>
              <a:path w="2731590" h="2985344">
                <a:moveTo>
                  <a:pt x="0" y="0"/>
                </a:moveTo>
                <a:lnTo>
                  <a:pt x="2731590" y="0"/>
                </a:lnTo>
                <a:lnTo>
                  <a:pt x="2731590" y="2985344"/>
                </a:lnTo>
                <a:lnTo>
                  <a:pt x="0" y="2985344"/>
                </a:lnTo>
                <a:lnTo>
                  <a:pt x="0" y="0"/>
                </a:lnTo>
                <a:close/>
              </a:path>
            </a:pathLst>
          </a:custGeom>
          <a:blipFill>
            <a:blip r:embed="rId5"/>
            <a:stretch>
              <a:fillRect/>
            </a:stretch>
          </a:blipFill>
        </p:spPr>
        <p:txBody>
          <a:bodyPr/>
          <a:lstStyle/>
          <a:p>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703E2809-03F3-6220-13E9-FB7265FF71F2}"/>
              </a:ext>
            </a:extLst>
          </p:cNvPr>
          <p:cNvPicPr>
            <a:picLocks noChangeAspect="1"/>
          </p:cNvPicPr>
          <p:nvPr/>
        </p:nvPicPr>
        <p:blipFill>
          <a:blip r:embed="rId2"/>
          <a:stretch>
            <a:fillRect/>
          </a:stretch>
        </p:blipFill>
        <p:spPr>
          <a:xfrm>
            <a:off x="1305016" y="1335022"/>
            <a:ext cx="9454720" cy="4665728"/>
          </a:xfrm>
          <a:prstGeom prst="rect">
            <a:avLst/>
          </a:prstGeom>
        </p:spPr>
      </p:pic>
      <p:sp>
        <p:nvSpPr>
          <p:cNvPr id="3" name="TextBox 2">
            <a:extLst>
              <a:ext uri="{FF2B5EF4-FFF2-40B4-BE49-F238E27FC236}">
                <a16:creationId xmlns:a16="http://schemas.microsoft.com/office/drawing/2014/main" id="{DD15B4EB-9617-2E02-4C42-EDF98863474F}"/>
              </a:ext>
            </a:extLst>
          </p:cNvPr>
          <p:cNvSpPr txBox="1"/>
          <p:nvPr/>
        </p:nvSpPr>
        <p:spPr>
          <a:xfrm>
            <a:off x="420624" y="6178051"/>
            <a:ext cx="10339112" cy="523220"/>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gene ?</a:t>
            </a:r>
            <a:endParaRPr lang="en-US" sz="2800" b="1" dirty="0">
              <a:solidFill>
                <a:srgbClr val="FF0000"/>
              </a:solidFill>
            </a:endParaRPr>
          </a:p>
        </p:txBody>
      </p:sp>
    </p:spTree>
    <p:extLst>
      <p:ext uri="{BB962C8B-B14F-4D97-AF65-F5344CB8AC3E}">
        <p14:creationId xmlns:p14="http://schemas.microsoft.com/office/powerpoint/2010/main" val="2178290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83D0A6A-9727-7FEE-F909-EB152D5F30D1}"/>
              </a:ext>
            </a:extLst>
          </p:cNvPr>
          <p:cNvPicPr>
            <a:picLocks noChangeAspect="1"/>
          </p:cNvPicPr>
          <p:nvPr/>
        </p:nvPicPr>
        <p:blipFill>
          <a:blip r:embed="rId2"/>
          <a:stretch>
            <a:fillRect/>
          </a:stretch>
        </p:blipFill>
        <p:spPr>
          <a:xfrm>
            <a:off x="64271" y="1157721"/>
            <a:ext cx="5450617" cy="5459769"/>
          </a:xfrm>
          <a:prstGeom prst="rect">
            <a:avLst/>
          </a:prstGeom>
        </p:spPr>
      </p:pic>
      <p:sp>
        <p:nvSpPr>
          <p:cNvPr id="4" name="TextBox 3">
            <a:extLst>
              <a:ext uri="{FF2B5EF4-FFF2-40B4-BE49-F238E27FC236}">
                <a16:creationId xmlns:a16="http://schemas.microsoft.com/office/drawing/2014/main" id="{D8EECD6F-A579-FC91-5ADB-5140F0A72C05}"/>
              </a:ext>
            </a:extLst>
          </p:cNvPr>
          <p:cNvSpPr txBox="1"/>
          <p:nvPr/>
        </p:nvSpPr>
        <p:spPr>
          <a:xfrm>
            <a:off x="6498455" y="1795343"/>
            <a:ext cx="6178858" cy="522259"/>
          </a:xfrm>
          <a:prstGeom prst="rect">
            <a:avLst/>
          </a:prstGeom>
          <a:noFill/>
        </p:spPr>
        <p:txBody>
          <a:bodyPr wrap="square">
            <a:spAutoFit/>
          </a:bodyPr>
          <a:lstStyle/>
          <a:p>
            <a:pPr marL="0" marR="0" algn="just">
              <a:lnSpc>
                <a:spcPct val="107000"/>
              </a:lnSpc>
              <a:spcBef>
                <a:spcPts val="0"/>
              </a:spcBef>
              <a:spcAft>
                <a:spcPts val="800"/>
              </a:spcAft>
            </a:pP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4FB6460-4974-7671-CCA0-743B36245565}"/>
              </a:ext>
            </a:extLst>
          </p:cNvPr>
          <p:cNvSpPr txBox="1"/>
          <p:nvPr/>
        </p:nvSpPr>
        <p:spPr>
          <a:xfrm>
            <a:off x="6498455" y="2432965"/>
            <a:ext cx="6338656" cy="522259"/>
          </a:xfrm>
          <a:prstGeom prst="rect">
            <a:avLst/>
          </a:prstGeom>
          <a:noFill/>
        </p:spPr>
        <p:txBody>
          <a:bodyPr wrap="square">
            <a:spAutoFit/>
          </a:bodyPr>
          <a:lstStyle/>
          <a:p>
            <a:pPr marL="0" marR="0" algn="just">
              <a:lnSpc>
                <a:spcPct val="107000"/>
              </a:lnSpc>
              <a:spcBef>
                <a:spcPts val="0"/>
              </a:spcBef>
              <a:spcAft>
                <a:spcPts val="800"/>
              </a:spcAft>
            </a:pP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Thành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0967C67-2263-8187-63C2-22270DF22456}"/>
              </a:ext>
            </a:extLst>
          </p:cNvPr>
          <p:cNvSpPr txBox="1"/>
          <p:nvPr/>
        </p:nvSpPr>
        <p:spPr>
          <a:xfrm>
            <a:off x="6498455" y="3070587"/>
            <a:ext cx="6383044" cy="522259"/>
          </a:xfrm>
          <a:prstGeom prst="rect">
            <a:avLst/>
          </a:prstGeom>
          <a:noFill/>
        </p:spPr>
        <p:txBody>
          <a:bodyPr wrap="square">
            <a:spAutoFit/>
          </a:bodyPr>
          <a:lstStyle/>
          <a:p>
            <a:pPr marL="0" marR="0" algn="just">
              <a:lnSpc>
                <a:spcPct val="107000"/>
              </a:lnSpc>
              <a:spcBef>
                <a:spcPts val="0"/>
              </a:spcBef>
              <a:spcAft>
                <a:spcPts val="800"/>
              </a:spcAft>
            </a:pP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sắp</a:t>
            </a:r>
            <a:r>
              <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latin typeface="Times New Roman" panose="02020603050405020304" pitchFamily="18" charset="0"/>
                <a:ea typeface="Calibri" panose="020F0502020204030204" pitchFamily="34" charset="0"/>
                <a:cs typeface="Times New Roman" panose="02020603050405020304" pitchFamily="18" charset="0"/>
              </a:rPr>
              <a:t>xếp</a:t>
            </a:r>
            <a:endParaRPr lang="en-US" sz="2800" kern="100"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ight Brace 10">
            <a:extLst>
              <a:ext uri="{FF2B5EF4-FFF2-40B4-BE49-F238E27FC236}">
                <a16:creationId xmlns:a16="http://schemas.microsoft.com/office/drawing/2014/main" id="{81070F6F-997E-1DAF-23D7-9E8B51C606B6}"/>
              </a:ext>
            </a:extLst>
          </p:cNvPr>
          <p:cNvSpPr/>
          <p:nvPr/>
        </p:nvSpPr>
        <p:spPr>
          <a:xfrm>
            <a:off x="9499107" y="1795343"/>
            <a:ext cx="488272" cy="17975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5F589D07-77EA-4EB4-0A27-972691069309}"/>
              </a:ext>
            </a:extLst>
          </p:cNvPr>
          <p:cNvSpPr txBox="1"/>
          <p:nvPr/>
        </p:nvSpPr>
        <p:spPr>
          <a:xfrm>
            <a:off x="10136079" y="2509428"/>
            <a:ext cx="1910919" cy="954107"/>
          </a:xfrm>
          <a:prstGeom prst="rect">
            <a:avLst/>
          </a:prstGeom>
          <a:noFill/>
        </p:spPr>
        <p:txBody>
          <a:bodyPr wrap="square">
            <a:spAutoFit/>
          </a:bodyPr>
          <a:lstStyle/>
          <a:p>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Nucleotide</a:t>
            </a:r>
            <a:endParaRPr lang="en-US" sz="2800" b="1" dirty="0">
              <a:solidFill>
                <a:srgbClr val="FF0000"/>
              </a:solidFill>
            </a:endParaRPr>
          </a:p>
        </p:txBody>
      </p:sp>
      <p:sp>
        <p:nvSpPr>
          <p:cNvPr id="14" name="Arrow: Right 13">
            <a:extLst>
              <a:ext uri="{FF2B5EF4-FFF2-40B4-BE49-F238E27FC236}">
                <a16:creationId xmlns:a16="http://schemas.microsoft.com/office/drawing/2014/main" id="{5DA764E2-92A3-22FF-680B-C040A37C7A70}"/>
              </a:ext>
            </a:extLst>
          </p:cNvPr>
          <p:cNvSpPr/>
          <p:nvPr/>
        </p:nvSpPr>
        <p:spPr>
          <a:xfrm>
            <a:off x="5803037" y="5384219"/>
            <a:ext cx="292963" cy="24857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A1E28AE-8E01-ED30-2A36-F8F849BB7E1A}"/>
              </a:ext>
            </a:extLst>
          </p:cNvPr>
          <p:cNvSpPr txBox="1"/>
          <p:nvPr/>
        </p:nvSpPr>
        <p:spPr>
          <a:xfrm>
            <a:off x="6257925" y="5122609"/>
            <a:ext cx="6440748" cy="523220"/>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gene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FF0000"/>
              </a:solidFill>
            </a:endParaRPr>
          </a:p>
        </p:txBody>
      </p:sp>
      <p:sp>
        <p:nvSpPr>
          <p:cNvPr id="18" name="TextBox 17">
            <a:extLst>
              <a:ext uri="{FF2B5EF4-FFF2-40B4-BE49-F238E27FC236}">
                <a16:creationId xmlns:a16="http://schemas.microsoft.com/office/drawing/2014/main" id="{91343434-9604-3A6F-92CB-F61F00FC9F64}"/>
              </a:ext>
            </a:extLst>
          </p:cNvPr>
          <p:cNvSpPr txBox="1"/>
          <p:nvPr/>
        </p:nvSpPr>
        <p:spPr>
          <a:xfrm>
            <a:off x="6178858" y="906113"/>
            <a:ext cx="6440748" cy="523220"/>
          </a:xfrm>
          <a:prstGeom prst="rect">
            <a:avLst/>
          </a:prstGeom>
          <a:noFill/>
        </p:spPr>
        <p:txBody>
          <a:bodyPr wrap="square">
            <a:spAutoFit/>
          </a:bodyPr>
          <a:lstStyle/>
          <a:p>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DNA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8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FF"/>
              </a:solidFill>
            </a:endParaRPr>
          </a:p>
        </p:txBody>
      </p:sp>
      <p:sp>
        <p:nvSpPr>
          <p:cNvPr id="5" name="TextBox 4">
            <a:extLst>
              <a:ext uri="{FF2B5EF4-FFF2-40B4-BE49-F238E27FC236}">
                <a16:creationId xmlns:a16="http://schemas.microsoft.com/office/drawing/2014/main" id="{8D49AC52-BA75-2212-9D2C-ADFADB6F2DD0}"/>
              </a:ext>
            </a:extLst>
          </p:cNvPr>
          <p:cNvSpPr txBox="1"/>
          <p:nvPr/>
        </p:nvSpPr>
        <p:spPr>
          <a:xfrm>
            <a:off x="5885895" y="3715751"/>
            <a:ext cx="6440748" cy="954107"/>
          </a:xfrm>
          <a:prstGeom prst="rect">
            <a:avLst/>
          </a:prstGeom>
          <a:noFill/>
        </p:spPr>
        <p:txBody>
          <a:bodyPr wrap="square">
            <a:spAutoFit/>
          </a:bodyPr>
          <a:lstStyle/>
          <a:p>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3333FF"/>
              </a:solidFill>
            </a:endParaRPr>
          </a:p>
        </p:txBody>
      </p:sp>
    </p:spTree>
    <p:extLst>
      <p:ext uri="{BB962C8B-B14F-4D97-AF65-F5344CB8AC3E}">
        <p14:creationId xmlns:p14="http://schemas.microsoft.com/office/powerpoint/2010/main" val="231091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animBg="1"/>
      <p:bldP spid="13" grpId="0"/>
      <p:bldP spid="14" grpId="0" animBg="1"/>
      <p:bldP spid="16" grpId="0"/>
      <p:bldP spid="18"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AAF6BF4-D33F-293A-5917-9968B7836BDC}"/>
              </a:ext>
            </a:extLst>
          </p:cNvPr>
          <p:cNvPicPr>
            <a:picLocks noChangeAspect="1"/>
          </p:cNvPicPr>
          <p:nvPr/>
        </p:nvPicPr>
        <p:blipFill>
          <a:blip r:embed="rId2"/>
          <a:stretch>
            <a:fillRect/>
          </a:stretch>
        </p:blipFill>
        <p:spPr>
          <a:xfrm>
            <a:off x="479393" y="1269002"/>
            <a:ext cx="10688716" cy="3977702"/>
          </a:xfrm>
          <a:prstGeom prst="rect">
            <a:avLst/>
          </a:prstGeom>
        </p:spPr>
      </p:pic>
      <p:sp>
        <p:nvSpPr>
          <p:cNvPr id="2" name="TextBox 1">
            <a:extLst>
              <a:ext uri="{FF2B5EF4-FFF2-40B4-BE49-F238E27FC236}">
                <a16:creationId xmlns:a16="http://schemas.microsoft.com/office/drawing/2014/main" id="{66620621-9830-7EF2-AFFC-3FED06E94F8C}"/>
              </a:ext>
            </a:extLst>
          </p:cNvPr>
          <p:cNvSpPr txBox="1"/>
          <p:nvPr/>
        </p:nvSpPr>
        <p:spPr>
          <a:xfrm>
            <a:off x="541538" y="5588998"/>
            <a:ext cx="9534617" cy="523220"/>
          </a:xfrm>
          <a:prstGeom prst="rect">
            <a:avLst/>
          </a:prstGeom>
          <a:noFill/>
        </p:spPr>
        <p:txBody>
          <a:bodyPr wrap="square">
            <a:spAutoFit/>
          </a:bodyPr>
          <a:lstStyle/>
          <a:p>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gene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FF0000"/>
              </a:solidFill>
            </a:endParaRPr>
          </a:p>
        </p:txBody>
      </p:sp>
    </p:spTree>
    <p:extLst>
      <p:ext uri="{BB962C8B-B14F-4D97-AF65-F5344CB8AC3E}">
        <p14:creationId xmlns:p14="http://schemas.microsoft.com/office/powerpoint/2010/main" val="232540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93B03D63-516E-6AFC-8547-06E0760090E2}"/>
              </a:ext>
            </a:extLst>
          </p:cNvPr>
          <p:cNvPicPr>
            <a:picLocks noChangeAspect="1"/>
          </p:cNvPicPr>
          <p:nvPr/>
        </p:nvPicPr>
        <p:blipFill>
          <a:blip r:embed="rId2"/>
          <a:stretch>
            <a:fillRect/>
          </a:stretch>
        </p:blipFill>
        <p:spPr>
          <a:xfrm>
            <a:off x="449801" y="1157721"/>
            <a:ext cx="11292398" cy="4114800"/>
          </a:xfrm>
          <a:prstGeom prst="rect">
            <a:avLst/>
          </a:prstGeom>
        </p:spPr>
      </p:pic>
      <p:sp>
        <p:nvSpPr>
          <p:cNvPr id="5" name="Rectangle: Rounded Corners 4">
            <a:extLst>
              <a:ext uri="{FF2B5EF4-FFF2-40B4-BE49-F238E27FC236}">
                <a16:creationId xmlns:a16="http://schemas.microsoft.com/office/drawing/2014/main" id="{6EC02B06-1636-8169-4CB0-A77102CA9135}"/>
              </a:ext>
            </a:extLst>
          </p:cNvPr>
          <p:cNvSpPr/>
          <p:nvPr/>
        </p:nvSpPr>
        <p:spPr>
          <a:xfrm>
            <a:off x="2530136" y="4980373"/>
            <a:ext cx="8398276" cy="1020377"/>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5">
            <a:extLst>
              <a:ext uri="{FF2B5EF4-FFF2-40B4-BE49-F238E27FC236}">
                <a16:creationId xmlns:a16="http://schemas.microsoft.com/office/drawing/2014/main" id="{717288B0-085F-186D-840F-63F15B122BD0}"/>
              </a:ext>
            </a:extLst>
          </p:cNvPr>
          <p:cNvSpPr/>
          <p:nvPr/>
        </p:nvSpPr>
        <p:spPr>
          <a:xfrm>
            <a:off x="1628637" y="5490561"/>
            <a:ext cx="9258576" cy="72659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gene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tâm</a:t>
            </a:r>
            <a:r>
              <a:rPr lang="en-US" sz="3200" dirty="0">
                <a:solidFill>
                  <a:srgbClr val="FF0000"/>
                </a:solidFill>
                <a:latin typeface="Times New Roman" panose="02020603050405020304" pitchFamily="18" charset="0"/>
                <a:cs typeface="Times New Roman" panose="02020603050405020304" pitchFamily="18" charset="0"/>
              </a:rPr>
              <a:t> di </a:t>
            </a:r>
            <a:r>
              <a:rPr lang="en-US" sz="3200" dirty="0" err="1">
                <a:solidFill>
                  <a:srgbClr val="FF0000"/>
                </a:solidFill>
                <a:latin typeface="Times New Roman" panose="02020603050405020304" pitchFamily="18" charset="0"/>
                <a:cs typeface="Times New Roman" panose="02020603050405020304" pitchFamily="18" charset="0"/>
              </a:rPr>
              <a:t>truyền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807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10EDD7E8-AD13-3BEE-EC97-D2DFEB06D511}"/>
              </a:ext>
            </a:extLst>
          </p:cNvPr>
          <p:cNvPicPr>
            <a:picLocks noChangeAspect="1"/>
          </p:cNvPicPr>
          <p:nvPr/>
        </p:nvPicPr>
        <p:blipFill>
          <a:blip r:embed="rId2"/>
          <a:stretch>
            <a:fillRect/>
          </a:stretch>
        </p:blipFill>
        <p:spPr>
          <a:xfrm>
            <a:off x="639191" y="1269002"/>
            <a:ext cx="11185865" cy="4883224"/>
          </a:xfrm>
          <a:prstGeom prst="rect">
            <a:avLst/>
          </a:prstGeom>
        </p:spPr>
      </p:pic>
    </p:spTree>
    <p:extLst>
      <p:ext uri="{BB962C8B-B14F-4D97-AF65-F5344CB8AC3E}">
        <p14:creationId xmlns:p14="http://schemas.microsoft.com/office/powerpoint/2010/main" val="778841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514" y="-4106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3" name="Picture 3"/>
          <p:cNvPicPr>
            <a:picLocks noChangeAspect="1" noChangeArrowheads="1"/>
          </p:cNvPicPr>
          <p:nvPr/>
        </p:nvPicPr>
        <p:blipFill>
          <a:blip r:embed="rId2"/>
          <a:srcRect/>
          <a:stretch>
            <a:fillRect/>
          </a:stretch>
        </p:blipFill>
        <p:spPr bwMode="auto">
          <a:xfrm>
            <a:off x="0" y="2883127"/>
            <a:ext cx="3339015" cy="2138816"/>
          </a:xfrm>
          <a:prstGeom prst="rect">
            <a:avLst/>
          </a:prstGeom>
          <a:noFill/>
          <a:ln w="9525">
            <a:noFill/>
            <a:miter lim="800000"/>
            <a:headEnd/>
            <a:tailEnd/>
          </a:ln>
          <a:effectLst/>
        </p:spPr>
      </p:pic>
      <p:sp>
        <p:nvSpPr>
          <p:cNvPr id="15" name="Rectangle 14"/>
          <p:cNvSpPr/>
          <p:nvPr/>
        </p:nvSpPr>
        <p:spPr>
          <a:xfrm>
            <a:off x="3526972" y="2615311"/>
            <a:ext cx="8665028" cy="3539430"/>
          </a:xfrm>
          <a:prstGeom prst="rect">
            <a:avLst/>
          </a:prstGeom>
        </p:spPr>
        <p:txBody>
          <a:bodyPr wrap="square">
            <a:spAutoFit/>
          </a:bodyPr>
          <a:lstStyle/>
          <a:p>
            <a:pPr algn="just"/>
            <a:r>
              <a:rPr lang="vi-VN" sz="2800" dirty="0">
                <a:solidFill>
                  <a:srgbClr val="FF00FF"/>
                </a:solidFill>
                <a:latin typeface="+mj-lt"/>
              </a:rPr>
              <a:t>Hệ gene quy định tất cả các đặc điểm của cơ thể. Thông qua quá trình sinh sản, hệ gene của mỗi cá thể được thừa hưởng cả bên bố và bên mẹ. Vì vậy, con sinh ra có những đặc điểm giống nhau và giống bố mẹ. Bên cạnh đó, sự tổ hợp các gene qua quá trình sinh sản hoặc sự thay đổi trình tự nucleotide trên hệ gene sẽ tạo nên tính biến dị của sinh vật. Di truyền học nghiên cứu về tính di truyền và biến dị của sinh vật, do đó, gene là trung tâm của di truyền học.</a:t>
            </a:r>
            <a:endParaRPr lang="en-US" sz="2800" dirty="0">
              <a:solidFill>
                <a:srgbClr val="FF00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sp>
        <p:nvSpPr>
          <p:cNvPr id="23" name="Rectangle 22"/>
          <p:cNvSpPr/>
          <p:nvPr/>
        </p:nvSpPr>
        <p:spPr>
          <a:xfrm>
            <a:off x="161925" y="1215970"/>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b="1" dirty="0">
                <a:solidFill>
                  <a:srgbClr val="0000FF"/>
                </a:solidFill>
                <a:latin typeface="Times New Roman" pitchFamily="18" charset="0"/>
                <a:ea typeface="Times New Roman" pitchFamily="18" charset="0"/>
                <a:cs typeface="Times New Roman" pitchFamily="18" charset="0"/>
              </a:rPr>
              <a:t>Gene</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đoạn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mang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a:t>
            </a:r>
            <a:r>
              <a:rPr lang="en-US" sz="2800" dirty="0" err="1">
                <a:solidFill>
                  <a:srgbClr val="0000FF"/>
                </a:solidFill>
                <a:latin typeface="Times New Roman" pitchFamily="18" charset="0"/>
                <a:ea typeface="Times New Roman" pitchFamily="18" charset="0"/>
                <a:cs typeface="Times New Roman" pitchFamily="18" charset="0"/>
              </a:rPr>
              <a:t>mã</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hóa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chuỗi</a:t>
            </a:r>
            <a:r>
              <a:rPr lang="en-US" sz="2800" dirty="0">
                <a:solidFill>
                  <a:srgbClr val="0000FF"/>
                </a:solidFill>
                <a:latin typeface="Times New Roman" pitchFamily="18" charset="0"/>
                <a:ea typeface="Times New Roman" pitchFamily="18" charset="0"/>
                <a:cs typeface="Times New Roman" pitchFamily="18" charset="0"/>
              </a:rPr>
              <a:t> polypeptide hay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tử</a:t>
            </a:r>
            <a:r>
              <a:rPr lang="en-US" sz="2800" dirty="0">
                <a:solidFill>
                  <a:srgbClr val="0000FF"/>
                </a:solidFill>
                <a:latin typeface="Times New Roman" pitchFamily="18" charset="0"/>
                <a:ea typeface="Times New Roman" pitchFamily="18" charset="0"/>
                <a:cs typeface="Times New Roman" pitchFamily="18" charset="0"/>
              </a:rPr>
              <a:t> RNA. Gene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xem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tâm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học</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4" name="Rectangle 23"/>
          <p:cNvSpPr/>
          <p:nvPr/>
        </p:nvSpPr>
        <p:spPr>
          <a:xfrm>
            <a:off x="0" y="2436556"/>
            <a:ext cx="12192000" cy="954107"/>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Tập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hợp</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tất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cả</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thông</a:t>
            </a:r>
            <a:r>
              <a:rPr lang="en-US" sz="2800" dirty="0">
                <a:solidFill>
                  <a:srgbClr val="0000FF"/>
                </a:solidFill>
                <a:latin typeface="Times New Roman" pitchFamily="18" charset="0"/>
                <a:ea typeface="Times New Roman" pitchFamily="18" charset="0"/>
                <a:cs typeface="Times New Roman" pitchFamily="18" charset="0"/>
              </a:rPr>
              <a:t> tin di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trên</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bào</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hình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thành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nên</a:t>
            </a:r>
            <a:r>
              <a:rPr lang="en-US" sz="2800"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hệ</a:t>
            </a:r>
            <a:r>
              <a:rPr lang="en-US" sz="2800" b="1" dirty="0">
                <a:solidFill>
                  <a:srgbClr val="0000FF"/>
                </a:solidFill>
                <a:latin typeface="Times New Roman" pitchFamily="18" charset="0"/>
                <a:ea typeface="Times New Roman" pitchFamily="18" charset="0"/>
                <a:cs typeface="Times New Roman" pitchFamily="18" charset="0"/>
              </a:rPr>
              <a:t> gene ( genome)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Mỗi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gene </a:t>
            </a:r>
            <a:r>
              <a:rPr lang="en-US" sz="2800" dirty="0" err="1">
                <a:solidFill>
                  <a:srgbClr val="0000FF"/>
                </a:solidFill>
                <a:latin typeface="Times New Roman" pitchFamily="18" charset="0"/>
                <a:ea typeface="Times New Roman" pitchFamily="18" charset="0"/>
                <a:cs typeface="Times New Roman" pitchFamily="18" charset="0"/>
              </a:rPr>
              <a:t>đặc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trưng</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6549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4)">
                                      <p:cBhvr>
                                        <p:cTn id="1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sp>
        <p:nvSpPr>
          <p:cNvPr id="23" name="Rectangle 22"/>
          <p:cNvSpPr/>
          <p:nvPr/>
        </p:nvSpPr>
        <p:spPr>
          <a:xfrm>
            <a:off x="161925" y="1215970"/>
            <a:ext cx="12192000" cy="1384995"/>
          </a:xfrm>
          <a:prstGeom prst="rect">
            <a:avLst/>
          </a:prstGeom>
        </p:spPr>
        <p:txBody>
          <a:bodyPr wrap="square">
            <a:spAutoFit/>
          </a:bodyPr>
          <a:lstStyle/>
          <a:p>
            <a:pPr lvl="0" algn="just" eaLnBrk="0" fontAlgn="base" hangingPunct="0">
              <a:spcBef>
                <a:spcPct val="0"/>
              </a:spcBef>
              <a:spcAft>
                <a:spcPct val="0"/>
              </a:spcAft>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niệm</a:t>
            </a:r>
            <a:r>
              <a:rPr lang="en-US" sz="2800" dirty="0">
                <a:solidFill>
                  <a:srgbClr val="0000FF"/>
                </a:solidFill>
                <a:latin typeface="Times New Roman" pitchFamily="18" charset="0"/>
                <a:cs typeface="Times New Roman" pitchFamily="18" charset="0"/>
              </a:rPr>
              <a:t> gene,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gene</a:t>
            </a:r>
          </a:p>
          <a:p>
            <a:pPr lvl="0" algn="just" eaLnBrk="0" fontAlgn="base" hangingPunct="0">
              <a:spcBef>
                <a:spcPct val="0"/>
              </a:spcBef>
              <a:spcAft>
                <a:spcPct val="0"/>
              </a:spcAft>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gene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trưng</a:t>
            </a:r>
            <a:endParaRPr lang="en-US" sz="2800" dirty="0">
              <a:solidFill>
                <a:srgbClr val="0000FF"/>
              </a:solidFill>
              <a:latin typeface="Times New Roman" pitchFamily="18" charset="0"/>
              <a:cs typeface="Times New Roman" pitchFamily="18" charset="0"/>
            </a:endParaRPr>
          </a:p>
          <a:p>
            <a:pPr lvl="0" algn="just" eaLnBrk="0" fontAlgn="base" hangingPunct="0">
              <a:spcBef>
                <a:spcPct val="0"/>
              </a:spcBef>
              <a:spcAft>
                <a:spcPct val="0"/>
              </a:spcAft>
            </a:pPr>
            <a:r>
              <a:rPr lang="en-US" sz="2800" dirty="0">
                <a:solidFill>
                  <a:srgbClr val="0000FF"/>
                </a:solidFill>
                <a:latin typeface="Times New Roman" pitchFamily="18" charset="0"/>
                <a:cs typeface="Times New Roman" pitchFamily="18" charset="0"/>
              </a:rPr>
              <a:t>-</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gene qui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endParaRPr lang="en-US" sz="2800" dirty="0">
              <a:solidFill>
                <a:srgbClr val="0000FF"/>
              </a:solidFill>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id="{B3538826-7395-3331-AE23-E5E152094443}"/>
              </a:ext>
            </a:extLst>
          </p:cNvPr>
          <p:cNvSpPr/>
          <p:nvPr/>
        </p:nvSpPr>
        <p:spPr>
          <a:xfrm>
            <a:off x="1420427" y="3151573"/>
            <a:ext cx="7652552" cy="2760955"/>
          </a:xfrm>
          <a:prstGeom prst="cloudCallout">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66"/>
                </a:solidFill>
                <a:latin typeface="Times New Roman" panose="02020603050405020304" pitchFamily="18" charset="0"/>
                <a:cs typeface="Times New Roman" panose="02020603050405020304" pitchFamily="18" charset="0"/>
              </a:rPr>
              <a:t>Ứng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dụng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nào</a:t>
            </a:r>
            <a:r>
              <a:rPr lang="en-US" sz="4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713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85A54D7-1854-9076-778B-E74EEDC482E4}"/>
              </a:ext>
            </a:extLst>
          </p:cNvPr>
          <p:cNvPicPr>
            <a:picLocks noChangeAspect="1"/>
          </p:cNvPicPr>
          <p:nvPr/>
        </p:nvPicPr>
        <p:blipFill>
          <a:blip r:embed="rId2"/>
          <a:stretch>
            <a:fillRect/>
          </a:stretch>
        </p:blipFill>
        <p:spPr>
          <a:xfrm>
            <a:off x="161924" y="1571625"/>
            <a:ext cx="11796297" cy="3714750"/>
          </a:xfrm>
          <a:prstGeom prst="rect">
            <a:avLst/>
          </a:prstGeom>
        </p:spPr>
      </p:pic>
      <p:sp>
        <p:nvSpPr>
          <p:cNvPr id="5" name="Rectangle 4">
            <a:extLst>
              <a:ext uri="{FF2B5EF4-FFF2-40B4-BE49-F238E27FC236}">
                <a16:creationId xmlns:a16="http://schemas.microsoft.com/office/drawing/2014/main" id="{B156B8CB-EF4F-B9AB-AA6C-1C5A3C255F02}"/>
              </a:ext>
            </a:extLst>
          </p:cNvPr>
          <p:cNvSpPr/>
          <p:nvPr/>
        </p:nvSpPr>
        <p:spPr>
          <a:xfrm>
            <a:off x="825623" y="5140171"/>
            <a:ext cx="10786369" cy="94103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phân</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tích</a:t>
            </a:r>
            <a:r>
              <a:rPr lang="en-US" sz="3600" dirty="0">
                <a:solidFill>
                  <a:srgbClr val="FF0066"/>
                </a:solidFill>
                <a:latin typeface="Times New Roman" panose="02020603050405020304" pitchFamily="18" charset="0"/>
                <a:cs typeface="Times New Roman" panose="02020603050405020304" pitchFamily="18" charset="0"/>
              </a:rPr>
              <a:t> DNA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38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1925" y="634501"/>
            <a:ext cx="12192000" cy="523220"/>
          </a:xfrm>
          <a:prstGeom prst="rect">
            <a:avLst/>
          </a:prstGeom>
        </p:spPr>
        <p:txBody>
          <a:bodyPr wrap="square">
            <a:spAutoFit/>
          </a:bodyPr>
          <a:lstStyle/>
          <a:p>
            <a:pPr lvl="0" algn="just" eaLnBrk="0" fontAlgn="base" hangingPunct="0">
              <a:spcBef>
                <a:spcPct val="0"/>
              </a:spcBef>
              <a:spcAft>
                <a:spcPct val="0"/>
              </a:spcAft>
            </a:pPr>
            <a:r>
              <a:rPr lang="en-US" sz="2800" b="1" dirty="0">
                <a:solidFill>
                  <a:srgbClr val="00B050"/>
                </a:solidFill>
                <a:latin typeface="Times New Roman" pitchFamily="18" charset="0"/>
                <a:ea typeface="Times New Roman" pitchFamily="18" charset="0"/>
                <a:cs typeface="Times New Roman" pitchFamily="18" charset="0"/>
              </a:rPr>
              <a:t>III. GENE </a:t>
            </a:r>
            <a:r>
              <a:rPr lang="en-US" sz="2800" b="1" dirty="0" err="1">
                <a:solidFill>
                  <a:srgbClr val="00B050"/>
                </a:solidFill>
                <a:latin typeface="Times New Roman" pitchFamily="18" charset="0"/>
                <a:ea typeface="Times New Roman" pitchFamily="18" charset="0"/>
                <a:cs typeface="Times New Roman" pitchFamily="18" charset="0"/>
              </a:rPr>
              <a:t>VÀ</a:t>
            </a:r>
            <a:r>
              <a:rPr lang="en-US" sz="2800" b="1" dirty="0">
                <a:solidFill>
                  <a:srgbClr val="00B050"/>
                </a:solidFill>
                <a:latin typeface="Times New Roman" pitchFamily="18" charset="0"/>
                <a:ea typeface="Times New Roman" pitchFamily="18" charset="0"/>
                <a:cs typeface="Times New Roman" pitchFamily="18" charset="0"/>
              </a:rPr>
              <a:t> </a:t>
            </a:r>
            <a:r>
              <a:rPr lang="en-US" sz="2800" b="1" dirty="0" err="1">
                <a:solidFill>
                  <a:srgbClr val="00B050"/>
                </a:solidFill>
                <a:latin typeface="Times New Roman" pitchFamily="18" charset="0"/>
                <a:ea typeface="Times New Roman" pitchFamily="18" charset="0"/>
                <a:cs typeface="Times New Roman" pitchFamily="18" charset="0"/>
              </a:rPr>
              <a:t>HỆ</a:t>
            </a:r>
            <a:r>
              <a:rPr lang="en-US" sz="2800" b="1" dirty="0">
                <a:solidFill>
                  <a:srgbClr val="00B050"/>
                </a:solidFill>
                <a:latin typeface="Times New Roman" pitchFamily="18" charset="0"/>
                <a:ea typeface="Times New Roman" pitchFamily="18" charset="0"/>
                <a:cs typeface="Times New Roman" pitchFamily="18" charset="0"/>
              </a:rPr>
              <a:t> GENE</a:t>
            </a:r>
            <a:endParaRPr lang="en-US" sz="2800" b="1" dirty="0">
              <a:solidFill>
                <a:srgbClr val="00B05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885A54D7-1854-9076-778B-E74EEDC482E4}"/>
              </a:ext>
            </a:extLst>
          </p:cNvPr>
          <p:cNvPicPr>
            <a:picLocks noChangeAspect="1"/>
          </p:cNvPicPr>
          <p:nvPr/>
        </p:nvPicPr>
        <p:blipFill>
          <a:blip r:embed="rId2"/>
          <a:stretch>
            <a:fillRect/>
          </a:stretch>
        </p:blipFill>
        <p:spPr>
          <a:xfrm>
            <a:off x="395703" y="1335022"/>
            <a:ext cx="11796297" cy="3714750"/>
          </a:xfrm>
          <a:prstGeom prst="rect">
            <a:avLst/>
          </a:prstGeom>
        </p:spPr>
      </p:pic>
      <p:sp>
        <p:nvSpPr>
          <p:cNvPr id="6" name="TextBox 5">
            <a:extLst>
              <a:ext uri="{FF2B5EF4-FFF2-40B4-BE49-F238E27FC236}">
                <a16:creationId xmlns:a16="http://schemas.microsoft.com/office/drawing/2014/main" id="{468021C0-5533-CDCC-DA35-2D8A34331CB8}"/>
              </a:ext>
            </a:extLst>
          </p:cNvPr>
          <p:cNvSpPr txBox="1"/>
          <p:nvPr/>
        </p:nvSpPr>
        <p:spPr>
          <a:xfrm>
            <a:off x="266330" y="5227073"/>
            <a:ext cx="3355759" cy="523220"/>
          </a:xfrm>
          <a:prstGeom prst="rect">
            <a:avLst/>
          </a:prstGeom>
          <a:noFill/>
        </p:spPr>
        <p:txBody>
          <a:bodyPr wrap="square">
            <a:spAutoFit/>
          </a:bodyPr>
          <a:lstStyle/>
          <a:p>
            <a:r>
              <a:rPr lang="en-US" sz="2800" dirty="0" err="1">
                <a:solidFill>
                  <a:srgbClr val="FF0066"/>
                </a:solidFill>
                <a:latin typeface="Times New Roman" pitchFamily="18" charset="0"/>
                <a:cs typeface="Times New Roman" pitchFamily="18" charset="0"/>
              </a:rPr>
              <a:t>Xác</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định</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huyết</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thống</a:t>
            </a:r>
            <a:endParaRPr lang="en-US" sz="2800" dirty="0">
              <a:solidFill>
                <a:srgbClr val="FF0066"/>
              </a:solidFill>
            </a:endParaRPr>
          </a:p>
        </p:txBody>
      </p:sp>
      <p:sp>
        <p:nvSpPr>
          <p:cNvPr id="9" name="TextBox 8">
            <a:extLst>
              <a:ext uri="{FF2B5EF4-FFF2-40B4-BE49-F238E27FC236}">
                <a16:creationId xmlns:a16="http://schemas.microsoft.com/office/drawing/2014/main" id="{8D97A8CB-06AA-56B4-E9A9-92993AC2F415}"/>
              </a:ext>
            </a:extLst>
          </p:cNvPr>
          <p:cNvSpPr txBox="1"/>
          <p:nvPr/>
        </p:nvSpPr>
        <p:spPr>
          <a:xfrm>
            <a:off x="4646627" y="5227073"/>
            <a:ext cx="3435659" cy="523220"/>
          </a:xfrm>
          <a:prstGeom prst="rect">
            <a:avLst/>
          </a:prstGeom>
          <a:noFill/>
        </p:spPr>
        <p:txBody>
          <a:bodyPr wrap="square">
            <a:spAutoFit/>
          </a:bodyPr>
          <a:lstStyle/>
          <a:p>
            <a:r>
              <a:rPr lang="en-US" sz="2800" dirty="0" err="1">
                <a:solidFill>
                  <a:srgbClr val="FF0066"/>
                </a:solidFill>
                <a:latin typeface="Times New Roman" pitchFamily="18" charset="0"/>
                <a:cs typeface="Times New Roman" pitchFamily="18" charset="0"/>
              </a:rPr>
              <a:t>Truy</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tìm</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tội</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phạm</a:t>
            </a:r>
            <a:endParaRPr lang="en-US" sz="2800" dirty="0">
              <a:solidFill>
                <a:srgbClr val="FF0066"/>
              </a:solidFill>
            </a:endParaRPr>
          </a:p>
        </p:txBody>
      </p:sp>
      <p:sp>
        <p:nvSpPr>
          <p:cNvPr id="11" name="TextBox 10">
            <a:extLst>
              <a:ext uri="{FF2B5EF4-FFF2-40B4-BE49-F238E27FC236}">
                <a16:creationId xmlns:a16="http://schemas.microsoft.com/office/drawing/2014/main" id="{94495AD5-9066-997A-EB62-355FFAFB4ADA}"/>
              </a:ext>
            </a:extLst>
          </p:cNvPr>
          <p:cNvSpPr txBox="1"/>
          <p:nvPr/>
        </p:nvSpPr>
        <p:spPr>
          <a:xfrm>
            <a:off x="8957569" y="5338312"/>
            <a:ext cx="3071674" cy="523220"/>
          </a:xfrm>
          <a:prstGeom prst="rect">
            <a:avLst/>
          </a:prstGeom>
          <a:noFill/>
        </p:spPr>
        <p:txBody>
          <a:bodyPr wrap="square">
            <a:spAutoFit/>
          </a:bodyPr>
          <a:lstStyle/>
          <a:p>
            <a:r>
              <a:rPr lang="en-US" sz="2800" dirty="0" err="1">
                <a:solidFill>
                  <a:srgbClr val="FF0066"/>
                </a:solidFill>
                <a:latin typeface="Times New Roman" pitchFamily="18" charset="0"/>
                <a:cs typeface="Times New Roman" pitchFamily="18" charset="0"/>
              </a:rPr>
              <a:t>Chuẩn</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đoán</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bệnh</a:t>
            </a:r>
            <a:endParaRPr lang="en-US" sz="2800" dirty="0">
              <a:solidFill>
                <a:srgbClr val="FF0066"/>
              </a:solidFill>
            </a:endParaRPr>
          </a:p>
        </p:txBody>
      </p:sp>
      <p:sp>
        <p:nvSpPr>
          <p:cNvPr id="12" name="Rectangle 11">
            <a:extLst>
              <a:ext uri="{FF2B5EF4-FFF2-40B4-BE49-F238E27FC236}">
                <a16:creationId xmlns:a16="http://schemas.microsoft.com/office/drawing/2014/main" id="{E3025141-2463-CD23-DD8C-047EF4EF058A}"/>
              </a:ext>
            </a:extLst>
          </p:cNvPr>
          <p:cNvSpPr/>
          <p:nvPr/>
        </p:nvSpPr>
        <p:spPr>
          <a:xfrm>
            <a:off x="0" y="6000750"/>
            <a:ext cx="12109141" cy="764034"/>
          </a:xfrm>
          <a:prstGeom prst="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Phân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tích</a:t>
            </a:r>
            <a:r>
              <a:rPr lang="en-US" sz="2800" dirty="0">
                <a:solidFill>
                  <a:srgbClr val="0000FF"/>
                </a:solidFill>
                <a:latin typeface="Times New Roman" pitchFamily="18" charset="0"/>
                <a:ea typeface="Times New Roman" pitchFamily="18" charset="0"/>
                <a:cs typeface="Times New Roman" pitchFamily="18" charset="0"/>
              </a:rPr>
              <a:t> DNA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ứng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dụng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trong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lĩnh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vực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nghiên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cứu</a:t>
            </a:r>
            <a:r>
              <a:rPr lang="en-US" sz="2800" dirty="0">
                <a:solidFill>
                  <a:srgbClr val="0000FF"/>
                </a:solidFill>
                <a:latin typeface="Times New Roman" pitchFamily="18" charset="0"/>
                <a:ea typeface="Times New Roman" pitchFamily="18" charset="0"/>
                <a:cs typeface="Times New Roman" pitchFamily="18" charset="0"/>
              </a:rPr>
              <a:t> khoa </a:t>
            </a:r>
            <a:r>
              <a:rPr lang="en-US" sz="2800" dirty="0" err="1">
                <a:solidFill>
                  <a:srgbClr val="0000FF"/>
                </a:solidFill>
                <a:latin typeface="Times New Roman" pitchFamily="18" charset="0"/>
                <a:ea typeface="Times New Roman" pitchFamily="18" charset="0"/>
                <a:cs typeface="Times New Roman" pitchFamily="18" charset="0"/>
              </a:rPr>
              <a:t>học</a:t>
            </a:r>
            <a:r>
              <a:rPr lang="en-US" sz="2800" dirty="0">
                <a:solidFill>
                  <a:srgbClr val="0000FF"/>
                </a:solidFill>
                <a:latin typeface="Times New Roman" pitchFamily="18" charset="0"/>
                <a:ea typeface="Times New Roman" pitchFamily="18" charset="0"/>
                <a:cs typeface="Times New Roman" pitchFamily="18" charset="0"/>
              </a:rPr>
              <a:t>, y </a:t>
            </a:r>
            <a:r>
              <a:rPr lang="en-US" sz="2800" dirty="0" err="1">
                <a:solidFill>
                  <a:srgbClr val="0000FF"/>
                </a:solidFill>
                <a:latin typeface="Times New Roman" pitchFamily="18" charset="0"/>
                <a:ea typeface="Times New Roman" pitchFamily="18" charset="0"/>
                <a:cs typeface="Times New Roman" pitchFamily="18" charset="0"/>
              </a:rPr>
              <a:t>học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pháp</a:t>
            </a:r>
            <a:r>
              <a:rPr lang="en-US" sz="2800" dirty="0">
                <a:solidFill>
                  <a:srgbClr val="0000FF"/>
                </a:solidFill>
                <a:latin typeface="Times New Roman" pitchFamily="18" charset="0"/>
                <a:ea typeface="Times New Roman" pitchFamily="18" charset="0"/>
                <a:cs typeface="Times New Roman" pitchFamily="18" charset="0"/>
              </a:rPr>
              <a:t> y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đời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sống</a:t>
            </a:r>
            <a:endParaRPr lang="en-US" sz="2800" dirty="0"/>
          </a:p>
        </p:txBody>
      </p:sp>
      <p:sp>
        <p:nvSpPr>
          <p:cNvPr id="13" name="Arrow: Right 12">
            <a:extLst>
              <a:ext uri="{FF2B5EF4-FFF2-40B4-BE49-F238E27FC236}">
                <a16:creationId xmlns:a16="http://schemas.microsoft.com/office/drawing/2014/main" id="{B5EBFE61-4214-2838-6598-F45E0371A3F4}"/>
              </a:ext>
            </a:extLst>
          </p:cNvPr>
          <p:cNvSpPr/>
          <p:nvPr/>
        </p:nvSpPr>
        <p:spPr>
          <a:xfrm>
            <a:off x="40180" y="6103776"/>
            <a:ext cx="377948" cy="239445"/>
          </a:xfrm>
          <a:prstGeom prst="rightArrow">
            <a:avLst>
              <a:gd name="adj1" fmla="val 50000"/>
              <a:gd name="adj2" fmla="val 31462"/>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89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E82FC-C7DB-C099-AB2F-75818954DFAD}"/>
              </a:ext>
            </a:extLst>
          </p:cNvPr>
          <p:cNvSpPr txBox="1"/>
          <p:nvPr/>
        </p:nvSpPr>
        <p:spPr>
          <a:xfrm>
            <a:off x="736847" y="148246"/>
            <a:ext cx="10804123"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BÀI 33: GENE LÀ TRUNG TÂM CỦA DI TRUYỀN HỌC</a:t>
            </a:r>
          </a:p>
        </p:txBody>
      </p:sp>
      <p:sp>
        <p:nvSpPr>
          <p:cNvPr id="6" name="TextBox 5">
            <a:extLst>
              <a:ext uri="{FF2B5EF4-FFF2-40B4-BE49-F238E27FC236}">
                <a16:creationId xmlns:a16="http://schemas.microsoft.com/office/drawing/2014/main" id="{F3BCA3A7-9BA5-FFD2-E25A-086EC4D2C150}"/>
              </a:ext>
            </a:extLst>
          </p:cNvPr>
          <p:cNvSpPr txBox="1"/>
          <p:nvPr/>
        </p:nvSpPr>
        <p:spPr>
          <a:xfrm>
            <a:off x="168676" y="75664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8B63CB3-3864-5C86-78B9-AA192BE03778}"/>
              </a:ext>
            </a:extLst>
          </p:cNvPr>
          <p:cNvSpPr txBox="1"/>
          <p:nvPr/>
        </p:nvSpPr>
        <p:spPr>
          <a:xfrm>
            <a:off x="42908" y="1261781"/>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luận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nhóm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thành</a:t>
            </a:r>
            <a:r>
              <a:rPr lang="en-US" sz="2800" b="1" dirty="0">
                <a:solidFill>
                  <a:srgbClr val="0000FF"/>
                </a:solidFill>
                <a:latin typeface="Times New Roman" pitchFamily="18" charset="0"/>
                <a:cs typeface="Times New Roman" pitchFamily="18" charset="0"/>
              </a:rPr>
              <a:t> PHT</a:t>
            </a:r>
            <a:r>
              <a:rPr lang="en-US" sz="2800" dirty="0">
                <a:solidFill>
                  <a:srgbClr val="0000FF"/>
                </a:solidFill>
                <a:latin typeface="Times New Roman" pitchFamily="18" charset="0"/>
                <a:cs typeface="Times New Roman" pitchFamily="18" charset="0"/>
              </a:rPr>
              <a:t>.</a:t>
            </a:r>
          </a:p>
        </p:txBody>
      </p:sp>
      <p:graphicFrame>
        <p:nvGraphicFramePr>
          <p:cNvPr id="3" name="Table 2">
            <a:extLst>
              <a:ext uri="{FF2B5EF4-FFF2-40B4-BE49-F238E27FC236}">
                <a16:creationId xmlns:a16="http://schemas.microsoft.com/office/drawing/2014/main" id="{17C2156B-82C1-B04C-7A1B-3E56F6EC928B}"/>
              </a:ext>
            </a:extLst>
          </p:cNvPr>
          <p:cNvGraphicFramePr>
            <a:graphicFrameLocks noGrp="1"/>
          </p:cNvGraphicFramePr>
          <p:nvPr>
            <p:extLst>
              <p:ext uri="{D42A27DB-BD31-4B8C-83A1-F6EECF244321}">
                <p14:modId xmlns:p14="http://schemas.microsoft.com/office/powerpoint/2010/main" val="1372858244"/>
              </p:ext>
            </p:extLst>
          </p:nvPr>
        </p:nvGraphicFramePr>
        <p:xfrm>
          <a:off x="301841" y="1785000"/>
          <a:ext cx="11691891" cy="4815840"/>
        </p:xfrm>
        <a:graphic>
          <a:graphicData uri="http://schemas.openxmlformats.org/drawingml/2006/table">
            <a:tbl>
              <a:tblPr firstRow="1" bandRow="1">
                <a:tableStyleId>{5DA37D80-6434-44D0-A028-1B22A696006F}</a:tableStyleId>
              </a:tblPr>
              <a:tblGrid>
                <a:gridCol w="11691891">
                  <a:extLst>
                    <a:ext uri="{9D8B030D-6E8A-4147-A177-3AD203B41FA5}">
                      <a16:colId xmlns:a16="http://schemas.microsoft.com/office/drawing/2014/main" val="2202317347"/>
                    </a:ext>
                  </a:extLst>
                </a:gridCol>
              </a:tblGrid>
              <a:tr h="3287999">
                <a:tc>
                  <a:txBody>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Nghiên</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cứu</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tin SGK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trang</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159,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bảng</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sau</a:t>
                      </a:r>
                      <a:endParaRPr lang="en-US" sz="2800" b="1" i="1"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2800" b="0" dirty="0">
                        <a:latin typeface="Times New Roman" panose="02020603050405020304" pitchFamily="18" charset="0"/>
                        <a:cs typeface="Times New Roman" panose="02020603050405020304" pitchFamily="18" charset="0"/>
                      </a:endParaRPr>
                    </a:p>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2: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Lựa</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chọn</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ngữ</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thích</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1.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dị</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bởi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(1) …………….. </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2.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sơ</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(2)……….</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3.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loại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virus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(3) …………………………..</a:t>
                      </a:r>
                    </a:p>
                    <a:p>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3:</a:t>
                      </a:r>
                      <a:r>
                        <a:rPr lang="en-US" sz="2800" b="1" i="1" dirty="0">
                          <a:latin typeface="Times New Roman" panose="02020603050405020304" pitchFamily="18" charset="0"/>
                          <a:ea typeface="Calibri" panose="020F0502020204030204" pitchFamily="34" charset="0"/>
                          <a:cs typeface="Times New Roman" panose="02020603050405020304" pitchFamily="18" charset="0"/>
                        </a:rPr>
                        <a:t>Nêu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mối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di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dị</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0377176"/>
                  </a:ext>
                </a:extLst>
              </a:tr>
            </a:tbl>
          </a:graphicData>
        </a:graphic>
      </p:graphicFrame>
      <p:graphicFrame>
        <p:nvGraphicFramePr>
          <p:cNvPr id="4" name="Table 3">
            <a:extLst>
              <a:ext uri="{FF2B5EF4-FFF2-40B4-BE49-F238E27FC236}">
                <a16:creationId xmlns:a16="http://schemas.microsoft.com/office/drawing/2014/main" id="{11C11ED2-CAD0-CF0C-058F-96959CB58CA4}"/>
              </a:ext>
            </a:extLst>
          </p:cNvPr>
          <p:cNvGraphicFramePr>
            <a:graphicFrameLocks noGrp="1"/>
          </p:cNvGraphicFramePr>
          <p:nvPr>
            <p:extLst>
              <p:ext uri="{D42A27DB-BD31-4B8C-83A1-F6EECF244321}">
                <p14:modId xmlns:p14="http://schemas.microsoft.com/office/powerpoint/2010/main" val="2643222837"/>
              </p:ext>
            </p:extLst>
          </p:nvPr>
        </p:nvGraphicFramePr>
        <p:xfrm>
          <a:off x="736847" y="2290141"/>
          <a:ext cx="8128000" cy="2222098"/>
        </p:xfrm>
        <a:graphic>
          <a:graphicData uri="http://schemas.openxmlformats.org/drawingml/2006/table">
            <a:tbl>
              <a:tblPr firstRow="1" bandRow="1">
                <a:tableStyleId>{BDBED569-4797-4DF1-A0F4-6AAB3CD982D8}</a:tableStyleId>
              </a:tblPr>
              <a:tblGrid>
                <a:gridCol w="4064000">
                  <a:extLst>
                    <a:ext uri="{9D8B030D-6E8A-4147-A177-3AD203B41FA5}">
                      <a16:colId xmlns:a16="http://schemas.microsoft.com/office/drawing/2014/main" val="2299252441"/>
                    </a:ext>
                  </a:extLst>
                </a:gridCol>
                <a:gridCol w="4064000">
                  <a:extLst>
                    <a:ext uri="{9D8B030D-6E8A-4147-A177-3AD203B41FA5}">
                      <a16:colId xmlns:a16="http://schemas.microsoft.com/office/drawing/2014/main" val="1293357705"/>
                    </a:ext>
                  </a:extLst>
                </a:gridCol>
              </a:tblGrid>
              <a:tr h="467382">
                <a:tc>
                  <a:txBody>
                    <a:bodyPr/>
                    <a:lstStyle/>
                    <a:p>
                      <a:pPr algn="ct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9485350"/>
                  </a:ext>
                </a:extLst>
              </a:tr>
              <a:tr h="467559">
                <a:tc>
                  <a:txBody>
                    <a:bodyPr/>
                    <a:lstStyle/>
                    <a:p>
                      <a:r>
                        <a:rPr lang="en-US" sz="2800" dirty="0">
                          <a:latin typeface="Times New Roman" panose="02020603050405020304" pitchFamily="18" charset="0"/>
                          <a:cs typeface="Times New Roman" panose="02020603050405020304" pitchFamily="18" charset="0"/>
                        </a:rPr>
                        <a:t>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p>
                  </a:txBody>
                  <a:tcPr/>
                </a:tc>
                <a:extLst>
                  <a:ext uri="{0D108BD9-81ED-4DB2-BD59-A6C34878D82A}">
                    <a16:rowId xmlns:a16="http://schemas.microsoft.com/office/drawing/2014/main" val="3784776583"/>
                  </a:ext>
                </a:extLst>
              </a:tr>
              <a:tr h="592889">
                <a:tc>
                  <a:txBody>
                    <a:bodyPr/>
                    <a:lstStyle/>
                    <a:p>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p>
                  </a:txBody>
                  <a:tcPr/>
                </a:tc>
                <a:extLst>
                  <a:ext uri="{0D108BD9-81ED-4DB2-BD59-A6C34878D82A}">
                    <a16:rowId xmlns:a16="http://schemas.microsoft.com/office/drawing/2014/main" val="2884201890"/>
                  </a:ext>
                </a:extLst>
              </a:tr>
              <a:tr h="592889">
                <a:tc>
                  <a:txBody>
                    <a:bodyPr/>
                    <a:lstStyle/>
                    <a:p>
                      <a:r>
                        <a:rPr lang="en-US" sz="2800" dirty="0">
                          <a:latin typeface="Times New Roman" panose="02020603050405020304" pitchFamily="18" charset="0"/>
                          <a:cs typeface="Times New Roman" panose="02020603050405020304" pitchFamily="18" charset="0"/>
                        </a:rPr>
                        <a:t>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p>
                  </a:txBody>
                  <a:tcPr/>
                </a:tc>
                <a:extLst>
                  <a:ext uri="{0D108BD9-81ED-4DB2-BD59-A6C34878D82A}">
                    <a16:rowId xmlns:a16="http://schemas.microsoft.com/office/drawing/2014/main" val="322339686"/>
                  </a:ext>
                </a:extLst>
              </a:tr>
            </a:tbl>
          </a:graphicData>
        </a:graphic>
      </p:graphicFrame>
    </p:spTree>
    <p:extLst>
      <p:ext uri="{BB962C8B-B14F-4D97-AF65-F5344CB8AC3E}">
        <p14:creationId xmlns:p14="http://schemas.microsoft.com/office/powerpoint/2010/main" val="6983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up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33: GENE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DI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14"/>
          <p:cNvSpPr/>
          <p:nvPr/>
        </p:nvSpPr>
        <p:spPr>
          <a:xfrm>
            <a:off x="3231472" y="946744"/>
            <a:ext cx="8818485" cy="4401205"/>
          </a:xfrm>
          <a:prstGeom prst="rect">
            <a:avLst/>
          </a:prstGeom>
        </p:spPr>
        <p:txBody>
          <a:bodyPr wrap="square">
            <a:spAutoFit/>
          </a:bodyPr>
          <a:lstStyle/>
          <a:p>
            <a:pPr algn="just"/>
            <a:r>
              <a:rPr lang="vi-VN" sz="2800" dirty="0">
                <a:solidFill>
                  <a:srgbClr val="3333FF"/>
                </a:solidFill>
                <a:latin typeface="+mj-lt"/>
              </a:rPr>
              <a:t>- So sánh, đối chiếu các mẫu DNA để xác định danh tính của những thi thể không còn nguyên vẹn.</a:t>
            </a:r>
          </a:p>
          <a:p>
            <a:pPr algn="just"/>
            <a:r>
              <a:rPr lang="vi-VN" sz="2800" dirty="0">
                <a:solidFill>
                  <a:srgbClr val="3333FF"/>
                </a:solidFill>
                <a:latin typeface="+mj-lt"/>
              </a:rPr>
              <a:t>- So sánh, đối chiếu các mẫu DNA để xác định danh tính của những hài cốt liệt sĩ.</a:t>
            </a:r>
          </a:p>
          <a:p>
            <a:pPr algn="just"/>
            <a:r>
              <a:rPr lang="vi-VN" sz="2800" dirty="0">
                <a:solidFill>
                  <a:srgbClr val="3333FF"/>
                </a:solidFill>
                <a:latin typeface="+mj-lt"/>
              </a:rPr>
              <a:t>- So sánh, đối chiếu các mẫu DNA để nghiên cứu phát sinh các chủng loại sinh vật.</a:t>
            </a:r>
          </a:p>
          <a:p>
            <a:pPr algn="just"/>
            <a:r>
              <a:rPr lang="en-US" sz="2800" dirty="0">
                <a:solidFill>
                  <a:srgbClr val="3333FF"/>
                </a:solidFill>
                <a:latin typeface="+mj-lt"/>
              </a:rPr>
              <a:t>-</a:t>
            </a:r>
            <a:r>
              <a:rPr lang="vi-VN" sz="2800" dirty="0">
                <a:solidFill>
                  <a:srgbClr val="3333FF"/>
                </a:solidFill>
                <a:latin typeface="+mj-lt"/>
              </a:rPr>
              <a:t>Phân tích DNA để dự đoán nguy cơ mắc các bệnh di truyền và điều trị y tế.</a:t>
            </a:r>
            <a:r>
              <a:rPr lang="en-US" sz="2800" dirty="0">
                <a:solidFill>
                  <a:srgbClr val="3333FF"/>
                </a:solidFill>
                <a:latin typeface="+mj-lt"/>
              </a:rPr>
              <a:t> </a:t>
            </a:r>
            <a:r>
              <a:rPr lang="en-US" sz="2800" dirty="0" err="1">
                <a:solidFill>
                  <a:srgbClr val="3333FF"/>
                </a:solidFill>
                <a:latin typeface="Times New Roman" panose="02020603050405020304" pitchFamily="18" charset="0"/>
                <a:cs typeface="Times New Roman" panose="02020603050405020304" pitchFamily="18" charset="0"/>
              </a:rPr>
              <a:t>Sàng</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lọc</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trước</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sinh</a:t>
            </a:r>
            <a:endParaRPr lang="en-US" sz="2800" dirty="0">
              <a:solidFill>
                <a:srgbClr val="3333FF"/>
              </a:solidFill>
              <a:latin typeface="Times New Roman" panose="02020603050405020304" pitchFamily="18" charset="0"/>
              <a:cs typeface="Times New Roman" panose="02020603050405020304" pitchFamily="18" charset="0"/>
            </a:endParaRPr>
          </a:p>
          <a:p>
            <a:pPr algn="just"/>
            <a:r>
              <a:rPr lang="en-US" sz="2800" dirty="0">
                <a:solidFill>
                  <a:srgbClr val="3333FF"/>
                </a:solidFill>
                <a:latin typeface="Times New Roman" panose="02020603050405020304" pitchFamily="18" charset="0"/>
                <a:cs typeface="Times New Roman" panose="02020603050405020304" pitchFamily="18" charset="0"/>
              </a:rPr>
              <a:t>-Trong </a:t>
            </a:r>
            <a:r>
              <a:rPr lang="en-US" sz="2800" dirty="0" err="1">
                <a:solidFill>
                  <a:srgbClr val="3333FF"/>
                </a:solidFill>
                <a:latin typeface="Times New Roman" panose="02020603050405020304" pitchFamily="18" charset="0"/>
                <a:cs typeface="Times New Roman" panose="02020603050405020304" pitchFamily="18" charset="0"/>
              </a:rPr>
              <a:t>nông</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nghiệp</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cải</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thiện</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giống</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cây</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trồng</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phát</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triển</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các</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loại</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thực</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phẩm</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chức</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năng</a:t>
            </a:r>
            <a:r>
              <a:rPr lang="en-US" sz="2800" dirty="0">
                <a:solidFill>
                  <a:srgbClr val="3333FF"/>
                </a:solidFill>
                <a:latin typeface="Times New Roman" panose="02020603050405020304" pitchFamily="18" charset="0"/>
                <a:cs typeface="Times New Roman" panose="02020603050405020304" pitchFamily="18" charset="0"/>
              </a:rPr>
              <a:t>.</a:t>
            </a:r>
            <a:endParaRPr lang="vi-VN" sz="2800" dirty="0">
              <a:solidFill>
                <a:srgbClr val="3333FF"/>
              </a:solidFill>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2"/>
          <a:srcRect/>
          <a:stretch>
            <a:fillRect/>
          </a:stretch>
        </p:blipFill>
        <p:spPr bwMode="auto">
          <a:xfrm>
            <a:off x="-110733" y="779490"/>
            <a:ext cx="3253428" cy="235108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fltVal val="0"/>
                                          </p:val>
                                        </p:tav>
                                        <p:tav tm="100000">
                                          <p:val>
                                            <p:strVal val="#ppt_w"/>
                                          </p:val>
                                        </p:tav>
                                      </p:tavLst>
                                    </p:anim>
                                    <p:anim calcmode="lin" valueType="num">
                                      <p:cBhvr>
                                        <p:cTn id="8" dur="1000" fill="hold"/>
                                        <p:tgtEl>
                                          <p:spTgt spid="28674"/>
                                        </p:tgtEl>
                                        <p:attrNameLst>
                                          <p:attrName>ppt_h</p:attrName>
                                        </p:attrNameLst>
                                      </p:cBhvr>
                                      <p:tavLst>
                                        <p:tav tm="0">
                                          <p:val>
                                            <p:fltVal val="0"/>
                                          </p:val>
                                        </p:tav>
                                        <p:tav tm="100000">
                                          <p:val>
                                            <p:strVal val="#ppt_h"/>
                                          </p:val>
                                        </p:tav>
                                      </p:tavLst>
                                    </p:anim>
                                    <p:anim calcmode="lin" valueType="num">
                                      <p:cBhvr>
                                        <p:cTn id="9" dur="1000" fill="hold"/>
                                        <p:tgtEl>
                                          <p:spTgt spid="28674"/>
                                        </p:tgtEl>
                                        <p:attrNameLst>
                                          <p:attrName>style.rotation</p:attrName>
                                        </p:attrNameLst>
                                      </p:cBhvr>
                                      <p:tavLst>
                                        <p:tav tm="0">
                                          <p:val>
                                            <p:fltVal val="90"/>
                                          </p:val>
                                        </p:tav>
                                        <p:tav tm="100000">
                                          <p:val>
                                            <p:fltVal val="0"/>
                                          </p:val>
                                        </p:tav>
                                      </p:tavLst>
                                    </p:anim>
                                    <p:animEffect transition="in" filter="fade">
                                      <p:cBhvr>
                                        <p:cTn id="10" dur="1000"/>
                                        <p:tgtEl>
                                          <p:spTgt spid="2867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ircle(in)">
                                      <p:cBhvr>
                                        <p:cTn id="15" dur="10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circle(in)">
                                      <p:cBhvr>
                                        <p:cTn id="20" dur="1000"/>
                                        <p:tgtEl>
                                          <p:spTgt spid="1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circle(in)">
                                      <p:cBhvr>
                                        <p:cTn id="25" dur="1000"/>
                                        <p:tgtEl>
                                          <p:spTgt spid="1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animEffect transition="in" filter="circle(in)">
                                      <p:cBhvr>
                                        <p:cTn id="30" dur="1000"/>
                                        <p:tgtEl>
                                          <p:spTgt spid="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circle(in)">
                                      <p:cBhvr>
                                        <p:cTn id="35" dur="1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99200" y="181957"/>
            <a:ext cx="5850383" cy="6494085"/>
          </a:xfrm>
          <a:prstGeom prst="rect">
            <a:avLst/>
          </a:prstGeom>
        </p:spPr>
        <p:txBody>
          <a:bodyPr wrap="square">
            <a:spAutoFit/>
          </a:bodyPr>
          <a:lstStyle/>
          <a:p>
            <a:pPr algn="just"/>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TOÁN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RÚT</a:t>
            </a:r>
            <a:r>
              <a:rPr lang="en-US" sz="2400" b="1" dirty="0">
                <a:solidFill>
                  <a:srgbClr val="FF0000"/>
                </a:solidFill>
                <a:latin typeface="Times New Roman" pitchFamily="18" charset="0"/>
                <a:cs typeface="Times New Roman" pitchFamily="18" charset="0"/>
              </a:rPr>
              <a:t> RA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CẤU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TRÚC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DNA:</a:t>
            </a:r>
          </a:p>
          <a:p>
            <a:pPr algn="just"/>
            <a:r>
              <a:rPr lang="en-US" sz="2400" dirty="0">
                <a:latin typeface="Times New Roman" pitchFamily="18" charset="0"/>
                <a:cs typeface="Times New Roman" pitchFamily="18" charset="0"/>
              </a:rPr>
              <a:t>- Theo </a:t>
            </a:r>
            <a:r>
              <a:rPr lang="en-US" sz="2400" dirty="0" err="1">
                <a:latin typeface="Times New Roman" pitchFamily="18" charset="0"/>
                <a:cs typeface="Times New Roman" pitchFamily="18" charset="0"/>
              </a:rPr>
              <a:t>NTBS</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T = A ; G = C</a:t>
            </a:r>
          </a:p>
          <a:p>
            <a:pPr algn="just"/>
            <a:r>
              <a:rPr lang="en-US" sz="2400" dirty="0">
                <a:latin typeface="Times New Roman" pitchFamily="18" charset="0"/>
                <a:cs typeface="Times New Roman" pitchFamily="18" charset="0"/>
              </a:rPr>
              <a:t>+ A</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 T</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T</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 A</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 G</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 C</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 C</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 G</a:t>
            </a:r>
            <a:r>
              <a:rPr lang="en-US" sz="2400" baseline="-25000" dirty="0">
                <a:latin typeface="Times New Roman" pitchFamily="18" charset="0"/>
                <a:cs typeface="Times New Roman" pitchFamily="18" charset="0"/>
              </a:rPr>
              <a:t>2</a:t>
            </a:r>
          </a:p>
          <a:p>
            <a:pPr algn="just"/>
            <a:r>
              <a:rPr lang="en-US" sz="3200" baseline="-25000" dirty="0">
                <a:latin typeface="Times New Roman" pitchFamily="18" charset="0"/>
                <a:cs typeface="Times New Roman" pitchFamily="18" charset="0"/>
              </a:rPr>
              <a:t>+ A = T=A</a:t>
            </a:r>
            <a:r>
              <a:rPr lang="en-US" sz="2800" baseline="-25000" dirty="0">
                <a:latin typeface="Times New Roman" pitchFamily="18" charset="0"/>
                <a:cs typeface="Times New Roman" pitchFamily="18" charset="0"/>
              </a:rPr>
              <a:t>1</a:t>
            </a:r>
            <a:r>
              <a:rPr lang="en-US" sz="3200" baseline="-25000" dirty="0">
                <a:latin typeface="Times New Roman" pitchFamily="18" charset="0"/>
                <a:cs typeface="Times New Roman" pitchFamily="18" charset="0"/>
              </a:rPr>
              <a:t> + A</a:t>
            </a:r>
            <a:r>
              <a:rPr lang="en-US" sz="2800" baseline="-25000" dirty="0">
                <a:latin typeface="Times New Roman" pitchFamily="18" charset="0"/>
                <a:cs typeface="Times New Roman" pitchFamily="18" charset="0"/>
              </a:rPr>
              <a:t>2</a:t>
            </a:r>
            <a:r>
              <a:rPr lang="en-US" sz="3200" baseline="-25000" dirty="0">
                <a:latin typeface="Times New Roman" pitchFamily="18" charset="0"/>
                <a:cs typeface="Times New Roman" pitchFamily="18" charset="0"/>
              </a:rPr>
              <a:t>=T</a:t>
            </a:r>
            <a:r>
              <a:rPr lang="en-US" sz="2800" baseline="-25000" dirty="0">
                <a:latin typeface="Times New Roman" pitchFamily="18" charset="0"/>
                <a:cs typeface="Times New Roman" pitchFamily="18" charset="0"/>
              </a:rPr>
              <a:t>1</a:t>
            </a:r>
            <a:r>
              <a:rPr lang="en-US" sz="3200" baseline="-25000" dirty="0">
                <a:latin typeface="Times New Roman" pitchFamily="18" charset="0"/>
                <a:cs typeface="Times New Roman" pitchFamily="18" charset="0"/>
              </a:rPr>
              <a:t>+T</a:t>
            </a:r>
            <a:r>
              <a:rPr lang="en-US" sz="2800" baseline="-25000" dirty="0">
                <a:latin typeface="Times New Roman" pitchFamily="18" charset="0"/>
                <a:cs typeface="Times New Roman" pitchFamily="18" charset="0"/>
              </a:rPr>
              <a:t>2</a:t>
            </a:r>
            <a:r>
              <a:rPr lang="en-US" sz="3200" baseline="-25000" dirty="0">
                <a:latin typeface="Times New Roman" pitchFamily="18" charset="0"/>
                <a:cs typeface="Times New Roman" pitchFamily="18" charset="0"/>
              </a:rPr>
              <a:t>; G=C=G</a:t>
            </a:r>
            <a:r>
              <a:rPr lang="en-US" sz="2800" baseline="-25000" dirty="0">
                <a:latin typeface="Times New Roman" pitchFamily="18" charset="0"/>
                <a:cs typeface="Times New Roman" pitchFamily="18" charset="0"/>
              </a:rPr>
              <a:t>1</a:t>
            </a:r>
            <a:r>
              <a:rPr lang="en-US" sz="3200" baseline="-25000" dirty="0">
                <a:latin typeface="Times New Roman" pitchFamily="18" charset="0"/>
                <a:cs typeface="Times New Roman" pitchFamily="18" charset="0"/>
              </a:rPr>
              <a:t>+G</a:t>
            </a:r>
            <a:r>
              <a:rPr lang="en-US" sz="2800" baseline="-25000" dirty="0">
                <a:latin typeface="Times New Roman" pitchFamily="18" charset="0"/>
                <a:cs typeface="Times New Roman" pitchFamily="18" charset="0"/>
              </a:rPr>
              <a:t>2</a:t>
            </a:r>
            <a:r>
              <a:rPr lang="en-US" sz="3200" baseline="-25000" dirty="0">
                <a:latin typeface="Times New Roman" pitchFamily="18" charset="0"/>
                <a:cs typeface="Times New Roman" pitchFamily="18" charset="0"/>
              </a:rPr>
              <a:t>=C</a:t>
            </a:r>
            <a:r>
              <a:rPr lang="en-US" sz="2800" baseline="-25000" dirty="0">
                <a:latin typeface="Times New Roman" pitchFamily="18" charset="0"/>
                <a:cs typeface="Times New Roman" pitchFamily="18" charset="0"/>
              </a:rPr>
              <a:t>1</a:t>
            </a:r>
            <a:r>
              <a:rPr lang="en-US" sz="3200" baseline="-25000" dirty="0">
                <a:latin typeface="Times New Roman" pitchFamily="18" charset="0"/>
                <a:cs typeface="Times New Roman" pitchFamily="18" charset="0"/>
              </a:rPr>
              <a:t>+C</a:t>
            </a:r>
            <a:r>
              <a:rPr lang="en-US" sz="2800" baseline="-25000" dirty="0">
                <a:latin typeface="Times New Roman" pitchFamily="18" charset="0"/>
                <a:cs typeface="Times New Roman" pitchFamily="18" charset="0"/>
              </a:rPr>
              <a:t>2</a:t>
            </a:r>
            <a:endParaRPr lang="en-US" sz="28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 + %G = 50%</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nucleotide: </a:t>
            </a:r>
          </a:p>
          <a:p>
            <a:pPr algn="just"/>
            <a:r>
              <a:rPr lang="en-US" sz="2400" dirty="0">
                <a:latin typeface="Times New Roman" pitchFamily="18" charset="0"/>
                <a:cs typeface="Times New Roman" pitchFamily="18" charset="0"/>
              </a:rPr>
              <a:t>N = A + T + G + C = </a:t>
            </a:r>
            <a:r>
              <a:rPr lang="en-US" sz="2400" dirty="0" err="1">
                <a:latin typeface="Times New Roman" pitchFamily="18" charset="0"/>
                <a:cs typeface="Times New Roman" pitchFamily="18" charset="0"/>
              </a:rPr>
              <a:t>2A</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2G</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hydrogen:</a:t>
            </a:r>
          </a:p>
          <a:p>
            <a:pPr algn="just"/>
            <a:r>
              <a:rPr lang="en-US" sz="2400" dirty="0">
                <a:latin typeface="Times New Roman" pitchFamily="18" charset="0"/>
                <a:cs typeface="Times New Roman" pitchFamily="18" charset="0"/>
              </a:rPr>
              <a:t>H = </a:t>
            </a:r>
            <a:r>
              <a:rPr lang="en-US" sz="2400" dirty="0" err="1">
                <a:latin typeface="Times New Roman" pitchFamily="18" charset="0"/>
                <a:cs typeface="Times New Roman" pitchFamily="18" charset="0"/>
              </a:rPr>
              <a:t>2A</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3G</a:t>
            </a:r>
            <a:endParaRPr lang="en-US" sz="2400" dirty="0">
              <a:latin typeface="Times New Roman" pitchFamily="18" charset="0"/>
              <a:cs typeface="Times New Roman" pitchFamily="18" charset="0"/>
            </a:endParaRPr>
          </a:p>
          <a:p>
            <a:pPr algn="just">
              <a:buFontTx/>
              <a:buChar char="-"/>
            </a:pP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DNA:</a:t>
            </a:r>
          </a:p>
          <a:p>
            <a:pPr algn="just"/>
            <a:endParaRPr lang="en-US" sz="2400" dirty="0">
              <a:latin typeface="Times New Roman" pitchFamily="18" charset="0"/>
              <a:cs typeface="Times New Roman" pitchFamily="18" charset="0"/>
            </a:endParaRPr>
          </a:p>
          <a:p>
            <a:pPr algn="just">
              <a:buFontTx/>
              <a:buChar char="-"/>
            </a:pP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xoắn</a:t>
            </a:r>
            <a:r>
              <a:rPr lang="en-US" sz="2400" dirty="0">
                <a:latin typeface="Times New Roman" pitchFamily="18" charset="0"/>
                <a:cs typeface="Times New Roman" pitchFamily="18" charset="0"/>
              </a:rPr>
              <a:t>: </a:t>
            </a:r>
            <a:endParaRPr lang="vi-VN"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1" y="0"/>
            <a:ext cx="5850384" cy="4191000"/>
          </a:xfrm>
          <a:prstGeom prst="rect">
            <a:avLst/>
          </a:prstGeom>
          <a:noFill/>
          <a:ln w="9525">
            <a:noFill/>
            <a:miter lim="800000"/>
            <a:headEnd/>
            <a:tailEnd/>
          </a:ln>
          <a:effectLst/>
        </p:spPr>
      </p:pic>
      <p:sp>
        <p:nvSpPr>
          <p:cNvPr id="8" name="Rectangle 7"/>
          <p:cNvSpPr/>
          <p:nvPr/>
        </p:nvSpPr>
        <p:spPr>
          <a:xfrm>
            <a:off x="0" y="4483459"/>
            <a:ext cx="6299200" cy="1815882"/>
          </a:xfrm>
          <a:prstGeom prst="rect">
            <a:avLst/>
          </a:prstGeom>
        </p:spPr>
        <p:txBody>
          <a:bodyPr wrap="square">
            <a:spAutoFit/>
          </a:bodyPr>
          <a:lstStyle/>
          <a:p>
            <a:r>
              <a:rPr lang="vi-VN" sz="2800" dirty="0">
                <a:solidFill>
                  <a:srgbClr val="FF00FF"/>
                </a:solidFill>
                <a:latin typeface="+mj-lt"/>
              </a:rPr>
              <a:t>- Đơn vị thường dùng :</a:t>
            </a:r>
          </a:p>
          <a:p>
            <a:r>
              <a:rPr lang="vi-VN" sz="2800" dirty="0">
                <a:solidFill>
                  <a:srgbClr val="FF00FF"/>
                </a:solidFill>
                <a:latin typeface="+mj-lt"/>
              </a:rPr>
              <a:t>+ 1 micromet = 10</a:t>
            </a:r>
            <a:r>
              <a:rPr lang="vi-VN" sz="2800" baseline="30000" dirty="0">
                <a:solidFill>
                  <a:srgbClr val="FF00FF"/>
                </a:solidFill>
                <a:latin typeface="+mj-lt"/>
              </a:rPr>
              <a:t>4</a:t>
            </a:r>
            <a:r>
              <a:rPr lang="vi-VN" sz="2800" dirty="0">
                <a:solidFill>
                  <a:srgbClr val="FF00FF"/>
                </a:solidFill>
                <a:latin typeface="+mj-lt"/>
              </a:rPr>
              <a:t> angstron (Å)</a:t>
            </a:r>
          </a:p>
          <a:p>
            <a:r>
              <a:rPr lang="vi-VN" sz="2800" dirty="0">
                <a:solidFill>
                  <a:srgbClr val="FF00FF"/>
                </a:solidFill>
                <a:latin typeface="+mj-lt"/>
              </a:rPr>
              <a:t>+ 1 micromet = 10</a:t>
            </a:r>
            <a:r>
              <a:rPr lang="vi-VN" sz="2800" baseline="30000" dirty="0">
                <a:solidFill>
                  <a:srgbClr val="FF00FF"/>
                </a:solidFill>
                <a:latin typeface="+mj-lt"/>
              </a:rPr>
              <a:t>3</a:t>
            </a:r>
            <a:r>
              <a:rPr lang="vi-VN" sz="2800" dirty="0">
                <a:solidFill>
                  <a:srgbClr val="FF00FF"/>
                </a:solidFill>
                <a:latin typeface="+mj-lt"/>
              </a:rPr>
              <a:t> nanomet (nm)</a:t>
            </a:r>
          </a:p>
          <a:p>
            <a:r>
              <a:rPr lang="vi-VN" sz="2800" dirty="0">
                <a:solidFill>
                  <a:srgbClr val="FF00FF"/>
                </a:solidFill>
                <a:latin typeface="+mj-lt"/>
              </a:rPr>
              <a:t>+ 1 mm = 10</a:t>
            </a:r>
            <a:r>
              <a:rPr lang="vi-VN" sz="2800" baseline="30000" dirty="0">
                <a:solidFill>
                  <a:srgbClr val="FF00FF"/>
                </a:solidFill>
                <a:latin typeface="+mj-lt"/>
              </a:rPr>
              <a:t>3</a:t>
            </a:r>
            <a:r>
              <a:rPr lang="vi-VN" sz="2800" dirty="0">
                <a:solidFill>
                  <a:srgbClr val="FF00FF"/>
                </a:solidFill>
                <a:latin typeface="+mj-lt"/>
              </a:rPr>
              <a:t> micromet = 10</a:t>
            </a:r>
            <a:r>
              <a:rPr lang="vi-VN" sz="2800" baseline="30000" dirty="0">
                <a:solidFill>
                  <a:srgbClr val="FF00FF"/>
                </a:solidFill>
                <a:latin typeface="+mj-lt"/>
              </a:rPr>
              <a:t>6</a:t>
            </a:r>
            <a:r>
              <a:rPr lang="vi-VN" sz="2800" dirty="0">
                <a:solidFill>
                  <a:srgbClr val="FF00FF"/>
                </a:solidFill>
                <a:latin typeface="+mj-lt"/>
              </a:rPr>
              <a:t> nm = 10</a:t>
            </a:r>
            <a:r>
              <a:rPr lang="vi-VN" sz="2800" baseline="30000" dirty="0">
                <a:solidFill>
                  <a:srgbClr val="FF00FF"/>
                </a:solidFill>
                <a:latin typeface="+mj-lt"/>
              </a:rPr>
              <a:t>7</a:t>
            </a:r>
            <a:r>
              <a:rPr lang="vi-VN" sz="2800" dirty="0">
                <a:solidFill>
                  <a:srgbClr val="FF00FF"/>
                </a:solidFill>
                <a:latin typeface="+mj-lt"/>
              </a:rPr>
              <a:t> Å</a:t>
            </a:r>
          </a:p>
        </p:txBody>
      </p:sp>
      <p:graphicFrame>
        <p:nvGraphicFramePr>
          <p:cNvPr id="2051" name="Object 3"/>
          <p:cNvGraphicFramePr>
            <a:graphicFrameLocks noChangeAspect="1"/>
          </p:cNvGraphicFramePr>
          <p:nvPr>
            <p:extLst>
              <p:ext uri="{D42A27DB-BD31-4B8C-83A1-F6EECF244321}">
                <p14:modId xmlns:p14="http://schemas.microsoft.com/office/powerpoint/2010/main" val="2392161214"/>
              </p:ext>
            </p:extLst>
          </p:nvPr>
        </p:nvGraphicFramePr>
        <p:xfrm>
          <a:off x="7239644" y="3098006"/>
          <a:ext cx="3210641" cy="661988"/>
        </p:xfrm>
        <a:graphic>
          <a:graphicData uri="http://schemas.openxmlformats.org/presentationml/2006/ole">
            <mc:AlternateContent xmlns:mc="http://schemas.openxmlformats.org/markup-compatibility/2006">
              <mc:Choice xmlns:v="urn:schemas-microsoft-com:vml" Requires="v">
                <p:oleObj name="Equation" r:id="rId3" imgW="1231560" imgH="253800" progId="Equation.DSMT4">
                  <p:embed/>
                </p:oleObj>
              </mc:Choice>
              <mc:Fallback>
                <p:oleObj name="Equation" r:id="rId3" imgW="1231560" imgH="25380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644" y="3098006"/>
                        <a:ext cx="3210641"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4"/>
          <p:cNvGraphicFramePr>
            <a:graphicFrameLocks noChangeAspect="1"/>
          </p:cNvGraphicFramePr>
          <p:nvPr>
            <p:extLst>
              <p:ext uri="{D42A27DB-BD31-4B8C-83A1-F6EECF244321}">
                <p14:modId xmlns:p14="http://schemas.microsoft.com/office/powerpoint/2010/main" val="3695262420"/>
              </p:ext>
            </p:extLst>
          </p:nvPr>
        </p:nvGraphicFramePr>
        <p:xfrm>
          <a:off x="10613227" y="5273134"/>
          <a:ext cx="1272671" cy="661988"/>
        </p:xfrm>
        <a:graphic>
          <a:graphicData uri="http://schemas.openxmlformats.org/presentationml/2006/ole">
            <mc:AlternateContent xmlns:mc="http://schemas.openxmlformats.org/markup-compatibility/2006">
              <mc:Choice xmlns:v="urn:schemas-microsoft-com:vml" Requires="v">
                <p:oleObj name="Equation" r:id="rId5" imgW="698400" imgH="393480" progId="Equation.DSMT4">
                  <p:embed/>
                </p:oleObj>
              </mc:Choice>
              <mc:Fallback>
                <p:oleObj name="Equation" r:id="rId5" imgW="698400" imgH="39348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3227" y="5273134"/>
                        <a:ext cx="1272671" cy="661988"/>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nvGraphicFramePr>
        <p:xfrm>
          <a:off x="3746500" y="1905000"/>
          <a:ext cx="914400" cy="198438"/>
        </p:xfrm>
        <a:graphic>
          <a:graphicData uri="http://schemas.openxmlformats.org/presentationml/2006/ole">
            <mc:AlternateContent xmlns:mc="http://schemas.openxmlformats.org/markup-compatibility/2006">
              <mc:Choice xmlns:v="urn:schemas-microsoft-com:vml" Requires="v">
                <p:oleObj name="Equation" r:id="rId7" imgW="914400" imgH="198720" progId="Equation.DSMT4">
                  <p:embed/>
                </p:oleObj>
              </mc:Choice>
              <mc:Fallback>
                <p:oleObj name="Equation" r:id="rId7" imgW="914400" imgH="19872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6500" y="19050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4" name="Object 6"/>
          <p:cNvGraphicFramePr>
            <a:graphicFrameLocks noChangeAspect="1"/>
          </p:cNvGraphicFramePr>
          <p:nvPr>
            <p:extLst>
              <p:ext uri="{D42A27DB-BD31-4B8C-83A1-F6EECF244321}">
                <p14:modId xmlns:p14="http://schemas.microsoft.com/office/powerpoint/2010/main" val="1995844874"/>
              </p:ext>
            </p:extLst>
          </p:nvPr>
        </p:nvGraphicFramePr>
        <p:xfrm>
          <a:off x="9486220" y="6084973"/>
          <a:ext cx="952500" cy="777039"/>
        </p:xfrm>
        <a:graphic>
          <a:graphicData uri="http://schemas.openxmlformats.org/presentationml/2006/ole">
            <mc:AlternateContent xmlns:mc="http://schemas.openxmlformats.org/markup-compatibility/2006">
              <mc:Choice xmlns:v="urn:schemas-microsoft-com:vml" Requires="v">
                <p:oleObj name="Equation" r:id="rId9" imgW="482400" imgH="393480" progId="Equation.DSMT4">
                  <p:embed/>
                </p:oleObj>
              </mc:Choice>
              <mc:Fallback>
                <p:oleObj name="Equation" r:id="rId9" imgW="482400" imgH="39348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6220" y="6084973"/>
                        <a:ext cx="952500" cy="777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p:cTn id="39"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42" dur="10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5" end="5"/>
                                            </p:txEl>
                                          </p:spTgt>
                                        </p:tgtEl>
                                        <p:attrNameLst>
                                          <p:attrName>style.rotation</p:attrName>
                                        </p:attrNameLst>
                                      </p:cBhvr>
                                      <p:tavLst>
                                        <p:tav tm="0">
                                          <p:val>
                                            <p:fltVal val="360"/>
                                          </p:val>
                                        </p:tav>
                                        <p:tav tm="100000">
                                          <p:val>
                                            <p:fltVal val="0"/>
                                          </p:val>
                                        </p:tav>
                                      </p:tavLst>
                                    </p:anim>
                                    <p:animEffect transition="in" filter="fade">
                                      <p:cBhvr>
                                        <p:cTn id="50" dur="10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p:cTn id="55"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5">
                                            <p:txEl>
                                              <p:pRg st="7" end="7"/>
                                            </p:txEl>
                                          </p:spTgt>
                                        </p:tgtEl>
                                        <p:attrNameLst>
                                          <p:attrName>style.rotation</p:attrName>
                                        </p:attrNameLst>
                                      </p:cBhvr>
                                      <p:tavLst>
                                        <p:tav tm="0">
                                          <p:val>
                                            <p:fltVal val="360"/>
                                          </p:val>
                                        </p:tav>
                                        <p:tav tm="100000">
                                          <p:val>
                                            <p:fltVal val="0"/>
                                          </p:val>
                                        </p:tav>
                                      </p:tavLst>
                                    </p:anim>
                                    <p:animEffect transition="in" filter="fade">
                                      <p:cBhvr>
                                        <p:cTn id="58" dur="1000"/>
                                        <p:tgtEl>
                                          <p:spTgt spid="5">
                                            <p:txEl>
                                              <p:pRg st="7" end="7"/>
                                            </p:txEl>
                                          </p:spTgt>
                                        </p:tgtEl>
                                      </p:cBhvr>
                                    </p:animEffect>
                                  </p:childTnLst>
                                </p:cTn>
                              </p:par>
                            </p:childTnLst>
                          </p:cTn>
                        </p:par>
                        <p:par>
                          <p:cTn id="59" fill="hold">
                            <p:stCondLst>
                              <p:cond delay="1000"/>
                            </p:stCondLst>
                            <p:childTnLst>
                              <p:par>
                                <p:cTn id="60" presetID="21" presetClass="entr" presetSubtype="4" fill="hold" nodeType="afterEffect">
                                  <p:stCondLst>
                                    <p:cond delay="0"/>
                                  </p:stCondLst>
                                  <p:childTnLst>
                                    <p:set>
                                      <p:cBhvr>
                                        <p:cTn id="61" dur="1" fill="hold">
                                          <p:stCondLst>
                                            <p:cond delay="0"/>
                                          </p:stCondLst>
                                        </p:cTn>
                                        <p:tgtEl>
                                          <p:spTgt spid="2051"/>
                                        </p:tgtEl>
                                        <p:attrNameLst>
                                          <p:attrName>style.visibility</p:attrName>
                                        </p:attrNameLst>
                                      </p:cBhvr>
                                      <p:to>
                                        <p:strVal val="visible"/>
                                      </p:to>
                                    </p:set>
                                    <p:animEffect transition="in" filter="wheel(4)">
                                      <p:cBhvr>
                                        <p:cTn id="62" dur="1000"/>
                                        <p:tgtEl>
                                          <p:spTgt spid="2051"/>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 calcmode="lin" valueType="num">
                                      <p:cBhvr>
                                        <p:cTn id="6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9" dur="1000" fill="hold"/>
                                        <p:tgtEl>
                                          <p:spTgt spid="5">
                                            <p:txEl>
                                              <p:pRg st="8" end="8"/>
                                            </p:txEl>
                                          </p:spTgt>
                                        </p:tgtEl>
                                        <p:attrNameLst>
                                          <p:attrName>style.rotation</p:attrName>
                                        </p:attrNameLst>
                                      </p:cBhvr>
                                      <p:tavLst>
                                        <p:tav tm="0">
                                          <p:val>
                                            <p:fltVal val="360"/>
                                          </p:val>
                                        </p:tav>
                                        <p:tav tm="100000">
                                          <p:val>
                                            <p:fltVal val="0"/>
                                          </p:val>
                                        </p:tav>
                                      </p:tavLst>
                                    </p:anim>
                                    <p:animEffect transition="in" filter="fade">
                                      <p:cBhvr>
                                        <p:cTn id="70" dur="1000"/>
                                        <p:tgtEl>
                                          <p:spTgt spid="5">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 calcmode="lin" valueType="num">
                                      <p:cBhvr>
                                        <p:cTn id="75"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76"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77" dur="1000" fill="hold"/>
                                        <p:tgtEl>
                                          <p:spTgt spid="5">
                                            <p:txEl>
                                              <p:pRg st="9" end="9"/>
                                            </p:txEl>
                                          </p:spTgt>
                                        </p:tgtEl>
                                        <p:attrNameLst>
                                          <p:attrName>style.rotation</p:attrName>
                                        </p:attrNameLst>
                                      </p:cBhvr>
                                      <p:tavLst>
                                        <p:tav tm="0">
                                          <p:val>
                                            <p:fltVal val="360"/>
                                          </p:val>
                                        </p:tav>
                                        <p:tav tm="100000">
                                          <p:val>
                                            <p:fltVal val="0"/>
                                          </p:val>
                                        </p:tav>
                                      </p:tavLst>
                                    </p:anim>
                                    <p:animEffect transition="in" filter="fade">
                                      <p:cBhvr>
                                        <p:cTn id="78" dur="1000"/>
                                        <p:tgtEl>
                                          <p:spTgt spid="5">
                                            <p:txEl>
                                              <p:pRg st="9" end="9"/>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anim calcmode="lin" valueType="num">
                                      <p:cBhvr>
                                        <p:cTn id="83"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84"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85" dur="1000" fill="hold"/>
                                        <p:tgtEl>
                                          <p:spTgt spid="5">
                                            <p:txEl>
                                              <p:pRg st="10" end="10"/>
                                            </p:txEl>
                                          </p:spTgt>
                                        </p:tgtEl>
                                        <p:attrNameLst>
                                          <p:attrName>style.rotation</p:attrName>
                                        </p:attrNameLst>
                                      </p:cBhvr>
                                      <p:tavLst>
                                        <p:tav tm="0">
                                          <p:val>
                                            <p:fltVal val="360"/>
                                          </p:val>
                                        </p:tav>
                                        <p:tav tm="100000">
                                          <p:val>
                                            <p:fltVal val="0"/>
                                          </p:val>
                                        </p:tav>
                                      </p:tavLst>
                                    </p:anim>
                                    <p:animEffect transition="in" filter="fade">
                                      <p:cBhvr>
                                        <p:cTn id="86" dur="1000"/>
                                        <p:tgtEl>
                                          <p:spTgt spid="5">
                                            <p:txEl>
                                              <p:pRg st="10" end="1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nodeType="clickEffect">
                                  <p:stCondLst>
                                    <p:cond delay="0"/>
                                  </p:stCondLst>
                                  <p:childTnLst>
                                    <p:set>
                                      <p:cBhvr>
                                        <p:cTn id="90" dur="1" fill="hold">
                                          <p:stCondLst>
                                            <p:cond delay="0"/>
                                          </p:stCondLst>
                                        </p:cTn>
                                        <p:tgtEl>
                                          <p:spTgt spid="5">
                                            <p:txEl>
                                              <p:pRg st="11" end="11"/>
                                            </p:txEl>
                                          </p:spTgt>
                                        </p:tgtEl>
                                        <p:attrNameLst>
                                          <p:attrName>style.visibility</p:attrName>
                                        </p:attrNameLst>
                                      </p:cBhvr>
                                      <p:to>
                                        <p:strVal val="visible"/>
                                      </p:to>
                                    </p:set>
                                    <p:anim calcmode="lin" valueType="num">
                                      <p:cBhvr>
                                        <p:cTn id="91" dur="10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92"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93" dur="1000" fill="hold"/>
                                        <p:tgtEl>
                                          <p:spTgt spid="5">
                                            <p:txEl>
                                              <p:pRg st="11" end="11"/>
                                            </p:txEl>
                                          </p:spTgt>
                                        </p:tgtEl>
                                        <p:attrNameLst>
                                          <p:attrName>style.rotation</p:attrName>
                                        </p:attrNameLst>
                                      </p:cBhvr>
                                      <p:tavLst>
                                        <p:tav tm="0">
                                          <p:val>
                                            <p:fltVal val="360"/>
                                          </p:val>
                                        </p:tav>
                                        <p:tav tm="100000">
                                          <p:val>
                                            <p:fltVal val="0"/>
                                          </p:val>
                                        </p:tav>
                                      </p:tavLst>
                                    </p:anim>
                                    <p:animEffect transition="in" filter="fade">
                                      <p:cBhvr>
                                        <p:cTn id="94" dur="1000"/>
                                        <p:tgtEl>
                                          <p:spTgt spid="5">
                                            <p:txEl>
                                              <p:pRg st="11" end="1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49" presetClass="entr" presetSubtype="0" decel="100000" fill="hold" nodeType="clickEffect">
                                  <p:stCondLst>
                                    <p:cond delay="0"/>
                                  </p:stCondLst>
                                  <p:childTnLst>
                                    <p:set>
                                      <p:cBhvr>
                                        <p:cTn id="98" dur="1" fill="hold">
                                          <p:stCondLst>
                                            <p:cond delay="0"/>
                                          </p:stCondLst>
                                        </p:cTn>
                                        <p:tgtEl>
                                          <p:spTgt spid="5">
                                            <p:txEl>
                                              <p:pRg st="12" end="12"/>
                                            </p:txEl>
                                          </p:spTgt>
                                        </p:tgtEl>
                                        <p:attrNameLst>
                                          <p:attrName>style.visibility</p:attrName>
                                        </p:attrNameLst>
                                      </p:cBhvr>
                                      <p:to>
                                        <p:strVal val="visible"/>
                                      </p:to>
                                    </p:set>
                                    <p:anim calcmode="lin" valueType="num">
                                      <p:cBhvr>
                                        <p:cTn id="99" dur="10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100" dur="1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101" dur="1000" fill="hold"/>
                                        <p:tgtEl>
                                          <p:spTgt spid="5">
                                            <p:txEl>
                                              <p:pRg st="12" end="12"/>
                                            </p:txEl>
                                          </p:spTgt>
                                        </p:tgtEl>
                                        <p:attrNameLst>
                                          <p:attrName>style.rotation</p:attrName>
                                        </p:attrNameLst>
                                      </p:cBhvr>
                                      <p:tavLst>
                                        <p:tav tm="0">
                                          <p:val>
                                            <p:fltVal val="360"/>
                                          </p:val>
                                        </p:tav>
                                        <p:tav tm="100000">
                                          <p:val>
                                            <p:fltVal val="0"/>
                                          </p:val>
                                        </p:tav>
                                      </p:tavLst>
                                    </p:anim>
                                    <p:animEffect transition="in" filter="fade">
                                      <p:cBhvr>
                                        <p:cTn id="102" dur="1000"/>
                                        <p:tgtEl>
                                          <p:spTgt spid="5">
                                            <p:txEl>
                                              <p:pRg st="12" end="12"/>
                                            </p:txEl>
                                          </p:spTgt>
                                        </p:tgtEl>
                                      </p:cBhvr>
                                    </p:animEffect>
                                  </p:childTnLst>
                                </p:cTn>
                              </p:par>
                            </p:childTnLst>
                          </p:cTn>
                        </p:par>
                        <p:par>
                          <p:cTn id="103" fill="hold">
                            <p:stCondLst>
                              <p:cond delay="1000"/>
                            </p:stCondLst>
                            <p:childTnLst>
                              <p:par>
                                <p:cTn id="104" presetID="21" presetClass="entr" presetSubtype="4" fill="hold" nodeType="afterEffect">
                                  <p:stCondLst>
                                    <p:cond delay="0"/>
                                  </p:stCondLst>
                                  <p:childTnLst>
                                    <p:set>
                                      <p:cBhvr>
                                        <p:cTn id="105" dur="1" fill="hold">
                                          <p:stCondLst>
                                            <p:cond delay="0"/>
                                          </p:stCondLst>
                                        </p:cTn>
                                        <p:tgtEl>
                                          <p:spTgt spid="2052"/>
                                        </p:tgtEl>
                                        <p:attrNameLst>
                                          <p:attrName>style.visibility</p:attrName>
                                        </p:attrNameLst>
                                      </p:cBhvr>
                                      <p:to>
                                        <p:strVal val="visible"/>
                                      </p:to>
                                    </p:set>
                                    <p:animEffect transition="in" filter="wheel(4)">
                                      <p:cBhvr>
                                        <p:cTn id="106" dur="1000"/>
                                        <p:tgtEl>
                                          <p:spTgt spid="2052"/>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nodeType="clickEffect">
                                  <p:stCondLst>
                                    <p:cond delay="0"/>
                                  </p:stCondLst>
                                  <p:childTnLst>
                                    <p:set>
                                      <p:cBhvr>
                                        <p:cTn id="110" dur="1" fill="hold">
                                          <p:stCondLst>
                                            <p:cond delay="0"/>
                                          </p:stCondLst>
                                        </p:cTn>
                                        <p:tgtEl>
                                          <p:spTgt spid="5">
                                            <p:txEl>
                                              <p:pRg st="14" end="14"/>
                                            </p:txEl>
                                          </p:spTgt>
                                        </p:tgtEl>
                                        <p:attrNameLst>
                                          <p:attrName>style.visibility</p:attrName>
                                        </p:attrNameLst>
                                      </p:cBhvr>
                                      <p:to>
                                        <p:strVal val="visible"/>
                                      </p:to>
                                    </p:set>
                                    <p:anim calcmode="lin" valueType="num">
                                      <p:cBhvr>
                                        <p:cTn id="111" dur="1000" fill="hold"/>
                                        <p:tgtEl>
                                          <p:spTgt spid="5">
                                            <p:txEl>
                                              <p:pRg st="14" end="14"/>
                                            </p:txEl>
                                          </p:spTgt>
                                        </p:tgtEl>
                                        <p:attrNameLst>
                                          <p:attrName>ppt_w</p:attrName>
                                        </p:attrNameLst>
                                      </p:cBhvr>
                                      <p:tavLst>
                                        <p:tav tm="0">
                                          <p:val>
                                            <p:fltVal val="0"/>
                                          </p:val>
                                        </p:tav>
                                        <p:tav tm="100000">
                                          <p:val>
                                            <p:strVal val="#ppt_w"/>
                                          </p:val>
                                        </p:tav>
                                      </p:tavLst>
                                    </p:anim>
                                    <p:anim calcmode="lin" valueType="num">
                                      <p:cBhvr>
                                        <p:cTn id="112" dur="1000" fill="hold"/>
                                        <p:tgtEl>
                                          <p:spTgt spid="5">
                                            <p:txEl>
                                              <p:pRg st="14" end="14"/>
                                            </p:txEl>
                                          </p:spTgt>
                                        </p:tgtEl>
                                        <p:attrNameLst>
                                          <p:attrName>ppt_h</p:attrName>
                                        </p:attrNameLst>
                                      </p:cBhvr>
                                      <p:tavLst>
                                        <p:tav tm="0">
                                          <p:val>
                                            <p:fltVal val="0"/>
                                          </p:val>
                                        </p:tav>
                                        <p:tav tm="100000">
                                          <p:val>
                                            <p:strVal val="#ppt_h"/>
                                          </p:val>
                                        </p:tav>
                                      </p:tavLst>
                                    </p:anim>
                                    <p:anim calcmode="lin" valueType="num">
                                      <p:cBhvr>
                                        <p:cTn id="113" dur="1000" fill="hold"/>
                                        <p:tgtEl>
                                          <p:spTgt spid="5">
                                            <p:txEl>
                                              <p:pRg st="14" end="14"/>
                                            </p:txEl>
                                          </p:spTgt>
                                        </p:tgtEl>
                                        <p:attrNameLst>
                                          <p:attrName>style.rotation</p:attrName>
                                        </p:attrNameLst>
                                      </p:cBhvr>
                                      <p:tavLst>
                                        <p:tav tm="0">
                                          <p:val>
                                            <p:fltVal val="360"/>
                                          </p:val>
                                        </p:tav>
                                        <p:tav tm="100000">
                                          <p:val>
                                            <p:fltVal val="0"/>
                                          </p:val>
                                        </p:tav>
                                      </p:tavLst>
                                    </p:anim>
                                    <p:animEffect transition="in" filter="fade">
                                      <p:cBhvr>
                                        <p:cTn id="114" dur="1000"/>
                                        <p:tgtEl>
                                          <p:spTgt spid="5">
                                            <p:txEl>
                                              <p:pRg st="14" end="14"/>
                                            </p:txEl>
                                          </p:spTgt>
                                        </p:tgtEl>
                                      </p:cBhvr>
                                    </p:animEffect>
                                  </p:childTnLst>
                                </p:cTn>
                              </p:par>
                            </p:childTnLst>
                          </p:cTn>
                        </p:par>
                        <p:par>
                          <p:cTn id="115" fill="hold">
                            <p:stCondLst>
                              <p:cond delay="1000"/>
                            </p:stCondLst>
                            <p:childTnLst>
                              <p:par>
                                <p:cTn id="116" presetID="21" presetClass="entr" presetSubtype="4" fill="hold" nodeType="afterEffect">
                                  <p:stCondLst>
                                    <p:cond delay="0"/>
                                  </p:stCondLst>
                                  <p:childTnLst>
                                    <p:set>
                                      <p:cBhvr>
                                        <p:cTn id="117" dur="1" fill="hold">
                                          <p:stCondLst>
                                            <p:cond delay="0"/>
                                          </p:stCondLst>
                                        </p:cTn>
                                        <p:tgtEl>
                                          <p:spTgt spid="2054"/>
                                        </p:tgtEl>
                                        <p:attrNameLst>
                                          <p:attrName>style.visibility</p:attrName>
                                        </p:attrNameLst>
                                      </p:cBhvr>
                                      <p:to>
                                        <p:strVal val="visible"/>
                                      </p:to>
                                    </p:set>
                                    <p:animEffect transition="in" filter="wheel(4)">
                                      <p:cBhvr>
                                        <p:cTn id="118" dur="1000"/>
                                        <p:tgtEl>
                                          <p:spTgt spid="2054"/>
                                        </p:tgtEl>
                                      </p:cBhvr>
                                    </p:animEffect>
                                  </p:childTnLst>
                                </p:cTn>
                              </p:par>
                            </p:childTnLst>
                          </p:cTn>
                        </p:par>
                      </p:childTnLst>
                    </p:cTn>
                  </p:par>
                  <p:par>
                    <p:cTn id="119" fill="hold">
                      <p:stCondLst>
                        <p:cond delay="indefinite"/>
                      </p:stCondLst>
                      <p:childTnLst>
                        <p:par>
                          <p:cTn id="120" fill="hold">
                            <p:stCondLst>
                              <p:cond delay="0"/>
                            </p:stCondLst>
                            <p:childTnLst>
                              <p:par>
                                <p:cTn id="121" presetID="49" presetClass="entr" presetSubtype="0" decel="100000" fill="hold" nodeType="clickEffect">
                                  <p:stCondLst>
                                    <p:cond delay="0"/>
                                  </p:stCondLst>
                                  <p:childTnLst>
                                    <p:set>
                                      <p:cBhvr>
                                        <p:cTn id="122" dur="1" fill="hold">
                                          <p:stCondLst>
                                            <p:cond delay="0"/>
                                          </p:stCondLst>
                                        </p:cTn>
                                        <p:tgtEl>
                                          <p:spTgt spid="8">
                                            <p:txEl>
                                              <p:pRg st="0" end="0"/>
                                            </p:txEl>
                                          </p:spTgt>
                                        </p:tgtEl>
                                        <p:attrNameLst>
                                          <p:attrName>style.visibility</p:attrName>
                                        </p:attrNameLst>
                                      </p:cBhvr>
                                      <p:to>
                                        <p:strVal val="visible"/>
                                      </p:to>
                                    </p:set>
                                    <p:anim calcmode="lin" valueType="num">
                                      <p:cBhvr>
                                        <p:cTn id="12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25"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126" dur="1000"/>
                                        <p:tgtEl>
                                          <p:spTgt spid="8">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nodeType="clickEffect">
                                  <p:stCondLst>
                                    <p:cond delay="0"/>
                                  </p:stCondLst>
                                  <p:childTnLst>
                                    <p:set>
                                      <p:cBhvr>
                                        <p:cTn id="130" dur="1" fill="hold">
                                          <p:stCondLst>
                                            <p:cond delay="0"/>
                                          </p:stCondLst>
                                        </p:cTn>
                                        <p:tgtEl>
                                          <p:spTgt spid="8">
                                            <p:txEl>
                                              <p:pRg st="1" end="1"/>
                                            </p:txEl>
                                          </p:spTgt>
                                        </p:tgtEl>
                                        <p:attrNameLst>
                                          <p:attrName>style.visibility</p:attrName>
                                        </p:attrNameLst>
                                      </p:cBhvr>
                                      <p:to>
                                        <p:strVal val="visible"/>
                                      </p:to>
                                    </p:set>
                                    <p:anim calcmode="lin" valueType="num">
                                      <p:cBhvr>
                                        <p:cTn id="13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33" dur="1000" fill="hold"/>
                                        <p:tgtEl>
                                          <p:spTgt spid="8">
                                            <p:txEl>
                                              <p:pRg st="1" end="1"/>
                                            </p:txEl>
                                          </p:spTgt>
                                        </p:tgtEl>
                                        <p:attrNameLst>
                                          <p:attrName>style.rotation</p:attrName>
                                        </p:attrNameLst>
                                      </p:cBhvr>
                                      <p:tavLst>
                                        <p:tav tm="0">
                                          <p:val>
                                            <p:fltVal val="360"/>
                                          </p:val>
                                        </p:tav>
                                        <p:tav tm="100000">
                                          <p:val>
                                            <p:fltVal val="0"/>
                                          </p:val>
                                        </p:tav>
                                      </p:tavLst>
                                    </p:anim>
                                    <p:animEffect transition="in" filter="fade">
                                      <p:cBhvr>
                                        <p:cTn id="134" dur="1000"/>
                                        <p:tgtEl>
                                          <p:spTgt spid="8">
                                            <p:txEl>
                                              <p:pRg st="1" end="1"/>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49" presetClass="entr" presetSubtype="0" decel="100000" fill="hold" nodeType="clickEffect">
                                  <p:stCondLst>
                                    <p:cond delay="0"/>
                                  </p:stCondLst>
                                  <p:childTnLst>
                                    <p:set>
                                      <p:cBhvr>
                                        <p:cTn id="138" dur="1" fill="hold">
                                          <p:stCondLst>
                                            <p:cond delay="0"/>
                                          </p:stCondLst>
                                        </p:cTn>
                                        <p:tgtEl>
                                          <p:spTgt spid="8">
                                            <p:txEl>
                                              <p:pRg st="2" end="2"/>
                                            </p:txEl>
                                          </p:spTgt>
                                        </p:tgtEl>
                                        <p:attrNameLst>
                                          <p:attrName>style.visibility</p:attrName>
                                        </p:attrNameLst>
                                      </p:cBhvr>
                                      <p:to>
                                        <p:strVal val="visible"/>
                                      </p:to>
                                    </p:set>
                                    <p:anim calcmode="lin" valueType="num">
                                      <p:cBhvr>
                                        <p:cTn id="139"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40"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141" dur="1000" fill="hold"/>
                                        <p:tgtEl>
                                          <p:spTgt spid="8">
                                            <p:txEl>
                                              <p:pRg st="2" end="2"/>
                                            </p:txEl>
                                          </p:spTgt>
                                        </p:tgtEl>
                                        <p:attrNameLst>
                                          <p:attrName>style.rotation</p:attrName>
                                        </p:attrNameLst>
                                      </p:cBhvr>
                                      <p:tavLst>
                                        <p:tav tm="0">
                                          <p:val>
                                            <p:fltVal val="360"/>
                                          </p:val>
                                        </p:tav>
                                        <p:tav tm="100000">
                                          <p:val>
                                            <p:fltVal val="0"/>
                                          </p:val>
                                        </p:tav>
                                      </p:tavLst>
                                    </p:anim>
                                    <p:animEffect transition="in" filter="fade">
                                      <p:cBhvr>
                                        <p:cTn id="142" dur="1000"/>
                                        <p:tgtEl>
                                          <p:spTgt spid="8">
                                            <p:txEl>
                                              <p:pRg st="2" end="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49" presetClass="entr" presetSubtype="0" decel="100000" fill="hold" nodeType="clickEffect">
                                  <p:stCondLst>
                                    <p:cond delay="0"/>
                                  </p:stCondLst>
                                  <p:childTnLst>
                                    <p:set>
                                      <p:cBhvr>
                                        <p:cTn id="146" dur="1" fill="hold">
                                          <p:stCondLst>
                                            <p:cond delay="0"/>
                                          </p:stCondLst>
                                        </p:cTn>
                                        <p:tgtEl>
                                          <p:spTgt spid="8">
                                            <p:txEl>
                                              <p:pRg st="3" end="3"/>
                                            </p:txEl>
                                          </p:spTgt>
                                        </p:tgtEl>
                                        <p:attrNameLst>
                                          <p:attrName>style.visibility</p:attrName>
                                        </p:attrNameLst>
                                      </p:cBhvr>
                                      <p:to>
                                        <p:strVal val="visible"/>
                                      </p:to>
                                    </p:set>
                                    <p:anim calcmode="lin" valueType="num">
                                      <p:cBhvr>
                                        <p:cTn id="147"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148"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149" dur="1000" fill="hold"/>
                                        <p:tgtEl>
                                          <p:spTgt spid="8">
                                            <p:txEl>
                                              <p:pRg st="3" end="3"/>
                                            </p:txEl>
                                          </p:spTgt>
                                        </p:tgtEl>
                                        <p:attrNameLst>
                                          <p:attrName>style.rotation</p:attrName>
                                        </p:attrNameLst>
                                      </p:cBhvr>
                                      <p:tavLst>
                                        <p:tav tm="0">
                                          <p:val>
                                            <p:fltVal val="360"/>
                                          </p:val>
                                        </p:tav>
                                        <p:tav tm="100000">
                                          <p:val>
                                            <p:fltVal val="0"/>
                                          </p:val>
                                        </p:tav>
                                      </p:tavLst>
                                    </p:anim>
                                    <p:animEffect transition="in" filter="fade">
                                      <p:cBhvr>
                                        <p:cTn id="150"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215442"/>
            <a:ext cx="1219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a:t>
            </a:r>
            <a:r>
              <a:rPr lang="vi-VN" sz="2800" dirty="0">
                <a:solidFill>
                  <a:srgbClr val="FF0000"/>
                </a:solidFill>
                <a:latin typeface="Times New Roman" pitchFamily="18" charset="0"/>
                <a:cs typeface="Times New Roman" pitchFamily="18" charset="0"/>
              </a:rPr>
              <a:t> Vật chất di truyền quy định những đặc điểm riêng biệt của mỗi loài là</a:t>
            </a:r>
          </a:p>
          <a:p>
            <a:pPr marL="514350" indent="-514350">
              <a:buAutoNum type="alphaUcPeriod"/>
            </a:pPr>
            <a:r>
              <a:rPr lang="vi-VN" sz="2800" dirty="0">
                <a:latin typeface="Times New Roman" pitchFamily="18" charset="0"/>
                <a:cs typeface="Times New Roman" pitchFamily="18" charset="0"/>
              </a:rPr>
              <a:t>doxycycline.</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nucleic acid.</a:t>
            </a:r>
          </a:p>
          <a:p>
            <a:pPr marL="514350" indent="-514350"/>
            <a:r>
              <a:rPr lang="vi-VN" sz="2800" dirty="0">
                <a:latin typeface="Times New Roman" pitchFamily="18" charset="0"/>
                <a:cs typeface="Times New Roman" pitchFamily="18" charset="0"/>
              </a:rPr>
              <a:t>C. ribonucleic acid.</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deoxyribonucleic acid.</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a:t>
            </a:r>
            <a:r>
              <a:rPr lang="vi-VN" sz="2800" dirty="0">
                <a:solidFill>
                  <a:srgbClr val="FF0000"/>
                </a:solidFill>
                <a:latin typeface="Times New Roman" pitchFamily="18" charset="0"/>
                <a:cs typeface="Times New Roman" pitchFamily="18" charset="0"/>
              </a:rPr>
              <a:t> Loại liên kết hoá học nào được tìm thấy giữa các cặp nitrogenous base của chuỗi xoắn kép DNA?</a:t>
            </a:r>
          </a:p>
          <a:p>
            <a:pPr marL="514350" indent="-514350">
              <a:buAutoNum type="alphaUcPeriod"/>
            </a:pPr>
            <a:r>
              <a:rPr lang="vi-VN" sz="2800" dirty="0">
                <a:latin typeface="Times New Roman" pitchFamily="18" charset="0"/>
                <a:cs typeface="Times New Roman" pitchFamily="18" charset="0"/>
              </a:rPr>
              <a:t>Hydrogen.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Ion.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 Cộng hoá trị.</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Phosphodiester.</a:t>
            </a:r>
          </a:p>
          <a:p>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 </a:t>
            </a:r>
            <a:r>
              <a:rPr lang="vi-VN" sz="2800" dirty="0">
                <a:solidFill>
                  <a:srgbClr val="FF0000"/>
                </a:solidFill>
                <a:latin typeface="Times New Roman" pitchFamily="18" charset="0"/>
                <a:cs typeface="Times New Roman" pitchFamily="18" charset="0"/>
              </a:rPr>
              <a:t>Khi phân tích thành phần nucleotide của DNA, kết quả cho thấy</a:t>
            </a:r>
          </a:p>
          <a:p>
            <a:pPr marL="514350" indent="-514350">
              <a:buAutoNum type="alphaUcPeriod"/>
            </a:pPr>
            <a:r>
              <a:rPr lang="vi-VN" sz="2800" dirty="0">
                <a:latin typeface="Times New Roman" pitchFamily="18" charset="0"/>
                <a:cs typeface="Times New Roman" pitchFamily="18" charset="0"/>
              </a:rPr>
              <a:t>A=C.</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A= G và C =T.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C.A+C=G+T.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G+C=T+A.</a:t>
            </a:r>
          </a:p>
          <a:p>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4:</a:t>
            </a:r>
            <a:r>
              <a:rPr lang="vi-VN" sz="2800" dirty="0">
                <a:solidFill>
                  <a:srgbClr val="FF0000"/>
                </a:solidFill>
                <a:latin typeface="Times New Roman" pitchFamily="18" charset="0"/>
                <a:cs typeface="Times New Roman" pitchFamily="18" charset="0"/>
              </a:rPr>
              <a:t> Loại nitrogenous base nào liên kết với </a:t>
            </a:r>
            <a:r>
              <a:rPr lang="en-US" sz="2800" dirty="0">
                <a:solidFill>
                  <a:srgbClr val="FF0000"/>
                </a:solidFill>
                <a:latin typeface="Times New Roman" pitchFamily="18" charset="0"/>
                <a:cs typeface="Times New Roman" pitchFamily="18" charset="0"/>
              </a:rPr>
              <a:t>A</a:t>
            </a:r>
            <a:r>
              <a:rPr lang="vi-VN" sz="2800" dirty="0">
                <a:solidFill>
                  <a:srgbClr val="FF0000"/>
                </a:solidFill>
                <a:latin typeface="Times New Roman" pitchFamily="18" charset="0"/>
                <a:cs typeface="Times New Roman" pitchFamily="18" charset="0"/>
              </a:rPr>
              <a:t>denine?</a:t>
            </a:r>
          </a:p>
          <a:p>
            <a:pPr marL="514350" indent="-514350">
              <a:buAutoNum type="alphaUcPeriod"/>
            </a:pPr>
            <a:r>
              <a:rPr lang="vi-VN" sz="2800" dirty="0">
                <a:latin typeface="Times New Roman" pitchFamily="18" charset="0"/>
                <a:cs typeface="Times New Roman" pitchFamily="18" charset="0"/>
              </a:rPr>
              <a:t>Thymine.</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Guanine.</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 Cytosine.</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Adenine.</a:t>
            </a:r>
          </a:p>
          <a:p>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5:</a:t>
            </a:r>
            <a:r>
              <a:rPr lang="vi-VN" sz="2800" dirty="0">
                <a:solidFill>
                  <a:srgbClr val="FF0000"/>
                </a:solidFill>
                <a:latin typeface="Times New Roman" pitchFamily="18" charset="0"/>
                <a:cs typeface="Times New Roman" pitchFamily="18" charset="0"/>
              </a:rPr>
              <a:t> Một mạch DNA có trình tự: 3′ TACCGATTGCA 5</a:t>
            </a:r>
            <a:r>
              <a:rPr lang="en-US" sz="2800" dirty="0">
                <a:solidFill>
                  <a:srgbClr val="FF0000"/>
                </a:solidFill>
                <a:latin typeface="Times New Roman" pitchFamily="18" charset="0"/>
                <a:cs typeface="Times New Roman" pitchFamily="18" charset="0"/>
              </a:rPr>
              <a:t>’</a:t>
            </a:r>
            <a:r>
              <a:rPr lang="vi-VN" sz="2800" dirty="0">
                <a:solidFill>
                  <a:srgbClr val="FF0000"/>
                </a:solidFill>
                <a:latin typeface="Times New Roman" pitchFamily="18" charset="0"/>
                <a:cs typeface="Times New Roman" pitchFamily="18" charset="0"/>
              </a:rPr>
              <a:t>. Trình tự bổ sung với mạch trên là</a:t>
            </a:r>
          </a:p>
          <a:p>
            <a:pPr marL="514350" indent="-514350">
              <a:buAutoNum type="alphaUcPeriod"/>
            </a:pPr>
            <a:r>
              <a:rPr lang="vi-VN" sz="2800" dirty="0">
                <a:latin typeface="Times New Roman" pitchFamily="18" charset="0"/>
                <a:cs typeface="Times New Roman" pitchFamily="18" charset="0"/>
              </a:rPr>
              <a:t>5' TGCAATGCCTA 3‘.</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5' TAGGCATTGCA 3'.</a:t>
            </a:r>
          </a:p>
          <a:p>
            <a:r>
              <a:rPr lang="vi-VN" sz="2800" dirty="0">
                <a:latin typeface="Times New Roman" pitchFamily="18" charset="0"/>
                <a:cs typeface="Times New Roman" pitchFamily="18" charset="0"/>
              </a:rPr>
              <a:t>C. 5' AUGGCUAACGU 3‘.</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5' ATGGCTAACGT 3‘.</a:t>
            </a:r>
          </a:p>
        </p:txBody>
      </p:sp>
      <p:sp>
        <p:nvSpPr>
          <p:cNvPr id="2" name="Oval 1">
            <a:extLst>
              <a:ext uri="{FF2B5EF4-FFF2-40B4-BE49-F238E27FC236}">
                <a16:creationId xmlns:a16="http://schemas.microsoft.com/office/drawing/2014/main" id="{EB258AFA-C0C7-BF43-94CE-B47223A18702}"/>
              </a:ext>
            </a:extLst>
          </p:cNvPr>
          <p:cNvSpPr/>
          <p:nvPr/>
        </p:nvSpPr>
        <p:spPr>
          <a:xfrm>
            <a:off x="4547124" y="1205791"/>
            <a:ext cx="514350" cy="47625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5E9A79A-A52C-0F78-0B70-55AA75D84C68}"/>
              </a:ext>
            </a:extLst>
          </p:cNvPr>
          <p:cNvSpPr/>
          <p:nvPr/>
        </p:nvSpPr>
        <p:spPr>
          <a:xfrm>
            <a:off x="-1" y="2371724"/>
            <a:ext cx="581025" cy="6096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49CC57F-9EFE-9EA4-0784-6FB60AB64242}"/>
              </a:ext>
            </a:extLst>
          </p:cNvPr>
          <p:cNvSpPr/>
          <p:nvPr/>
        </p:nvSpPr>
        <p:spPr>
          <a:xfrm>
            <a:off x="5514975" y="3257551"/>
            <a:ext cx="400050" cy="47625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097F4B-C3A5-9343-1DCD-4BD95875F407}"/>
              </a:ext>
            </a:extLst>
          </p:cNvPr>
          <p:cNvSpPr/>
          <p:nvPr/>
        </p:nvSpPr>
        <p:spPr>
          <a:xfrm>
            <a:off x="1" y="4181476"/>
            <a:ext cx="419100" cy="41910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7C7E36-0885-0D6A-4B79-E48CC6A2E998}"/>
              </a:ext>
            </a:extLst>
          </p:cNvPr>
          <p:cNvSpPr/>
          <p:nvPr/>
        </p:nvSpPr>
        <p:spPr>
          <a:xfrm>
            <a:off x="5429250" y="5863946"/>
            <a:ext cx="581025" cy="47625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2" grpId="0" animBg="1"/>
      <p:bldP spid="4" grpId="0" animBg="1"/>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1"/>
            <a:ext cx="121920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6:</a:t>
            </a:r>
            <a:r>
              <a:rPr lang="vi-VN" sz="2800" dirty="0">
                <a:solidFill>
                  <a:srgbClr val="FF0000"/>
                </a:solidFill>
                <a:latin typeface="Times New Roman" pitchFamily="18" charset="0"/>
                <a:cs typeface="Times New Roman" pitchFamily="18" charset="0"/>
              </a:rPr>
              <a:t> Cytosine chiếm 38% số nucleotide trong mẫu DNA của sinh vật. Phần trăm</a:t>
            </a:r>
          </a:p>
          <a:p>
            <a:r>
              <a:rPr lang="vi-VN" sz="2800" dirty="0">
                <a:solidFill>
                  <a:srgbClr val="FF0000"/>
                </a:solidFill>
                <a:latin typeface="Times New Roman" pitchFamily="18" charset="0"/>
                <a:cs typeface="Times New Roman" pitchFamily="18" charset="0"/>
              </a:rPr>
              <a:t>thymine trong mẫu này là</a:t>
            </a:r>
          </a:p>
          <a:p>
            <a:pPr marL="514350" indent="-514350">
              <a:buAutoNum type="alphaUcPeriod"/>
            </a:pPr>
            <a:r>
              <a:rPr lang="vi-VN" sz="2800" dirty="0">
                <a:latin typeface="Times New Roman" pitchFamily="18" charset="0"/>
                <a:cs typeface="Times New Roman" pitchFamily="18" charset="0"/>
              </a:rPr>
              <a:t>12%.</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24%.</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C.38%.</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D. không thể xác định được từ thông tin được cung cấp.</a:t>
            </a:r>
          </a:p>
          <a:p>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7:</a:t>
            </a:r>
            <a:r>
              <a:rPr lang="vi-VN" sz="2800" dirty="0">
                <a:solidFill>
                  <a:srgbClr val="FF0000"/>
                </a:solidFill>
                <a:latin typeface="Times New Roman" pitchFamily="18" charset="0"/>
                <a:cs typeface="Times New Roman" pitchFamily="18" charset="0"/>
              </a:rPr>
              <a:t> Phân tử nào dưới đây có vai trò c</a:t>
            </a:r>
            <a:r>
              <a:rPr lang="en-US" sz="2800" dirty="0">
                <a:solidFill>
                  <a:srgbClr val="FF0000"/>
                </a:solidFill>
                <a:latin typeface="Times New Roman" pitchFamily="18" charset="0"/>
                <a:cs typeface="Times New Roman" pitchFamily="18" charset="0"/>
              </a:rPr>
              <a:t>ấ</a:t>
            </a:r>
            <a:r>
              <a:rPr lang="vi-VN" sz="2800" dirty="0">
                <a:solidFill>
                  <a:srgbClr val="FF0000"/>
                </a:solidFill>
                <a:latin typeface="Times New Roman" pitchFamily="18" charset="0"/>
                <a:cs typeface="Times New Roman" pitchFamily="18" charset="0"/>
              </a:rPr>
              <a:t>u tạo nên ribosome?</a:t>
            </a:r>
          </a:p>
          <a:p>
            <a:pPr marL="514350" indent="-514350">
              <a:buAutoNum type="alphaUcPeriod"/>
            </a:pPr>
            <a:r>
              <a:rPr lang="vi-VN" sz="2800" dirty="0">
                <a:latin typeface="Times New Roman" pitchFamily="18" charset="0"/>
                <a:cs typeface="Times New Roman" pitchFamily="18" charset="0"/>
              </a:rPr>
              <a:t>mRNA.</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tRNA.</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 </a:t>
            </a:r>
            <a:r>
              <a:rPr lang="en-US" sz="2800" dirty="0">
                <a:latin typeface="Times New Roman" pitchFamily="18" charset="0"/>
                <a:cs typeface="Times New Roman" pitchFamily="18" charset="0"/>
              </a:rPr>
              <a:t>r</a:t>
            </a:r>
            <a:r>
              <a:rPr lang="vi-VN" sz="2800" dirty="0">
                <a:latin typeface="Times New Roman" pitchFamily="18" charset="0"/>
                <a:cs typeface="Times New Roman" pitchFamily="18" charset="0"/>
              </a:rPr>
              <a:t>RNA.</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ATP.</a:t>
            </a:r>
            <a:endParaRPr lang="en-US" sz="2800" dirty="0">
              <a:latin typeface="Times New Roman" pitchFamily="18" charset="0"/>
              <a:cs typeface="Times New Roman" pitchFamily="18" charset="0"/>
            </a:endParaRP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8:</a:t>
            </a:r>
            <a:r>
              <a:rPr lang="vi-VN" sz="2800" dirty="0">
                <a:solidFill>
                  <a:srgbClr val="FF0000"/>
                </a:solidFill>
                <a:latin typeface="+mj-lt"/>
              </a:rPr>
              <a:t> Phát biểu nào dưới đây không đúng?</a:t>
            </a:r>
          </a:p>
          <a:p>
            <a:pPr algn="just"/>
            <a:r>
              <a:rPr lang="vi-VN" sz="2800" dirty="0">
                <a:latin typeface="+mj-lt"/>
              </a:rPr>
              <a:t>A. Phân tử RNA trong tế bào thường có cấu trúc một mạch.</a:t>
            </a:r>
          </a:p>
          <a:p>
            <a:pPr algn="just"/>
            <a:r>
              <a:rPr lang="vi-VN" sz="2800" dirty="0">
                <a:latin typeface="+mj-lt"/>
              </a:rPr>
              <a:t>B.tRNA có vai trò vận chuyển amino acid trong quá trình tổng hợp chuỗi polypepin</a:t>
            </a:r>
          </a:p>
          <a:p>
            <a:pPr algn="just"/>
            <a:r>
              <a:rPr lang="vi-VN" sz="2800" dirty="0">
                <a:latin typeface="+mj-lt"/>
              </a:rPr>
              <a:t>C. Phân tử mRNA gồm bốn loại nucleotide A, T, G, C mang thông </a:t>
            </a:r>
            <a:r>
              <a:rPr lang="vi-VN" sz="2800" dirty="0">
                <a:latin typeface="Times New Roman" pitchFamily="18" charset="0"/>
                <a:cs typeface="Times New Roman" pitchFamily="18" charset="0"/>
              </a:rPr>
              <a:t>tin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vi-VN" sz="2800" dirty="0">
                <a:latin typeface="+mj-lt"/>
              </a:rPr>
              <a:t>amino acid của chuỗi polypeptide.</a:t>
            </a:r>
          </a:p>
          <a:p>
            <a:pPr algn="just"/>
            <a:r>
              <a:rPr lang="vi-VN" sz="2800" dirty="0">
                <a:latin typeface="+mj-lt"/>
              </a:rPr>
              <a:t>D. rRNA liên kết với protein để cấu thành nên bào quan thực hiện quá trình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vi-VN" sz="2800" dirty="0">
                <a:latin typeface="+mj-lt"/>
              </a:rPr>
              <a:t>chuỗi polypeptide.</a:t>
            </a:r>
          </a:p>
        </p:txBody>
      </p:sp>
      <p:sp>
        <p:nvSpPr>
          <p:cNvPr id="2" name="Oval 1">
            <a:extLst>
              <a:ext uri="{FF2B5EF4-FFF2-40B4-BE49-F238E27FC236}">
                <a16:creationId xmlns:a16="http://schemas.microsoft.com/office/drawing/2014/main" id="{56E0AA76-2506-70C4-39D5-FFBFBCEB1294}"/>
              </a:ext>
            </a:extLst>
          </p:cNvPr>
          <p:cNvSpPr/>
          <p:nvPr/>
        </p:nvSpPr>
        <p:spPr>
          <a:xfrm>
            <a:off x="0" y="976543"/>
            <a:ext cx="488272" cy="46279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0B39CEC-9D2B-5FB3-B5C3-3408102784DD}"/>
              </a:ext>
            </a:extLst>
          </p:cNvPr>
          <p:cNvSpPr/>
          <p:nvPr/>
        </p:nvSpPr>
        <p:spPr>
          <a:xfrm>
            <a:off x="5397622" y="2219417"/>
            <a:ext cx="506027" cy="46163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2033578-3FFE-FFC3-F676-F73866233102}"/>
              </a:ext>
            </a:extLst>
          </p:cNvPr>
          <p:cNvSpPr/>
          <p:nvPr/>
        </p:nvSpPr>
        <p:spPr>
          <a:xfrm>
            <a:off x="0" y="3940524"/>
            <a:ext cx="488272" cy="46279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2" grpId="0" animBg="1"/>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1"/>
            <a:ext cx="1219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9.</a:t>
            </a:r>
            <a:r>
              <a:rPr lang="vi-VN" sz="2800" b="1"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Phát biểu nào dưới đây không đúng về gene?</a:t>
            </a:r>
          </a:p>
          <a:p>
            <a:pPr algn="just"/>
            <a:r>
              <a:rPr lang="vi-VN" sz="2800" dirty="0">
                <a:latin typeface="+mj-lt"/>
              </a:rPr>
              <a:t>A. Gene tương ứng với một đoạn trên phân tử DNA.</a:t>
            </a:r>
          </a:p>
          <a:p>
            <a:pPr algn="just"/>
            <a:r>
              <a:rPr lang="vi-VN" sz="2800" dirty="0">
                <a:latin typeface="+mj-lt"/>
              </a:rPr>
              <a:t>B. Các gene khác nhau sẽ có số lượng, thành phân, trật tự sắp xếp các nucleotide</a:t>
            </a:r>
          </a:p>
          <a:p>
            <a:pPr algn="just"/>
            <a:r>
              <a:rPr lang="vi-VN" sz="2800" dirty="0">
                <a:latin typeface="+mj-lt"/>
              </a:rPr>
              <a:t>khác nhau.</a:t>
            </a:r>
          </a:p>
          <a:p>
            <a:pPr algn="just"/>
            <a:r>
              <a:rPr lang="vi-VN" sz="2800" dirty="0">
                <a:latin typeface="+mj-lt"/>
              </a:rPr>
              <a:t>C. Gene là một đoạn của DNA chỉ mã hoá cho sản phẩm là chuỗi polypeptide. </a:t>
            </a:r>
            <a:endParaRPr lang="en-US" sz="2800" dirty="0">
              <a:latin typeface="+mj-lt"/>
            </a:endParaRPr>
          </a:p>
          <a:p>
            <a:pPr algn="just"/>
            <a:r>
              <a:rPr lang="vi-VN" sz="2800" dirty="0">
                <a:latin typeface="+mj-lt"/>
              </a:rPr>
              <a:t>D. Gene là trung tâm của di truyền học.</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mj-lt"/>
              </a:rPr>
              <a:t>10</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Hệ gene của cơ thể là gì?</a:t>
            </a:r>
          </a:p>
          <a:p>
            <a:pPr algn="just"/>
            <a:r>
              <a:rPr lang="vi-VN" sz="2800" dirty="0">
                <a:latin typeface="+mj-lt"/>
              </a:rPr>
              <a:t>A. Tập hợp tất cả các trình tự nucleotide trên DNA của tế bào.</a:t>
            </a:r>
          </a:p>
          <a:p>
            <a:pPr algn="just"/>
            <a:r>
              <a:rPr lang="vi-VN" sz="2800" dirty="0">
                <a:latin typeface="+mj-lt"/>
              </a:rPr>
              <a:t>B. Một loại nucleic acid đặc biệt chứa bốn loại đơn phân.</a:t>
            </a:r>
          </a:p>
          <a:p>
            <a:pPr algn="just"/>
            <a:r>
              <a:rPr lang="vi-VN" sz="2800" dirty="0">
                <a:latin typeface="+mj-lt"/>
              </a:rPr>
              <a:t>C. Tập hợp tất cả các phân tử RNA có trong tế bào.</a:t>
            </a:r>
          </a:p>
          <a:p>
            <a:pPr algn="just"/>
            <a:r>
              <a:rPr lang="vi-VN" sz="2800" dirty="0">
                <a:latin typeface="+mj-lt"/>
              </a:rPr>
              <a:t>D. Tập hợp tất cả các gene mã hoá cho các chuỗi polypeptide của tế bào</a:t>
            </a:r>
            <a:r>
              <a:rPr lang="vi-VN" sz="2800" dirty="0">
                <a:solidFill>
                  <a:srgbClr val="FF0000"/>
                </a:solidFill>
                <a:latin typeface="+mj-lt"/>
              </a:rPr>
              <a:t>.</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1.</a:t>
            </a:r>
            <a:r>
              <a:rPr lang="vi-VN" sz="2800" dirty="0">
                <a:solidFill>
                  <a:srgbClr val="FF0000"/>
                </a:solidFill>
                <a:latin typeface="+mj-lt"/>
              </a:rPr>
              <a:t> Một mạch của phân tử DNA có cấu trúc xoắn kép theo mô hình của Watson - Crick có trình tự nucleotide là 5’ GTCATGAC 3</a:t>
            </a:r>
            <a:r>
              <a:rPr lang="en-US" sz="2800" baseline="30000" dirty="0">
                <a:solidFill>
                  <a:srgbClr val="FF0000"/>
                </a:solidFill>
                <a:latin typeface="+mj-lt"/>
              </a:rPr>
              <a:t>’</a:t>
            </a:r>
            <a:r>
              <a:rPr lang="vi-VN" sz="2800" dirty="0">
                <a:solidFill>
                  <a:srgbClr val="FF0000"/>
                </a:solidFill>
                <a:latin typeface="+mj-lt"/>
              </a:rPr>
              <a:t>. Xác định trình tự nucleotide của mạch bổ sung.</a:t>
            </a:r>
          </a:p>
        </p:txBody>
      </p:sp>
      <p:sp>
        <p:nvSpPr>
          <p:cNvPr id="2" name="Oval 1">
            <a:extLst>
              <a:ext uri="{FF2B5EF4-FFF2-40B4-BE49-F238E27FC236}">
                <a16:creationId xmlns:a16="http://schemas.microsoft.com/office/drawing/2014/main" id="{6C8A8FE9-615C-283E-6F33-06049D5C87D4}"/>
              </a:ext>
            </a:extLst>
          </p:cNvPr>
          <p:cNvSpPr/>
          <p:nvPr/>
        </p:nvSpPr>
        <p:spPr>
          <a:xfrm>
            <a:off x="1" y="1811045"/>
            <a:ext cx="452760" cy="40837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59AF690-C2DE-DDE6-13A9-CD637555FA3A}"/>
              </a:ext>
            </a:extLst>
          </p:cNvPr>
          <p:cNvSpPr/>
          <p:nvPr/>
        </p:nvSpPr>
        <p:spPr>
          <a:xfrm>
            <a:off x="-1" y="3020628"/>
            <a:ext cx="452762" cy="40837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AC4126-CD12-9B67-DAF8-C529A70E9158}"/>
              </a:ext>
            </a:extLst>
          </p:cNvPr>
          <p:cNvSpPr txBox="1"/>
          <p:nvPr/>
        </p:nvSpPr>
        <p:spPr>
          <a:xfrm>
            <a:off x="4450558" y="6124753"/>
            <a:ext cx="6329362" cy="523220"/>
          </a:xfrm>
          <a:prstGeom prst="rect">
            <a:avLst/>
          </a:prstGeom>
          <a:noFill/>
        </p:spPr>
        <p:txBody>
          <a:bodyPr wrap="square">
            <a:spAutoFit/>
          </a:bodyPr>
          <a:lstStyle/>
          <a:p>
            <a:r>
              <a:rPr lang="vi-VN" sz="1800" dirty="0">
                <a:latin typeface="Times New Roman" pitchFamily="18" charset="0"/>
                <a:cs typeface="Times New Roman" pitchFamily="18" charset="0"/>
              </a:rPr>
              <a:t> </a:t>
            </a:r>
            <a:r>
              <a:rPr lang="en-US" sz="2800" dirty="0">
                <a:solidFill>
                  <a:srgbClr val="0000CC"/>
                </a:solidFill>
                <a:latin typeface="Times New Roman" pitchFamily="18" charset="0"/>
                <a:cs typeface="Times New Roman" pitchFamily="18" charset="0"/>
              </a:rPr>
              <a:t>3</a:t>
            </a:r>
            <a:r>
              <a:rPr lang="vi-VN" sz="2800" dirty="0">
                <a:solidFill>
                  <a:srgbClr val="0000CC"/>
                </a:solidFill>
                <a:latin typeface="Times New Roman" pitchFamily="18" charset="0"/>
                <a:cs typeface="Times New Roman" pitchFamily="18" charset="0"/>
              </a:rPr>
              <a:t>’ </a:t>
            </a:r>
            <a:r>
              <a:rPr lang="en-US" sz="2800" dirty="0">
                <a:solidFill>
                  <a:srgbClr val="0000CC"/>
                </a:solidFill>
                <a:latin typeface="Times New Roman" pitchFamily="18" charset="0"/>
                <a:cs typeface="Times New Roman" pitchFamily="18" charset="0"/>
              </a:rPr>
              <a:t>C</a:t>
            </a:r>
            <a:r>
              <a:rPr lang="vi-VN" sz="2800" dirty="0">
                <a:solidFill>
                  <a:srgbClr val="0000CC"/>
                </a:solidFill>
                <a:latin typeface="Times New Roman" pitchFamily="18" charset="0"/>
                <a:cs typeface="Times New Roman" pitchFamily="18" charset="0"/>
              </a:rPr>
              <a:t>AG</a:t>
            </a:r>
            <a:r>
              <a:rPr lang="en-US" sz="2800" dirty="0">
                <a:solidFill>
                  <a:srgbClr val="0000CC"/>
                </a:solidFill>
                <a:latin typeface="Times New Roman" pitchFamily="18" charset="0"/>
                <a:cs typeface="Times New Roman" pitchFamily="18" charset="0"/>
              </a:rPr>
              <a:t>TAC</a:t>
            </a:r>
            <a:r>
              <a:rPr lang="vi-VN" sz="2800" dirty="0">
                <a:solidFill>
                  <a:srgbClr val="0000CC"/>
                </a:solidFill>
                <a:latin typeface="Times New Roman" pitchFamily="18" charset="0"/>
                <a:cs typeface="Times New Roman" pitchFamily="18" charset="0"/>
              </a:rPr>
              <a:t>T</a:t>
            </a:r>
            <a:r>
              <a:rPr lang="en-US" sz="2800" dirty="0">
                <a:solidFill>
                  <a:srgbClr val="0000CC"/>
                </a:solidFill>
                <a:latin typeface="Times New Roman" pitchFamily="18" charset="0"/>
                <a:cs typeface="Times New Roman" pitchFamily="18" charset="0"/>
              </a:rPr>
              <a:t>G</a:t>
            </a:r>
            <a:r>
              <a:rPr lang="vi-VN" sz="2800" dirty="0">
                <a:solidFill>
                  <a:srgbClr val="0000CC"/>
                </a:solidFill>
                <a:latin typeface="Times New Roman" pitchFamily="18" charset="0"/>
                <a:cs typeface="Times New Roman" pitchFamily="18" charset="0"/>
              </a:rPr>
              <a:t> </a:t>
            </a:r>
            <a:r>
              <a:rPr lang="en-US" sz="2800" dirty="0">
                <a:solidFill>
                  <a:srgbClr val="0000CC"/>
                </a:solidFill>
                <a:latin typeface="Times New Roman" pitchFamily="18" charset="0"/>
                <a:cs typeface="Times New Roman" pitchFamily="18" charset="0"/>
              </a:rPr>
              <a:t>5</a:t>
            </a:r>
            <a:r>
              <a:rPr lang="vi-VN" sz="2800"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circle(in)">
                                      <p:cBhvr>
                                        <p:cTn id="2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2"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1"/>
            <a:ext cx="12192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mj-lt"/>
              </a:rPr>
              <a:t>12</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Các phát biểu dưới đây về cấu trúc DNA là đúng hay sai?</a:t>
            </a:r>
          </a:p>
          <a:p>
            <a:pPr algn="just"/>
            <a:r>
              <a:rPr lang="vi-VN" sz="2800" dirty="0">
                <a:latin typeface="+mj-lt"/>
              </a:rPr>
              <a:t>(1)A+T=G+C.</a:t>
            </a:r>
          </a:p>
          <a:p>
            <a:pPr algn="just"/>
            <a:r>
              <a:rPr lang="vi-VN" sz="2800" dirty="0">
                <a:latin typeface="+mj-lt"/>
              </a:rPr>
              <a:t>(2) A=G; C=T.</a:t>
            </a:r>
          </a:p>
          <a:p>
            <a:pPr algn="just"/>
            <a:r>
              <a:rPr lang="vi-VN" sz="2800" dirty="0">
                <a:latin typeface="+mj-lt"/>
              </a:rPr>
              <a:t>(3) A/T =C/G.</a:t>
            </a:r>
          </a:p>
          <a:p>
            <a:pPr algn="just"/>
            <a:r>
              <a:rPr lang="vi-VN" sz="2800" dirty="0">
                <a:latin typeface="+mj-lt"/>
              </a:rPr>
              <a:t>(4) T/A = C/G.</a:t>
            </a:r>
          </a:p>
          <a:p>
            <a:pPr algn="just"/>
            <a:r>
              <a:rPr lang="vi-VN" sz="2800" dirty="0">
                <a:latin typeface="+mj-lt"/>
              </a:rPr>
              <a:t>(5) A+G=C+T.</a:t>
            </a:r>
          </a:p>
          <a:p>
            <a:pPr algn="just"/>
            <a:r>
              <a:rPr lang="vi-VN" sz="2800" dirty="0">
                <a:latin typeface="+mj-lt"/>
              </a:rPr>
              <a:t>(6) G/C = 1.</a:t>
            </a:r>
          </a:p>
          <a:p>
            <a:pPr algn="just"/>
            <a:r>
              <a:rPr lang="vi-VN" sz="2800" dirty="0">
                <a:latin typeface="+mj-lt"/>
              </a:rPr>
              <a:t>(7) A=T trên mỗi mạch đơn.</a:t>
            </a:r>
          </a:p>
          <a:p>
            <a:r>
              <a:rPr lang="vi-VN" sz="2800" dirty="0">
                <a:latin typeface="Times New Roman" pitchFamily="18" charset="0"/>
                <a:cs typeface="Times New Roman" pitchFamily="18" charset="0"/>
              </a:rPr>
              <a:t>(8) Khi tách ra, hai mạch của phân tử DNA có trình tự giống hệt nhau.</a:t>
            </a:r>
          </a:p>
          <a:p>
            <a:r>
              <a:rPr lang="vi-VN" sz="2800" dirty="0">
                <a:latin typeface="Times New Roman" pitchFamily="18" charset="0"/>
                <a:cs typeface="Times New Roman" pitchFamily="18" charset="0"/>
              </a:rPr>
              <a:t>(9) Cấu trúc xoắn kép của DNA là bất biến.</a:t>
            </a:r>
          </a:p>
          <a:p>
            <a:pPr algn="just"/>
            <a:r>
              <a:rPr lang="vi-VN" sz="2800" dirty="0">
                <a:latin typeface="Times New Roman" pitchFamily="18" charset="0"/>
                <a:cs typeface="Times New Roman" pitchFamily="18" charset="0"/>
              </a:rPr>
              <a:t>(10) Mỗi cặp nucleotide chứa hai gốc nitrogenous base, hai nhóm phosphate,</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hai gốc pentose.</a:t>
            </a:r>
            <a:endParaRPr lang="vi-VN" sz="2800" dirty="0">
              <a:latin typeface="+mj-lt"/>
              <a:cs typeface="Times New Roman" pitchFamily="18" charset="0"/>
            </a:endParaRPr>
          </a:p>
        </p:txBody>
      </p:sp>
      <p:sp>
        <p:nvSpPr>
          <p:cNvPr id="2" name="Rectangle 1">
            <a:extLst>
              <a:ext uri="{FF2B5EF4-FFF2-40B4-BE49-F238E27FC236}">
                <a16:creationId xmlns:a16="http://schemas.microsoft.com/office/drawing/2014/main" id="{C47ADE4A-56EC-8D5E-2E3A-D195D1198B3D}"/>
              </a:ext>
            </a:extLst>
          </p:cNvPr>
          <p:cNvSpPr/>
          <p:nvPr/>
        </p:nvSpPr>
        <p:spPr>
          <a:xfrm>
            <a:off x="2450237" y="568170"/>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S</a:t>
            </a:r>
          </a:p>
        </p:txBody>
      </p:sp>
      <p:sp>
        <p:nvSpPr>
          <p:cNvPr id="3" name="Rectangle 2">
            <a:extLst>
              <a:ext uri="{FF2B5EF4-FFF2-40B4-BE49-F238E27FC236}">
                <a16:creationId xmlns:a16="http://schemas.microsoft.com/office/drawing/2014/main" id="{AB248C5F-2033-5BDB-0733-1DCA322DDDC6}"/>
              </a:ext>
            </a:extLst>
          </p:cNvPr>
          <p:cNvSpPr/>
          <p:nvPr/>
        </p:nvSpPr>
        <p:spPr>
          <a:xfrm>
            <a:off x="2450237" y="986900"/>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S</a:t>
            </a:r>
          </a:p>
        </p:txBody>
      </p:sp>
      <p:sp>
        <p:nvSpPr>
          <p:cNvPr id="4" name="Rectangle 3">
            <a:extLst>
              <a:ext uri="{FF2B5EF4-FFF2-40B4-BE49-F238E27FC236}">
                <a16:creationId xmlns:a16="http://schemas.microsoft.com/office/drawing/2014/main" id="{630F9D81-58A8-8689-4D3A-604759714613}"/>
              </a:ext>
            </a:extLst>
          </p:cNvPr>
          <p:cNvSpPr/>
          <p:nvPr/>
        </p:nvSpPr>
        <p:spPr>
          <a:xfrm>
            <a:off x="2450234" y="1438182"/>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p>
        </p:txBody>
      </p:sp>
      <p:sp>
        <p:nvSpPr>
          <p:cNvPr id="5" name="Rectangle 4">
            <a:extLst>
              <a:ext uri="{FF2B5EF4-FFF2-40B4-BE49-F238E27FC236}">
                <a16:creationId xmlns:a16="http://schemas.microsoft.com/office/drawing/2014/main" id="{BD657242-F48A-91FC-09BD-A36089BAE614}"/>
              </a:ext>
            </a:extLst>
          </p:cNvPr>
          <p:cNvSpPr/>
          <p:nvPr/>
        </p:nvSpPr>
        <p:spPr>
          <a:xfrm>
            <a:off x="2450234" y="1883915"/>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p>
        </p:txBody>
      </p:sp>
      <p:sp>
        <p:nvSpPr>
          <p:cNvPr id="6" name="Rectangle 5">
            <a:extLst>
              <a:ext uri="{FF2B5EF4-FFF2-40B4-BE49-F238E27FC236}">
                <a16:creationId xmlns:a16="http://schemas.microsoft.com/office/drawing/2014/main" id="{9F229437-7D2F-9860-2A99-5937E8988E13}"/>
              </a:ext>
            </a:extLst>
          </p:cNvPr>
          <p:cNvSpPr/>
          <p:nvPr/>
        </p:nvSpPr>
        <p:spPr>
          <a:xfrm>
            <a:off x="2450234" y="2338154"/>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p>
        </p:txBody>
      </p:sp>
      <p:sp>
        <p:nvSpPr>
          <p:cNvPr id="7" name="Rectangle 6">
            <a:extLst>
              <a:ext uri="{FF2B5EF4-FFF2-40B4-BE49-F238E27FC236}">
                <a16:creationId xmlns:a16="http://schemas.microsoft.com/office/drawing/2014/main" id="{675832F9-B746-38B5-09E9-AFACC8932E36}"/>
              </a:ext>
            </a:extLst>
          </p:cNvPr>
          <p:cNvSpPr/>
          <p:nvPr/>
        </p:nvSpPr>
        <p:spPr>
          <a:xfrm>
            <a:off x="4289395" y="3127159"/>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S</a:t>
            </a:r>
          </a:p>
        </p:txBody>
      </p:sp>
      <p:sp>
        <p:nvSpPr>
          <p:cNvPr id="8" name="Rectangle 7">
            <a:extLst>
              <a:ext uri="{FF2B5EF4-FFF2-40B4-BE49-F238E27FC236}">
                <a16:creationId xmlns:a16="http://schemas.microsoft.com/office/drawing/2014/main" id="{F47920D2-EE94-57ED-B534-7ACAE723CBBD}"/>
              </a:ext>
            </a:extLst>
          </p:cNvPr>
          <p:cNvSpPr/>
          <p:nvPr/>
        </p:nvSpPr>
        <p:spPr>
          <a:xfrm>
            <a:off x="10122024" y="3579180"/>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S</a:t>
            </a:r>
          </a:p>
        </p:txBody>
      </p:sp>
      <p:sp>
        <p:nvSpPr>
          <p:cNvPr id="9" name="Rectangle 8">
            <a:extLst>
              <a:ext uri="{FF2B5EF4-FFF2-40B4-BE49-F238E27FC236}">
                <a16:creationId xmlns:a16="http://schemas.microsoft.com/office/drawing/2014/main" id="{98CAA74B-9E88-26E3-989F-9CAC3DC812C5}"/>
              </a:ext>
            </a:extLst>
          </p:cNvPr>
          <p:cNvSpPr/>
          <p:nvPr/>
        </p:nvSpPr>
        <p:spPr>
          <a:xfrm>
            <a:off x="6366769" y="3969797"/>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S</a:t>
            </a:r>
          </a:p>
        </p:txBody>
      </p:sp>
      <p:sp>
        <p:nvSpPr>
          <p:cNvPr id="10" name="Rectangle 9">
            <a:extLst>
              <a:ext uri="{FF2B5EF4-FFF2-40B4-BE49-F238E27FC236}">
                <a16:creationId xmlns:a16="http://schemas.microsoft.com/office/drawing/2014/main" id="{C69D1BF9-91DD-0878-76AE-9E08DF19BAE0}"/>
              </a:ext>
            </a:extLst>
          </p:cNvPr>
          <p:cNvSpPr/>
          <p:nvPr/>
        </p:nvSpPr>
        <p:spPr>
          <a:xfrm>
            <a:off x="2037423" y="4868661"/>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p>
        </p:txBody>
      </p:sp>
      <p:sp>
        <p:nvSpPr>
          <p:cNvPr id="12" name="TextBox 11">
            <a:extLst>
              <a:ext uri="{FF2B5EF4-FFF2-40B4-BE49-F238E27FC236}">
                <a16:creationId xmlns:a16="http://schemas.microsoft.com/office/drawing/2014/main" id="{B085954A-5AC2-8D8C-7066-9DF39564D1A6}"/>
              </a:ext>
            </a:extLst>
          </p:cNvPr>
          <p:cNvSpPr txBox="1"/>
          <p:nvPr/>
        </p:nvSpPr>
        <p:spPr>
          <a:xfrm>
            <a:off x="514904" y="5375019"/>
            <a:ext cx="10999434" cy="1384995"/>
          </a:xfrm>
          <a:prstGeom prst="rect">
            <a:avLst/>
          </a:prstGeom>
          <a:noFill/>
        </p:spPr>
        <p:txBody>
          <a:bodyPr wrap="square">
            <a:spAutoFit/>
          </a:bodyPr>
          <a:lstStyle/>
          <a:p>
            <a:r>
              <a:rPr lang="en-US" sz="2800" b="0" i="0" dirty="0" err="1">
                <a:solidFill>
                  <a:srgbClr val="0000CC"/>
                </a:solidFill>
                <a:effectLst/>
                <a:latin typeface="Times New Roman" panose="02020603050405020304" pitchFamily="18" charset="0"/>
                <a:cs typeface="Times New Roman" panose="02020603050405020304" pitchFamily="18" charset="0"/>
              </a:rPr>
              <a:t>Các</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cặp</a:t>
            </a:r>
            <a:r>
              <a:rPr lang="en-US" sz="2800" b="0" i="0" dirty="0">
                <a:solidFill>
                  <a:srgbClr val="0000CC"/>
                </a:solidFill>
                <a:effectLst/>
                <a:latin typeface="Times New Roman" panose="02020603050405020304" pitchFamily="18" charset="0"/>
                <a:cs typeface="Times New Roman" panose="02020603050405020304" pitchFamily="18" charset="0"/>
              </a:rPr>
              <a:t> nitrogenous base </a:t>
            </a:r>
            <a:r>
              <a:rPr lang="en-US" sz="2800" b="0" i="0" dirty="0" err="1">
                <a:solidFill>
                  <a:srgbClr val="0000CC"/>
                </a:solidFill>
                <a:effectLst/>
                <a:latin typeface="Times New Roman" panose="02020603050405020304" pitchFamily="18" charset="0"/>
                <a:cs typeface="Times New Roman" panose="02020603050405020304" pitchFamily="18" charset="0"/>
              </a:rPr>
              <a:t>của</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chuỗi</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xoắn</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kép</a:t>
            </a:r>
            <a:r>
              <a:rPr lang="en-US" sz="2800" b="0" i="0" dirty="0">
                <a:solidFill>
                  <a:srgbClr val="0000CC"/>
                </a:solidFill>
                <a:effectLst/>
                <a:latin typeface="Times New Roman" panose="02020603050405020304" pitchFamily="18" charset="0"/>
                <a:cs typeface="Times New Roman" panose="02020603050405020304" pitchFamily="18" charset="0"/>
              </a:rPr>
              <a:t> DNA </a:t>
            </a:r>
            <a:r>
              <a:rPr lang="en-US" sz="2800" b="0" i="0" dirty="0" err="1">
                <a:solidFill>
                  <a:srgbClr val="0000CC"/>
                </a:solidFill>
                <a:effectLst/>
                <a:latin typeface="Times New Roman" panose="02020603050405020304" pitchFamily="18" charset="0"/>
                <a:cs typeface="Times New Roman" panose="02020603050405020304" pitchFamily="18" charset="0"/>
              </a:rPr>
              <a:t>liên</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kết</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với</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nhau</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theo</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nguyên</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tắc</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bổ</a:t>
            </a:r>
            <a:r>
              <a:rPr lang="en-US" sz="2800" b="0" i="0" dirty="0">
                <a:solidFill>
                  <a:srgbClr val="0000CC"/>
                </a:solidFill>
                <a:effectLst/>
                <a:latin typeface="Times New Roman" panose="02020603050405020304" pitchFamily="18" charset="0"/>
                <a:cs typeface="Times New Roman" panose="02020603050405020304" pitchFamily="18" charset="0"/>
              </a:rPr>
              <a:t> sung: A </a:t>
            </a:r>
            <a:r>
              <a:rPr lang="en-US" sz="2800" b="0" i="0" dirty="0" err="1">
                <a:solidFill>
                  <a:srgbClr val="0000CC"/>
                </a:solidFill>
                <a:effectLst/>
                <a:latin typeface="Times New Roman" panose="02020603050405020304" pitchFamily="18" charset="0"/>
                <a:cs typeface="Times New Roman" panose="02020603050405020304" pitchFamily="18" charset="0"/>
              </a:rPr>
              <a:t>liên</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kết</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với</a:t>
            </a:r>
            <a:r>
              <a:rPr lang="en-US" sz="2800" b="0" i="0" dirty="0">
                <a:solidFill>
                  <a:srgbClr val="0000CC"/>
                </a:solidFill>
                <a:effectLst/>
                <a:latin typeface="Times New Roman" panose="02020603050405020304" pitchFamily="18" charset="0"/>
                <a:cs typeface="Times New Roman" panose="02020603050405020304" pitchFamily="18" charset="0"/>
              </a:rPr>
              <a:t> T, G </a:t>
            </a:r>
            <a:r>
              <a:rPr lang="en-US" sz="2800" b="0" i="0" dirty="0" err="1">
                <a:solidFill>
                  <a:srgbClr val="0000CC"/>
                </a:solidFill>
                <a:effectLst/>
                <a:latin typeface="Times New Roman" panose="02020603050405020304" pitchFamily="18" charset="0"/>
                <a:cs typeface="Times New Roman" panose="02020603050405020304" pitchFamily="18" charset="0"/>
              </a:rPr>
              <a:t>liên</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kết</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với</a:t>
            </a:r>
            <a:r>
              <a:rPr lang="en-US" sz="2800" b="0" i="0" dirty="0">
                <a:solidFill>
                  <a:srgbClr val="0000CC"/>
                </a:solidFill>
                <a:effectLst/>
                <a:latin typeface="Times New Roman" panose="02020603050405020304" pitchFamily="18" charset="0"/>
                <a:cs typeface="Times New Roman" panose="02020603050405020304" pitchFamily="18" charset="0"/>
              </a:rPr>
              <a:t> C. Do </a:t>
            </a:r>
            <a:r>
              <a:rPr lang="en-US" sz="2800" b="0" i="0" dirty="0" err="1">
                <a:solidFill>
                  <a:srgbClr val="0000CC"/>
                </a:solidFill>
                <a:effectLst/>
                <a:latin typeface="Times New Roman" panose="02020603050405020304" pitchFamily="18" charset="0"/>
                <a:cs typeface="Times New Roman" panose="02020603050405020304" pitchFamily="18" charset="0"/>
              </a:rPr>
              <a:t>đó</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trong</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phân</a:t>
            </a:r>
            <a:r>
              <a:rPr lang="en-US" sz="2800" b="0" i="0" dirty="0">
                <a:solidFill>
                  <a:srgbClr val="0000CC"/>
                </a:solidFill>
                <a:effectLst/>
                <a:latin typeface="Times New Roman" panose="02020603050405020304" pitchFamily="18" charset="0"/>
                <a:cs typeface="Times New Roman" panose="02020603050405020304" pitchFamily="18" charset="0"/>
              </a:rPr>
              <a:t> </a:t>
            </a:r>
            <a:r>
              <a:rPr lang="en-US" sz="2800" b="0" i="0" dirty="0" err="1">
                <a:solidFill>
                  <a:srgbClr val="0000CC"/>
                </a:solidFill>
                <a:effectLst/>
                <a:latin typeface="Times New Roman" panose="02020603050405020304" pitchFamily="18" charset="0"/>
                <a:cs typeface="Times New Roman" panose="02020603050405020304" pitchFamily="18" charset="0"/>
              </a:rPr>
              <a:t>tử</a:t>
            </a:r>
            <a:r>
              <a:rPr lang="en-US" sz="2800" b="0" i="0" dirty="0">
                <a:solidFill>
                  <a:srgbClr val="0000CC"/>
                </a:solidFill>
                <a:effectLst/>
                <a:latin typeface="Times New Roman" panose="02020603050405020304" pitchFamily="18" charset="0"/>
                <a:cs typeface="Times New Roman" panose="02020603050405020304" pitchFamily="18" charset="0"/>
              </a:rPr>
              <a:t> DNA </a:t>
            </a:r>
            <a:r>
              <a:rPr lang="en-US" sz="2800" b="0" i="0" dirty="0" err="1">
                <a:solidFill>
                  <a:srgbClr val="0000CC"/>
                </a:solidFill>
                <a:effectLst/>
                <a:latin typeface="Times New Roman" panose="02020603050405020304" pitchFamily="18" charset="0"/>
                <a:cs typeface="Times New Roman" panose="02020603050405020304" pitchFamily="18" charset="0"/>
              </a:rPr>
              <a:t>có</a:t>
            </a:r>
            <a:r>
              <a:rPr lang="en-US" sz="2800" b="0" i="0" dirty="0">
                <a:solidFill>
                  <a:srgbClr val="0000CC"/>
                </a:solidFill>
                <a:effectLst/>
                <a:latin typeface="Times New Roman" panose="02020603050405020304" pitchFamily="18" charset="0"/>
                <a:cs typeface="Times New Roman" panose="02020603050405020304" pitchFamily="18" charset="0"/>
              </a:rPr>
              <a:t> A = T, G = C</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6AEA2D4-50E2-3EBD-9BF5-15DF0BEB0CFE}"/>
              </a:ext>
            </a:extLst>
          </p:cNvPr>
          <p:cNvSpPr/>
          <p:nvPr/>
        </p:nvSpPr>
        <p:spPr>
          <a:xfrm>
            <a:off x="2450234" y="2746485"/>
            <a:ext cx="825623" cy="30184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heel(1)">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2" grpId="0" animBg="1"/>
      <p:bldP spid="3" grpId="0" animBg="1"/>
      <p:bldP spid="4" grpId="0" animBg="1"/>
      <p:bldP spid="5" grpId="0" animBg="1"/>
      <p:bldP spid="6" grpId="0" animBg="1"/>
      <p:bldP spid="7" grpId="0" animBg="1"/>
      <p:bldP spid="8" grpId="0" animBg="1"/>
      <p:bldP spid="9" grpId="0" animBg="1"/>
      <p:bldP spid="10" grpId="0" animBg="1"/>
      <p:bldP spid="12" grpId="0"/>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5" name="Rectangle 1"/>
              <p:cNvSpPr>
                <a:spLocks noChangeArrowheads="1"/>
              </p:cNvSpPr>
              <p:nvPr/>
            </p:nvSpPr>
            <p:spPr bwMode="auto">
              <a:xfrm>
                <a:off x="0" y="-172531"/>
                <a:ext cx="12192000" cy="72030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a:solidFill>
                      <a:srgbClr val="FF0000"/>
                    </a:solidFill>
                    <a:latin typeface="Times New Roman" pitchFamily="18" charset="0"/>
                    <a:cs typeface="Times New Roman" pitchFamily="18" charset="0"/>
                  </a:rPr>
                  <a:t>Bài </a:t>
                </a:r>
                <a:r>
                  <a:rPr lang="vi-VN" sz="2800" b="1" dirty="0">
                    <a:solidFill>
                      <a:srgbClr val="FF0000"/>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3.</a:t>
                </a:r>
                <a:r>
                  <a:rPr lang="vi-VN" sz="2800" dirty="0">
                    <a:solidFill>
                      <a:srgbClr val="FF0000"/>
                    </a:solidFill>
                    <a:latin typeface="Times New Roman" pitchFamily="18" charset="0"/>
                    <a:cs typeface="Times New Roman" pitchFamily="18" charset="0"/>
                  </a:rPr>
                  <a:t> Vật chất di truyền của virus khá đa dạng, có thể là DNA hoặc RNA; có thể là mạch đơn hoặc mạch kép. Khi phân tích thành phần các nucleotide của một số mẫu virus xác định được:</a:t>
                </a:r>
              </a:p>
              <a:p>
                <a:r>
                  <a:rPr lang="vi-VN" sz="2800" dirty="0">
                    <a:latin typeface="Times New Roman" pitchFamily="18" charset="0"/>
                    <a:cs typeface="Times New Roman" pitchFamily="18" charset="0"/>
                  </a:rPr>
                  <a:t>a) Mẫu 1 có: 30% A, 30% T, 20% G và 20% C.</a:t>
                </a:r>
              </a:p>
              <a:p>
                <a:r>
                  <a:rPr lang="vi-VN" sz="2800" dirty="0">
                    <a:latin typeface="Times New Roman" pitchFamily="18" charset="0"/>
                    <a:cs typeface="Times New Roman" pitchFamily="18" charset="0"/>
                  </a:rPr>
                  <a:t>b) Mẫu 2 có: 40% A, 10% T, 25% G và 25% C. </a:t>
                </a:r>
              </a:p>
              <a:p>
                <a:r>
                  <a:rPr lang="vi-VN" sz="2800" dirty="0">
                    <a:latin typeface="Times New Roman" pitchFamily="18" charset="0"/>
                    <a:cs typeface="Times New Roman" pitchFamily="18" charset="0"/>
                  </a:rPr>
                  <a:t>c) Mẫu 3 có: 35% A, 30% U, 30% G và 5% C.</a:t>
                </a:r>
              </a:p>
              <a:p>
                <a:r>
                  <a:rPr lang="vi-VN" sz="2800" dirty="0">
                    <a:latin typeface="Times New Roman" pitchFamily="18" charset="0"/>
                    <a:cs typeface="Times New Roman" pitchFamily="18" charset="0"/>
                  </a:rPr>
                  <a:t>Dự đoán dạng vật chất di truyền của từng loại virus trên.</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4.</a:t>
                </a:r>
                <a:r>
                  <a:rPr lang="vi-VN" sz="2800" dirty="0">
                    <a:solidFill>
                      <a:srgbClr val="FF0000"/>
                    </a:solidFill>
                    <a:latin typeface="Times New Roman" pitchFamily="18" charset="0"/>
                    <a:cs typeface="Times New Roman" pitchFamily="18" charset="0"/>
                  </a:rPr>
                  <a:t> Ở một loài động vật, xét một gene có kích thước 4 000 nucleotide, trong đó số lượng nucleotide loại A là 700.</a:t>
                </a:r>
              </a:p>
              <a:p>
                <a:r>
                  <a:rPr lang="vi-VN" sz="2800" dirty="0">
                    <a:latin typeface="Times New Roman" pitchFamily="18" charset="0"/>
                    <a:cs typeface="Times New Roman" pitchFamily="18" charset="0"/>
                  </a:rPr>
                  <a:t>a) Xác định số lượng các nucleotide còn lại của gene.</a:t>
                </a:r>
              </a:p>
              <a:p>
                <a:r>
                  <a:rPr lang="vi-VN" sz="2800" dirty="0">
                    <a:latin typeface="Times New Roman" pitchFamily="18" charset="0"/>
                    <a:cs typeface="Times New Roman" pitchFamily="18" charset="0"/>
                  </a:rPr>
                  <a:t>b) Xác định số lượng liên kết hydrogen của gene.</a:t>
                </a:r>
                <a:endParaRPr lang="en-US" sz="2800" dirty="0">
                  <a:latin typeface="Times New Roman" pitchFamily="18" charset="0"/>
                  <a:cs typeface="Times New Roman" pitchFamily="18" charset="0"/>
                </a:endParaRPr>
              </a:p>
              <a:p>
                <a:pPr marL="514350" indent="-514350">
                  <a:buAutoNum type="alphaLcParenR"/>
                </a:pPr>
                <a:r>
                  <a:rPr lang="en-US" sz="2800" dirty="0">
                    <a:solidFill>
                      <a:srgbClr val="3333FF"/>
                    </a:solidFill>
                    <a:latin typeface="Times New Roman" pitchFamily="18" charset="0"/>
                    <a:cs typeface="Times New Roman" pitchFamily="18" charset="0"/>
                  </a:rPr>
                  <a:t>A = T = 700 nucleotide;  N= 2A+2G  </a:t>
                </a:r>
                <a:r>
                  <a:rPr lang="en-US" sz="2800" dirty="0">
                    <a:solidFill>
                      <a:srgbClr val="3333FF"/>
                    </a:solidFill>
                    <a:latin typeface="Times New Roman" pitchFamily="18" charset="0"/>
                    <a:cs typeface="Times New Roman" pitchFamily="18" charset="0"/>
                    <a:sym typeface="Symbol" panose="05050102010706020507" pitchFamily="18" charset="2"/>
                  </a:rPr>
                  <a:t>2</a:t>
                </a:r>
                <a:r>
                  <a:rPr lang="en-US" sz="2800" dirty="0">
                    <a:solidFill>
                      <a:srgbClr val="3333FF"/>
                    </a:solidFill>
                    <a:latin typeface="Times New Roman" pitchFamily="18" charset="0"/>
                    <a:cs typeface="Times New Roman" pitchFamily="18" charset="0"/>
                  </a:rPr>
                  <a:t>G= N-2A</a:t>
                </a:r>
              </a:p>
              <a:p>
                <a:r>
                  <a:rPr lang="en-US" sz="2800" dirty="0">
                    <a:solidFill>
                      <a:srgbClr val="3333FF"/>
                    </a:solidFill>
                    <a:latin typeface="Times New Roman" pitchFamily="18" charset="0"/>
                    <a:cs typeface="Times New Roman" pitchFamily="18" charset="0"/>
                  </a:rPr>
                  <a:t> </a:t>
                </a:r>
                <a:r>
                  <a:rPr lang="en-US" sz="2800" dirty="0">
                    <a:solidFill>
                      <a:srgbClr val="3333FF"/>
                    </a:solidFill>
                    <a:latin typeface="Times New Roman" pitchFamily="18" charset="0"/>
                    <a:cs typeface="Times New Roman" pitchFamily="18" charset="0"/>
                    <a:sym typeface="Symbol" panose="05050102010706020507" pitchFamily="18" charset="2"/>
                  </a:rPr>
                  <a:t>G= C= </a:t>
                </a:r>
                <a14:m>
                  <m:oMath xmlns:m="http://schemas.openxmlformats.org/officeDocument/2006/math">
                    <m:f>
                      <m:fPr>
                        <m:ctrlPr>
                          <a:rPr lang="en-US" sz="2800" i="1" smtClean="0">
                            <a:solidFill>
                              <a:srgbClr val="3333FF"/>
                            </a:solidFill>
                            <a:latin typeface="Cambria Math" panose="02040503050406030204" pitchFamily="18" charset="0"/>
                            <a:cs typeface="Times New Roman" pitchFamily="18" charset="0"/>
                          </a:rPr>
                        </m:ctrlPr>
                      </m:fPr>
                      <m:num>
                        <m:r>
                          <a:rPr lang="en-US" sz="2800" b="0" i="1" smtClean="0">
                            <a:solidFill>
                              <a:srgbClr val="3333FF"/>
                            </a:solidFill>
                            <a:latin typeface="Cambria Math" panose="02040503050406030204" pitchFamily="18" charset="0"/>
                            <a:cs typeface="Times New Roman" pitchFamily="18" charset="0"/>
                          </a:rPr>
                          <m:t>𝑁</m:t>
                        </m:r>
                        <m:r>
                          <a:rPr lang="en-US" sz="2800" b="0" i="1" smtClean="0">
                            <a:solidFill>
                              <a:srgbClr val="3333FF"/>
                            </a:solidFill>
                            <a:latin typeface="Cambria Math" panose="02040503050406030204" pitchFamily="18" charset="0"/>
                            <a:cs typeface="Times New Roman" pitchFamily="18" charset="0"/>
                          </a:rPr>
                          <m:t>−2</m:t>
                        </m:r>
                        <m:r>
                          <a:rPr lang="en-US" sz="2800" b="0" i="1" smtClean="0">
                            <a:solidFill>
                              <a:srgbClr val="3333FF"/>
                            </a:solidFill>
                            <a:latin typeface="Cambria Math" panose="02040503050406030204" pitchFamily="18" charset="0"/>
                            <a:cs typeface="Times New Roman" pitchFamily="18" charset="0"/>
                          </a:rPr>
                          <m:t>𝐴</m:t>
                        </m:r>
                      </m:num>
                      <m:den>
                        <m:r>
                          <a:rPr lang="en-US" sz="2800" b="0" i="1" smtClean="0">
                            <a:solidFill>
                              <a:srgbClr val="3333FF"/>
                            </a:solidFill>
                            <a:latin typeface="Cambria Math" panose="02040503050406030204" pitchFamily="18" charset="0"/>
                            <a:cs typeface="Times New Roman" pitchFamily="18" charset="0"/>
                          </a:rPr>
                          <m:t>2</m:t>
                        </m:r>
                      </m:den>
                    </m:f>
                  </m:oMath>
                </a14:m>
                <a:r>
                  <a:rPr lang="en-US" sz="2800" dirty="0">
                    <a:solidFill>
                      <a:srgbClr val="3333FF"/>
                    </a:solidFill>
                    <a:latin typeface="Times New Roman" pitchFamily="18" charset="0"/>
                    <a:cs typeface="Times New Roman" pitchFamily="18" charset="0"/>
                  </a:rPr>
                  <a:t> =</a:t>
                </a:r>
                <a14:m>
                  <m:oMath xmlns:m="http://schemas.openxmlformats.org/officeDocument/2006/math">
                    <m:f>
                      <m:fPr>
                        <m:ctrlPr>
                          <a:rPr lang="en-US" sz="2800" i="1" dirty="0" smtClean="0">
                            <a:solidFill>
                              <a:srgbClr val="3333FF"/>
                            </a:solidFill>
                            <a:latin typeface="Cambria Math" panose="02040503050406030204" pitchFamily="18" charset="0"/>
                            <a:cs typeface="Times New Roman" pitchFamily="18" charset="0"/>
                          </a:rPr>
                        </m:ctrlPr>
                      </m:fPr>
                      <m:num>
                        <m:r>
                          <a:rPr lang="en-US" sz="2800" b="0" i="1" dirty="0" smtClean="0">
                            <a:solidFill>
                              <a:srgbClr val="3333FF"/>
                            </a:solidFill>
                            <a:latin typeface="Cambria Math" panose="02040503050406030204" pitchFamily="18" charset="0"/>
                            <a:cs typeface="Times New Roman" pitchFamily="18" charset="0"/>
                          </a:rPr>
                          <m:t>4000−2.700</m:t>
                        </m:r>
                      </m:num>
                      <m:den>
                        <m:r>
                          <a:rPr lang="en-US" sz="2800" b="0" i="1" dirty="0" smtClean="0">
                            <a:solidFill>
                              <a:srgbClr val="3333FF"/>
                            </a:solidFill>
                            <a:latin typeface="Cambria Math" panose="02040503050406030204" pitchFamily="18" charset="0"/>
                            <a:cs typeface="Times New Roman" pitchFamily="18" charset="0"/>
                          </a:rPr>
                          <m:t>2</m:t>
                        </m:r>
                      </m:den>
                    </m:f>
                    <m:r>
                      <a:rPr lang="en-US" sz="2800" b="0" i="0" dirty="0" smtClean="0">
                        <a:solidFill>
                          <a:srgbClr val="3333FF"/>
                        </a:solidFill>
                        <a:latin typeface="Cambria Math" panose="02040503050406030204" pitchFamily="18" charset="0"/>
                        <a:cs typeface="Times New Roman" pitchFamily="18" charset="0"/>
                      </a:rPr>
                      <m:t> </m:t>
                    </m:r>
                  </m:oMath>
                </a14:m>
                <a:r>
                  <a:rPr lang="en-US" sz="2800" dirty="0">
                    <a:solidFill>
                      <a:srgbClr val="3333FF"/>
                    </a:solidFill>
                    <a:latin typeface="Times New Roman" pitchFamily="18" charset="0"/>
                    <a:cs typeface="Times New Roman" pitchFamily="18" charset="0"/>
                  </a:rPr>
                  <a:t>= 1300 nucleotide.</a:t>
                </a:r>
              </a:p>
              <a:p>
                <a:endParaRPr lang="en-US" sz="2800" dirty="0">
                  <a:solidFill>
                    <a:srgbClr val="3333FF"/>
                  </a:solidFill>
                  <a:latin typeface="Times New Roman" pitchFamily="18" charset="0"/>
                  <a:cs typeface="Times New Roman" pitchFamily="18" charset="0"/>
                </a:endParaRPr>
              </a:p>
              <a:p>
                <a:r>
                  <a:rPr lang="en-US" sz="2800" dirty="0">
                    <a:solidFill>
                      <a:srgbClr val="3333FF"/>
                    </a:solidFill>
                    <a:latin typeface="Times New Roman" pitchFamily="18" charset="0"/>
                    <a:cs typeface="Times New Roman" pitchFamily="18" charset="0"/>
                  </a:rPr>
                  <a:t>b) H = 2A + 3G = (2 × 700) + (3 × 1300) = 5 300 (</a:t>
                </a:r>
                <a:r>
                  <a:rPr lang="en-US" sz="2800" dirty="0" err="1">
                    <a:solidFill>
                      <a:srgbClr val="3333FF"/>
                    </a:solidFill>
                    <a:latin typeface="Times New Roman" panose="02020603050405020304" pitchFamily="18" charset="0"/>
                    <a:cs typeface="Times New Roman" panose="02020603050405020304" pitchFamily="18" charset="0"/>
                  </a:rPr>
                  <a:t>liên</a:t>
                </a:r>
                <a:r>
                  <a:rPr lang="en-US" sz="2800" dirty="0">
                    <a:solidFill>
                      <a:srgbClr val="3333FF"/>
                    </a:solidFill>
                    <a:latin typeface="Times New Roman" panose="02020603050405020304" pitchFamily="18" charset="0"/>
                    <a:cs typeface="Times New Roman" panose="02020603050405020304" pitchFamily="18" charset="0"/>
                  </a:rPr>
                  <a:t> </a:t>
                </a:r>
                <a:r>
                  <a:rPr lang="en-US" sz="2800" dirty="0" err="1">
                    <a:solidFill>
                      <a:srgbClr val="3333FF"/>
                    </a:solidFill>
                    <a:latin typeface="Times New Roman" panose="02020603050405020304" pitchFamily="18" charset="0"/>
                    <a:cs typeface="Times New Roman" panose="02020603050405020304" pitchFamily="18" charset="0"/>
                  </a:rPr>
                  <a:t>kết</a:t>
                </a:r>
                <a:r>
                  <a:rPr lang="en-US" sz="2800" dirty="0">
                    <a:solidFill>
                      <a:srgbClr val="3333FF"/>
                    </a:solidFill>
                    <a:latin typeface="Times New Roman" pitchFamily="18" charset="0"/>
                    <a:cs typeface="Times New Roman" pitchFamily="18" charset="0"/>
                  </a:rPr>
                  <a:t> hydrogen).</a:t>
                </a:r>
              </a:p>
              <a:p>
                <a:endParaRPr lang="en-US" sz="2800" dirty="0">
                  <a:latin typeface="Times New Roman" pitchFamily="18" charset="0"/>
                  <a:cs typeface="Times New Roman" pitchFamily="18" charset="0"/>
                </a:endParaRPr>
              </a:p>
            </p:txBody>
          </p:sp>
        </mc:Choice>
        <mc:Fallback xmlns="">
          <p:sp>
            <p:nvSpPr>
              <p:cNvPr id="6145" name="Rectangle 1"/>
              <p:cNvSpPr>
                <a:spLocks noRot="1" noChangeAspect="1" noMove="1" noResize="1" noEditPoints="1" noAdjustHandles="1" noChangeArrowheads="1" noChangeShapeType="1" noTextEdit="1"/>
              </p:cNvSpPr>
              <p:nvPr/>
            </p:nvSpPr>
            <p:spPr bwMode="auto">
              <a:xfrm>
                <a:off x="0" y="-172531"/>
                <a:ext cx="12192000" cy="7203062"/>
              </a:xfrm>
              <a:prstGeom prst="rect">
                <a:avLst/>
              </a:prstGeom>
              <a:blipFill>
                <a:blip r:embed="rId2"/>
                <a:stretch>
                  <a:fillRect l="-1000" t="-169" r="-1000"/>
                </a:stretch>
              </a:blipFill>
              <a:ln w="9525">
                <a:noFill/>
                <a:miter lim="800000"/>
                <a:headEnd/>
                <a:tailEnd/>
              </a:ln>
              <a:effectLst/>
            </p:spPr>
            <p:txBody>
              <a:bodyPr/>
              <a:lstStyle/>
              <a:p>
                <a:r>
                  <a:rPr lang="en-US">
                    <a:noFill/>
                  </a:rPr>
                  <a:t> </a:t>
                </a:r>
              </a:p>
            </p:txBody>
          </p:sp>
        </mc:Fallback>
      </mc:AlternateContent>
      <p:sp>
        <p:nvSpPr>
          <p:cNvPr id="2" name="Arrow: Right 1">
            <a:extLst>
              <a:ext uri="{FF2B5EF4-FFF2-40B4-BE49-F238E27FC236}">
                <a16:creationId xmlns:a16="http://schemas.microsoft.com/office/drawing/2014/main" id="{A50A4E24-15E6-4863-D1A0-84E39BD9AD09}"/>
              </a:ext>
            </a:extLst>
          </p:cNvPr>
          <p:cNvSpPr/>
          <p:nvPr/>
        </p:nvSpPr>
        <p:spPr>
          <a:xfrm>
            <a:off x="6900895" y="1476745"/>
            <a:ext cx="292963" cy="239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0DE4FA1-6D99-9DCC-8074-EA85E91E0E4A}"/>
              </a:ext>
            </a:extLst>
          </p:cNvPr>
          <p:cNvSpPr/>
          <p:nvPr/>
        </p:nvSpPr>
        <p:spPr>
          <a:xfrm>
            <a:off x="7368466" y="1401284"/>
            <a:ext cx="1109708" cy="3906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9900"/>
                </a:solidFill>
                <a:latin typeface="Times New Roman" panose="02020603050405020304" pitchFamily="18" charset="0"/>
                <a:cs typeface="Times New Roman" panose="02020603050405020304" pitchFamily="18" charset="0"/>
              </a:rPr>
              <a:t>DNA</a:t>
            </a:r>
          </a:p>
        </p:txBody>
      </p:sp>
      <p:sp>
        <p:nvSpPr>
          <p:cNvPr id="5" name="Arrow: Right 4">
            <a:extLst>
              <a:ext uri="{FF2B5EF4-FFF2-40B4-BE49-F238E27FC236}">
                <a16:creationId xmlns:a16="http://schemas.microsoft.com/office/drawing/2014/main" id="{9CE61F5F-3458-808A-FCBF-B07501A38776}"/>
              </a:ext>
            </a:extLst>
          </p:cNvPr>
          <p:cNvSpPr/>
          <p:nvPr/>
        </p:nvSpPr>
        <p:spPr>
          <a:xfrm>
            <a:off x="6886106" y="1922570"/>
            <a:ext cx="292963" cy="239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6BF11B-B7C1-6C86-E7BF-FF2393CCB608}"/>
              </a:ext>
            </a:extLst>
          </p:cNvPr>
          <p:cNvSpPr/>
          <p:nvPr/>
        </p:nvSpPr>
        <p:spPr>
          <a:xfrm>
            <a:off x="7368466" y="1882804"/>
            <a:ext cx="1109708" cy="3192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9900"/>
                </a:solidFill>
                <a:latin typeface="Times New Roman" panose="02020603050405020304" pitchFamily="18" charset="0"/>
                <a:cs typeface="Times New Roman" panose="02020603050405020304" pitchFamily="18" charset="0"/>
              </a:rPr>
              <a:t>DNA</a:t>
            </a:r>
          </a:p>
        </p:txBody>
      </p:sp>
      <p:sp>
        <p:nvSpPr>
          <p:cNvPr id="7" name="Rectangle 6">
            <a:extLst>
              <a:ext uri="{FF2B5EF4-FFF2-40B4-BE49-F238E27FC236}">
                <a16:creationId xmlns:a16="http://schemas.microsoft.com/office/drawing/2014/main" id="{0D34C887-1DF3-9AAA-8731-E9C1560EF7B6}"/>
              </a:ext>
            </a:extLst>
          </p:cNvPr>
          <p:cNvSpPr/>
          <p:nvPr/>
        </p:nvSpPr>
        <p:spPr>
          <a:xfrm>
            <a:off x="7368466" y="2246420"/>
            <a:ext cx="1109708" cy="311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9900"/>
                </a:solidFill>
                <a:latin typeface="Times New Roman" panose="02020603050405020304" pitchFamily="18" charset="0"/>
                <a:cs typeface="Times New Roman" panose="02020603050405020304" pitchFamily="18" charset="0"/>
              </a:rPr>
              <a:t>RNA</a:t>
            </a:r>
          </a:p>
        </p:txBody>
      </p:sp>
      <p:sp>
        <p:nvSpPr>
          <p:cNvPr id="8" name="Arrow: Right 7">
            <a:extLst>
              <a:ext uri="{FF2B5EF4-FFF2-40B4-BE49-F238E27FC236}">
                <a16:creationId xmlns:a16="http://schemas.microsoft.com/office/drawing/2014/main" id="{A10C4520-8139-A75F-C009-A781CAE3A64E}"/>
              </a:ext>
            </a:extLst>
          </p:cNvPr>
          <p:cNvSpPr/>
          <p:nvPr/>
        </p:nvSpPr>
        <p:spPr>
          <a:xfrm>
            <a:off x="6886107" y="2317811"/>
            <a:ext cx="292963" cy="239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145">
                                            <p:txEl>
                                              <p:pRg st="8" end="8"/>
                                            </p:txEl>
                                          </p:spTgt>
                                        </p:tgtEl>
                                        <p:attrNameLst>
                                          <p:attrName>style.visibility</p:attrName>
                                        </p:attrNameLst>
                                      </p:cBhvr>
                                      <p:to>
                                        <p:strVal val="visible"/>
                                      </p:to>
                                    </p:set>
                                    <p:animEffect transition="in" filter="fade">
                                      <p:cBhvr>
                                        <p:cTn id="40" dur="1000"/>
                                        <p:tgtEl>
                                          <p:spTgt spid="6145">
                                            <p:txEl>
                                              <p:pRg st="8" end="8"/>
                                            </p:txEl>
                                          </p:spTgt>
                                        </p:tgtEl>
                                      </p:cBhvr>
                                    </p:animEffect>
                                    <p:anim calcmode="lin" valueType="num">
                                      <p:cBhvr>
                                        <p:cTn id="41" dur="1000" fill="hold"/>
                                        <p:tgtEl>
                                          <p:spTgt spid="6145">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6145">
                                            <p:txEl>
                                              <p:pRg st="8" end="8"/>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145">
                                            <p:txEl>
                                              <p:pRg st="9" end="9"/>
                                            </p:txEl>
                                          </p:spTgt>
                                        </p:tgtEl>
                                        <p:attrNameLst>
                                          <p:attrName>style.visibility</p:attrName>
                                        </p:attrNameLst>
                                      </p:cBhvr>
                                      <p:to>
                                        <p:strVal val="visible"/>
                                      </p:to>
                                    </p:set>
                                    <p:animEffect transition="in" filter="fade">
                                      <p:cBhvr>
                                        <p:cTn id="45" dur="1000"/>
                                        <p:tgtEl>
                                          <p:spTgt spid="6145">
                                            <p:txEl>
                                              <p:pRg st="9" end="9"/>
                                            </p:txEl>
                                          </p:spTgt>
                                        </p:tgtEl>
                                      </p:cBhvr>
                                    </p:animEffect>
                                    <p:anim calcmode="lin" valueType="num">
                                      <p:cBhvr>
                                        <p:cTn id="46" dur="1000" fill="hold"/>
                                        <p:tgtEl>
                                          <p:spTgt spid="6145">
                                            <p:txEl>
                                              <p:pRg st="9" end="9"/>
                                            </p:txEl>
                                          </p:spTgt>
                                        </p:tgtEl>
                                        <p:attrNameLst>
                                          <p:attrName>ppt_x</p:attrName>
                                        </p:attrNameLst>
                                      </p:cBhvr>
                                      <p:tavLst>
                                        <p:tav tm="0">
                                          <p:val>
                                            <p:strVal val="#ppt_x"/>
                                          </p:val>
                                        </p:tav>
                                        <p:tav tm="100000">
                                          <p:val>
                                            <p:strVal val="#ppt_x"/>
                                          </p:val>
                                        </p:tav>
                                      </p:tavLst>
                                    </p:anim>
                                    <p:anim calcmode="lin" valueType="num">
                                      <p:cBhvr>
                                        <p:cTn id="47" dur="1000" fill="hold"/>
                                        <p:tgtEl>
                                          <p:spTgt spid="614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145">
                                            <p:txEl>
                                              <p:pRg st="11" end="11"/>
                                            </p:txEl>
                                          </p:spTgt>
                                        </p:tgtEl>
                                        <p:attrNameLst>
                                          <p:attrName>style.visibility</p:attrName>
                                        </p:attrNameLst>
                                      </p:cBhvr>
                                      <p:to>
                                        <p:strVal val="visible"/>
                                      </p:to>
                                    </p:set>
                                    <p:animEffect transition="in" filter="barn(inVertical)">
                                      <p:cBhvr>
                                        <p:cTn id="52" dur="500"/>
                                        <p:tgtEl>
                                          <p:spTgt spid="614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2" grpId="0" animBg="1"/>
      <p:bldP spid="3" grpId="0" animBg="1"/>
      <p:bldP spid="5" grpId="0" animBg="1"/>
      <p:bldP spid="6" grpId="0" animBg="1"/>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4A6204-73BA-99F1-A615-4982A441E696}"/>
              </a:ext>
            </a:extLst>
          </p:cNvPr>
          <p:cNvSpPr txBox="1"/>
          <p:nvPr/>
        </p:nvSpPr>
        <p:spPr>
          <a:xfrm>
            <a:off x="437225" y="256531"/>
            <a:ext cx="11378954" cy="1815882"/>
          </a:xfrm>
          <a:prstGeom prst="rect">
            <a:avLst/>
          </a:prstGeom>
          <a:noFill/>
        </p:spPr>
        <p:txBody>
          <a:bodyPr wrap="square">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15: </a:t>
            </a:r>
            <a:r>
              <a:rPr lang="en-US" sz="2800" dirty="0">
                <a:solidFill>
                  <a:srgbClr val="FF0000"/>
                </a:solidFill>
                <a:latin typeface="Times New Roman" pitchFamily="18" charset="0"/>
                <a:cs typeface="Times New Roman" pitchFamily="18" charset="0"/>
              </a:rPr>
              <a:t>Trong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DNA,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nucleotide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100.000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chiếm</a:t>
            </a:r>
            <a:r>
              <a:rPr lang="en-US" sz="2800" dirty="0">
                <a:solidFill>
                  <a:srgbClr val="FF0000"/>
                </a:solidFill>
                <a:latin typeface="Times New Roman" pitchFamily="18" charset="0"/>
                <a:cs typeface="Times New Roman" pitchFamily="18" charset="0"/>
              </a:rPr>
              <a:t> 20%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nucleotide</a:t>
            </a:r>
            <a:endParaRPr lang="en-US" sz="2800" dirty="0">
              <a:solidFill>
                <a:srgbClr val="FF0000"/>
              </a:solidFill>
              <a:latin typeface="Times New Roman" pitchFamily="18" charset="0"/>
              <a:cs typeface="Times New Roman" pitchFamily="18" charset="0"/>
            </a:endParaRPr>
          </a:p>
          <a:p>
            <a:pPr lvl="0"/>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nucleotide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còn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lại</a:t>
            </a:r>
            <a:r>
              <a:rPr lang="en-US" sz="2800" dirty="0">
                <a:solidFill>
                  <a:srgbClr val="FF0000"/>
                </a:solidFill>
                <a:latin typeface="Times New Roman" pitchFamily="18" charset="0"/>
                <a:cs typeface="Times New Roman" pitchFamily="18" charset="0"/>
              </a:rPr>
              <a:t>?</a:t>
            </a:r>
          </a:p>
          <a:p>
            <a:pPr lvl="0"/>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DNA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D6AB63-6513-17D4-23F3-3158D8BBB888}"/>
                  </a:ext>
                </a:extLst>
              </p:cNvPr>
              <p:cNvSpPr txBox="1"/>
              <p:nvPr/>
            </p:nvSpPr>
            <p:spPr>
              <a:xfrm>
                <a:off x="437225" y="2378293"/>
                <a:ext cx="11574262" cy="2032416"/>
              </a:xfrm>
              <a:prstGeom prst="rect">
                <a:avLst/>
              </a:prstGeom>
              <a:noFill/>
            </p:spPr>
            <p:txBody>
              <a:bodyPr wrap="square">
                <a:spAutoFit/>
              </a:bodyPr>
              <a:lstStyle/>
              <a:p>
                <a:pPr algn="l"/>
                <a:r>
                  <a:rPr lang="en-US" sz="2800" b="0" i="0" dirty="0">
                    <a:solidFill>
                      <a:srgbClr val="3333FF"/>
                    </a:solidFill>
                    <a:effectLst/>
                    <a:latin typeface="times new roman" panose="02020603050405020304" pitchFamily="18" charset="0"/>
                  </a:rPr>
                  <a:t>a) </a:t>
                </a:r>
                <a:r>
                  <a:rPr lang="vi-VN" sz="2800" b="0" i="0" dirty="0">
                    <a:solidFill>
                      <a:srgbClr val="3333FF"/>
                    </a:solidFill>
                    <a:effectLst/>
                    <a:latin typeface="times new roman" panose="02020603050405020304" pitchFamily="18" charset="0"/>
                  </a:rPr>
                  <a:t>Phân tử DNA có T = 100.000 nucleotide; chiếm 20% tổng số nucleotide của DNA.</a:t>
                </a:r>
                <a:endParaRPr lang="vi-VN" sz="2800" b="0" i="0" dirty="0">
                  <a:solidFill>
                    <a:srgbClr val="3333FF"/>
                  </a:solidFill>
                  <a:effectLst/>
                  <a:latin typeface="ui-sans-serif"/>
                </a:endParaRPr>
              </a:p>
              <a:p>
                <a:pPr algn="l"/>
                <a:r>
                  <a:rPr lang="vi-VN" sz="2800" b="0" i="0" dirty="0">
                    <a:solidFill>
                      <a:srgbClr val="3333FF"/>
                    </a:solidFill>
                    <a:effectLst/>
                    <a:latin typeface="times new roman" panose="02020603050405020304" pitchFamily="18" charset="0"/>
                  </a:rPr>
                  <a:t>T =</a:t>
                </a:r>
                <a:r>
                  <a:rPr lang="en-US" sz="2800" b="0" i="0" dirty="0">
                    <a:solidFill>
                      <a:srgbClr val="3333FF"/>
                    </a:solidFill>
                    <a:effectLst/>
                    <a:latin typeface="times new roman" panose="02020603050405020304" pitchFamily="18" charset="0"/>
                  </a:rPr>
                  <a:t>A=</a:t>
                </a:r>
                <a:r>
                  <a:rPr lang="vi-VN" sz="2800" b="0" i="0" dirty="0">
                    <a:solidFill>
                      <a:srgbClr val="3333FF"/>
                    </a:solidFill>
                    <a:effectLst/>
                    <a:latin typeface="times new roman" panose="02020603050405020304" pitchFamily="18" charset="0"/>
                  </a:rPr>
                  <a:t> 20% → G = </a:t>
                </a:r>
                <a:r>
                  <a:rPr lang="en-US" sz="2800" b="0" i="0" dirty="0">
                    <a:solidFill>
                      <a:srgbClr val="3333FF"/>
                    </a:solidFill>
                    <a:effectLst/>
                    <a:latin typeface="times new roman" panose="02020603050405020304" pitchFamily="18" charset="0"/>
                  </a:rPr>
                  <a:t>C</a:t>
                </a:r>
                <a:r>
                  <a:rPr lang="vi-VN" sz="2800" b="0" i="0" dirty="0">
                    <a:solidFill>
                      <a:srgbClr val="3333FF"/>
                    </a:solidFill>
                    <a:effectLst/>
                    <a:latin typeface="times new roman" panose="02020603050405020304" pitchFamily="18" charset="0"/>
                  </a:rPr>
                  <a:t> = </a:t>
                </a:r>
                <a:r>
                  <a:rPr lang="en-US" sz="2800" b="0" i="0" dirty="0">
                    <a:solidFill>
                      <a:srgbClr val="3333FF"/>
                    </a:solidFill>
                    <a:effectLst/>
                    <a:latin typeface="times new roman" panose="02020603050405020304" pitchFamily="18" charset="0"/>
                  </a:rPr>
                  <a:t>50% - A= </a:t>
                </a:r>
                <a:r>
                  <a:rPr lang="vi-VN" sz="2800" b="0" i="0" dirty="0">
                    <a:solidFill>
                      <a:srgbClr val="3333FF"/>
                    </a:solidFill>
                    <a:effectLst/>
                    <a:latin typeface="times new roman" panose="02020603050405020304" pitchFamily="18" charset="0"/>
                  </a:rPr>
                  <a:t>30%.</a:t>
                </a:r>
                <a:endParaRPr lang="vi-VN" sz="2800" b="0" i="0" dirty="0">
                  <a:solidFill>
                    <a:srgbClr val="3333FF"/>
                  </a:solidFill>
                  <a:effectLst/>
                  <a:latin typeface="ui-sans-serif"/>
                </a:endParaRPr>
              </a:p>
              <a:p>
                <a:r>
                  <a:rPr lang="vi-VN" sz="2800" b="0" i="0" dirty="0">
                    <a:solidFill>
                      <a:srgbClr val="3333FF"/>
                    </a:solidFill>
                    <a:effectLst/>
                    <a:latin typeface="times new roman" panose="02020603050405020304" pitchFamily="18" charset="0"/>
                  </a:rPr>
                  <a:t>G = </a:t>
                </a:r>
                <a:r>
                  <a:rPr lang="en-US" sz="2800" b="0" i="0" dirty="0">
                    <a:solidFill>
                      <a:srgbClr val="3333FF"/>
                    </a:solidFill>
                    <a:effectLst/>
                    <a:latin typeface="times new roman" panose="02020603050405020304" pitchFamily="18" charset="0"/>
                  </a:rPr>
                  <a:t>C</a:t>
                </a:r>
                <a:r>
                  <a:rPr lang="vi-VN" sz="2800" b="0" i="0" dirty="0">
                    <a:solidFill>
                      <a:srgbClr val="3333FF"/>
                    </a:solidFill>
                    <a:effectLst/>
                    <a:latin typeface="times new roman" panose="02020603050405020304" pitchFamily="18" charset="0"/>
                  </a:rPr>
                  <a:t> = </a:t>
                </a:r>
                <a14:m>
                  <m:oMath xmlns:m="http://schemas.openxmlformats.org/officeDocument/2006/math">
                    <m:f>
                      <m:fPr>
                        <m:ctrlPr>
                          <a:rPr lang="vi-VN" sz="2800" b="0" i="1" smtClean="0">
                            <a:solidFill>
                              <a:srgbClr val="3333FF"/>
                            </a:solidFill>
                            <a:effectLst/>
                            <a:latin typeface="Cambria Math" panose="02040503050406030204" pitchFamily="18" charset="0"/>
                          </a:rPr>
                        </m:ctrlPr>
                      </m:fPr>
                      <m:num>
                        <m:r>
                          <a:rPr lang="en-US" sz="2800" b="0" i="1" smtClean="0">
                            <a:solidFill>
                              <a:srgbClr val="3333FF"/>
                            </a:solidFill>
                            <a:effectLst/>
                            <a:latin typeface="Cambria Math" panose="02040503050406030204" pitchFamily="18" charset="0"/>
                          </a:rPr>
                          <m:t>100000</m:t>
                        </m:r>
                      </m:num>
                      <m:den>
                        <m:r>
                          <a:rPr lang="en-US" sz="2800" b="0" i="1" smtClean="0">
                            <a:solidFill>
                              <a:srgbClr val="3333FF"/>
                            </a:solidFill>
                            <a:effectLst/>
                            <a:latin typeface="Cambria Math" panose="02040503050406030204" pitchFamily="18" charset="0"/>
                          </a:rPr>
                          <m:t>20</m:t>
                        </m:r>
                        <m:r>
                          <a:rPr lang="en-US" sz="2800" b="0" i="1" smtClean="0">
                            <a:solidFill>
                              <a:srgbClr val="3333FF"/>
                            </a:solidFill>
                            <a:effectLst/>
                            <a:latin typeface="Cambria Math" panose="02040503050406030204" pitchFamily="18" charset="0"/>
                            <a:ea typeface="Cambria Math" panose="02040503050406030204" pitchFamily="18" charset="0"/>
                          </a:rPr>
                          <m:t>%</m:t>
                        </m:r>
                      </m:den>
                    </m:f>
                    <m:r>
                      <a:rPr lang="en-US" sz="2800" b="0" i="0" smtClean="0">
                        <a:solidFill>
                          <a:srgbClr val="3333FF"/>
                        </a:solidFill>
                        <a:effectLst/>
                        <a:latin typeface="Cambria Math" panose="02040503050406030204" pitchFamily="18" charset="0"/>
                      </a:rPr>
                      <m:t> </m:t>
                    </m:r>
                    <m:r>
                      <m:rPr>
                        <m:sty m:val="p"/>
                      </m:rPr>
                      <a:rPr lang="en-US" sz="2800" b="0" i="0" smtClean="0">
                        <a:solidFill>
                          <a:srgbClr val="3333FF"/>
                        </a:solidFill>
                        <a:effectLst/>
                        <a:latin typeface="Cambria Math" panose="02040503050406030204" pitchFamily="18" charset="0"/>
                      </a:rPr>
                      <m:t>x</m:t>
                    </m:r>
                    <m:r>
                      <a:rPr lang="en-US" sz="2800" b="0" i="0" smtClean="0">
                        <a:solidFill>
                          <a:srgbClr val="3333FF"/>
                        </a:solidFill>
                        <a:effectLst/>
                        <a:latin typeface="Cambria Math" panose="02040503050406030204" pitchFamily="18" charset="0"/>
                      </a:rPr>
                      <m:t> 30% </m:t>
                    </m:r>
                  </m:oMath>
                </a14:m>
                <a:r>
                  <a:rPr lang="vi-VN" sz="2800" dirty="0">
                    <a:solidFill>
                      <a:srgbClr val="3333FF"/>
                    </a:solidFill>
                    <a:latin typeface="times new roman" panose="02020603050405020304" pitchFamily="18" charset="0"/>
                  </a:rPr>
                  <a:t>= 150.000 nucleotide</a:t>
                </a:r>
                <a:endParaRPr lang="vi-VN" sz="2800" dirty="0">
                  <a:solidFill>
                    <a:srgbClr val="3333FF"/>
                  </a:solidFill>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34D6AB63-6513-17D4-23F3-3158D8BBB888}"/>
                  </a:ext>
                </a:extLst>
              </p:cNvPr>
              <p:cNvSpPr txBox="1">
                <a:spLocks noRot="1" noChangeAspect="1" noMove="1" noResize="1" noEditPoints="1" noAdjustHandles="1" noChangeArrowheads="1" noChangeShapeType="1" noTextEdit="1"/>
              </p:cNvSpPr>
              <p:nvPr/>
            </p:nvSpPr>
            <p:spPr>
              <a:xfrm>
                <a:off x="437225" y="2378293"/>
                <a:ext cx="11574262" cy="2032416"/>
              </a:xfrm>
              <a:prstGeom prst="rect">
                <a:avLst/>
              </a:prstGeom>
              <a:blipFill>
                <a:blip r:embed="rId2"/>
                <a:stretch>
                  <a:fillRect l="-1106" t="-2994" r="-316" b="-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972501-CC0B-35B2-068B-C2CCFCD404A1}"/>
                  </a:ext>
                </a:extLst>
              </p:cNvPr>
              <p:cNvSpPr txBox="1"/>
              <p:nvPr/>
            </p:nvSpPr>
            <p:spPr>
              <a:xfrm>
                <a:off x="245615" y="4500055"/>
                <a:ext cx="11700769" cy="1601529"/>
              </a:xfrm>
              <a:prstGeom prst="rect">
                <a:avLst/>
              </a:prstGeom>
              <a:noFill/>
            </p:spPr>
            <p:txBody>
              <a:bodyPr wrap="square">
                <a:spAutoFit/>
              </a:bodyPr>
              <a:lstStyle/>
              <a:p>
                <a:pPr algn="l"/>
                <a:r>
                  <a:rPr lang="en-US" sz="2800" b="0" i="0" dirty="0">
                    <a:solidFill>
                      <a:srgbClr val="333333"/>
                    </a:solidFill>
                    <a:effectLst/>
                    <a:latin typeface="times new roman" panose="02020603050405020304" pitchFamily="18" charset="0"/>
                  </a:rPr>
                  <a:t>b) </a:t>
                </a:r>
                <a:r>
                  <a:rPr lang="en-US" sz="2800" b="0" i="0" dirty="0" err="1">
                    <a:solidFill>
                      <a:srgbClr val="333333"/>
                    </a:solidFill>
                    <a:effectLst/>
                    <a:latin typeface="times new roman" panose="02020603050405020304" pitchFamily="18" charset="0"/>
                  </a:rPr>
                  <a:t>Tổng</a:t>
                </a:r>
                <a:r>
                  <a:rPr lang="en-US" sz="2800" b="0" i="0" dirty="0">
                    <a:solidFill>
                      <a:srgbClr val="333333"/>
                    </a:solidFill>
                    <a:effectLst/>
                    <a:latin typeface="times new roman" panose="02020603050405020304" pitchFamily="18" charset="0"/>
                  </a:rPr>
                  <a:t> </a:t>
                </a:r>
                <a:r>
                  <a:rPr lang="en-US" sz="2800" b="0" i="0" dirty="0" err="1">
                    <a:solidFill>
                      <a:srgbClr val="333333"/>
                    </a:solidFill>
                    <a:effectLst/>
                    <a:latin typeface="times new roman" panose="02020603050405020304" pitchFamily="18" charset="0"/>
                  </a:rPr>
                  <a:t>số</a:t>
                </a:r>
                <a:r>
                  <a:rPr lang="en-US" sz="2800" b="0" i="0" dirty="0">
                    <a:solidFill>
                      <a:srgbClr val="333333"/>
                    </a:solidFill>
                    <a:effectLst/>
                    <a:latin typeface="times new roman" panose="02020603050405020304" pitchFamily="18" charset="0"/>
                  </a:rPr>
                  <a:t> nucleotide </a:t>
                </a:r>
                <a:r>
                  <a:rPr lang="en-US" sz="2800" b="0" i="0" dirty="0" err="1">
                    <a:solidFill>
                      <a:srgbClr val="333333"/>
                    </a:solidFill>
                    <a:effectLst/>
                    <a:latin typeface="times new roman" panose="02020603050405020304" pitchFamily="18" charset="0"/>
                  </a:rPr>
                  <a:t>của</a:t>
                </a:r>
                <a:r>
                  <a:rPr lang="en-US" sz="2800" b="0" i="0" dirty="0">
                    <a:solidFill>
                      <a:srgbClr val="333333"/>
                    </a:solidFill>
                    <a:effectLst/>
                    <a:latin typeface="times new roman" panose="02020603050405020304" pitchFamily="18" charset="0"/>
                  </a:rPr>
                  <a:t> </a:t>
                </a:r>
                <a:r>
                  <a:rPr lang="en-US" sz="2800" b="0" i="0" dirty="0" err="1">
                    <a:solidFill>
                      <a:srgbClr val="333333"/>
                    </a:solidFill>
                    <a:effectLst/>
                    <a:latin typeface="times new roman" panose="02020603050405020304" pitchFamily="18" charset="0"/>
                  </a:rPr>
                  <a:t>phân</a:t>
                </a:r>
                <a:r>
                  <a:rPr lang="en-US" sz="2800" b="0" i="0" dirty="0">
                    <a:solidFill>
                      <a:srgbClr val="333333"/>
                    </a:solidFill>
                    <a:effectLst/>
                    <a:latin typeface="times new roman" panose="02020603050405020304" pitchFamily="18" charset="0"/>
                  </a:rPr>
                  <a:t> </a:t>
                </a:r>
                <a:r>
                  <a:rPr lang="en-US" sz="2800" b="0" i="0" dirty="0" err="1">
                    <a:solidFill>
                      <a:srgbClr val="333333"/>
                    </a:solidFill>
                    <a:effectLst/>
                    <a:latin typeface="times new roman" panose="02020603050405020304" pitchFamily="18" charset="0"/>
                  </a:rPr>
                  <a:t>tử</a:t>
                </a:r>
                <a:r>
                  <a:rPr lang="en-US" sz="2800" b="0" i="0" dirty="0">
                    <a:solidFill>
                      <a:srgbClr val="333333"/>
                    </a:solidFill>
                    <a:effectLst/>
                    <a:latin typeface="times new roman" panose="02020603050405020304" pitchFamily="18" charset="0"/>
                  </a:rPr>
                  <a:t> DNA:</a:t>
                </a:r>
              </a:p>
              <a:p>
                <a:r>
                  <a:rPr lang="en-US" sz="2800" b="0" i="0" dirty="0">
                    <a:solidFill>
                      <a:srgbClr val="333333"/>
                    </a:solidFill>
                    <a:effectLst/>
                    <a:latin typeface="times new roman" panose="02020603050405020304" pitchFamily="18" charset="0"/>
                  </a:rPr>
                  <a:t> N= 2A + 2G = 2.100000 +2.150000 = 500000 </a:t>
                </a:r>
                <a:r>
                  <a:rPr lang="vi-VN" sz="2800" dirty="0">
                    <a:latin typeface="times new roman" panose="02020603050405020304" pitchFamily="18" charset="0"/>
                  </a:rPr>
                  <a:t>nucleotide</a:t>
                </a:r>
                <a:endParaRPr lang="en-US" sz="2800" b="0" i="0" dirty="0">
                  <a:effectLst/>
                  <a:latin typeface="times new roman" panose="02020603050405020304" pitchFamily="18" charset="0"/>
                </a:endParaRPr>
              </a:p>
              <a:p>
                <a:r>
                  <a:rPr lang="en-US" sz="2800" dirty="0" err="1">
                    <a:solidFill>
                      <a:srgbClr val="333333"/>
                    </a:solidFill>
                    <a:latin typeface="times new roman" panose="02020603050405020304" pitchFamily="18" charset="0"/>
                  </a:rPr>
                  <a:t>Chiều</a:t>
                </a:r>
                <a:r>
                  <a:rPr lang="en-US" sz="2800" dirty="0">
                    <a:solidFill>
                      <a:srgbClr val="333333"/>
                    </a:solidFill>
                    <a:latin typeface="times new roman" panose="02020603050405020304" pitchFamily="18" charset="0"/>
                  </a:rPr>
                  <a:t> </a:t>
                </a:r>
                <a:r>
                  <a:rPr lang="en-US" sz="2800" dirty="0" err="1">
                    <a:solidFill>
                      <a:srgbClr val="333333"/>
                    </a:solidFill>
                    <a:latin typeface="times new roman" panose="02020603050405020304" pitchFamily="18" charset="0"/>
                  </a:rPr>
                  <a:t>dài</a:t>
                </a:r>
                <a:r>
                  <a:rPr lang="en-US" sz="2800" dirty="0">
                    <a:solidFill>
                      <a:srgbClr val="333333"/>
                    </a:solidFill>
                    <a:latin typeface="times new roman" panose="02020603050405020304" pitchFamily="18" charset="0"/>
                  </a:rPr>
                  <a:t> </a:t>
                </a:r>
                <a:r>
                  <a:rPr lang="en-US" sz="2800" dirty="0" err="1">
                    <a:solidFill>
                      <a:srgbClr val="333333"/>
                    </a:solidFill>
                    <a:latin typeface="times new roman" panose="02020603050405020304" pitchFamily="18" charset="0"/>
                  </a:rPr>
                  <a:t>của</a:t>
                </a:r>
                <a:r>
                  <a:rPr lang="en-US" sz="2800" dirty="0">
                    <a:solidFill>
                      <a:srgbClr val="333333"/>
                    </a:solidFill>
                    <a:latin typeface="times new roman" panose="02020603050405020304" pitchFamily="18" charset="0"/>
                  </a:rPr>
                  <a:t> </a:t>
                </a:r>
                <a:r>
                  <a:rPr lang="en-US" sz="2800" dirty="0" err="1">
                    <a:solidFill>
                      <a:srgbClr val="333333"/>
                    </a:solidFill>
                    <a:latin typeface="times new roman" panose="02020603050405020304" pitchFamily="18" charset="0"/>
                  </a:rPr>
                  <a:t>phân</a:t>
                </a:r>
                <a:r>
                  <a:rPr lang="en-US" sz="2800" dirty="0">
                    <a:solidFill>
                      <a:srgbClr val="333333"/>
                    </a:solidFill>
                    <a:latin typeface="times new roman" panose="02020603050405020304" pitchFamily="18" charset="0"/>
                  </a:rPr>
                  <a:t> </a:t>
                </a:r>
                <a:r>
                  <a:rPr lang="en-US" sz="2800" dirty="0" err="1">
                    <a:solidFill>
                      <a:srgbClr val="333333"/>
                    </a:solidFill>
                    <a:latin typeface="times new roman" panose="02020603050405020304" pitchFamily="18" charset="0"/>
                  </a:rPr>
                  <a:t>tử</a:t>
                </a:r>
                <a:r>
                  <a:rPr lang="en-US" sz="2800" dirty="0">
                    <a:solidFill>
                      <a:srgbClr val="333333"/>
                    </a:solidFill>
                    <a:latin typeface="times new roman" panose="02020603050405020304" pitchFamily="18" charset="0"/>
                  </a:rPr>
                  <a:t> DNA: </a:t>
                </a:r>
                <a:r>
                  <a:rPr lang="en-US" sz="2800" dirty="0">
                    <a:solidFill>
                      <a:srgbClr val="333333"/>
                    </a:solidFill>
                    <a:latin typeface="Times New Roman" panose="02020603050405020304" pitchFamily="18" charset="0"/>
                    <a:cs typeface="Times New Roman" panose="02020603050405020304" pitchFamily="18" charset="0"/>
                  </a:rPr>
                  <a:t>L = </a:t>
                </a:r>
                <a14:m>
                  <m:oMath xmlns:m="http://schemas.openxmlformats.org/officeDocument/2006/math">
                    <m:f>
                      <m:fPr>
                        <m:ctrlPr>
                          <a:rPr lang="en-US" sz="2800" i="1" kern="100" smtClean="0">
                            <a:solidFill>
                              <a:schemeClr val="tx1"/>
                            </a:solidFill>
                            <a:latin typeface="Cambria Math" panose="02040503050406030204" pitchFamily="18" charset="0"/>
                            <a:cs typeface="Times New Roman" panose="02020603050405020304" pitchFamily="18" charset="0"/>
                          </a:rPr>
                        </m:ctrlPr>
                      </m:fPr>
                      <m:num>
                        <m:r>
                          <a:rPr lang="en-US" sz="2800" b="0" i="1" kern="100" smtClean="0">
                            <a:solidFill>
                              <a:schemeClr val="tx1"/>
                            </a:solidFill>
                            <a:latin typeface="Cambria Math" panose="02040503050406030204" pitchFamily="18" charset="0"/>
                            <a:cs typeface="Times New Roman" panose="02020603050405020304" pitchFamily="18" charset="0"/>
                          </a:rPr>
                          <m:t>𝑁</m:t>
                        </m:r>
                      </m:num>
                      <m:den>
                        <m:r>
                          <a:rPr lang="en-US" sz="2800" b="0" i="1" kern="100" smtClean="0">
                            <a:solidFill>
                              <a:schemeClr val="tx1"/>
                            </a:solidFill>
                            <a:latin typeface="Cambria Math" panose="02040503050406030204" pitchFamily="18" charset="0"/>
                            <a:cs typeface="Times New Roman" panose="02020603050405020304" pitchFamily="18" charset="0"/>
                          </a:rPr>
                          <m:t>2</m:t>
                        </m:r>
                      </m:den>
                    </m:f>
                    <m:r>
                      <a:rPr lang="en-US" sz="2800" b="0" i="1" kern="100" smtClean="0">
                        <a:solidFill>
                          <a:schemeClr val="tx1"/>
                        </a:solidFill>
                        <a:latin typeface="Cambria Math" panose="02040503050406030204" pitchFamily="18" charset="0"/>
                        <a:cs typeface="Times New Roman" panose="02020603050405020304" pitchFamily="18" charset="0"/>
                      </a:rPr>
                      <m:t>. 3,4=</m:t>
                    </m:r>
                    <m:f>
                      <m:fPr>
                        <m:ctrlPr>
                          <a:rPr lang="en-US" sz="2800" b="0" i="1" kern="100" smtClean="0">
                            <a:solidFill>
                              <a:schemeClr val="tx1"/>
                            </a:solidFill>
                            <a:latin typeface="Cambria Math" panose="02040503050406030204" pitchFamily="18" charset="0"/>
                            <a:cs typeface="Times New Roman" panose="02020603050405020304" pitchFamily="18" charset="0"/>
                          </a:rPr>
                        </m:ctrlPr>
                      </m:fPr>
                      <m:num>
                        <m:r>
                          <a:rPr lang="en-US" sz="2800" b="0" i="1" kern="100" smtClean="0">
                            <a:solidFill>
                              <a:schemeClr val="tx1"/>
                            </a:solidFill>
                            <a:latin typeface="Cambria Math" panose="02040503050406030204" pitchFamily="18" charset="0"/>
                            <a:cs typeface="Times New Roman" panose="02020603050405020304" pitchFamily="18" charset="0"/>
                          </a:rPr>
                          <m:t>500000</m:t>
                        </m:r>
                      </m:num>
                      <m:den>
                        <m:r>
                          <a:rPr lang="en-US" sz="2800" b="0" i="1" kern="100" smtClean="0">
                            <a:solidFill>
                              <a:schemeClr val="tx1"/>
                            </a:solidFill>
                            <a:latin typeface="Cambria Math" panose="02040503050406030204" pitchFamily="18" charset="0"/>
                            <a:cs typeface="Times New Roman" panose="02020603050405020304" pitchFamily="18" charset="0"/>
                          </a:rPr>
                          <m:t>2</m:t>
                        </m:r>
                      </m:den>
                    </m:f>
                  </m:oMath>
                </a14:m>
                <a:r>
                  <a:rPr lang="en-US" sz="2800" dirty="0">
                    <a:solidFill>
                      <a:schemeClr val="tx1"/>
                    </a:solidFill>
                    <a:latin typeface="Times New Roman" panose="02020603050405020304" pitchFamily="18" charset="0"/>
                    <a:cs typeface="Times New Roman" panose="02020603050405020304" pitchFamily="18" charset="0"/>
                  </a:rPr>
                  <a:t>. 3,4</a:t>
                </a:r>
                <a:r>
                  <a:rPr lang="en-US" sz="2800" dirty="0">
                    <a:latin typeface="Times New Roman" panose="02020603050405020304" pitchFamily="18" charset="0"/>
                    <a:cs typeface="Times New Roman" panose="02020603050405020304" pitchFamily="18" charset="0"/>
                  </a:rPr>
                  <a:t>= 850000 A</a:t>
                </a:r>
                <a:r>
                  <a:rPr lang="en-US" sz="2800" baseline="30000" dirty="0">
                    <a:latin typeface="Times New Roman" pitchFamily="18" charset="0"/>
                    <a:cs typeface="Times New Roman" pitchFamily="18" charset="0"/>
                  </a:rPr>
                  <a:t>0</a:t>
                </a:r>
                <a:endParaRPr lang="en-US" sz="2800" dirty="0"/>
              </a:p>
            </p:txBody>
          </p:sp>
        </mc:Choice>
        <mc:Fallback xmlns="">
          <p:sp>
            <p:nvSpPr>
              <p:cNvPr id="9" name="TextBox 8">
                <a:extLst>
                  <a:ext uri="{FF2B5EF4-FFF2-40B4-BE49-F238E27FC236}">
                    <a16:creationId xmlns:a16="http://schemas.microsoft.com/office/drawing/2014/main" id="{D2972501-CC0B-35B2-068B-C2CCFCD404A1}"/>
                  </a:ext>
                </a:extLst>
              </p:cNvPr>
              <p:cNvSpPr txBox="1">
                <a:spLocks noRot="1" noChangeAspect="1" noMove="1" noResize="1" noEditPoints="1" noAdjustHandles="1" noChangeArrowheads="1" noChangeShapeType="1" noTextEdit="1"/>
              </p:cNvSpPr>
              <p:nvPr/>
            </p:nvSpPr>
            <p:spPr>
              <a:xfrm>
                <a:off x="245615" y="4500055"/>
                <a:ext cx="11700769" cy="1601529"/>
              </a:xfrm>
              <a:prstGeom prst="rect">
                <a:avLst/>
              </a:prstGeom>
              <a:blipFill>
                <a:blip r:embed="rId3"/>
                <a:stretch>
                  <a:fillRect l="-1042" t="-3802" b="-1901"/>
                </a:stretch>
              </a:blipFill>
            </p:spPr>
            <p:txBody>
              <a:bodyPr/>
              <a:lstStyle/>
              <a:p>
                <a:r>
                  <a:rPr lang="en-US">
                    <a:noFill/>
                  </a:rPr>
                  <a:t> </a:t>
                </a:r>
              </a:p>
            </p:txBody>
          </p:sp>
        </mc:Fallback>
      </mc:AlternateContent>
    </p:spTree>
    <p:extLst>
      <p:ext uri="{BB962C8B-B14F-4D97-AF65-F5344CB8AC3E}">
        <p14:creationId xmlns:p14="http://schemas.microsoft.com/office/powerpoint/2010/main" val="7961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232099"/>
            <a:ext cx="12192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6.</a:t>
            </a:r>
            <a:r>
              <a:rPr lang="vi-VN"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DNA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 = 30%, T = 10%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nucleotide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a:t>
            </a:r>
          </a:p>
          <a:p>
            <a:pPr lvl="0"/>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tỉ</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lệ</a:t>
            </a:r>
            <a:r>
              <a:rPr lang="en-US" sz="2800" dirty="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mỗi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nucleotide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DNA?</a:t>
            </a:r>
          </a:p>
          <a:p>
            <a:pPr lvl="0"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kết</a:t>
            </a:r>
            <a:r>
              <a:rPr lang="en-US" sz="2800" dirty="0">
                <a:solidFill>
                  <a:srgbClr val="FF0000"/>
                </a:solidFill>
                <a:latin typeface="Times New Roman" pitchFamily="18" charset="0"/>
                <a:cs typeface="Times New Roman" pitchFamily="18" charset="0"/>
              </a:rPr>
              <a:t> hydrogen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DNA </a:t>
            </a:r>
            <a:r>
              <a:rPr lang="en-US" sz="2800" dirty="0" err="1">
                <a:solidFill>
                  <a:srgbClr val="FF0000"/>
                </a:solidFill>
                <a:latin typeface="Times New Roman" pitchFamily="18" charset="0"/>
                <a:cs typeface="Times New Roman" pitchFamily="18" charset="0"/>
              </a:rPr>
              <a:t>bằng</a:t>
            </a:r>
            <a:r>
              <a:rPr lang="en-US" sz="2800" dirty="0">
                <a:solidFill>
                  <a:srgbClr val="FF0000"/>
                </a:solidFill>
                <a:latin typeface="Times New Roman" pitchFamily="18" charset="0"/>
                <a:cs typeface="Times New Roman" pitchFamily="18" charset="0"/>
              </a:rPr>
              <a:t> 3900.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nucleotide</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mỗi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loại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DNA?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CBC35C3-B0B0-8306-A685-C1640BD0B883}"/>
                  </a:ext>
                </a:extLst>
              </p:cNvPr>
              <p:cNvSpPr txBox="1"/>
              <p:nvPr/>
            </p:nvSpPr>
            <p:spPr>
              <a:xfrm>
                <a:off x="277427" y="2478868"/>
                <a:ext cx="11272421" cy="1879617"/>
              </a:xfrm>
              <a:prstGeom prst="rect">
                <a:avLst/>
              </a:prstGeom>
              <a:noFill/>
            </p:spPr>
            <p:txBody>
              <a:bodyPr wrap="square">
                <a:spAutoFit/>
              </a:bodyPr>
              <a:lstStyle/>
              <a:p>
                <a:pPr algn="just"/>
                <a:r>
                  <a:rPr lang="en-US" sz="2800" dirty="0">
                    <a:solidFill>
                      <a:schemeClr val="tx1"/>
                    </a:solidFill>
                    <a:latin typeface="Times New Roman" pitchFamily="18" charset="0"/>
                    <a:cs typeface="Times New Roman" pitchFamily="18" charset="0"/>
                  </a:rPr>
                  <a:t>a) %A =%T =</a:t>
                </a:r>
                <a14:m>
                  <m:oMath xmlns:m="http://schemas.openxmlformats.org/officeDocument/2006/math">
                    <m:f>
                      <m:fPr>
                        <m:ctrlPr>
                          <a:rPr lang="en-US" sz="2800" i="1" smtClean="0">
                            <a:solidFill>
                              <a:schemeClr val="tx1"/>
                            </a:solidFill>
                            <a:latin typeface="Cambria Math" panose="02040503050406030204" pitchFamily="18" charset="0"/>
                            <a:cs typeface="Times New Roman" pitchFamily="18" charset="0"/>
                          </a:rPr>
                        </m:ctrlPr>
                      </m:fPr>
                      <m:num>
                        <m:r>
                          <m:rPr>
                            <m:nor/>
                          </m:rPr>
                          <a:rPr lang="en-US" sz="2800" dirty="0">
                            <a:solidFill>
                              <a:schemeClr val="tx1"/>
                            </a:solidFill>
                            <a:latin typeface="Times New Roman" pitchFamily="18" charset="0"/>
                            <a:cs typeface="Times New Roman" pitchFamily="18" charset="0"/>
                          </a:rPr>
                          <m:t>( %</m:t>
                        </m:r>
                        <m:r>
                          <m:rPr>
                            <m:nor/>
                          </m:rPr>
                          <a:rPr lang="en-US" sz="2800" dirty="0">
                            <a:solidFill>
                              <a:schemeClr val="tx1"/>
                            </a:solidFill>
                            <a:latin typeface="Times New Roman" pitchFamily="18" charset="0"/>
                            <a:cs typeface="Times New Roman" pitchFamily="18" charset="0"/>
                          </a:rPr>
                          <m:t>A</m:t>
                        </m:r>
                        <m:r>
                          <m:rPr>
                            <m:nor/>
                          </m:rPr>
                          <a:rPr lang="en-US" sz="2800" dirty="0">
                            <a:solidFill>
                              <a:schemeClr val="tx1"/>
                            </a:solidFill>
                            <a:latin typeface="Times New Roman" pitchFamily="18" charset="0"/>
                            <a:cs typeface="Times New Roman" pitchFamily="18" charset="0"/>
                          </a:rPr>
                          <m:t>1   +%</m:t>
                        </m:r>
                        <m:r>
                          <m:rPr>
                            <m:nor/>
                          </m:rPr>
                          <a:rPr lang="en-US" sz="2800" dirty="0">
                            <a:solidFill>
                              <a:schemeClr val="tx1"/>
                            </a:solidFill>
                            <a:latin typeface="Times New Roman" pitchFamily="18" charset="0"/>
                            <a:cs typeface="Times New Roman" pitchFamily="18" charset="0"/>
                          </a:rPr>
                          <m:t>T</m:t>
                        </m:r>
                        <m:r>
                          <m:rPr>
                            <m:nor/>
                          </m:rPr>
                          <a:rPr lang="en-US" sz="2800" dirty="0">
                            <a:solidFill>
                              <a:schemeClr val="tx1"/>
                            </a:solidFill>
                            <a:latin typeface="Times New Roman" pitchFamily="18" charset="0"/>
                            <a:cs typeface="Times New Roman" pitchFamily="18" charset="0"/>
                          </a:rPr>
                          <m:t>1)</m:t>
                        </m:r>
                      </m:num>
                      <m:den>
                        <m:r>
                          <a:rPr lang="en-US" sz="2800" b="0" i="1" smtClean="0">
                            <a:solidFill>
                              <a:schemeClr val="tx1"/>
                            </a:solidFill>
                            <a:latin typeface="Cambria Math" panose="02040503050406030204" pitchFamily="18" charset="0"/>
                            <a:cs typeface="Times New Roman" pitchFamily="18" charset="0"/>
                          </a:rPr>
                          <m:t>2</m:t>
                        </m:r>
                      </m:den>
                    </m:f>
                  </m:oMath>
                </a14:m>
                <a:r>
                  <a:rPr lang="en-US" sz="2800" dirty="0">
                    <a:solidFill>
                      <a:schemeClr val="tx1"/>
                    </a:solidFill>
                    <a:latin typeface="Times New Roman" pitchFamily="18" charset="0"/>
                    <a:cs typeface="Times New Roman" pitchFamily="18" charset="0"/>
                  </a:rPr>
                  <a:t> =</a:t>
                </a:r>
                <a14:m>
                  <m:oMath xmlns:m="http://schemas.openxmlformats.org/officeDocument/2006/math">
                    <m:f>
                      <m:fPr>
                        <m:ctrlPr>
                          <a:rPr lang="en-US" sz="3200" i="1" dirty="0" smtClean="0">
                            <a:solidFill>
                              <a:schemeClr val="tx1"/>
                            </a:solidFill>
                            <a:latin typeface="Cambria Math" panose="02040503050406030204" pitchFamily="18" charset="0"/>
                            <a:cs typeface="Times New Roman" pitchFamily="18" charset="0"/>
                          </a:rPr>
                        </m:ctrlPr>
                      </m:fPr>
                      <m:num>
                        <m:r>
                          <a:rPr lang="en-US" sz="3200" b="0" i="1" dirty="0" smtClean="0">
                            <a:solidFill>
                              <a:schemeClr val="tx1"/>
                            </a:solidFill>
                            <a:latin typeface="Cambria Math" panose="02040503050406030204" pitchFamily="18" charset="0"/>
                            <a:cs typeface="Times New Roman" pitchFamily="18" charset="0"/>
                          </a:rPr>
                          <m:t>30%+10%</m:t>
                        </m:r>
                      </m:num>
                      <m:den>
                        <m:r>
                          <a:rPr lang="en-US" sz="3200" b="0" i="1" dirty="0" smtClean="0">
                            <a:solidFill>
                              <a:schemeClr val="tx1"/>
                            </a:solidFill>
                            <a:latin typeface="Cambria Math" panose="02040503050406030204" pitchFamily="18" charset="0"/>
                            <a:cs typeface="Times New Roman" pitchFamily="18" charset="0"/>
                          </a:rPr>
                          <m:t>2</m:t>
                        </m:r>
                      </m:den>
                    </m:f>
                  </m:oMath>
                </a14:m>
                <a:r>
                  <a:rPr lang="en-US" sz="3200" dirty="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=20%</a:t>
                </a:r>
              </a:p>
              <a:p>
                <a:pPr algn="just"/>
                <a:r>
                  <a:rPr lang="en-US" sz="2800" dirty="0">
                    <a:latin typeface="Times New Roman" pitchFamily="18" charset="0"/>
                    <a:cs typeface="Times New Roman" pitchFamily="18" charset="0"/>
                  </a:rPr>
                  <a:t>%G =%C =</a:t>
                </a:r>
                <a14:m>
                  <m:oMath xmlns:m="http://schemas.openxmlformats.org/officeDocument/2006/math">
                    <m:f>
                      <m:fPr>
                        <m:ctrlPr>
                          <a:rPr lang="en-US" sz="2800" i="1" smtClean="0">
                            <a:latin typeface="Cambria Math" panose="02040503050406030204" pitchFamily="18" charset="0"/>
                            <a:cs typeface="Times New Roman" pitchFamily="18" charset="0"/>
                          </a:rPr>
                        </m:ctrlPr>
                      </m:fPr>
                      <m:num>
                        <m:r>
                          <a:rPr lang="en-US" sz="2800" b="0" i="1" smtClean="0">
                            <a:latin typeface="Cambria Math" panose="02040503050406030204" pitchFamily="18" charset="0"/>
                            <a:cs typeface="Times New Roman" pitchFamily="18" charset="0"/>
                          </a:rPr>
                          <m:t>100</m:t>
                        </m:r>
                        <m:r>
                          <a:rPr lang="en-US" sz="2800" b="0" i="1" smtClean="0">
                            <a:latin typeface="Cambria Math" panose="02040503050406030204" pitchFamily="18" charset="0"/>
                            <a:ea typeface="Cambria Math" panose="02040503050406030204" pitchFamily="18" charset="0"/>
                            <a:cs typeface="Times New Roman" pitchFamily="18" charset="0"/>
                          </a:rPr>
                          <m:t>%−(%</m:t>
                        </m:r>
                        <m:r>
                          <a:rPr lang="en-US" sz="2800" b="0" i="1" smtClean="0">
                            <a:latin typeface="Cambria Math" panose="02040503050406030204" pitchFamily="18" charset="0"/>
                            <a:ea typeface="Cambria Math" panose="02040503050406030204" pitchFamily="18" charset="0"/>
                            <a:cs typeface="Times New Roman" pitchFamily="18" charset="0"/>
                          </a:rPr>
                          <m:t>𝐴</m:t>
                        </m:r>
                        <m:r>
                          <a:rPr lang="en-US" sz="2800" b="0" i="1" smtClean="0">
                            <a:latin typeface="Cambria Math" panose="02040503050406030204" pitchFamily="18" charset="0"/>
                            <a:ea typeface="Cambria Math" panose="02040503050406030204" pitchFamily="18" charset="0"/>
                            <a:cs typeface="Times New Roman" pitchFamily="18" charset="0"/>
                          </a:rPr>
                          <m:t>+%</m:t>
                        </m:r>
                        <m:r>
                          <a:rPr lang="en-US" sz="2800" b="0" i="1" smtClean="0">
                            <a:latin typeface="Cambria Math" panose="02040503050406030204" pitchFamily="18" charset="0"/>
                            <a:ea typeface="Cambria Math" panose="02040503050406030204" pitchFamily="18" charset="0"/>
                            <a:cs typeface="Times New Roman" pitchFamily="18" charset="0"/>
                          </a:rPr>
                          <m:t>𝑇</m:t>
                        </m:r>
                        <m:r>
                          <a:rPr lang="en-US" sz="2800" b="0" i="1" smtClean="0">
                            <a:latin typeface="Cambria Math" panose="02040503050406030204" pitchFamily="18" charset="0"/>
                            <a:ea typeface="Cambria Math" panose="02040503050406030204" pitchFamily="18" charset="0"/>
                            <a:cs typeface="Times New Roman" pitchFamily="18" charset="0"/>
                          </a:rPr>
                          <m:t>)</m:t>
                        </m:r>
                      </m:num>
                      <m:den>
                        <m:r>
                          <a:rPr lang="en-US" sz="2800" b="0" i="1" smtClean="0">
                            <a:latin typeface="Cambria Math" panose="02040503050406030204" pitchFamily="18" charset="0"/>
                            <a:cs typeface="Times New Roman" pitchFamily="18" charset="0"/>
                          </a:rPr>
                          <m:t>2</m:t>
                        </m:r>
                      </m:den>
                    </m:f>
                    <m:r>
                      <a:rPr lang="en-US" sz="2800" b="0" i="1" smtClean="0">
                        <a:latin typeface="Cambria Math" panose="02040503050406030204" pitchFamily="18" charset="0"/>
                        <a:cs typeface="Times New Roman" pitchFamily="18" charset="0"/>
                      </a:rPr>
                      <m:t>=</m:t>
                    </m:r>
                    <m:f>
                      <m:fPr>
                        <m:ctrlPr>
                          <a:rPr lang="en-US" sz="2800" i="1" smtClean="0">
                            <a:latin typeface="Cambria Math" panose="02040503050406030204" pitchFamily="18" charset="0"/>
                            <a:cs typeface="Times New Roman" pitchFamily="18" charset="0"/>
                          </a:rPr>
                        </m:ctrlPr>
                      </m:fPr>
                      <m:num>
                        <m:r>
                          <a:rPr lang="en-US" sz="2800" b="0" i="1" smtClean="0">
                            <a:latin typeface="Cambria Math" panose="02040503050406030204" pitchFamily="18" charset="0"/>
                            <a:cs typeface="Times New Roman" pitchFamily="18" charset="0"/>
                          </a:rPr>
                          <m:t>100% −(20%+20</m:t>
                        </m:r>
                        <m:r>
                          <a:rPr lang="en-US" sz="2800" b="0" i="1" smtClean="0">
                            <a:latin typeface="Cambria Math" panose="02040503050406030204" pitchFamily="18" charset="0"/>
                            <a:ea typeface="Cambria Math" panose="02040503050406030204" pitchFamily="18" charset="0"/>
                            <a:cs typeface="Times New Roman" pitchFamily="18" charset="0"/>
                          </a:rPr>
                          <m:t>%</m:t>
                        </m:r>
                        <m:r>
                          <a:rPr lang="en-US" sz="2800" b="0" i="1" smtClean="0">
                            <a:latin typeface="Cambria Math" panose="02040503050406030204" pitchFamily="18" charset="0"/>
                            <a:cs typeface="Times New Roman" pitchFamily="18" charset="0"/>
                          </a:rPr>
                          <m:t>)</m:t>
                        </m:r>
                      </m:num>
                      <m:den>
                        <m:r>
                          <a:rPr lang="en-US" sz="2800" b="0" i="1" smtClean="0">
                            <a:latin typeface="Cambria Math" panose="02040503050406030204" pitchFamily="18" charset="0"/>
                            <a:cs typeface="Times New Roman" pitchFamily="18" charset="0"/>
                          </a:rPr>
                          <m:t>2</m:t>
                        </m:r>
                      </m:den>
                    </m:f>
                    <m:r>
                      <a:rPr lang="en-US" sz="2800" b="0" i="0" smtClean="0">
                        <a:latin typeface="Cambria Math" panose="02040503050406030204" pitchFamily="18" charset="0"/>
                        <a:cs typeface="Times New Roman" pitchFamily="18" charset="0"/>
                      </a:rPr>
                      <m:t>=30%</m:t>
                    </m:r>
                  </m:oMath>
                </a14:m>
                <a:r>
                  <a:rPr lang="en-US" sz="2800" dirty="0">
                    <a:solidFill>
                      <a:schemeClr val="tx1"/>
                    </a:solidFill>
                    <a:latin typeface="Times New Roman" pitchFamily="18" charset="0"/>
                    <a:cs typeface="Times New Roman" pitchFamily="18" charset="0"/>
                  </a:rPr>
                  <a:t> </a:t>
                </a:r>
              </a:p>
              <a:p>
                <a:pPr algn="just"/>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hoặc</a:t>
                </a:r>
                <a:r>
                  <a:rPr lang="en-US" sz="2800" dirty="0">
                    <a:solidFill>
                      <a:schemeClr val="tx1"/>
                    </a:solidFill>
                    <a:latin typeface="Times New Roman" pitchFamily="18" charset="0"/>
                    <a:cs typeface="Times New Roman" pitchFamily="18" charset="0"/>
                  </a:rPr>
                  <a:t> %G =%C = 50% -%A = 50% -20% = 30%)</a:t>
                </a:r>
              </a:p>
            </p:txBody>
          </p:sp>
        </mc:Choice>
        <mc:Fallback xmlns="">
          <p:sp>
            <p:nvSpPr>
              <p:cNvPr id="3" name="TextBox 2">
                <a:extLst>
                  <a:ext uri="{FF2B5EF4-FFF2-40B4-BE49-F238E27FC236}">
                    <a16:creationId xmlns:a16="http://schemas.microsoft.com/office/drawing/2014/main" id="{DCBC35C3-B0B0-8306-A685-C1640BD0B883}"/>
                  </a:ext>
                </a:extLst>
              </p:cNvPr>
              <p:cNvSpPr txBox="1">
                <a:spLocks noRot="1" noChangeAspect="1" noMove="1" noResize="1" noEditPoints="1" noAdjustHandles="1" noChangeArrowheads="1" noChangeShapeType="1" noTextEdit="1"/>
              </p:cNvSpPr>
              <p:nvPr/>
            </p:nvSpPr>
            <p:spPr>
              <a:xfrm>
                <a:off x="277427" y="2478868"/>
                <a:ext cx="11272421" cy="1879617"/>
              </a:xfrm>
              <a:prstGeom prst="rect">
                <a:avLst/>
              </a:prstGeom>
              <a:blipFill>
                <a:blip r:embed="rId2"/>
                <a:stretch>
                  <a:fillRect l="-1136" b="-74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2A8B61-E696-3E03-EF37-683715149671}"/>
                  </a:ext>
                </a:extLst>
              </p:cNvPr>
              <p:cNvSpPr txBox="1"/>
              <p:nvPr/>
            </p:nvSpPr>
            <p:spPr>
              <a:xfrm>
                <a:off x="197527" y="4379757"/>
                <a:ext cx="11165889" cy="2478243"/>
              </a:xfrm>
              <a:prstGeom prst="rect">
                <a:avLst/>
              </a:prstGeom>
              <a:noFill/>
            </p:spPr>
            <p:txBody>
              <a:bodyPr wrap="square">
                <a:spAutoFit/>
              </a:bodyPr>
              <a:lstStyle/>
              <a:p>
                <a:r>
                  <a:rPr lang="en-US" sz="2800" dirty="0">
                    <a:solidFill>
                      <a:srgbClr val="3333FF"/>
                    </a:solidFill>
                    <a:latin typeface="Times New Roman" panose="02020603050405020304" pitchFamily="18" charset="0"/>
                    <a:cs typeface="Times New Roman" pitchFamily="18" charset="0"/>
                  </a:rPr>
                  <a:t>b) Ta </a:t>
                </a:r>
                <a:r>
                  <a:rPr lang="en-US" sz="2800" dirty="0" err="1">
                    <a:solidFill>
                      <a:srgbClr val="3333FF"/>
                    </a:solidFill>
                    <a:latin typeface="Times New Roman" panose="02020603050405020304" pitchFamily="18" charset="0"/>
                    <a:cs typeface="Times New Roman" pitchFamily="18" charset="0"/>
                  </a:rPr>
                  <a:t>có</a:t>
                </a:r>
                <a:r>
                  <a:rPr lang="en-US" sz="2800" dirty="0">
                    <a:solidFill>
                      <a:srgbClr val="3333FF"/>
                    </a:solidFill>
                    <a:latin typeface="Times New Roman" panose="02020603050405020304" pitchFamily="18" charset="0"/>
                    <a:cs typeface="Times New Roman" pitchFamily="18" charset="0"/>
                  </a:rPr>
                  <a:t> : </a:t>
                </a:r>
                <a:r>
                  <a:rPr lang="en-US" sz="2800" dirty="0" err="1">
                    <a:solidFill>
                      <a:srgbClr val="3333FF"/>
                    </a:solidFill>
                    <a:latin typeface="Times New Roman" panose="02020603050405020304" pitchFamily="18" charset="0"/>
                    <a:cs typeface="Times New Roman" pitchFamily="18" charset="0"/>
                  </a:rPr>
                  <a:t>Tổng</a:t>
                </a:r>
                <a:r>
                  <a:rPr lang="en-US" sz="2800" dirty="0">
                    <a:solidFill>
                      <a:srgbClr val="3333FF"/>
                    </a:solidFill>
                    <a:latin typeface="Times New Roman" panose="02020603050405020304" pitchFamily="18" charset="0"/>
                    <a:cs typeface="Times New Roman" pitchFamily="18" charset="0"/>
                  </a:rPr>
                  <a:t> </a:t>
                </a:r>
                <a:r>
                  <a:rPr lang="en-US" sz="2800" dirty="0" err="1">
                    <a:solidFill>
                      <a:srgbClr val="3333FF"/>
                    </a:solidFill>
                    <a:latin typeface="Times New Roman" panose="02020603050405020304" pitchFamily="18" charset="0"/>
                    <a:cs typeface="Times New Roman" pitchFamily="18" charset="0"/>
                  </a:rPr>
                  <a:t>số</a:t>
                </a:r>
                <a:r>
                  <a:rPr lang="en-US" sz="2800" dirty="0">
                    <a:solidFill>
                      <a:srgbClr val="3333FF"/>
                    </a:solidFill>
                    <a:latin typeface="Times New Roman" panose="02020603050405020304" pitchFamily="18" charset="0"/>
                    <a:cs typeface="Times New Roman" pitchFamily="18" charset="0"/>
                  </a:rPr>
                  <a:t> </a:t>
                </a:r>
                <a:r>
                  <a:rPr lang="en-US" sz="2800" dirty="0" err="1">
                    <a:solidFill>
                      <a:srgbClr val="3333FF"/>
                    </a:solidFill>
                    <a:latin typeface="Times New Roman" panose="02020603050405020304" pitchFamily="18" charset="0"/>
                    <a:cs typeface="Times New Roman" pitchFamily="18" charset="0"/>
                  </a:rPr>
                  <a:t>liên</a:t>
                </a:r>
                <a:r>
                  <a:rPr lang="en-US" sz="2800" dirty="0">
                    <a:solidFill>
                      <a:srgbClr val="3333FF"/>
                    </a:solidFill>
                    <a:latin typeface="Times New Roman" panose="02020603050405020304" pitchFamily="18" charset="0"/>
                    <a:cs typeface="Times New Roman" pitchFamily="18" charset="0"/>
                  </a:rPr>
                  <a:t> </a:t>
                </a:r>
                <a:r>
                  <a:rPr lang="en-US" sz="2800" dirty="0" err="1">
                    <a:solidFill>
                      <a:srgbClr val="3333FF"/>
                    </a:solidFill>
                    <a:latin typeface="Times New Roman" panose="02020603050405020304" pitchFamily="18" charset="0"/>
                    <a:cs typeface="Times New Roman" pitchFamily="18" charset="0"/>
                  </a:rPr>
                  <a:t>kết</a:t>
                </a:r>
                <a:r>
                  <a:rPr lang="en-US" sz="2800" dirty="0">
                    <a:solidFill>
                      <a:srgbClr val="3333FF"/>
                    </a:solidFill>
                    <a:latin typeface="Times New Roman" panose="02020603050405020304" pitchFamily="18" charset="0"/>
                    <a:cs typeface="Times New Roman" pitchFamily="18" charset="0"/>
                  </a:rPr>
                  <a:t> hydrogen H = 2A + 3G =3900</a:t>
                </a:r>
              </a:p>
              <a:p>
                <a:pPr marL="285750" indent="-285750">
                  <a:buFont typeface="Wingdings 3" panose="05040102010807070707" pitchFamily="18" charset="2"/>
                  <a:buChar char="n"/>
                </a:pPr>
                <a:r>
                  <a:rPr lang="en-US" sz="2800" dirty="0">
                    <a:solidFill>
                      <a:srgbClr val="3333FF"/>
                    </a:solidFill>
                    <a:latin typeface="Times New Roman" panose="02020603050405020304" pitchFamily="18" charset="0"/>
                    <a:cs typeface="Times New Roman" pitchFamily="18" charset="0"/>
                    <a:sym typeface="Wingdings 3" panose="05040102010807070707" pitchFamily="18" charset="2"/>
                  </a:rPr>
                  <a:t> 2.20% +3.30% = 130%</a:t>
                </a:r>
              </a:p>
              <a:p>
                <a:r>
                  <a:rPr lang="en-US" sz="2800" dirty="0">
                    <a:solidFill>
                      <a:srgbClr val="3333FF"/>
                    </a:solidFill>
                    <a:latin typeface="Times New Roman" panose="02020603050405020304" pitchFamily="18" charset="0"/>
                    <a:cs typeface="Times New Roman" pitchFamily="18" charset="0"/>
                    <a:sym typeface="Wingdings 3" panose="05040102010807070707" pitchFamily="18" charset="2"/>
                  </a:rPr>
                  <a:t>A =T = </a:t>
                </a:r>
                <a14:m>
                  <m:oMath xmlns:m="http://schemas.openxmlformats.org/officeDocument/2006/math">
                    <m:f>
                      <m:fPr>
                        <m:ctrlPr>
                          <a:rPr lang="en-US" sz="2800" i="1" smtClean="0">
                            <a:solidFill>
                              <a:srgbClr val="3333FF"/>
                            </a:solidFill>
                            <a:latin typeface="Cambria Math" panose="02040503050406030204" pitchFamily="18" charset="0"/>
                            <a:cs typeface="Times New Roman" pitchFamily="18" charset="0"/>
                            <a:sym typeface="Wingdings 3" panose="05040102010807070707" pitchFamily="18" charset="2"/>
                          </a:rPr>
                        </m:ctrlPr>
                      </m:fPr>
                      <m:num>
                        <m:r>
                          <a:rPr lang="en-US" sz="2800" b="0" i="1" smtClean="0">
                            <a:solidFill>
                              <a:srgbClr val="3333FF"/>
                            </a:solidFill>
                            <a:latin typeface="Cambria Math" panose="02040503050406030204" pitchFamily="18" charset="0"/>
                            <a:cs typeface="Times New Roman" pitchFamily="18" charset="0"/>
                            <a:sym typeface="Wingdings 3" panose="05040102010807070707" pitchFamily="18" charset="2"/>
                          </a:rPr>
                          <m:t>3900</m:t>
                        </m:r>
                      </m:num>
                      <m:den>
                        <m:r>
                          <a:rPr lang="en-US" sz="2800" b="0" i="1" smtClean="0">
                            <a:solidFill>
                              <a:srgbClr val="3333FF"/>
                            </a:solidFill>
                            <a:latin typeface="Cambria Math" panose="02040503050406030204" pitchFamily="18" charset="0"/>
                            <a:cs typeface="Times New Roman" pitchFamily="18" charset="0"/>
                            <a:sym typeface="Wingdings 3" panose="05040102010807070707" pitchFamily="18" charset="2"/>
                          </a:rPr>
                          <m:t>130%</m:t>
                        </m:r>
                      </m:den>
                    </m:f>
                  </m:oMath>
                </a14:m>
                <a:r>
                  <a:rPr lang="en-US" sz="2800" dirty="0">
                    <a:solidFill>
                      <a:srgbClr val="3333FF"/>
                    </a:solidFill>
                    <a:latin typeface="Times New Roman" panose="02020603050405020304" pitchFamily="18" charset="0"/>
                    <a:cs typeface="Times New Roman" panose="02020603050405020304" pitchFamily="18" charset="0"/>
                  </a:rPr>
                  <a:t>. 20% = 600 (nucleotide)</a:t>
                </a:r>
              </a:p>
              <a:p>
                <a:r>
                  <a:rPr lang="en-US" sz="2800" dirty="0">
                    <a:solidFill>
                      <a:srgbClr val="3333FF"/>
                    </a:solidFill>
                    <a:latin typeface="Times New Roman" panose="02020603050405020304" pitchFamily="18" charset="0"/>
                    <a:cs typeface="Times New Roman" panose="02020603050405020304" pitchFamily="18" charset="0"/>
                  </a:rPr>
                  <a:t>G=C = </a:t>
                </a:r>
                <a14:m>
                  <m:oMath xmlns:m="http://schemas.openxmlformats.org/officeDocument/2006/math">
                    <m:f>
                      <m:fPr>
                        <m:ctrlPr>
                          <a:rPr lang="en-US" sz="2800" i="1" smtClean="0">
                            <a:solidFill>
                              <a:srgbClr val="3333FF"/>
                            </a:solidFill>
                            <a:latin typeface="Cambria Math" panose="02040503050406030204" pitchFamily="18" charset="0"/>
                          </a:rPr>
                        </m:ctrlPr>
                      </m:fPr>
                      <m:num>
                        <m:r>
                          <a:rPr lang="en-US" sz="2800" b="0" i="1" smtClean="0">
                            <a:solidFill>
                              <a:srgbClr val="3333FF"/>
                            </a:solidFill>
                            <a:latin typeface="Cambria Math" panose="02040503050406030204" pitchFamily="18" charset="0"/>
                          </a:rPr>
                          <m:t>3900</m:t>
                        </m:r>
                      </m:num>
                      <m:den>
                        <m:r>
                          <a:rPr lang="en-US" sz="2800" b="0" i="1" smtClean="0">
                            <a:solidFill>
                              <a:srgbClr val="3333FF"/>
                            </a:solidFill>
                            <a:latin typeface="Cambria Math" panose="02040503050406030204" pitchFamily="18" charset="0"/>
                          </a:rPr>
                          <m:t>130%</m:t>
                        </m:r>
                      </m:den>
                    </m:f>
                  </m:oMath>
                </a14:m>
                <a:r>
                  <a:rPr lang="en-US" sz="2800" dirty="0">
                    <a:solidFill>
                      <a:srgbClr val="3333FF"/>
                    </a:solidFill>
                    <a:latin typeface="Times New Roman" panose="02020603050405020304" pitchFamily="18" charset="0"/>
                    <a:cs typeface="Times New Roman" panose="02020603050405020304" pitchFamily="18" charset="0"/>
                  </a:rPr>
                  <a:t>. 30% = 900(nucleotide)</a:t>
                </a:r>
              </a:p>
              <a:p>
                <a:pPr marL="285750" indent="-285750">
                  <a:buFont typeface="Wingdings 3" panose="05040102010807070707" pitchFamily="18" charset="2"/>
                  <a:buChar char="n"/>
                </a:pPr>
                <a:endParaRPr lang="en-US" dirty="0"/>
              </a:p>
            </p:txBody>
          </p:sp>
        </mc:Choice>
        <mc:Fallback xmlns="">
          <p:sp>
            <p:nvSpPr>
              <p:cNvPr id="5" name="TextBox 4">
                <a:extLst>
                  <a:ext uri="{FF2B5EF4-FFF2-40B4-BE49-F238E27FC236}">
                    <a16:creationId xmlns:a16="http://schemas.microsoft.com/office/drawing/2014/main" id="{642A8B61-E696-3E03-EF37-683715149671}"/>
                  </a:ext>
                </a:extLst>
              </p:cNvPr>
              <p:cNvSpPr txBox="1">
                <a:spLocks noRot="1" noChangeAspect="1" noMove="1" noResize="1" noEditPoints="1" noAdjustHandles="1" noChangeArrowheads="1" noChangeShapeType="1" noTextEdit="1"/>
              </p:cNvSpPr>
              <p:nvPr/>
            </p:nvSpPr>
            <p:spPr>
              <a:xfrm>
                <a:off x="197527" y="4379757"/>
                <a:ext cx="11165889" cy="2478243"/>
              </a:xfrm>
              <a:prstGeom prst="rect">
                <a:avLst/>
              </a:prstGeom>
              <a:blipFill>
                <a:blip r:embed="rId3"/>
                <a:stretch>
                  <a:fillRect l="-1092" t="-2457"/>
                </a:stretch>
              </a:blipFill>
            </p:spPr>
            <p:txBody>
              <a:bodyPr/>
              <a:lstStyle/>
              <a:p>
                <a:r>
                  <a:rPr lang="en-US">
                    <a:noFill/>
                  </a:rPr>
                  <a:t> </a:t>
                </a:r>
              </a:p>
            </p:txBody>
          </p:sp>
        </mc:Fallback>
      </mc:AlternateContent>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fltVal val="0"/>
                                          </p:val>
                                        </p:tav>
                                        <p:tav tm="100000">
                                          <p:val>
                                            <p:strVal val="#ppt_w"/>
                                          </p:val>
                                        </p:tav>
                                      </p:tavLst>
                                    </p:anim>
                                    <p:anim calcmode="lin" valueType="num">
                                      <p:cBhvr>
                                        <p:cTn id="8" dur="500" fill="hold"/>
                                        <p:tgtEl>
                                          <p:spTgt spid="6145"/>
                                        </p:tgtEl>
                                        <p:attrNameLst>
                                          <p:attrName>ppt_h</p:attrName>
                                        </p:attrNameLst>
                                      </p:cBhvr>
                                      <p:tavLst>
                                        <p:tav tm="0">
                                          <p:val>
                                            <p:fltVal val="0"/>
                                          </p:val>
                                        </p:tav>
                                        <p:tav tm="100000">
                                          <p:val>
                                            <p:strVal val="#ppt_h"/>
                                          </p:val>
                                        </p:tav>
                                      </p:tavLst>
                                    </p:anim>
                                    <p:animEffect transition="in" filter="fade">
                                      <p:cBhvr>
                                        <p:cTn id="9" dur="500"/>
                                        <p:tgtEl>
                                          <p:spTgt spid="61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P spid="3"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58497F-7755-063D-8C16-6B8A181C6DBD}"/>
              </a:ext>
            </a:extLst>
          </p:cNvPr>
          <p:cNvSpPr txBox="1"/>
          <p:nvPr/>
        </p:nvSpPr>
        <p:spPr>
          <a:xfrm>
            <a:off x="195309" y="302359"/>
            <a:ext cx="11656380" cy="3539430"/>
          </a:xfrm>
          <a:prstGeom prst="rect">
            <a:avLst/>
          </a:prstGeom>
          <a:noFill/>
        </p:spPr>
        <p:txBody>
          <a:bodyPr wrap="square">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17: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chứa</a:t>
            </a:r>
            <a:r>
              <a:rPr lang="en-US" sz="2800" dirty="0">
                <a:solidFill>
                  <a:srgbClr val="FF0000"/>
                </a:solidFill>
                <a:latin typeface="Times New Roman" pitchFamily="18" charset="0"/>
                <a:cs typeface="Times New Roman" pitchFamily="18" charset="0"/>
              </a:rPr>
              <a:t> 20% A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kết</a:t>
            </a:r>
            <a:r>
              <a:rPr lang="en-US" sz="2800" dirty="0">
                <a:solidFill>
                  <a:srgbClr val="FF0000"/>
                </a:solidFill>
                <a:latin typeface="Times New Roman" pitchFamily="18" charset="0"/>
                <a:cs typeface="Times New Roman" pitchFamily="18" charset="0"/>
              </a:rPr>
              <a:t> hydrogen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3120.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gene?</a:t>
            </a:r>
          </a:p>
          <a:p>
            <a:pPr algn="just"/>
            <a:endParaRPr lang="en-US" sz="2800" dirty="0">
              <a:solidFill>
                <a:srgbClr val="FF0000"/>
              </a:solidFill>
              <a:latin typeface="Times New Roman" pitchFamily="18" charset="0"/>
              <a:cs typeface="Times New Roman" pitchFamily="18" charset="0"/>
            </a:endParaRPr>
          </a:p>
          <a:p>
            <a:pPr algn="just"/>
            <a:endParaRPr lang="en-US" sz="2800" dirty="0">
              <a:solidFill>
                <a:srgbClr val="FF0000"/>
              </a:solidFill>
              <a:latin typeface="Times New Roman" pitchFamily="18" charset="0"/>
              <a:cs typeface="Times New Roman" pitchFamily="18" charset="0"/>
            </a:endParaRPr>
          </a:p>
          <a:p>
            <a:pPr algn="just"/>
            <a:endParaRPr lang="en-US" sz="2800" dirty="0">
              <a:solidFill>
                <a:srgbClr val="FF0000"/>
              </a:solidFill>
              <a:latin typeface="Times New Roman" pitchFamily="18" charset="0"/>
              <a:cs typeface="Times New Roman" pitchFamily="18" charset="0"/>
            </a:endParaRPr>
          </a:p>
          <a:p>
            <a:pPr algn="just"/>
            <a:endParaRPr lang="en-US" sz="2800" dirty="0">
              <a:solidFill>
                <a:srgbClr val="FF0000"/>
              </a:solidFill>
              <a:latin typeface="Times New Roman" pitchFamily="18" charset="0"/>
              <a:cs typeface="Times New Roman" pitchFamily="18" charset="0"/>
            </a:endParaRPr>
          </a:p>
          <a:p>
            <a:pPr algn="just"/>
            <a:endParaRPr lang="en-US" sz="2800" dirty="0">
              <a:solidFill>
                <a:srgbClr val="FF0000"/>
              </a:solidFill>
              <a:latin typeface="Times New Roman" pitchFamily="18" charset="0"/>
              <a:cs typeface="Times New Roman" pitchFamily="18" charset="0"/>
            </a:endParaRPr>
          </a:p>
          <a:p>
            <a:pPr algn="just"/>
            <a:endParaRPr lang="en-US" sz="2800"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5E4DF8-7D6F-B8E9-088A-69AAC571356E}"/>
                  </a:ext>
                </a:extLst>
              </p:cNvPr>
              <p:cNvSpPr txBox="1"/>
              <p:nvPr/>
            </p:nvSpPr>
            <p:spPr>
              <a:xfrm>
                <a:off x="236368" y="1259707"/>
                <a:ext cx="11574262" cy="2856295"/>
              </a:xfrm>
              <a:prstGeom prst="rect">
                <a:avLst/>
              </a:prstGeom>
              <a:noFill/>
            </p:spPr>
            <p:txBody>
              <a:bodyPr wrap="square">
                <a:spAutoFit/>
              </a:bodyPr>
              <a:lstStyle/>
              <a:p>
                <a:pPr algn="l"/>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Tổng</a:t>
                </a:r>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số</a:t>
                </a:r>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liên</a:t>
                </a:r>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kết</a:t>
                </a:r>
                <a:r>
                  <a:rPr lang="en-US" sz="2800" b="0" i="0" dirty="0">
                    <a:solidFill>
                      <a:srgbClr val="3333FF"/>
                    </a:solidFill>
                    <a:effectLst/>
                    <a:latin typeface="times new roman" panose="02020603050405020304" pitchFamily="18" charset="0"/>
                  </a:rPr>
                  <a:t> hydrogen H = 2A + 3G = 3120</a:t>
                </a:r>
              </a:p>
              <a:p>
                <a:pPr algn="l"/>
                <a:r>
                  <a:rPr lang="en-US" sz="2800" dirty="0">
                    <a:solidFill>
                      <a:srgbClr val="3333FF"/>
                    </a:solidFill>
                    <a:latin typeface="times new roman" panose="02020603050405020304" pitchFamily="18" charset="0"/>
                  </a:rPr>
                  <a:t>				              2.%A.N +3.%G.N =3120</a:t>
                </a:r>
              </a:p>
              <a:p>
                <a:pPr algn="l"/>
                <a:r>
                  <a:rPr lang="en-US" sz="2800" b="0" i="0" dirty="0">
                    <a:solidFill>
                      <a:srgbClr val="3333FF"/>
                    </a:solidFill>
                    <a:effectLst/>
                    <a:latin typeface="times new roman" panose="02020603050405020304" pitchFamily="18" charset="0"/>
                  </a:rPr>
                  <a:t>                                                      2.0,2N +3. 0,3N = 3120</a:t>
                </a:r>
              </a:p>
              <a:p>
                <a:pPr algn="l"/>
                <a:r>
                  <a:rPr lang="en-US" sz="2800" dirty="0">
                    <a:solidFill>
                      <a:srgbClr val="3333FF"/>
                    </a:solidFill>
                    <a:latin typeface="times new roman" panose="02020603050405020304" pitchFamily="18" charset="0"/>
                  </a:rPr>
                  <a:t>                                                       N                        = 2400 ( nucleotide)</a:t>
                </a:r>
              </a:p>
              <a:p>
                <a:r>
                  <a:rPr lang="en-US" sz="2800" b="0" i="0" dirty="0">
                    <a:solidFill>
                      <a:srgbClr val="3333FF"/>
                    </a:solidFill>
                    <a:effectLst/>
                    <a:latin typeface="times new roman" panose="02020603050405020304" pitchFamily="18" charset="0"/>
                  </a:rPr>
                  <a:t>   </a:t>
                </a:r>
              </a:p>
              <a:p>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Chiều</a:t>
                </a:r>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dài</a:t>
                </a:r>
                <a:r>
                  <a:rPr lang="en-US" sz="2800" b="0" i="0" dirty="0">
                    <a:solidFill>
                      <a:srgbClr val="3333FF"/>
                    </a:solidFill>
                    <a:effectLst/>
                    <a:latin typeface="times new roman" panose="02020603050405020304" pitchFamily="18" charset="0"/>
                  </a:rPr>
                  <a:t> </a:t>
                </a:r>
                <a:r>
                  <a:rPr lang="en-US" sz="2800" b="0" i="0" dirty="0" err="1">
                    <a:solidFill>
                      <a:srgbClr val="3333FF"/>
                    </a:solidFill>
                    <a:effectLst/>
                    <a:latin typeface="times new roman" panose="02020603050405020304" pitchFamily="18" charset="0"/>
                  </a:rPr>
                  <a:t>của</a:t>
                </a:r>
                <a:r>
                  <a:rPr lang="en-US" sz="2800" b="0" i="0" dirty="0">
                    <a:solidFill>
                      <a:srgbClr val="3333FF"/>
                    </a:solidFill>
                    <a:effectLst/>
                    <a:latin typeface="times new roman" panose="02020603050405020304" pitchFamily="18" charset="0"/>
                  </a:rPr>
                  <a:t> gen: L = </a:t>
                </a:r>
                <a14:m>
                  <m:oMath xmlns:m="http://schemas.openxmlformats.org/officeDocument/2006/math">
                    <m:f>
                      <m:fPr>
                        <m:ctrlPr>
                          <a:rPr lang="en-US" sz="2800" b="0" i="1" smtClean="0">
                            <a:solidFill>
                              <a:srgbClr val="3333FF"/>
                            </a:solidFill>
                            <a:effectLst/>
                            <a:latin typeface="Cambria Math" panose="02040503050406030204" pitchFamily="18" charset="0"/>
                          </a:rPr>
                        </m:ctrlPr>
                      </m:fPr>
                      <m:num>
                        <m:r>
                          <a:rPr lang="en-US" sz="2800" b="0" i="1" smtClean="0">
                            <a:solidFill>
                              <a:srgbClr val="3333FF"/>
                            </a:solidFill>
                            <a:effectLst/>
                            <a:latin typeface="Cambria Math" panose="02040503050406030204" pitchFamily="18" charset="0"/>
                          </a:rPr>
                          <m:t>𝑁</m:t>
                        </m:r>
                      </m:num>
                      <m:den>
                        <m:r>
                          <a:rPr lang="en-US" sz="2800" b="0" i="1" smtClean="0">
                            <a:solidFill>
                              <a:srgbClr val="3333FF"/>
                            </a:solidFill>
                            <a:effectLst/>
                            <a:latin typeface="Cambria Math" panose="02040503050406030204" pitchFamily="18" charset="0"/>
                          </a:rPr>
                          <m:t>2</m:t>
                        </m:r>
                      </m:den>
                    </m:f>
                  </m:oMath>
                </a14:m>
                <a:r>
                  <a:rPr lang="en-US" sz="2800" b="0" i="0" dirty="0">
                    <a:solidFill>
                      <a:srgbClr val="3333FF"/>
                    </a:solidFill>
                    <a:effectLst/>
                    <a:latin typeface="ui-sans-serif"/>
                  </a:rPr>
                  <a:t>.3,4 =</a:t>
                </a:r>
                <a14:m>
                  <m:oMath xmlns:m="http://schemas.openxmlformats.org/officeDocument/2006/math">
                    <m:f>
                      <m:fPr>
                        <m:ctrlPr>
                          <a:rPr lang="en-US" sz="2800" b="0" i="1" smtClean="0">
                            <a:solidFill>
                              <a:srgbClr val="3333FF"/>
                            </a:solidFill>
                            <a:effectLst/>
                            <a:latin typeface="Cambria Math" panose="02040503050406030204" pitchFamily="18" charset="0"/>
                          </a:rPr>
                        </m:ctrlPr>
                      </m:fPr>
                      <m:num>
                        <m:r>
                          <a:rPr lang="en-US" sz="2800" b="0" i="1" smtClean="0">
                            <a:solidFill>
                              <a:srgbClr val="3333FF"/>
                            </a:solidFill>
                            <a:effectLst/>
                            <a:latin typeface="Cambria Math" panose="02040503050406030204" pitchFamily="18" charset="0"/>
                          </a:rPr>
                          <m:t> 2400</m:t>
                        </m:r>
                      </m:num>
                      <m:den>
                        <m:r>
                          <a:rPr lang="en-US" sz="2800" b="0" i="1" smtClean="0">
                            <a:solidFill>
                              <a:srgbClr val="3333FF"/>
                            </a:solidFill>
                            <a:effectLst/>
                            <a:latin typeface="Cambria Math" panose="02040503050406030204" pitchFamily="18" charset="0"/>
                          </a:rPr>
                          <m:t>2</m:t>
                        </m:r>
                      </m:den>
                    </m:f>
                  </m:oMath>
                </a14:m>
                <a:r>
                  <a:rPr lang="en-US" sz="2800" b="0" i="0" dirty="0">
                    <a:solidFill>
                      <a:srgbClr val="3333FF"/>
                    </a:solidFill>
                    <a:effectLst/>
                    <a:latin typeface="ui-sans-serif"/>
                  </a:rPr>
                  <a:t> 3,4 = 4080</a:t>
                </a:r>
                <a:r>
                  <a:rPr lang="en-US" sz="2800" dirty="0">
                    <a:solidFill>
                      <a:srgbClr val="3333FF"/>
                    </a:solidFill>
                    <a:latin typeface="Times New Roman" pitchFamily="18" charset="0"/>
                    <a:cs typeface="Times New Roman" pitchFamily="18" charset="0"/>
                  </a:rPr>
                  <a:t>A</a:t>
                </a:r>
                <a:r>
                  <a:rPr lang="en-US" sz="2800" baseline="30000" dirty="0">
                    <a:solidFill>
                      <a:srgbClr val="3333FF"/>
                    </a:solidFill>
                    <a:latin typeface="Times New Roman" pitchFamily="18" charset="0"/>
                    <a:cs typeface="Times New Roman" pitchFamily="18" charset="0"/>
                  </a:rPr>
                  <a:t>0</a:t>
                </a:r>
                <a:endParaRPr lang="vi-VN" sz="2800" b="0" i="0" dirty="0">
                  <a:solidFill>
                    <a:srgbClr val="3333FF"/>
                  </a:solidFill>
                  <a:effectLst/>
                  <a:latin typeface="ui-sans-serif"/>
                </a:endParaRPr>
              </a:p>
            </p:txBody>
          </p:sp>
        </mc:Choice>
        <mc:Fallback xmlns="">
          <p:sp>
            <p:nvSpPr>
              <p:cNvPr id="6" name="TextBox 5">
                <a:extLst>
                  <a:ext uri="{FF2B5EF4-FFF2-40B4-BE49-F238E27FC236}">
                    <a16:creationId xmlns:a16="http://schemas.microsoft.com/office/drawing/2014/main" id="{325E4DF8-7D6F-B8E9-088A-69AAC571356E}"/>
                  </a:ext>
                </a:extLst>
              </p:cNvPr>
              <p:cNvSpPr txBox="1">
                <a:spLocks noRot="1" noChangeAspect="1" noMove="1" noResize="1" noEditPoints="1" noAdjustHandles="1" noChangeArrowheads="1" noChangeShapeType="1" noTextEdit="1"/>
              </p:cNvSpPr>
              <p:nvPr/>
            </p:nvSpPr>
            <p:spPr>
              <a:xfrm>
                <a:off x="236368" y="1259707"/>
                <a:ext cx="11574262" cy="2856295"/>
              </a:xfrm>
              <a:prstGeom prst="rect">
                <a:avLst/>
              </a:prstGeom>
              <a:blipFill>
                <a:blip r:embed="rId2"/>
                <a:stretch>
                  <a:fillRect l="-316" t="-2350" b="-2350"/>
                </a:stretch>
              </a:blipFill>
            </p:spPr>
            <p:txBody>
              <a:bodyPr/>
              <a:lstStyle/>
              <a:p>
                <a:r>
                  <a:rPr lang="en-US">
                    <a:noFill/>
                  </a:rPr>
                  <a:t> </a:t>
                </a:r>
              </a:p>
            </p:txBody>
          </p:sp>
        </mc:Fallback>
      </mc:AlternateContent>
    </p:spTree>
    <p:extLst>
      <p:ext uri="{BB962C8B-B14F-4D97-AF65-F5344CB8AC3E}">
        <p14:creationId xmlns:p14="http://schemas.microsoft.com/office/powerpoint/2010/main" val="16879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B63CB3-3864-5C86-78B9-AA192BE03778}"/>
              </a:ext>
            </a:extLst>
          </p:cNvPr>
          <p:cNvSpPr txBox="1"/>
          <p:nvPr/>
        </p:nvSpPr>
        <p:spPr>
          <a:xfrm>
            <a:off x="3629487" y="0"/>
            <a:ext cx="8449737"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 Hoàn </a:t>
            </a:r>
            <a:r>
              <a:rPr lang="en-US" sz="2800" b="1" dirty="0" err="1">
                <a:solidFill>
                  <a:srgbClr val="0000FF"/>
                </a:solidFill>
                <a:latin typeface="Times New Roman" pitchFamily="18" charset="0"/>
                <a:cs typeface="Times New Roman" pitchFamily="18" charset="0"/>
              </a:rPr>
              <a:t>thành</a:t>
            </a:r>
            <a:r>
              <a:rPr lang="en-US" sz="2800" b="1" dirty="0">
                <a:solidFill>
                  <a:srgbClr val="0000FF"/>
                </a:solidFill>
                <a:latin typeface="Times New Roman" pitchFamily="18" charset="0"/>
                <a:cs typeface="Times New Roman" pitchFamily="18" charset="0"/>
              </a:rPr>
              <a:t> PHT</a:t>
            </a:r>
            <a:r>
              <a:rPr lang="en-US" sz="2800" dirty="0">
                <a:solidFill>
                  <a:srgbClr val="0000FF"/>
                </a:solidFill>
                <a:latin typeface="Times New Roman" pitchFamily="18" charset="0"/>
                <a:cs typeface="Times New Roman" pitchFamily="18" charset="0"/>
              </a:rPr>
              <a:t>.</a:t>
            </a:r>
          </a:p>
        </p:txBody>
      </p:sp>
      <p:graphicFrame>
        <p:nvGraphicFramePr>
          <p:cNvPr id="3" name="Table 2">
            <a:extLst>
              <a:ext uri="{FF2B5EF4-FFF2-40B4-BE49-F238E27FC236}">
                <a16:creationId xmlns:a16="http://schemas.microsoft.com/office/drawing/2014/main" id="{17C2156B-82C1-B04C-7A1B-3E56F6EC928B}"/>
              </a:ext>
            </a:extLst>
          </p:cNvPr>
          <p:cNvGraphicFramePr>
            <a:graphicFrameLocks noGrp="1"/>
          </p:cNvGraphicFramePr>
          <p:nvPr>
            <p:extLst>
              <p:ext uri="{D42A27DB-BD31-4B8C-83A1-F6EECF244321}">
                <p14:modId xmlns:p14="http://schemas.microsoft.com/office/powerpoint/2010/main" val="1924417055"/>
              </p:ext>
            </p:extLst>
          </p:nvPr>
        </p:nvGraphicFramePr>
        <p:xfrm>
          <a:off x="71021" y="523219"/>
          <a:ext cx="12035160" cy="6268197"/>
        </p:xfrm>
        <a:graphic>
          <a:graphicData uri="http://schemas.openxmlformats.org/drawingml/2006/table">
            <a:tbl>
              <a:tblPr firstRow="1" bandRow="1">
                <a:tableStyleId>{5DA37D80-6434-44D0-A028-1B22A696006F}</a:tableStyleId>
              </a:tblPr>
              <a:tblGrid>
                <a:gridCol w="12035160">
                  <a:extLst>
                    <a:ext uri="{9D8B030D-6E8A-4147-A177-3AD203B41FA5}">
                      <a16:colId xmlns:a16="http://schemas.microsoft.com/office/drawing/2014/main" val="2202317347"/>
                    </a:ext>
                  </a:extLst>
                </a:gridCol>
              </a:tblGrid>
              <a:tr h="6268197">
                <a:tc>
                  <a:txBody>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a:t>
                      </a:r>
                      <a:endParaRPr lang="en-US" sz="2800" b="1" i="1"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2800" b="0" dirty="0">
                        <a:latin typeface="Times New Roman" panose="02020603050405020304" pitchFamily="18" charset="0"/>
                        <a:cs typeface="Times New Roman" panose="02020603050405020304" pitchFamily="18" charset="0"/>
                      </a:endParaRPr>
                    </a:p>
                    <a:p>
                      <a:endParaRPr lang="en-US" sz="2800" b="0" dirty="0">
                        <a:latin typeface="Times New Roman" panose="02020603050405020304" pitchFamily="18" charset="0"/>
                        <a:cs typeface="Times New Roman" panose="02020603050405020304" pitchFamily="18" charset="0"/>
                      </a:endParaRPr>
                    </a:p>
                    <a:p>
                      <a:endParaRPr lang="en-US" sz="2800" b="0" dirty="0">
                        <a:latin typeface="Times New Roman" panose="02020603050405020304" pitchFamily="18" charset="0"/>
                        <a:cs typeface="Times New Roman" panose="02020603050405020304" pitchFamily="18" charset="0"/>
                      </a:endParaRPr>
                    </a:p>
                    <a:p>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0377176"/>
                  </a:ext>
                </a:extLst>
              </a:tr>
            </a:tbl>
          </a:graphicData>
        </a:graphic>
      </p:graphicFrame>
      <p:graphicFrame>
        <p:nvGraphicFramePr>
          <p:cNvPr id="4" name="Table 3">
            <a:extLst>
              <a:ext uri="{FF2B5EF4-FFF2-40B4-BE49-F238E27FC236}">
                <a16:creationId xmlns:a16="http://schemas.microsoft.com/office/drawing/2014/main" id="{11C11ED2-CAD0-CF0C-058F-96959CB58CA4}"/>
              </a:ext>
            </a:extLst>
          </p:cNvPr>
          <p:cNvGraphicFramePr>
            <a:graphicFrameLocks noGrp="1"/>
          </p:cNvGraphicFramePr>
          <p:nvPr>
            <p:extLst>
              <p:ext uri="{D42A27DB-BD31-4B8C-83A1-F6EECF244321}">
                <p14:modId xmlns:p14="http://schemas.microsoft.com/office/powerpoint/2010/main" val="2725228342"/>
              </p:ext>
            </p:extLst>
          </p:nvPr>
        </p:nvGraphicFramePr>
        <p:xfrm>
          <a:off x="1100831" y="686243"/>
          <a:ext cx="10978393" cy="5730240"/>
        </p:xfrm>
        <a:graphic>
          <a:graphicData uri="http://schemas.openxmlformats.org/drawingml/2006/table">
            <a:tbl>
              <a:tblPr firstRow="1" bandRow="1">
                <a:tableStyleId>{BDBED569-4797-4DF1-A0F4-6AAB3CD982D8}</a:tableStyleId>
              </a:tblPr>
              <a:tblGrid>
                <a:gridCol w="5708342">
                  <a:extLst>
                    <a:ext uri="{9D8B030D-6E8A-4147-A177-3AD203B41FA5}">
                      <a16:colId xmlns:a16="http://schemas.microsoft.com/office/drawing/2014/main" val="2299252441"/>
                    </a:ext>
                  </a:extLst>
                </a:gridCol>
                <a:gridCol w="5270051">
                  <a:extLst>
                    <a:ext uri="{9D8B030D-6E8A-4147-A177-3AD203B41FA5}">
                      <a16:colId xmlns:a16="http://schemas.microsoft.com/office/drawing/2014/main" val="1293357705"/>
                    </a:ext>
                  </a:extLst>
                </a:gridCol>
              </a:tblGrid>
              <a:tr h="512242">
                <a:tc>
                  <a:txBody>
                    <a:bodyPr/>
                    <a:lstStyle/>
                    <a:p>
                      <a:pPr algn="ct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9485350"/>
                  </a:ext>
                </a:extLst>
              </a:tr>
              <a:tr h="710002">
                <a:tc>
                  <a:txBody>
                    <a:bodyPr/>
                    <a:lstStyle/>
                    <a:p>
                      <a:r>
                        <a:rPr lang="en-US" sz="2800" dirty="0">
                          <a:latin typeface="Times New Roman" panose="02020603050405020304" pitchFamily="18" charset="0"/>
                          <a:cs typeface="Times New Roman" panose="02020603050405020304" pitchFamily="18" charset="0"/>
                        </a:rPr>
                        <a:t>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qua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ngăm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đen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ngăm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đen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tóc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thẳng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gái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tóc</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thẳng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màu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gái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màu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4776583"/>
                  </a:ext>
                </a:extLst>
              </a:tr>
              <a:tr h="710002">
                <a:tc>
                  <a:txBody>
                    <a:bodyPr/>
                    <a:lstStyle/>
                    <a:p>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hiện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tượng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được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ra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trong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cùng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một</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có</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những</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đặc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điểm</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nhau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khác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với</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cá</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thể</a:t>
                      </a:r>
                      <a:r>
                        <a:rPr lang="en-US" sz="2800" dirty="0">
                          <a:solidFill>
                            <a:srgbClr val="0000FF"/>
                          </a:solidFill>
                          <a:latin typeface="Times New Roman" pitchFamily="18" charset="0"/>
                          <a:ea typeface="Times New Roman" pitchFamily="18" charset="0"/>
                          <a:cs typeface="Times New Roman" pitchFamily="18" charset="0"/>
                        </a:rPr>
                        <a:t> ở </a:t>
                      </a:r>
                      <a:r>
                        <a:rPr lang="en-US" sz="2800" dirty="0" err="1">
                          <a:solidFill>
                            <a:srgbClr val="0000FF"/>
                          </a:solidFill>
                          <a:latin typeface="Times New Roman" pitchFamily="18" charset="0"/>
                          <a:ea typeface="Times New Roman" pitchFamily="18" charset="0"/>
                          <a:cs typeface="Times New Roman" pitchFamily="18" charset="0"/>
                        </a:rPr>
                        <a:t>thế</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hệ</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trước</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mắt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nâu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mắt</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đen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bị</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bệnh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Đao</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máu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máu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B,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máu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AB</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4201890"/>
                  </a:ext>
                </a:extLst>
              </a:tr>
              <a:tr h="710002">
                <a:tc>
                  <a:txBody>
                    <a:bodyPr/>
                    <a:lstStyle/>
                    <a:p>
                      <a:r>
                        <a:rPr lang="en-US" sz="2800" dirty="0">
                          <a:latin typeface="Times New Roman" panose="02020603050405020304" pitchFamily="18" charset="0"/>
                          <a:cs typeface="Times New Roman" panose="02020603050405020304" pitchFamily="18" charset="0"/>
                        </a:rPr>
                        <a:t>Di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itchFamily="18" charset="0"/>
                          <a:ea typeface="Times New Roman" pitchFamily="18" charset="0"/>
                          <a:cs typeface="Times New Roman" pitchFamily="18" charset="0"/>
                        </a:rPr>
                        <a:t>là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ngành</a:t>
                      </a:r>
                      <a:r>
                        <a:rPr lang="en-US" sz="2800" dirty="0">
                          <a:solidFill>
                            <a:srgbClr val="0000FF"/>
                          </a:solidFill>
                          <a:latin typeface="Times New Roman" pitchFamily="18" charset="0"/>
                          <a:ea typeface="Times New Roman" pitchFamily="18" charset="0"/>
                          <a:cs typeface="Times New Roman" pitchFamily="18" charset="0"/>
                        </a:rPr>
                        <a:t> khoa </a:t>
                      </a:r>
                      <a:r>
                        <a:rPr lang="en-US" sz="2800" dirty="0" err="1">
                          <a:solidFill>
                            <a:srgbClr val="0000FF"/>
                          </a:solidFill>
                          <a:latin typeface="Times New Roman" pitchFamily="18" charset="0"/>
                          <a:ea typeface="Times New Roman" pitchFamily="18" charset="0"/>
                          <a:cs typeface="Times New Roman" pitchFamily="18" charset="0"/>
                        </a:rPr>
                        <a:t>học</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nghiên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cứu</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tính</a:t>
                      </a:r>
                      <a:r>
                        <a:rPr lang="en-US" sz="2800" dirty="0">
                          <a:solidFill>
                            <a:srgbClr val="0000FF"/>
                          </a:solidFill>
                          <a:latin typeface="Times New Roman" pitchFamily="18" charset="0"/>
                          <a:ea typeface="Times New Roman" pitchFamily="18" charset="0"/>
                          <a:cs typeface="Times New Roman" pitchFamily="18" charset="0"/>
                        </a:rPr>
                        <a:t> di </a:t>
                      </a:r>
                      <a:r>
                        <a:rPr lang="en-US" sz="2800" dirty="0" err="1">
                          <a:solidFill>
                            <a:srgbClr val="0000FF"/>
                          </a:solidFill>
                          <a:latin typeface="Times New Roman" pitchFamily="18" charset="0"/>
                          <a:ea typeface="Times New Roman" pitchFamily="18" charset="0"/>
                          <a:cs typeface="Times New Roman" pitchFamily="18" charset="0"/>
                        </a:rPr>
                        <a:t>truyền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và</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biến</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dị</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của</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sinh</a:t>
                      </a:r>
                      <a:r>
                        <a:rPr lang="en-US" sz="2800" dirty="0">
                          <a:solidFill>
                            <a:srgbClr val="0000FF"/>
                          </a:solidFill>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vật</a:t>
                      </a:r>
                      <a:r>
                        <a:rPr lang="en-US" sz="2800" dirty="0">
                          <a:solidFill>
                            <a:srgbClr val="0000FF"/>
                          </a:solidFill>
                          <a:latin typeface="Times New Roman" pitchFamily="18" charset="0"/>
                          <a:ea typeface="Times New Roman" pitchFamily="18" charset="0"/>
                          <a:cs typeface="Times New Roman"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Nghiên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di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máu</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mẹ</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sang con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cái</a:t>
                      </a:r>
                      <a:endParaRPr lang="en-US" sz="24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2339686"/>
                  </a:ext>
                </a:extLst>
              </a:tr>
            </a:tbl>
          </a:graphicData>
        </a:graphic>
      </p:graphicFrame>
    </p:spTree>
    <p:extLst>
      <p:ext uri="{BB962C8B-B14F-4D97-AF65-F5344CB8AC3E}">
        <p14:creationId xmlns:p14="http://schemas.microsoft.com/office/powerpoint/2010/main" val="16576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DDBB4A-E0EF-BD99-1C2F-E7BFCF40261F}"/>
              </a:ext>
            </a:extLst>
          </p:cNvPr>
          <p:cNvSpPr txBox="1"/>
          <p:nvPr/>
        </p:nvSpPr>
        <p:spPr>
          <a:xfrm>
            <a:off x="129650" y="0"/>
            <a:ext cx="11995675" cy="2492990"/>
          </a:xfrm>
          <a:prstGeom prst="rect">
            <a:avLst/>
          </a:prstGeom>
          <a:noFill/>
        </p:spPr>
        <p:txBody>
          <a:bodyPr wrap="square">
            <a:spAutoFit/>
          </a:bodyPr>
          <a:lstStyle/>
          <a:p>
            <a:pPr algn="just"/>
            <a:r>
              <a:rPr lang="en-US" sz="2600" b="1" dirty="0" err="1">
                <a:solidFill>
                  <a:srgbClr val="FF0000"/>
                </a:solidFill>
                <a:latin typeface="Times New Roman" pitchFamily="18" charset="0"/>
                <a:cs typeface="Times New Roman" pitchFamily="18" charset="0"/>
              </a:rPr>
              <a:t>Bài</a:t>
            </a:r>
            <a:r>
              <a:rPr lang="en-US" sz="2600" b="1" dirty="0">
                <a:solidFill>
                  <a:srgbClr val="FF0000"/>
                </a:solidFill>
                <a:latin typeface="Times New Roman" pitchFamily="18" charset="0"/>
                <a:cs typeface="Times New Roman" pitchFamily="18" charset="0"/>
              </a:rPr>
              <a:t> 18:</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Một</a:t>
            </a:r>
            <a:r>
              <a:rPr lang="en-US" sz="2600" dirty="0">
                <a:solidFill>
                  <a:srgbClr val="FF0000"/>
                </a:solidFill>
                <a:latin typeface="Times New Roman" pitchFamily="18" charset="0"/>
                <a:cs typeface="Times New Roman" pitchFamily="18" charset="0"/>
              </a:rPr>
              <a:t> gene </a:t>
            </a:r>
            <a:r>
              <a:rPr lang="en-US" sz="2600" dirty="0" err="1">
                <a:solidFill>
                  <a:srgbClr val="FF0000"/>
                </a:solidFill>
                <a:latin typeface="Times New Roman" pitchFamily="18" charset="0"/>
                <a:cs typeface="Times New Roman" pitchFamily="18" charset="0"/>
              </a:rPr>
              <a:t>dài</a:t>
            </a:r>
            <a:r>
              <a:rPr lang="en-US" sz="2600" dirty="0">
                <a:solidFill>
                  <a:srgbClr val="FF0000"/>
                </a:solidFill>
                <a:latin typeface="Times New Roman" pitchFamily="18" charset="0"/>
                <a:cs typeface="Times New Roman" pitchFamily="18" charset="0"/>
              </a:rPr>
              <a:t> 5440A</a:t>
            </a:r>
            <a:r>
              <a:rPr lang="en-US" sz="2600" baseline="30000" dirty="0">
                <a:solidFill>
                  <a:srgbClr val="FF0000"/>
                </a:solidFill>
                <a:latin typeface="Times New Roman" pitchFamily="18" charset="0"/>
                <a:cs typeface="Times New Roman" pitchFamily="18" charset="0"/>
              </a:rPr>
              <a:t>0</a:t>
            </a:r>
            <a:r>
              <a:rPr lang="en-US" sz="2600" dirty="0">
                <a:solidFill>
                  <a:srgbClr val="FF0000"/>
                </a:solidFill>
                <a:latin typeface="Times New Roman" pitchFamily="18" charset="0"/>
                <a:cs typeface="Times New Roman" pitchFamily="18" charset="0"/>
              </a:rPr>
              <a:t>.Trong </a:t>
            </a:r>
            <a:r>
              <a:rPr lang="en-US" sz="2600" dirty="0" err="1">
                <a:solidFill>
                  <a:srgbClr val="FF0000"/>
                </a:solidFill>
                <a:latin typeface="Times New Roman" pitchFamily="18" charset="0"/>
                <a:cs typeface="Times New Roman" pitchFamily="18" charset="0"/>
              </a:rPr>
              <a:t>đó</a:t>
            </a:r>
            <a:r>
              <a:rPr lang="en-US" sz="2600" dirty="0">
                <a:solidFill>
                  <a:srgbClr val="FF0000"/>
                </a:solidFill>
                <a:latin typeface="Times New Roman" pitchFamily="18" charset="0"/>
                <a:cs typeface="Times New Roman" pitchFamily="18" charset="0"/>
              </a:rPr>
              <a:t>, A </a:t>
            </a:r>
            <a:r>
              <a:rPr lang="en-US" sz="2600" dirty="0" err="1">
                <a:solidFill>
                  <a:srgbClr val="FF0000"/>
                </a:solidFill>
                <a:latin typeface="Times New Roman" pitchFamily="18" charset="0"/>
                <a:cs typeface="Times New Roman" pitchFamily="18" charset="0"/>
              </a:rPr>
              <a:t>chiếm</a:t>
            </a:r>
            <a:r>
              <a:rPr lang="en-US" sz="2600" dirty="0">
                <a:solidFill>
                  <a:srgbClr val="FF0000"/>
                </a:solidFill>
                <a:latin typeface="Times New Roman" pitchFamily="18" charset="0"/>
                <a:cs typeface="Times New Roman" pitchFamily="18" charset="0"/>
              </a:rPr>
              <a:t> 15% </a:t>
            </a:r>
            <a:r>
              <a:rPr lang="en-US" sz="2600" dirty="0" err="1">
                <a:solidFill>
                  <a:srgbClr val="FF0000"/>
                </a:solidFill>
                <a:latin typeface="Times New Roman" pitchFamily="18" charset="0"/>
                <a:cs typeface="Times New Roman" pitchFamily="18" charset="0"/>
              </a:rPr>
              <a:t>tổng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số</a:t>
            </a:r>
            <a:r>
              <a:rPr lang="en-US" sz="2600" dirty="0">
                <a:solidFill>
                  <a:srgbClr val="FF0000"/>
                </a:solidFill>
                <a:latin typeface="Times New Roman" pitchFamily="18" charset="0"/>
                <a:cs typeface="Times New Roman" pitchFamily="18" charset="0"/>
              </a:rPr>
              <a:t> </a:t>
            </a:r>
            <a:r>
              <a:rPr lang="vi-VN" sz="2600" dirty="0">
                <a:solidFill>
                  <a:srgbClr val="FF0000"/>
                </a:solidFill>
                <a:latin typeface="Times New Roman" pitchFamily="18" charset="0"/>
                <a:cs typeface="Times New Roman" pitchFamily="18" charset="0"/>
              </a:rPr>
              <a:t>nucleotide</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của</a:t>
            </a:r>
            <a:r>
              <a:rPr lang="en-US" sz="2600" dirty="0">
                <a:solidFill>
                  <a:srgbClr val="FF0000"/>
                </a:solidFill>
                <a:latin typeface="Times New Roman" pitchFamily="18" charset="0"/>
                <a:cs typeface="Times New Roman" pitchFamily="18" charset="0"/>
              </a:rPr>
              <a:t> gene.</a:t>
            </a:r>
          </a:p>
          <a:p>
            <a:pPr lvl="0"/>
            <a:r>
              <a:rPr lang="en-US" sz="2600" dirty="0">
                <a:solidFill>
                  <a:srgbClr val="FF0000"/>
                </a:solidFill>
                <a:latin typeface="Times New Roman" pitchFamily="18" charset="0"/>
                <a:cs typeface="Times New Roman" pitchFamily="18" charset="0"/>
              </a:rPr>
              <a:t>a) </a:t>
            </a:r>
            <a:r>
              <a:rPr lang="en-US" sz="2600" dirty="0" err="1">
                <a:solidFill>
                  <a:srgbClr val="FF0000"/>
                </a:solidFill>
                <a:latin typeface="Times New Roman" pitchFamily="18" charset="0"/>
                <a:cs typeface="Times New Roman" pitchFamily="18" charset="0"/>
              </a:rPr>
              <a:t>Tính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tổng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số</a:t>
            </a:r>
            <a:r>
              <a:rPr lang="en-US" sz="2600" dirty="0">
                <a:solidFill>
                  <a:srgbClr val="FF0000"/>
                </a:solidFill>
                <a:latin typeface="Times New Roman" pitchFamily="18" charset="0"/>
                <a:cs typeface="Times New Roman" pitchFamily="18" charset="0"/>
              </a:rPr>
              <a:t> </a:t>
            </a:r>
            <a:r>
              <a:rPr lang="vi-VN" sz="2600" dirty="0">
                <a:solidFill>
                  <a:srgbClr val="FF0000"/>
                </a:solidFill>
                <a:latin typeface="Times New Roman" pitchFamily="18" charset="0"/>
                <a:cs typeface="Times New Roman" pitchFamily="18" charset="0"/>
              </a:rPr>
              <a:t>nucleotide</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trong</a:t>
            </a:r>
            <a:r>
              <a:rPr lang="en-US" sz="2600" dirty="0">
                <a:solidFill>
                  <a:srgbClr val="FF0000"/>
                </a:solidFill>
                <a:latin typeface="Times New Roman" pitchFamily="18" charset="0"/>
                <a:cs typeface="Times New Roman" pitchFamily="18" charset="0"/>
              </a:rPr>
              <a:t> gene?</a:t>
            </a:r>
          </a:p>
          <a:p>
            <a:pPr lvl="0"/>
            <a:r>
              <a:rPr lang="en-US" sz="2600" dirty="0">
                <a:solidFill>
                  <a:srgbClr val="FF0000"/>
                </a:solidFill>
                <a:latin typeface="Times New Roman" pitchFamily="18" charset="0"/>
                <a:cs typeface="Times New Roman" pitchFamily="18" charset="0"/>
              </a:rPr>
              <a:t>b) </a:t>
            </a:r>
            <a:r>
              <a:rPr lang="en-US" sz="2600" dirty="0" err="1">
                <a:solidFill>
                  <a:srgbClr val="FF0000"/>
                </a:solidFill>
                <a:latin typeface="Times New Roman" pitchFamily="18" charset="0"/>
                <a:cs typeface="Times New Roman" pitchFamily="18" charset="0"/>
              </a:rPr>
              <a:t>Tính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số</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lượng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từng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loại</a:t>
            </a:r>
            <a:r>
              <a:rPr lang="en-US" sz="2600" dirty="0">
                <a:solidFill>
                  <a:srgbClr val="FF0000"/>
                </a:solidFill>
                <a:latin typeface="Times New Roman" pitchFamily="18" charset="0"/>
                <a:cs typeface="Times New Roman" pitchFamily="18" charset="0"/>
              </a:rPr>
              <a:t> </a:t>
            </a:r>
            <a:r>
              <a:rPr lang="vi-VN" sz="2600" dirty="0">
                <a:solidFill>
                  <a:srgbClr val="FF0000"/>
                </a:solidFill>
                <a:latin typeface="Times New Roman" pitchFamily="18" charset="0"/>
                <a:cs typeface="Times New Roman" pitchFamily="18" charset="0"/>
              </a:rPr>
              <a:t>nucleotide</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trong</a:t>
            </a:r>
            <a:r>
              <a:rPr lang="en-US" sz="2600" dirty="0">
                <a:solidFill>
                  <a:srgbClr val="FF0000"/>
                </a:solidFill>
                <a:latin typeface="Times New Roman" pitchFamily="18" charset="0"/>
                <a:cs typeface="Times New Roman" pitchFamily="18" charset="0"/>
              </a:rPr>
              <a:t> gene?</a:t>
            </a:r>
          </a:p>
          <a:p>
            <a:pPr lvl="0" algn="just"/>
            <a:r>
              <a:rPr lang="en-US" sz="2600" dirty="0">
                <a:solidFill>
                  <a:srgbClr val="FF0000"/>
                </a:solidFill>
                <a:latin typeface="Times New Roman" pitchFamily="18" charset="0"/>
                <a:cs typeface="Times New Roman" pitchFamily="18" charset="0"/>
              </a:rPr>
              <a:t>c) </a:t>
            </a:r>
            <a:r>
              <a:rPr lang="en-US" sz="2600" dirty="0" err="1">
                <a:solidFill>
                  <a:srgbClr val="FF0000"/>
                </a:solidFill>
                <a:latin typeface="Times New Roman" pitchFamily="18" charset="0"/>
                <a:cs typeface="Times New Roman" pitchFamily="18" charset="0"/>
              </a:rPr>
              <a:t>Đoạn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mARN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được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tổng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hợp</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từ</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đoạn</a:t>
            </a:r>
            <a:r>
              <a:rPr lang="en-US" sz="2600" dirty="0">
                <a:solidFill>
                  <a:srgbClr val="FF0000"/>
                </a:solidFill>
                <a:latin typeface="Times New Roman" pitchFamily="18" charset="0"/>
                <a:cs typeface="Times New Roman" pitchFamily="18" charset="0"/>
              </a:rPr>
              <a:t> gene </a:t>
            </a:r>
            <a:r>
              <a:rPr lang="en-US" sz="2600" dirty="0" err="1">
                <a:solidFill>
                  <a:srgbClr val="FF0000"/>
                </a:solidFill>
                <a:latin typeface="Times New Roman" pitchFamily="18" charset="0"/>
                <a:cs typeface="Times New Roman" pitchFamily="18" charset="0"/>
              </a:rPr>
              <a:t>trên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có</a:t>
            </a:r>
            <a:r>
              <a:rPr lang="en-US" sz="2600" dirty="0">
                <a:solidFill>
                  <a:srgbClr val="FF0000"/>
                </a:solidFill>
                <a:latin typeface="Times New Roman" pitchFamily="18" charset="0"/>
                <a:cs typeface="Times New Roman" pitchFamily="18" charset="0"/>
              </a:rPr>
              <a:t> U = 17,5%; A = 12,5%, </a:t>
            </a:r>
          </a:p>
          <a:p>
            <a:pPr lvl="0" algn="just"/>
            <a:r>
              <a:rPr lang="en-US" sz="2600" dirty="0">
                <a:solidFill>
                  <a:srgbClr val="FF0000"/>
                </a:solidFill>
                <a:latin typeface="Times New Roman" pitchFamily="18" charset="0"/>
                <a:cs typeface="Times New Roman" pitchFamily="18" charset="0"/>
              </a:rPr>
              <a:t>G = 31,25% </a:t>
            </a:r>
            <a:r>
              <a:rPr lang="en-US" sz="2600" dirty="0" err="1">
                <a:solidFill>
                  <a:srgbClr val="FF0000"/>
                </a:solidFill>
                <a:latin typeface="Times New Roman" pitchFamily="18" charset="0"/>
                <a:cs typeface="Times New Roman" pitchFamily="18" charset="0"/>
              </a:rPr>
              <a:t>tổng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số</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ribo</a:t>
            </a:r>
            <a:r>
              <a:rPr lang="vi-VN" sz="2600" dirty="0">
                <a:solidFill>
                  <a:srgbClr val="FF0000"/>
                </a:solidFill>
                <a:latin typeface="Times New Roman" pitchFamily="18" charset="0"/>
                <a:cs typeface="Times New Roman" pitchFamily="18" charset="0"/>
              </a:rPr>
              <a:t>nucleotide</a:t>
            </a:r>
            <a:r>
              <a:rPr lang="en-US" sz="2600" dirty="0">
                <a:solidFill>
                  <a:srgbClr val="FF0000"/>
                </a:solidFill>
                <a:latin typeface="Times New Roman" pitchFamily="18" charset="0"/>
                <a:cs typeface="Times New Roman" pitchFamily="18" charset="0"/>
              </a:rPr>
              <a:t>.</a:t>
            </a:r>
            <a:r>
              <a:rPr lang="en-US" sz="2600" dirty="0" err="1">
                <a:solidFill>
                  <a:srgbClr val="FF0000"/>
                </a:solidFill>
                <a:latin typeface="Times New Roman" pitchFamily="18" charset="0"/>
                <a:cs typeface="Times New Roman" pitchFamily="18" charset="0"/>
              </a:rPr>
              <a:t>Hãy</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tìm</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số</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lượng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từng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loại</a:t>
            </a:r>
            <a:r>
              <a:rPr lang="en-US" sz="2600" dirty="0">
                <a:solidFill>
                  <a:srgbClr val="FF0000"/>
                </a:solidFill>
                <a:latin typeface="Times New Roman" pitchFamily="18" charset="0"/>
                <a:cs typeface="Times New Roman" pitchFamily="18" charset="0"/>
              </a:rPr>
              <a:t> </a:t>
            </a:r>
            <a:r>
              <a:rPr lang="vi-VN" sz="2600" dirty="0">
                <a:solidFill>
                  <a:srgbClr val="FF0000"/>
                </a:solidFill>
                <a:latin typeface="Times New Roman" pitchFamily="18" charset="0"/>
                <a:cs typeface="Times New Roman" pitchFamily="18" charset="0"/>
              </a:rPr>
              <a:t>nucleotide</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trên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từng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mạch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của</a:t>
            </a:r>
            <a:r>
              <a:rPr lang="en-US" sz="2600" dirty="0">
                <a:solidFill>
                  <a:srgbClr val="FF0000"/>
                </a:solidFill>
                <a:latin typeface="Times New Roman" pitchFamily="18" charset="0"/>
                <a:cs typeface="Times New Roman" pitchFamily="18" charset="0"/>
              </a:rPr>
              <a:t> gene?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E3928A-6058-CD62-9813-5EC2671800EC}"/>
                  </a:ext>
                </a:extLst>
              </p:cNvPr>
              <p:cNvSpPr txBox="1"/>
              <p:nvPr/>
            </p:nvSpPr>
            <p:spPr>
              <a:xfrm>
                <a:off x="129650" y="2212679"/>
                <a:ext cx="9994037" cy="696666"/>
              </a:xfrm>
              <a:prstGeom prst="rect">
                <a:avLst/>
              </a:prstGeom>
              <a:noFill/>
            </p:spPr>
            <p:txBody>
              <a:bodyPr wrap="square">
                <a:spAutoFit/>
              </a:bodyPr>
              <a:lstStyle/>
              <a:p>
                <a:pPr algn="just"/>
                <a:r>
                  <a:rPr lang="en-US" sz="2600" b="1" dirty="0">
                    <a:latin typeface="Times New Roman" pitchFamily="18" charset="0"/>
                    <a:cs typeface="Times New Roman" pitchFamily="18" charset="0"/>
                  </a:rPr>
                  <a:t>a</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Tổng</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số</a:t>
                </a:r>
                <a:r>
                  <a:rPr lang="en-US" sz="2600" b="1" dirty="0">
                    <a:solidFill>
                      <a:schemeClr val="tx1"/>
                    </a:solidFill>
                    <a:latin typeface="Times New Roman" pitchFamily="18" charset="0"/>
                    <a:cs typeface="Times New Roman" pitchFamily="18" charset="0"/>
                  </a:rPr>
                  <a:t> nucleotide N= </a:t>
                </a:r>
                <a14:m>
                  <m:oMath xmlns:m="http://schemas.openxmlformats.org/officeDocument/2006/math">
                    <m:f>
                      <m:fPr>
                        <m:ctrlPr>
                          <a:rPr lang="en-US" sz="2600" b="1" i="1" smtClean="0">
                            <a:solidFill>
                              <a:schemeClr val="tx1"/>
                            </a:solidFill>
                            <a:latin typeface="Cambria Math" panose="02040503050406030204" pitchFamily="18" charset="0"/>
                            <a:cs typeface="Times New Roman" pitchFamily="18" charset="0"/>
                          </a:rPr>
                        </m:ctrlPr>
                      </m:fPr>
                      <m:num>
                        <m:r>
                          <a:rPr lang="en-US" sz="2600" b="1" i="1" smtClean="0">
                            <a:solidFill>
                              <a:schemeClr val="tx1"/>
                            </a:solidFill>
                            <a:latin typeface="Cambria Math" panose="02040503050406030204" pitchFamily="18" charset="0"/>
                            <a:cs typeface="Times New Roman" pitchFamily="18" charset="0"/>
                          </a:rPr>
                          <m:t>𝟐</m:t>
                        </m:r>
                        <m:r>
                          <a:rPr lang="en-US" sz="2600" b="1" i="1" smtClean="0">
                            <a:solidFill>
                              <a:schemeClr val="tx1"/>
                            </a:solidFill>
                            <a:latin typeface="Cambria Math" panose="02040503050406030204" pitchFamily="18" charset="0"/>
                            <a:cs typeface="Times New Roman" pitchFamily="18" charset="0"/>
                          </a:rPr>
                          <m:t>. </m:t>
                        </m:r>
                        <m:r>
                          <a:rPr lang="en-US" sz="2600" b="1" i="1" smtClean="0">
                            <a:solidFill>
                              <a:schemeClr val="tx1"/>
                            </a:solidFill>
                            <a:latin typeface="Cambria Math" panose="02040503050406030204" pitchFamily="18" charset="0"/>
                            <a:cs typeface="Times New Roman" pitchFamily="18" charset="0"/>
                          </a:rPr>
                          <m:t>𝑳</m:t>
                        </m:r>
                      </m:num>
                      <m:den>
                        <m:r>
                          <a:rPr lang="en-US" sz="2600" b="1" i="1" smtClean="0">
                            <a:solidFill>
                              <a:schemeClr val="tx1"/>
                            </a:solidFill>
                            <a:latin typeface="Cambria Math" panose="02040503050406030204" pitchFamily="18" charset="0"/>
                            <a:cs typeface="Times New Roman" pitchFamily="18" charset="0"/>
                          </a:rPr>
                          <m:t>𝟑</m:t>
                        </m:r>
                        <m:r>
                          <a:rPr lang="en-US" sz="2600" b="1" i="1" smtClean="0">
                            <a:solidFill>
                              <a:schemeClr val="tx1"/>
                            </a:solidFill>
                            <a:latin typeface="Cambria Math" panose="02040503050406030204" pitchFamily="18" charset="0"/>
                            <a:cs typeface="Times New Roman" pitchFamily="18" charset="0"/>
                          </a:rPr>
                          <m:t>.</m:t>
                        </m:r>
                        <m:r>
                          <a:rPr lang="en-US" sz="2600" b="1" i="1" smtClean="0">
                            <a:solidFill>
                              <a:schemeClr val="tx1"/>
                            </a:solidFill>
                            <a:latin typeface="Cambria Math" panose="02040503050406030204" pitchFamily="18" charset="0"/>
                            <a:cs typeface="Times New Roman" pitchFamily="18" charset="0"/>
                          </a:rPr>
                          <m:t>𝟒</m:t>
                        </m:r>
                      </m:den>
                    </m:f>
                  </m:oMath>
                </a14:m>
                <a:r>
                  <a:rPr lang="en-US" sz="2600" dirty="0">
                    <a:solidFill>
                      <a:schemeClr val="tx1"/>
                    </a:solidFill>
                    <a:latin typeface="Times New Roman" pitchFamily="18" charset="0"/>
                    <a:cs typeface="Times New Roman" pitchFamily="18" charset="0"/>
                  </a:rPr>
                  <a:t> =</a:t>
                </a:r>
                <a14:m>
                  <m:oMath xmlns:m="http://schemas.openxmlformats.org/officeDocument/2006/math">
                    <m:f>
                      <m:fPr>
                        <m:ctrlPr>
                          <a:rPr lang="en-US" sz="2600" i="1" dirty="0" smtClean="0">
                            <a:solidFill>
                              <a:schemeClr val="tx1"/>
                            </a:solidFill>
                            <a:latin typeface="Cambria Math" panose="02040503050406030204" pitchFamily="18" charset="0"/>
                            <a:cs typeface="Times New Roman" pitchFamily="18" charset="0"/>
                          </a:rPr>
                        </m:ctrlPr>
                      </m:fPr>
                      <m:num>
                        <m:r>
                          <a:rPr lang="en-US" sz="2600" b="0" i="1" dirty="0" smtClean="0">
                            <a:solidFill>
                              <a:schemeClr val="tx1"/>
                            </a:solidFill>
                            <a:latin typeface="Cambria Math" panose="02040503050406030204" pitchFamily="18" charset="0"/>
                            <a:cs typeface="Times New Roman" pitchFamily="18" charset="0"/>
                          </a:rPr>
                          <m:t>2</m:t>
                        </m:r>
                        <m:r>
                          <a:rPr lang="en-US" sz="2600" b="0" i="1" dirty="0" smtClean="0">
                            <a:solidFill>
                              <a:schemeClr val="tx1"/>
                            </a:solidFill>
                            <a:latin typeface="Cambria Math" panose="02040503050406030204" pitchFamily="18" charset="0"/>
                            <a:cs typeface="Times New Roman" pitchFamily="18" charset="0"/>
                          </a:rPr>
                          <m:t>.</m:t>
                        </m:r>
                        <m:r>
                          <a:rPr lang="en-US" sz="2600" b="0" i="1" dirty="0" smtClean="0">
                            <a:solidFill>
                              <a:schemeClr val="tx1"/>
                            </a:solidFill>
                            <a:latin typeface="Cambria Math" panose="02040503050406030204" pitchFamily="18" charset="0"/>
                            <a:cs typeface="Times New Roman" pitchFamily="18" charset="0"/>
                          </a:rPr>
                          <m:t>5440</m:t>
                        </m:r>
                      </m:num>
                      <m:den>
                        <m:r>
                          <a:rPr lang="en-US" sz="2600" b="0" i="1" dirty="0" smtClean="0">
                            <a:solidFill>
                              <a:schemeClr val="tx1"/>
                            </a:solidFill>
                            <a:latin typeface="Cambria Math" panose="02040503050406030204" pitchFamily="18" charset="0"/>
                            <a:cs typeface="Times New Roman" pitchFamily="18" charset="0"/>
                          </a:rPr>
                          <m:t>3</m:t>
                        </m:r>
                        <m:r>
                          <a:rPr lang="en-US" sz="2600" b="0" i="1" dirty="0" smtClean="0">
                            <a:solidFill>
                              <a:schemeClr val="tx1"/>
                            </a:solidFill>
                            <a:latin typeface="Cambria Math" panose="02040503050406030204" pitchFamily="18" charset="0"/>
                            <a:cs typeface="Times New Roman" pitchFamily="18" charset="0"/>
                          </a:rPr>
                          <m:t>,</m:t>
                        </m:r>
                        <m:r>
                          <a:rPr lang="en-US" sz="2600" b="0" i="1" dirty="0" smtClean="0">
                            <a:solidFill>
                              <a:schemeClr val="tx1"/>
                            </a:solidFill>
                            <a:latin typeface="Cambria Math" panose="02040503050406030204" pitchFamily="18" charset="0"/>
                            <a:cs typeface="Times New Roman" pitchFamily="18" charset="0"/>
                          </a:rPr>
                          <m:t>4</m:t>
                        </m:r>
                      </m:den>
                    </m:f>
                  </m:oMath>
                </a14:m>
                <a:r>
                  <a:rPr lang="en-US" sz="2600" dirty="0">
                    <a:solidFill>
                      <a:schemeClr val="tx1"/>
                    </a:solidFill>
                    <a:latin typeface="Times New Roman" pitchFamily="18" charset="0"/>
                    <a:cs typeface="Times New Roman" pitchFamily="18" charset="0"/>
                  </a:rPr>
                  <a:t> = 3200 (nucleotide)</a:t>
                </a:r>
                <a:endParaRPr lang="en-US" sz="26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AEE3928A-6058-CD62-9813-5EC2671800EC}"/>
                  </a:ext>
                </a:extLst>
              </p:cNvPr>
              <p:cNvSpPr txBox="1">
                <a:spLocks noRot="1" noChangeAspect="1" noMove="1" noResize="1" noEditPoints="1" noAdjustHandles="1" noChangeArrowheads="1" noChangeShapeType="1" noTextEdit="1"/>
              </p:cNvSpPr>
              <p:nvPr/>
            </p:nvSpPr>
            <p:spPr>
              <a:xfrm>
                <a:off x="129650" y="2212679"/>
                <a:ext cx="9994037" cy="696666"/>
              </a:xfrm>
              <a:prstGeom prst="rect">
                <a:avLst/>
              </a:prstGeom>
              <a:blipFill>
                <a:blip r:embed="rId2"/>
                <a:stretch>
                  <a:fillRect l="-1098" b="-438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BDEB7FC-B25E-5F6C-1A41-F0061FF06523}"/>
              </a:ext>
            </a:extLst>
          </p:cNvPr>
          <p:cNvSpPr txBox="1"/>
          <p:nvPr/>
        </p:nvSpPr>
        <p:spPr>
          <a:xfrm>
            <a:off x="129649" y="2851915"/>
            <a:ext cx="11556507" cy="1292662"/>
          </a:xfrm>
          <a:prstGeom prst="rect">
            <a:avLst/>
          </a:prstGeom>
          <a:noFill/>
        </p:spPr>
        <p:txBody>
          <a:bodyPr wrap="square">
            <a:spAutoFit/>
          </a:bodyPr>
          <a:lstStyle/>
          <a:p>
            <a:pPr algn="just"/>
            <a:r>
              <a:rPr lang="en-US" sz="2600" dirty="0">
                <a:solidFill>
                  <a:srgbClr val="0000CC"/>
                </a:solidFill>
                <a:latin typeface="Times New Roman" pitchFamily="18" charset="0"/>
                <a:cs typeface="Times New Roman" pitchFamily="18" charset="0"/>
              </a:rPr>
              <a:t>b) </a:t>
            </a:r>
            <a:r>
              <a:rPr lang="en-US" sz="2600" dirty="0" err="1">
                <a:solidFill>
                  <a:srgbClr val="0000CC"/>
                </a:solidFill>
                <a:latin typeface="Times New Roman" pitchFamily="18" charset="0"/>
                <a:cs typeface="Times New Roman" pitchFamily="18" charset="0"/>
              </a:rPr>
              <a:t>Số</a:t>
            </a:r>
            <a:r>
              <a:rPr lang="en-US" sz="2600" dirty="0">
                <a:solidFill>
                  <a:srgbClr val="0000CC"/>
                </a:solidFill>
                <a:latin typeface="Times New Roman" pitchFamily="18" charset="0"/>
                <a:cs typeface="Times New Roman" pitchFamily="18" charset="0"/>
              </a:rPr>
              <a:t> </a:t>
            </a:r>
            <a:r>
              <a:rPr lang="en-US" sz="2600" dirty="0" err="1">
                <a:solidFill>
                  <a:srgbClr val="0000CC"/>
                </a:solidFill>
                <a:latin typeface="Times New Roman" pitchFamily="18" charset="0"/>
                <a:cs typeface="Times New Roman" pitchFamily="18" charset="0"/>
              </a:rPr>
              <a:t>lượng</a:t>
            </a:r>
            <a:r>
              <a:rPr lang="en-US" sz="2600" dirty="0">
                <a:solidFill>
                  <a:srgbClr val="0000CC"/>
                </a:solidFill>
                <a:latin typeface="Times New Roman" pitchFamily="18" charset="0"/>
                <a:cs typeface="Times New Roman" pitchFamily="18" charset="0"/>
              </a:rPr>
              <a:t> </a:t>
            </a:r>
            <a:r>
              <a:rPr lang="en-US" sz="2600" dirty="0" err="1">
                <a:solidFill>
                  <a:srgbClr val="0000CC"/>
                </a:solidFill>
                <a:latin typeface="Times New Roman" pitchFamily="18" charset="0"/>
                <a:cs typeface="Times New Roman" pitchFamily="18" charset="0"/>
              </a:rPr>
              <a:t>từng</a:t>
            </a:r>
            <a:r>
              <a:rPr lang="en-US" sz="2600" dirty="0">
                <a:solidFill>
                  <a:srgbClr val="0000CC"/>
                </a:solidFill>
                <a:latin typeface="Times New Roman" pitchFamily="18" charset="0"/>
                <a:cs typeface="Times New Roman" pitchFamily="18" charset="0"/>
              </a:rPr>
              <a:t> </a:t>
            </a:r>
            <a:r>
              <a:rPr lang="en-US" sz="2600" dirty="0" err="1">
                <a:solidFill>
                  <a:srgbClr val="0000CC"/>
                </a:solidFill>
                <a:latin typeface="Times New Roman" pitchFamily="18" charset="0"/>
                <a:cs typeface="Times New Roman" pitchFamily="18" charset="0"/>
              </a:rPr>
              <a:t>loại</a:t>
            </a:r>
            <a:r>
              <a:rPr lang="en-US" sz="2600" dirty="0">
                <a:solidFill>
                  <a:srgbClr val="0000CC"/>
                </a:solidFill>
                <a:latin typeface="Times New Roman" pitchFamily="18" charset="0"/>
                <a:cs typeface="Times New Roman" pitchFamily="18" charset="0"/>
              </a:rPr>
              <a:t> nucleotide </a:t>
            </a:r>
            <a:r>
              <a:rPr lang="en-US" sz="2600" dirty="0" err="1">
                <a:solidFill>
                  <a:srgbClr val="0000CC"/>
                </a:solidFill>
                <a:latin typeface="Times New Roman" pitchFamily="18" charset="0"/>
                <a:cs typeface="Times New Roman" pitchFamily="18" charset="0"/>
              </a:rPr>
              <a:t>trong</a:t>
            </a:r>
            <a:r>
              <a:rPr lang="en-US" sz="2600" dirty="0">
                <a:solidFill>
                  <a:srgbClr val="0000CC"/>
                </a:solidFill>
                <a:latin typeface="Times New Roman" pitchFamily="18" charset="0"/>
                <a:cs typeface="Times New Roman" pitchFamily="18" charset="0"/>
              </a:rPr>
              <a:t> gene</a:t>
            </a:r>
          </a:p>
          <a:p>
            <a:pPr algn="just"/>
            <a:r>
              <a:rPr lang="en-US" sz="2600" dirty="0">
                <a:solidFill>
                  <a:srgbClr val="0000CC"/>
                </a:solidFill>
                <a:latin typeface="Times New Roman" pitchFamily="18" charset="0"/>
                <a:cs typeface="Times New Roman" pitchFamily="18" charset="0"/>
              </a:rPr>
              <a:t>A= T =15% N = 15% . 3200 =480 (nucleotide)</a:t>
            </a:r>
          </a:p>
          <a:p>
            <a:pPr algn="just"/>
            <a:r>
              <a:rPr lang="en-US" sz="2600" dirty="0">
                <a:solidFill>
                  <a:srgbClr val="0000CC"/>
                </a:solidFill>
                <a:latin typeface="Times New Roman" pitchFamily="18" charset="0"/>
                <a:cs typeface="Times New Roman" pitchFamily="18" charset="0"/>
              </a:rPr>
              <a:t>G= C = 50% - 15% = 35% = 35% . 3200 = 1120 ( nucleotide)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07056E-92CC-3D0F-420B-8F532720F418}"/>
                  </a:ext>
                </a:extLst>
              </p:cNvPr>
              <p:cNvSpPr txBox="1"/>
              <p:nvPr/>
            </p:nvSpPr>
            <p:spPr>
              <a:xfrm>
                <a:off x="129649" y="4144577"/>
                <a:ext cx="11772900" cy="2756780"/>
              </a:xfrm>
              <a:prstGeom prst="rect">
                <a:avLst/>
              </a:prstGeom>
              <a:noFill/>
            </p:spPr>
            <p:txBody>
              <a:bodyPr wrap="square">
                <a:spAutoFit/>
              </a:bodyPr>
              <a:lstStyle/>
              <a:p>
                <a:pPr lvl="0" algn="just"/>
                <a:r>
                  <a:rPr lang="en-US" sz="2600" dirty="0">
                    <a:solidFill>
                      <a:schemeClr val="accent2">
                        <a:lumMod val="75000"/>
                      </a:schemeClr>
                    </a:solidFill>
                    <a:latin typeface="Times New Roman" pitchFamily="18" charset="0"/>
                    <a:cs typeface="Times New Roman" pitchFamily="18" charset="0"/>
                  </a:rPr>
                  <a:t>c)</a:t>
                </a:r>
                <a:r>
                  <a:rPr lang="en-US" sz="2600" dirty="0" err="1">
                    <a:solidFill>
                      <a:schemeClr val="accent2">
                        <a:lumMod val="75000"/>
                      </a:schemeClr>
                    </a:solidFill>
                    <a:latin typeface="Times New Roman" pitchFamily="18" charset="0"/>
                    <a:cs typeface="Times New Roman" pitchFamily="18" charset="0"/>
                  </a:rPr>
                  <a:t>Số</a:t>
                </a:r>
                <a:r>
                  <a:rPr lang="en-US" sz="2600" dirty="0">
                    <a:solidFill>
                      <a:schemeClr val="accent2">
                        <a:lumMod val="75000"/>
                      </a:schemeClr>
                    </a:solidFill>
                    <a:latin typeface="Times New Roman" pitchFamily="18" charset="0"/>
                    <a:cs typeface="Times New Roman" pitchFamily="18" charset="0"/>
                  </a:rPr>
                  <a:t> </a:t>
                </a:r>
                <a:r>
                  <a:rPr lang="en-US" sz="2600" dirty="0" err="1">
                    <a:solidFill>
                      <a:schemeClr val="accent2">
                        <a:lumMod val="75000"/>
                      </a:schemeClr>
                    </a:solidFill>
                    <a:latin typeface="Times New Roman" pitchFamily="18" charset="0"/>
                    <a:cs typeface="Times New Roman" pitchFamily="18" charset="0"/>
                  </a:rPr>
                  <a:t>lượng</a:t>
                </a:r>
                <a:r>
                  <a:rPr lang="en-US" sz="2600" dirty="0">
                    <a:solidFill>
                      <a:schemeClr val="accent2">
                        <a:lumMod val="75000"/>
                      </a:schemeClr>
                    </a:solidFill>
                    <a:latin typeface="Times New Roman" pitchFamily="18" charset="0"/>
                    <a:cs typeface="Times New Roman" pitchFamily="18" charset="0"/>
                  </a:rPr>
                  <a:t> </a:t>
                </a:r>
                <a:r>
                  <a:rPr lang="en-US" sz="2600" dirty="0" err="1">
                    <a:solidFill>
                      <a:schemeClr val="accent2">
                        <a:lumMod val="75000"/>
                      </a:schemeClr>
                    </a:solidFill>
                    <a:latin typeface="Times New Roman" pitchFamily="18" charset="0"/>
                    <a:cs typeface="Times New Roman" pitchFamily="18" charset="0"/>
                  </a:rPr>
                  <a:t>từng</a:t>
                </a:r>
                <a:r>
                  <a:rPr lang="en-US" sz="2600" dirty="0">
                    <a:solidFill>
                      <a:schemeClr val="accent2">
                        <a:lumMod val="75000"/>
                      </a:schemeClr>
                    </a:solidFill>
                    <a:latin typeface="Times New Roman" pitchFamily="18" charset="0"/>
                    <a:cs typeface="Times New Roman" pitchFamily="18" charset="0"/>
                  </a:rPr>
                  <a:t> </a:t>
                </a:r>
                <a:r>
                  <a:rPr lang="en-US" sz="2600" dirty="0" err="1">
                    <a:solidFill>
                      <a:schemeClr val="accent2">
                        <a:lumMod val="75000"/>
                      </a:schemeClr>
                    </a:solidFill>
                    <a:latin typeface="Times New Roman" pitchFamily="18" charset="0"/>
                    <a:cs typeface="Times New Roman" pitchFamily="18" charset="0"/>
                  </a:rPr>
                  <a:t>loại</a:t>
                </a:r>
                <a:r>
                  <a:rPr lang="en-US" sz="2600" dirty="0">
                    <a:solidFill>
                      <a:schemeClr val="accent2">
                        <a:lumMod val="75000"/>
                      </a:schemeClr>
                    </a:solidFill>
                    <a:latin typeface="Times New Roman" pitchFamily="18" charset="0"/>
                    <a:cs typeface="Times New Roman" pitchFamily="18" charset="0"/>
                  </a:rPr>
                  <a:t> nucleotide </a:t>
                </a:r>
                <a:r>
                  <a:rPr lang="en-US" sz="2600" dirty="0" err="1">
                    <a:solidFill>
                      <a:schemeClr val="accent2">
                        <a:lumMod val="75000"/>
                      </a:schemeClr>
                    </a:solidFill>
                    <a:latin typeface="Times New Roman" pitchFamily="18" charset="0"/>
                    <a:cs typeface="Times New Roman" pitchFamily="18" charset="0"/>
                  </a:rPr>
                  <a:t>trên</a:t>
                </a:r>
                <a:r>
                  <a:rPr lang="en-US" sz="2600" dirty="0">
                    <a:solidFill>
                      <a:schemeClr val="accent2">
                        <a:lumMod val="75000"/>
                      </a:schemeClr>
                    </a:solidFill>
                    <a:latin typeface="Times New Roman" pitchFamily="18" charset="0"/>
                    <a:cs typeface="Times New Roman" pitchFamily="18" charset="0"/>
                  </a:rPr>
                  <a:t> </a:t>
                </a:r>
                <a:r>
                  <a:rPr lang="en-US" sz="2600" dirty="0" err="1">
                    <a:solidFill>
                      <a:schemeClr val="accent2">
                        <a:lumMod val="75000"/>
                      </a:schemeClr>
                    </a:solidFill>
                    <a:latin typeface="Times New Roman" pitchFamily="18" charset="0"/>
                    <a:cs typeface="Times New Roman" pitchFamily="18" charset="0"/>
                  </a:rPr>
                  <a:t>từng</a:t>
                </a:r>
                <a:r>
                  <a:rPr lang="en-US" sz="2600" dirty="0">
                    <a:solidFill>
                      <a:schemeClr val="accent2">
                        <a:lumMod val="75000"/>
                      </a:schemeClr>
                    </a:solidFill>
                    <a:latin typeface="Times New Roman" pitchFamily="18" charset="0"/>
                    <a:cs typeface="Times New Roman" pitchFamily="18" charset="0"/>
                  </a:rPr>
                  <a:t> </a:t>
                </a:r>
                <a:r>
                  <a:rPr lang="en-US" sz="2600" dirty="0" err="1">
                    <a:solidFill>
                      <a:schemeClr val="accent2">
                        <a:lumMod val="75000"/>
                      </a:schemeClr>
                    </a:solidFill>
                    <a:latin typeface="Times New Roman" pitchFamily="18" charset="0"/>
                    <a:cs typeface="Times New Roman" pitchFamily="18" charset="0"/>
                  </a:rPr>
                  <a:t>mạch</a:t>
                </a:r>
                <a:r>
                  <a:rPr lang="en-US" sz="2600" dirty="0">
                    <a:solidFill>
                      <a:schemeClr val="accent2">
                        <a:lumMod val="75000"/>
                      </a:schemeClr>
                    </a:solidFill>
                    <a:latin typeface="Times New Roman" pitchFamily="18" charset="0"/>
                    <a:cs typeface="Times New Roman" pitchFamily="18" charset="0"/>
                  </a:rPr>
                  <a:t> </a:t>
                </a:r>
                <a:r>
                  <a:rPr lang="en-US" sz="2600" dirty="0" err="1">
                    <a:solidFill>
                      <a:schemeClr val="accent2">
                        <a:lumMod val="75000"/>
                      </a:schemeClr>
                    </a:solidFill>
                    <a:latin typeface="Times New Roman" pitchFamily="18" charset="0"/>
                    <a:cs typeface="Times New Roman" pitchFamily="18" charset="0"/>
                  </a:rPr>
                  <a:t>của</a:t>
                </a:r>
                <a:r>
                  <a:rPr lang="en-US" sz="2600" dirty="0">
                    <a:solidFill>
                      <a:schemeClr val="accent2">
                        <a:lumMod val="75000"/>
                      </a:schemeClr>
                    </a:solidFill>
                    <a:latin typeface="Times New Roman" pitchFamily="18" charset="0"/>
                    <a:cs typeface="Times New Roman" pitchFamily="18" charset="0"/>
                  </a:rPr>
                  <a:t> gene</a:t>
                </a:r>
              </a:p>
              <a:p>
                <a:pPr lvl="0" algn="just"/>
                <a:r>
                  <a:rPr lang="en-US" sz="2600" dirty="0">
                    <a:solidFill>
                      <a:schemeClr val="accent2">
                        <a:lumMod val="75000"/>
                      </a:schemeClr>
                    </a:solidFill>
                    <a:latin typeface="Times New Roman" pitchFamily="18" charset="0"/>
                    <a:cs typeface="Times New Roman" pitchFamily="18" charset="0"/>
                  </a:rPr>
                  <a:t>U = 17,5% = A1 = T2  = 17,5% .</a:t>
                </a:r>
                <a14:m>
                  <m:oMath xmlns:m="http://schemas.openxmlformats.org/officeDocument/2006/math">
                    <m:f>
                      <m:fPr>
                        <m:ctrlPr>
                          <a:rPr lang="en-US" sz="2600" i="1" smtClean="0">
                            <a:solidFill>
                              <a:schemeClr val="accent2">
                                <a:lumMod val="75000"/>
                              </a:schemeClr>
                            </a:solidFill>
                            <a:latin typeface="Cambria Math" panose="02040503050406030204" pitchFamily="18" charset="0"/>
                            <a:cs typeface="Times New Roman" pitchFamily="18" charset="0"/>
                          </a:rPr>
                        </m:ctrlPr>
                      </m:fPr>
                      <m:num>
                        <m:r>
                          <a:rPr lang="en-US" sz="2600" b="0" i="1" smtClean="0">
                            <a:solidFill>
                              <a:schemeClr val="accent2">
                                <a:lumMod val="75000"/>
                              </a:schemeClr>
                            </a:solidFill>
                            <a:latin typeface="Cambria Math" panose="02040503050406030204" pitchFamily="18" charset="0"/>
                            <a:cs typeface="Times New Roman" pitchFamily="18" charset="0"/>
                          </a:rPr>
                          <m:t>𝑁</m:t>
                        </m:r>
                      </m:num>
                      <m:den>
                        <m:r>
                          <a:rPr lang="en-US" sz="2600" b="0" i="1" smtClean="0">
                            <a:solidFill>
                              <a:schemeClr val="accent2">
                                <a:lumMod val="75000"/>
                              </a:schemeClr>
                            </a:solidFill>
                            <a:latin typeface="Cambria Math" panose="02040503050406030204" pitchFamily="18" charset="0"/>
                            <a:cs typeface="Times New Roman" pitchFamily="18" charset="0"/>
                          </a:rPr>
                          <m:t>2</m:t>
                        </m:r>
                      </m:den>
                    </m:f>
                    <m:r>
                      <a:rPr lang="en-US" sz="2600" b="0" i="0" smtClean="0">
                        <a:solidFill>
                          <a:schemeClr val="accent2">
                            <a:lumMod val="75000"/>
                          </a:schemeClr>
                        </a:solidFill>
                        <a:latin typeface="Cambria Math" panose="02040503050406030204" pitchFamily="18" charset="0"/>
                        <a:cs typeface="Times New Roman" pitchFamily="18" charset="0"/>
                      </a:rPr>
                      <m:t>=</m:t>
                    </m:r>
                    <m:r>
                      <a:rPr lang="en-US" sz="2600" b="0" i="0" smtClean="0">
                        <a:solidFill>
                          <a:schemeClr val="accent2">
                            <a:lumMod val="75000"/>
                          </a:schemeClr>
                        </a:solidFill>
                        <a:latin typeface="Cambria Math" panose="02040503050406030204" pitchFamily="18" charset="0"/>
                        <a:cs typeface="Times New Roman" pitchFamily="18" charset="0"/>
                      </a:rPr>
                      <m:t>17</m:t>
                    </m:r>
                    <m:r>
                      <a:rPr lang="en-US" sz="2600" b="0" i="0" smtClean="0">
                        <a:solidFill>
                          <a:schemeClr val="accent2">
                            <a:lumMod val="75000"/>
                          </a:schemeClr>
                        </a:solidFill>
                        <a:latin typeface="Cambria Math" panose="02040503050406030204" pitchFamily="18" charset="0"/>
                        <a:cs typeface="Times New Roman" pitchFamily="18" charset="0"/>
                      </a:rPr>
                      <m:t>,</m:t>
                    </m:r>
                    <m:r>
                      <a:rPr lang="en-US" sz="2600" b="0" i="0" smtClean="0">
                        <a:solidFill>
                          <a:schemeClr val="accent2">
                            <a:lumMod val="75000"/>
                          </a:schemeClr>
                        </a:solidFill>
                        <a:latin typeface="Cambria Math" panose="02040503050406030204" pitchFamily="18" charset="0"/>
                        <a:cs typeface="Times New Roman" pitchFamily="18" charset="0"/>
                      </a:rPr>
                      <m:t>5</m:t>
                    </m:r>
                    <m:r>
                      <a:rPr lang="en-US" sz="2600" b="0" i="0" smtClean="0">
                        <a:solidFill>
                          <a:schemeClr val="accent2">
                            <a:lumMod val="75000"/>
                          </a:schemeClr>
                        </a:solidFill>
                        <a:latin typeface="Cambria Math" panose="02040503050406030204" pitchFamily="18" charset="0"/>
                        <a:cs typeface="Times New Roman" pitchFamily="18" charset="0"/>
                      </a:rPr>
                      <m:t>% . </m:t>
                    </m:r>
                    <m:f>
                      <m:fPr>
                        <m:ctrlPr>
                          <a:rPr lang="en-US" sz="2600" b="0" i="1" smtClean="0">
                            <a:solidFill>
                              <a:schemeClr val="accent2">
                                <a:lumMod val="75000"/>
                              </a:schemeClr>
                            </a:solidFill>
                            <a:latin typeface="Cambria Math" panose="02040503050406030204" pitchFamily="18" charset="0"/>
                            <a:cs typeface="Times New Roman" pitchFamily="18" charset="0"/>
                          </a:rPr>
                        </m:ctrlPr>
                      </m:fPr>
                      <m:num>
                        <m:r>
                          <a:rPr lang="en-US" sz="2600" b="0" i="1" smtClean="0">
                            <a:solidFill>
                              <a:schemeClr val="accent2">
                                <a:lumMod val="75000"/>
                              </a:schemeClr>
                            </a:solidFill>
                            <a:latin typeface="Cambria Math" panose="02040503050406030204" pitchFamily="18" charset="0"/>
                            <a:cs typeface="Times New Roman" pitchFamily="18" charset="0"/>
                          </a:rPr>
                          <m:t>3200</m:t>
                        </m:r>
                      </m:num>
                      <m:den>
                        <m:r>
                          <a:rPr lang="en-US" sz="2600" b="0" i="1" smtClean="0">
                            <a:solidFill>
                              <a:schemeClr val="accent2">
                                <a:lumMod val="75000"/>
                              </a:schemeClr>
                            </a:solidFill>
                            <a:latin typeface="Cambria Math" panose="02040503050406030204" pitchFamily="18" charset="0"/>
                            <a:cs typeface="Times New Roman" pitchFamily="18" charset="0"/>
                          </a:rPr>
                          <m:t>2</m:t>
                        </m:r>
                        <m:r>
                          <a:rPr lang="en-US" sz="2600" b="0" i="1" smtClean="0">
                            <a:solidFill>
                              <a:schemeClr val="accent2">
                                <a:lumMod val="75000"/>
                              </a:schemeClr>
                            </a:solidFill>
                            <a:latin typeface="Cambria Math" panose="02040503050406030204" pitchFamily="18" charset="0"/>
                            <a:cs typeface="Times New Roman" pitchFamily="18" charset="0"/>
                          </a:rPr>
                          <m:t> </m:t>
                        </m:r>
                      </m:den>
                    </m:f>
                  </m:oMath>
                </a14:m>
                <a:r>
                  <a:rPr lang="en-US" sz="2600" dirty="0">
                    <a:solidFill>
                      <a:schemeClr val="accent2">
                        <a:lumMod val="75000"/>
                      </a:schemeClr>
                    </a:solidFill>
                    <a:latin typeface="Times New Roman" pitchFamily="18" charset="0"/>
                    <a:cs typeface="Times New Roman" pitchFamily="18" charset="0"/>
                  </a:rPr>
                  <a:t> = 280 ( nucleotide)</a:t>
                </a:r>
              </a:p>
              <a:p>
                <a:pPr algn="just"/>
                <a:r>
                  <a:rPr lang="en-US" sz="2600" dirty="0">
                    <a:solidFill>
                      <a:schemeClr val="accent2">
                        <a:lumMod val="75000"/>
                      </a:schemeClr>
                    </a:solidFill>
                    <a:latin typeface="Times New Roman" pitchFamily="18" charset="0"/>
                    <a:cs typeface="Times New Roman" pitchFamily="18" charset="0"/>
                  </a:rPr>
                  <a:t>A = 12,5% = T1 = A2 = 12,5% .</a:t>
                </a:r>
                <a:r>
                  <a:rPr lang="en-US" sz="2600" dirty="0">
                    <a:solidFill>
                      <a:schemeClr val="accent2">
                        <a:lumMod val="75000"/>
                      </a:schemeClr>
                    </a:solidFill>
                    <a:cs typeface="Times New Roman" pitchFamily="18" charset="0"/>
                  </a:rPr>
                  <a:t> </a:t>
                </a:r>
                <a14:m>
                  <m:oMath xmlns:m="http://schemas.openxmlformats.org/officeDocument/2006/math">
                    <m:f>
                      <m:fPr>
                        <m:ctrlPr>
                          <a:rPr lang="en-US" sz="2600" i="1" smtClean="0">
                            <a:solidFill>
                              <a:schemeClr val="accent2">
                                <a:lumMod val="75000"/>
                              </a:schemeClr>
                            </a:solidFill>
                            <a:latin typeface="Cambria Math" panose="02040503050406030204" pitchFamily="18" charset="0"/>
                            <a:cs typeface="Times New Roman" pitchFamily="18" charset="0"/>
                          </a:rPr>
                        </m:ctrlPr>
                      </m:fPr>
                      <m:num>
                        <m:r>
                          <a:rPr lang="en-US" sz="2600" b="0" i="1" smtClean="0">
                            <a:solidFill>
                              <a:schemeClr val="accent2">
                                <a:lumMod val="75000"/>
                              </a:schemeClr>
                            </a:solidFill>
                            <a:latin typeface="Cambria Math" panose="02040503050406030204" pitchFamily="18" charset="0"/>
                            <a:cs typeface="Times New Roman" pitchFamily="18" charset="0"/>
                          </a:rPr>
                          <m:t>𝑁</m:t>
                        </m:r>
                      </m:num>
                      <m:den>
                        <m:r>
                          <a:rPr lang="en-US" sz="2600" b="0" i="1" smtClean="0">
                            <a:solidFill>
                              <a:schemeClr val="accent2">
                                <a:lumMod val="75000"/>
                              </a:schemeClr>
                            </a:solidFill>
                            <a:latin typeface="Cambria Math" panose="02040503050406030204" pitchFamily="18" charset="0"/>
                            <a:cs typeface="Times New Roman" pitchFamily="18" charset="0"/>
                          </a:rPr>
                          <m:t>2</m:t>
                        </m:r>
                      </m:den>
                    </m:f>
                  </m:oMath>
                </a14:m>
                <a:r>
                  <a:rPr lang="en-US" sz="2600" dirty="0">
                    <a:solidFill>
                      <a:schemeClr val="accent2">
                        <a:lumMod val="75000"/>
                      </a:schemeClr>
                    </a:solidFill>
                    <a:latin typeface="Times New Roman" pitchFamily="18" charset="0"/>
                    <a:cs typeface="Times New Roman" pitchFamily="18" charset="0"/>
                  </a:rPr>
                  <a:t> = 12,5% . </a:t>
                </a:r>
                <a14:m>
                  <m:oMath xmlns:m="http://schemas.openxmlformats.org/officeDocument/2006/math">
                    <m:f>
                      <m:fPr>
                        <m:ctrlPr>
                          <a:rPr lang="en-US" sz="2600" i="1">
                            <a:solidFill>
                              <a:schemeClr val="accent2">
                                <a:lumMod val="75000"/>
                              </a:schemeClr>
                            </a:solidFill>
                            <a:latin typeface="Cambria Math" panose="02040503050406030204" pitchFamily="18" charset="0"/>
                            <a:cs typeface="Times New Roman" pitchFamily="18" charset="0"/>
                          </a:rPr>
                        </m:ctrlPr>
                      </m:fPr>
                      <m:num>
                        <m:r>
                          <a:rPr lang="en-US" sz="2600" i="1">
                            <a:solidFill>
                              <a:schemeClr val="accent2">
                                <a:lumMod val="75000"/>
                              </a:schemeClr>
                            </a:solidFill>
                            <a:latin typeface="Cambria Math" panose="02040503050406030204" pitchFamily="18" charset="0"/>
                            <a:cs typeface="Times New Roman" pitchFamily="18" charset="0"/>
                          </a:rPr>
                          <m:t>3200</m:t>
                        </m:r>
                      </m:num>
                      <m:den>
                        <m:r>
                          <a:rPr lang="en-US" sz="2600" i="1">
                            <a:solidFill>
                              <a:schemeClr val="accent2">
                                <a:lumMod val="75000"/>
                              </a:schemeClr>
                            </a:solidFill>
                            <a:latin typeface="Cambria Math" panose="02040503050406030204" pitchFamily="18" charset="0"/>
                            <a:cs typeface="Times New Roman" pitchFamily="18" charset="0"/>
                          </a:rPr>
                          <m:t>2</m:t>
                        </m:r>
                        <m:r>
                          <a:rPr lang="en-US" sz="2600" i="1">
                            <a:solidFill>
                              <a:schemeClr val="accent2">
                                <a:lumMod val="75000"/>
                              </a:schemeClr>
                            </a:solidFill>
                            <a:latin typeface="Cambria Math" panose="02040503050406030204" pitchFamily="18" charset="0"/>
                            <a:cs typeface="Times New Roman" pitchFamily="18" charset="0"/>
                          </a:rPr>
                          <m:t> </m:t>
                        </m:r>
                      </m:den>
                    </m:f>
                  </m:oMath>
                </a14:m>
                <a:r>
                  <a:rPr lang="en-US" sz="2600" dirty="0">
                    <a:solidFill>
                      <a:schemeClr val="accent2">
                        <a:lumMod val="75000"/>
                      </a:schemeClr>
                    </a:solidFill>
                    <a:latin typeface="Times New Roman" pitchFamily="18" charset="0"/>
                    <a:cs typeface="Times New Roman" pitchFamily="18" charset="0"/>
                  </a:rPr>
                  <a:t>  = 200 ( nucleotide)</a:t>
                </a:r>
              </a:p>
              <a:p>
                <a:pPr algn="just"/>
                <a:r>
                  <a:rPr lang="en-US" sz="2600" dirty="0">
                    <a:solidFill>
                      <a:schemeClr val="accent2">
                        <a:lumMod val="75000"/>
                      </a:schemeClr>
                    </a:solidFill>
                    <a:latin typeface="Times New Roman" pitchFamily="18" charset="0"/>
                    <a:cs typeface="Times New Roman" pitchFamily="18" charset="0"/>
                  </a:rPr>
                  <a:t>G = 31,25% = C1 = G2 = 31,25% . </a:t>
                </a:r>
                <a14:m>
                  <m:oMath xmlns:m="http://schemas.openxmlformats.org/officeDocument/2006/math">
                    <m:f>
                      <m:fPr>
                        <m:ctrlPr>
                          <a:rPr lang="en-US" sz="2600" i="1" smtClean="0">
                            <a:solidFill>
                              <a:schemeClr val="accent2">
                                <a:lumMod val="75000"/>
                              </a:schemeClr>
                            </a:solidFill>
                            <a:latin typeface="Cambria Math" panose="02040503050406030204" pitchFamily="18" charset="0"/>
                            <a:cs typeface="Times New Roman" pitchFamily="18" charset="0"/>
                          </a:rPr>
                        </m:ctrlPr>
                      </m:fPr>
                      <m:num>
                        <m:r>
                          <a:rPr lang="en-US" sz="2600" b="0" i="1" smtClean="0">
                            <a:solidFill>
                              <a:schemeClr val="accent2">
                                <a:lumMod val="75000"/>
                              </a:schemeClr>
                            </a:solidFill>
                            <a:latin typeface="Cambria Math" panose="02040503050406030204" pitchFamily="18" charset="0"/>
                            <a:cs typeface="Times New Roman" pitchFamily="18" charset="0"/>
                          </a:rPr>
                          <m:t>𝑁</m:t>
                        </m:r>
                      </m:num>
                      <m:den>
                        <m:r>
                          <a:rPr lang="en-US" sz="2600" b="0" i="1" smtClean="0">
                            <a:solidFill>
                              <a:schemeClr val="accent2">
                                <a:lumMod val="75000"/>
                              </a:schemeClr>
                            </a:solidFill>
                            <a:latin typeface="Cambria Math" panose="02040503050406030204" pitchFamily="18" charset="0"/>
                            <a:cs typeface="Times New Roman" pitchFamily="18" charset="0"/>
                          </a:rPr>
                          <m:t>2</m:t>
                        </m:r>
                      </m:den>
                    </m:f>
                  </m:oMath>
                </a14:m>
                <a:r>
                  <a:rPr lang="en-US" sz="2600" dirty="0">
                    <a:solidFill>
                      <a:schemeClr val="accent2">
                        <a:lumMod val="75000"/>
                      </a:schemeClr>
                    </a:solidFill>
                    <a:latin typeface="Times New Roman" pitchFamily="18" charset="0"/>
                    <a:cs typeface="Times New Roman" pitchFamily="18" charset="0"/>
                  </a:rPr>
                  <a:t>  = 31,25% . </a:t>
                </a:r>
                <a14:m>
                  <m:oMath xmlns:m="http://schemas.openxmlformats.org/officeDocument/2006/math">
                    <m:f>
                      <m:fPr>
                        <m:ctrlPr>
                          <a:rPr lang="en-US" sz="2600" i="1">
                            <a:solidFill>
                              <a:schemeClr val="accent2">
                                <a:lumMod val="75000"/>
                              </a:schemeClr>
                            </a:solidFill>
                            <a:latin typeface="Cambria Math" panose="02040503050406030204" pitchFamily="18" charset="0"/>
                            <a:cs typeface="Times New Roman" pitchFamily="18" charset="0"/>
                          </a:rPr>
                        </m:ctrlPr>
                      </m:fPr>
                      <m:num>
                        <m:r>
                          <a:rPr lang="en-US" sz="2600" i="1">
                            <a:solidFill>
                              <a:schemeClr val="accent2">
                                <a:lumMod val="75000"/>
                              </a:schemeClr>
                            </a:solidFill>
                            <a:latin typeface="Cambria Math" panose="02040503050406030204" pitchFamily="18" charset="0"/>
                            <a:cs typeface="Times New Roman" pitchFamily="18" charset="0"/>
                          </a:rPr>
                          <m:t>3200</m:t>
                        </m:r>
                      </m:num>
                      <m:den>
                        <m:r>
                          <a:rPr lang="en-US" sz="2600" i="1">
                            <a:solidFill>
                              <a:schemeClr val="accent2">
                                <a:lumMod val="75000"/>
                              </a:schemeClr>
                            </a:solidFill>
                            <a:latin typeface="Cambria Math" panose="02040503050406030204" pitchFamily="18" charset="0"/>
                            <a:cs typeface="Times New Roman" pitchFamily="18" charset="0"/>
                          </a:rPr>
                          <m:t>2</m:t>
                        </m:r>
                        <m:r>
                          <a:rPr lang="en-US" sz="2600" i="1">
                            <a:solidFill>
                              <a:schemeClr val="accent2">
                                <a:lumMod val="75000"/>
                              </a:schemeClr>
                            </a:solidFill>
                            <a:latin typeface="Cambria Math" panose="02040503050406030204" pitchFamily="18" charset="0"/>
                            <a:cs typeface="Times New Roman" pitchFamily="18" charset="0"/>
                          </a:rPr>
                          <m:t> </m:t>
                        </m:r>
                      </m:den>
                    </m:f>
                  </m:oMath>
                </a14:m>
                <a:r>
                  <a:rPr lang="en-US" sz="2600" dirty="0">
                    <a:solidFill>
                      <a:schemeClr val="accent2">
                        <a:lumMod val="75000"/>
                      </a:schemeClr>
                    </a:solidFill>
                    <a:latin typeface="Times New Roman" pitchFamily="18" charset="0"/>
                    <a:cs typeface="Times New Roman" pitchFamily="18" charset="0"/>
                  </a:rPr>
                  <a:t> = 500 ( nucleotide)</a:t>
                </a:r>
              </a:p>
              <a:p>
                <a:pPr algn="just"/>
                <a:r>
                  <a:rPr lang="en-US" sz="2600" dirty="0">
                    <a:solidFill>
                      <a:schemeClr val="accent2">
                        <a:lumMod val="75000"/>
                      </a:schemeClr>
                    </a:solidFill>
                    <a:latin typeface="Times New Roman" pitchFamily="18" charset="0"/>
                    <a:cs typeface="Times New Roman" pitchFamily="18" charset="0"/>
                  </a:rPr>
                  <a:t>G1 = C2 = </a:t>
                </a:r>
                <a14:m>
                  <m:oMath xmlns:m="http://schemas.openxmlformats.org/officeDocument/2006/math">
                    <m:f>
                      <m:fPr>
                        <m:ctrlPr>
                          <a:rPr lang="en-US" sz="2600" i="1" smtClean="0">
                            <a:solidFill>
                              <a:schemeClr val="accent2">
                                <a:lumMod val="75000"/>
                              </a:schemeClr>
                            </a:solidFill>
                            <a:latin typeface="Cambria Math" panose="02040503050406030204" pitchFamily="18" charset="0"/>
                            <a:cs typeface="Times New Roman" pitchFamily="18" charset="0"/>
                          </a:rPr>
                        </m:ctrlPr>
                      </m:fPr>
                      <m:num>
                        <m:r>
                          <a:rPr lang="en-US" sz="2600" b="0" i="1" smtClean="0">
                            <a:solidFill>
                              <a:schemeClr val="accent2">
                                <a:lumMod val="75000"/>
                              </a:schemeClr>
                            </a:solidFill>
                            <a:latin typeface="Cambria Math" panose="02040503050406030204" pitchFamily="18" charset="0"/>
                            <a:cs typeface="Times New Roman" pitchFamily="18" charset="0"/>
                          </a:rPr>
                          <m:t>𝑁</m:t>
                        </m:r>
                      </m:num>
                      <m:den>
                        <m:r>
                          <a:rPr lang="en-US" sz="2600" b="0" i="1" smtClean="0">
                            <a:solidFill>
                              <a:schemeClr val="accent2">
                                <a:lumMod val="75000"/>
                              </a:schemeClr>
                            </a:solidFill>
                            <a:latin typeface="Cambria Math" panose="02040503050406030204" pitchFamily="18" charset="0"/>
                            <a:cs typeface="Times New Roman" pitchFamily="18" charset="0"/>
                          </a:rPr>
                          <m:t>2</m:t>
                        </m:r>
                      </m:den>
                    </m:f>
                  </m:oMath>
                </a14:m>
                <a:r>
                  <a:rPr lang="en-US" sz="2600" dirty="0">
                    <a:solidFill>
                      <a:schemeClr val="accent2">
                        <a:lumMod val="75000"/>
                      </a:schemeClr>
                    </a:solidFill>
                    <a:latin typeface="Times New Roman" pitchFamily="18" charset="0"/>
                    <a:cs typeface="Times New Roman" pitchFamily="18" charset="0"/>
                  </a:rPr>
                  <a:t> - ( A1 + T1 +C1) = 1600 – ( 280 + 200 + 500 ) = 620 ( nucleotide)</a:t>
                </a:r>
              </a:p>
            </p:txBody>
          </p:sp>
        </mc:Choice>
        <mc:Fallback xmlns="">
          <p:sp>
            <p:nvSpPr>
              <p:cNvPr id="11" name="TextBox 10">
                <a:extLst>
                  <a:ext uri="{FF2B5EF4-FFF2-40B4-BE49-F238E27FC236}">
                    <a16:creationId xmlns:a16="http://schemas.microsoft.com/office/drawing/2014/main" id="{F007056E-92CC-3D0F-420B-8F532720F418}"/>
                  </a:ext>
                </a:extLst>
              </p:cNvPr>
              <p:cNvSpPr txBox="1">
                <a:spLocks noRot="1" noChangeAspect="1" noMove="1" noResize="1" noEditPoints="1" noAdjustHandles="1" noChangeArrowheads="1" noChangeShapeType="1" noTextEdit="1"/>
              </p:cNvSpPr>
              <p:nvPr/>
            </p:nvSpPr>
            <p:spPr>
              <a:xfrm>
                <a:off x="129649" y="4144577"/>
                <a:ext cx="11772900" cy="2756780"/>
              </a:xfrm>
              <a:prstGeom prst="rect">
                <a:avLst/>
              </a:prstGeom>
              <a:blipFill>
                <a:blip r:embed="rId3"/>
                <a:stretch>
                  <a:fillRect l="-932" t="-1991" b="-1549"/>
                </a:stretch>
              </a:blipFill>
            </p:spPr>
            <p:txBody>
              <a:bodyPr/>
              <a:lstStyle/>
              <a:p>
                <a:r>
                  <a:rPr lang="en-US">
                    <a:noFill/>
                  </a:rPr>
                  <a:t> </a:t>
                </a:r>
              </a:p>
            </p:txBody>
          </p:sp>
        </mc:Fallback>
      </mc:AlternateContent>
    </p:spTree>
    <p:extLst>
      <p:ext uri="{BB962C8B-B14F-4D97-AF65-F5344CB8AC3E}">
        <p14:creationId xmlns:p14="http://schemas.microsoft.com/office/powerpoint/2010/main" val="18505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541BB3-FD82-55A9-483C-D95EF3E072AC}"/>
              </a:ext>
            </a:extLst>
          </p:cNvPr>
          <p:cNvSpPr txBox="1"/>
          <p:nvPr/>
        </p:nvSpPr>
        <p:spPr>
          <a:xfrm>
            <a:off x="579268" y="407451"/>
            <a:ext cx="6094520" cy="369332"/>
          </a:xfrm>
          <a:prstGeom prst="rect">
            <a:avLst/>
          </a:prstGeom>
          <a:noFill/>
        </p:spPr>
        <p:txBody>
          <a:bodyPr wrap="square">
            <a:spAutoFit/>
          </a:bodyPr>
          <a:lstStyle/>
          <a:p>
            <a:pPr algn="l"/>
            <a:r>
              <a:rPr lang="en-US" sz="1800" b="0" i="0" dirty="0">
                <a:solidFill>
                  <a:srgbClr val="333333"/>
                </a:solidFill>
                <a:effectLst/>
                <a:latin typeface="times new roman" panose="02020603050405020304" pitchFamily="18" charset="0"/>
              </a:rPr>
              <a:t> </a:t>
            </a:r>
            <a:endParaRPr lang="vi-VN" b="0" i="0" dirty="0">
              <a:solidFill>
                <a:srgbClr val="000000"/>
              </a:solidFill>
              <a:effectLst/>
              <a:latin typeface="ui-sans-serif"/>
            </a:endParaRPr>
          </a:p>
        </p:txBody>
      </p:sp>
      <p:sp>
        <p:nvSpPr>
          <p:cNvPr id="7" name="TextBox 6">
            <a:extLst>
              <a:ext uri="{FF2B5EF4-FFF2-40B4-BE49-F238E27FC236}">
                <a16:creationId xmlns:a16="http://schemas.microsoft.com/office/drawing/2014/main" id="{FB05F4D5-7CA3-F804-EA3D-2E3D1BB229F1}"/>
              </a:ext>
            </a:extLst>
          </p:cNvPr>
          <p:cNvSpPr txBox="1"/>
          <p:nvPr/>
        </p:nvSpPr>
        <p:spPr>
          <a:xfrm>
            <a:off x="330693" y="1989429"/>
            <a:ext cx="5191218" cy="2031325"/>
          </a:xfrm>
          <a:prstGeom prst="rect">
            <a:avLst/>
          </a:prstGeom>
          <a:noFill/>
        </p:spPr>
        <p:txBody>
          <a:bodyPr wrap="square">
            <a:spAutoFit/>
          </a:bodyPr>
          <a:lstStyle/>
          <a:p>
            <a:pPr algn="just">
              <a:spcAft>
                <a:spcPts val="0"/>
              </a:spcAft>
            </a:pPr>
            <a:r>
              <a:rPr lang="vi-VN" b="0" i="0" dirty="0">
                <a:solidFill>
                  <a:srgbClr val="333333"/>
                </a:solidFill>
                <a:effectLst/>
                <a:latin typeface="Roboto" panose="02000000000000000000" pitchFamily="2" charset="0"/>
              </a:rPr>
              <a:t>Một gene có 2 400 nucleotide. Số nucleotide loại A chiếm 20% tổng số nucleotide của gene.</a:t>
            </a:r>
          </a:p>
          <a:p>
            <a:pPr algn="just">
              <a:spcAft>
                <a:spcPts val="0"/>
              </a:spcAft>
            </a:pPr>
            <a:r>
              <a:rPr lang="vi-VN" b="0" i="0" dirty="0">
                <a:solidFill>
                  <a:srgbClr val="333333"/>
                </a:solidFill>
                <a:effectLst/>
                <a:latin typeface="Roboto" panose="02000000000000000000" pitchFamily="2" charset="0"/>
              </a:rPr>
              <a:t>a) Gene trên thực hiện tái bản hai lần liên tiếp, tính số nucleotide tự do mỗi loại môi trường cung cấp cho quá trình đó.</a:t>
            </a:r>
          </a:p>
          <a:p>
            <a:pPr algn="just">
              <a:spcAft>
                <a:spcPts val="0"/>
              </a:spcAft>
            </a:pPr>
            <a:r>
              <a:rPr lang="vi-VN" b="0" i="0" dirty="0">
                <a:solidFill>
                  <a:srgbClr val="333333"/>
                </a:solidFill>
                <a:effectLst/>
                <a:latin typeface="Roboto" panose="02000000000000000000" pitchFamily="2" charset="0"/>
              </a:rPr>
              <a:t>b) Nếu gene trên thực hiện phiên mã, tính số nucleotide tự do cung cấp cho quá trình này.</a:t>
            </a:r>
          </a:p>
        </p:txBody>
      </p:sp>
      <p:sp>
        <p:nvSpPr>
          <p:cNvPr id="9" name="TextBox 8">
            <a:extLst>
              <a:ext uri="{FF2B5EF4-FFF2-40B4-BE49-F238E27FC236}">
                <a16:creationId xmlns:a16="http://schemas.microsoft.com/office/drawing/2014/main" id="{79C6CD7F-042E-0FE1-50CE-4D4C45516FC4}"/>
              </a:ext>
            </a:extLst>
          </p:cNvPr>
          <p:cNvSpPr txBox="1"/>
          <p:nvPr/>
        </p:nvSpPr>
        <p:spPr>
          <a:xfrm>
            <a:off x="5766787" y="1989429"/>
            <a:ext cx="6094520" cy="4247317"/>
          </a:xfrm>
          <a:prstGeom prst="rect">
            <a:avLst/>
          </a:prstGeom>
          <a:noFill/>
        </p:spPr>
        <p:txBody>
          <a:bodyPr wrap="square">
            <a:spAutoFit/>
          </a:bodyPr>
          <a:lstStyle/>
          <a:p>
            <a:pPr algn="just">
              <a:spcAft>
                <a:spcPts val="0"/>
              </a:spcAft>
            </a:pPr>
            <a:r>
              <a:rPr lang="vi-VN" b="0" i="0" dirty="0">
                <a:solidFill>
                  <a:srgbClr val="000000"/>
                </a:solidFill>
                <a:effectLst/>
                <a:latin typeface="Roboto" panose="02000000000000000000" pitchFamily="2" charset="0"/>
              </a:rPr>
              <a:t>Vì hai mạch DNA liên kết với nhau theo nguyên tắc bổ sung nên số nucleotide loại A bằng số nucleotide loại T, số nucleotide loại G bằng số nucleotide loại C. Do đó:</a:t>
            </a:r>
          </a:p>
          <a:p>
            <a:pPr algn="just">
              <a:spcAft>
                <a:spcPts val="0"/>
              </a:spcAft>
            </a:pPr>
            <a:r>
              <a:rPr lang="vi-VN" b="0" i="0" dirty="0">
                <a:solidFill>
                  <a:srgbClr val="000000"/>
                </a:solidFill>
                <a:effectLst/>
                <a:latin typeface="Roboto" panose="02000000000000000000" pitchFamily="2" charset="0"/>
              </a:rPr>
              <a:t>A = T = 20% số nucleotide của gene → A = T = 2400 × 20% = 480.</a:t>
            </a:r>
          </a:p>
          <a:p>
            <a:pPr algn="just">
              <a:spcAft>
                <a:spcPts val="0"/>
              </a:spcAft>
            </a:pPr>
            <a:r>
              <a:rPr lang="vi-VN" b="0" i="0" dirty="0">
                <a:solidFill>
                  <a:srgbClr val="000000"/>
                </a:solidFill>
                <a:effectLst/>
                <a:latin typeface="Roboto" panose="02000000000000000000" pitchFamily="2" charset="0"/>
              </a:rPr>
              <a:t>→ G = X = 2400 : 2 – 480 = 720.</a:t>
            </a:r>
          </a:p>
          <a:p>
            <a:pPr algn="just">
              <a:spcAft>
                <a:spcPts val="0"/>
              </a:spcAft>
            </a:pPr>
            <a:r>
              <a:rPr lang="vi-VN" b="0" i="0" dirty="0">
                <a:solidFill>
                  <a:srgbClr val="000000"/>
                </a:solidFill>
                <a:effectLst/>
                <a:latin typeface="Roboto" panose="02000000000000000000" pitchFamily="2" charset="0"/>
              </a:rPr>
              <a:t>a) Gene thực hiện tái bản 2 lần liên tiếp sẽ tạo ra 4 DNA con. Vậy số nucleotide tự do từng loại môi trường cần cung cấp cho 2 lần tái bản là:</a:t>
            </a:r>
          </a:p>
          <a:p>
            <a:pPr algn="just">
              <a:spcAft>
                <a:spcPts val="0"/>
              </a:spcAft>
            </a:pPr>
            <a:r>
              <a:rPr lang="vi-VN" b="0" i="0" dirty="0">
                <a:solidFill>
                  <a:srgbClr val="000000"/>
                </a:solidFill>
                <a:effectLst/>
                <a:latin typeface="Roboto" panose="02000000000000000000" pitchFamily="2" charset="0"/>
              </a:rPr>
              <a:t>A = T = 480 × (4 – 1) = 1440 nucleotide.</a:t>
            </a:r>
          </a:p>
          <a:p>
            <a:pPr algn="just">
              <a:spcAft>
                <a:spcPts val="0"/>
              </a:spcAft>
            </a:pPr>
            <a:r>
              <a:rPr lang="vi-VN" b="0" i="0" dirty="0">
                <a:solidFill>
                  <a:srgbClr val="000000"/>
                </a:solidFill>
                <a:effectLst/>
                <a:latin typeface="Roboto" panose="02000000000000000000" pitchFamily="2" charset="0"/>
              </a:rPr>
              <a:t>G = C = 720 × (4 – 1) = 2160 nucleotide.</a:t>
            </a:r>
          </a:p>
          <a:p>
            <a:pPr algn="just">
              <a:spcAft>
                <a:spcPts val="0"/>
              </a:spcAft>
            </a:pPr>
            <a:r>
              <a:rPr lang="vi-VN" b="0" i="0" dirty="0">
                <a:solidFill>
                  <a:srgbClr val="000000"/>
                </a:solidFill>
                <a:effectLst/>
                <a:latin typeface="Roboto" panose="02000000000000000000" pitchFamily="2" charset="0"/>
              </a:rPr>
              <a:t>b) Vì một mạch của gene là khuôn tổng hợp mRNA nên số nucleotide tự do cung cấp cho tổng hợp mRNA bằng số nucleotide trên một mạch của gene = 2400 : 2 = 1200 nucleotide.</a:t>
            </a:r>
          </a:p>
        </p:txBody>
      </p:sp>
    </p:spTree>
    <p:extLst>
      <p:ext uri="{BB962C8B-B14F-4D97-AF65-F5344CB8AC3E}">
        <p14:creationId xmlns:p14="http://schemas.microsoft.com/office/powerpoint/2010/main" val="1907014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8A403A0C-4FB7-599D-832F-CF1B59C3520C}"/>
              </a:ext>
            </a:extLst>
          </p:cNvPr>
          <p:cNvSpPr/>
          <p:nvPr/>
        </p:nvSpPr>
        <p:spPr>
          <a:xfrm>
            <a:off x="171635" y="407846"/>
            <a:ext cx="3406066" cy="76200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2933" b="1" dirty="0">
                <a:solidFill>
                  <a:prstClr val="white"/>
                </a:solidFill>
                <a:latin typeface="Times New Roman" panose="02020603050405020304" pitchFamily="18" charset="0"/>
                <a:cs typeface="Times New Roman" panose="02020603050405020304" pitchFamily="18" charset="0"/>
              </a:rPr>
              <a:t>Di </a:t>
            </a:r>
            <a:r>
              <a:rPr lang="en-US" sz="2933" b="1" dirty="0" err="1">
                <a:solidFill>
                  <a:prstClr val="white"/>
                </a:solidFill>
                <a:latin typeface="Times New Roman" panose="02020603050405020304" pitchFamily="18" charset="0"/>
                <a:cs typeface="Times New Roman" panose="02020603050405020304" pitchFamily="18" charset="0"/>
              </a:rPr>
              <a:t>truyền</a:t>
            </a:r>
            <a:endParaRPr lang="en-US" sz="2933" b="1"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B77B5AC-AD03-7573-9B8D-A5C41211C38E}"/>
              </a:ext>
            </a:extLst>
          </p:cNvPr>
          <p:cNvSpPr txBox="1"/>
          <p:nvPr/>
        </p:nvSpPr>
        <p:spPr>
          <a:xfrm>
            <a:off x="3693111" y="340051"/>
            <a:ext cx="8327254" cy="634341"/>
          </a:xfrm>
          <a:prstGeom prst="rect">
            <a:avLst/>
          </a:prstGeom>
          <a:noFill/>
        </p:spPr>
        <p:txBody>
          <a:bodyPr wrap="square">
            <a:spAutoFit/>
          </a:bodyPr>
          <a:lstStyle/>
          <a:p>
            <a:pPr algn="just">
              <a:lnSpc>
                <a:spcPct val="150000"/>
              </a:lnSpc>
            </a:pPr>
            <a:r>
              <a:rPr lang="en-US" sz="2667" dirty="0" err="1">
                <a:latin typeface="Times New Roman" panose="02020603050405020304" pitchFamily="18" charset="0"/>
                <a:cs typeface="Times New Roman" panose="02020603050405020304" pitchFamily="18" charset="0"/>
              </a:rPr>
              <a:t>Là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quá</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trình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truyền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đặc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điểm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vật</a:t>
            </a:r>
            <a:r>
              <a:rPr lang="en-US" sz="2667" dirty="0">
                <a:latin typeface="Times New Roman" panose="02020603050405020304" pitchFamily="18" charset="0"/>
                <a:cs typeface="Times New Roman" panose="02020603050405020304" pitchFamily="18" charset="0"/>
              </a:rPr>
              <a:t> qua </a:t>
            </a:r>
            <a:r>
              <a:rPr lang="en-US" sz="2667" dirty="0" err="1">
                <a:latin typeface="Times New Roman" panose="02020603050405020304" pitchFamily="18" charset="0"/>
                <a:cs typeface="Times New Roman" panose="02020603050405020304" pitchFamily="18" charset="0"/>
              </a:rPr>
              <a:t>các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thế</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hệ</a:t>
            </a:r>
            <a:r>
              <a:rPr lang="en-US" sz="2667" dirty="0">
                <a:latin typeface="Times New Roman" panose="02020603050405020304" pitchFamily="18" charset="0"/>
                <a:cs typeface="Times New Roman" panose="02020603050405020304" pitchFamily="18" charset="0"/>
              </a:rPr>
              <a:t>.</a:t>
            </a:r>
          </a:p>
        </p:txBody>
      </p:sp>
      <p:sp>
        <p:nvSpPr>
          <p:cNvPr id="10" name="Multiplication Sign 9">
            <a:extLst>
              <a:ext uri="{FF2B5EF4-FFF2-40B4-BE49-F238E27FC236}">
                <a16:creationId xmlns:a16="http://schemas.microsoft.com/office/drawing/2014/main" id="{CCF7F69A-0AD0-7BEE-AF7A-A3E7BAA556D1}"/>
              </a:ext>
            </a:extLst>
          </p:cNvPr>
          <p:cNvSpPr/>
          <p:nvPr/>
        </p:nvSpPr>
        <p:spPr>
          <a:xfrm>
            <a:off x="2471011" y="2030173"/>
            <a:ext cx="1671204" cy="159879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DB4BC1FA-E473-2D79-BCE8-95E02EAE78B8}"/>
              </a:ext>
            </a:extLst>
          </p:cNvPr>
          <p:cNvCxnSpPr/>
          <p:nvPr/>
        </p:nvCxnSpPr>
        <p:spPr>
          <a:xfrm>
            <a:off x="3262113" y="3529568"/>
            <a:ext cx="0" cy="68459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3500411-0D93-7886-F19B-07608228DD3C}"/>
              </a:ext>
            </a:extLst>
          </p:cNvPr>
          <p:cNvGrpSpPr/>
          <p:nvPr/>
        </p:nvGrpSpPr>
        <p:grpSpPr>
          <a:xfrm>
            <a:off x="636998" y="2030173"/>
            <a:ext cx="1975556" cy="2232236"/>
            <a:chOff x="477748" y="1522629"/>
            <a:chExt cx="1481667" cy="1674177"/>
          </a:xfrm>
        </p:grpSpPr>
        <p:sp>
          <p:nvSpPr>
            <p:cNvPr id="13" name="Freeform 6">
              <a:extLst>
                <a:ext uri="{FF2B5EF4-FFF2-40B4-BE49-F238E27FC236}">
                  <a16:creationId xmlns:a16="http://schemas.microsoft.com/office/drawing/2014/main" id="{DCA26A88-A6F7-3EE0-331E-7AB5F9604ACF}"/>
                </a:ext>
              </a:extLst>
            </p:cNvPr>
            <p:cNvSpPr/>
            <p:nvPr/>
          </p:nvSpPr>
          <p:spPr>
            <a:xfrm>
              <a:off x="533106" y="1522629"/>
              <a:ext cx="1370952" cy="1290491"/>
            </a:xfrm>
            <a:custGeom>
              <a:avLst/>
              <a:gdLst/>
              <a:ahLst/>
              <a:cxnLst/>
              <a:rect l="l" t="t" r="r" b="b"/>
              <a:pathLst>
                <a:path w="1523263" h="1391882">
                  <a:moveTo>
                    <a:pt x="0" y="0"/>
                  </a:moveTo>
                  <a:lnTo>
                    <a:pt x="1523263" y="0"/>
                  </a:lnTo>
                  <a:lnTo>
                    <a:pt x="1523263" y="1391882"/>
                  </a:lnTo>
                  <a:lnTo>
                    <a:pt x="0" y="1391882"/>
                  </a:lnTo>
                  <a:lnTo>
                    <a:pt x="0" y="0"/>
                  </a:lnTo>
                  <a:close/>
                </a:path>
              </a:pathLst>
            </a:custGeom>
            <a:blipFill>
              <a:blip r:embed="rId2"/>
              <a:stretch>
                <a:fillRect/>
              </a:stretch>
            </a:blipFill>
          </p:spPr>
          <p:txBody>
            <a:bodyPr/>
            <a:lstStyle/>
            <a:p>
              <a:endParaRPr lang="en-US" sz="2400"/>
            </a:p>
          </p:txBody>
        </p:sp>
        <p:sp>
          <p:nvSpPr>
            <p:cNvPr id="14" name="TextBox 13">
              <a:extLst>
                <a:ext uri="{FF2B5EF4-FFF2-40B4-BE49-F238E27FC236}">
                  <a16:creationId xmlns:a16="http://schemas.microsoft.com/office/drawing/2014/main" id="{C21C1BDF-76AF-1D9F-2DF7-3E23A66D8458}"/>
                </a:ext>
              </a:extLst>
            </p:cNvPr>
            <p:cNvSpPr txBox="1"/>
            <p:nvPr/>
          </p:nvSpPr>
          <p:spPr>
            <a:xfrm>
              <a:off x="477748" y="2850557"/>
              <a:ext cx="1481667" cy="346249"/>
            </a:xfrm>
            <a:prstGeom prst="rect">
              <a:avLst/>
            </a:prstGeom>
            <a:noFill/>
          </p:spPr>
          <p:txBody>
            <a:bodyPr wrap="square">
              <a:spAutoFit/>
            </a:bodyPr>
            <a:lstStyle/>
            <a:p>
              <a:pPr algn="ctr"/>
              <a:r>
                <a:rPr lang="en-US" sz="2400"/>
                <a:t>Bố tóc đen</a:t>
              </a:r>
            </a:p>
          </p:txBody>
        </p:sp>
      </p:grpSp>
      <p:grpSp>
        <p:nvGrpSpPr>
          <p:cNvPr id="15" name="Group 14">
            <a:extLst>
              <a:ext uri="{FF2B5EF4-FFF2-40B4-BE49-F238E27FC236}">
                <a16:creationId xmlns:a16="http://schemas.microsoft.com/office/drawing/2014/main" id="{388615BD-D9B8-AFDE-53CE-908AD2D9F809}"/>
              </a:ext>
            </a:extLst>
          </p:cNvPr>
          <p:cNvGrpSpPr/>
          <p:nvPr/>
        </p:nvGrpSpPr>
        <p:grpSpPr>
          <a:xfrm>
            <a:off x="4074482" y="1901650"/>
            <a:ext cx="1975556" cy="2360758"/>
            <a:chOff x="3055861" y="1426237"/>
            <a:chExt cx="1481667" cy="1770569"/>
          </a:xfrm>
        </p:grpSpPr>
        <p:sp>
          <p:nvSpPr>
            <p:cNvPr id="16" name="Freeform 7">
              <a:extLst>
                <a:ext uri="{FF2B5EF4-FFF2-40B4-BE49-F238E27FC236}">
                  <a16:creationId xmlns:a16="http://schemas.microsoft.com/office/drawing/2014/main" id="{2E7E396F-C3E3-F814-6955-BB92E817EBEE}"/>
                </a:ext>
              </a:extLst>
            </p:cNvPr>
            <p:cNvSpPr/>
            <p:nvPr/>
          </p:nvSpPr>
          <p:spPr>
            <a:xfrm>
              <a:off x="3106661" y="1426237"/>
              <a:ext cx="1320152" cy="1391882"/>
            </a:xfrm>
            <a:custGeom>
              <a:avLst/>
              <a:gdLst/>
              <a:ahLst/>
              <a:cxnLst/>
              <a:rect l="l" t="t" r="r" b="b"/>
              <a:pathLst>
                <a:path w="1472960" h="1605406">
                  <a:moveTo>
                    <a:pt x="0" y="0"/>
                  </a:moveTo>
                  <a:lnTo>
                    <a:pt x="1472960" y="0"/>
                  </a:lnTo>
                  <a:lnTo>
                    <a:pt x="1472960" y="1605406"/>
                  </a:lnTo>
                  <a:lnTo>
                    <a:pt x="0" y="1605406"/>
                  </a:lnTo>
                  <a:lnTo>
                    <a:pt x="0" y="0"/>
                  </a:lnTo>
                  <a:close/>
                </a:path>
              </a:pathLst>
            </a:custGeom>
            <a:blipFill>
              <a:blip r:embed="rId3"/>
              <a:stretch>
                <a:fillRect/>
              </a:stretch>
            </a:blipFill>
          </p:spPr>
          <p:txBody>
            <a:bodyPr/>
            <a:lstStyle/>
            <a:p>
              <a:endParaRPr lang="en-US" sz="2400"/>
            </a:p>
          </p:txBody>
        </p:sp>
        <p:sp>
          <p:nvSpPr>
            <p:cNvPr id="17" name="TextBox 16">
              <a:extLst>
                <a:ext uri="{FF2B5EF4-FFF2-40B4-BE49-F238E27FC236}">
                  <a16:creationId xmlns:a16="http://schemas.microsoft.com/office/drawing/2014/main" id="{627EEF3B-E2E5-3BD4-7613-A7440321D15D}"/>
                </a:ext>
              </a:extLst>
            </p:cNvPr>
            <p:cNvSpPr txBox="1"/>
            <p:nvPr/>
          </p:nvSpPr>
          <p:spPr>
            <a:xfrm>
              <a:off x="3055861" y="2850557"/>
              <a:ext cx="1481667" cy="346249"/>
            </a:xfrm>
            <a:prstGeom prst="rect">
              <a:avLst/>
            </a:prstGeom>
            <a:noFill/>
          </p:spPr>
          <p:txBody>
            <a:bodyPr wrap="square">
              <a:spAutoFit/>
            </a:bodyPr>
            <a:lstStyle/>
            <a:p>
              <a:pPr algn="ctr"/>
              <a:r>
                <a:rPr lang="en-US" sz="2400"/>
                <a:t>Mẹ tóc đen</a:t>
              </a:r>
            </a:p>
          </p:txBody>
        </p:sp>
      </p:grpSp>
      <p:grpSp>
        <p:nvGrpSpPr>
          <p:cNvPr id="18" name="Group 17">
            <a:extLst>
              <a:ext uri="{FF2B5EF4-FFF2-40B4-BE49-F238E27FC236}">
                <a16:creationId xmlns:a16="http://schemas.microsoft.com/office/drawing/2014/main" id="{68463093-934C-5990-790E-9A60615FDDFB}"/>
              </a:ext>
            </a:extLst>
          </p:cNvPr>
          <p:cNvGrpSpPr/>
          <p:nvPr/>
        </p:nvGrpSpPr>
        <p:grpSpPr>
          <a:xfrm>
            <a:off x="2274335" y="4293184"/>
            <a:ext cx="1975556" cy="2182320"/>
            <a:chOff x="1705751" y="3219889"/>
            <a:chExt cx="1481667" cy="1636740"/>
          </a:xfrm>
        </p:grpSpPr>
        <p:sp>
          <p:nvSpPr>
            <p:cNvPr id="19" name="Freeform 8">
              <a:extLst>
                <a:ext uri="{FF2B5EF4-FFF2-40B4-BE49-F238E27FC236}">
                  <a16:creationId xmlns:a16="http://schemas.microsoft.com/office/drawing/2014/main" id="{7DD7181D-AFB8-8B68-7748-8647955A7C47}"/>
                </a:ext>
              </a:extLst>
            </p:cNvPr>
            <p:cNvSpPr/>
            <p:nvPr/>
          </p:nvSpPr>
          <p:spPr>
            <a:xfrm>
              <a:off x="1786509" y="3219889"/>
              <a:ext cx="1320152" cy="1290491"/>
            </a:xfrm>
            <a:custGeom>
              <a:avLst/>
              <a:gdLst/>
              <a:ahLst/>
              <a:cxnLst/>
              <a:rect l="l" t="t" r="r" b="b"/>
              <a:pathLst>
                <a:path w="1812539" h="1727954">
                  <a:moveTo>
                    <a:pt x="0" y="0"/>
                  </a:moveTo>
                  <a:lnTo>
                    <a:pt x="1812539" y="0"/>
                  </a:lnTo>
                  <a:lnTo>
                    <a:pt x="1812539" y="1727954"/>
                  </a:lnTo>
                  <a:lnTo>
                    <a:pt x="0" y="1727954"/>
                  </a:lnTo>
                  <a:lnTo>
                    <a:pt x="0" y="0"/>
                  </a:lnTo>
                  <a:close/>
                </a:path>
              </a:pathLst>
            </a:custGeom>
            <a:blipFill>
              <a:blip r:embed="rId4"/>
              <a:stretch>
                <a:fillRect/>
              </a:stretch>
            </a:blipFill>
          </p:spPr>
          <p:txBody>
            <a:bodyPr/>
            <a:lstStyle/>
            <a:p>
              <a:endParaRPr lang="en-US" sz="2400"/>
            </a:p>
          </p:txBody>
        </p:sp>
        <p:sp>
          <p:nvSpPr>
            <p:cNvPr id="20" name="TextBox 19">
              <a:extLst>
                <a:ext uri="{FF2B5EF4-FFF2-40B4-BE49-F238E27FC236}">
                  <a16:creationId xmlns:a16="http://schemas.microsoft.com/office/drawing/2014/main" id="{B38F6024-82C4-C830-4E75-4EE26A5C46FB}"/>
                </a:ext>
              </a:extLst>
            </p:cNvPr>
            <p:cNvSpPr txBox="1"/>
            <p:nvPr/>
          </p:nvSpPr>
          <p:spPr>
            <a:xfrm>
              <a:off x="1705751" y="4510380"/>
              <a:ext cx="1481667" cy="346249"/>
            </a:xfrm>
            <a:prstGeom prst="rect">
              <a:avLst/>
            </a:prstGeom>
            <a:noFill/>
          </p:spPr>
          <p:txBody>
            <a:bodyPr wrap="square">
              <a:spAutoFit/>
            </a:bodyPr>
            <a:lstStyle/>
            <a:p>
              <a:pPr algn="ctr"/>
              <a:r>
                <a:rPr lang="en-US" sz="2400"/>
                <a:t>Con tóc đen</a:t>
              </a:r>
            </a:p>
          </p:txBody>
        </p:sp>
      </p:grpSp>
      <p:sp>
        <p:nvSpPr>
          <p:cNvPr id="21" name="Multiplication Sign 20">
            <a:extLst>
              <a:ext uri="{FF2B5EF4-FFF2-40B4-BE49-F238E27FC236}">
                <a16:creationId xmlns:a16="http://schemas.microsoft.com/office/drawing/2014/main" id="{8E0B43A9-9B26-DD70-4C61-DF7E06961336}"/>
              </a:ext>
            </a:extLst>
          </p:cNvPr>
          <p:cNvSpPr/>
          <p:nvPr/>
        </p:nvSpPr>
        <p:spPr>
          <a:xfrm>
            <a:off x="8246462" y="2030172"/>
            <a:ext cx="1671204" cy="1598795"/>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AA25ECE3-60FC-EA6D-F020-21002A7534F1}"/>
              </a:ext>
            </a:extLst>
          </p:cNvPr>
          <p:cNvCxnSpPr/>
          <p:nvPr/>
        </p:nvCxnSpPr>
        <p:spPr>
          <a:xfrm>
            <a:off x="9037564" y="3529567"/>
            <a:ext cx="0" cy="68459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1ACB5CA-5C48-6109-B6DE-53F99DC2C67A}"/>
              </a:ext>
            </a:extLst>
          </p:cNvPr>
          <p:cNvGrpSpPr/>
          <p:nvPr/>
        </p:nvGrpSpPr>
        <p:grpSpPr>
          <a:xfrm>
            <a:off x="6412449" y="1901649"/>
            <a:ext cx="1975556" cy="2360757"/>
            <a:chOff x="4809336" y="1426237"/>
            <a:chExt cx="1481667" cy="1770568"/>
          </a:xfrm>
        </p:grpSpPr>
        <p:sp>
          <p:nvSpPr>
            <p:cNvPr id="24" name="TextBox 23">
              <a:extLst>
                <a:ext uri="{FF2B5EF4-FFF2-40B4-BE49-F238E27FC236}">
                  <a16:creationId xmlns:a16="http://schemas.microsoft.com/office/drawing/2014/main" id="{677E555F-5715-984D-0CD7-AF4DDD67729C}"/>
                </a:ext>
              </a:extLst>
            </p:cNvPr>
            <p:cNvSpPr txBox="1"/>
            <p:nvPr/>
          </p:nvSpPr>
          <p:spPr>
            <a:xfrm>
              <a:off x="4809336" y="2850556"/>
              <a:ext cx="1481667" cy="346249"/>
            </a:xfrm>
            <a:prstGeom prst="rect">
              <a:avLst/>
            </a:prstGeom>
            <a:noFill/>
          </p:spPr>
          <p:txBody>
            <a:bodyPr wrap="square">
              <a:spAutoFit/>
            </a:bodyPr>
            <a:lstStyle/>
            <a:p>
              <a:pPr algn="ctr"/>
              <a:r>
                <a:rPr lang="en-US" sz="2400"/>
                <a:t>Bố mắt xanh</a:t>
              </a:r>
            </a:p>
          </p:txBody>
        </p:sp>
        <p:sp>
          <p:nvSpPr>
            <p:cNvPr id="25" name="Freeform 8">
              <a:extLst>
                <a:ext uri="{FF2B5EF4-FFF2-40B4-BE49-F238E27FC236}">
                  <a16:creationId xmlns:a16="http://schemas.microsoft.com/office/drawing/2014/main" id="{2E2C70FA-61B0-80A9-1723-2AB1985972A4}"/>
                </a:ext>
              </a:extLst>
            </p:cNvPr>
            <p:cNvSpPr/>
            <p:nvPr/>
          </p:nvSpPr>
          <p:spPr>
            <a:xfrm>
              <a:off x="4826214" y="1426237"/>
              <a:ext cx="1358632" cy="1424321"/>
            </a:xfrm>
            <a:custGeom>
              <a:avLst/>
              <a:gdLst/>
              <a:ahLst/>
              <a:cxnLst/>
              <a:rect l="l" t="t" r="r" b="b"/>
              <a:pathLst>
                <a:path w="3496861" h="3515905">
                  <a:moveTo>
                    <a:pt x="0" y="0"/>
                  </a:moveTo>
                  <a:lnTo>
                    <a:pt x="3496860" y="0"/>
                  </a:lnTo>
                  <a:lnTo>
                    <a:pt x="3496860" y="3515905"/>
                  </a:lnTo>
                  <a:lnTo>
                    <a:pt x="0" y="3515905"/>
                  </a:lnTo>
                  <a:lnTo>
                    <a:pt x="0" y="0"/>
                  </a:lnTo>
                  <a:close/>
                </a:path>
              </a:pathLst>
            </a:custGeom>
            <a:blipFill>
              <a:blip r:embed="rId5"/>
              <a:stretch>
                <a:fillRect/>
              </a:stretch>
            </a:blipFill>
          </p:spPr>
          <p:txBody>
            <a:bodyPr/>
            <a:lstStyle/>
            <a:p>
              <a:endParaRPr lang="en-US" sz="2400"/>
            </a:p>
          </p:txBody>
        </p:sp>
      </p:grpSp>
      <p:grpSp>
        <p:nvGrpSpPr>
          <p:cNvPr id="26" name="Group 25">
            <a:extLst>
              <a:ext uri="{FF2B5EF4-FFF2-40B4-BE49-F238E27FC236}">
                <a16:creationId xmlns:a16="http://schemas.microsoft.com/office/drawing/2014/main" id="{258CCE07-0000-BA93-41B6-500E738FB121}"/>
              </a:ext>
            </a:extLst>
          </p:cNvPr>
          <p:cNvGrpSpPr/>
          <p:nvPr/>
        </p:nvGrpSpPr>
        <p:grpSpPr>
          <a:xfrm>
            <a:off x="9809989" y="1999255"/>
            <a:ext cx="2015500" cy="2263152"/>
            <a:chOff x="7357491" y="1499441"/>
            <a:chExt cx="1511625" cy="1697364"/>
          </a:xfrm>
        </p:grpSpPr>
        <p:sp>
          <p:nvSpPr>
            <p:cNvPr id="27" name="TextBox 26">
              <a:extLst>
                <a:ext uri="{FF2B5EF4-FFF2-40B4-BE49-F238E27FC236}">
                  <a16:creationId xmlns:a16="http://schemas.microsoft.com/office/drawing/2014/main" id="{383E6EC1-4EEF-F84C-3A5A-F092B03BAD41}"/>
                </a:ext>
              </a:extLst>
            </p:cNvPr>
            <p:cNvSpPr txBox="1"/>
            <p:nvPr/>
          </p:nvSpPr>
          <p:spPr>
            <a:xfrm>
              <a:off x="7357491" y="2850556"/>
              <a:ext cx="1511625" cy="346249"/>
            </a:xfrm>
            <a:prstGeom prst="rect">
              <a:avLst/>
            </a:prstGeom>
            <a:noFill/>
          </p:spPr>
          <p:txBody>
            <a:bodyPr wrap="square">
              <a:spAutoFit/>
            </a:bodyPr>
            <a:lstStyle/>
            <a:p>
              <a:pPr algn="ctr"/>
              <a:r>
                <a:rPr lang="en-US" sz="2400"/>
                <a:t>Mẹ mắt xanh</a:t>
              </a:r>
            </a:p>
          </p:txBody>
        </p:sp>
        <p:sp>
          <p:nvSpPr>
            <p:cNvPr id="28" name="Freeform 20">
              <a:extLst>
                <a:ext uri="{FF2B5EF4-FFF2-40B4-BE49-F238E27FC236}">
                  <a16:creationId xmlns:a16="http://schemas.microsoft.com/office/drawing/2014/main" id="{CB8C6FBF-E38D-7F4E-BDB3-34074A729BF7}"/>
                </a:ext>
              </a:extLst>
            </p:cNvPr>
            <p:cNvSpPr/>
            <p:nvPr/>
          </p:nvSpPr>
          <p:spPr>
            <a:xfrm>
              <a:off x="7371501" y="1499441"/>
              <a:ext cx="1342152" cy="1336866"/>
            </a:xfrm>
            <a:custGeom>
              <a:avLst/>
              <a:gdLst/>
              <a:ahLst/>
              <a:cxnLst/>
              <a:rect l="l" t="t" r="r" b="b"/>
              <a:pathLst>
                <a:path w="2684303" h="2563509">
                  <a:moveTo>
                    <a:pt x="0" y="0"/>
                  </a:moveTo>
                  <a:lnTo>
                    <a:pt x="2684303" y="0"/>
                  </a:lnTo>
                  <a:lnTo>
                    <a:pt x="2684303" y="2563510"/>
                  </a:lnTo>
                  <a:lnTo>
                    <a:pt x="0" y="2563510"/>
                  </a:lnTo>
                  <a:lnTo>
                    <a:pt x="0" y="0"/>
                  </a:lnTo>
                  <a:close/>
                </a:path>
              </a:pathLst>
            </a:custGeom>
            <a:blipFill>
              <a:blip r:embed="rId6"/>
              <a:stretch>
                <a:fillRect/>
              </a:stretch>
            </a:blipFill>
          </p:spPr>
          <p:txBody>
            <a:bodyPr/>
            <a:lstStyle/>
            <a:p>
              <a:endParaRPr lang="en-US" sz="2400"/>
            </a:p>
          </p:txBody>
        </p:sp>
      </p:grpSp>
      <p:grpSp>
        <p:nvGrpSpPr>
          <p:cNvPr id="29" name="Group 28">
            <a:extLst>
              <a:ext uri="{FF2B5EF4-FFF2-40B4-BE49-F238E27FC236}">
                <a16:creationId xmlns:a16="http://schemas.microsoft.com/office/drawing/2014/main" id="{FF8B77FC-FD96-E678-76FD-269D8E1C624E}"/>
              </a:ext>
            </a:extLst>
          </p:cNvPr>
          <p:cNvGrpSpPr/>
          <p:nvPr/>
        </p:nvGrpSpPr>
        <p:grpSpPr>
          <a:xfrm>
            <a:off x="7862580" y="4340606"/>
            <a:ext cx="2247024" cy="2134898"/>
            <a:chOff x="5896935" y="3255455"/>
            <a:chExt cx="1685268" cy="1601174"/>
          </a:xfrm>
        </p:grpSpPr>
        <p:sp>
          <p:nvSpPr>
            <p:cNvPr id="30" name="TextBox 29">
              <a:extLst>
                <a:ext uri="{FF2B5EF4-FFF2-40B4-BE49-F238E27FC236}">
                  <a16:creationId xmlns:a16="http://schemas.microsoft.com/office/drawing/2014/main" id="{A632A855-C95F-5AFA-CFD1-699E4BBEE3C2}"/>
                </a:ext>
              </a:extLst>
            </p:cNvPr>
            <p:cNvSpPr txBox="1"/>
            <p:nvPr/>
          </p:nvSpPr>
          <p:spPr>
            <a:xfrm>
              <a:off x="5974142" y="4510380"/>
              <a:ext cx="1608061" cy="346249"/>
            </a:xfrm>
            <a:prstGeom prst="rect">
              <a:avLst/>
            </a:prstGeom>
            <a:noFill/>
          </p:spPr>
          <p:txBody>
            <a:bodyPr wrap="square">
              <a:spAutoFit/>
            </a:bodyPr>
            <a:lstStyle/>
            <a:p>
              <a:pPr algn="ctr"/>
              <a:r>
                <a:rPr lang="en-US" sz="2400"/>
                <a:t>Con mắt xanh</a:t>
              </a:r>
            </a:p>
          </p:txBody>
        </p:sp>
        <p:sp>
          <p:nvSpPr>
            <p:cNvPr id="31" name="Freeform 13">
              <a:extLst>
                <a:ext uri="{FF2B5EF4-FFF2-40B4-BE49-F238E27FC236}">
                  <a16:creationId xmlns:a16="http://schemas.microsoft.com/office/drawing/2014/main" id="{ECD6FAA6-7A58-8D8D-F074-4E7B42FC19A6}"/>
                </a:ext>
              </a:extLst>
            </p:cNvPr>
            <p:cNvSpPr/>
            <p:nvPr/>
          </p:nvSpPr>
          <p:spPr>
            <a:xfrm>
              <a:off x="5896935" y="3255455"/>
              <a:ext cx="1541313" cy="1290491"/>
            </a:xfrm>
            <a:custGeom>
              <a:avLst/>
              <a:gdLst/>
              <a:ahLst/>
              <a:cxnLst/>
              <a:rect l="l" t="t" r="r" b="b"/>
              <a:pathLst>
                <a:path w="3880831" h="3300323">
                  <a:moveTo>
                    <a:pt x="0" y="0"/>
                  </a:moveTo>
                  <a:lnTo>
                    <a:pt x="3880831" y="0"/>
                  </a:lnTo>
                  <a:lnTo>
                    <a:pt x="3880831" y="3300324"/>
                  </a:lnTo>
                  <a:lnTo>
                    <a:pt x="0" y="3300324"/>
                  </a:lnTo>
                  <a:lnTo>
                    <a:pt x="0" y="0"/>
                  </a:lnTo>
                  <a:close/>
                </a:path>
              </a:pathLst>
            </a:custGeom>
            <a:blipFill>
              <a:blip r:embed="rId7"/>
              <a:stretch>
                <a:fillRect/>
              </a:stretch>
            </a:blipFill>
          </p:spPr>
          <p:txBody>
            <a:bodyPr/>
            <a:lstStyle/>
            <a:p>
              <a:endParaRPr lang="en-US" sz="2400"/>
            </a:p>
          </p:txBody>
        </p:sp>
      </p:grpSp>
    </p:spTree>
    <p:extLst>
      <p:ext uri="{BB962C8B-B14F-4D97-AF65-F5344CB8AC3E}">
        <p14:creationId xmlns:p14="http://schemas.microsoft.com/office/powerpoint/2010/main" val="81415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E82FC-C7DB-C099-AB2F-75818954DFAD}"/>
              </a:ext>
            </a:extLst>
          </p:cNvPr>
          <p:cNvSpPr txBox="1"/>
          <p:nvPr/>
        </p:nvSpPr>
        <p:spPr>
          <a:xfrm>
            <a:off x="736847" y="148246"/>
            <a:ext cx="10804123" cy="523220"/>
          </a:xfrm>
          <a:prstGeom prst="rect">
            <a:avLst/>
          </a:prstGeom>
          <a:noFill/>
        </p:spPr>
        <p:txBody>
          <a:bodyPr wrap="square">
            <a:spAutoFit/>
          </a:bodyPr>
          <a:lstStyle/>
          <a:p>
            <a:pPr algn="ctr"/>
            <a:r>
              <a:rPr lang="en-US" sz="2800" b="1" dirty="0">
                <a:solidFill>
                  <a:srgbClr val="FF0000"/>
                </a:solidFill>
                <a:latin typeface="Times New Roman" pitchFamily="18" charset="0"/>
                <a:cs typeface="Times New Roman" pitchFamily="18" charset="0"/>
              </a:rPr>
              <a:t>BÀI 33: GENE LÀ TRUNG TÂM CỦA DI TRUYỀN HỌC</a:t>
            </a:r>
          </a:p>
        </p:txBody>
      </p:sp>
      <p:sp>
        <p:nvSpPr>
          <p:cNvPr id="6" name="TextBox 5">
            <a:extLst>
              <a:ext uri="{FF2B5EF4-FFF2-40B4-BE49-F238E27FC236}">
                <a16:creationId xmlns:a16="http://schemas.microsoft.com/office/drawing/2014/main" id="{F3BCA3A7-9BA5-FFD2-E25A-086EC4D2C150}"/>
              </a:ext>
            </a:extLst>
          </p:cNvPr>
          <p:cNvSpPr txBox="1"/>
          <p:nvPr/>
        </p:nvSpPr>
        <p:spPr>
          <a:xfrm>
            <a:off x="168676" y="75664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DI </a:t>
            </a:r>
            <a:r>
              <a:rPr lang="en-US" sz="2800" b="1" dirty="0" err="1">
                <a:solidFill>
                  <a:srgbClr val="00B050"/>
                </a:solidFill>
                <a:latin typeface="Times New Roman" pitchFamily="18" charset="0"/>
                <a:cs typeface="Times New Roman" pitchFamily="18" charset="0"/>
              </a:rPr>
              <a:t>TRUYỀN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BIẾN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DỊ</a:t>
            </a:r>
            <a:endParaRPr lang="en-US" sz="2800" b="1" dirty="0">
              <a:solidFill>
                <a:srgbClr val="00B05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8B63CB3-3864-5C86-78B9-AA192BE03778}"/>
              </a:ext>
            </a:extLst>
          </p:cNvPr>
          <p:cNvSpPr txBox="1"/>
          <p:nvPr/>
        </p:nvSpPr>
        <p:spPr>
          <a:xfrm>
            <a:off x="0" y="1365036"/>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 Di </a:t>
            </a: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qua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id="{65D5C063-97A3-D10E-9137-011BBA224E3E}"/>
              </a:ext>
            </a:extLst>
          </p:cNvPr>
          <p:cNvPicPr>
            <a:picLocks noChangeAspect="1"/>
          </p:cNvPicPr>
          <p:nvPr/>
        </p:nvPicPr>
        <p:blipFill>
          <a:blip r:embed="rId2"/>
          <a:stretch>
            <a:fillRect/>
          </a:stretch>
        </p:blipFill>
        <p:spPr>
          <a:xfrm>
            <a:off x="168676" y="2067110"/>
            <a:ext cx="11443316" cy="4286250"/>
          </a:xfrm>
          <a:prstGeom prst="rect">
            <a:avLst/>
          </a:prstGeom>
        </p:spPr>
      </p:pic>
    </p:spTree>
    <p:extLst>
      <p:ext uri="{BB962C8B-B14F-4D97-AF65-F5344CB8AC3E}">
        <p14:creationId xmlns:p14="http://schemas.microsoft.com/office/powerpoint/2010/main" val="4100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up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3222</TotalTime>
  <Words>6039</Words>
  <Application>Microsoft Office PowerPoint</Application>
  <PresentationFormat>Widescreen</PresentationFormat>
  <Paragraphs>511</Paragraphs>
  <Slides>71</Slides>
  <Notes>2</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3" baseType="lpstr">
      <vt:lpstr>Arial</vt:lpstr>
      <vt:lpstr>Calibri</vt:lpstr>
      <vt:lpstr>Calibri Light</vt:lpstr>
      <vt:lpstr>Cambria Math</vt:lpstr>
      <vt:lpstr>PT Sans</vt:lpstr>
      <vt:lpstr>Roboto</vt:lpstr>
      <vt:lpstr>Times New Roman</vt:lpstr>
      <vt:lpstr>Times New Roman</vt:lpstr>
      <vt:lpstr>ui-sans-serif</vt:lpstr>
      <vt:lpstr>Wingdings 3</vt:lpstr>
      <vt:lpstr>MỞ ĐẦU KHTN 7-HIỀN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Harper Waston</cp:lastModifiedBy>
  <cp:revision>362</cp:revision>
  <dcterms:created xsi:type="dcterms:W3CDTF">2022-07-11T10:05:56Z</dcterms:created>
  <dcterms:modified xsi:type="dcterms:W3CDTF">2024-10-08T02:28:27Z</dcterms:modified>
</cp:coreProperties>
</file>