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07" r:id="rId2"/>
    <p:sldId id="376" r:id="rId3"/>
    <p:sldId id="369" r:id="rId4"/>
    <p:sldId id="311" r:id="rId5"/>
    <p:sldId id="384" r:id="rId6"/>
    <p:sldId id="385" r:id="rId7"/>
    <p:sldId id="386" r:id="rId8"/>
    <p:sldId id="380" r:id="rId9"/>
    <p:sldId id="368" r:id="rId10"/>
    <p:sldId id="419" r:id="rId11"/>
    <p:sldId id="420" r:id="rId12"/>
    <p:sldId id="313" r:id="rId13"/>
    <p:sldId id="312" r:id="rId14"/>
    <p:sldId id="421" r:id="rId15"/>
    <p:sldId id="422" r:id="rId16"/>
    <p:sldId id="358" r:id="rId17"/>
    <p:sldId id="414" r:id="rId18"/>
    <p:sldId id="415" r:id="rId19"/>
    <p:sldId id="449" r:id="rId20"/>
    <p:sldId id="450" r:id="rId21"/>
    <p:sldId id="371" r:id="rId22"/>
    <p:sldId id="360" r:id="rId23"/>
    <p:sldId id="328" r:id="rId24"/>
    <p:sldId id="416" r:id="rId25"/>
    <p:sldId id="423" r:id="rId26"/>
    <p:sldId id="424" r:id="rId27"/>
    <p:sldId id="426" r:id="rId28"/>
    <p:sldId id="427" r:id="rId29"/>
    <p:sldId id="429" r:id="rId30"/>
    <p:sldId id="430" r:id="rId31"/>
    <p:sldId id="431" r:id="rId32"/>
    <p:sldId id="365" r:id="rId33"/>
    <p:sldId id="314" r:id="rId34"/>
    <p:sldId id="432" r:id="rId35"/>
    <p:sldId id="448" r:id="rId36"/>
    <p:sldId id="372" r:id="rId37"/>
    <p:sldId id="373" r:id="rId38"/>
    <p:sldId id="350" r:id="rId39"/>
    <p:sldId id="377" r:id="rId40"/>
    <p:sldId id="352"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DINH" initials="MD" lastIdx="7" clrIdx="0"/>
  <p:cmAuthor id="2" name="Sa Nguyễn" initials="SN" lastIdx="1" clrIdx="1"/>
  <p:cmAuthor id="3" name="Thien Vo" initials="TV"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FF00FF"/>
    <a:srgbClr val="FFFF66"/>
    <a:srgbClr val="CCCC00"/>
    <a:srgbClr val="FF66FF"/>
    <a:srgbClr val="FFCCFF"/>
    <a:srgbClr val="CCFFCC"/>
    <a:srgbClr val="CC33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207"/>
        <p:guide pos="38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DB1FC-2A0D-45A8-A2D3-07DECA68E130}"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09C0-7EAB-4FF6-AA13-3DCEEB0AE676}" type="slidenum">
              <a:rPr lang="en-US" smtClean="0"/>
              <a:t>‹#›</a:t>
            </a:fld>
            <a:endParaRPr lang="en-US"/>
          </a:p>
        </p:txBody>
      </p:sp>
    </p:spTree>
    <p:extLst>
      <p:ext uri="{BB962C8B-B14F-4D97-AF65-F5344CB8AC3E}">
        <p14:creationId xmlns:p14="http://schemas.microsoft.com/office/powerpoint/2010/main" val="354679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t>21</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t>36</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t>37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a:fillRect/>
          </a:stretch>
        </p:blipFill>
        <p:spPr>
          <a:xfrm rot="5400000">
            <a:off x="2856750" y="-2473463"/>
            <a:ext cx="6478500" cy="11804926"/>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7802" cy="6858000"/>
          </a:xfrm>
          <a:prstGeom prst="rect">
            <a:avLst/>
          </a:prstGeom>
        </p:spPr>
      </p:pic>
      <p:sp>
        <p:nvSpPr>
          <p:cNvPr id="10" name="矩形 9"/>
          <p:cNvSpPr/>
          <p:nvPr userDrawn="1"/>
        </p:nvSpPr>
        <p:spPr>
          <a:xfrm>
            <a:off x="10149357" y="189750"/>
            <a:ext cx="1367644" cy="2159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8" name="图文框 7"/>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spTree>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1538022" y="6204022"/>
            <a:ext cx="662737" cy="64522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rot="16200000">
            <a:off x="-71097" y="5129513"/>
            <a:ext cx="1799583" cy="1657389"/>
          </a:xfrm>
          <a:prstGeom prst="rect">
            <a:avLst/>
          </a:prstGeom>
        </p:spPr>
      </p:pic>
      <p:sp>
        <p:nvSpPr>
          <p:cNvPr id="6" name="图文框 5"/>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grpSp>
        <p:nvGrpSpPr>
          <p:cNvPr id="2" name="组合 1"/>
          <p:cNvGrpSpPr/>
          <p:nvPr userDrawn="1"/>
        </p:nvGrpSpPr>
        <p:grpSpPr>
          <a:xfrm>
            <a:off x="193537" y="539875"/>
            <a:ext cx="11804926" cy="880264"/>
            <a:chOff x="193587" y="415726"/>
            <a:chExt cx="11808000" cy="880468"/>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38237" t="60493" r="38276"/>
            <a:stretch>
              <a:fillRect/>
            </a:stretch>
          </p:blipFill>
          <p:spPr>
            <a:xfrm rot="5400000">
              <a:off x="743353" y="-134040"/>
              <a:ext cx="880468" cy="1980000"/>
            </a:xfrm>
            <a:prstGeom prst="rect">
              <a:avLst/>
            </a:prstGeom>
          </p:spPr>
        </p:pic>
        <p:sp>
          <p:nvSpPr>
            <p:cNvPr id="8" name="矩形 7"/>
            <p:cNvSpPr/>
            <p:nvPr userDrawn="1"/>
          </p:nvSpPr>
          <p:spPr>
            <a:xfrm>
              <a:off x="6515187" y="583200"/>
              <a:ext cx="5486400" cy="3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êu đề và Nội dung">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2023/11/27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png"/><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0.png"/><Relationship Id="rId5" Type="http://schemas.openxmlformats.org/officeDocument/2006/relationships/image" Target="../media/image17.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e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17.emf"/><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17.emf"/><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12.png"/><Relationship Id="rId5" Type="http://schemas.openxmlformats.org/officeDocument/2006/relationships/image" Target="../media/image49.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hemeOverride" Target="../theme/themeOverride1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5.svg"/><Relationship Id="rId4" Type="http://schemas.openxmlformats.org/officeDocument/2006/relationships/image" Target="../media/image2.svg"/><Relationship Id="rId9" Type="http://schemas.openxmlformats.org/officeDocument/2006/relationships/image" Target="../media/image30.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a:fillRect/>
          </a:stretch>
        </p:blipFill>
        <p:spPr>
          <a:xfrm>
            <a:off x="0" y="-9760"/>
            <a:ext cx="12192001" cy="6858000"/>
          </a:xfrm>
          <a:prstGeom prst="rect">
            <a:avLst/>
          </a:prstGeom>
        </p:spPr>
      </p:pic>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285883" y="1496878"/>
            <a:ext cx="641354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altLang="zh-CN" sz="6000" b="1" i="0" u="none" strike="noStrike" kern="1200" cap="none" spc="0" normalizeH="0" noProof="0" dirty="0" smtClean="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HÀNH TIẾNG VIỆT</a:t>
            </a:r>
            <a:endParaRPr kumimoji="0" lang="zh-CN" alt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4" name="Picture 13"/>
          <p:cNvPicPr>
            <a:picLocks noChangeAspect="1"/>
          </p:cNvPicPr>
          <p:nvPr/>
        </p:nvPicPr>
        <p:blipFill>
          <a:blip r:embed="rId9"/>
          <a:stretch>
            <a:fillRect/>
          </a:stretch>
        </p:blipFill>
        <p:spPr>
          <a:xfrm>
            <a:off x="5027474" y="-297956"/>
            <a:ext cx="2322777" cy="1963082"/>
          </a:xfrm>
          <a:prstGeom prst="rect">
            <a:avLst/>
          </a:prstGeom>
        </p:spPr>
      </p:pic>
      <p:pic>
        <p:nvPicPr>
          <p:cNvPr id="15"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0405" y="362369"/>
            <a:ext cx="4750038" cy="848494"/>
          </a:xfrm>
          <a:prstGeom prst="rect">
            <a:avLst/>
          </a:prstGeom>
        </p:spPr>
      </p:pic>
      <p:sp>
        <p:nvSpPr>
          <p:cNvPr id="16" name="Rectangle 15"/>
          <p:cNvSpPr>
            <a:spLocks noGrp="1" noChangeArrowheads="1"/>
          </p:cNvSpPr>
          <p:nvPr/>
        </p:nvSpPr>
        <p:spPr bwMode="auto">
          <a:xfrm>
            <a:off x="4988837" y="3946302"/>
            <a:ext cx="49295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marL="0" indent="0" algn="r" rtl="0" eaLnBrk="1" fontAlgn="base" hangingPunct="1">
              <a:spcBef>
                <a:spcPct val="20000"/>
              </a:spcBef>
              <a:spcAft>
                <a:spcPct val="0"/>
              </a:spcAft>
              <a:buFontTx/>
              <a:buNone/>
              <a:defRPr sz="2200" smtClean="0">
                <a:solidFill>
                  <a:schemeClr val="tx1"/>
                </a:solidFill>
                <a:latin typeface="Times New Roman" panose="02020603050405020304" pitchFamily="18"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SG" altLang="en-US" b="1" dirty="0">
              <a:solidFill>
                <a:srgbClr val="FF00FF"/>
              </a:solidFill>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2" presetClass="entr" presetSubtype="2"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3000"/>
                                        <p:tgtEl>
                                          <p:spTgt spid="15"/>
                                        </p:tgtEl>
                                        <p:attrNameLst>
                                          <p:attrName>ppt_x</p:attrName>
                                        </p:attrNameLst>
                                      </p:cBhvr>
                                      <p:tavLst>
                                        <p:tav tm="0">
                                          <p:val>
                                            <p:strVal val="#ppt_x+#ppt_w*1.125000"/>
                                          </p:val>
                                        </p:tav>
                                        <p:tav tm="100000">
                                          <p:val>
                                            <p:strVal val="#ppt_x"/>
                                          </p:val>
                                        </p:tav>
                                      </p:tavLst>
                                    </p:anim>
                                    <p:animEffect transition="in" filter="wipe(left)">
                                      <p:cBhvr>
                                        <p:cTn id="18" dur="3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nodePh="1">
                                  <p:stCondLst>
                                    <p:cond delay="0"/>
                                  </p:stCondLst>
                                  <p:endCondLst>
                                    <p:cond evt="begin" delay="0">
                                      <p:tn val="26"/>
                                    </p:cond>
                                  </p:end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28714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 Nêu hiểu biết của em về  nghĩa tường minh và nghĩa hàm ẩn của câu văn sau:</a:t>
            </a: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1</a:t>
            </a: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2318779" y="2341818"/>
          <a:ext cx="6555346" cy="3191747"/>
        </p:xfrm>
        <a:graphic>
          <a:graphicData uri="http://schemas.openxmlformats.org/drawingml/2006/table">
            <a:tbl>
              <a:tblPr firstRow="1" firstCol="1" bandRow="1">
                <a:tableStyleId>{5C22544A-7EE6-4342-B048-85BDC9FD1C3A}</a:tableStyleId>
              </a:tblPr>
              <a:tblGrid>
                <a:gridCol w="716142"/>
                <a:gridCol w="3168507"/>
                <a:gridCol w="2670697"/>
              </a:tblGrid>
              <a:tr h="305741">
                <a:tc>
                  <a:txBody>
                    <a:bodyPr/>
                    <a:lstStyle/>
                    <a:p>
                      <a:pPr marL="0" marR="0" algn="ctr">
                        <a:lnSpc>
                          <a:spcPct val="115000"/>
                        </a:lnSpc>
                        <a:spcBef>
                          <a:spcPts val="0"/>
                        </a:spcBef>
                        <a:spcAft>
                          <a:spcPts val="750"/>
                        </a:spcAft>
                      </a:pPr>
                      <a:r>
                        <a:rPr lang="en-US" sz="2000" dirty="0">
                          <a:solidFill>
                            <a:srgbClr val="FF0000"/>
                          </a:solidFill>
                          <a:effectLst/>
                          <a:latin typeface="Times New Roman" panose="02020603050405020304" pitchFamily="18" charset="0"/>
                          <a:cs typeface="Times New Roman" panose="02020603050405020304" pitchFamily="18" charset="0"/>
                        </a:rPr>
                        <a:t>STT</a:t>
                      </a:r>
                      <a:endParaRPr lang="en-US" sz="2000" dirty="0">
                        <a:solidFill>
                          <a:srgbClr val="FF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Câu văn</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Hàm ý</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r>
              <a:tr h="1267743">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1</a:t>
                      </a:r>
                    </a:p>
                  </a:txBody>
                  <a:tcPr marL="68580" marR="68580" marT="0" marB="0">
                    <a:solidFill>
                      <a:srgbClr val="FF66FF"/>
                    </a:solidFill>
                  </a:tcPr>
                </a:tc>
                <a:tc>
                  <a:txBody>
                    <a:bodyPr/>
                    <a:lstStyle/>
                    <a:p>
                      <a:pPr marL="0" marR="0">
                        <a:lnSpc>
                          <a:spcPct val="115000"/>
                        </a:lnSpc>
                        <a:spcBef>
                          <a:spcPts val="0"/>
                        </a:spcBef>
                        <a:spcAft>
                          <a:spcPts val="750"/>
                        </a:spcAft>
                      </a:pPr>
                      <a:r>
                        <a:rPr lang="en-US" sz="2000" dirty="0" err="1">
                          <a:solidFill>
                            <a:srgbClr val="0000FF"/>
                          </a:solidFill>
                          <a:effectLst/>
                          <a:latin typeface="Times New Roman" panose="02020603050405020304" pitchFamily="18" charset="0"/>
                          <a:cs typeface="Times New Roman" panose="02020603050405020304" pitchFamily="18" charset="0"/>
                        </a:rPr>
                        <a:t>Mẹ đưa bút thước cho con cầm.</a:t>
                      </a:r>
                    </a:p>
                  </a:txBody>
                  <a:tcPr marL="68580" marR="68580" marT="0" marB="0">
                    <a:solidFill>
                      <a:srgbClr val="00B050"/>
                    </a:solidFill>
                  </a:tcPr>
                </a:tc>
                <a:tc>
                  <a:txBody>
                    <a:bodyPr/>
                    <a:lstStyle/>
                    <a:p>
                      <a:pPr marL="0" marR="0">
                        <a:lnSpc>
                          <a:spcPct val="115000"/>
                        </a:lnSpc>
                        <a:spcBef>
                          <a:spcPts val="0"/>
                        </a:spcBef>
                        <a:spcAft>
                          <a:spcPts val="750"/>
                        </a:spcAft>
                      </a:pPr>
                      <a:endParaRPr lang="en-US" sz="2000" dirty="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r>
              <a:tr h="1573484">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2</a:t>
                      </a:r>
                    </a:p>
                  </a:txBody>
                  <a:tcPr marL="68580" marR="68580" marT="0" marB="0">
                    <a:solidFill>
                      <a:srgbClr val="FF66FF"/>
                    </a:solidFill>
                  </a:tcPr>
                </a:tc>
                <a:tc>
                  <a:txBody>
                    <a:bodyPr/>
                    <a:lstStyle/>
                    <a:p>
                      <a:pPr marL="0" marR="0">
                        <a:lnSpc>
                          <a:spcPct val="115000"/>
                        </a:lnSpc>
                        <a:spcBef>
                          <a:spcPts val="0"/>
                        </a:spcBef>
                        <a:spcAft>
                          <a:spcPts val="750"/>
                        </a:spcAft>
                      </a:pPr>
                      <a:r>
                        <a:rPr lang="en-US" sz="2000">
                          <a:solidFill>
                            <a:srgbClr val="0000FF"/>
                          </a:solidFill>
                          <a:effectLst/>
                          <a:latin typeface="Times New Roman" panose="02020603050405020304" pitchFamily="18" charset="0"/>
                          <a:cs typeface="Times New Roman" panose="02020603050405020304" pitchFamily="18" charset="0"/>
                        </a:rPr>
                        <a:t>Thôi để mẹ cầm cũng được.</a:t>
                      </a:r>
                    </a:p>
                  </a:txBody>
                  <a:tcPr marL="68580" marR="68580" marT="0" marB="0">
                    <a:solidFill>
                      <a:srgbClr val="00B050"/>
                    </a:solidFill>
                  </a:tcPr>
                </a:tc>
                <a:tc>
                  <a:txBody>
                    <a:bodyPr/>
                    <a:lstStyle/>
                    <a:p>
                      <a:pPr marL="0" marR="0">
                        <a:lnSpc>
                          <a:spcPct val="115000"/>
                        </a:lnSpc>
                        <a:spcBef>
                          <a:spcPts val="0"/>
                        </a:spcBef>
                        <a:spcAft>
                          <a:spcPts val="750"/>
                        </a:spcAft>
                      </a:pPr>
                      <a:endParaRPr lang="en-US" sz="2000" dirty="0">
                        <a:solidFill>
                          <a:srgbClr val="0000FF"/>
                        </a:solidFill>
                        <a:effectLst/>
                        <a:latin typeface="Times New Roman" panose="02020603050405020304" pitchFamily="18" charset="0"/>
                        <a:cs typeface="Times New Roman" panose="02020603050405020304" pitchFamily="18" charset="0"/>
                      </a:endParaRPr>
                    </a:p>
                  </a:txBody>
                  <a:tcPr marL="68580" marR="68580" marT="0" marB="0">
                    <a:solidFill>
                      <a:srgbClr val="00B050"/>
                    </a:solidFill>
                  </a:tcPr>
                </a:tc>
              </a:tr>
            </a:tbl>
          </a:graphicData>
        </a:graphic>
      </p:graphicFrame>
      <p:pic>
        <p:nvPicPr>
          <p:cNvPr id="2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1068" y="1553463"/>
            <a:ext cx="2425052" cy="4604887"/>
          </a:xfrm>
          <a:prstGeom prst="rect">
            <a:avLst/>
          </a:prstGeom>
        </p:spPr>
      </p:pic>
      <p:pic>
        <p:nvPicPr>
          <p:cNvPr id="20" name="Picture 19"/>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07378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Nghĩa hàm ẩn trong câu văn :</a:t>
            </a: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1</a:t>
            </a: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2325129" y="1996378"/>
          <a:ext cx="6555346" cy="3191747"/>
        </p:xfrm>
        <a:graphic>
          <a:graphicData uri="http://schemas.openxmlformats.org/drawingml/2006/table">
            <a:tbl>
              <a:tblPr firstRow="1" firstCol="1" bandRow="1">
                <a:tableStyleId>{5C22544A-7EE6-4342-B048-85BDC9FD1C3A}</a:tableStyleId>
              </a:tblPr>
              <a:tblGrid>
                <a:gridCol w="716142"/>
                <a:gridCol w="3168507"/>
                <a:gridCol w="2670697"/>
              </a:tblGrid>
              <a:tr h="350520">
                <a:tc>
                  <a:txBody>
                    <a:bodyPr/>
                    <a:lstStyle/>
                    <a:p>
                      <a:pPr marL="0" marR="0" algn="ctr">
                        <a:lnSpc>
                          <a:spcPct val="115000"/>
                        </a:lnSpc>
                        <a:spcBef>
                          <a:spcPts val="0"/>
                        </a:spcBef>
                        <a:spcAft>
                          <a:spcPts val="750"/>
                        </a:spcAft>
                      </a:pPr>
                      <a:r>
                        <a:rPr lang="en-US" sz="2000" dirty="0">
                          <a:solidFill>
                            <a:srgbClr val="FF0000"/>
                          </a:solidFill>
                          <a:effectLst/>
                          <a:latin typeface="Times New Roman" panose="02020603050405020304" pitchFamily="18" charset="0"/>
                          <a:cs typeface="Times New Roman" panose="02020603050405020304" pitchFamily="18" charset="0"/>
                        </a:rPr>
                        <a:t>STT</a:t>
                      </a:r>
                      <a:endParaRPr lang="en-US" sz="2000" dirty="0">
                        <a:solidFill>
                          <a:srgbClr val="FF0000"/>
                        </a:solidFill>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Câu văn</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FF0000"/>
                          </a:solidFill>
                          <a:latin typeface="Times New Roman" panose="02020603050405020304" pitchFamily="18" charset="0"/>
                          <a:cs typeface="Times New Roman" panose="02020603050405020304" pitchFamily="18" charset="0"/>
                        </a:rPr>
                        <a:t>Hàm ý</a:t>
                      </a:r>
                      <a:endParaRPr 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r>
              <a:tr h="1267743">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1</a:t>
                      </a:r>
                    </a:p>
                  </a:txBody>
                  <a:tcPr marL="68580" marR="68580" marT="0" marB="0">
                    <a:solidFill>
                      <a:srgbClr val="FF66FF"/>
                    </a:solidFill>
                  </a:tcPr>
                </a:tc>
                <a:tc>
                  <a:txBody>
                    <a:bodyPr/>
                    <a:lstStyle/>
                    <a:p>
                      <a:pPr marL="0" marR="0">
                        <a:lnSpc>
                          <a:spcPct val="115000"/>
                        </a:lnSpc>
                        <a:spcBef>
                          <a:spcPts val="0"/>
                        </a:spcBef>
                        <a:spcAft>
                          <a:spcPts val="750"/>
                        </a:spcAft>
                      </a:pPr>
                      <a:r>
                        <a:rPr lang="en-US" sz="2000" dirty="0" err="1">
                          <a:solidFill>
                            <a:srgbClr val="0000FF"/>
                          </a:solidFill>
                          <a:effectLst/>
                          <a:latin typeface="Times New Roman" panose="02020603050405020304" pitchFamily="18" charset="0"/>
                          <a:cs typeface="Times New Roman" panose="02020603050405020304" pitchFamily="18" charset="0"/>
                        </a:rPr>
                        <a:t>Mẹ đưa bút thước cho con cầm.</a:t>
                      </a:r>
                    </a:p>
                  </a:txBody>
                  <a:tcPr marL="68580" marR="68580" marT="0" marB="0">
                    <a:solidFill>
                      <a:srgbClr val="00B050"/>
                    </a:solidFill>
                  </a:tcPr>
                </a:tc>
                <a:tc>
                  <a:txBody>
                    <a:bodyPr/>
                    <a:lstStyle/>
                    <a:p>
                      <a:pPr marL="0" marR="0">
                        <a:lnSpc>
                          <a:spcPct val="115000"/>
                        </a:lnSpc>
                        <a:spcBef>
                          <a:spcPts val="0"/>
                        </a:spcBef>
                        <a:spcAft>
                          <a:spcPts val="750"/>
                        </a:spcAft>
                      </a:pPr>
                      <a:r>
                        <a:rPr lang="en-US" sz="2000" dirty="0">
                          <a:solidFill>
                            <a:srgbClr val="0000FF"/>
                          </a:solidFill>
                          <a:effectLst/>
                          <a:latin typeface="Times New Roman" panose="02020603050405020304" pitchFamily="18" charset="0"/>
                          <a:cs typeface="Times New Roman" panose="02020603050405020304" pitchFamily="18" charset="0"/>
                        </a:rPr>
                        <a:t>Mẹ hãy để con tự thử sức.</a:t>
                      </a:r>
                    </a:p>
                  </a:txBody>
                  <a:tcPr marL="68580" marR="68580" marT="0" marB="0">
                    <a:solidFill>
                      <a:srgbClr val="00B050"/>
                    </a:solidFill>
                  </a:tcPr>
                </a:tc>
              </a:tr>
              <a:tr h="1573484">
                <a:tc>
                  <a:txBody>
                    <a:bodyPr/>
                    <a:lstStyle/>
                    <a:p>
                      <a:pPr marL="0" marR="0" algn="ctr">
                        <a:lnSpc>
                          <a:spcPct val="115000"/>
                        </a:lnSpc>
                        <a:spcBef>
                          <a:spcPts val="0"/>
                        </a:spcBef>
                        <a:spcAft>
                          <a:spcPts val="750"/>
                        </a:spcAft>
                      </a:pPr>
                      <a:r>
                        <a:rPr lang="en-US" sz="2000" dirty="0">
                          <a:effectLst/>
                          <a:latin typeface="Times New Roman" panose="02020603050405020304" pitchFamily="18" charset="0"/>
                          <a:cs typeface="Times New Roman" panose="02020603050405020304" pitchFamily="18" charset="0"/>
                        </a:rPr>
                        <a:t>2</a:t>
                      </a:r>
                    </a:p>
                  </a:txBody>
                  <a:tcPr marL="68580" marR="68580" marT="0" marB="0">
                    <a:solidFill>
                      <a:srgbClr val="FF66FF"/>
                    </a:solidFill>
                  </a:tcPr>
                </a:tc>
                <a:tc>
                  <a:txBody>
                    <a:bodyPr/>
                    <a:lstStyle/>
                    <a:p>
                      <a:pPr marL="0" marR="0">
                        <a:lnSpc>
                          <a:spcPct val="115000"/>
                        </a:lnSpc>
                        <a:spcBef>
                          <a:spcPts val="0"/>
                        </a:spcBef>
                        <a:spcAft>
                          <a:spcPts val="750"/>
                        </a:spcAft>
                      </a:pPr>
                      <a:r>
                        <a:rPr lang="en-US" sz="2000">
                          <a:solidFill>
                            <a:srgbClr val="0000FF"/>
                          </a:solidFill>
                          <a:effectLst/>
                          <a:latin typeface="Times New Roman" panose="02020603050405020304" pitchFamily="18" charset="0"/>
                          <a:cs typeface="Times New Roman" panose="02020603050405020304" pitchFamily="18" charset="0"/>
                        </a:rPr>
                        <a:t>Thôi để mẹ cầm cũng được.</a:t>
                      </a:r>
                    </a:p>
                  </a:txBody>
                  <a:tcPr marL="68580" marR="68580" marT="0" marB="0">
                    <a:solidFill>
                      <a:srgbClr val="00B050"/>
                    </a:solidFill>
                  </a:tcPr>
                </a:tc>
                <a:tc>
                  <a:txBody>
                    <a:bodyPr/>
                    <a:lstStyle/>
                    <a:p>
                      <a:pPr marL="0" marR="0">
                        <a:lnSpc>
                          <a:spcPct val="115000"/>
                        </a:lnSpc>
                        <a:spcBef>
                          <a:spcPts val="0"/>
                        </a:spcBef>
                        <a:spcAft>
                          <a:spcPts val="750"/>
                        </a:spcAft>
                      </a:pPr>
                      <a:r>
                        <a:rPr lang="en-US" sz="2000" dirty="0">
                          <a:solidFill>
                            <a:srgbClr val="0000FF"/>
                          </a:solidFill>
                          <a:effectLst/>
                          <a:latin typeface="Times New Roman" panose="02020603050405020304" pitchFamily="18" charset="0"/>
                          <a:cs typeface="Times New Roman" panose="02020603050405020304" pitchFamily="18" charset="0"/>
                        </a:rPr>
                        <a:t>Không đồng ý vì nghĩ con còn nhỏ, chưa đủ sức, phải có mẹ giúp đỡ.</a:t>
                      </a:r>
                    </a:p>
                  </a:txBody>
                  <a:tcPr marL="68580" marR="68580" marT="0" marB="0">
                    <a:solidFill>
                      <a:srgbClr val="00B050"/>
                    </a:solidFill>
                  </a:tcPr>
                </a:tc>
              </a:tr>
            </a:tbl>
          </a:graphicData>
        </a:graphic>
      </p:graphicFrame>
      <p:pic>
        <p:nvPicPr>
          <p:cNvPr id="2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0433" y="1553463"/>
            <a:ext cx="2425052" cy="4604887"/>
          </a:xfrm>
          <a:prstGeom prst="rect">
            <a:avLst/>
          </a:prstGeom>
        </p:spPr>
      </p:pic>
      <p:pic>
        <p:nvPicPr>
          <p:cNvPr id="20" name="Picture 19"/>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1049484" y="3014066"/>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 </a:t>
            </a:r>
            <a:r>
              <a:rPr lang="en-US" altLang="zh-CN" sz="4400" b="1" dirty="0" smtClean="0">
                <a:solidFill>
                  <a:srgbClr val="002060"/>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grpSp>
        <p:nvGrpSpPr>
          <p:cNvPr id="66" name="组合 23"/>
          <p:cNvGrpSpPr/>
          <p:nvPr/>
        </p:nvGrpSpPr>
        <p:grpSpPr>
          <a:xfrm>
            <a:off x="2874052" y="4430332"/>
            <a:ext cx="6544122" cy="2382595"/>
            <a:chOff x="3084810" y="-335112"/>
            <a:chExt cx="5809496" cy="5760000"/>
          </a:xfrm>
        </p:grpSpPr>
        <p:grpSp>
          <p:nvGrpSpPr>
            <p:cNvPr id="67" name="组合 16"/>
            <p:cNvGrpSpPr/>
            <p:nvPr/>
          </p:nvGrpSpPr>
          <p:grpSpPr>
            <a:xfrm>
              <a:off x="3297693" y="-335112"/>
              <a:ext cx="5596613" cy="5760000"/>
              <a:chOff x="3297693" y="-335112"/>
              <a:chExt cx="5596613" cy="5760000"/>
            </a:xfrm>
          </p:grpSpPr>
          <p:cxnSp>
            <p:nvCxnSpPr>
              <p:cNvPr id="69"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70" name="图片 12"/>
              <p:cNvPicPr>
                <a:picLocks noChangeAspect="1"/>
              </p:cNvPicPr>
              <p:nvPr/>
            </p:nvPicPr>
            <p:blipFill rotWithShape="1">
              <a:blip r:embed="rId5"/>
              <a:srcRect t="48492"/>
              <a:stretch>
                <a:fillRect/>
              </a:stretch>
            </p:blipFill>
            <p:spPr>
              <a:xfrm>
                <a:off x="3297693" y="2256270"/>
                <a:ext cx="5596613" cy="2885850"/>
              </a:xfrm>
              <a:prstGeom prst="rect">
                <a:avLst/>
              </a:prstGeom>
            </p:spPr>
          </p:pic>
        </p:grpSp>
        <p:pic>
          <p:nvPicPr>
            <p:cNvPr id="68" name="图片 6"/>
            <p:cNvPicPr>
              <a:picLocks noChangeAspect="1"/>
            </p:cNvPicPr>
            <p:nvPr/>
          </p:nvPicPr>
          <p:blipFill>
            <a:blip r:embed="rId6" cstate="print">
              <a:extLst>
                <a:ext uri="{BEBA8EAE-BF5A-486C-A8C5-ECC9F3942E4B}">
                  <a14:imgProps xmlns:a14="http://schemas.microsoft.com/office/drawing/2010/main">
                    <a14:imgLayer r:embed="rId7">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71" name="图片 69"/>
          <p:cNvPicPr>
            <a:picLocks noChangeAspect="1"/>
          </p:cNvPicPr>
          <p:nvPr/>
        </p:nvPicPr>
        <p:blipFill>
          <a:blip r:embed="rId8">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4">
            <a:clrChange>
              <a:clrFrom>
                <a:srgbClr val="FFFFFF"/>
              </a:clrFrom>
              <a:clrTo>
                <a:srgbClr val="FFFFFF">
                  <a:alpha val="0"/>
                </a:srgbClr>
              </a:clrTo>
            </a:clrChange>
          </a:blip>
          <a:stretch>
            <a:fillRect/>
          </a:stretch>
        </p:blipFill>
        <p:spPr>
          <a:xfrm>
            <a:off x="596115" y="479135"/>
            <a:ext cx="1247331" cy="1621087"/>
          </a:xfrm>
          <a:prstGeom prst="rect">
            <a:avLst/>
          </a:prstGeom>
        </p:spPr>
      </p:pic>
      <p:pic>
        <p:nvPicPr>
          <p:cNvPr id="7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cxnSp>
        <p:nvCxnSpPr>
          <p:cNvPr id="3" name="Straight Arrow Connector 2"/>
          <p:cNvCxnSpPr/>
          <p:nvPr/>
        </p:nvCxnSpPr>
        <p:spPr>
          <a:xfrm>
            <a:off x="5080942" y="197647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46112" y="2051467"/>
            <a:ext cx="4445392" cy="2306955"/>
          </a:xfrm>
          <a:prstGeom prst="rect">
            <a:avLst/>
          </a:prstGeom>
        </p:spPr>
        <p:txBody>
          <a:bodyPr wrap="square">
            <a:spAutoFit/>
          </a:bodyPr>
          <a:lstStyle/>
          <a:p>
            <a:pPr lvl="0" algn="ctr">
              <a:lnSpc>
                <a:spcPct val="150000"/>
              </a:lnSpc>
              <a:defRPr/>
            </a:pPr>
            <a:r>
              <a:rPr lang="en-US" sz="2400" b="1">
                <a:solidFill>
                  <a:srgbClr val="0000FF"/>
                </a:solidFill>
                <a:latin typeface="Times New Roman" panose="02020603050405020304" pitchFamily="18" charset="0"/>
                <a:cs typeface="Times New Roman" panose="02020603050405020304" pitchFamily="18" charset="0"/>
              </a:rPr>
              <a:t>Là phần thông báo được thể hiện trực tiếp bằng từ ngữ trong câu, là loại nghĩa chúng ta có thể nhận ra trên bề mặt câu chữ.</a:t>
            </a:r>
          </a:p>
        </p:txBody>
      </p:sp>
      <p:pic>
        <p:nvPicPr>
          <p:cNvPr id="77" name="图片 10"/>
          <p:cNvPicPr>
            <a:picLocks noChangeAspect="1"/>
          </p:cNvPicPr>
          <p:nvPr/>
        </p:nvPicPr>
        <p:blipFill rotWithShape="1">
          <a:blip r:embed="rId10">
            <a:extLst>
              <a:ext uri="{28A0092B-C50C-407E-A947-70E740481C1C}">
                <a14:useLocalDpi xmlns:a14="http://schemas.microsoft.com/office/drawing/2010/main" val="0"/>
              </a:ext>
            </a:extLst>
          </a:blip>
          <a:srcRect l="24844" t="17454" r="27031" b="14722"/>
          <a:stretch>
            <a:fillRect/>
          </a:stretch>
        </p:blipFill>
        <p:spPr>
          <a:xfrm>
            <a:off x="-508000" y="479425"/>
            <a:ext cx="6452235" cy="3627755"/>
          </a:xfrm>
          <a:prstGeom prst="rect">
            <a:avLst/>
          </a:prstGeom>
        </p:spPr>
      </p:pic>
      <p:sp>
        <p:nvSpPr>
          <p:cNvPr id="78" name="文本框 1"/>
          <p:cNvSpPr txBox="1"/>
          <p:nvPr/>
        </p:nvSpPr>
        <p:spPr>
          <a:xfrm>
            <a:off x="66675" y="1404620"/>
            <a:ext cx="4632325" cy="1383665"/>
          </a:xfrm>
          <a:prstGeom prst="rect">
            <a:avLst/>
          </a:prstGeom>
          <a:noFill/>
        </p:spPr>
        <p:txBody>
          <a:bodyPr wrap="square" rtlCol="0">
            <a:spAutoFit/>
            <a:scene3d>
              <a:camera prst="orthographicFront"/>
              <a:lightRig rig="threePt" dir="t"/>
            </a:scene3d>
            <a:sp3d contourW="12700"/>
          </a:bodyPr>
          <a:lstStyle/>
          <a:p>
            <a:pPr lvl="0" algn="ctr">
              <a:lnSpc>
                <a:spcPct val="150000"/>
              </a:lnSpc>
              <a:defRPr/>
            </a:pPr>
            <a:r>
              <a:rPr lang="en-US" sz="2800" b="1">
                <a:solidFill>
                  <a:srgbClr val="FF0000"/>
                </a:solidFill>
                <a:latin typeface="Times New Roman" panose="02020603050405020304" pitchFamily="18" charset="0"/>
                <a:cs typeface="Times New Roman" panose="02020603050405020304" pitchFamily="18" charset="0"/>
              </a:rPr>
              <a:t>? Thế nào là nghĩa tường minh?  </a:t>
            </a:r>
          </a:p>
        </p:txBody>
      </p:sp>
      <p:pic>
        <p:nvPicPr>
          <p:cNvPr id="79" name="图片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flipH="1">
            <a:off x="899271" y="2871741"/>
            <a:ext cx="3986726" cy="3824411"/>
          </a:xfrm>
          <a:prstGeom prst="rect">
            <a:avLst/>
          </a:prstGeom>
        </p:spPr>
      </p:pic>
      <p:pic>
        <p:nvPicPr>
          <p:cNvPr id="27" name="Picture 26"/>
          <p:cNvPicPr>
            <a:picLocks noChangeAspect="1"/>
          </p:cNvPicPr>
          <p:nvPr/>
        </p:nvPicPr>
        <p:blipFill>
          <a:blip r:embed="rId12"/>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lt">
                                    <p:tmPct val="0"/>
                                  </p:iterate>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65"/>
                                        </p:tgtEl>
                                        <p:attrNameLst>
                                          <p:attrName>style.visibility</p:attrName>
                                        </p:attrNameLst>
                                      </p:cBhvr>
                                      <p:to>
                                        <p:strVal val="visible"/>
                                      </p:to>
                                    </p:set>
                                    <p:anim by="(-#ppt_w*2)" calcmode="lin" valueType="num">
                                      <p:cBhvr rctx="PPT">
                                        <p:cTn id="11" dur="500" autoRev="1" fill="hold">
                                          <p:stCondLst>
                                            <p:cond delay="0"/>
                                          </p:stCondLst>
                                        </p:cTn>
                                        <p:tgtEl>
                                          <p:spTgt spid="65"/>
                                        </p:tgtEl>
                                        <p:attrNameLst>
                                          <p:attrName>ppt_w</p:attrName>
                                        </p:attrNameLst>
                                      </p:cBhvr>
                                    </p:anim>
                                    <p:anim by="(#ppt_w*0.50)" calcmode="lin" valueType="num">
                                      <p:cBhvr>
                                        <p:cTn id="12" dur="500" decel="50000" autoRev="1" fill="hold">
                                          <p:stCondLst>
                                            <p:cond delay="0"/>
                                          </p:stCondLst>
                                        </p:cTn>
                                        <p:tgtEl>
                                          <p:spTgt spid="65"/>
                                        </p:tgtEl>
                                        <p:attrNameLst>
                                          <p:attrName>ppt_x</p:attrName>
                                        </p:attrNameLst>
                                      </p:cBhvr>
                                    </p:anim>
                                    <p:anim from="(-#ppt_h/2)" to="(#ppt_y)" calcmode="lin" valueType="num">
                                      <p:cBhvr>
                                        <p:cTn id="13" dur="1000" fill="hold">
                                          <p:stCondLst>
                                            <p:cond delay="0"/>
                                          </p:stCondLst>
                                        </p:cTn>
                                        <p:tgtEl>
                                          <p:spTgt spid="65"/>
                                        </p:tgtEl>
                                        <p:attrNameLst>
                                          <p:attrName>ppt_y</p:attrName>
                                        </p:attrNameLst>
                                      </p:cBhvr>
                                    </p:anim>
                                    <p:animRot by="21600000">
                                      <p:cBhvr>
                                        <p:cTn id="14" dur="1000" fill="hold">
                                          <p:stCondLst>
                                            <p:cond delay="0"/>
                                          </p:stCondLst>
                                        </p:cTn>
                                        <p:tgtEl>
                                          <p:spTgt spid="65"/>
                                        </p:tgtEl>
                                        <p:attrNameLst>
                                          <p:attrName>r</p:attrName>
                                        </p:attrNameLst>
                                      </p:cBhvr>
                                    </p:animRot>
                                  </p:childTnLst>
                                </p:cTn>
                              </p:par>
                              <p:par>
                                <p:cTn id="15" presetID="2" presetClass="entr" presetSubtype="1"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1000" fill="hold"/>
                                        <p:tgtEl>
                                          <p:spTgt spid="66"/>
                                        </p:tgtEl>
                                        <p:attrNameLst>
                                          <p:attrName>ppt_x</p:attrName>
                                        </p:attrNameLst>
                                      </p:cBhvr>
                                      <p:tavLst>
                                        <p:tav tm="0">
                                          <p:val>
                                            <p:strVal val="#ppt_x"/>
                                          </p:val>
                                        </p:tav>
                                        <p:tav tm="100000">
                                          <p:val>
                                            <p:strVal val="#ppt_x"/>
                                          </p:val>
                                        </p:tav>
                                      </p:tavLst>
                                    </p:anim>
                                    <p:anim calcmode="lin" valueType="num">
                                      <p:cBhvr additive="base">
                                        <p:cTn id="18" dur="1000" fill="hold"/>
                                        <p:tgtEl>
                                          <p:spTgt spid="66"/>
                                        </p:tgtEl>
                                        <p:attrNameLst>
                                          <p:attrName>ppt_y</p:attrName>
                                        </p:attrNameLst>
                                      </p:cBhvr>
                                      <p:tavLst>
                                        <p:tav tm="0">
                                          <p:val>
                                            <p:strVal val="0-#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anim calcmode="lin" valueType="num">
                                      <p:cBhvr>
                                        <p:cTn id="29" dur="1000" fill="hold"/>
                                        <p:tgtEl>
                                          <p:spTgt spid="77"/>
                                        </p:tgtEl>
                                        <p:attrNameLst>
                                          <p:attrName>ppt_x</p:attrName>
                                        </p:attrNameLst>
                                      </p:cBhvr>
                                      <p:tavLst>
                                        <p:tav tm="0">
                                          <p:val>
                                            <p:strVal val="#ppt_x"/>
                                          </p:val>
                                        </p:tav>
                                        <p:tav tm="100000">
                                          <p:val>
                                            <p:strVal val="#ppt_x"/>
                                          </p:val>
                                        </p:tav>
                                      </p:tavLst>
                                    </p:anim>
                                    <p:anim calcmode="lin" valueType="num">
                                      <p:cBhvr>
                                        <p:cTn id="30"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down)">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anim calcmode="lin" valueType="num">
                                      <p:cBhvr>
                                        <p:cTn id="76" dur="1000" fill="hold"/>
                                        <p:tgtEl>
                                          <p:spTgt spid="5"/>
                                        </p:tgtEl>
                                        <p:attrNameLst>
                                          <p:attrName>ppt_x</p:attrName>
                                        </p:attrNameLst>
                                      </p:cBhvr>
                                      <p:tavLst>
                                        <p:tav tm="0">
                                          <p:val>
                                            <p:strVal val="#ppt_x"/>
                                          </p:val>
                                        </p:tav>
                                        <p:tav tm="100000">
                                          <p:val>
                                            <p:strVal val="#ppt_x"/>
                                          </p:val>
                                        </p:tav>
                                      </p:tavLst>
                                    </p:anim>
                                    <p:anim calcmode="lin" valueType="num">
                                      <p:cBhvr>
                                        <p:cTn id="77" dur="1000" fill="hold"/>
                                        <p:tgtEl>
                                          <p:spTgt spid="5"/>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1000" tmFilter="0, 0; .2, .5; .8, .5; 1, 0"/>
                                        <p:tgtEl>
                                          <p:spTgt spid="22"/>
                                        </p:tgtEl>
                                      </p:cBhvr>
                                    </p:animEffect>
                                    <p:animScale>
                                      <p:cBhvr>
                                        <p:cTn id="80" dur="500" autoRev="1" fill="hold"/>
                                        <p:tgtEl>
                                          <p:spTgt spid="22"/>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1000" tmFilter="0, 0; .2, .5; .8, .5; 1, 0"/>
                                        <p:tgtEl>
                                          <p:spTgt spid="23"/>
                                        </p:tgtEl>
                                      </p:cBhvr>
                                    </p:animEffect>
                                    <p:animScale>
                                      <p:cBhvr>
                                        <p:cTn id="83" dur="500" autoRev="1" fill="hold"/>
                                        <p:tgtEl>
                                          <p:spTgt spid="23"/>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1000" tmFilter="0, 0; .2, .5; .8, .5; 1, 0"/>
                                        <p:tgtEl>
                                          <p:spTgt spid="6"/>
                                        </p:tgtEl>
                                      </p:cBhvr>
                                    </p:animEffect>
                                    <p:animScale>
                                      <p:cBhvr>
                                        <p:cTn id="86" dur="500" autoRev="1" fill="hold"/>
                                        <p:tgtEl>
                                          <p:spTgt spid="6"/>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26" presetClass="emph" presetSubtype="0" repeatCount="indefinite" fill="hold" grpId="1" nodeType="withEffect">
                                  <p:stCondLst>
                                    <p:cond delay="0"/>
                                  </p:stCondLst>
                                  <p:endCondLst>
                                    <p:cond evt="onNext" delay="0">
                                      <p:tgtEl>
                                        <p:sldTgt/>
                                      </p:tgtEl>
                                    </p:cond>
                                  </p:endCondLst>
                                  <p:childTnLst>
                                    <p:animEffect transition="out" filter="fade">
                                      <p:cBhvr>
                                        <p:cTn id="91" dur="1000" tmFilter="0, 0; .2, .5; .8, .5; 1, 0"/>
                                        <p:tgtEl>
                                          <p:spTgt spid="5"/>
                                        </p:tgtEl>
                                      </p:cBhvr>
                                    </p:animEffect>
                                    <p:animScale>
                                      <p:cBhvr>
                                        <p:cTn id="9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P spid="65" grpId="1"/>
      <p:bldP spid="76"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630919" y="1686942"/>
            <a:ext cx="732080" cy="608831"/>
            <a:chOff x="3959623" y="1220645"/>
            <a:chExt cx="640492" cy="658134"/>
          </a:xfrm>
        </p:grpSpPr>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pic>
        <p:nvPicPr>
          <p:cNvPr id="21"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
        <p:nvSpPr>
          <p:cNvPr id="18"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 </a:t>
            </a:r>
            <a:r>
              <a:rPr lang="en-US" altLang="zh-CN" sz="4400" b="1" dirty="0" smtClean="0">
                <a:solidFill>
                  <a:srgbClr val="002060"/>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59"/>
          <p:cNvPicPr>
            <a:picLocks noChangeAspect="1"/>
          </p:cNvPicPr>
          <p:nvPr/>
        </p:nvPicPr>
        <p:blipFill>
          <a:blip r:embed="rId5"/>
          <a:stretch>
            <a:fillRect/>
          </a:stretch>
        </p:blipFill>
        <p:spPr>
          <a:xfrm>
            <a:off x="1359535" y="620395"/>
            <a:ext cx="3094355" cy="2166620"/>
          </a:xfrm>
          <a:prstGeom prst="rect">
            <a:avLst/>
          </a:prstGeom>
        </p:spPr>
      </p:pic>
      <p:sp>
        <p:nvSpPr>
          <p:cNvPr id="20" name="Rectangle 19"/>
          <p:cNvSpPr/>
          <p:nvPr/>
        </p:nvSpPr>
        <p:spPr>
          <a:xfrm>
            <a:off x="1705988" y="937250"/>
            <a:ext cx="2054643" cy="1198880"/>
          </a:xfrm>
          <a:prstGeom prst="rect">
            <a:avLst/>
          </a:prstGeom>
        </p:spPr>
        <p:txBody>
          <a:bodyPr wrap="square">
            <a:spAutoFit/>
          </a:bodyPr>
          <a:lstStyle/>
          <a:p>
            <a:pPr lvl="0" algn="ctr">
              <a:lnSpc>
                <a:spcPct val="150000"/>
              </a:lnSpc>
              <a:defRPr/>
            </a:pPr>
            <a:r>
              <a:rPr lang="en-US" sz="2400" b="1">
                <a:solidFill>
                  <a:srgbClr val="FF0000"/>
                </a:solidFill>
                <a:latin typeface="Times New Roman" panose="02020603050405020304" pitchFamily="18" charset="0"/>
                <a:cs typeface="Times New Roman" panose="02020603050405020304" pitchFamily="18" charset="0"/>
                <a:sym typeface="+mn-ea"/>
              </a:rPr>
              <a:t>Thế nào là nghĩa hàm ẩn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445419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46112" y="2051467"/>
            <a:ext cx="4445392" cy="230695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Là phần thông báo không được thể hiện trực tiếp bằng từ ngữ trong câu mà được suy ra từ câu chữ và ngữ cảnh. Đây là loại nghĩa mà người nói, người viết thật sự muốn đề cập đến.</a:t>
            </a:r>
          </a:p>
        </p:txBody>
      </p:sp>
      <p:pic>
        <p:nvPicPr>
          <p:cNvPr id="2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92" y="3045534"/>
            <a:ext cx="3033385" cy="3033385"/>
          </a:xfrm>
          <a:prstGeom prst="rect">
            <a:avLst/>
          </a:prstGeom>
        </p:spPr>
      </p:pic>
      <p:pic>
        <p:nvPicPr>
          <p:cNvPr id="13" name="Picture 12"/>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28714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 Tìm từ ngữ địa phương và từ ngữ toàn dân tương ứng trong đoạn lời bài hát, đoạn thơ sau:</a:t>
            </a: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2</a:t>
            </a: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1440180" y="2341880"/>
          <a:ext cx="8140065" cy="3714750"/>
        </p:xfrm>
        <a:graphic>
          <a:graphicData uri="http://schemas.openxmlformats.org/drawingml/2006/table">
            <a:tbl>
              <a:tblPr firstRow="1" firstCol="1" bandRow="1">
                <a:tableStyleId>{5C22544A-7EE6-4342-B048-85BDC9FD1C3A}</a:tableStyleId>
              </a:tblPr>
              <a:tblGrid>
                <a:gridCol w="443865"/>
                <a:gridCol w="4380230"/>
                <a:gridCol w="3315970"/>
              </a:tblGrid>
              <a:tr h="61150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TT</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Đoạn lời bài hát, đoạn thơ</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Từ ngữ địa phương và từ toàn dân tương ứng</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r>
              <a:tr h="1524000">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1</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Má trồng toàn những cây dễ thương</a:t>
                      </a:r>
                    </a:p>
                    <a:p>
                      <a:pPr indent="0">
                        <a:buNone/>
                      </a:pPr>
                      <a:r>
                        <a:rPr lang="en-US" sz="2000" b="0">
                          <a:solidFill>
                            <a:srgbClr val="000000"/>
                          </a:solidFill>
                          <a:latin typeface="Times New Roman" panose="02020603050405020304" pitchFamily="18" charset="0"/>
                          <a:cs typeface="Times New Roman" panose="02020603050405020304" pitchFamily="18" charset="0"/>
                        </a:rPr>
                        <a:t>Nào là hoa, là rau, là lúa</a:t>
                      </a:r>
                    </a:p>
                    <a:p>
                      <a:pPr indent="0">
                        <a:buNone/>
                      </a:pPr>
                      <a:r>
                        <a:rPr lang="en-US" sz="2000" b="0">
                          <a:solidFill>
                            <a:srgbClr val="000000"/>
                          </a:solidFill>
                          <a:latin typeface="Times New Roman" panose="02020603050405020304" pitchFamily="18" charset="0"/>
                          <a:cs typeface="Times New Roman" panose="02020603050405020304" pitchFamily="18" charset="0"/>
                        </a:rPr>
                        <a:t>Còn ba trồng toàn cây dễ sợ</a:t>
                      </a: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xù xì, cây lại có gai</a:t>
                      </a: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Vườn cây của ba- Phan Nhân)</a:t>
                      </a:r>
                    </a:p>
                  </a:txBody>
                  <a:tcPr marL="68580" marR="68580" marT="0" marB="0">
                    <a:solidFill>
                      <a:srgbClr val="00B05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    </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r>
              <a:tr h="157924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2</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Cứ mỗi chiều nghe dừa reo trước gió,</a:t>
                      </a:r>
                    </a:p>
                    <a:p>
                      <a:pPr indent="0">
                        <a:buNone/>
                      </a:pPr>
                      <a:r>
                        <a:rPr lang="en-US" sz="2000" b="0">
                          <a:solidFill>
                            <a:srgbClr val="000000"/>
                          </a:solidFill>
                          <a:latin typeface="Times New Roman" panose="02020603050405020304" pitchFamily="18" charset="0"/>
                          <a:cs typeface="Times New Roman" panose="02020603050405020304" pitchFamily="18" charset="0"/>
                        </a:rPr>
                        <a:t>Tôi hỏi nội tôi: “Dừa có tự bao giờ?”</a:t>
                      </a:r>
                    </a:p>
                    <a:p>
                      <a:pPr indent="0">
                        <a:buNone/>
                      </a:pPr>
                      <a:r>
                        <a:rPr lang="en-US" sz="2000" b="0">
                          <a:solidFill>
                            <a:srgbClr val="000000"/>
                          </a:solidFill>
                          <a:latin typeface="Times New Roman" panose="02020603050405020304" pitchFamily="18" charset="0"/>
                          <a:cs typeface="Times New Roman" panose="02020603050405020304" pitchFamily="18" charset="0"/>
                        </a:rPr>
                        <a:t>Nội nói: “ Lúc nội còn con gái,</a:t>
                      </a:r>
                    </a:p>
                    <a:p>
                      <a:pPr indent="0">
                        <a:buNone/>
                      </a:pPr>
                      <a:r>
                        <a:rPr lang="en-US" sz="2000" b="0">
                          <a:solidFill>
                            <a:srgbClr val="000000"/>
                          </a:solidFill>
                          <a:latin typeface="Times New Roman" panose="02020603050405020304" pitchFamily="18" charset="0"/>
                          <a:cs typeface="Times New Roman" panose="02020603050405020304" pitchFamily="18" charset="0"/>
                        </a:rPr>
                        <a:t>Đã thấy bóng dừa mát rượi trước sân”.</a:t>
                      </a: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Dừa ơi- Lê Anh Xuân)</a:t>
                      </a:r>
                    </a:p>
                  </a:txBody>
                  <a:tcPr marL="68580" marR="68580" marT="0" marB="0">
                    <a:solidFill>
                      <a:srgbClr val="00B050"/>
                    </a:solidFill>
                  </a:tcPr>
                </a:tc>
                <a:tc>
                  <a:txBody>
                    <a:bodyPr/>
                    <a:lstStyle/>
                    <a:p>
                      <a:pPr indent="0">
                        <a:buNone/>
                      </a:pP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r>
            </a:tbl>
          </a:graphicData>
        </a:graphic>
      </p:graphicFrame>
      <p:pic>
        <p:nvPicPr>
          <p:cNvPr id="2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0880" y="2629535"/>
            <a:ext cx="1955165" cy="3528695"/>
          </a:xfrm>
          <a:prstGeom prst="rect">
            <a:avLst/>
          </a:prstGeom>
        </p:spPr>
      </p:pic>
      <p:pic>
        <p:nvPicPr>
          <p:cNvPr id="20" name="Picture 19"/>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611630" y="479425"/>
            <a:ext cx="8541385" cy="128714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 Từ ngữ địa phương và từ ngữ toàn dân tương ứng trong đoạn lời bài hát, đoạn thơ :</a:t>
            </a: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834983" y="5229260"/>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2082056" y="-290380"/>
            <a:ext cx="7607748" cy="583565"/>
          </a:xfrm>
          <a:prstGeom prst="rect">
            <a:avLst/>
          </a:prstGeom>
          <a:noFill/>
        </p:spPr>
        <p:txBody>
          <a:bodyPr wrap="square" rtlCol="0">
            <a:spAutoFit/>
          </a:bodyPr>
          <a:lstStyle/>
          <a:p>
            <a:pPr algn="ctr">
              <a:defRPr/>
            </a:pPr>
            <a:r>
              <a:rPr kumimoji="0" lang="en-US" altLang="zh-CN" sz="3200" b="1" i="0" kern="1200" cap="none" spc="0" normalizeH="0" baseline="0" noProof="0" dirty="0">
                <a:solidFill>
                  <a:srgbClr val="0000FF"/>
                </a:solidFill>
                <a:latin typeface="Times New Roman" panose="02020603050405020304" pitchFamily="18" charset="0"/>
                <a:ea typeface="黑体"/>
                <a:cs typeface="Times New Roman" panose="02020603050405020304" pitchFamily="18" charset="0"/>
              </a:rPr>
              <a:t>Phiếu học tập số 2</a:t>
            </a: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graphicFrame>
        <p:nvGraphicFramePr>
          <p:cNvPr id="24" name="Table 23"/>
          <p:cNvGraphicFramePr>
            <a:graphicFrameLocks noGrp="1"/>
          </p:cNvGraphicFramePr>
          <p:nvPr/>
        </p:nvGraphicFramePr>
        <p:xfrm>
          <a:off x="1440180" y="2341880"/>
          <a:ext cx="8140065" cy="3714750"/>
        </p:xfrm>
        <a:graphic>
          <a:graphicData uri="http://schemas.openxmlformats.org/drawingml/2006/table">
            <a:tbl>
              <a:tblPr firstRow="1" firstCol="1" bandRow="1">
                <a:tableStyleId>{5C22544A-7EE6-4342-B048-85BDC9FD1C3A}</a:tableStyleId>
              </a:tblPr>
              <a:tblGrid>
                <a:gridCol w="443865"/>
                <a:gridCol w="4380230"/>
                <a:gridCol w="3315970"/>
              </a:tblGrid>
              <a:tr h="61150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TT</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Đoạn lời bài hát, đoạn thơ</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Từ ngữ địa phương và từ toàn dân tương ứng</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000"/>
                    </a:solidFill>
                  </a:tcPr>
                </a:tc>
              </a:tr>
              <a:tr h="1524000">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1</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Má trồng toàn những cây dễ thương</a:t>
                      </a:r>
                    </a:p>
                    <a:p>
                      <a:pPr indent="0">
                        <a:buNone/>
                      </a:pPr>
                      <a:r>
                        <a:rPr lang="en-US" sz="2000" b="0">
                          <a:solidFill>
                            <a:srgbClr val="000000"/>
                          </a:solidFill>
                          <a:latin typeface="Times New Roman" panose="02020603050405020304" pitchFamily="18" charset="0"/>
                          <a:cs typeface="Times New Roman" panose="02020603050405020304" pitchFamily="18" charset="0"/>
                        </a:rPr>
                        <a:t>Nào là hoa, là rau, là lúa</a:t>
                      </a:r>
                    </a:p>
                    <a:p>
                      <a:pPr indent="0">
                        <a:buNone/>
                      </a:pPr>
                      <a:r>
                        <a:rPr lang="en-US" sz="2000" b="0">
                          <a:solidFill>
                            <a:srgbClr val="000000"/>
                          </a:solidFill>
                          <a:latin typeface="Times New Roman" panose="02020603050405020304" pitchFamily="18" charset="0"/>
                          <a:cs typeface="Times New Roman" panose="02020603050405020304" pitchFamily="18" charset="0"/>
                        </a:rPr>
                        <a:t>Còn ba trồng toàn cây dễ sợ</a:t>
                      </a: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xù xì, cây lại có gai</a:t>
                      </a: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Vườn cây của ba- Phan Nhân)</a:t>
                      </a:r>
                    </a:p>
                  </a:txBody>
                  <a:tcPr marL="68580" marR="68580" marT="0" marB="0">
                    <a:solidFill>
                      <a:srgbClr val="00B050"/>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 - Má ( mẹ)</a:t>
                      </a:r>
                    </a:p>
                    <a:p>
                      <a:pPr indent="0">
                        <a:buNone/>
                      </a:pP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Ba ( cha, bố)</a:t>
                      </a:r>
                    </a:p>
                  </a:txBody>
                  <a:tcPr marL="68580" marR="68580" marT="0" marB="0">
                    <a:solidFill>
                      <a:srgbClr val="00B050"/>
                    </a:solidFill>
                  </a:tcPr>
                </a:tc>
              </a:tr>
              <a:tr h="1579245">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2</a:t>
                      </a: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66FF"/>
                    </a:solidFill>
                  </a:tcPr>
                </a:tc>
                <a:tc>
                  <a:txBody>
                    <a:bodyPr/>
                    <a:lstStyle/>
                    <a:p>
                      <a:pPr indent="0">
                        <a:buNone/>
                      </a:pPr>
                      <a:r>
                        <a:rPr lang="en-US" sz="2000" b="0">
                          <a:solidFill>
                            <a:srgbClr val="000000"/>
                          </a:solidFill>
                          <a:latin typeface="Times New Roman" panose="02020603050405020304" pitchFamily="18" charset="0"/>
                          <a:cs typeface="Times New Roman" panose="02020603050405020304" pitchFamily="18" charset="0"/>
                        </a:rPr>
                        <a:t>Cứ mỗi chiều nghe dừa reo trước gió,</a:t>
                      </a:r>
                    </a:p>
                    <a:p>
                      <a:pPr indent="0">
                        <a:buNone/>
                      </a:pPr>
                      <a:r>
                        <a:rPr lang="en-US" sz="2000" b="0">
                          <a:solidFill>
                            <a:srgbClr val="000000"/>
                          </a:solidFill>
                          <a:latin typeface="Times New Roman" panose="02020603050405020304" pitchFamily="18" charset="0"/>
                          <a:cs typeface="Times New Roman" panose="02020603050405020304" pitchFamily="18" charset="0"/>
                        </a:rPr>
                        <a:t>Tôi hỏi nội tôi: “Dừa có tự bao giờ?”</a:t>
                      </a:r>
                    </a:p>
                    <a:p>
                      <a:pPr indent="0">
                        <a:buNone/>
                      </a:pPr>
                      <a:r>
                        <a:rPr lang="en-US" sz="2000" b="0">
                          <a:solidFill>
                            <a:srgbClr val="000000"/>
                          </a:solidFill>
                          <a:latin typeface="Times New Roman" panose="02020603050405020304" pitchFamily="18" charset="0"/>
                          <a:cs typeface="Times New Roman" panose="02020603050405020304" pitchFamily="18" charset="0"/>
                        </a:rPr>
                        <a:t>Nội nói: “ Lúc nội còn con gái,</a:t>
                      </a:r>
                    </a:p>
                    <a:p>
                      <a:pPr indent="0">
                        <a:buNone/>
                      </a:pPr>
                      <a:r>
                        <a:rPr lang="en-US" sz="2000" b="0">
                          <a:solidFill>
                            <a:srgbClr val="000000"/>
                          </a:solidFill>
                          <a:latin typeface="Times New Roman" panose="02020603050405020304" pitchFamily="18" charset="0"/>
                          <a:cs typeface="Times New Roman" panose="02020603050405020304" pitchFamily="18" charset="0"/>
                        </a:rPr>
                        <a:t>Đã thấy bóng dừa mát rượi trước sân”.</a:t>
                      </a:r>
                    </a:p>
                    <a:p>
                      <a:pPr indent="0" algn="ctr">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Dừa ơi- Lê Anh Xuân)</a:t>
                      </a:r>
                    </a:p>
                  </a:txBody>
                  <a:tcPr marL="68580" marR="68580" marT="0" marB="0">
                    <a:solidFill>
                      <a:srgbClr val="00B050"/>
                    </a:solidFill>
                  </a:tcPr>
                </a:tc>
                <a:tc>
                  <a:txBody>
                    <a:bodyPr/>
                    <a:lstStyle/>
                    <a:p>
                      <a:pPr indent="0">
                        <a:buNone/>
                      </a:pPr>
                      <a:endPar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Nội ( bà nội)</a:t>
                      </a:r>
                    </a:p>
                  </a:txBody>
                  <a:tcPr marL="68580" marR="68580" marT="0" marB="0">
                    <a:solidFill>
                      <a:srgbClr val="00B050"/>
                    </a:solidFill>
                  </a:tcPr>
                </a:tc>
              </a:tr>
            </a:tbl>
          </a:graphicData>
        </a:graphic>
      </p:graphicFrame>
      <p:pic>
        <p:nvPicPr>
          <p:cNvPr id="2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0880" y="2629535"/>
            <a:ext cx="1955165" cy="3528695"/>
          </a:xfrm>
          <a:prstGeom prst="rect">
            <a:avLst/>
          </a:prstGeom>
        </p:spPr>
      </p:pic>
      <p:pic>
        <p:nvPicPr>
          <p:cNvPr id="20" name="Picture 19"/>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by="(-#ppt_w*2)" calcmode="lin" valueType="num">
                                      <p:cBhvr rctx="PPT">
                                        <p:cTn id="7" dur="500" autoRev="1" fill="hold">
                                          <p:stCondLst>
                                            <p:cond delay="0"/>
                                          </p:stCondLst>
                                        </p:cTn>
                                        <p:tgtEl>
                                          <p:spTgt spid="65"/>
                                        </p:tgtEl>
                                        <p:attrNameLst>
                                          <p:attrName>ppt_w</p:attrName>
                                        </p:attrNameLst>
                                      </p:cBhvr>
                                    </p:anim>
                                    <p:anim by="(#ppt_w*0.50)" calcmode="lin" valueType="num">
                                      <p:cBhvr>
                                        <p:cTn id="8" dur="500" decel="50000" autoRev="1" fill="hold">
                                          <p:stCondLst>
                                            <p:cond delay="0"/>
                                          </p:stCondLst>
                                        </p:cTn>
                                        <p:tgtEl>
                                          <p:spTgt spid="65"/>
                                        </p:tgtEl>
                                        <p:attrNameLst>
                                          <p:attrName>ppt_x</p:attrName>
                                        </p:attrNameLst>
                                      </p:cBhvr>
                                    </p:anim>
                                    <p:anim from="(-#ppt_h/2)" to="(#ppt_y)" calcmode="lin" valueType="num">
                                      <p:cBhvr>
                                        <p:cTn id="9" dur="1000" fill="hold">
                                          <p:stCondLst>
                                            <p:cond delay="0"/>
                                          </p:stCondLst>
                                        </p:cTn>
                                        <p:tgtEl>
                                          <p:spTgt spid="65"/>
                                        </p:tgtEl>
                                        <p:attrNameLst>
                                          <p:attrName>ppt_y</p:attrName>
                                        </p:attrNameLst>
                                      </p:cBhvr>
                                    </p:anim>
                                    <p:animRot by="21600000">
                                      <p:cBhvr>
                                        <p:cTn id="10" dur="1000" fill="hold">
                                          <p:stCondLst>
                                            <p:cond delay="0"/>
                                          </p:stCondLst>
                                        </p:cTn>
                                        <p:tgtEl>
                                          <p:spTgt spid="6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6" presetClass="emph" presetSubtype="0" repeatCount="indefinite" fill="hold" grpId="1" nodeType="withEffect">
                                  <p:stCondLst>
                                    <p:cond delay="0"/>
                                  </p:stCondLst>
                                  <p:endCondLst>
                                    <p:cond evt="onNext" delay="0">
                                      <p:tgtEl>
                                        <p:sldTgt/>
                                      </p:tgtEl>
                                    </p:cond>
                                  </p:end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par>
                                <p:cTn id="51" presetID="42"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anim calcmode="lin" valueType="num">
                                      <p:cBhvr>
                                        <p:cTn id="54" dur="1000" fill="hold"/>
                                        <p:tgtEl>
                                          <p:spTgt spid="73"/>
                                        </p:tgtEl>
                                        <p:attrNameLst>
                                          <p:attrName>ppt_x</p:attrName>
                                        </p:attrNameLst>
                                      </p:cBhvr>
                                      <p:tavLst>
                                        <p:tav tm="0">
                                          <p:val>
                                            <p:strVal val="#ppt_x"/>
                                          </p:val>
                                        </p:tav>
                                        <p:tav tm="100000">
                                          <p:val>
                                            <p:strVal val="#ppt_x"/>
                                          </p:val>
                                        </p:tav>
                                      </p:tavLst>
                                    </p:anim>
                                    <p:anim calcmode="lin" valueType="num">
                                      <p:cBhvr>
                                        <p:cTn id="5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22" grpId="0" bldLvl="0" animBg="1"/>
      <p:bldP spid="22" grpId="1" bldLvl="0" animBg="1"/>
      <p:bldP spid="23" grpId="0" bldLvl="0" animBg="1"/>
      <p:bldP spid="23" grpId="1" bldLvl="0"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344295" y="393700"/>
            <a:ext cx="3094355" cy="2585720"/>
          </a:xfrm>
          <a:prstGeom prst="rect">
            <a:avLst/>
          </a:prstGeom>
        </p:spPr>
      </p:pic>
      <p:sp>
        <p:nvSpPr>
          <p:cNvPr id="75" name="Rectangle 74"/>
          <p:cNvSpPr/>
          <p:nvPr/>
        </p:nvSpPr>
        <p:spPr>
          <a:xfrm>
            <a:off x="1691005" y="937260"/>
            <a:ext cx="2552700" cy="193802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Thế nào là từ ngữ địa phương?</a:t>
            </a:r>
          </a:p>
          <a:p>
            <a:r>
              <a:rPr lang="en-US"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sym typeface="+mn-ea"/>
              </a:rPr>
              <a:t>? Thế nào là từ</a:t>
            </a:r>
            <a:endParaRPr lang="en-US" sz="2400" b="1">
              <a:solidFill>
                <a:srgbClr val="FF0000"/>
              </a:solidFill>
              <a:latin typeface="Times New Roman" panose="02020603050405020304" pitchFamily="18" charset="0"/>
              <a:cs typeface="Times New Roman" panose="02020603050405020304" pitchFamily="18" charset="0"/>
            </a:endParaRPr>
          </a:p>
          <a:p>
            <a:r>
              <a:rPr lang="en-US" sz="2400" b="1">
                <a:solidFill>
                  <a:srgbClr val="FF0000"/>
                </a:solidFill>
                <a:latin typeface="Times New Roman" panose="02020603050405020304" pitchFamily="18" charset="0"/>
                <a:cs typeface="Times New Roman" panose="02020603050405020304" pitchFamily="18" charset="0"/>
                <a:sym typeface="+mn-ea"/>
              </a:rPr>
              <a:t> ngữ toàn dân?</a:t>
            </a:r>
            <a:endParaRPr lang="en-US" sz="2400" b="1">
              <a:solidFill>
                <a:srgbClr val="FF0000"/>
              </a:solidFill>
              <a:latin typeface="Times New Roman" panose="02020603050405020304" pitchFamily="18" charset="0"/>
              <a:cs typeface="Times New Roman" panose="02020603050405020304" pitchFamily="18" charset="0"/>
            </a:endParaRPr>
          </a:p>
          <a:p>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34100" y="1163955"/>
            <a:ext cx="5298440" cy="3046095"/>
          </a:xfrm>
          <a:prstGeom prst="rect">
            <a:avLst/>
          </a:prstGeom>
        </p:spPr>
        <p:txBody>
          <a:bodyPr wrap="square">
            <a:spAutoFit/>
          </a:bodyPr>
          <a:lstStyle/>
          <a:p>
            <a:pPr algn="l"/>
            <a:r>
              <a:rPr lang="en-US" sz="2400" b="1">
                <a:solidFill>
                  <a:srgbClr val="0000FF"/>
                </a:solidFill>
                <a:latin typeface="Times New Roman" panose="02020603050405020304" pitchFamily="18" charset="0"/>
                <a:cs typeface="Times New Roman" panose="02020603050405020304" pitchFamily="18" charset="0"/>
                <a:sym typeface="+mn-ea"/>
              </a:rPr>
              <a:t>- Từ ngữ địa phương là từ ngữ chỉ được sử dụng ở một hoặc một số địa phương nhất định.</a:t>
            </a:r>
          </a:p>
          <a:p>
            <a:pPr algn="l"/>
            <a:r>
              <a:rPr lang="en-US" sz="2400" b="1">
                <a:solidFill>
                  <a:srgbClr val="0000FF"/>
                </a:solidFill>
                <a:latin typeface="Times New Roman" panose="02020603050405020304" pitchFamily="18" charset="0"/>
                <a:cs typeface="Times New Roman" panose="02020603050405020304" pitchFamily="18" charset="0"/>
                <a:sym typeface="+mn-ea"/>
              </a:rPr>
              <a:t>- Từ ngữ toàn dân là từ ngữ được toàn dân biết, chấp nhận và sử dụng rộng rãi trong giao tiếp.</a:t>
            </a:r>
            <a:endParaRPr lang="en-US" sz="2400" b="1">
              <a:solidFill>
                <a:srgbClr val="0000FF"/>
              </a:solidFill>
              <a:latin typeface="Times New Roman" panose="02020603050405020304" pitchFamily="18" charset="0"/>
              <a:cs typeface="Times New Roman" panose="02020603050405020304" pitchFamily="18" charset="0"/>
            </a:endParaRPr>
          </a:p>
          <a:p>
            <a:pPr algn="l"/>
            <a:endParaRPr lang="en-US" sz="2400" b="1">
              <a:solidFill>
                <a:srgbClr val="0000FF"/>
              </a:solidFill>
              <a:latin typeface="Times New Roman" panose="02020603050405020304" pitchFamily="18" charset="0"/>
              <a:cs typeface="Times New Roman" panose="02020603050405020304" pitchFamily="18" charset="0"/>
            </a:endParaRPr>
          </a:p>
          <a:p>
            <a:pPr algn="l"/>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6"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8"/>
          <a:stretch>
            <a:fillRect/>
          </a:stretch>
        </p:blipFill>
        <p:spPr>
          <a:xfrm>
            <a:off x="-15690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254760" y="393700"/>
            <a:ext cx="3183890" cy="2584450"/>
          </a:xfrm>
          <a:prstGeom prst="rect">
            <a:avLst/>
          </a:prstGeom>
        </p:spPr>
      </p:pic>
      <p:sp>
        <p:nvSpPr>
          <p:cNvPr id="75" name="Rectangle 74"/>
          <p:cNvSpPr/>
          <p:nvPr/>
        </p:nvSpPr>
        <p:spPr>
          <a:xfrm>
            <a:off x="1691005" y="937260"/>
            <a:ext cx="2552700" cy="119888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Nêu chức năng và giá trị của từ ngữ địa phương? </a:t>
            </a: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071235" y="1321435"/>
            <a:ext cx="5433695" cy="2306955"/>
          </a:xfrm>
          <a:prstGeom prst="rect">
            <a:avLst/>
          </a:prstGeom>
        </p:spPr>
        <p:txBody>
          <a:bodyPr wrap="square">
            <a:spAutoFit/>
          </a:bodyPr>
          <a:lstStyle/>
          <a:p>
            <a:pPr algn="l"/>
            <a:r>
              <a:rPr lang="en-US" sz="2400" b="1">
                <a:solidFill>
                  <a:srgbClr val="0000FF"/>
                </a:solidFill>
                <a:latin typeface="Times New Roman" panose="02020603050405020304" pitchFamily="18" charset="0"/>
                <a:cs typeface="Times New Roman" panose="02020603050405020304" pitchFamily="18" charset="0"/>
                <a:sym typeface="+mn-ea"/>
              </a:rPr>
              <a:t>  Trong các tác phẩm văn chương, điện ảnh, từ ngữ địa phương được dùng như một phương tiện tu từ với mục đích tô đậm màu sắc địa phương và làm cho nhân vật trở nên chân thật hơn, sinh động hơn.</a:t>
            </a:r>
          </a:p>
        </p:txBody>
      </p:sp>
      <p:pic>
        <p:nvPicPr>
          <p:cNvPr id="26"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8"/>
          <a:stretch>
            <a:fillRect/>
          </a:stretch>
        </p:blipFill>
        <p:spPr>
          <a:xfrm>
            <a:off x="-15690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344295" y="393700"/>
            <a:ext cx="3094355" cy="2104390"/>
          </a:xfrm>
          <a:prstGeom prst="rect">
            <a:avLst/>
          </a:prstGeom>
        </p:spPr>
      </p:pic>
      <p:sp>
        <p:nvSpPr>
          <p:cNvPr id="75" name="Rectangle 74"/>
          <p:cNvSpPr/>
          <p:nvPr/>
        </p:nvSpPr>
        <p:spPr>
          <a:xfrm>
            <a:off x="1691005" y="937260"/>
            <a:ext cx="2552700" cy="119888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Nêu thêm ví dụ về từ ngữ địa phương? </a:t>
            </a: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01080" y="1761490"/>
            <a:ext cx="5298440" cy="829945"/>
          </a:xfrm>
          <a:prstGeom prst="rect">
            <a:avLst/>
          </a:prstGeom>
        </p:spPr>
        <p:txBody>
          <a:bodyPr wrap="square">
            <a:spAutoFit/>
          </a:bodyPr>
          <a:lstStyle/>
          <a:p>
            <a:pPr algn="l"/>
            <a:r>
              <a:rPr lang="en-US" sz="2400" b="1">
                <a:solidFill>
                  <a:srgbClr val="0000FF"/>
                </a:solidFill>
                <a:latin typeface="Times New Roman" panose="02020603050405020304" pitchFamily="18" charset="0"/>
                <a:cs typeface="Times New Roman" panose="02020603050405020304" pitchFamily="18" charset="0"/>
                <a:sym typeface="+mn-ea"/>
              </a:rPr>
              <a:t>- VD: Từ ngữ địa phương : Biểu (bảo), kêu (gọi), bắp ( ngô), mãng cầu (na),...</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6"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8"/>
          <a:stretch>
            <a:fillRect/>
          </a:stretch>
        </p:blipFill>
        <p:spPr>
          <a:xfrm>
            <a:off x="-15690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lang="zh-CN" altLang="en-US" sz="4400" b="1" dirty="0">
              <a:solidFill>
                <a:srgbClr val="0000FF"/>
              </a:solidFill>
              <a:latin typeface="Times New Roman" panose="02020603050405020304" pitchFamily="18" charset="0"/>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344295" y="393700"/>
            <a:ext cx="3094355" cy="2104390"/>
          </a:xfrm>
          <a:prstGeom prst="rect">
            <a:avLst/>
          </a:prstGeom>
        </p:spPr>
      </p:pic>
      <p:sp>
        <p:nvSpPr>
          <p:cNvPr id="75" name="Rectangle 74"/>
          <p:cNvSpPr/>
          <p:nvPr/>
        </p:nvSpPr>
        <p:spPr>
          <a:xfrm>
            <a:off x="1691005" y="937260"/>
            <a:ext cx="2552700" cy="119888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Nêu thêm ví dụ về từ ngữ địa phương? </a:t>
            </a:r>
          </a:p>
        </p:txBody>
      </p:sp>
      <p:sp>
        <p:nvSpPr>
          <p:cNvPr id="76" name="Rectangle 75"/>
          <p:cNvSpPr/>
          <p:nvPr/>
        </p:nvSpPr>
        <p:spPr>
          <a:xfrm>
            <a:off x="5125792" y="917359"/>
            <a:ext cx="7579575" cy="5262979"/>
          </a:xfrm>
          <a:prstGeom prst="rect">
            <a:avLst/>
          </a:prstGeom>
        </p:spPr>
        <p:txBody>
          <a:bodyPr wrap="square">
            <a:spAutoFit/>
          </a:bodyPr>
          <a:lstStyle/>
          <a:p>
            <a:pPr marL="342900" indent="-342900">
              <a:buFontTx/>
              <a:buChar char="-"/>
            </a:pPr>
            <a:r>
              <a:rPr lang="en-US" sz="2400" b="1" dirty="0" smtClean="0">
                <a:solidFill>
                  <a:srgbClr val="0000FF"/>
                </a:solidFill>
                <a:latin typeface="Times New Roman" panose="02020603050405020304" pitchFamily="18" charset="0"/>
                <a:cs typeface="Times New Roman" panose="02020603050405020304" pitchFamily="18" charset="0"/>
                <a:sym typeface="+mn-ea"/>
              </a:rPr>
              <a:t>VD</a:t>
            </a:r>
            <a:r>
              <a:rPr lang="en-US" sz="2400" b="1" dirty="0">
                <a:solidFill>
                  <a:srgbClr val="0000FF"/>
                </a:solidFill>
                <a:latin typeface="Times New Roman" panose="02020603050405020304" pitchFamily="18" charset="0"/>
                <a:cs typeface="Times New Roman" panose="02020603050405020304" pitchFamily="18" charset="0"/>
                <a:sym typeface="+mn-ea"/>
              </a:rPr>
              <a:t>: </a:t>
            </a:r>
            <a:endParaRPr lang="en-US" sz="2400" b="1" dirty="0" smtClean="0">
              <a:solidFill>
                <a:srgbClr val="0000FF"/>
              </a:solidFill>
              <a:latin typeface="Times New Roman" panose="02020603050405020304" pitchFamily="18" charset="0"/>
              <a:cs typeface="Times New Roman" panose="02020603050405020304" pitchFamily="18" charset="0"/>
              <a:sym typeface="+mn-ea"/>
            </a:endParaRPr>
          </a:p>
          <a:p>
            <a:r>
              <a:rPr lang="vi-VN" sz="2400" dirty="0" smtClean="0"/>
              <a:t>Trái </a:t>
            </a:r>
            <a:r>
              <a:rPr lang="en-US" sz="2400" dirty="0" smtClean="0"/>
              <a:t>ẩ</a:t>
            </a:r>
            <a:r>
              <a:rPr lang="vi-VN" sz="2400" dirty="0" smtClean="0"/>
              <a:t>u</a:t>
            </a:r>
            <a:r>
              <a:rPr lang="vi-VN" sz="2400" dirty="0"/>
              <a:t>: trái ổi</a:t>
            </a:r>
          </a:p>
          <a:p>
            <a:r>
              <a:rPr lang="vi-VN" sz="2400" dirty="0"/>
              <a:t>Bà nậu: bà nội</a:t>
            </a:r>
          </a:p>
          <a:p>
            <a:r>
              <a:rPr lang="vi-VN" sz="2400" dirty="0"/>
              <a:t>Bà quại: bà ngoại</a:t>
            </a:r>
          </a:p>
          <a:p>
            <a:r>
              <a:rPr lang="vi-VN" sz="2400" dirty="0"/>
              <a:t>Binh: bênh vực</a:t>
            </a:r>
          </a:p>
          <a:p>
            <a:r>
              <a:rPr lang="vi-VN" sz="2400" dirty="0"/>
              <a:t>Cái chẩu: cái chổi</a:t>
            </a:r>
          </a:p>
          <a:p>
            <a:r>
              <a:rPr lang="vi-VN" sz="2400" dirty="0"/>
              <a:t>Cái nầu: cái nồi</a:t>
            </a:r>
          </a:p>
          <a:p>
            <a:r>
              <a:rPr lang="vi-VN" sz="2400" dirty="0"/>
              <a:t>Dãy na: vậy hả</a:t>
            </a:r>
          </a:p>
          <a:p>
            <a:r>
              <a:rPr lang="vi-VN" sz="2400" dirty="0"/>
              <a:t>Dừa ưa: Đúng lúc</a:t>
            </a:r>
          </a:p>
          <a:p>
            <a:r>
              <a:rPr lang="vi-VN" sz="2400" dirty="0"/>
              <a:t>Đi dìa: đi về</a:t>
            </a:r>
          </a:p>
          <a:p>
            <a:r>
              <a:rPr lang="vi-VN" sz="2400" dirty="0"/>
              <a:t>Ngầu: ngồi</a:t>
            </a:r>
          </a:p>
          <a:p>
            <a:r>
              <a:rPr lang="vi-VN" sz="2400" dirty="0"/>
              <a:t>Quá cha: Chẳng khác nào, còn hơn nữa</a:t>
            </a:r>
          </a:p>
          <a:p>
            <a:r>
              <a:rPr lang="vi-VN" sz="2400" dirty="0"/>
              <a:t>Ở quảy: ngoài đó </a:t>
            </a:r>
            <a:r>
              <a:rPr lang="en-US" sz="2400" dirty="0" smtClean="0"/>
              <a:t>…</a:t>
            </a:r>
            <a:endParaRPr lang="vi-VN" sz="2400" dirty="0"/>
          </a:p>
          <a:p>
            <a:pPr marL="342900" indent="-342900">
              <a:buFontTx/>
              <a:buChar char="-"/>
            </a:pP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156908" y="-113873"/>
            <a:ext cx="1052482" cy="889499"/>
          </a:xfrm>
          <a:prstGeom prst="rect">
            <a:avLst/>
          </a:prstGeom>
        </p:spPr>
      </p:pic>
    </p:spTree>
    <p:extLst>
      <p:ext uri="{BB962C8B-B14F-4D97-AF65-F5344CB8AC3E}">
        <p14:creationId xmlns:p14="http://schemas.microsoft.com/office/powerpoint/2010/main" val="3679437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arn(inVertical)">
                                      <p:cBhvr>
                                        <p:cTn id="22" dur="500"/>
                                        <p:tgtEl>
                                          <p:spTgt spid="7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1000" tmFilter="0, 0; .2, .5; .8, .5; 1, 0"/>
                                        <p:tgtEl>
                                          <p:spTgt spid="22"/>
                                        </p:tgtEl>
                                      </p:cBhvr>
                                    </p:animEffect>
                                    <p:animScale>
                                      <p:cBhvr>
                                        <p:cTn id="50" dur="500" autoRev="1" fill="hold"/>
                                        <p:tgtEl>
                                          <p:spTgt spid="22"/>
                                        </p:tgtEl>
                                      </p:cBhvr>
                                      <p:by x="105000" y="105000"/>
                                    </p:animScale>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3"/>
                                        </p:tgtEl>
                                      </p:cBhvr>
                                    </p:animEffect>
                                    <p:animScale>
                                      <p:cBhvr>
                                        <p:cTn id="53" dur="500" autoRev="1" fill="hold"/>
                                        <p:tgtEl>
                                          <p:spTgt spid="23"/>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6"/>
                                        </p:tgtEl>
                                      </p:cBhvr>
                                    </p:animEffect>
                                    <p:animScale>
                                      <p:cBhvr>
                                        <p:cTn id="56" dur="500" autoRev="1" fill="hold"/>
                                        <p:tgtEl>
                                          <p:spTgt spid="6"/>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10"/>
                                        </p:tgtEl>
                                      </p:cBhvr>
                                    </p:animEffect>
                                    <p:animScale>
                                      <p:cBhvr>
                                        <p:cTn id="59" dur="500" autoRev="1" fill="hold"/>
                                        <p:tgtEl>
                                          <p:spTgt spid="10"/>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5"/>
                                        </p:tgtEl>
                                      </p:cBhvr>
                                    </p:animEffect>
                                    <p:animScale>
                                      <p:cBhvr>
                                        <p:cTn id="62" dur="500" autoRev="1" fill="hold"/>
                                        <p:tgtEl>
                                          <p:spTgt spid="5"/>
                                        </p:tgtEl>
                                      </p:cBhvr>
                                      <p:by x="105000" y="105000"/>
                                    </p:animScale>
                                  </p:childTnLst>
                                </p:cTn>
                              </p:par>
                              <p:par>
                                <p:cTn id="63" presetID="42" presetClass="entr" presetSubtype="0" fill="hold" nodeType="with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fade">
                                      <p:cBhvr>
                                        <p:cTn id="65" dur="1000"/>
                                        <p:tgtEl>
                                          <p:spTgt spid="73"/>
                                        </p:tgtEl>
                                      </p:cBhvr>
                                    </p:animEffect>
                                    <p:anim calcmode="lin" valueType="num">
                                      <p:cBhvr>
                                        <p:cTn id="66" dur="1000" fill="hold"/>
                                        <p:tgtEl>
                                          <p:spTgt spid="73"/>
                                        </p:tgtEl>
                                        <p:attrNameLst>
                                          <p:attrName>ppt_x</p:attrName>
                                        </p:attrNameLst>
                                      </p:cBhvr>
                                      <p:tavLst>
                                        <p:tav tm="0">
                                          <p:val>
                                            <p:strVal val="#ppt_x"/>
                                          </p:val>
                                        </p:tav>
                                        <p:tav tm="100000">
                                          <p:val>
                                            <p:strVal val="#ppt_x"/>
                                          </p:val>
                                        </p:tav>
                                      </p:tavLst>
                                    </p:anim>
                                    <p:anim calcmode="lin" valueType="num">
                                      <p:cBhvr>
                                        <p:cTn id="6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9;p2"/>
          <p:cNvSpPr txBox="1"/>
          <p:nvPr/>
        </p:nvSpPr>
        <p:spPr>
          <a:xfrm>
            <a:off x="2696384" y="128687"/>
            <a:ext cx="5829329" cy="646290"/>
          </a:xfrm>
          <a:prstGeom prst="rect">
            <a:avLst/>
          </a:prstGeom>
          <a:solidFill>
            <a:srgbClr val="DAE5F1"/>
          </a:solidFill>
          <a:ln w="28575" cap="flat" cmpd="sng">
            <a:solidFill>
              <a:srgbClr val="538CD5"/>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smtClean="0">
                <a:solidFill>
                  <a:srgbClr val="FF0000"/>
                </a:solidFill>
                <a:latin typeface="Times New Roman" panose="02020603050405020304" pitchFamily="18" charset="0"/>
                <a:ea typeface="Arial" panose="020B0604020202020204"/>
                <a:cs typeface="Times New Roman" panose="02020603050405020304" pitchFamily="18" charset="0"/>
                <a:sym typeface="Arial" panose="020B0604020202020204"/>
              </a:rPr>
              <a:t>YÊU CẦU CẦN ĐẠT</a:t>
            </a:r>
            <a:endParaRPr sz="3600" b="1" i="0" u="none" strike="noStrike" cap="none" dirty="0">
              <a:solidFill>
                <a:srgbClr val="FF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4" name="Picture 3"/>
          <p:cNvPicPr>
            <a:picLocks noChangeAspect="1"/>
          </p:cNvPicPr>
          <p:nvPr/>
        </p:nvPicPr>
        <p:blipFill>
          <a:blip r:embed="rId2"/>
          <a:stretch>
            <a:fillRect/>
          </a:stretch>
        </p:blipFill>
        <p:spPr>
          <a:xfrm>
            <a:off x="-141668" y="-113873"/>
            <a:ext cx="1052482" cy="889499"/>
          </a:xfrm>
          <a:prstGeom prst="rect">
            <a:avLst/>
          </a:prstGeom>
        </p:spPr>
      </p:pic>
      <p:pic>
        <p:nvPicPr>
          <p:cNvPr id="5" name="图片 7" descr="8691fc963511599ce3dc24771297d54e"/>
          <p:cNvPicPr>
            <a:picLocks noChangeAspect="1"/>
          </p:cNvPicPr>
          <p:nvPr/>
        </p:nvPicPr>
        <p:blipFill>
          <a:blip r:embed="rId3" cstate="screen"/>
          <a:stretch>
            <a:fillRect/>
          </a:stretch>
        </p:blipFill>
        <p:spPr>
          <a:xfrm>
            <a:off x="0" y="4790940"/>
            <a:ext cx="3661372" cy="2067059"/>
          </a:xfrm>
          <a:prstGeom prst="rect">
            <a:avLst/>
          </a:prstGeom>
        </p:spPr>
      </p:pic>
      <p:pic>
        <p:nvPicPr>
          <p:cNvPr id="6" name="图片 2" descr="999ba5066198f2db59d550c4dbd2090b"/>
          <p:cNvPicPr>
            <a:picLocks noChangeAspect="1"/>
          </p:cNvPicPr>
          <p:nvPr/>
        </p:nvPicPr>
        <p:blipFill rotWithShape="1">
          <a:blip r:embed="rId4" cstate="screen"/>
          <a:srcRect r="33437"/>
          <a:stretch>
            <a:fillRect/>
          </a:stretch>
        </p:blipFill>
        <p:spPr>
          <a:xfrm rot="5400000">
            <a:off x="5036820" y="-266065"/>
            <a:ext cx="5593080" cy="8343265"/>
          </a:xfrm>
          <a:prstGeom prst="rect">
            <a:avLst/>
          </a:prstGeom>
        </p:spPr>
      </p:pic>
      <p:sp>
        <p:nvSpPr>
          <p:cNvPr id="7" name="文本框 10"/>
          <p:cNvSpPr txBox="1"/>
          <p:nvPr/>
        </p:nvSpPr>
        <p:spPr>
          <a:xfrm>
            <a:off x="4919345" y="1605915"/>
            <a:ext cx="5924550" cy="1938020"/>
          </a:xfrm>
          <a:prstGeom prst="rect">
            <a:avLst/>
          </a:prstGeom>
          <a:noFill/>
        </p:spPr>
        <p:txBody>
          <a:bodyPr wrap="square" rtlCol="0">
            <a:spAutoFit/>
          </a:bodyPr>
          <a:lstStyle/>
          <a:p>
            <a:r>
              <a:rPr lang="en-US" altLang="zh-CN" sz="2400">
                <a:solidFill>
                  <a:srgbClr val="0000FF"/>
                </a:solidFill>
                <a:latin typeface="SVN-Androgyne" panose="02040603050506020204" pitchFamily="18" charset="0"/>
                <a:cs typeface="Times New Roman" panose="02020603050405020304" pitchFamily="18" charset="0"/>
                <a:sym typeface="+mn-lt"/>
              </a:rPr>
              <a:t> 1- Nhận biết được nghĩa tường minh và nghĩa hàm ẩn của câu.</a:t>
            </a:r>
          </a:p>
          <a:p>
            <a:r>
              <a:rPr lang="en-US" altLang="zh-CN" sz="2400">
                <a:solidFill>
                  <a:srgbClr val="0000FF"/>
                </a:solidFill>
                <a:latin typeface="SVN-Androgyne" panose="02040603050506020204" pitchFamily="18" charset="0"/>
                <a:cs typeface="Times New Roman" panose="02020603050405020304" pitchFamily="18" charset="0"/>
                <a:sym typeface="+mn-lt"/>
              </a:rPr>
              <a:t>- Nêu được chức năng và giá trị của từ ngữ toàn dân và từ ngữ địa phương.</a:t>
            </a:r>
          </a:p>
        </p:txBody>
      </p:sp>
      <p:sp>
        <p:nvSpPr>
          <p:cNvPr id="8" name="文本框 3"/>
          <p:cNvSpPr txBox="1"/>
          <p:nvPr/>
        </p:nvSpPr>
        <p:spPr>
          <a:xfrm>
            <a:off x="4973320" y="4375150"/>
            <a:ext cx="5815965" cy="768350"/>
          </a:xfrm>
          <a:prstGeom prst="rect">
            <a:avLst/>
          </a:prstGeom>
          <a:noFill/>
        </p:spPr>
        <p:txBody>
          <a:bodyPr wrap="square" rtlCol="0">
            <a:spAutoFit/>
          </a:bodyPr>
          <a:lstStyle/>
          <a:p>
            <a:pPr algn="just"/>
            <a:r>
              <a:rPr lang="en-US" altLang="zh-CN" sz="2200" dirty="0">
                <a:solidFill>
                  <a:srgbClr val="0000FF"/>
                </a:solidFill>
                <a:latin typeface="SVN-Androgyne" panose="02040603050506020204" pitchFamily="18" charset="0"/>
                <a:cs typeface="Times New Roman" panose="02020603050405020304" pitchFamily="18" charset="0"/>
                <a:sym typeface="+mn-lt"/>
              </a:rPr>
              <a:t>2. </a:t>
            </a:r>
            <a:r>
              <a:rPr lang="en-US" altLang="zh-CN" sz="2200" dirty="0" err="1">
                <a:solidFill>
                  <a:srgbClr val="0000FF"/>
                </a:solidFill>
                <a:latin typeface="SVN-Androgyne" panose="02040603050506020204" pitchFamily="18" charset="0"/>
                <a:cs typeface="Times New Roman" panose="02020603050405020304" pitchFamily="18" charset="0"/>
                <a:sym typeface="+mn-lt"/>
              </a:rPr>
              <a:t>Vận</a:t>
            </a:r>
            <a:r>
              <a:rPr lang="en-US" altLang="zh-CN" sz="2200" dirty="0">
                <a:solidFill>
                  <a:srgbClr val="0000FF"/>
                </a:solidFill>
                <a:latin typeface="SVN-Androgyne" panose="02040603050506020204" pitchFamily="18" charset="0"/>
                <a:cs typeface="Times New Roman" panose="02020603050405020304" pitchFamily="18" charset="0"/>
                <a:sym typeface="+mn-lt"/>
              </a:rPr>
              <a:t> </a:t>
            </a:r>
            <a:r>
              <a:rPr lang="en-US" altLang="zh-CN" sz="2200" dirty="0" err="1">
                <a:solidFill>
                  <a:srgbClr val="0000FF"/>
                </a:solidFill>
                <a:latin typeface="SVN-Androgyne" panose="02040603050506020204" pitchFamily="18" charset="0"/>
                <a:cs typeface="Times New Roman" panose="02020603050405020304" pitchFamily="18" charset="0"/>
                <a:sym typeface="+mn-lt"/>
              </a:rPr>
              <a:t>dụng</a:t>
            </a:r>
            <a:r>
              <a:rPr lang="en-US" altLang="zh-CN" sz="2200">
                <a:solidFill>
                  <a:srgbClr val="0000FF"/>
                </a:solidFill>
                <a:latin typeface="SVN-Androgyne" panose="02040603050506020204" pitchFamily="18" charset="0"/>
                <a:cs typeface="Times New Roman" panose="02020603050405020304" pitchFamily="18" charset="0"/>
                <a:sym typeface="+mn-lt"/>
              </a:rPr>
              <a:t> được một số thành ngữ, tục ngữ thông dụng trong giao tiếp.</a:t>
            </a:r>
          </a:p>
        </p:txBody>
      </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3" y="2278289"/>
            <a:ext cx="3614311" cy="27160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p:tgtEl>
                                          <p:spTgt spid="5"/>
                                        </p:tgtEl>
                                        <p:attrNameLst>
                                          <p:attrName>ppt_y</p:attrName>
                                        </p:attrNameLst>
                                      </p:cBhvr>
                                      <p:tavLst>
                                        <p:tav tm="0">
                                          <p:val>
                                            <p:strVal val="#ppt_y+#ppt_h*1.125000"/>
                                          </p:val>
                                        </p:tav>
                                        <p:tav tm="100000">
                                          <p:val>
                                            <p:strVal val="#ppt_y"/>
                                          </p:val>
                                        </p:tav>
                                      </p:tavLst>
                                    </p:anim>
                                    <p:animEffect transition="in" filter="wipe(up)">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147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2624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0543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02934" y="-61878"/>
            <a:ext cx="2346661" cy="979237"/>
          </a:xfrm>
          <a:prstGeom prst="rect">
            <a:avLst/>
          </a:prstGeom>
        </p:spPr>
      </p:pic>
      <p:sp>
        <p:nvSpPr>
          <p:cNvPr id="22" name="椭圆 21"/>
          <p:cNvSpPr/>
          <p:nvPr/>
        </p:nvSpPr>
        <p:spPr>
          <a:xfrm>
            <a:off x="41192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6667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34244" y="3014066"/>
            <a:ext cx="1247331" cy="1621087"/>
          </a:xfrm>
          <a:prstGeom prst="rect">
            <a:avLst/>
          </a:prstGeom>
        </p:spPr>
      </p:pic>
      <p:grpSp>
        <p:nvGrpSpPr>
          <p:cNvPr id="12" name="组合 2"/>
          <p:cNvGrpSpPr/>
          <p:nvPr/>
        </p:nvGrpSpPr>
        <p:grpSpPr>
          <a:xfrm>
            <a:off x="276242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20966" y="200475"/>
            <a:ext cx="7607748" cy="769441"/>
          </a:xfrm>
          <a:prstGeom prst="rect">
            <a:avLst/>
          </a:prstGeom>
          <a:noFill/>
        </p:spPr>
        <p:txBody>
          <a:bodyPr wrap="square" rtlCol="0">
            <a:spAutoFit/>
          </a:bodyPr>
          <a:lstStyle/>
          <a:p>
            <a:pPr lvl="0" algn="ctr">
              <a:defRPr/>
            </a:pPr>
            <a:r>
              <a:rPr lang="en-US" altLang="zh-CN" sz="4400" b="1" dirty="0">
                <a:solidFill>
                  <a:srgbClr val="0000FF"/>
                </a:solidFill>
                <a:latin typeface="Times New Roman" panose="02020603050405020304" pitchFamily="18" charset="0"/>
                <a:cs typeface="Times New Roman" panose="02020603050405020304" pitchFamily="18" charset="0"/>
              </a:rPr>
              <a:t>I. </a:t>
            </a:r>
            <a:r>
              <a:rPr lang="en-US" altLang="zh-CN" sz="4400" b="1" dirty="0" smtClean="0">
                <a:solidFill>
                  <a:srgbClr val="0000FF"/>
                </a:solidFill>
                <a:latin typeface="Times New Roman" panose="02020603050405020304" pitchFamily="18" charset="0"/>
                <a:cs typeface="Times New Roman" panose="02020603050405020304" pitchFamily="18" charset="0"/>
              </a:rPr>
              <a:t>LÝ THUYẾT</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6719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747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344295" y="393700"/>
            <a:ext cx="3094355" cy="2104390"/>
          </a:xfrm>
          <a:prstGeom prst="rect">
            <a:avLst/>
          </a:prstGeom>
        </p:spPr>
      </p:pic>
      <p:sp>
        <p:nvSpPr>
          <p:cNvPr id="75" name="Rectangle 74"/>
          <p:cNvSpPr/>
          <p:nvPr/>
        </p:nvSpPr>
        <p:spPr>
          <a:xfrm>
            <a:off x="1691005" y="937260"/>
            <a:ext cx="2552700" cy="1198880"/>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 Nêu thêm ví dụ về từ ngữ địa phương? </a:t>
            </a:r>
          </a:p>
        </p:txBody>
      </p:sp>
      <p:cxnSp>
        <p:nvCxnSpPr>
          <p:cNvPr id="3" name="Straight Arrow Connector 2"/>
          <p:cNvCxnSpPr/>
          <p:nvPr/>
        </p:nvCxnSpPr>
        <p:spPr>
          <a:xfrm>
            <a:off x="4438957" y="1854558"/>
            <a:ext cx="1251144" cy="2394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101080" y="1761490"/>
            <a:ext cx="5298440" cy="1569660"/>
          </a:xfrm>
          <a:prstGeom prst="rect">
            <a:avLst/>
          </a:prstGeom>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sym typeface="+mn-ea"/>
              </a:rPr>
              <a:t>- VD: </a:t>
            </a:r>
            <a:r>
              <a:rPr lang="en-US" sz="2400" b="1" dirty="0" err="1">
                <a:solidFill>
                  <a:srgbClr val="0000FF"/>
                </a:solidFill>
                <a:latin typeface="Times New Roman" panose="02020603050405020304" pitchFamily="18" charset="0"/>
                <a:cs typeface="Times New Roman" panose="02020603050405020304" pitchFamily="18" charset="0"/>
                <a:sym typeface="+mn-ea"/>
              </a:rPr>
              <a:t>Từ</a:t>
            </a:r>
            <a:r>
              <a:rPr lang="en-US" sz="2400" b="1" dirty="0">
                <a:solidFill>
                  <a:srgbClr val="0000FF"/>
                </a:solidFill>
                <a:latin typeface="Times New Roman" panose="02020603050405020304" pitchFamily="18" charset="0"/>
                <a:cs typeface="Times New Roman" panose="02020603050405020304" pitchFamily="18" charset="0"/>
                <a:sym typeface="+mn-ea"/>
              </a:rPr>
              <a:t> </a:t>
            </a:r>
            <a:r>
              <a:rPr lang="en-US" sz="2400" b="1" dirty="0" err="1">
                <a:solidFill>
                  <a:srgbClr val="0000FF"/>
                </a:solidFill>
                <a:latin typeface="Times New Roman" panose="02020603050405020304" pitchFamily="18" charset="0"/>
                <a:cs typeface="Times New Roman" panose="02020603050405020304" pitchFamily="18" charset="0"/>
                <a:sym typeface="+mn-ea"/>
              </a:rPr>
              <a:t>ngữ</a:t>
            </a:r>
            <a:r>
              <a:rPr lang="en-US" sz="2400" b="1" dirty="0">
                <a:solidFill>
                  <a:srgbClr val="0000FF"/>
                </a:solidFill>
                <a:latin typeface="Times New Roman" panose="02020603050405020304" pitchFamily="18" charset="0"/>
                <a:cs typeface="Times New Roman" panose="02020603050405020304" pitchFamily="18" charset="0"/>
                <a:sym typeface="+mn-ea"/>
              </a:rPr>
              <a:t> </a:t>
            </a:r>
            <a:r>
              <a:rPr lang="en-US" sz="2400" b="1" dirty="0" err="1">
                <a:solidFill>
                  <a:srgbClr val="0000FF"/>
                </a:solidFill>
                <a:latin typeface="Times New Roman" panose="02020603050405020304" pitchFamily="18" charset="0"/>
                <a:cs typeface="Times New Roman" panose="02020603050405020304" pitchFamily="18" charset="0"/>
                <a:sym typeface="+mn-ea"/>
              </a:rPr>
              <a:t>địa</a:t>
            </a:r>
            <a:r>
              <a:rPr lang="en-US" sz="2400" b="1" dirty="0">
                <a:solidFill>
                  <a:srgbClr val="0000FF"/>
                </a:solidFill>
                <a:latin typeface="Times New Roman" panose="02020603050405020304" pitchFamily="18" charset="0"/>
                <a:cs typeface="Times New Roman" panose="02020603050405020304" pitchFamily="18" charset="0"/>
                <a:sym typeface="+mn-ea"/>
              </a:rPr>
              <a:t> </a:t>
            </a:r>
            <a:r>
              <a:rPr lang="en-US" sz="2400" b="1" dirty="0" err="1">
                <a:solidFill>
                  <a:srgbClr val="0000FF"/>
                </a:solidFill>
                <a:latin typeface="Times New Roman" panose="02020603050405020304" pitchFamily="18" charset="0"/>
                <a:cs typeface="Times New Roman" panose="02020603050405020304" pitchFamily="18" charset="0"/>
                <a:sym typeface="+mn-ea"/>
              </a:rPr>
              <a:t>phương</a:t>
            </a:r>
            <a:r>
              <a:rPr lang="en-US" sz="2400" b="1" dirty="0">
                <a:solidFill>
                  <a:srgbClr val="0000FF"/>
                </a:solidFill>
                <a:latin typeface="Times New Roman" panose="02020603050405020304" pitchFamily="18" charset="0"/>
                <a:cs typeface="Times New Roman" panose="02020603050405020304" pitchFamily="18" charset="0"/>
                <a:sym typeface="+mn-ea"/>
              </a:rPr>
              <a:t> </a:t>
            </a:r>
            <a:r>
              <a:rPr lang="en-US" sz="2400" b="1" dirty="0" err="1" smtClean="0">
                <a:solidFill>
                  <a:srgbClr val="0000FF"/>
                </a:solidFill>
                <a:latin typeface="Times New Roman" panose="02020603050405020304" pitchFamily="18" charset="0"/>
                <a:cs typeface="Times New Roman" panose="02020603050405020304" pitchFamily="18" charset="0"/>
                <a:sym typeface="+mn-ea"/>
              </a:rPr>
              <a:t>Phú</a:t>
            </a:r>
            <a:r>
              <a:rPr lang="en-US" sz="2400" b="1" dirty="0" smtClean="0">
                <a:solidFill>
                  <a:srgbClr val="0000FF"/>
                </a:solidFill>
                <a:latin typeface="Times New Roman" panose="02020603050405020304" pitchFamily="18" charset="0"/>
                <a:cs typeface="Times New Roman" panose="02020603050405020304" pitchFamily="18" charset="0"/>
                <a:sym typeface="+mn-ea"/>
              </a:rPr>
              <a:t> </a:t>
            </a:r>
            <a:r>
              <a:rPr lang="en-US" sz="2400" b="1" dirty="0" err="1" smtClean="0">
                <a:solidFill>
                  <a:srgbClr val="0000FF"/>
                </a:solidFill>
                <a:latin typeface="Times New Roman" panose="02020603050405020304" pitchFamily="18" charset="0"/>
                <a:cs typeface="Times New Roman" panose="02020603050405020304" pitchFamily="18" charset="0"/>
                <a:sym typeface="+mn-ea"/>
              </a:rPr>
              <a:t>Yên</a:t>
            </a:r>
            <a:r>
              <a:rPr lang="en-US" sz="2400" b="1" dirty="0" smtClean="0">
                <a:solidFill>
                  <a:srgbClr val="0000FF"/>
                </a:solidFill>
                <a:latin typeface="Times New Roman" panose="02020603050405020304" pitchFamily="18" charset="0"/>
                <a:cs typeface="Times New Roman" panose="02020603050405020304" pitchFamily="18" charset="0"/>
                <a:sym typeface="+mn-ea"/>
              </a:rPr>
              <a:t>: </a:t>
            </a:r>
            <a:r>
              <a:rPr lang="en-US" sz="2400" b="1" i="1" dirty="0"/>
              <a:t>(</a:t>
            </a:r>
            <a:r>
              <a:rPr lang="en-US" sz="2400" b="1" i="1" dirty="0" err="1"/>
              <a:t>cái</a:t>
            </a:r>
            <a:r>
              <a:rPr lang="en-US" sz="2400" b="1" i="1" dirty="0"/>
              <a:t>) </a:t>
            </a:r>
            <a:r>
              <a:rPr lang="en-US" sz="2400" b="1" i="1" dirty="0" err="1" smtClean="0"/>
              <a:t>Dá</a:t>
            </a:r>
            <a:r>
              <a:rPr lang="en-US" sz="2400" b="1" i="1" dirty="0" smtClean="0"/>
              <a:t>, </a:t>
            </a:r>
            <a:r>
              <a:rPr lang="vi-VN" sz="2400" b="1" i="1" dirty="0"/>
              <a:t>Dang </a:t>
            </a:r>
            <a:r>
              <a:rPr lang="vi-VN" sz="2400" b="1" i="1" dirty="0" smtClean="0"/>
              <a:t>nắng</a:t>
            </a:r>
            <a:r>
              <a:rPr lang="en-US" sz="2400" b="1" i="1" dirty="0" smtClean="0"/>
              <a:t>, </a:t>
            </a:r>
            <a:r>
              <a:rPr lang="en-US" sz="2400" b="1" i="1" dirty="0"/>
              <a:t>(</a:t>
            </a:r>
            <a:r>
              <a:rPr lang="en-US" sz="2400" b="1" i="1" dirty="0" err="1"/>
              <a:t>mắc</a:t>
            </a:r>
            <a:r>
              <a:rPr lang="en-US" sz="2400" b="1" i="1" dirty="0"/>
              <a:t>) </a:t>
            </a:r>
            <a:r>
              <a:rPr lang="en-US" sz="2400" b="1" i="1" dirty="0" err="1" smtClean="0"/>
              <a:t>Dặn</a:t>
            </a:r>
            <a:r>
              <a:rPr lang="en-US" sz="2400" b="1" i="1" dirty="0" smtClean="0"/>
              <a:t>, </a:t>
            </a:r>
            <a:r>
              <a:rPr lang="en-US" sz="2400" b="1" i="1" dirty="0" err="1"/>
              <a:t>Dò</a:t>
            </a:r>
            <a:r>
              <a:rPr lang="en-US" sz="2400" b="1" i="1" dirty="0"/>
              <a:t> </a:t>
            </a:r>
            <a:r>
              <a:rPr lang="en-US" sz="2400" b="1" i="1" dirty="0" err="1" smtClean="0"/>
              <a:t>dè</a:t>
            </a:r>
            <a:r>
              <a:rPr lang="en-US" sz="2400" b="1" i="1" dirty="0" smtClean="0"/>
              <a:t>, </a:t>
            </a:r>
            <a:r>
              <a:rPr lang="vi-VN" sz="2400" b="1" i="1" dirty="0"/>
              <a:t>Dở </a:t>
            </a:r>
            <a:r>
              <a:rPr lang="vi-VN" sz="2400" b="1" i="1" dirty="0" smtClean="0"/>
              <a:t>ẹc</a:t>
            </a:r>
            <a:r>
              <a:rPr lang="en-US" sz="2400" b="1" i="1" dirty="0" smtClean="0"/>
              <a:t>, </a:t>
            </a:r>
            <a:r>
              <a:rPr lang="en-US" sz="2400" b="1" i="1" dirty="0" err="1" smtClean="0"/>
              <a:t>Dợ</a:t>
            </a:r>
            <a:r>
              <a:rPr lang="en-US" sz="2400" b="1" i="1" dirty="0" smtClean="0"/>
              <a:t>, </a:t>
            </a:r>
            <a:r>
              <a:rPr lang="vi-VN" sz="2400" b="1" i="1" dirty="0"/>
              <a:t>Dớn </a:t>
            </a:r>
            <a:r>
              <a:rPr lang="vi-VN" sz="2400" b="1" i="1" dirty="0" smtClean="0"/>
              <a:t>dác</a:t>
            </a:r>
            <a:r>
              <a:rPr lang="en-US" sz="2400" b="1" i="1" dirty="0" smtClean="0"/>
              <a:t>, </a:t>
            </a:r>
            <a:r>
              <a:rPr lang="vi-VN" sz="2400" b="1" i="1" dirty="0"/>
              <a:t>Đắng </a:t>
            </a:r>
            <a:r>
              <a:rPr lang="vi-VN" sz="2400" b="1" i="1" dirty="0" smtClean="0"/>
              <a:t>nghéc</a:t>
            </a:r>
            <a:r>
              <a:rPr lang="en-US" sz="2400" b="1" i="1" dirty="0" smtClean="0"/>
              <a:t>, </a:t>
            </a:r>
            <a:r>
              <a:rPr lang="vi-VN" sz="2400" b="1" i="1" dirty="0" smtClean="0"/>
              <a:t>Đửng</a:t>
            </a:r>
            <a:r>
              <a:rPr lang="en-US" sz="2400" b="1" i="1" dirty="0" smtClean="0"/>
              <a:t>, </a:t>
            </a:r>
            <a:r>
              <a:rPr lang="en-US" sz="2400" b="1" i="1" dirty="0" err="1" smtClean="0"/>
              <a:t>Nậu</a:t>
            </a:r>
            <a:r>
              <a:rPr lang="en-US" sz="2400" b="1" i="1" dirty="0" smtClean="0"/>
              <a:t> </a:t>
            </a:r>
            <a:r>
              <a:rPr lang="en-US" sz="2400" b="1" i="1" dirty="0" err="1" smtClean="0"/>
              <a:t>nại</a:t>
            </a:r>
            <a:r>
              <a:rPr lang="en-US" sz="2400" b="1" i="1" dirty="0" smtClean="0"/>
              <a:t>, </a:t>
            </a:r>
            <a:r>
              <a:rPr lang="en-US" sz="2400" b="1" i="1" dirty="0" err="1"/>
              <a:t>N</a:t>
            </a:r>
            <a:r>
              <a:rPr lang="en-US" sz="2400" b="1" i="1" dirty="0" err="1" smtClean="0"/>
              <a:t>ẫu</a:t>
            </a:r>
            <a:r>
              <a:rPr lang="en-US" sz="2400" b="1" i="1" dirty="0" smtClean="0"/>
              <a:t>, </a:t>
            </a:r>
            <a:r>
              <a:rPr lang="en-US" sz="2400" b="1" i="1" dirty="0" err="1" smtClean="0"/>
              <a:t>Dìa</a:t>
            </a:r>
            <a:r>
              <a:rPr lang="en-US" sz="2400" b="1" dirty="0" smtClean="0">
                <a:solidFill>
                  <a:srgbClr val="0000FF"/>
                </a:solidFill>
                <a:latin typeface="Times New Roman" panose="02020603050405020304" pitchFamily="18" charset="0"/>
                <a:cs typeface="Times New Roman" panose="02020603050405020304" pitchFamily="18" charset="0"/>
                <a:sym typeface="+mn-ea"/>
              </a:rPr>
              <a:t> …</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26"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3652520" y="2978785"/>
            <a:ext cx="5401310" cy="4700905"/>
          </a:xfrm>
          <a:prstGeom prst="rect">
            <a:avLst/>
          </a:prstGeom>
        </p:spPr>
      </p:pic>
      <p:pic>
        <p:nvPicPr>
          <p:cNvPr id="24" name="Picture 23"/>
          <p:cNvPicPr>
            <a:picLocks noChangeAspect="1"/>
          </p:cNvPicPr>
          <p:nvPr/>
        </p:nvPicPr>
        <p:blipFill>
          <a:blip r:embed="rId8"/>
          <a:stretch>
            <a:fillRect/>
          </a:stretch>
        </p:blipFill>
        <p:spPr>
          <a:xfrm>
            <a:off x="-156908" y="-113873"/>
            <a:ext cx="1052482" cy="889499"/>
          </a:xfrm>
          <a:prstGeom prst="rect">
            <a:avLst/>
          </a:prstGeom>
        </p:spPr>
      </p:pic>
    </p:spTree>
    <p:extLst>
      <p:ext uri="{BB962C8B-B14F-4D97-AF65-F5344CB8AC3E}">
        <p14:creationId xmlns:p14="http://schemas.microsoft.com/office/powerpoint/2010/main" val="3679437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22"/>
                                        </p:tgtEl>
                                      </p:cBhvr>
                                    </p:animEffect>
                                    <p:animScale>
                                      <p:cBhvr>
                                        <p:cTn id="55" dur="500" autoRev="1" fill="hold"/>
                                        <p:tgtEl>
                                          <p:spTgt spid="22"/>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23"/>
                                        </p:tgtEl>
                                      </p:cBhvr>
                                    </p:animEffect>
                                    <p:animScale>
                                      <p:cBhvr>
                                        <p:cTn id="58" dur="500" autoRev="1" fill="hold"/>
                                        <p:tgtEl>
                                          <p:spTgt spid="23"/>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6"/>
                                        </p:tgtEl>
                                      </p:cBhvr>
                                    </p:animEffect>
                                    <p:animScale>
                                      <p:cBhvr>
                                        <p:cTn id="61" dur="500" autoRev="1" fill="hold"/>
                                        <p:tgtEl>
                                          <p:spTgt spid="6"/>
                                        </p:tgtEl>
                                      </p:cBhvr>
                                      <p:by x="105000" y="105000"/>
                                    </p:animScale>
                                  </p:childTnLst>
                                </p:cTn>
                              </p:par>
                              <p:par>
                                <p:cTn id="62" presetID="26" presetClass="emph" presetSubtype="0" repeatCount="indefinite" fill="hold" grpId="1" nodeType="withEffect">
                                  <p:stCondLst>
                                    <p:cond delay="0"/>
                                  </p:stCondLst>
                                  <p:endCondLst>
                                    <p:cond evt="onNext" delay="0">
                                      <p:tgtEl>
                                        <p:sldTgt/>
                                      </p:tgtEl>
                                    </p:cond>
                                  </p:endCondLst>
                                  <p:childTnLst>
                                    <p:animEffect transition="out" filter="fade">
                                      <p:cBhvr>
                                        <p:cTn id="63" dur="1000" tmFilter="0, 0; .2, .5; .8, .5; 1, 0"/>
                                        <p:tgtEl>
                                          <p:spTgt spid="10"/>
                                        </p:tgtEl>
                                      </p:cBhvr>
                                    </p:animEffect>
                                    <p:animScale>
                                      <p:cBhvr>
                                        <p:cTn id="64" dur="500" autoRev="1" fill="hold"/>
                                        <p:tgtEl>
                                          <p:spTgt spid="10"/>
                                        </p:tgtEl>
                                      </p:cBhvr>
                                      <p:by x="105000" y="105000"/>
                                    </p:animScale>
                                  </p:childTnLst>
                                </p:cTn>
                              </p:par>
                              <p:par>
                                <p:cTn id="65" presetID="26" presetClass="emph" presetSubtype="0" repeatCount="indefinite" fill="hold" grpId="1" nodeType="withEffect">
                                  <p:stCondLst>
                                    <p:cond delay="0"/>
                                  </p:stCondLst>
                                  <p:endCondLst>
                                    <p:cond evt="onNext" delay="0">
                                      <p:tgtEl>
                                        <p:sldTgt/>
                                      </p:tgtEl>
                                    </p:cond>
                                  </p:endCondLst>
                                  <p:childTnLst>
                                    <p:animEffect transition="out" filter="fade">
                                      <p:cBhvr>
                                        <p:cTn id="66" dur="1000" tmFilter="0, 0; .2, .5; .8, .5; 1, 0"/>
                                        <p:tgtEl>
                                          <p:spTgt spid="5"/>
                                        </p:tgtEl>
                                      </p:cBhvr>
                                    </p:animEffect>
                                    <p:animScale>
                                      <p:cBhvr>
                                        <p:cTn id="67" dur="500" autoRev="1" fill="hold"/>
                                        <p:tgtEl>
                                          <p:spTgt spid="5"/>
                                        </p:tgtEl>
                                      </p:cBhvr>
                                      <p:by x="105000" y="105000"/>
                                    </p:animScale>
                                  </p:childTnLst>
                                </p:cTn>
                              </p:par>
                              <p:par>
                                <p:cTn id="68" presetID="42"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75" grpId="0"/>
      <p:bldP spid="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3548" y="0"/>
            <a:ext cx="1367644" cy="2339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b" anchorCtr="1"/>
          <a:lstStyle/>
          <a:p>
            <a:pPr algn="ctr"/>
            <a:r>
              <a:rPr lang="en-US" altLang="zh-CN" sz="7200" b="1" dirty="0">
                <a:latin typeface="+mj-ea"/>
                <a:ea typeface="+mj-ea"/>
              </a:rPr>
              <a:t>03</a:t>
            </a:r>
            <a:endParaRPr lang="zh-CN" altLang="en-US" sz="7200" b="1" dirty="0">
              <a:latin typeface="+mj-ea"/>
              <a:ea typeface="+mj-ea"/>
            </a:endParaRPr>
          </a:p>
        </p:txBody>
      </p:sp>
      <p:sp>
        <p:nvSpPr>
          <p:cNvPr id="6" name="文本框 32"/>
          <p:cNvSpPr txBox="1"/>
          <p:nvPr/>
        </p:nvSpPr>
        <p:spPr>
          <a:xfrm>
            <a:off x="5486558" y="2210082"/>
            <a:ext cx="4951710" cy="1934832"/>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THỰC HÀNH </a:t>
            </a:r>
          </a:p>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TIẾNG VIỆT</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41668" y="-113873"/>
            <a:ext cx="1052482" cy="889499"/>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49484" y="3014066"/>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359623" y="393880"/>
            <a:ext cx="2800253" cy="1512193"/>
          </a:xfrm>
          <a:prstGeom prst="rect">
            <a:avLst/>
          </a:prstGeom>
        </p:spPr>
      </p:pic>
      <p:sp>
        <p:nvSpPr>
          <p:cNvPr id="75" name="Rectangle 74"/>
          <p:cNvSpPr/>
          <p:nvPr/>
        </p:nvSpPr>
        <p:spPr>
          <a:xfrm>
            <a:off x="1705987" y="937250"/>
            <a:ext cx="2748209" cy="46037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 </a:t>
            </a:r>
            <a:r>
              <a:rPr lang="en-US" sz="2400" b="1" dirty="0">
                <a:solidFill>
                  <a:srgbClr val="FF0000"/>
                </a:solidFill>
                <a:latin typeface="Times New Roman" panose="02020603050405020304" pitchFamily="18" charset="0"/>
                <a:cs typeface="Times New Roman" panose="02020603050405020304" pitchFamily="18" charset="0"/>
              </a:rPr>
              <a:t>87.</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1"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0091" y="1815563"/>
            <a:ext cx="5779693" cy="4233306"/>
          </a:xfrm>
          <a:prstGeom prst="rect">
            <a:avLst/>
          </a:prstGeom>
        </p:spPr>
      </p:pic>
      <p:pic>
        <p:nvPicPr>
          <p:cNvPr id="20" name="Picture 19"/>
          <p:cNvPicPr>
            <a:picLocks noChangeAspect="1"/>
          </p:cNvPicPr>
          <p:nvPr/>
        </p:nvPicPr>
        <p:blipFill>
          <a:blip r:embed="rId8"/>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par>
                                <p:cTn id="57" presetID="42"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1000"/>
                                        <p:tgtEl>
                                          <p:spTgt spid="73"/>
                                        </p:tgtEl>
                                      </p:cBhvr>
                                    </p:animEffect>
                                    <p:anim calcmode="lin" valueType="num">
                                      <p:cBhvr>
                                        <p:cTn id="60" dur="1000" fill="hold"/>
                                        <p:tgtEl>
                                          <p:spTgt spid="73"/>
                                        </p:tgtEl>
                                        <p:attrNameLst>
                                          <p:attrName>ppt_x</p:attrName>
                                        </p:attrNameLst>
                                      </p:cBhvr>
                                      <p:tavLst>
                                        <p:tav tm="0">
                                          <p:val>
                                            <p:strVal val="#ppt_x"/>
                                          </p:val>
                                        </p:tav>
                                        <p:tav tm="100000">
                                          <p:val>
                                            <p:strVal val="#ppt_x"/>
                                          </p:val>
                                        </p:tav>
                                      </p:tavLst>
                                    </p:anim>
                                    <p:anim calcmode="lin" valueType="num">
                                      <p:cBhvr>
                                        <p:cTn id="6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barn(inVertical)">
                                      <p:cBhvr>
                                        <p:cTn id="66" dur="500"/>
                                        <p:tgtEl>
                                          <p:spTgt spid="75"/>
                                        </p:tgtEl>
                                      </p:cBhvr>
                                    </p:animEffect>
                                  </p:childTnLst>
                                </p:cTn>
                              </p:par>
                              <p:par>
                                <p:cTn id="67" presetID="16" presetClass="entr" presetSubtype="21"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barn(inVertical)">
                                      <p:cBhvr>
                                        <p:cTn id="69" dur="5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78460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1</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 Xác định nghĩa tường minh và nghĩa hàm ẩn trong các trường hợp sau đây:</a:t>
            </a:r>
          </a:p>
          <a:p>
            <a:r>
              <a:rPr lang="en-US" sz="2400" b="1">
                <a:solidFill>
                  <a:srgbClr val="0000FF"/>
                </a:solidFill>
                <a:latin typeface="Times New Roman" panose="02020603050405020304" pitchFamily="18" charset="0"/>
                <a:cs typeface="Times New Roman" panose="02020603050405020304" pitchFamily="18" charset="0"/>
              </a:rPr>
              <a:t>a.- Bác có thấy con lợn cưới của tôi chạy qua đây không?</a:t>
            </a:r>
          </a:p>
          <a:p>
            <a:r>
              <a:rPr lang="en-US" sz="2400" b="1">
                <a:solidFill>
                  <a:srgbClr val="0000FF"/>
                </a:solidFill>
                <a:latin typeface="Times New Roman" panose="02020603050405020304" pitchFamily="18" charset="0"/>
                <a:cs typeface="Times New Roman" panose="02020603050405020304" pitchFamily="18" charset="0"/>
              </a:rPr>
              <a:t>- Từ lúc tôi mặc cái áo mới này, tôi chẳng thấy con lợn nào chạy qua đây cả!</a:t>
            </a:r>
          </a:p>
          <a:p>
            <a:r>
              <a:rPr lang="en-US" sz="2400" b="1">
                <a:solidFill>
                  <a:srgbClr val="0000FF"/>
                </a:solidFill>
                <a:latin typeface="Times New Roman" panose="02020603050405020304" pitchFamily="18" charset="0"/>
                <a:cs typeface="Times New Roman" panose="02020603050405020304" pitchFamily="18" charset="0"/>
              </a:rPr>
              <a:t>(Truyện cười dân gian Việt Nam, Khoe của)</a:t>
            </a:r>
          </a:p>
          <a:p>
            <a:r>
              <a:rPr lang="en-US" sz="2400" b="1">
                <a:solidFill>
                  <a:srgbClr val="0000FF"/>
                </a:solidFill>
                <a:latin typeface="Times New Roman" panose="02020603050405020304" pitchFamily="18" charset="0"/>
                <a:cs typeface="Times New Roman" panose="02020603050405020304" pitchFamily="18" charset="0"/>
              </a:rPr>
              <a:t>a.- Bề ngang hai mươi thước, bề dài hai mươi thước đúng. Thì ra là con rắn vuông bốn góc à?</a:t>
            </a:r>
          </a:p>
          <a:p>
            <a:r>
              <a:rPr lang="en-US" sz="2400" b="1">
                <a:solidFill>
                  <a:srgbClr val="0000FF"/>
                </a:solidFill>
                <a:latin typeface="Times New Roman" panose="02020603050405020304" pitchFamily="18" charset="0"/>
                <a:cs typeface="Times New Roman" panose="02020603050405020304" pitchFamily="18" charset="0"/>
              </a:rPr>
              <a:t>(Truyện cười dân gian Việt Nam, Con rắn vuông)</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41503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1</a:t>
            </a:r>
            <a:r>
              <a:rPr lang="en-US" sz="2400" b="1">
                <a:solidFill>
                  <a:srgbClr val="0000FF"/>
                </a:solidFill>
                <a:latin typeface="Times New Roman" panose="02020603050405020304" pitchFamily="18" charset="0"/>
                <a:cs typeface="Times New Roman" panose="02020603050405020304" pitchFamily="18" charset="0"/>
              </a:rPr>
              <a:t>: Xác định nghĩa tường minh và nghĩa hàm ẩn:  </a:t>
            </a:r>
          </a:p>
          <a:p>
            <a:r>
              <a:rPr lang="en-US" sz="2400" b="1">
                <a:solidFill>
                  <a:srgbClr val="0000FF"/>
                </a:solidFill>
                <a:latin typeface="Times New Roman" panose="02020603050405020304" pitchFamily="18" charset="0"/>
                <a:cs typeface="Times New Roman" panose="02020603050405020304" pitchFamily="18" charset="0"/>
              </a:rPr>
              <a:t>  a) Mục đích của người nói trong câu trên là khoe khoang: khoe con lợn cưới và chiếc áo mới. Chúng ta có thể nhận ra nghĩa hàm ẩn này là nhờ vào thông tin thừa (lợn “cưới”,từ lúc “tôi mặc cái áo mới này”) mà người nói đã cố tình thêm vào câu nói.</a:t>
            </a:r>
          </a:p>
          <a:p>
            <a:r>
              <a:rPr lang="en-US" sz="2400" b="1">
                <a:solidFill>
                  <a:srgbClr val="0000FF"/>
                </a:solidFill>
                <a:latin typeface="Times New Roman" panose="02020603050405020304" pitchFamily="18" charset="0"/>
                <a:cs typeface="Times New Roman" panose="02020603050405020304" pitchFamily="18" charset="0"/>
              </a:rPr>
              <a:t>  b) Câu: “Bề ngang hai mươi thước, bề dài hai mươi thước đúng. Thì ra là con rắn vuông bốn góc à?”: có nghĩa hàm ẩn là: Anh đang nói khoác. </a:t>
            </a:r>
            <a:r>
              <a:rPr lang="en-US" sz="2400" b="1">
                <a:solidFill>
                  <a:srgbClr val="0000FF"/>
                </a:solidFill>
                <a:latin typeface="Arial" panose="020B0604020202020204" pitchFamily="34" charset="0"/>
                <a:cs typeface="Arial" panose="020B0604020202020204" pitchFamily="34" charset="0"/>
              </a:rPr>
              <a:t>→ </a:t>
            </a:r>
            <a:r>
              <a:rPr lang="en-US" sz="2400" b="1">
                <a:solidFill>
                  <a:srgbClr val="0000FF"/>
                </a:solidFill>
                <a:latin typeface="Times New Roman" panose="02020603050405020304" pitchFamily="18" charset="0"/>
                <a:cs typeface="Times New Roman" panose="02020603050405020304" pitchFamily="18" charset="0"/>
              </a:rPr>
              <a:t>Chúng ta có thể nhận ra nghĩa hàm ẩn này là nhờ vào tri thức nền: Trên đời này không có con rắn vuông bốn góc.</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41503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2/87</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 Đọc lại truyện vắt cổ chày ra nước và thực hiện các yêu cầu sau:</a:t>
            </a:r>
          </a:p>
          <a:p>
            <a:r>
              <a:rPr lang="en-US" sz="2400" b="1">
                <a:solidFill>
                  <a:srgbClr val="0000FF"/>
                </a:solidFill>
                <a:latin typeface="Times New Roman" panose="02020603050405020304" pitchFamily="18" charset="0"/>
                <a:cs typeface="Times New Roman" panose="02020603050405020304" pitchFamily="18" charset="0"/>
              </a:rPr>
              <a:t> a. Xác định nghĩa hàm ẩn trong câu nói: “Thế thì tao cho mượn cái này!” của người chủ nhà. Nghĩa hàm ẩn này được thể hiện trong câu nói nào sau đó?</a:t>
            </a:r>
          </a:p>
          <a:p>
            <a:r>
              <a:rPr lang="en-US" sz="2400" b="1">
                <a:solidFill>
                  <a:srgbClr val="0000FF"/>
                </a:solidFill>
                <a:latin typeface="Times New Roman" panose="02020603050405020304" pitchFamily="18" charset="0"/>
                <a:cs typeface="Times New Roman" panose="02020603050405020304" pitchFamily="18" charset="0"/>
              </a:rPr>
              <a:t> b. Người đày tớ thực sự muốn nói gì qua câu: “Hay là ông cho tôi mượn cái chày giã cua vậy!”?</a:t>
            </a:r>
          </a:p>
          <a:p>
            <a:r>
              <a:rPr lang="en-US" sz="2400" b="1">
                <a:solidFill>
                  <a:srgbClr val="0000FF"/>
                </a:solidFill>
                <a:latin typeface="Times New Roman" panose="02020603050405020304" pitchFamily="18" charset="0"/>
                <a:cs typeface="Times New Roman" panose="02020603050405020304" pitchFamily="18" charset="0"/>
              </a:rPr>
              <a:t>c. Sau khi đọc xong truyện cười này, em hiểu thế nào về thành ngữ vắt cổ chày ra nước? Đặt câu có sử dụng thành ngữ này.</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78460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2</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a) </a:t>
            </a:r>
          </a:p>
          <a:p>
            <a:r>
              <a:rPr lang="en-US" sz="2400" b="1">
                <a:solidFill>
                  <a:srgbClr val="0000FF"/>
                </a:solidFill>
                <a:latin typeface="Times New Roman" panose="02020603050405020304" pitchFamily="18" charset="0"/>
                <a:cs typeface="Times New Roman" panose="02020603050405020304" pitchFamily="18" charset="0"/>
              </a:rPr>
              <a:t>- Nghĩa hàm ẩn trong câu nói: Người chủ nhà muốn người đày tớ vận cái khố tải vào người, khi nào khát thì vặn ra mà uống.</a:t>
            </a:r>
          </a:p>
          <a:p>
            <a:r>
              <a:rPr lang="en-US" sz="2400" b="1">
                <a:solidFill>
                  <a:srgbClr val="0000FF"/>
                </a:solidFill>
                <a:latin typeface="Times New Roman" panose="02020603050405020304" pitchFamily="18" charset="0"/>
                <a:cs typeface="Times New Roman" panose="02020603050405020304" pitchFamily="18" charset="0"/>
              </a:rPr>
              <a:t>-  Nghĩa hàm ẩn được thể hiện trong câu nói ngay sau đó: “Vận vào…mà uống”.</a:t>
            </a:r>
          </a:p>
          <a:p>
            <a:r>
              <a:rPr lang="en-US" sz="2400" b="1">
                <a:solidFill>
                  <a:srgbClr val="0000FF"/>
                </a:solidFill>
                <a:latin typeface="Times New Roman" panose="02020603050405020304" pitchFamily="18" charset="0"/>
                <a:cs typeface="Times New Roman" panose="02020603050405020304" pitchFamily="18" charset="0"/>
              </a:rPr>
              <a:t>b) Hàm ý của người đày tớ được thể hiện trong câu nói tiếp theo: “ Dạ, vắt cổ chày cũng ra nước !” ( Mỉa mai chủ nhà quá keo kiệt)</a:t>
            </a:r>
          </a:p>
          <a:p>
            <a:r>
              <a:rPr lang="en-US" sz="2400" b="1">
                <a:solidFill>
                  <a:srgbClr val="0000FF"/>
                </a:solidFill>
                <a:latin typeface="Times New Roman" panose="02020603050405020304" pitchFamily="18" charset="0"/>
                <a:cs typeface="Times New Roman" panose="02020603050405020304" pitchFamily="18" charset="0"/>
              </a:rPr>
              <a:t>c)Truyện cười “Vắt cổ chày ra nước” giúp chúng ta hiểu sâu sắc hơn ý nghĩa của thành ngữ: “Vắt cổ chày ra nước” (quá keo kiệt).</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78460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3/88</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 Đọc truyện cười Văn hay trong mục Đọc mở rộng theo thể loại và thực hiện các yêu cầu sau:</a:t>
            </a:r>
          </a:p>
          <a:p>
            <a:r>
              <a:rPr lang="en-US" sz="2400" b="1">
                <a:solidFill>
                  <a:srgbClr val="0000FF"/>
                </a:solidFill>
                <a:latin typeface="Times New Roman" panose="02020603050405020304" pitchFamily="18" charset="0"/>
                <a:cs typeface="Times New Roman" panose="02020603050405020304" pitchFamily="18" charset="0"/>
              </a:rPr>
              <a:t>a.Câu nói của người vợ: “Ông lấy giấy khổ to mà viết có hơn không?" có nghĩa hàm ẩn gì?</a:t>
            </a:r>
          </a:p>
          <a:p>
            <a:r>
              <a:rPr lang="en-US" sz="2400" b="1">
                <a:solidFill>
                  <a:srgbClr val="0000FF"/>
                </a:solidFill>
                <a:latin typeface="Times New Roman" panose="02020603050405020304" pitchFamily="18" charset="0"/>
                <a:cs typeface="Times New Roman" panose="02020603050405020304" pitchFamily="18" charset="0"/>
              </a:rPr>
              <a:t>b.Thầy đồ có hiểu đúng câu nói của vợ mình hay không? Dựa vào đâu em biết điều đó?</a:t>
            </a:r>
          </a:p>
          <a:p>
            <a:r>
              <a:rPr lang="en-US" sz="2400" b="1">
                <a:solidFill>
                  <a:srgbClr val="0000FF"/>
                </a:solidFill>
                <a:latin typeface="Times New Roman" panose="02020603050405020304" pitchFamily="18" charset="0"/>
                <a:cs typeface="Times New Roman" panose="02020603050405020304" pitchFamily="18" charset="0"/>
              </a:rPr>
              <a:t>Theo em, nghĩa hàm ẩn do người nói/ người viết tạo ra và nghĩa hàm ẩn do người nghe/ người đọc suy ra có phải lúc nào cũng trùng nhau không? Vì sao?</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415417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3/88</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 a) Nghĩa hàm ẩn của câu: “Ông lấy giấy khổ to mà viết có hơn không?" được thể hiện qua lượt thoại tiếp theo của người vợ: “ Ông chả biết tính toán gì cả, giấy khổ to bỏ đi còn gói hàng, chứ giấy khổ nhỏ thì dùng làm gì được”. </a:t>
            </a:r>
          </a:p>
          <a:p>
            <a:r>
              <a:rPr lang="en-US" sz="2400" b="1">
                <a:solidFill>
                  <a:srgbClr val="0000FF"/>
                </a:solidFill>
                <a:latin typeface="Arial" panose="020B0604020202020204" pitchFamily="34" charset="0"/>
                <a:cs typeface="Arial" panose="020B0604020202020204" pitchFamily="34" charset="0"/>
              </a:rPr>
              <a:t>→</a:t>
            </a:r>
            <a:r>
              <a:rPr lang="en-US" sz="2400" b="1">
                <a:solidFill>
                  <a:srgbClr val="0000FF"/>
                </a:solidFill>
                <a:latin typeface="Times New Roman" panose="02020603050405020304" pitchFamily="18" charset="0"/>
                <a:cs typeface="Times New Roman" panose="02020603050405020304" pitchFamily="18" charset="0"/>
              </a:rPr>
              <a:t> Ở câu nói này, người vợ đã trêu đùa người chồng về khả năng viết lách của ông: bản thảo có thể bỏ đi.</a:t>
            </a:r>
          </a:p>
          <a:p>
            <a:r>
              <a:rPr lang="en-US" sz="2400" b="1">
                <a:solidFill>
                  <a:srgbClr val="0000FF"/>
                </a:solidFill>
                <a:latin typeface="Times New Roman" panose="02020603050405020304" pitchFamily="18" charset="0"/>
                <a:cs typeface="Times New Roman" panose="02020603050405020304" pitchFamily="18" charset="0"/>
              </a:rPr>
              <a:t> b) Thầy đồ không hiểu đúng câu nói của vợ mình. Điều này thể hiện qua chi tiết: “ Thầy đồ lấy làm đắc chí… giấy khổ nhỏ không đủ chép”. </a:t>
            </a:r>
          </a:p>
          <a:p>
            <a:r>
              <a:rPr lang="en-US" sz="2400" b="1">
                <a:solidFill>
                  <a:srgbClr val="0000FF"/>
                </a:solidFill>
                <a:latin typeface="Times New Roman" panose="02020603050405020304" pitchFamily="18" charset="0"/>
                <a:cs typeface="Times New Roman" panose="02020603050405020304" pitchFamily="18" charset="0"/>
              </a:rPr>
              <a:t> c) Không. Vì: Hàm ý và suy ý có thể khác nhau. Điều này phụ thuộc vào kiến thức nền, kĩ năng ngôn ngữ của mỗi người.</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5632311"/>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 </a:t>
            </a:r>
            <a:r>
              <a:rPr lang="en-US" sz="2400" b="1" u="sng" dirty="0" err="1">
                <a:solidFill>
                  <a:srgbClr val="0000FF"/>
                </a:solidFill>
                <a:latin typeface="Times New Roman" panose="02020603050405020304" pitchFamily="18" charset="0"/>
                <a:cs typeface="Times New Roman" panose="02020603050405020304" pitchFamily="18" charset="0"/>
              </a:rPr>
              <a:t>Bài</a:t>
            </a:r>
            <a:r>
              <a:rPr lang="en-US" sz="2400" b="1" u="sng" dirty="0">
                <a:solidFill>
                  <a:srgbClr val="0000FF"/>
                </a:solidFill>
                <a:latin typeface="Times New Roman" panose="02020603050405020304" pitchFamily="18" charset="0"/>
                <a:cs typeface="Times New Roman" panose="02020603050405020304" pitchFamily="18" charset="0"/>
              </a:rPr>
              <a:t> 4/88</a:t>
            </a:r>
            <a:r>
              <a:rPr lang="en-US" sz="2400" b="1" dirty="0">
                <a:solidFill>
                  <a:srgbClr val="0000FF"/>
                </a:solidFill>
                <a:latin typeface="Times New Roman" panose="02020603050405020304" pitchFamily="18" charset="0"/>
                <a:cs typeface="Times New Roman" panose="02020603050405020304" pitchFamily="18" charset="0"/>
              </a:rPr>
              <a:t>:</a:t>
            </a: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Sưu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tầm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nhất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truyện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nghĩa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ẩn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tích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nghĩa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ẩn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truyện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đó</a:t>
            </a:r>
            <a:r>
              <a:rPr lang="en-US" sz="2400" b="1" dirty="0">
                <a:solidFill>
                  <a:srgbClr val="0000FF"/>
                </a:solidFill>
                <a:latin typeface="Times New Roman" panose="02020603050405020304" pitchFamily="18" charset="0"/>
                <a:cs typeface="Times New Roman" panose="02020603050405020304" pitchFamily="18" charset="0"/>
              </a:rPr>
              <a:t>.</a:t>
            </a:r>
          </a:p>
          <a:p>
            <a:r>
              <a:rPr lang="en-US" sz="2400" b="1" dirty="0" err="1">
                <a:solidFill>
                  <a:srgbClr val="0000FF"/>
                </a:solidFill>
                <a:latin typeface="Times New Roman" panose="02020603050405020304" pitchFamily="18" charset="0"/>
                <a:cs typeface="Times New Roman" panose="02020603050405020304" pitchFamily="18" charset="0"/>
              </a:rPr>
              <a:t>Ví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Truyện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Chiếm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hết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chỗ</a:t>
            </a:r>
            <a:r>
              <a:rPr lang="en-US" sz="2400" b="1" dirty="0">
                <a:solidFill>
                  <a:srgbClr val="0000FF"/>
                </a:solidFill>
                <a:latin typeface="Times New Roman" panose="02020603050405020304" pitchFamily="18" charset="0"/>
                <a:cs typeface="Times New Roman" panose="02020603050405020304" pitchFamily="18" charset="0"/>
              </a:rPr>
              <a:t>.</a:t>
            </a:r>
          </a:p>
          <a:p>
            <a:pPr fontAlgn="base"/>
            <a:r>
              <a:rPr lang="en-US" sz="2400" dirty="0" smtClean="0"/>
              <a:t>	</a:t>
            </a:r>
            <a:r>
              <a:rPr lang="vi-VN" sz="2400" dirty="0" smtClean="0">
                <a:solidFill>
                  <a:srgbClr val="002060"/>
                </a:solidFill>
                <a:latin typeface="Times New Roman" pitchFamily="18" charset="0"/>
                <a:cs typeface="Times New Roman" pitchFamily="18" charset="0"/>
              </a:rPr>
              <a:t>Một </a:t>
            </a:r>
            <a:r>
              <a:rPr lang="vi-VN" sz="2400" dirty="0">
                <a:solidFill>
                  <a:srgbClr val="002060"/>
                </a:solidFill>
                <a:latin typeface="Times New Roman" pitchFamily="18" charset="0"/>
                <a:cs typeface="Times New Roman" pitchFamily="18" charset="0"/>
              </a:rPr>
              <a:t>người ăn mày hom hem, rách rưới, đến cửa con nhà giàu xin ăn. Người nhà giàu không cho, lại còn mắng:</a:t>
            </a:r>
          </a:p>
          <a:p>
            <a:pPr fontAlgn="base"/>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Bước ngay! Rõ trông như người dưới địa ngục mới lên ấy!</a:t>
            </a:r>
          </a:p>
          <a:p>
            <a:pPr fontAlgn="base"/>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Người </a:t>
            </a:r>
            <a:r>
              <a:rPr lang="vi-VN" sz="2400" dirty="0">
                <a:solidFill>
                  <a:srgbClr val="002060"/>
                </a:solidFill>
                <a:latin typeface="Times New Roman" pitchFamily="18" charset="0"/>
                <a:cs typeface="Times New Roman" pitchFamily="18" charset="0"/>
              </a:rPr>
              <a:t>ăn mày nghe nói, vội trả lời:</a:t>
            </a:r>
          </a:p>
          <a:p>
            <a:pPr fontAlgn="base"/>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Phải, tôi ở dưới địa ngục lên đây! </a:t>
            </a:r>
          </a:p>
          <a:p>
            <a:pPr fontAlgn="base"/>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Người </a:t>
            </a:r>
            <a:r>
              <a:rPr lang="vi-VN" sz="2400" dirty="0">
                <a:solidFill>
                  <a:srgbClr val="002060"/>
                </a:solidFill>
                <a:latin typeface="Times New Roman" pitchFamily="18" charset="0"/>
                <a:cs typeface="Times New Roman" pitchFamily="18" charset="0"/>
              </a:rPr>
              <a:t>giàu nói:</a:t>
            </a:r>
          </a:p>
          <a:p>
            <a:pPr fontAlgn="base"/>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Đã xuống địa ngục, sao không ở hẳn dưới ấy còn lên đây làm gì cho bẩn mắt?</a:t>
            </a:r>
          </a:p>
          <a:p>
            <a:pPr fontAlgn="base"/>
            <a:r>
              <a:rPr lang="en-US" sz="2400" dirty="0" smtClean="0">
                <a:solidFill>
                  <a:srgbClr val="002060"/>
                </a:solidFill>
                <a:latin typeface="Times New Roman" pitchFamily="18" charset="0"/>
                <a:cs typeface="Times New Roman" pitchFamily="18" charset="0"/>
              </a:rPr>
              <a:t>	</a:t>
            </a:r>
            <a:r>
              <a:rPr lang="vi-VN" sz="2400" dirty="0" smtClean="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Không ở được nên mới phải lên. Ở dưới ấy các nhà giàu chiếm hết chỗ rồi.</a:t>
            </a:r>
          </a:p>
          <a:p>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8" name="文本框 17"/>
          <p:cNvSpPr txBox="1"/>
          <p:nvPr/>
        </p:nvSpPr>
        <p:spPr>
          <a:xfrm>
            <a:off x="3297693" y="253335"/>
            <a:ext cx="72150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smtClean="0">
                <a:ln>
                  <a:noFill/>
                </a:ln>
                <a:solidFill>
                  <a:srgbClr val="FF00FF"/>
                </a:solidFill>
                <a:effectLst/>
                <a:uLnTx/>
                <a:uFillTx/>
                <a:latin typeface="Times New Roman" panose="02020603050405020304" pitchFamily="18" charset="0"/>
                <a:ea typeface="黑体"/>
                <a:cs typeface="Times New Roman" panose="02020603050405020304" pitchFamily="18" charset="0"/>
              </a:rPr>
              <a:t>KHỞI</a:t>
            </a:r>
            <a:r>
              <a:rPr kumimoji="0" lang="en-US" altLang="zh-CN" sz="6000" b="1" i="0" u="none" strike="noStrike" kern="1200" cap="none" spc="0" normalizeH="0" noProof="0" dirty="0" smtClean="0">
                <a:ln>
                  <a:noFill/>
                </a:ln>
                <a:solidFill>
                  <a:srgbClr val="FF00FF"/>
                </a:solidFill>
                <a:effectLst/>
                <a:uLnTx/>
                <a:uFillTx/>
                <a:latin typeface="Times New Roman" panose="02020603050405020304" pitchFamily="18" charset="0"/>
                <a:ea typeface="黑体"/>
                <a:cs typeface="Times New Roman" panose="02020603050405020304" pitchFamily="18" charset="0"/>
              </a:rPr>
              <a:t> </a:t>
            </a:r>
            <a:r>
              <a:rPr kumimoji="0" lang="en-US" altLang="zh-CN" sz="6000" b="1" i="0" u="none" strike="noStrike" kern="1200" cap="none" spc="0" normalizeH="0" noProof="0" dirty="0">
                <a:ln>
                  <a:noFill/>
                </a:ln>
                <a:solidFill>
                  <a:srgbClr val="FF00FF"/>
                </a:solidFill>
                <a:effectLst/>
                <a:uLnTx/>
                <a:uFillTx/>
                <a:latin typeface="Times New Roman" panose="02020603050405020304" pitchFamily="18" charset="0"/>
                <a:ea typeface="黑体"/>
                <a:cs typeface="Times New Roman" panose="02020603050405020304" pitchFamily="18" charset="0"/>
              </a:rPr>
              <a:t>ĐỘNG</a:t>
            </a:r>
            <a:endParaRPr kumimoji="0" lang="zh-CN" altLang="en-US" sz="6000" b="1" i="0" u="none" strike="noStrike" kern="1200" cap="none" spc="0" normalizeH="0" baseline="0" noProof="0" dirty="0">
              <a:ln>
                <a:noFill/>
              </a:ln>
              <a:solidFill>
                <a:srgbClr val="FF00FF"/>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5"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0" y="605082"/>
            <a:ext cx="4024319" cy="6085238"/>
          </a:xfrm>
          <a:prstGeom prst="rect">
            <a:avLst/>
          </a:prstGeom>
        </p:spPr>
      </p:pic>
      <p:pic>
        <p:nvPicPr>
          <p:cNvPr id="2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342" y="5473521"/>
            <a:ext cx="6413548" cy="1004840"/>
          </a:xfrm>
          <a:prstGeom prst="rect">
            <a:avLst/>
          </a:prstGeom>
        </p:spPr>
      </p:pic>
      <p:pic>
        <p:nvPicPr>
          <p:cNvPr id="12" name="Picture 11"/>
          <p:cNvPicPr>
            <a:picLocks noChangeAspect="1"/>
          </p:cNvPicPr>
          <p:nvPr/>
        </p:nvPicPr>
        <p:blipFill>
          <a:blip r:embed="rId6"/>
          <a:stretch>
            <a:fillRect/>
          </a:stretch>
        </p:blipFill>
        <p:spPr>
          <a:xfrm>
            <a:off x="-141668" y="-113873"/>
            <a:ext cx="1052482" cy="889499"/>
          </a:xfrm>
          <a:prstGeom prst="rect">
            <a:avLst/>
          </a:prstGeom>
        </p:spPr>
      </p:pic>
      <p:pic>
        <p:nvPicPr>
          <p:cNvPr id="13" name="图片 59"/>
          <p:cNvPicPr>
            <a:picLocks noChangeAspect="1"/>
          </p:cNvPicPr>
          <p:nvPr/>
        </p:nvPicPr>
        <p:blipFill>
          <a:blip r:embed="rId7"/>
          <a:stretch>
            <a:fillRect/>
          </a:stretch>
        </p:blipFill>
        <p:spPr>
          <a:xfrm>
            <a:off x="3297693" y="1946067"/>
            <a:ext cx="7350550" cy="3116721"/>
          </a:xfrm>
          <a:prstGeom prst="rect">
            <a:avLst/>
          </a:prstGeom>
        </p:spPr>
      </p:pic>
      <p:sp>
        <p:nvSpPr>
          <p:cNvPr id="14" name="文本框 17"/>
          <p:cNvSpPr txBox="1"/>
          <p:nvPr/>
        </p:nvSpPr>
        <p:spPr>
          <a:xfrm>
            <a:off x="3505342" y="2697668"/>
            <a:ext cx="72150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rPr>
              <a:t>TRÒ</a:t>
            </a:r>
            <a:r>
              <a:rPr kumimoji="0" lang="en-US" altLang="zh-CN" sz="4000" b="1" i="0" u="none" strike="noStrike" kern="1200" cap="none" spc="0" normalizeH="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rPr>
              <a:t> CHƠI</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baseline="0" dirty="0" smtClean="0">
                <a:solidFill>
                  <a:srgbClr val="FF0000"/>
                </a:solidFill>
                <a:latin typeface="Times New Roman" panose="02020603050405020304" pitchFamily="18" charset="0"/>
                <a:ea typeface="黑体"/>
                <a:cs typeface="Times New Roman" panose="02020603050405020304" pitchFamily="18" charset="0"/>
              </a:rPr>
              <a:t>NHÌN</a:t>
            </a:r>
            <a:r>
              <a:rPr lang="en-US" altLang="zh-CN" sz="4000" b="1" dirty="0" smtClean="0">
                <a:solidFill>
                  <a:srgbClr val="FF0000"/>
                </a:solidFill>
                <a:latin typeface="Times New Roman" panose="02020603050405020304" pitchFamily="18" charset="0"/>
                <a:ea typeface="黑体"/>
                <a:cs typeface="Times New Roman" panose="02020603050405020304" pitchFamily="18" charset="0"/>
              </a:rPr>
              <a:t> HÌNH ĐOÁN CHỮ</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1000" tmFilter="0, 0; .2, .5; .8, .5; 1, 0"/>
                                        <p:tgtEl>
                                          <p:spTgt spid="22"/>
                                        </p:tgtEl>
                                      </p:cBhvr>
                                    </p:animEffect>
                                    <p:animScale>
                                      <p:cBhvr>
                                        <p:cTn id="17" dur="500" autoRev="1" fill="hold"/>
                                        <p:tgtEl>
                                          <p:spTgt spid="22"/>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1000" tmFilter="0, 0; .2, .5; .8, .5; 1, 0"/>
                                        <p:tgtEl>
                                          <p:spTgt spid="10"/>
                                        </p:tgtEl>
                                      </p:cBhvr>
                                    </p:animEffect>
                                    <p:animScale>
                                      <p:cBhvr>
                                        <p:cTn id="20" dur="500" autoRev="1" fill="hold"/>
                                        <p:tgtEl>
                                          <p:spTgt spid="10"/>
                                        </p:tgtEl>
                                      </p:cBhvr>
                                      <p:by x="105000" y="105000"/>
                                    </p:animScale>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p:bldP spid="22" grpId="0" animBg="1"/>
      <p:bldP spid="22" grpId="1"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4154170"/>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5/88</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  Các từ ngừ in đậm dưới đây được sử dụng ở vùng miền nào? Chúng có tác dụng gì trong việc biểu đạt giá trị của tác phẩm?</a:t>
            </a:r>
          </a:p>
          <a:p>
            <a:r>
              <a:rPr lang="en-US" sz="2400" b="1">
                <a:solidFill>
                  <a:srgbClr val="0000FF"/>
                </a:solidFill>
                <a:latin typeface="Times New Roman" panose="02020603050405020304" pitchFamily="18" charset="0"/>
                <a:cs typeface="Times New Roman" panose="02020603050405020304" pitchFamily="18" charset="0"/>
              </a:rPr>
              <a:t> a. Quả tôi nom thấy con rắn dài đúng hai mươi thước không kém một tấc, một phân nào!</a:t>
            </a:r>
          </a:p>
          <a:p>
            <a:pPr algn="ctr"/>
            <a:r>
              <a:rPr lang="en-US" sz="2400" b="1">
                <a:solidFill>
                  <a:srgbClr val="0000FF"/>
                </a:solidFill>
                <a:latin typeface="Times New Roman" panose="02020603050405020304" pitchFamily="18" charset="0"/>
                <a:cs typeface="Times New Roman" panose="02020603050405020304" pitchFamily="18" charset="0"/>
              </a:rPr>
              <a:t>       (Truyện cười dân gian Việt Nam, Con rắn vuông)</a:t>
            </a:r>
          </a:p>
          <a:p>
            <a:r>
              <a:rPr lang="en-US" sz="2400" b="1">
                <a:solidFill>
                  <a:srgbClr val="0000FF"/>
                </a:solidFill>
                <a:latin typeface="Times New Roman" panose="02020603050405020304" pitchFamily="18" charset="0"/>
                <a:cs typeface="Times New Roman" panose="02020603050405020304" pitchFamily="18" charset="0"/>
              </a:rPr>
              <a:t>b.Khoai sắn tình quê rất thiệt thà!</a:t>
            </a:r>
          </a:p>
          <a:p>
            <a:pPr algn="ctr"/>
            <a:r>
              <a:rPr lang="en-US" sz="2400" b="1">
                <a:solidFill>
                  <a:srgbClr val="0000FF"/>
                </a:solidFill>
                <a:latin typeface="Times New Roman" panose="02020603050405020304" pitchFamily="18" charset="0"/>
                <a:cs typeface="Times New Roman" panose="02020603050405020304" pitchFamily="18" charset="0"/>
              </a:rPr>
              <a:t>(Tố Hữu, Nhớ đồng)</a:t>
            </a:r>
          </a:p>
          <a:p>
            <a:r>
              <a:rPr lang="en-US" sz="2400" b="1">
                <a:solidFill>
                  <a:srgbClr val="0000FF"/>
                </a:solidFill>
                <a:latin typeface="Times New Roman" panose="02020603050405020304" pitchFamily="18" charset="0"/>
                <a:cs typeface="Times New Roman" panose="02020603050405020304" pitchFamily="18" charset="0"/>
              </a:rPr>
              <a:t>c.Thò tay mà bứt cọng ngò</a:t>
            </a:r>
          </a:p>
          <a:p>
            <a:r>
              <a:rPr lang="en-US" sz="2400" b="1">
                <a:solidFill>
                  <a:srgbClr val="0000FF"/>
                </a:solidFill>
                <a:latin typeface="Times New Roman" panose="02020603050405020304" pitchFamily="18" charset="0"/>
                <a:cs typeface="Times New Roman" panose="02020603050405020304" pitchFamily="18" charset="0"/>
              </a:rPr>
              <a:t>Thương em đứt ruột giả đò ngó lơ.</a:t>
            </a:r>
          </a:p>
          <a:p>
            <a:pPr algn="ctr"/>
            <a:r>
              <a:rPr lang="en-US" sz="2400" b="1">
                <a:solidFill>
                  <a:srgbClr val="0000FF"/>
                </a:solidFill>
                <a:latin typeface="Times New Roman" panose="02020603050405020304" pitchFamily="18" charset="0"/>
                <a:cs typeface="Times New Roman" panose="02020603050405020304" pitchFamily="18" charset="0"/>
              </a:rPr>
              <a:t>(Ca dao)</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713053" y="427740"/>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9426" y="5397275"/>
            <a:ext cx="1345950"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1152789" y="571251"/>
            <a:ext cx="9694123" cy="3046095"/>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 </a:t>
            </a:r>
            <a:r>
              <a:rPr lang="en-US" sz="2400" b="1" u="sng">
                <a:solidFill>
                  <a:srgbClr val="0000FF"/>
                </a:solidFill>
                <a:latin typeface="Times New Roman" panose="02020603050405020304" pitchFamily="18" charset="0"/>
                <a:cs typeface="Times New Roman" panose="02020603050405020304" pitchFamily="18" charset="0"/>
              </a:rPr>
              <a:t>Bài 5/88</a:t>
            </a:r>
            <a:r>
              <a:rPr lang="en-US" sz="2400" b="1">
                <a:solidFill>
                  <a:srgbClr val="0000FF"/>
                </a:solidFill>
                <a:latin typeface="Times New Roman" panose="02020603050405020304" pitchFamily="18" charset="0"/>
                <a:cs typeface="Times New Roman" panose="02020603050405020304" pitchFamily="18" charset="0"/>
              </a:rPr>
              <a:t>:</a:t>
            </a:r>
          </a:p>
          <a:p>
            <a:r>
              <a:rPr lang="en-US" sz="2400" b="1">
                <a:solidFill>
                  <a:srgbClr val="0000FF"/>
                </a:solidFill>
                <a:latin typeface="Times New Roman" panose="02020603050405020304" pitchFamily="18" charset="0"/>
                <a:cs typeface="Times New Roman" panose="02020603050405020304" pitchFamily="18" charset="0"/>
              </a:rPr>
              <a:t>  a) Từ “nom” được sử dụng ở vùng miền </a:t>
            </a:r>
          </a:p>
          <a:p>
            <a:r>
              <a:rPr lang="en-US" sz="2400" b="1">
                <a:solidFill>
                  <a:srgbClr val="0000FF"/>
                </a:solidFill>
                <a:latin typeface="Times New Roman" panose="02020603050405020304" pitchFamily="18" charset="0"/>
                <a:cs typeface="Times New Roman" panose="02020603050405020304" pitchFamily="18" charset="0"/>
              </a:rPr>
              <a:t>Bắc. Tác dụng: tô đậm sắc thái địa phương; làm cho nhân vật trở nên chân thật, sinh động hơn.</a:t>
            </a:r>
          </a:p>
          <a:p>
            <a:r>
              <a:rPr lang="en-US" sz="2400" b="1">
                <a:solidFill>
                  <a:srgbClr val="0000FF"/>
                </a:solidFill>
                <a:latin typeface="Times New Roman" panose="02020603050405020304" pitchFamily="18" charset="0"/>
                <a:cs typeface="Times New Roman" panose="02020603050405020304" pitchFamily="18" charset="0"/>
              </a:rPr>
              <a:t> b) Từ “thiệt thà” được sử dụng ở vùng miền Trung và miền Nam: làm cho màu sắc Nam Bộ hiện ra rõ nét.</a:t>
            </a:r>
          </a:p>
          <a:p>
            <a:r>
              <a:rPr lang="en-US" sz="2400" b="1">
                <a:solidFill>
                  <a:srgbClr val="0000FF"/>
                </a:solidFill>
                <a:latin typeface="Times New Roman" panose="02020603050405020304" pitchFamily="18" charset="0"/>
                <a:cs typeface="Times New Roman" panose="02020603050405020304" pitchFamily="18" charset="0"/>
              </a:rPr>
              <a:t> c) Giả đò, ngò, ngó lơ: được sử dụng ở vùng miền Nam: đã làm nên màu sắc riêng cho câu ca dao.</a:t>
            </a:r>
          </a:p>
        </p:txBody>
      </p:sp>
      <p:pic>
        <p:nvPicPr>
          <p:cNvPr id="66"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145793" y="4855217"/>
            <a:ext cx="1247331" cy="1621087"/>
          </a:xfrm>
          <a:prstGeom prst="rect">
            <a:avLst/>
          </a:prstGeom>
        </p:spPr>
      </p:pic>
      <p:pic>
        <p:nvPicPr>
          <p:cNvPr id="67" name="图片 74"/>
          <p:cNvPicPr>
            <a:picLocks noChangeAspect="1"/>
          </p:cNvPicPr>
          <p:nvPr/>
        </p:nvPicPr>
        <p:blipFill>
          <a:blip r:embed="rId4">
            <a:clrChange>
              <a:clrFrom>
                <a:srgbClr val="FFFFFF"/>
              </a:clrFrom>
              <a:clrTo>
                <a:srgbClr val="FFFFFF">
                  <a:alpha val="0"/>
                </a:srgbClr>
              </a:clrTo>
            </a:clrChange>
          </a:blip>
          <a:stretch>
            <a:fillRect/>
          </a:stretch>
        </p:blipFill>
        <p:spPr>
          <a:xfrm>
            <a:off x="-94615" y="917359"/>
            <a:ext cx="1247331" cy="1621087"/>
          </a:xfrm>
          <a:prstGeom prst="rect">
            <a:avLst/>
          </a:prstGeom>
        </p:spPr>
      </p:pic>
      <p:pic>
        <p:nvPicPr>
          <p:cNvPr id="68" name="图片 74"/>
          <p:cNvPicPr>
            <a:picLocks noChangeAspect="1"/>
          </p:cNvPicPr>
          <p:nvPr/>
        </p:nvPicPr>
        <p:blipFill>
          <a:blip r:embed="rId4">
            <a:clrChange>
              <a:clrFrom>
                <a:srgbClr val="FFFFFF"/>
              </a:clrFrom>
              <a:clrTo>
                <a:srgbClr val="FFFFFF">
                  <a:alpha val="0"/>
                </a:srgbClr>
              </a:clrTo>
            </a:clrChange>
          </a:blip>
          <a:stretch>
            <a:fillRect/>
          </a:stretch>
        </p:blipFill>
        <p:spPr>
          <a:xfrm>
            <a:off x="-380109" y="4963576"/>
            <a:ext cx="1247331" cy="1621087"/>
          </a:xfrm>
          <a:prstGeom prst="rect">
            <a:avLst/>
          </a:prstGeom>
        </p:spPr>
      </p:pic>
      <p:pic>
        <p:nvPicPr>
          <p:cNvPr id="18" name="Picture 17"/>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5"/>
                                        </p:tgtEl>
                                        <p:attrNameLst>
                                          <p:attrName>style.visibility</p:attrName>
                                        </p:attrNameLst>
                                      </p:cBhvr>
                                      <p:to>
                                        <p:strVal val="visible"/>
                                      </p:to>
                                    </p:set>
                                    <p:anim by="(-#ppt_w*2)" calcmode="lin" valueType="num">
                                      <p:cBhvr rctx="PPT">
                                        <p:cTn id="53" dur="500" autoRev="1" fill="hold">
                                          <p:stCondLst>
                                            <p:cond delay="0"/>
                                          </p:stCondLst>
                                        </p:cTn>
                                        <p:tgtEl>
                                          <p:spTgt spid="65"/>
                                        </p:tgtEl>
                                        <p:attrNameLst>
                                          <p:attrName>ppt_w</p:attrName>
                                        </p:attrNameLst>
                                      </p:cBhvr>
                                    </p:anim>
                                    <p:anim by="(#ppt_w*0.50)" calcmode="lin" valueType="num">
                                      <p:cBhvr>
                                        <p:cTn id="54" dur="500" decel="50000" autoRev="1" fill="hold">
                                          <p:stCondLst>
                                            <p:cond delay="0"/>
                                          </p:stCondLst>
                                        </p:cTn>
                                        <p:tgtEl>
                                          <p:spTgt spid="65"/>
                                        </p:tgtEl>
                                        <p:attrNameLst>
                                          <p:attrName>ppt_x</p:attrName>
                                        </p:attrNameLst>
                                      </p:cBhvr>
                                    </p:anim>
                                    <p:anim from="(-#ppt_h/2)" to="(#ppt_y)" calcmode="lin" valueType="num">
                                      <p:cBhvr>
                                        <p:cTn id="55" dur="1000" fill="hold">
                                          <p:stCondLst>
                                            <p:cond delay="0"/>
                                          </p:stCondLst>
                                        </p:cTn>
                                        <p:tgtEl>
                                          <p:spTgt spid="65"/>
                                        </p:tgtEl>
                                        <p:attrNameLst>
                                          <p:attrName>ppt_y</p:attrName>
                                        </p:attrNameLst>
                                      </p:cBhvr>
                                    </p:anim>
                                    <p:animRot by="21600000">
                                      <p:cBhvr>
                                        <p:cTn id="56"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1049484" y="3014066"/>
            <a:ext cx="1247331" cy="1621087"/>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sp>
        <p:nvSpPr>
          <p:cNvPr id="65"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71" name="图片 69"/>
          <p:cNvPicPr>
            <a:picLocks noChangeAspect="1"/>
          </p:cNvPicPr>
          <p:nvPr/>
        </p:nvPicPr>
        <p:blipFill>
          <a:blip r:embed="rId4">
            <a:clrChange>
              <a:clrFrom>
                <a:srgbClr val="FFFFFF"/>
              </a:clrFrom>
              <a:clrTo>
                <a:srgbClr val="FFFFFF">
                  <a:alpha val="0"/>
                </a:srgbClr>
              </a:clrTo>
            </a:clrChange>
          </a:blip>
          <a:stretch>
            <a:fillRect/>
          </a:stretch>
        </p:blipFill>
        <p:spPr>
          <a:xfrm>
            <a:off x="282437" y="874264"/>
            <a:ext cx="1105092" cy="782004"/>
          </a:xfrm>
          <a:prstGeom prst="rect">
            <a:avLst/>
          </a:prstGeom>
        </p:spPr>
      </p:pic>
      <p:pic>
        <p:nvPicPr>
          <p:cNvPr id="72" name="图片 74"/>
          <p:cNvPicPr>
            <a:picLocks noChangeAspect="1"/>
          </p:cNvPicPr>
          <p:nvPr/>
        </p:nvPicPr>
        <p:blipFill>
          <a:blip r:embed="rId3">
            <a:clrChange>
              <a:clrFrom>
                <a:srgbClr val="FFFFFF"/>
              </a:clrFrom>
              <a:clrTo>
                <a:srgbClr val="FFFFFF">
                  <a:alpha val="0"/>
                </a:srgbClr>
              </a:clrTo>
            </a:clrChange>
          </a:blip>
          <a:stretch>
            <a:fillRect/>
          </a:stretch>
        </p:blipFill>
        <p:spPr>
          <a:xfrm>
            <a:off x="22710" y="2341590"/>
            <a:ext cx="1247331" cy="1621087"/>
          </a:xfrm>
          <a:prstGeom prst="rect">
            <a:avLst/>
          </a:prstGeom>
        </p:spPr>
      </p:pic>
      <p:pic>
        <p:nvPicPr>
          <p:cNvPr id="7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74" name="图片 59"/>
          <p:cNvPicPr>
            <a:picLocks noChangeAspect="1"/>
          </p:cNvPicPr>
          <p:nvPr/>
        </p:nvPicPr>
        <p:blipFill>
          <a:blip r:embed="rId6"/>
          <a:stretch>
            <a:fillRect/>
          </a:stretch>
        </p:blipFill>
        <p:spPr>
          <a:xfrm>
            <a:off x="1359623" y="393880"/>
            <a:ext cx="2800253" cy="1512193"/>
          </a:xfrm>
          <a:prstGeom prst="rect">
            <a:avLst/>
          </a:prstGeom>
        </p:spPr>
      </p:pic>
      <p:sp>
        <p:nvSpPr>
          <p:cNvPr id="75" name="Rectangle 74"/>
          <p:cNvSpPr/>
          <p:nvPr/>
        </p:nvSpPr>
        <p:spPr>
          <a:xfrm>
            <a:off x="1705987" y="937250"/>
            <a:ext cx="2748209" cy="460375"/>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bổ trợ: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6" name="Rectangle 75"/>
          <p:cNvSpPr/>
          <p:nvPr/>
        </p:nvSpPr>
        <p:spPr>
          <a:xfrm>
            <a:off x="4328576" y="1923568"/>
            <a:ext cx="4079799" cy="461665"/>
          </a:xfrm>
          <a:prstGeom prst="rect">
            <a:avLst/>
          </a:prstGeom>
        </p:spPr>
        <p:txBody>
          <a:bodyPr wrap="square">
            <a:spAutoFit/>
          </a:bodyPr>
          <a:lstStyle/>
          <a:p>
            <a:r>
              <a:rPr lang="en-US" sz="2400" b="1" dirty="0" err="1" smtClean="0">
                <a:solidFill>
                  <a:srgbClr val="6600CC"/>
                </a:solidFill>
                <a:latin typeface="Times New Roman" panose="02020603050405020304" pitchFamily="18" charset="0"/>
                <a:cs typeface="Times New Roman" panose="02020603050405020304" pitchFamily="18" charset="0"/>
              </a:rPr>
              <a:t>Trò</a:t>
            </a:r>
            <a:r>
              <a:rPr lang="en-US" sz="2400" b="1" dirty="0" smtClean="0">
                <a:solidFill>
                  <a:srgbClr val="6600CC"/>
                </a:solidFill>
                <a:latin typeface="Times New Roman" panose="02020603050405020304" pitchFamily="18" charset="0"/>
                <a:cs typeface="Times New Roman" panose="02020603050405020304" pitchFamily="18" charset="0"/>
              </a:rPr>
              <a:t> </a:t>
            </a:r>
            <a:r>
              <a:rPr lang="en-US" sz="2400" b="1" dirty="0" err="1">
                <a:solidFill>
                  <a:srgbClr val="6600CC"/>
                </a:solidFill>
                <a:latin typeface="Times New Roman" panose="02020603050405020304" pitchFamily="18" charset="0"/>
                <a:cs typeface="Times New Roman" panose="02020603050405020304" pitchFamily="18" charset="0"/>
              </a:rPr>
              <a:t>chơi</a:t>
            </a:r>
            <a:r>
              <a:rPr lang="en-US" sz="2400" b="1" dirty="0">
                <a:solidFill>
                  <a:srgbClr val="6600CC"/>
                </a:solidFill>
                <a:latin typeface="Times New Roman" panose="02020603050405020304" pitchFamily="18" charset="0"/>
                <a:cs typeface="Times New Roman" panose="02020603050405020304" pitchFamily="18" charset="0"/>
              </a:rPr>
              <a:t>: </a:t>
            </a:r>
            <a:r>
              <a:rPr lang="en-US" sz="2400" b="1" dirty="0" smtClean="0">
                <a:solidFill>
                  <a:srgbClr val="6600CC"/>
                </a:solidFill>
                <a:latin typeface="Times New Roman" panose="02020603050405020304" pitchFamily="18" charset="0"/>
                <a:cs typeface="Times New Roman" panose="02020603050405020304" pitchFamily="18" charset="0"/>
              </a:rPr>
              <a:t>TIẾP SỨC</a:t>
            </a:r>
            <a:endParaRPr lang="en-US" sz="2400" dirty="0">
              <a:solidFill>
                <a:srgbClr val="66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67539" y="2696691"/>
            <a:ext cx="7436314" cy="193802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Chia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ngữ địa phương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từ</a:t>
            </a:r>
            <a:r>
              <a:rPr lang="en-US" sz="2400" dirty="0">
                <a:latin typeface="Times New Roman" panose="02020603050405020304" pitchFamily="18" charset="0"/>
                <a:cs typeface="Times New Roman" panose="02020603050405020304" pitchFamily="18" charset="0"/>
                <a:sym typeface="+mn-ea"/>
              </a:rPr>
              <a:t> ngữ địa 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a:t>
            </a:r>
          </a:p>
        </p:txBody>
      </p:sp>
      <p:pic>
        <p:nvPicPr>
          <p:cNvPr id="21" name="Picture 20"/>
          <p:cNvPicPr>
            <a:picLocks noChangeAspect="1"/>
          </p:cNvPicPr>
          <p:nvPr/>
        </p:nvPicPr>
        <p:blipFill>
          <a:blip r:embed="rId7"/>
          <a:stretch>
            <a:fillRect/>
          </a:stretch>
        </p:blipFill>
        <p:spPr>
          <a:xfrm>
            <a:off x="-141668" y="-113873"/>
            <a:ext cx="1052482" cy="889499"/>
          </a:xfrm>
          <a:prstGeom prst="rect">
            <a:avLst/>
          </a:prstGeom>
        </p:spPr>
      </p:pic>
      <p:pic>
        <p:nvPicPr>
          <p:cNvPr id="24" name="Picture 23"/>
          <p:cNvPicPr>
            <a:picLocks noChangeAspect="1"/>
          </p:cNvPicPr>
          <p:nvPr/>
        </p:nvPicPr>
        <p:blipFill rotWithShape="1">
          <a:blip r:embed="rId8"/>
          <a:srcRect t="29645"/>
          <a:stretch>
            <a:fillRect/>
          </a:stretch>
        </p:blipFill>
        <p:spPr>
          <a:xfrm>
            <a:off x="4328577" y="4849642"/>
            <a:ext cx="3311483" cy="1731807"/>
          </a:xfrm>
          <a:prstGeom prst="rect">
            <a:avLst/>
          </a:prstGeom>
        </p:spPr>
      </p:pic>
      <p:pic>
        <p:nvPicPr>
          <p:cNvPr id="26" name="图片 75"/>
          <p:cNvPicPr>
            <a:picLocks noChangeAspect="1"/>
          </p:cNvPicPr>
          <p:nvPr/>
        </p:nvPicPr>
        <p:blipFill>
          <a:blip r:embed="rId4">
            <a:clrChange>
              <a:clrFrom>
                <a:srgbClr val="FFFFFF"/>
              </a:clrFrom>
              <a:clrTo>
                <a:srgbClr val="FFFFFF">
                  <a:alpha val="0"/>
                </a:srgbClr>
              </a:clrTo>
            </a:clrChange>
          </a:blip>
          <a:stretch>
            <a:fillRect/>
          </a:stretch>
        </p:blipFill>
        <p:spPr>
          <a:xfrm>
            <a:off x="8821318" y="86013"/>
            <a:ext cx="4051188" cy="2827521"/>
          </a:xfrm>
          <a:prstGeom prst="rect">
            <a:avLst/>
          </a:prstGeom>
        </p:spPr>
      </p:pic>
      <p:sp>
        <p:nvSpPr>
          <p:cNvPr id="27" name="Rectangle 26"/>
          <p:cNvSpPr/>
          <p:nvPr/>
        </p:nvSpPr>
        <p:spPr>
          <a:xfrm>
            <a:off x="9448200" y="1084274"/>
            <a:ext cx="2608754" cy="830997"/>
          </a:xfrm>
          <a:prstGeom prst="rect">
            <a:avLst/>
          </a:prstGeom>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5</a:t>
            </a:r>
            <a:r>
              <a:rPr lang="en-US" sz="4800" b="1" dirty="0" smtClean="0">
                <a:solidFill>
                  <a:srgbClr val="6600CC"/>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PHÚT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2"/>
                                        </p:tgtEl>
                                      </p:cBhvr>
                                    </p:animEffect>
                                    <p:animScale>
                                      <p:cBhvr>
                                        <p:cTn id="45" dur="500" autoRev="1" fill="hold"/>
                                        <p:tgtEl>
                                          <p:spTgt spid="22"/>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23"/>
                                        </p:tgtEl>
                                      </p:cBhvr>
                                    </p:animEffect>
                                    <p:animScale>
                                      <p:cBhvr>
                                        <p:cTn id="48" dur="500" autoRev="1" fill="hold"/>
                                        <p:tgtEl>
                                          <p:spTgt spid="23"/>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6"/>
                                        </p:tgtEl>
                                      </p:cBhvr>
                                    </p:animEffect>
                                    <p:animScale>
                                      <p:cBhvr>
                                        <p:cTn id="51" dur="500" autoRev="1" fill="hold"/>
                                        <p:tgtEl>
                                          <p:spTgt spid="6"/>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10"/>
                                        </p:tgtEl>
                                      </p:cBhvr>
                                    </p:animEffect>
                                    <p:animScale>
                                      <p:cBhvr>
                                        <p:cTn id="54" dur="500" autoRev="1" fill="hold"/>
                                        <p:tgtEl>
                                          <p:spTgt spid="10"/>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heel(1)">
                                      <p:cBhvr>
                                        <p:cTn id="72" dur="20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76" grpId="0"/>
      <p:bldP spid="2"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10001886" y="453921"/>
            <a:ext cx="1247331" cy="1621087"/>
          </a:xfrm>
          <a:prstGeom prst="rect">
            <a:avLst/>
          </a:prstGeom>
        </p:spPr>
      </p:pic>
      <p:pic>
        <p:nvPicPr>
          <p:cNvPr id="26" name="图片 75"/>
          <p:cNvPicPr>
            <a:picLocks noChangeAspect="1"/>
          </p:cNvPicPr>
          <p:nvPr/>
        </p:nvPicPr>
        <p:blipFill>
          <a:blip r:embed="rId5">
            <a:clrChange>
              <a:clrFrom>
                <a:srgbClr val="FFFFFF"/>
              </a:clrFrom>
              <a:clrTo>
                <a:srgbClr val="FFFFFF">
                  <a:alpha val="0"/>
                </a:srgbClr>
              </a:clrTo>
            </a:clrChange>
          </a:blip>
          <a:stretch>
            <a:fillRect/>
          </a:stretch>
        </p:blipFill>
        <p:spPr>
          <a:xfrm>
            <a:off x="181911" y="1920614"/>
            <a:ext cx="2857503" cy="3853506"/>
          </a:xfrm>
          <a:prstGeom prst="rect">
            <a:avLst/>
          </a:prstGeom>
          <a:solidFill>
            <a:srgbClr val="FFFF00"/>
          </a:solidFill>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panose="020B0604020202020204" charset="-122"/>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pic>
        <p:nvPicPr>
          <p:cNvPr id="66"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0463" y="189207"/>
            <a:ext cx="7560809" cy="933588"/>
          </a:xfrm>
          <a:prstGeom prst="rect">
            <a:avLst/>
          </a:prstGeom>
        </p:spPr>
      </p:pic>
      <p:pic>
        <p:nvPicPr>
          <p:cNvPr id="67" name="图片 75"/>
          <p:cNvPicPr>
            <a:picLocks noChangeAspect="1"/>
          </p:cNvPicPr>
          <p:nvPr/>
        </p:nvPicPr>
        <p:blipFill>
          <a:blip r:embed="rId5">
            <a:clrChange>
              <a:clrFrom>
                <a:srgbClr val="FFFFFF"/>
              </a:clrFrom>
              <a:clrTo>
                <a:srgbClr val="FFFFFF">
                  <a:alpha val="0"/>
                </a:srgbClr>
              </a:clrTo>
            </a:clrChange>
          </a:blip>
          <a:stretch>
            <a:fillRect/>
          </a:stretch>
        </p:blipFill>
        <p:spPr>
          <a:xfrm>
            <a:off x="3184599" y="1919240"/>
            <a:ext cx="2945745" cy="3854880"/>
          </a:xfrm>
          <a:prstGeom prst="rect">
            <a:avLst/>
          </a:prstGeom>
          <a:solidFill>
            <a:srgbClr val="FF00FF"/>
          </a:solidFill>
        </p:spPr>
      </p:pic>
      <p:pic>
        <p:nvPicPr>
          <p:cNvPr id="68" name="图片 75"/>
          <p:cNvPicPr>
            <a:picLocks noChangeAspect="1"/>
          </p:cNvPicPr>
          <p:nvPr/>
        </p:nvPicPr>
        <p:blipFill>
          <a:blip r:embed="rId5">
            <a:clrChange>
              <a:clrFrom>
                <a:srgbClr val="FFFFFF"/>
              </a:clrFrom>
              <a:clrTo>
                <a:srgbClr val="FFFFFF">
                  <a:alpha val="0"/>
                </a:srgbClr>
              </a:clrTo>
            </a:clrChange>
          </a:blip>
          <a:stretch>
            <a:fillRect/>
          </a:stretch>
        </p:blipFill>
        <p:spPr>
          <a:xfrm>
            <a:off x="6368478" y="1920615"/>
            <a:ext cx="3049696" cy="3853506"/>
          </a:xfrm>
          <a:prstGeom prst="rect">
            <a:avLst/>
          </a:prstGeom>
          <a:solidFill>
            <a:srgbClr val="00FFFF"/>
          </a:solidFill>
        </p:spPr>
      </p:pic>
      <p:pic>
        <p:nvPicPr>
          <p:cNvPr id="69" name="图片 75"/>
          <p:cNvPicPr>
            <a:picLocks noChangeAspect="1"/>
          </p:cNvPicPr>
          <p:nvPr/>
        </p:nvPicPr>
        <p:blipFill>
          <a:blip r:embed="rId5">
            <a:clrChange>
              <a:clrFrom>
                <a:srgbClr val="FFFFFF"/>
              </a:clrFrom>
              <a:clrTo>
                <a:srgbClr val="FFFFFF">
                  <a:alpha val="0"/>
                </a:srgbClr>
              </a:clrTo>
            </a:clrChange>
          </a:blip>
          <a:stretch>
            <a:fillRect/>
          </a:stretch>
        </p:blipFill>
        <p:spPr>
          <a:xfrm>
            <a:off x="9556124" y="1919240"/>
            <a:ext cx="2500830" cy="3854880"/>
          </a:xfrm>
          <a:prstGeom prst="rect">
            <a:avLst/>
          </a:prstGeom>
          <a:solidFill>
            <a:schemeClr val="accent6">
              <a:lumMod val="75000"/>
            </a:schemeClr>
          </a:solidFill>
        </p:spPr>
      </p:pic>
      <p:sp>
        <p:nvSpPr>
          <p:cNvPr id="70" name="Rectangle 69"/>
          <p:cNvSpPr/>
          <p:nvPr/>
        </p:nvSpPr>
        <p:spPr>
          <a:xfrm>
            <a:off x="427165" y="3285557"/>
            <a:ext cx="1912949" cy="829945"/>
          </a:xfrm>
          <a:prstGeom prst="rect">
            <a:avLst/>
          </a:prstGeom>
        </p:spPr>
        <p:txBody>
          <a:bodyPr wrap="square">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ĐỘI 1 </a:t>
            </a:r>
          </a:p>
          <a:p>
            <a:pPr algn="ct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3570554" y="3287145"/>
            <a:ext cx="2419660" cy="829945"/>
          </a:xfrm>
          <a:prstGeom prst="rect">
            <a:avLst/>
          </a:prstGeom>
        </p:spPr>
        <p:txBody>
          <a:bodyPr wrap="square">
            <a:spAutoFit/>
          </a:bodyPr>
          <a:lstStyle/>
          <a:p>
            <a:pPr algn="ctr"/>
            <a:r>
              <a:rPr lang="en-US" sz="2400" dirty="0" smtClean="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ĐỘI 2 </a:t>
            </a:r>
          </a:p>
          <a:p>
            <a:pPr algn="ct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72" name="Rectangle 71"/>
          <p:cNvSpPr/>
          <p:nvPr/>
        </p:nvSpPr>
        <p:spPr>
          <a:xfrm>
            <a:off x="6782317" y="2982978"/>
            <a:ext cx="2466831" cy="1198880"/>
          </a:xfrm>
          <a:prstGeom prst="rect">
            <a:avLst/>
          </a:prstGeom>
        </p:spPr>
        <p:txBody>
          <a:bodyPr wrap="square">
            <a:spAutoFit/>
          </a:bodyPr>
          <a:lstStyle/>
          <a:p>
            <a:endParaRPr lang="en-US" sz="2400" dirty="0">
              <a:latin typeface="Times New Roman" panose="02020603050405020304" pitchFamily="18" charset="0"/>
              <a:cs typeface="Times New Roman" panose="02020603050405020304" pitchFamily="18" charset="0"/>
            </a:endParaRPr>
          </a:p>
          <a:p>
            <a:pPr algn="ctr"/>
            <a:r>
              <a:rPr lang="en-US" sz="2400" b="1" dirty="0" smtClean="0">
                <a:solidFill>
                  <a:srgbClr val="00B050"/>
                </a:solidFill>
                <a:latin typeface="Times New Roman" panose="02020603050405020304" pitchFamily="18" charset="0"/>
                <a:cs typeface="Times New Roman" panose="02020603050405020304" pitchFamily="18" charset="0"/>
              </a:rPr>
              <a:t>ĐỘI 3</a:t>
            </a:r>
            <a:r>
              <a:rPr lang="en-US" sz="2400" b="1" dirty="0" smtClean="0">
                <a:latin typeface="Times New Roman" panose="02020603050405020304" pitchFamily="18" charset="0"/>
                <a:cs typeface="Times New Roman" panose="02020603050405020304" pitchFamily="18" charset="0"/>
              </a:rPr>
              <a:t> </a:t>
            </a:r>
          </a:p>
          <a:p>
            <a:pPr algn="ct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73" name="Rectangle 72"/>
          <p:cNvSpPr/>
          <p:nvPr/>
        </p:nvSpPr>
        <p:spPr>
          <a:xfrm>
            <a:off x="4456022" y="1195805"/>
            <a:ext cx="3068383" cy="461665"/>
          </a:xfrm>
          <a:prstGeom prst="rect">
            <a:avLst/>
          </a:prstGeom>
        </p:spPr>
        <p:txBody>
          <a:bodyPr wrap="square">
            <a:spAutoFit/>
          </a:bodyPr>
          <a:lstStyle/>
          <a:p>
            <a:r>
              <a:rPr lang="en-US" sz="2400" b="1" dirty="0" err="1" smtClean="0">
                <a:solidFill>
                  <a:srgbClr val="6600CC"/>
                </a:solidFill>
                <a:latin typeface="Times New Roman" panose="02020603050405020304" pitchFamily="18" charset="0"/>
                <a:cs typeface="Times New Roman" panose="02020603050405020304" pitchFamily="18" charset="0"/>
              </a:rPr>
              <a:t>Trò</a:t>
            </a:r>
            <a:r>
              <a:rPr lang="en-US" sz="2400" b="1" dirty="0" smtClean="0">
                <a:solidFill>
                  <a:srgbClr val="6600CC"/>
                </a:solidFill>
                <a:latin typeface="Times New Roman" panose="02020603050405020304" pitchFamily="18" charset="0"/>
                <a:cs typeface="Times New Roman" panose="02020603050405020304" pitchFamily="18" charset="0"/>
              </a:rPr>
              <a:t> </a:t>
            </a:r>
            <a:r>
              <a:rPr lang="en-US" sz="2400" b="1" dirty="0" err="1">
                <a:solidFill>
                  <a:srgbClr val="6600CC"/>
                </a:solidFill>
                <a:latin typeface="Times New Roman" panose="02020603050405020304" pitchFamily="18" charset="0"/>
                <a:cs typeface="Times New Roman" panose="02020603050405020304" pitchFamily="18" charset="0"/>
              </a:rPr>
              <a:t>chơi</a:t>
            </a:r>
            <a:r>
              <a:rPr lang="en-US" sz="2400" b="1" dirty="0">
                <a:solidFill>
                  <a:srgbClr val="6600CC"/>
                </a:solidFill>
                <a:latin typeface="Times New Roman" panose="02020603050405020304" pitchFamily="18" charset="0"/>
                <a:cs typeface="Times New Roman" panose="02020603050405020304" pitchFamily="18" charset="0"/>
              </a:rPr>
              <a:t>: </a:t>
            </a:r>
            <a:r>
              <a:rPr lang="en-US" sz="2400" b="1" dirty="0" smtClean="0">
                <a:solidFill>
                  <a:srgbClr val="6600CC"/>
                </a:solidFill>
                <a:latin typeface="Times New Roman" panose="02020603050405020304" pitchFamily="18" charset="0"/>
                <a:cs typeface="Times New Roman" panose="02020603050405020304" pitchFamily="18" charset="0"/>
              </a:rPr>
              <a:t>TIẾP SỨC</a:t>
            </a:r>
            <a:endParaRPr lang="en-US" sz="2400" dirty="0">
              <a:solidFill>
                <a:srgbClr val="6600CC"/>
              </a:solidFill>
              <a:latin typeface="Times New Roman" panose="02020603050405020304" pitchFamily="18" charset="0"/>
              <a:cs typeface="Times New Roman" panose="02020603050405020304" pitchFamily="18" charset="0"/>
            </a:endParaRPr>
          </a:p>
        </p:txBody>
      </p:sp>
      <p:sp>
        <p:nvSpPr>
          <p:cNvPr id="74" name="Rectangle 73"/>
          <p:cNvSpPr/>
          <p:nvPr/>
        </p:nvSpPr>
        <p:spPr>
          <a:xfrm>
            <a:off x="9892418" y="2920893"/>
            <a:ext cx="2089294" cy="1198880"/>
          </a:xfrm>
          <a:prstGeom prst="rect">
            <a:avLst/>
          </a:prstGeom>
        </p:spPr>
        <p:txBody>
          <a:bodyPr wrap="square">
            <a:spAutoFit/>
          </a:bodyPr>
          <a:lstStyle/>
          <a:p>
            <a:endParaRPr lang="en-US" sz="2400" dirty="0">
              <a:solidFill>
                <a:srgbClr val="6600CC"/>
              </a:solidFill>
              <a:latin typeface="Times New Roman" panose="02020603050405020304" pitchFamily="18" charset="0"/>
              <a:cs typeface="Times New Roman" panose="02020603050405020304" pitchFamily="18" charset="0"/>
            </a:endParaRPr>
          </a:p>
          <a:p>
            <a:pPr algn="ctr"/>
            <a:r>
              <a:rPr lang="en-US" sz="2400" b="1" dirty="0" smtClean="0">
                <a:solidFill>
                  <a:srgbClr val="6600CC"/>
                </a:solidFill>
                <a:latin typeface="Times New Roman" panose="02020603050405020304" pitchFamily="18" charset="0"/>
                <a:cs typeface="Times New Roman" panose="02020603050405020304" pitchFamily="18" charset="0"/>
              </a:rPr>
              <a:t>ĐỘI 4</a:t>
            </a:r>
          </a:p>
          <a:p>
            <a:pPr algn="ctr"/>
            <a:endParaRPr lang="en-US" sz="2400" dirty="0">
              <a:solidFill>
                <a:srgbClr val="6600CC"/>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2"/>
                                        </p:tgtEl>
                                      </p:cBhvr>
                                    </p:animEffect>
                                    <p:animScale>
                                      <p:cBhvr>
                                        <p:cTn id="40" dur="500" autoRev="1" fill="hold"/>
                                        <p:tgtEl>
                                          <p:spTgt spid="22"/>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23"/>
                                        </p:tgtEl>
                                      </p:cBhvr>
                                    </p:animEffect>
                                    <p:animScale>
                                      <p:cBhvr>
                                        <p:cTn id="43" dur="500" autoRev="1" fill="hold"/>
                                        <p:tgtEl>
                                          <p:spTgt spid="23"/>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6"/>
                                        </p:tgtEl>
                                      </p:cBhvr>
                                    </p:animEffect>
                                    <p:animScale>
                                      <p:cBhvr>
                                        <p:cTn id="46" dur="500" autoRev="1" fill="hold"/>
                                        <p:tgtEl>
                                          <p:spTgt spid="6"/>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0"/>
                                        </p:tgtEl>
                                      </p:cBhvr>
                                    </p:animEffect>
                                    <p:animScale>
                                      <p:cBhvr>
                                        <p:cTn id="49" dur="500" autoRev="1" fill="hold"/>
                                        <p:tgtEl>
                                          <p:spTgt spid="10"/>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heel(1)">
                                      <p:cBhvr>
                                        <p:cTn id="57" dur="2000"/>
                                        <p:tgtEl>
                                          <p:spTgt spid="70"/>
                                        </p:tgtEl>
                                      </p:cBhvr>
                                    </p:animEffect>
                                  </p:childTnLst>
                                </p:cTn>
                              </p:par>
                              <p:par>
                                <p:cTn id="58" presetID="21" presetClass="entr" presetSubtype="1"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20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circle(in)">
                                      <p:cBhvr>
                                        <p:cTn id="65" dur="2000"/>
                                        <p:tgtEl>
                                          <p:spTgt spid="6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circle(in)">
                                      <p:cBhvr>
                                        <p:cTn id="68" dur="2000"/>
                                        <p:tgtEl>
                                          <p:spTgt spid="7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fill="hold"/>
                                        <p:tgtEl>
                                          <p:spTgt spid="69"/>
                                        </p:tgtEl>
                                        <p:attrNameLst>
                                          <p:attrName>ppt_x</p:attrName>
                                        </p:attrNameLst>
                                      </p:cBhvr>
                                      <p:tavLst>
                                        <p:tav tm="0">
                                          <p:val>
                                            <p:strVal val="#ppt_x"/>
                                          </p:val>
                                        </p:tav>
                                        <p:tav tm="100000">
                                          <p:val>
                                            <p:strVal val="#ppt_x"/>
                                          </p:val>
                                        </p:tav>
                                      </p:tavLst>
                                    </p:anim>
                                    <p:anim calcmode="lin" valueType="num">
                                      <p:cBhvr additive="base">
                                        <p:cTn id="80" dur="500" fill="hold"/>
                                        <p:tgtEl>
                                          <p:spTgt spid="6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4"/>
                                        </p:tgtEl>
                                        <p:attrNameLst>
                                          <p:attrName>style.visibility</p:attrName>
                                        </p:attrNameLst>
                                      </p:cBhvr>
                                      <p:to>
                                        <p:strVal val="visible"/>
                                      </p:to>
                                    </p:set>
                                    <p:anim calcmode="lin" valueType="num">
                                      <p:cBhvr additive="base">
                                        <p:cTn id="83" dur="500" fill="hold"/>
                                        <p:tgtEl>
                                          <p:spTgt spid="74"/>
                                        </p:tgtEl>
                                        <p:attrNameLst>
                                          <p:attrName>ppt_x</p:attrName>
                                        </p:attrNameLst>
                                      </p:cBhvr>
                                      <p:tavLst>
                                        <p:tav tm="0">
                                          <p:val>
                                            <p:strVal val="#ppt_x"/>
                                          </p:val>
                                        </p:tav>
                                        <p:tav tm="100000">
                                          <p:val>
                                            <p:strVal val="#ppt_x"/>
                                          </p:val>
                                        </p:tav>
                                      </p:tavLst>
                                    </p:anim>
                                    <p:anim calcmode="lin" valueType="num">
                                      <p:cBhvr additive="base">
                                        <p:cTn id="8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70" grpId="0"/>
      <p:bldP spid="71" grpId="0"/>
      <p:bldP spid="72" grpId="0"/>
      <p:bldP spid="73" grpId="0"/>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189277"/>
            <a:ext cx="2822035" cy="4645835"/>
          </a:xfrm>
          <a:prstGeom prst="rect">
            <a:avLst/>
          </a:prstGeom>
        </p:spPr>
      </p:pic>
      <p:grpSp>
        <p:nvGrpSpPr>
          <p:cNvPr id="4" name="组合 3"/>
          <p:cNvGrpSpPr/>
          <p:nvPr/>
        </p:nvGrpSpPr>
        <p:grpSpPr>
          <a:xfrm>
            <a:off x="4268675" y="1605012"/>
            <a:ext cx="732080" cy="592511"/>
            <a:chOff x="4517592" y="1132079"/>
            <a:chExt cx="640492" cy="640492"/>
          </a:xfrm>
        </p:grpSpPr>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4"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15" name="图片 59"/>
          <p:cNvPicPr>
            <a:picLocks noChangeAspect="1"/>
          </p:cNvPicPr>
          <p:nvPr/>
        </p:nvPicPr>
        <p:blipFill>
          <a:blip r:embed="rId6"/>
          <a:stretch>
            <a:fillRect/>
          </a:stretch>
        </p:blipFill>
        <p:spPr>
          <a:xfrm>
            <a:off x="1310005" y="93345"/>
            <a:ext cx="2800350" cy="875665"/>
          </a:xfrm>
          <a:prstGeom prst="rect">
            <a:avLst/>
          </a:prstGeom>
        </p:spPr>
      </p:pic>
      <p:sp>
        <p:nvSpPr>
          <p:cNvPr id="16" name="Rectangle 15"/>
          <p:cNvSpPr/>
          <p:nvPr/>
        </p:nvSpPr>
        <p:spPr>
          <a:xfrm>
            <a:off x="1616075" y="314960"/>
            <a:ext cx="2896235" cy="460375"/>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bổ trợ: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10105" y="1201420"/>
            <a:ext cx="8947150" cy="1198880"/>
          </a:xfrm>
          <a:prstGeom prst="rect">
            <a:avLst/>
          </a:prstGeom>
        </p:spPr>
        <p:txBody>
          <a:bodyPr wrap="square">
            <a:spAutoFit/>
          </a:bodyPr>
          <a:lstStyle/>
          <a:p>
            <a:r>
              <a:rPr lang="en-US" sz="2400" i="1">
                <a:solidFill>
                  <a:srgbClr val="0000FF"/>
                </a:solidFill>
                <a:latin typeface="Times New Roman" panose="02020603050405020304" pitchFamily="18" charset="0"/>
                <a:cs typeface="Times New Roman" panose="02020603050405020304" pitchFamily="18" charset="0"/>
              </a:rPr>
              <a:t>? Viết một đoạn hội thoại (khoảng ba đến bốn câu) trong đó có ít nhất một câu có nghĩa hàm ẩn.</a:t>
            </a:r>
          </a:p>
          <a:p>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8" name="图片 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18320" y="125095"/>
            <a:ext cx="2629535" cy="1151255"/>
          </a:xfrm>
          <a:prstGeom prst="rect">
            <a:avLst/>
          </a:prstGeom>
        </p:spPr>
      </p:pic>
      <p:pic>
        <p:nvPicPr>
          <p:cNvPr id="12" name="Picture 11"/>
          <p:cNvPicPr>
            <a:picLocks noChangeAspect="1"/>
          </p:cNvPicPr>
          <p:nvPr/>
        </p:nvPicPr>
        <p:blipFill>
          <a:blip r:embed="rId9"/>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ppt_w</p:attrName>
                                        </p:attrNameLst>
                                      </p:cBhvr>
                                      <p:tavLst>
                                        <p:tav tm="0" fmla="#ppt_w*sin(2.5*pi*$)">
                                          <p:val>
                                            <p:fltVal val="0"/>
                                          </p:val>
                                        </p:tav>
                                        <p:tav tm="100000">
                                          <p:val>
                                            <p:fltVal val="1"/>
                                          </p:val>
                                        </p:tav>
                                      </p:tavLst>
                                    </p:anim>
                                    <p:anim calcmode="lin" valueType="num">
                                      <p:cBhvr>
                                        <p:cTn id="1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189277"/>
            <a:ext cx="2822035" cy="4645835"/>
          </a:xfrm>
          <a:prstGeom prst="rect">
            <a:avLst/>
          </a:prstGeom>
        </p:spPr>
      </p:pic>
      <p:grpSp>
        <p:nvGrpSpPr>
          <p:cNvPr id="4" name="组合 3"/>
          <p:cNvGrpSpPr/>
          <p:nvPr/>
        </p:nvGrpSpPr>
        <p:grpSpPr>
          <a:xfrm>
            <a:off x="4268675" y="1605012"/>
            <a:ext cx="732080" cy="592511"/>
            <a:chOff x="4517592" y="1132079"/>
            <a:chExt cx="640492" cy="640492"/>
          </a:xfrm>
        </p:grpSpPr>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4" name="文本框 17"/>
          <p:cNvSpPr txBox="1"/>
          <p:nvPr/>
        </p:nvSpPr>
        <p:spPr>
          <a:xfrm>
            <a:off x="3536206" y="200475"/>
            <a:ext cx="7607748" cy="769441"/>
          </a:xfrm>
          <a:prstGeom prst="rect">
            <a:avLst/>
          </a:prstGeom>
          <a:noFill/>
        </p:spPr>
        <p:txBody>
          <a:bodyPr wrap="square" rtlCol="0">
            <a:spAutoFit/>
          </a:bodyPr>
          <a:lstStyle/>
          <a:p>
            <a:pPr lvl="0" algn="ctr">
              <a:defRPr/>
            </a:pPr>
            <a:r>
              <a:rPr lang="en-US" altLang="zh-CN" sz="4400" b="1" dirty="0" smtClean="0">
                <a:solidFill>
                  <a:srgbClr val="0000FF"/>
                </a:solidFill>
                <a:latin typeface="Times New Roman" panose="02020603050405020304" pitchFamily="18" charset="0"/>
                <a:cs typeface="Times New Roman" panose="02020603050405020304" pitchFamily="18" charset="0"/>
              </a:rPr>
              <a:t>II. LUYỆN TẬP</a:t>
            </a:r>
            <a:endParaRPr kumimoji="0" lang="zh-CN"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黑体"/>
              <a:cs typeface="Times New Roman" panose="02020603050405020304" pitchFamily="18" charset="0"/>
            </a:endParaRPr>
          </a:p>
        </p:txBody>
      </p:sp>
      <p:pic>
        <p:nvPicPr>
          <p:cNvPr id="15" name="图片 59"/>
          <p:cNvPicPr>
            <a:picLocks noChangeAspect="1"/>
          </p:cNvPicPr>
          <p:nvPr/>
        </p:nvPicPr>
        <p:blipFill>
          <a:blip r:embed="rId6"/>
          <a:stretch>
            <a:fillRect/>
          </a:stretch>
        </p:blipFill>
        <p:spPr>
          <a:xfrm>
            <a:off x="1310005" y="93345"/>
            <a:ext cx="2800350" cy="875665"/>
          </a:xfrm>
          <a:prstGeom prst="rect">
            <a:avLst/>
          </a:prstGeom>
        </p:spPr>
      </p:pic>
      <p:sp>
        <p:nvSpPr>
          <p:cNvPr id="16" name="Rectangle 15"/>
          <p:cNvSpPr/>
          <p:nvPr/>
        </p:nvSpPr>
        <p:spPr>
          <a:xfrm>
            <a:off x="1616075" y="314960"/>
            <a:ext cx="2896235" cy="460375"/>
          </a:xfrm>
          <a:prstGeom prst="rect">
            <a:avLst/>
          </a:prstGeom>
        </p:spPr>
        <p:txBody>
          <a:bodyPr wrap="square">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bổ trợ:</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10105" y="1201420"/>
            <a:ext cx="8947150" cy="4523105"/>
          </a:xfrm>
          <a:prstGeom prst="rect">
            <a:avLst/>
          </a:prstGeom>
        </p:spPr>
        <p:txBody>
          <a:bodyPr wrap="square">
            <a:spAutoFit/>
          </a:bodyPr>
          <a:lstStyle/>
          <a:p>
            <a:r>
              <a:rPr lang="en-US" sz="2400" i="1">
                <a:solidFill>
                  <a:srgbClr val="0000FF"/>
                </a:solidFill>
                <a:latin typeface="Times New Roman" panose="02020603050405020304" pitchFamily="18" charset="0"/>
                <a:cs typeface="Times New Roman" panose="02020603050405020304" pitchFamily="18" charset="0"/>
              </a:rPr>
              <a:t>? Viết một đoạn hội thoại (khoảng ba đến bốn câu) trong đó có ít nhất một câu có nghĩa hàm ẩn.</a:t>
            </a:r>
          </a:p>
          <a:p>
            <a:r>
              <a:rPr lang="en-US" sz="2400" u="sng">
                <a:solidFill>
                  <a:schemeClr val="accent1">
                    <a:lumMod val="60000"/>
                    <a:lumOff val="40000"/>
                  </a:schemeClr>
                </a:solidFill>
                <a:latin typeface="Times New Roman" panose="02020603050405020304" pitchFamily="18" charset="0"/>
                <a:cs typeface="Times New Roman" panose="02020603050405020304" pitchFamily="18" charset="0"/>
              </a:rPr>
              <a:t>Ví dụ về đoạn văn có sử dụng hàm ẩn:</a:t>
            </a:r>
          </a:p>
          <a:p>
            <a:r>
              <a:rPr lang="en-US" sz="2400">
                <a:latin typeface="Times New Roman" panose="02020603050405020304" pitchFamily="18" charset="0"/>
                <a:cs typeface="Times New Roman" panose="02020603050405020304" pitchFamily="18" charset="0"/>
              </a:rPr>
              <a:t>Giờ ra chơi, Hùng rủ Phong:</a:t>
            </a:r>
          </a:p>
          <a:p>
            <a:r>
              <a:rPr lang="en-US" sz="2400">
                <a:latin typeface="Times New Roman" panose="02020603050405020304" pitchFamily="18" charset="0"/>
                <a:cs typeface="Times New Roman" panose="02020603050405020304" pitchFamily="18" charset="0"/>
              </a:rPr>
              <a:t>- Chiều nay học có hai tiết, bạn có ở lại đá banh với tụi mình không?</a:t>
            </a:r>
          </a:p>
          <a:p>
            <a:r>
              <a:rPr lang="en-US" sz="2400">
                <a:latin typeface="Times New Roman" panose="02020603050405020304" pitchFamily="18" charset="0"/>
                <a:cs typeface="Times New Roman" panose="02020603050405020304" pitchFamily="18" charset="0"/>
              </a:rPr>
              <a:t>Phong nói:</a:t>
            </a:r>
          </a:p>
          <a:p>
            <a:r>
              <a:rPr lang="en-US" sz="2400">
                <a:latin typeface="Times New Roman" panose="02020603050405020304" pitchFamily="18" charset="0"/>
                <a:cs typeface="Times New Roman" panose="02020603050405020304" pitchFamily="18" charset="0"/>
              </a:rPr>
              <a:t>- Học xong, mẹ tớ đến đón rồi.</a:t>
            </a:r>
          </a:p>
          <a:p>
            <a:r>
              <a:rPr lang="en-US" sz="2400">
                <a:latin typeface="Times New Roman" panose="02020603050405020304" pitchFamily="18" charset="0"/>
                <a:cs typeface="Times New Roman" panose="02020603050405020304" pitchFamily="18" charset="0"/>
              </a:rPr>
              <a:t>Hùng tiếp lời:</a:t>
            </a:r>
          </a:p>
          <a:p>
            <a:r>
              <a:rPr lang="en-US" sz="2400">
                <a:latin typeface="Times New Roman" panose="02020603050405020304" pitchFamily="18" charset="0"/>
                <a:cs typeface="Times New Roman" panose="02020603050405020304" pitchFamily="18" charset="0"/>
              </a:rPr>
              <a:t>-Vậy thôi bạn về trước đi nhé!</a:t>
            </a:r>
          </a:p>
          <a:p>
            <a:r>
              <a:rPr lang="en-US" sz="2400">
                <a:latin typeface="Times New Roman" panose="02020603050405020304" pitchFamily="18" charset="0"/>
                <a:cs typeface="Times New Roman" panose="02020603050405020304" pitchFamily="18" charset="0"/>
              </a:rPr>
              <a:t>Thế rồi chúng em ra về.</a:t>
            </a:r>
          </a:p>
          <a:p>
            <a:r>
              <a:rPr lang="en-US" sz="2400">
                <a:solidFill>
                  <a:srgbClr val="0000FF"/>
                </a:solidFill>
                <a:latin typeface="Arial" panose="020B0604020202020204" pitchFamily="34" charset="0"/>
                <a:cs typeface="Arial" panose="020B0604020202020204" pitchFamily="34" charset="0"/>
              </a:rPr>
              <a:t>→ </a:t>
            </a:r>
            <a:r>
              <a:rPr lang="en-US" sz="2400">
                <a:solidFill>
                  <a:srgbClr val="0000FF"/>
                </a:solidFill>
                <a:latin typeface="Times New Roman" panose="02020603050405020304" pitchFamily="18" charset="0"/>
                <a:cs typeface="Times New Roman" panose="02020603050405020304" pitchFamily="18" charset="0"/>
              </a:rPr>
              <a:t>Câu văn có nghĩa hàm ẩn: Học xong, mẹ tớ đến đón rồi.</a:t>
            </a:r>
          </a:p>
          <a:p>
            <a:r>
              <a:rPr lang="en-US" sz="2400">
                <a:solidFill>
                  <a:srgbClr val="0000FF"/>
                </a:solidFill>
                <a:latin typeface="Times New Roman" panose="02020603050405020304" pitchFamily="18" charset="0"/>
                <a:cs typeface="Times New Roman" panose="02020603050405020304" pitchFamily="18" charset="0"/>
              </a:rPr>
              <a:t>Hàm ý: Tớ không ở lại đá banh với các cậu được.</a:t>
            </a:r>
          </a:p>
        </p:txBody>
      </p:sp>
      <p:pic>
        <p:nvPicPr>
          <p:cNvPr id="18" name="图片 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18320" y="125095"/>
            <a:ext cx="2629535" cy="1151255"/>
          </a:xfrm>
          <a:prstGeom prst="rect">
            <a:avLst/>
          </a:prstGeom>
        </p:spPr>
      </p:pic>
      <p:pic>
        <p:nvPicPr>
          <p:cNvPr id="12" name="Picture 11"/>
          <p:cNvPicPr>
            <a:picLocks noChangeAspect="1"/>
          </p:cNvPicPr>
          <p:nvPr/>
        </p:nvPicPr>
        <p:blipFill>
          <a:blip r:embed="rId9"/>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ppt_w</p:attrName>
                                        </p:attrNameLst>
                                      </p:cBhvr>
                                      <p:tavLst>
                                        <p:tav tm="0" fmla="#ppt_w*sin(2.5*pi*$)">
                                          <p:val>
                                            <p:fltVal val="0"/>
                                          </p:val>
                                        </p:tav>
                                        <p:tav tm="100000">
                                          <p:val>
                                            <p:fltVal val="1"/>
                                          </p:val>
                                        </p:tav>
                                      </p:tavLst>
                                    </p:anim>
                                    <p:anim calcmode="lin" valueType="num">
                                      <p:cBhvr>
                                        <p:cTn id="1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3548" y="0"/>
            <a:ext cx="1367644" cy="2339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b" anchorCtr="1"/>
          <a:lstStyle/>
          <a:p>
            <a:pPr algn="ctr"/>
            <a:r>
              <a:rPr lang="en-US" altLang="zh-CN" sz="7200" b="1">
                <a:latin typeface="+mj-ea"/>
                <a:ea typeface="+mj-ea"/>
              </a:rPr>
              <a:t>04</a:t>
            </a:r>
            <a:endParaRPr lang="zh-CN" altLang="en-US" sz="7200" b="1" dirty="0">
              <a:latin typeface="+mj-ea"/>
              <a:ea typeface="+mj-ea"/>
            </a:endParaRPr>
          </a:p>
        </p:txBody>
      </p:sp>
      <p:sp>
        <p:nvSpPr>
          <p:cNvPr id="6" name="文本框 32"/>
          <p:cNvSpPr txBox="1"/>
          <p:nvPr/>
        </p:nvSpPr>
        <p:spPr>
          <a:xfrm>
            <a:off x="5492692" y="1524230"/>
            <a:ext cx="4951710" cy="1319701"/>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4800" b="1" dirty="0" smtClean="0">
                <a:solidFill>
                  <a:srgbClr val="FF0000"/>
                </a:solidFill>
                <a:latin typeface="Times New Roman" panose="02020603050405020304" pitchFamily="18" charset="0"/>
                <a:ea typeface="字魂27号-布丁体" pitchFamily="2" charset="-122"/>
                <a:cs typeface="Times New Roman" panose="02020603050405020304" pitchFamily="18" charset="0"/>
              </a:rPr>
              <a:t>VẬN DỤNG</a:t>
            </a:r>
          </a:p>
          <a:p>
            <a:pPr algn="ctr"/>
            <a:r>
              <a:rPr lang="en-US" altLang="zh-CN" b="1" dirty="0" smtClean="0">
                <a:solidFill>
                  <a:srgbClr val="0000FF"/>
                </a:solidFill>
                <a:latin typeface="Times New Roman" panose="02020603050405020304" pitchFamily="18" charset="0"/>
                <a:ea typeface="字魂27号-布丁体" pitchFamily="2" charset="-122"/>
                <a:cs typeface="Times New Roman" panose="02020603050405020304" pitchFamily="18" charset="0"/>
              </a:rPr>
              <a:t>VIẾT </a:t>
            </a:r>
            <a:r>
              <a:rPr lang="en-US" altLang="zh-CN" b="1" dirty="0">
                <a:solidFill>
                  <a:srgbClr val="0000FF"/>
                </a:solidFill>
                <a:latin typeface="Times New Roman" panose="02020603050405020304" pitchFamily="18" charset="0"/>
                <a:ea typeface="字魂27号-布丁体" pitchFamily="2" charset="-122"/>
                <a:cs typeface="Times New Roman" panose="02020603050405020304" pitchFamily="18" charset="0"/>
              </a:rPr>
              <a:t>NGẮN</a:t>
            </a:r>
            <a:endParaRPr lang="zh-CN" altLang="en-US" b="1" dirty="0">
              <a:solidFill>
                <a:srgbClr val="0000FF"/>
              </a:solidFill>
              <a:latin typeface="Times New Roman" panose="02020603050405020304" pitchFamily="18" charset="0"/>
              <a:ea typeface="字魂27号-布丁体" pitchFamily="2" charset="-122"/>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41668" y="-113873"/>
            <a:ext cx="1052482" cy="889499"/>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1563995" y="462697"/>
            <a:ext cx="4875530" cy="82725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4800" b="1" spc="0" dirty="0">
                <a:solidFill>
                  <a:srgbClr val="0000FF"/>
                </a:solidFill>
                <a:latin typeface="Times New Roman" panose="02020603050405020304" pitchFamily="18" charset="0"/>
                <a:cs typeface="Times New Roman" panose="02020603050405020304" pitchFamily="18" charset="0"/>
              </a:rPr>
              <a:t>VIẾT NGẮN</a:t>
            </a:r>
            <a:endParaRPr lang="en-US" sz="4800" spc="0" dirty="0">
              <a:solidFill>
                <a:srgbClr val="0000FF"/>
              </a:solidFill>
              <a:latin typeface="Times New Roman" panose="02020603050405020304" pitchFamily="18" charset="0"/>
              <a:cs typeface="Times New Roman" panose="02020603050405020304" pitchFamily="18" charset="0"/>
            </a:endParaRPr>
          </a:p>
        </p:txBody>
      </p:sp>
      <p:pic>
        <p:nvPicPr>
          <p:cNvPr id="23" name="图片 41"/>
          <p:cNvPicPr>
            <a:picLocks noChangeAspect="1"/>
          </p:cNvPicPr>
          <p:nvPr/>
        </p:nvPicPr>
        <p:blipFill>
          <a:blip r:embed="rId3" cstate="screen"/>
          <a:stretch>
            <a:fillRect/>
          </a:stretch>
        </p:blipFill>
        <p:spPr>
          <a:xfrm>
            <a:off x="9067026" y="701470"/>
            <a:ext cx="2852084" cy="1196943"/>
          </a:xfrm>
          <a:prstGeom prst="rect">
            <a:avLst/>
          </a:prstGeom>
        </p:spPr>
      </p:pic>
      <p:pic>
        <p:nvPicPr>
          <p:cNvPr id="1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5" y="1446187"/>
            <a:ext cx="4484318" cy="3783710"/>
          </a:xfrm>
          <a:prstGeom prst="rect">
            <a:avLst/>
          </a:prstGeom>
        </p:spPr>
      </p:pic>
      <p:pic>
        <p:nvPicPr>
          <p:cNvPr id="15" name="图片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63995" y="3826401"/>
            <a:ext cx="2911869" cy="2343009"/>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8935" y="1441601"/>
            <a:ext cx="6352832" cy="5388695"/>
          </a:xfrm>
          <a:prstGeom prst="rect">
            <a:avLst/>
          </a:prstGeom>
        </p:spPr>
      </p:pic>
      <p:sp>
        <p:nvSpPr>
          <p:cNvPr id="10" name="文本框 11"/>
          <p:cNvSpPr txBox="1"/>
          <p:nvPr/>
        </p:nvSpPr>
        <p:spPr bwMode="auto">
          <a:xfrm>
            <a:off x="5683594" y="2859847"/>
            <a:ext cx="4903514" cy="2552065"/>
          </a:xfrm>
          <a:prstGeom prst="rect">
            <a:avLst/>
          </a:prstGeom>
          <a:noFill/>
        </p:spPr>
        <p:txBody>
          <a:bodyPr wrap="square" lIns="91413" tIns="45706" rIns="91413" bIns="45706">
            <a:spAutoFit/>
            <a:scene3d>
              <a:camera prst="orthographicFront"/>
              <a:lightRig rig="threePt" dir="t"/>
            </a:scene3d>
            <a:sp3d contourW="12700"/>
          </a:bodyPr>
          <a:lstStyle/>
          <a:p>
            <a:r>
              <a:rPr lang="en-US" sz="3200">
                <a:solidFill>
                  <a:srgbClr val="FFFF00"/>
                </a:solidFill>
                <a:latin typeface="Times New Roman" panose="02020603050405020304" pitchFamily="18" charset="0"/>
                <a:cs typeface="Times New Roman" panose="02020603050405020304" pitchFamily="18" charset="0"/>
              </a:rPr>
              <a:t>Viết một đoạn hội thoại (khoảng ba đến bốn câu) trong đó có ít nhất một câu có nghĩa hàm ẩn và một từ ngữ địa phương nơi em sống.</a:t>
            </a:r>
            <a:r>
              <a:rPr lang="en-US" sz="3200" dirty="0">
                <a:solidFill>
                  <a:srgbClr val="FFFF00"/>
                </a:solidFill>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8"/>
          <a:stretch>
            <a:fillRect/>
          </a:stretch>
        </p:blipFill>
        <p:spPr>
          <a:xfrm>
            <a:off x="-141668" y="-113873"/>
            <a:ext cx="1052482" cy="889499"/>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46" y="797510"/>
            <a:ext cx="5546521" cy="1814830"/>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黑体"/>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p:txBody>
      </p:sp>
      <p:pic>
        <p:nvPicPr>
          <p:cNvPr id="3" name="图片 69"/>
          <p:cNvPicPr>
            <a:picLocks noChangeAspect="1"/>
          </p:cNvPicPr>
          <p:nvPr/>
        </p:nvPicPr>
        <p:blipFill>
          <a:blip r:embed="rId2">
            <a:clrChange>
              <a:clrFrom>
                <a:srgbClr val="FFFFFF"/>
              </a:clrFrom>
              <a:clrTo>
                <a:srgbClr val="FFFFFF">
                  <a:alpha val="0"/>
                </a:srgbClr>
              </a:clrTo>
            </a:clrChange>
          </a:blip>
          <a:stretch>
            <a:fillRect/>
          </a:stretch>
        </p:blipFill>
        <p:spPr>
          <a:xfrm>
            <a:off x="109058" y="105315"/>
            <a:ext cx="1956356" cy="1384390"/>
          </a:xfrm>
          <a:prstGeom prst="rect">
            <a:avLst/>
          </a:prstGeom>
        </p:spPr>
      </p:pic>
      <p:pic>
        <p:nvPicPr>
          <p:cNvPr id="4" name="图片 69"/>
          <p:cNvPicPr>
            <a:picLocks noChangeAspect="1"/>
          </p:cNvPicPr>
          <p:nvPr/>
        </p:nvPicPr>
        <p:blipFill>
          <a:blip r:embed="rId2">
            <a:clrChange>
              <a:clrFrom>
                <a:srgbClr val="FFFFFF"/>
              </a:clrFrom>
              <a:clrTo>
                <a:srgbClr val="FFFFFF">
                  <a:alpha val="0"/>
                </a:srgbClr>
              </a:clrTo>
            </a:clrChange>
          </a:blip>
          <a:stretch>
            <a:fillRect/>
          </a:stretch>
        </p:blipFill>
        <p:spPr>
          <a:xfrm>
            <a:off x="10235644" y="-58167"/>
            <a:ext cx="1956356" cy="1384390"/>
          </a:xfrm>
          <a:prstGeom prst="rect">
            <a:avLst/>
          </a:prstGeom>
        </p:spPr>
      </p:pic>
      <p:pic>
        <p:nvPicPr>
          <p:cNvPr id="5" name="图片 74"/>
          <p:cNvPicPr>
            <a:picLocks noChangeAspect="1"/>
          </p:cNvPicPr>
          <p:nvPr/>
        </p:nvPicPr>
        <p:blipFill>
          <a:blip r:embed="rId3">
            <a:clrChange>
              <a:clrFrom>
                <a:srgbClr val="FFFFFF"/>
              </a:clrFrom>
              <a:clrTo>
                <a:srgbClr val="FFFFFF">
                  <a:alpha val="0"/>
                </a:srgbClr>
              </a:clrTo>
            </a:clrChange>
          </a:blip>
          <a:stretch>
            <a:fillRect/>
          </a:stretch>
        </p:blipFill>
        <p:spPr>
          <a:xfrm>
            <a:off x="327787" y="2458307"/>
            <a:ext cx="1247331" cy="1621087"/>
          </a:xfrm>
          <a:prstGeom prst="rect">
            <a:avLst/>
          </a:prstGeom>
        </p:spPr>
      </p:pic>
      <p:pic>
        <p:nvPicPr>
          <p:cNvPr id="6" name="图片 74"/>
          <p:cNvPicPr>
            <a:picLocks noChangeAspect="1"/>
          </p:cNvPicPr>
          <p:nvPr/>
        </p:nvPicPr>
        <p:blipFill>
          <a:blip r:embed="rId3">
            <a:clrChange>
              <a:clrFrom>
                <a:srgbClr val="FFFFFF"/>
              </a:clrFrom>
              <a:clrTo>
                <a:srgbClr val="FFFFFF">
                  <a:alpha val="0"/>
                </a:srgbClr>
              </a:clrTo>
            </a:clrChange>
          </a:blip>
          <a:stretch>
            <a:fillRect/>
          </a:stretch>
        </p:blipFill>
        <p:spPr>
          <a:xfrm>
            <a:off x="10862284" y="2458306"/>
            <a:ext cx="1247331" cy="1621087"/>
          </a:xfrm>
          <a:prstGeom prst="rect">
            <a:avLst/>
          </a:prstGeom>
        </p:spPr>
      </p:pic>
      <p:pic>
        <p:nvPicPr>
          <p:cNvPr id="7" name="图片 69"/>
          <p:cNvPicPr>
            <a:picLocks noChangeAspect="1"/>
          </p:cNvPicPr>
          <p:nvPr/>
        </p:nvPicPr>
        <p:blipFill>
          <a:blip r:embed="rId2">
            <a:clrChange>
              <a:clrFrom>
                <a:srgbClr val="FFFFFF"/>
              </a:clrFrom>
              <a:clrTo>
                <a:srgbClr val="FFFFFF">
                  <a:alpha val="0"/>
                </a:srgbClr>
              </a:clrTo>
            </a:clrChange>
          </a:blip>
          <a:stretch>
            <a:fillRect/>
          </a:stretch>
        </p:blipFill>
        <p:spPr>
          <a:xfrm>
            <a:off x="0" y="4865123"/>
            <a:ext cx="1698016" cy="1201579"/>
          </a:xfrm>
          <a:prstGeom prst="rect">
            <a:avLst/>
          </a:prstGeom>
        </p:spPr>
      </p:pic>
      <p:pic>
        <p:nvPicPr>
          <p:cNvPr id="8" name="图片 69"/>
          <p:cNvPicPr>
            <a:picLocks noChangeAspect="1"/>
          </p:cNvPicPr>
          <p:nvPr/>
        </p:nvPicPr>
        <p:blipFill>
          <a:blip r:embed="rId2">
            <a:clrChange>
              <a:clrFrom>
                <a:srgbClr val="FFFFFF"/>
              </a:clrFrom>
              <a:clrTo>
                <a:srgbClr val="FFFFFF">
                  <a:alpha val="0"/>
                </a:srgbClr>
              </a:clrTo>
            </a:clrChange>
          </a:blip>
          <a:stretch>
            <a:fillRect/>
          </a:stretch>
        </p:blipFill>
        <p:spPr>
          <a:xfrm>
            <a:off x="10411599" y="4865123"/>
            <a:ext cx="1698016" cy="1201579"/>
          </a:xfrm>
          <a:prstGeom prst="rect">
            <a:avLst/>
          </a:prstGeom>
        </p:spPr>
      </p:pic>
      <p:sp>
        <p:nvSpPr>
          <p:cNvPr id="9" name="Rectangle 8"/>
          <p:cNvSpPr/>
          <p:nvPr/>
        </p:nvSpPr>
        <p:spPr>
          <a:xfrm>
            <a:off x="4503490" y="3429000"/>
            <a:ext cx="5546521" cy="1814830"/>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dung:</a:t>
            </a: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vi-VN" sz="2800" noProof="0" dirty="0" smtClean="0">
                <a:solidFill>
                  <a:srgbClr val="000000"/>
                </a:solidFill>
                <a:latin typeface="Times New Roman" panose="02020603050405020304" pitchFamily="18" charset="0"/>
                <a:ea typeface="黑体"/>
                <a:cs typeface="Times New Roman" panose="02020603050405020304" pitchFamily="18" charset="0"/>
              </a:rPr>
              <a:t>Chủ đề tự chọn</a:t>
            </a:r>
            <a:r>
              <a:rPr lang="en-US" altLang="vi-VN" sz="2800" noProof="0" dirty="0" smtClean="0">
                <a:solidFill>
                  <a:srgbClr val="000000"/>
                </a:solidFill>
                <a:latin typeface="Times New Roman" panose="02020603050405020304" pitchFamily="18" charset="0"/>
                <a:ea typeface="黑体"/>
                <a:cs typeface="Times New Roman" panose="02020603050405020304" pitchFamily="18" charset="0"/>
              </a:rPr>
              <a:t>.</a:t>
            </a:r>
            <a:endParaRPr lang="vi-VN" sz="2800" noProof="0" dirty="0" smtClean="0">
              <a:solidFill>
                <a:srgbClr val="000000"/>
              </a:solidFill>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Có</a:t>
            </a:r>
            <a:r>
              <a:rPr lang="en-US" sz="2800" noProof="0" dirty="0" smtClean="0">
                <a:solidFill>
                  <a:srgbClr val="000000"/>
                </a:solidFill>
                <a:latin typeface="Times New Roman" panose="02020603050405020304" pitchFamily="18" charset="0"/>
                <a:ea typeface="黑体"/>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sử</a:t>
            </a:r>
            <a:r>
              <a:rPr lang="en-US" sz="2800" noProof="0" dirty="0" smtClean="0">
                <a:solidFill>
                  <a:srgbClr val="000000"/>
                </a:solidFill>
                <a:latin typeface="Times New Roman" panose="02020603050405020304" pitchFamily="18" charset="0"/>
                <a:ea typeface="黑体"/>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dụng</a:t>
            </a:r>
            <a:r>
              <a:rPr lang="en-US" sz="2800" noProof="0" dirty="0" smtClean="0">
                <a:solidFill>
                  <a:srgbClr val="000000"/>
                </a:solidFill>
                <a:latin typeface="Times New Roman" panose="02020603050405020304" pitchFamily="18" charset="0"/>
                <a:ea typeface="黑体"/>
                <a:cs typeface="Times New Roman" panose="02020603050405020304" pitchFamily="18" charset="0"/>
              </a:rPr>
              <a:t> </a:t>
            </a:r>
            <a:r>
              <a:rPr lang="en-US" sz="2800" noProof="0" dirty="0" err="1" smtClean="0">
                <a:solidFill>
                  <a:srgbClr val="000000"/>
                </a:solidFill>
                <a:latin typeface="Times New Roman" panose="02020603050405020304" pitchFamily="18" charset="0"/>
                <a:ea typeface="黑体"/>
                <a:cs typeface="Times New Roman" panose="02020603050405020304" pitchFamily="18" charset="0"/>
              </a:rPr>
              <a:t>nghĩa hàm ẩn và từ địa phương.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nvGrpSpPr>
          <p:cNvPr id="24" name="组合 23"/>
          <p:cNvGrpSpPr/>
          <p:nvPr/>
        </p:nvGrpSpPr>
        <p:grpSpPr>
          <a:xfrm>
            <a:off x="540673" y="-1092561"/>
            <a:ext cx="10708640" cy="5760000"/>
            <a:chOff x="3084810" y="-335112"/>
            <a:chExt cx="5809548"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2"/>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658"/>
              <a:ext cx="5809548" cy="1045210"/>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8" name="文本框 17"/>
          <p:cNvSpPr txBox="1"/>
          <p:nvPr/>
        </p:nvSpPr>
        <p:spPr>
          <a:xfrm>
            <a:off x="932815" y="1536700"/>
            <a:ext cx="10565765" cy="5262245"/>
          </a:xfrm>
          <a:prstGeom prst="rect">
            <a:avLst/>
          </a:prstGeom>
          <a:noFill/>
        </p:spPr>
        <p:txBody>
          <a:bodyPr wrap="square" rtlCol="0">
            <a:spAutoFit/>
          </a:bodyPr>
          <a:lstStyle/>
          <a:p>
            <a:pPr algn="ctr"/>
            <a:r>
              <a:rPr lang="vi-VN" sz="2400" b="1" dirty="0" smtClean="0">
                <a:solidFill>
                  <a:srgbClr val="0000FF"/>
                </a:solidFill>
                <a:latin typeface="Times New Roman" panose="02020603050405020304" pitchFamily="18" charset="0"/>
                <a:cs typeface="Times New Roman" panose="02020603050405020304" pitchFamily="18" charset="0"/>
              </a:rPr>
              <a:t>ĐOẠN VĂN THAM KHẢO</a:t>
            </a:r>
            <a:endParaRPr lang="en-US" sz="2400" b="1" dirty="0">
              <a:solidFill>
                <a:srgbClr val="0000FF"/>
              </a:solidFill>
              <a:latin typeface="Times New Roman" panose="02020603050405020304" pitchFamily="18" charset="0"/>
              <a:cs typeface="Times New Roman" panose="02020603050405020304" pitchFamily="18" charset="0"/>
            </a:endParaRPr>
          </a:p>
          <a:p>
            <a:pPr fontAlgn="base"/>
            <a:r>
              <a:rPr lang="vi-VN" b="1" dirty="0"/>
              <a:t>	</a:t>
            </a:r>
            <a:r>
              <a:rPr lang="en-US" sz="2400">
                <a:latin typeface="Times New Roman" panose="02020603050405020304" pitchFamily="18" charset="0"/>
                <a:cs typeface="Times New Roman" panose="02020603050405020304" pitchFamily="18" charset="0"/>
              </a:rPr>
              <a:t>Giờ tan học, Lan rủ Hoa:</a:t>
            </a:r>
          </a:p>
          <a:p>
            <a:pPr fontAlgn="base"/>
            <a:r>
              <a:rPr lang="en-US" sz="2400">
                <a:latin typeface="Times New Roman" panose="02020603050405020304" pitchFamily="18" charset="0"/>
                <a:cs typeface="Times New Roman" panose="02020603050405020304" pitchFamily="18" charset="0"/>
              </a:rPr>
              <a:t>- Mai được nghỉ học, bạn sang nhà tôi chơi nhé!</a:t>
            </a:r>
          </a:p>
          <a:p>
            <a:pPr fontAlgn="base"/>
            <a:r>
              <a:rPr lang="en-US" sz="2400">
                <a:latin typeface="Times New Roman" panose="02020603050405020304" pitchFamily="18" charset="0"/>
                <a:cs typeface="Times New Roman" panose="02020603050405020304" pitchFamily="18" charset="0"/>
              </a:rPr>
              <a:t>Hoa trả lời:</a:t>
            </a:r>
          </a:p>
          <a:p>
            <a:pPr fontAlgn="base"/>
            <a:r>
              <a:rPr lang="en-US" sz="2400">
                <a:latin typeface="Times New Roman" panose="02020603050405020304" pitchFamily="18" charset="0"/>
                <a:cs typeface="Times New Roman" panose="02020603050405020304" pitchFamily="18" charset="0"/>
              </a:rPr>
              <a:t>- Mai tui phải coi nhà cho mẹ rồi.</a:t>
            </a:r>
          </a:p>
          <a:p>
            <a:pPr fontAlgn="base"/>
            <a:r>
              <a:rPr lang="en-US" sz="2400">
                <a:latin typeface="Times New Roman" panose="02020603050405020304" pitchFamily="18" charset="0"/>
                <a:cs typeface="Times New Roman" panose="02020603050405020304" pitchFamily="18" charset="0"/>
              </a:rPr>
              <a:t> Lan nói tiếp:</a:t>
            </a:r>
          </a:p>
          <a:p>
            <a:pPr fontAlgn="base"/>
            <a:r>
              <a:rPr lang="en-US" sz="2400">
                <a:latin typeface="Times New Roman" panose="02020603050405020304" pitchFamily="18" charset="0"/>
                <a:cs typeface="Times New Roman" panose="02020603050405020304" pitchFamily="18" charset="0"/>
              </a:rPr>
              <a:t>- Vậy chủ nhật tuần sau nhé!</a:t>
            </a:r>
          </a:p>
          <a:p>
            <a:pPr fontAlgn="base"/>
            <a:r>
              <a:rPr lang="en-US" sz="2400">
                <a:latin typeface="Times New Roman" panose="02020603050405020304" pitchFamily="18" charset="0"/>
                <a:cs typeface="Times New Roman" panose="02020603050405020304" pitchFamily="18" charset="0"/>
              </a:rPr>
              <a:t>Hoa trả lời:</a:t>
            </a:r>
          </a:p>
          <a:p>
            <a:pPr fontAlgn="base"/>
            <a:r>
              <a:rPr lang="en-US" sz="2400">
                <a:latin typeface="Times New Roman" panose="02020603050405020304" pitchFamily="18" charset="0"/>
                <a:cs typeface="Times New Roman" panose="02020603050405020304" pitchFamily="18" charset="0"/>
              </a:rPr>
              <a:t>- Chắc được á!</a:t>
            </a:r>
          </a:p>
          <a:p>
            <a:pPr fontAlgn="base"/>
            <a:r>
              <a:rPr lang="en-US" sz="2400">
                <a:latin typeface="Times New Roman" panose="02020603050405020304" pitchFamily="18" charset="0"/>
                <a:cs typeface="Times New Roman" panose="02020603050405020304" pitchFamily="18" charset="0"/>
              </a:rPr>
              <a:t>Sau đó, chúng tôi trở về nhà với một tậm trạng thật vui!</a:t>
            </a:r>
          </a:p>
          <a:p>
            <a:pPr fontAlgn="base"/>
            <a:r>
              <a:rPr lang="en-US" sz="2400">
                <a:solidFill>
                  <a:srgbClr val="0000FF"/>
                </a:solidFill>
                <a:latin typeface="Arial" panose="020B0604020202020204" pitchFamily="34" charset="0"/>
                <a:cs typeface="Arial" panose="020B0604020202020204" pitchFamily="34" charset="0"/>
              </a:rPr>
              <a:t>→ </a:t>
            </a:r>
            <a:r>
              <a:rPr lang="en-US" sz="2400">
                <a:solidFill>
                  <a:srgbClr val="0000FF"/>
                </a:solidFill>
                <a:latin typeface="Times New Roman" panose="02020603050405020304" pitchFamily="18" charset="0"/>
                <a:cs typeface="Times New Roman" panose="02020603050405020304" pitchFamily="18" charset="0"/>
              </a:rPr>
              <a:t>Câu văn có nghĩa hàm ẩn và từ địa phương: Mai tui phải coi nhà cho mẹ rồi.</a:t>
            </a:r>
          </a:p>
          <a:p>
            <a:pPr fontAlgn="base"/>
            <a:r>
              <a:rPr lang="en-US" sz="2400">
                <a:solidFill>
                  <a:srgbClr val="0000FF"/>
                </a:solidFill>
                <a:latin typeface="Times New Roman" panose="02020603050405020304" pitchFamily="18" charset="0"/>
                <a:cs typeface="Times New Roman" panose="02020603050405020304" pitchFamily="18" charset="0"/>
              </a:rPr>
              <a:t>Nghĩa hàm ẩn: Tôi không đi chơi với bạn được.</a:t>
            </a:r>
          </a:p>
          <a:p>
            <a:pPr fontAlgn="base"/>
            <a:r>
              <a:rPr lang="en-US" sz="2400">
                <a:solidFill>
                  <a:srgbClr val="0000FF"/>
                </a:solidFill>
                <a:latin typeface="Times New Roman" panose="02020603050405020304" pitchFamily="18" charset="0"/>
                <a:cs typeface="Times New Roman" panose="02020603050405020304" pitchFamily="18" charset="0"/>
                <a:sym typeface="+mn-ea"/>
              </a:rPr>
              <a:t>- Từ địa phương: tui (tôi)</a:t>
            </a:r>
            <a:endParaRPr lang="en-US" sz="2400">
              <a:solidFill>
                <a:srgbClr val="0000FF"/>
              </a:solidFill>
              <a:latin typeface="Times New Roman" panose="02020603050405020304" pitchFamily="18" charset="0"/>
              <a:cs typeface="Times New Roman" panose="02020603050405020304" pitchFamily="18" charset="0"/>
            </a:endParaRPr>
          </a:p>
          <a:p>
            <a:pPr fontAlgn="base"/>
            <a:endParaRPr lang="en-US" sz="2400">
              <a:solidFill>
                <a:srgbClr val="0000FF"/>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Picture 19"/>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1"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3905" y="0"/>
            <a:ext cx="2212909" cy="2871537"/>
          </a:xfrm>
          <a:prstGeom prst="rect">
            <a:avLst/>
          </a:prstGeom>
        </p:spPr>
      </p:pic>
      <p:pic>
        <p:nvPicPr>
          <p:cNvPr id="25" name="Picture 24"/>
          <p:cNvPicPr>
            <a:picLocks noChangeAspect="1"/>
          </p:cNvPicPr>
          <p:nvPr/>
        </p:nvPicPr>
        <p:blipFill>
          <a:blip r:embed="rId6"/>
          <a:stretch>
            <a:fillRect/>
          </a:stretch>
        </p:blipFill>
        <p:spPr>
          <a:xfrm>
            <a:off x="-141668" y="-113873"/>
            <a:ext cx="1052482" cy="889499"/>
          </a:xfrm>
          <a:prstGeom prst="rect">
            <a:avLst/>
          </a:prstGeom>
        </p:spPr>
      </p:pic>
      <p:pic>
        <p:nvPicPr>
          <p:cNvPr id="26"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pic>
        <p:nvPicPr>
          <p:cNvPr id="28" name="Picture 27"/>
          <p:cNvPicPr>
            <a:picLocks noChangeAspect="1"/>
          </p:cNvPicPr>
          <p:nvPr/>
        </p:nvPicPr>
        <p:blipFill>
          <a:blip r:embed="rId8"/>
          <a:stretch>
            <a:fillRect/>
          </a:stretch>
        </p:blipFill>
        <p:spPr>
          <a:xfrm>
            <a:off x="897944" y="610304"/>
            <a:ext cx="5057254" cy="309094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vi-VN" altLang="zh-CN" sz="4400" b="1" dirty="0" smtClean="0">
                  <a:solidFill>
                    <a:srgbClr val="FF0000"/>
                  </a:solidFill>
                  <a:latin typeface="Times New Roman" panose="02020603050405020304" pitchFamily="18" charset="0"/>
                  <a:cs typeface="Times New Roman" panose="02020603050405020304" pitchFamily="18" charset="0"/>
                  <a:sym typeface="+mn-lt"/>
                </a:rPr>
                <a:t>Q</a:t>
              </a: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UỐC HỘI</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6380661" y="2796542"/>
            <a:ext cx="5123806" cy="70675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2000" i="1" dirty="0">
                <a:solidFill>
                  <a:srgbClr val="0000FF"/>
                </a:solidFill>
                <a:latin typeface="Times New Roman" panose="02020603050405020304" pitchFamily="18" charset="0"/>
                <a:cs typeface="Times New Roman" panose="02020603050405020304" pitchFamily="18" charset="0"/>
              </a:rPr>
              <a:t>Quốc hội: </a:t>
            </a:r>
            <a:r>
              <a:rPr lang="en-US" altLang="vi-VN" sz="2000" i="1" dirty="0">
                <a:solidFill>
                  <a:srgbClr val="0000FF"/>
                </a:solidFill>
                <a:latin typeface="Times New Roman" panose="02020603050405020304" pitchFamily="18" charset="0"/>
                <a:cs typeface="Times New Roman" panose="02020603050405020304" pitchFamily="18" charset="0"/>
              </a:rPr>
              <a:t>C</a:t>
            </a:r>
            <a:r>
              <a:rPr lang="vi-VN" altLang="zh-CN" sz="2000" i="1" dirty="0">
                <a:solidFill>
                  <a:srgbClr val="0000FF"/>
                </a:solidFill>
                <a:latin typeface="Times New Roman" panose="02020603050405020304" pitchFamily="18" charset="0"/>
                <a:cs typeface="Times New Roman" panose="02020603050405020304" pitchFamily="18" charset="0"/>
              </a:rPr>
              <a:t>ơ quan lập pháp tối cao của một nước, do nhân dân trong nước bầu ra.</a:t>
            </a:r>
            <a:endParaRPr lang="zh-CN" altLang="en-US" sz="2000" i="1" dirty="0">
              <a:solidFill>
                <a:srgbClr val="0000FF"/>
              </a:solidFill>
              <a:latin typeface="Times New Roman" panose="02020603050405020304" pitchFamily="18" charset="0"/>
              <a:cs typeface="Times New Roman" panose="02020603050405020304" pitchFamily="18" charset="0"/>
            </a:endParaRPr>
          </a:p>
        </p:txBody>
      </p:sp>
      <p:sp>
        <p:nvSpPr>
          <p:cNvPr id="33" name="文本框 4"/>
          <p:cNvSpPr txBox="1">
            <a:spLocks noChangeArrowheads="1"/>
          </p:cNvSpPr>
          <p:nvPr/>
        </p:nvSpPr>
        <p:spPr bwMode="auto">
          <a:xfrm>
            <a:off x="7324090" y="246380"/>
            <a:ext cx="2359025"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a:t>
            </a:r>
            <a:r>
              <a:rPr lang="en-US" altLang="zh-CN" sz="5400" b="1" u="sng" dirty="0" smtClean="0">
                <a:solidFill>
                  <a:srgbClr val="DC5D3D"/>
                </a:solidFill>
                <a:latin typeface="SVN-Manus" pitchFamily="2" charset="77"/>
                <a:ea typeface="+mn-ea"/>
                <a:cs typeface="+mn-ea"/>
                <a:sym typeface="+mn-lt"/>
              </a:rPr>
              <a:t>1</a:t>
            </a:r>
            <a:endParaRPr lang="zh-CN" altLang="en-US" sz="5400" b="1" u="sng" dirty="0">
              <a:solidFill>
                <a:srgbClr val="DC5D3D"/>
              </a:solidFill>
              <a:latin typeface="SVN-Manus" pitchFamily="2" charset="77"/>
              <a:ea typeface="+mn-ea"/>
              <a:cs typeface="+mn-ea"/>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2000" fill="hold" grpId="1" nodeType="withEffect">
                                  <p:stCondLst>
                                    <p:cond delay="0"/>
                                  </p:st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in)">
                                      <p:cBhvr>
                                        <p:cTn id="62" dur="2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1000" fill="hold"/>
                                        <p:tgtEl>
                                          <p:spTgt spid="28"/>
                                        </p:tgtEl>
                                        <p:attrNameLst>
                                          <p:attrName>ppt_w</p:attrName>
                                        </p:attrNameLst>
                                      </p:cBhvr>
                                      <p:tavLst>
                                        <p:tav tm="0">
                                          <p:val>
                                            <p:strVal val="#ppt_w*0.70"/>
                                          </p:val>
                                        </p:tav>
                                        <p:tav tm="100000">
                                          <p:val>
                                            <p:strVal val="#ppt_w"/>
                                          </p:val>
                                        </p:tav>
                                      </p:tavLst>
                                    </p:anim>
                                    <p:anim calcmode="lin" valueType="num">
                                      <p:cBhvr>
                                        <p:cTn id="68" dur="1000" fill="hold"/>
                                        <p:tgtEl>
                                          <p:spTgt spid="28"/>
                                        </p:tgtEl>
                                        <p:attrNameLst>
                                          <p:attrName>ppt_h</p:attrName>
                                        </p:attrNameLst>
                                      </p:cBhvr>
                                      <p:tavLst>
                                        <p:tav tm="0">
                                          <p:val>
                                            <p:strVal val="#ppt_h"/>
                                          </p:val>
                                        </p:tav>
                                        <p:tav tm="100000">
                                          <p:val>
                                            <p:strVal val="#ppt_h"/>
                                          </p:val>
                                        </p:tav>
                                      </p:tavLst>
                                    </p:anim>
                                    <p:animEffect transition="in" filter="fade">
                                      <p:cBhvr>
                                        <p:cTn id="69" dur="10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0-#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heel(1)">
                                      <p:cBhvr>
                                        <p:cTn id="87" dur="2000"/>
                                        <p:tgtEl>
                                          <p:spTgt spid="2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p:cTn id="90" dur="1000" fill="hold"/>
                                        <p:tgtEl>
                                          <p:spTgt spid="32"/>
                                        </p:tgtEl>
                                        <p:attrNameLst>
                                          <p:attrName>ppt_w</p:attrName>
                                        </p:attrNameLst>
                                      </p:cBhvr>
                                      <p:tavLst>
                                        <p:tav tm="0">
                                          <p:val>
                                            <p:strVal val="#ppt_w*0.70"/>
                                          </p:val>
                                        </p:tav>
                                        <p:tav tm="100000">
                                          <p:val>
                                            <p:strVal val="#ppt_w"/>
                                          </p:val>
                                        </p:tav>
                                      </p:tavLst>
                                    </p:anim>
                                    <p:anim calcmode="lin" valueType="num">
                                      <p:cBhvr>
                                        <p:cTn id="91" dur="1000" fill="hold"/>
                                        <p:tgtEl>
                                          <p:spTgt spid="32"/>
                                        </p:tgtEl>
                                        <p:attrNameLst>
                                          <p:attrName>ppt_h</p:attrName>
                                        </p:attrNameLst>
                                      </p:cBhvr>
                                      <p:tavLst>
                                        <p:tav tm="0">
                                          <p:val>
                                            <p:strVal val="#ppt_h"/>
                                          </p:val>
                                        </p:tav>
                                        <p:tav tm="100000">
                                          <p:val>
                                            <p:strVal val="#ppt_h"/>
                                          </p:val>
                                        </p:tav>
                                      </p:tavLst>
                                    </p:anim>
                                    <p:animEffect transition="in" filter="fade">
                                      <p:cBhvr>
                                        <p:cTn id="9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bldLvl="0" animBg="1"/>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rot="16200000">
            <a:off x="7111996" y="-2847206"/>
            <a:ext cx="736600" cy="666925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HƯỚNG</a:t>
            </a:r>
            <a:r>
              <a:rPr kumimoji="0" lang="en-US" altLang="zh-CN" sz="3600" b="1" i="0" u="none" strike="noStrike" kern="1200" cap="none" spc="0" normalizeH="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DẪN HỌC TẬP</a:t>
            </a:r>
            <a:endPar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4" name="组合 3"/>
          <p:cNvGrpSpPr/>
          <p:nvPr/>
        </p:nvGrpSpPr>
        <p:grpSpPr>
          <a:xfrm>
            <a:off x="3329940" y="917575"/>
            <a:ext cx="7910195" cy="1461135"/>
            <a:chOff x="4389120" y="1084217"/>
            <a:chExt cx="6309360" cy="736216"/>
          </a:xfrm>
          <a:solidFill>
            <a:srgbClr val="92D050"/>
          </a:solidFill>
        </p:grpSpPr>
        <p:sp>
          <p:nvSpPr>
            <p:cNvPr id="8" name="五边形 7"/>
            <p:cNvSpPr/>
            <p:nvPr/>
          </p:nvSpPr>
          <p:spPr>
            <a:xfrm flipH="1">
              <a:off x="4389120" y="1084217"/>
              <a:ext cx="6309360" cy="73621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4517592" y="1132079"/>
              <a:ext cx="640492" cy="640492"/>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30" name="五边形 29"/>
          <p:cNvSpPr/>
          <p:nvPr/>
        </p:nvSpPr>
        <p:spPr>
          <a:xfrm flipH="1">
            <a:off x="3712210" y="2547620"/>
            <a:ext cx="7745730" cy="3054350"/>
          </a:xfrm>
          <a:prstGeom prst="homePlat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0" i="0" u="none" strike="noStrike" kern="1200" cap="none" spc="0" normalizeH="0" baseline="0" noProof="0" dirty="0" smtClean="0">
                <a:ln>
                  <a:noFill/>
                </a:ln>
                <a:solidFill>
                  <a:srgbClr val="0000FF"/>
                </a:solidFill>
                <a:effectLst/>
                <a:highlight>
                  <a:srgbClr val="0000FF"/>
                </a:highlight>
                <a:uLnTx/>
                <a:uFillTx/>
                <a:latin typeface="Times New Roman" panose="02020603050405020304" pitchFamily="18" charset="0"/>
                <a:ea typeface="黑体"/>
                <a:cs typeface="Times New Roman" panose="02020603050405020304" pitchFamily="18" charset="0"/>
              </a:rPr>
              <a:t>  </a:t>
            </a:r>
            <a:r>
              <a:rPr lang="pt-BR" sz="2400" dirty="0">
                <a:highlight>
                  <a:srgbClr val="0000FF"/>
                </a:highlight>
                <a:latin typeface="Times New Roman" panose="02020603050405020304" pitchFamily="18" charset="0"/>
                <a:cs typeface="Times New Roman" panose="02020603050405020304" pitchFamily="18" charset="0"/>
                <a:sym typeface="+mn-ea"/>
              </a:rPr>
              <a:t>*</a:t>
            </a:r>
            <a:r>
              <a:rPr lang="en-US" altLang="pt-BR" sz="2400" dirty="0">
                <a:highlight>
                  <a:srgbClr val="0000FF"/>
                </a:highlight>
                <a:latin typeface="Times New Roman" panose="02020603050405020304" pitchFamily="18" charset="0"/>
                <a:cs typeface="Times New Roman" panose="02020603050405020304" pitchFamily="18" charset="0"/>
                <a:sym typeface="+mn-ea"/>
              </a:rPr>
              <a:t> </a:t>
            </a:r>
            <a:r>
              <a:rPr lang="en-US" altLang="pt-BR" sz="2400" u="sng" dirty="0">
                <a:highlight>
                  <a:srgbClr val="0000FF"/>
                </a:highlight>
                <a:latin typeface="Times New Roman" panose="02020603050405020304" pitchFamily="18" charset="0"/>
                <a:cs typeface="Times New Roman" panose="02020603050405020304" pitchFamily="18" charset="0"/>
                <a:sym typeface="+mn-ea"/>
              </a:rPr>
              <a:t>Đối với bài học tiết sau</a:t>
            </a:r>
            <a:r>
              <a:rPr lang="en-US" altLang="pt-BR" sz="2400" dirty="0">
                <a:highlight>
                  <a:srgbClr val="0000FF"/>
                </a:highlight>
                <a:latin typeface="Times New Roman" panose="02020603050405020304" pitchFamily="18" charset="0"/>
                <a:cs typeface="Times New Roman" panose="02020603050405020304" pitchFamily="18" charset="0"/>
                <a:sym typeface="+mn-ea"/>
              </a:rPr>
              <a:t>:</a:t>
            </a:r>
            <a:endParaRPr lang="en-US" altLang="pt-BR" sz="2400" dirty="0">
              <a:latin typeface="Times New Roman" panose="02020603050405020304" pitchFamily="18" charset="0"/>
              <a:cs typeface="Times New Roman" panose="02020603050405020304" pitchFamily="18" charset="0"/>
              <a:sym typeface="+mn-ea"/>
            </a:endParaRPr>
          </a:p>
          <a:p>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黑体"/>
                <a:cs typeface="Times New Roman" panose="02020603050405020304" pitchFamily="18" charset="0"/>
              </a:rPr>
              <a:t> </a:t>
            </a:r>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Đọc bài: Đọc mở rộng theo thể loại: “Văn hay”</a:t>
            </a:r>
          </a:p>
          <a:p>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+Nhận biết được một số yếu tố của  truyện cười như: cốt truyện, bối cảnh, nhân vật, ngôn ngữ.</a:t>
            </a:r>
          </a:p>
          <a:p>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 Nhận biết  được các chi tiết tiêu biểu, đề tài, câu chuyện, nhân vật chính trong chỉnh thể tác phẩm.</a:t>
            </a:r>
          </a:p>
          <a:p>
            <a:r>
              <a:rPr kumimoji="0" sz="2400" u="none" strike="noStrike" cap="none" spc="0" normalizeH="0" baseline="0">
                <a:solidFill>
                  <a:srgbClr val="0000FF"/>
                </a:solidFill>
                <a:latin typeface="Times New Roman" panose="02020603050405020304" pitchFamily="18" charset="0"/>
                <a:cs typeface="Times New Roman" panose="02020603050405020304" pitchFamily="18" charset="0"/>
              </a:rPr>
              <a:t>+ Nêu được những thay đổi, suy nghĩ, tình cảm, của bản thân sau khi đọc tác phẩm.</a:t>
            </a:r>
          </a:p>
        </p:txBody>
      </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pic>
        <p:nvPicPr>
          <p:cNvPr id="15"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92580" y="4616450"/>
            <a:ext cx="4893945" cy="2503805"/>
          </a:xfrm>
          <a:prstGeom prst="rect">
            <a:avLst/>
          </a:prstGeom>
        </p:spPr>
      </p:pic>
      <p:pic>
        <p:nvPicPr>
          <p:cNvPr id="1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08" y="1151987"/>
            <a:ext cx="3974123" cy="3974123"/>
          </a:xfrm>
          <a:prstGeom prst="rect">
            <a:avLst/>
          </a:prstGeom>
        </p:spPr>
      </p:pic>
      <p:sp>
        <p:nvSpPr>
          <p:cNvPr id="5" name="Rectangle 4"/>
          <p:cNvSpPr/>
          <p:nvPr/>
        </p:nvSpPr>
        <p:spPr>
          <a:xfrm>
            <a:off x="4079240" y="917575"/>
            <a:ext cx="6411595" cy="1568450"/>
          </a:xfrm>
          <a:prstGeom prst="rect">
            <a:avLst/>
          </a:prstGeom>
        </p:spPr>
        <p:txBody>
          <a:bodyPr wrap="square">
            <a:spAutoFit/>
          </a:bodyPr>
          <a:lstStyle/>
          <a:p>
            <a:r>
              <a:rPr lang="pt-BR" sz="2400" dirty="0">
                <a:latin typeface="Times New Roman" panose="02020603050405020304" pitchFamily="18" charset="0"/>
                <a:cs typeface="Times New Roman" panose="02020603050405020304" pitchFamily="18" charset="0"/>
              </a:rPr>
              <a:t>*</a:t>
            </a:r>
            <a:r>
              <a:rPr lang="en-US" altLang="pt-BR" sz="2400" dirty="0">
                <a:latin typeface="Times New Roman" panose="02020603050405020304" pitchFamily="18" charset="0"/>
                <a:cs typeface="Times New Roman" panose="02020603050405020304" pitchFamily="18" charset="0"/>
              </a:rPr>
              <a:t> </a:t>
            </a:r>
            <a:r>
              <a:rPr lang="en-US" altLang="pt-BR" sz="2400" b="1" u="sng" dirty="0">
                <a:latin typeface="Times New Roman" panose="02020603050405020304" pitchFamily="18" charset="0"/>
                <a:cs typeface="Times New Roman" panose="02020603050405020304" pitchFamily="18" charset="0"/>
              </a:rPr>
              <a:t>Đối với bài học tiết này</a:t>
            </a:r>
            <a:r>
              <a:rPr lang="en-US" altLang="pt-BR" sz="2400" dirty="0">
                <a:latin typeface="Times New Roman" panose="02020603050405020304" pitchFamily="18" charset="0"/>
                <a:cs typeface="Times New Roman" panose="02020603050405020304" pitchFamily="18" charset="0"/>
              </a:rPr>
              <a:t>: </a:t>
            </a:r>
          </a:p>
          <a:p>
            <a:r>
              <a:rPr lang="pt-BR" sz="2400" dirty="0">
                <a:latin typeface="Times New Roman" panose="02020603050405020304" pitchFamily="18" charset="0"/>
                <a:cs typeface="Times New Roman" panose="02020603050405020304" pitchFamily="18" charset="0"/>
              </a:rPr>
              <a:t>- Ôn lại kiến thức về </a:t>
            </a:r>
            <a:r>
              <a:rPr lang="en-US" altLang="pt-BR" sz="2400" dirty="0">
                <a:latin typeface="Times New Roman" panose="02020603050405020304" pitchFamily="18" charset="0"/>
                <a:cs typeface="Times New Roman" panose="02020603050405020304" pitchFamily="18" charset="0"/>
              </a:rPr>
              <a:t>nghĩa tường minh, hàm ý; từ ngữ địa phương và từ ngữ toàn dân.</a:t>
            </a:r>
            <a:endParaRPr lang="en-US"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 Hoàn thành và xem lại các bài tập.</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bldLvl="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a:fillRect/>
          </a:stretch>
        </p:blipFill>
        <p:spPr>
          <a:xfrm>
            <a:off x="0" y="-9760"/>
            <a:ext cx="12192001" cy="6858000"/>
          </a:xfrm>
          <a:prstGeom prst="rect">
            <a:avLst/>
          </a:prstGeom>
        </p:spPr>
      </p:pic>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142446" y="1172415"/>
            <a:ext cx="8512934"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CHÚC CÁC EM </a:t>
            </a:r>
            <a:endParaRPr kumimoji="0" lang="vi-VN"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HỌC TẬP</a:t>
            </a:r>
            <a:r>
              <a:rPr kumimoji="0" lang="en-US" altLang="zh-CN" sz="6600" b="1" i="0" u="none" strike="noStrike" kern="1200" cap="none" spc="0" normalizeH="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TỐT</a:t>
            </a:r>
            <a:r>
              <a:rPr kumimoji="0" lang="vi-VN"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6600" b="1" i="0" u="none" strike="noStrike" kern="1200" cap="none" spc="0" normalizeH="0" baseline="0" noProof="0" dirty="0" smtClean="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zh-CN" altLang="en-US" sz="6600" b="1" i="0" u="none" strike="noStrike" kern="1200" cap="none" spc="0" normalizeH="0" baseline="0" noProof="0" dirty="0">
              <a:ln>
                <a:noFill/>
              </a:ln>
              <a:solidFill>
                <a:srgbClr val="FF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Picture 8"/>
          <p:cNvPicPr>
            <a:picLocks noChangeAspect="1"/>
          </p:cNvPicPr>
          <p:nvPr/>
        </p:nvPicPr>
        <p:blipFill>
          <a:blip r:embed="rId9"/>
          <a:stretch>
            <a:fillRect/>
          </a:stretch>
        </p:blipFill>
        <p:spPr>
          <a:xfrm>
            <a:off x="-141668" y="-113873"/>
            <a:ext cx="1052482" cy="88949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5" name="Picture 24"/>
          <p:cNvPicPr>
            <a:picLocks noChangeAspect="1"/>
          </p:cNvPicPr>
          <p:nvPr/>
        </p:nvPicPr>
        <p:blipFill>
          <a:blip r:embed="rId4"/>
          <a:stretch>
            <a:fillRect/>
          </a:stretch>
        </p:blipFill>
        <p:spPr>
          <a:xfrm>
            <a:off x="-141668" y="-113873"/>
            <a:ext cx="1052482" cy="889499"/>
          </a:xfrm>
          <a:prstGeom prst="rect">
            <a:avLst/>
          </a:prstGeom>
        </p:spPr>
      </p:pic>
      <p:pic>
        <p:nvPicPr>
          <p:cNvPr id="26"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QUỐC KÌ</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5253848" y="2860484"/>
            <a:ext cx="5593064"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3200" i="1" dirty="0">
                <a:solidFill>
                  <a:srgbClr val="0000FF"/>
                </a:solidFill>
                <a:latin typeface="Times New Roman" panose="02020603050405020304" pitchFamily="18" charset="0"/>
                <a:cs typeface="Times New Roman" panose="02020603050405020304" pitchFamily="18" charset="0"/>
              </a:rPr>
              <a:t>Quốc kì: Cờ Tổ quốc</a:t>
            </a:r>
            <a:endParaRPr lang="zh-CN" altLang="en-US" sz="3200" i="1" dirty="0">
              <a:solidFill>
                <a:srgbClr val="0000FF"/>
              </a:solidFill>
              <a:latin typeface="Times New Roman" panose="02020603050405020304" pitchFamily="18" charset="0"/>
              <a:cs typeface="Times New Roman" panose="02020603050405020304" pitchFamily="18" charset="0"/>
            </a:endParaRPr>
          </a:p>
        </p:txBody>
      </p:sp>
      <p:sp>
        <p:nvSpPr>
          <p:cNvPr id="27" name="文本框 4"/>
          <p:cNvSpPr txBox="1">
            <a:spLocks noChangeArrowheads="1"/>
          </p:cNvSpPr>
          <p:nvPr/>
        </p:nvSpPr>
        <p:spPr bwMode="auto">
          <a:xfrm>
            <a:off x="7085965" y="358775"/>
            <a:ext cx="2412365"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2</a:t>
            </a:r>
            <a:endParaRPr lang="zh-CN" altLang="en-US" sz="5400" b="1" u="sng" dirty="0">
              <a:solidFill>
                <a:srgbClr val="DC5D3D"/>
              </a:solidFill>
              <a:latin typeface="SVN-Manus" pitchFamily="2" charset="77"/>
              <a:ea typeface="+mn-ea"/>
              <a:cs typeface="+mn-ea"/>
              <a:sym typeface="+mn-lt"/>
            </a:endParaRPr>
          </a:p>
        </p:txBody>
      </p:sp>
      <p:pic>
        <p:nvPicPr>
          <p:cNvPr id="24" name="Picture 23"/>
          <p:cNvPicPr>
            <a:picLocks noChangeAspect="1"/>
          </p:cNvPicPr>
          <p:nvPr/>
        </p:nvPicPr>
        <p:blipFill rotWithShape="1">
          <a:blip r:embed="rId6"/>
          <a:srcRect t="19249"/>
          <a:stretch>
            <a:fillRect/>
          </a:stretch>
        </p:blipFill>
        <p:spPr>
          <a:xfrm>
            <a:off x="430947" y="1108090"/>
            <a:ext cx="4822901" cy="292088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strVal val="#ppt_w*0.70"/>
                                          </p:val>
                                        </p:tav>
                                        <p:tav tm="100000">
                                          <p:val>
                                            <p:strVal val="#ppt_w"/>
                                          </p:val>
                                        </p:tav>
                                      </p:tavLst>
                                    </p:anim>
                                    <p:anim calcmode="lin" valueType="num">
                                      <p:cBhvr>
                                        <p:cTn id="30" dur="1000" fill="hold"/>
                                        <p:tgtEl>
                                          <p:spTgt spid="32"/>
                                        </p:tgtEl>
                                        <p:attrNameLst>
                                          <p:attrName>ppt_h</p:attrName>
                                        </p:attrNameLst>
                                      </p:cBhvr>
                                      <p:tavLst>
                                        <p:tav tm="0">
                                          <p:val>
                                            <p:strVal val="#ppt_h"/>
                                          </p:val>
                                        </p:tav>
                                        <p:tav tm="100000">
                                          <p:val>
                                            <p:strVal val="#ppt_h"/>
                                          </p:val>
                                        </p:tav>
                                      </p:tavLst>
                                    </p:anim>
                                    <p:animEffect transition="in" filter="fade">
                                      <p:cBhvr>
                                        <p:cTn id="31" dur="1000"/>
                                        <p:tgtEl>
                                          <p:spTgt spid="3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22"/>
                                        </p:tgtEl>
                                      </p:cBhvr>
                                    </p:animEffect>
                                    <p:animScale>
                                      <p:cBhvr>
                                        <p:cTn id="69" dur="500" autoRev="1" fill="hold"/>
                                        <p:tgtEl>
                                          <p:spTgt spid="22"/>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23"/>
                                        </p:tgtEl>
                                      </p:cBhvr>
                                    </p:animEffect>
                                    <p:animScale>
                                      <p:cBhvr>
                                        <p:cTn id="72" dur="500" autoRev="1" fill="hold"/>
                                        <p:tgtEl>
                                          <p:spTgt spid="23"/>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6"/>
                                        </p:tgtEl>
                                      </p:cBhvr>
                                    </p:animEffect>
                                    <p:animScale>
                                      <p:cBhvr>
                                        <p:cTn id="75" dur="500" autoRev="1" fill="hold"/>
                                        <p:tgtEl>
                                          <p:spTgt spid="6"/>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1000" tmFilter="0, 0; .2, .5; .8, .5; 1, 0"/>
                                        <p:tgtEl>
                                          <p:spTgt spid="10"/>
                                        </p:tgtEl>
                                      </p:cBhvr>
                                    </p:animEffect>
                                    <p:animScale>
                                      <p:cBhvr>
                                        <p:cTn id="78" dur="500" autoRev="1" fill="hold"/>
                                        <p:tgtEl>
                                          <p:spTgt spid="10"/>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1000" tmFilter="0, 0; .2, .5; .8, .5; 1, 0"/>
                                        <p:tgtEl>
                                          <p:spTgt spid="4"/>
                                        </p:tgtEl>
                                      </p:cBhvr>
                                    </p:animEffect>
                                    <p:animScale>
                                      <p:cBhvr>
                                        <p:cTn id="81" dur="500" autoRev="1" fill="hold"/>
                                        <p:tgtEl>
                                          <p:spTgt spid="4"/>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1000" tmFilter="0, 0; .2, .5; .8, .5; 1, 0"/>
                                        <p:tgtEl>
                                          <p:spTgt spid="5"/>
                                        </p:tgtEl>
                                      </p:cBhvr>
                                    </p:animEffect>
                                    <p:animScale>
                                      <p:cBhvr>
                                        <p:cTn id="84"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1"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977" y="0"/>
            <a:ext cx="1876023" cy="2434384"/>
          </a:xfrm>
          <a:prstGeom prst="rect">
            <a:avLst/>
          </a:prstGeom>
        </p:spPr>
      </p:pic>
      <p:pic>
        <p:nvPicPr>
          <p:cNvPr id="25" name="Picture 24"/>
          <p:cNvPicPr>
            <a:picLocks noChangeAspect="1"/>
          </p:cNvPicPr>
          <p:nvPr/>
        </p:nvPicPr>
        <p:blipFill>
          <a:blip r:embed="rId5"/>
          <a:stretch>
            <a:fillRect/>
          </a:stretch>
        </p:blipFill>
        <p:spPr>
          <a:xfrm>
            <a:off x="-141668" y="-113873"/>
            <a:ext cx="1052482" cy="889499"/>
          </a:xfrm>
          <a:prstGeom prst="rect">
            <a:avLst/>
          </a:prstGeom>
        </p:spPr>
      </p:pic>
      <p:pic>
        <p:nvPicPr>
          <p:cNvPr id="26"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GIA CẦM</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5897792" y="2860484"/>
            <a:ext cx="5593064"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2800" b="1" i="1" dirty="0">
                <a:solidFill>
                  <a:srgbClr val="0000FF"/>
                </a:solidFill>
                <a:latin typeface="Times New Roman" panose="02020603050405020304" pitchFamily="18" charset="0"/>
                <a:cs typeface="Times New Roman" panose="02020603050405020304" pitchFamily="18" charset="0"/>
              </a:rPr>
              <a:t>Gia cầm: </a:t>
            </a:r>
            <a:r>
              <a:rPr lang="vi-VN" altLang="zh-CN" sz="2800" i="1" dirty="0">
                <a:solidFill>
                  <a:schemeClr val="bg1"/>
                </a:solidFill>
                <a:latin typeface="Times New Roman" panose="02020603050405020304" pitchFamily="18" charset="0"/>
                <a:cs typeface="Times New Roman" panose="02020603050405020304" pitchFamily="18" charset="0"/>
              </a:rPr>
              <a:t>động vật có hai chân, thuộc nhóm động vật có cánh được con người chăn nuôi để lấy trứng, thịt hoặc lông vũ.</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
        <p:nvSpPr>
          <p:cNvPr id="27" name="文本框 4"/>
          <p:cNvSpPr txBox="1">
            <a:spLocks noChangeArrowheads="1"/>
          </p:cNvSpPr>
          <p:nvPr/>
        </p:nvSpPr>
        <p:spPr bwMode="auto">
          <a:xfrm>
            <a:off x="7006590" y="271780"/>
            <a:ext cx="2524760"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3</a:t>
            </a:r>
            <a:endParaRPr lang="zh-CN" altLang="en-US" sz="5400" b="1" u="sng" dirty="0">
              <a:solidFill>
                <a:srgbClr val="DC5D3D"/>
              </a:solidFill>
              <a:latin typeface="SVN-Manus" pitchFamily="2" charset="77"/>
              <a:ea typeface="+mn-ea"/>
              <a:cs typeface="+mn-ea"/>
              <a:sym typeface="+mn-lt"/>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020" y="1132671"/>
            <a:ext cx="4199955" cy="305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5"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strVal val="#ppt_w*0.70"/>
                                          </p:val>
                                        </p:tav>
                                        <p:tav tm="100000">
                                          <p:val>
                                            <p:strVal val="#ppt_w"/>
                                          </p:val>
                                        </p:tav>
                                      </p:tavLst>
                                    </p:anim>
                                    <p:anim calcmode="lin" valueType="num">
                                      <p:cBhvr>
                                        <p:cTn id="33" dur="1000" fill="hold"/>
                                        <p:tgtEl>
                                          <p:spTgt spid="32"/>
                                        </p:tgtEl>
                                        <p:attrNameLst>
                                          <p:attrName>ppt_h</p:attrName>
                                        </p:attrNameLst>
                                      </p:cBhvr>
                                      <p:tavLst>
                                        <p:tav tm="0">
                                          <p:val>
                                            <p:strVal val="#ppt_h"/>
                                          </p:val>
                                        </p:tav>
                                        <p:tav tm="100000">
                                          <p:val>
                                            <p:strVal val="#ppt_h"/>
                                          </p:val>
                                        </p:tav>
                                      </p:tavLst>
                                    </p:anim>
                                    <p:animEffect transition="in" filter="fade">
                                      <p:cBhvr>
                                        <p:cTn id="34" dur="1000"/>
                                        <p:tgtEl>
                                          <p:spTgt spid="32"/>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22"/>
                                        </p:tgtEl>
                                      </p:cBhvr>
                                    </p:animEffect>
                                    <p:animScale>
                                      <p:cBhvr>
                                        <p:cTn id="72" dur="500" autoRev="1" fill="hold"/>
                                        <p:tgtEl>
                                          <p:spTgt spid="22"/>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23"/>
                                        </p:tgtEl>
                                      </p:cBhvr>
                                    </p:animEffect>
                                    <p:animScale>
                                      <p:cBhvr>
                                        <p:cTn id="75" dur="500" autoRev="1" fill="hold"/>
                                        <p:tgtEl>
                                          <p:spTgt spid="23"/>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1000" tmFilter="0, 0; .2, .5; .8, .5; 1, 0"/>
                                        <p:tgtEl>
                                          <p:spTgt spid="6"/>
                                        </p:tgtEl>
                                      </p:cBhvr>
                                    </p:animEffect>
                                    <p:animScale>
                                      <p:cBhvr>
                                        <p:cTn id="78" dur="500" autoRev="1" fill="hold"/>
                                        <p:tgtEl>
                                          <p:spTgt spid="6"/>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1000" tmFilter="0, 0; .2, .5; .8, .5; 1, 0"/>
                                        <p:tgtEl>
                                          <p:spTgt spid="10"/>
                                        </p:tgtEl>
                                      </p:cBhvr>
                                    </p:animEffect>
                                    <p:animScale>
                                      <p:cBhvr>
                                        <p:cTn id="81" dur="500" autoRev="1" fill="hold"/>
                                        <p:tgtEl>
                                          <p:spTgt spid="10"/>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1000" tmFilter="0, 0; .2, .5; .8, .5; 1, 0"/>
                                        <p:tgtEl>
                                          <p:spTgt spid="4"/>
                                        </p:tgtEl>
                                      </p:cBhvr>
                                    </p:animEffect>
                                    <p:animScale>
                                      <p:cBhvr>
                                        <p:cTn id="84" dur="500" autoRev="1" fill="hold"/>
                                        <p:tgtEl>
                                          <p:spTgt spid="4"/>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1000" tmFilter="0, 0; .2, .5; .8, .5; 1, 0"/>
                                        <p:tgtEl>
                                          <p:spTgt spid="5"/>
                                        </p:tgtEl>
                                      </p:cBhvr>
                                    </p:animEffect>
                                    <p:animScale>
                                      <p:cBhvr>
                                        <p:cTn id="8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42" y="5703375"/>
            <a:ext cx="6413548" cy="774985"/>
          </a:xfrm>
          <a:prstGeom prst="rect">
            <a:avLst/>
          </a:prstGeom>
        </p:spPr>
      </p:pic>
      <p:pic>
        <p:nvPicPr>
          <p:cNvPr id="21"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977" y="0"/>
            <a:ext cx="1876023" cy="2434384"/>
          </a:xfrm>
          <a:prstGeom prst="rect">
            <a:avLst/>
          </a:prstGeom>
        </p:spPr>
      </p:pic>
      <p:pic>
        <p:nvPicPr>
          <p:cNvPr id="25" name="Picture 24"/>
          <p:cNvPicPr>
            <a:picLocks noChangeAspect="1"/>
          </p:cNvPicPr>
          <p:nvPr/>
        </p:nvPicPr>
        <p:blipFill>
          <a:blip r:embed="rId5"/>
          <a:stretch>
            <a:fillRect/>
          </a:stretch>
        </p:blipFill>
        <p:spPr>
          <a:xfrm>
            <a:off x="-141668" y="-113873"/>
            <a:ext cx="1052482" cy="889499"/>
          </a:xfrm>
          <a:prstGeom prst="rect">
            <a:avLst/>
          </a:prstGeom>
        </p:spPr>
      </p:pic>
      <p:pic>
        <p:nvPicPr>
          <p:cNvPr id="26"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85045"/>
            <a:ext cx="3614311" cy="2716077"/>
          </a:xfrm>
          <a:prstGeom prst="rect">
            <a:avLst/>
          </a:prstGeom>
        </p:spPr>
      </p:pic>
      <p:grpSp>
        <p:nvGrpSpPr>
          <p:cNvPr id="29" name="组合 2"/>
          <p:cNvGrpSpPr/>
          <p:nvPr/>
        </p:nvGrpSpPr>
        <p:grpSpPr>
          <a:xfrm>
            <a:off x="6128375" y="1562562"/>
            <a:ext cx="5454623" cy="1064794"/>
            <a:chOff x="6527455" y="1779969"/>
            <a:chExt cx="5086267" cy="1064794"/>
          </a:xfrm>
        </p:grpSpPr>
        <p:sp>
          <p:nvSpPr>
            <p:cNvPr id="30" name="矩形 39"/>
            <p:cNvSpPr>
              <a:spLocks noChangeArrowheads="1"/>
            </p:cNvSpPr>
            <p:nvPr/>
          </p:nvSpPr>
          <p:spPr bwMode="auto">
            <a:xfrm>
              <a:off x="6689476" y="1858403"/>
              <a:ext cx="492424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defTabSz="1218565">
                <a:lnSpc>
                  <a:spcPct val="150000"/>
                </a:lnSpc>
                <a:spcBef>
                  <a:spcPts val="1000"/>
                </a:spcBef>
                <a:defRPr/>
              </a:pPr>
              <a:endParaRPr lang="zh-CN" altLang="en-US" sz="4400"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1" name="矩形 39"/>
            <p:cNvSpPr>
              <a:spLocks noChangeArrowheads="1"/>
            </p:cNvSpPr>
            <p:nvPr/>
          </p:nvSpPr>
          <p:spPr bwMode="auto">
            <a:xfrm>
              <a:off x="6527455" y="1779969"/>
              <a:ext cx="40353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lvl="0" indent="0" algn="ctr">
                <a:buNone/>
              </a:pPr>
              <a:r>
                <a:rPr lang="en-US" altLang="zh-CN" sz="4400" b="1" dirty="0" smtClean="0">
                  <a:solidFill>
                    <a:srgbClr val="FF0000"/>
                  </a:solidFill>
                  <a:latin typeface="Times New Roman" panose="02020603050405020304" pitchFamily="18" charset="0"/>
                  <a:cs typeface="Times New Roman" panose="02020603050405020304" pitchFamily="18" charset="0"/>
                  <a:sym typeface="+mn-lt"/>
                </a:rPr>
                <a:t>MẪU TỬ</a:t>
              </a:r>
              <a:endParaRPr lang="zh-CN" altLang="en-US" sz="4400" b="1" dirty="0">
                <a:solidFill>
                  <a:srgbClr val="FF0000"/>
                </a:solidFill>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5897792" y="2860484"/>
            <a:ext cx="5593064" cy="52197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altLang="zh-CN" sz="2800" b="1" i="1" dirty="0">
                <a:solidFill>
                  <a:srgbClr val="0000FF"/>
                </a:solidFill>
                <a:latin typeface="Times New Roman" panose="02020603050405020304" pitchFamily="18" charset="0"/>
                <a:cs typeface="Times New Roman" panose="02020603050405020304" pitchFamily="18" charset="0"/>
              </a:rPr>
              <a:t>Mẫu tử: </a:t>
            </a:r>
            <a:r>
              <a:rPr lang="en-US" altLang="vi-VN" sz="2800" i="1" dirty="0">
                <a:solidFill>
                  <a:schemeClr val="tx1"/>
                </a:solidFill>
                <a:latin typeface="Times New Roman" panose="02020603050405020304" pitchFamily="18" charset="0"/>
                <a:cs typeface="Times New Roman" panose="02020603050405020304" pitchFamily="18" charset="0"/>
              </a:rPr>
              <a:t>T</a:t>
            </a:r>
            <a:r>
              <a:rPr lang="vi-VN" altLang="zh-CN" sz="2800" i="1" dirty="0">
                <a:solidFill>
                  <a:schemeClr val="tx1"/>
                </a:solidFill>
                <a:latin typeface="Times New Roman" panose="02020603050405020304" pitchFamily="18" charset="0"/>
                <a:cs typeface="Times New Roman" panose="02020603050405020304" pitchFamily="18" charset="0"/>
              </a:rPr>
              <a:t>ình mẹ con</a:t>
            </a:r>
            <a:endParaRPr lang="zh-CN" altLang="en-US" sz="2800" i="1" dirty="0">
              <a:solidFill>
                <a:schemeClr val="tx1"/>
              </a:solidFill>
              <a:latin typeface="Times New Roman" panose="02020603050405020304" pitchFamily="18" charset="0"/>
              <a:cs typeface="Times New Roman" panose="02020603050405020304" pitchFamily="18" charset="0"/>
            </a:endParaRPr>
          </a:p>
        </p:txBody>
      </p:sp>
      <p:sp>
        <p:nvSpPr>
          <p:cNvPr id="27" name="文本框 4"/>
          <p:cNvSpPr txBox="1">
            <a:spLocks noChangeArrowheads="1"/>
          </p:cNvSpPr>
          <p:nvPr/>
        </p:nvSpPr>
        <p:spPr bwMode="auto">
          <a:xfrm>
            <a:off x="7006590" y="299720"/>
            <a:ext cx="2411730"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lvl="0" indent="0" algn="ctr">
              <a:buNone/>
            </a:pPr>
            <a:r>
              <a:rPr lang="en-US" altLang="zh-CN" sz="5400" b="1" u="sng" dirty="0" err="1">
                <a:solidFill>
                  <a:srgbClr val="DC5D3D"/>
                </a:solidFill>
                <a:latin typeface="SVN-Manus" pitchFamily="2" charset="77"/>
                <a:ea typeface="+mn-ea"/>
                <a:cs typeface="+mn-ea"/>
                <a:sym typeface="+mn-lt"/>
              </a:rPr>
              <a:t>Câu</a:t>
            </a:r>
            <a:r>
              <a:rPr lang="en-US" altLang="zh-CN" sz="5400" b="1" u="sng" dirty="0">
                <a:solidFill>
                  <a:srgbClr val="DC5D3D"/>
                </a:solidFill>
                <a:latin typeface="SVN-Manus" pitchFamily="2" charset="77"/>
                <a:ea typeface="+mn-ea"/>
                <a:cs typeface="+mn-ea"/>
                <a:sym typeface="+mn-lt"/>
              </a:rPr>
              <a:t> </a:t>
            </a:r>
            <a:r>
              <a:rPr lang="en-US" altLang="zh-CN" sz="5400" b="1" u="sng" dirty="0" smtClean="0">
                <a:solidFill>
                  <a:srgbClr val="DC5D3D"/>
                </a:solidFill>
                <a:latin typeface="SVN-Manus" pitchFamily="2" charset="77"/>
                <a:ea typeface="+mn-ea"/>
                <a:cs typeface="+mn-ea"/>
                <a:sym typeface="+mn-lt"/>
              </a:rPr>
              <a:t>4</a:t>
            </a:r>
            <a:endParaRPr lang="zh-CN" altLang="en-US" sz="5400" b="1" u="sng" dirty="0">
              <a:solidFill>
                <a:srgbClr val="DC5D3D"/>
              </a:solidFill>
              <a:latin typeface="SVN-Manus" pitchFamily="2" charset="77"/>
              <a:ea typeface="+mn-ea"/>
              <a:cs typeface="+mn-ea"/>
              <a:sym typeface="+mn-lt"/>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433" y="596463"/>
            <a:ext cx="4686313" cy="339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par>
                          <p:cTn id="27" fill="hold">
                            <p:stCondLst>
                              <p:cond delay="500"/>
                            </p:stCondLst>
                            <p:childTnLst>
                              <p:par>
                                <p:cTn id="28" presetID="45"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0"/>
                                        <p:tgtEl>
                                          <p:spTgt spid="32"/>
                                        </p:tgtEl>
                                      </p:cBhvr>
                                    </p:animEffect>
                                    <p:anim calcmode="lin" valueType="num">
                                      <p:cBhvr>
                                        <p:cTn id="31" dur="2000" fill="hold"/>
                                        <p:tgtEl>
                                          <p:spTgt spid="32"/>
                                        </p:tgtEl>
                                        <p:attrNameLst>
                                          <p:attrName>ppt_w</p:attrName>
                                        </p:attrNameLst>
                                      </p:cBhvr>
                                      <p:tavLst>
                                        <p:tav tm="0" fmla="#ppt_w*sin(2.5*pi*$)">
                                          <p:val>
                                            <p:fltVal val="0"/>
                                          </p:val>
                                        </p:tav>
                                        <p:tav tm="100000">
                                          <p:val>
                                            <p:fltVal val="1"/>
                                          </p:val>
                                        </p:tav>
                                      </p:tavLst>
                                    </p:anim>
                                    <p:anim calcmode="lin" valueType="num">
                                      <p:cBhvr>
                                        <p:cTn id="32" dur="2000" fill="hold"/>
                                        <p:tgtEl>
                                          <p:spTgt spid="32"/>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26" presetClass="emph" presetSubtype="0" repeatCount="indefinite" fill="hold" grpId="1" nodeType="withEffect">
                                  <p:stCondLst>
                                    <p:cond delay="0"/>
                                  </p:stCondLst>
                                  <p:endCondLst>
                                    <p:cond evt="onNext" delay="0">
                                      <p:tgtEl>
                                        <p:sldTgt/>
                                      </p:tgtEl>
                                    </p:cond>
                                  </p:endCondLst>
                                  <p:childTnLst>
                                    <p:animEffect transition="out" filter="fade">
                                      <p:cBhvr>
                                        <p:cTn id="69" dur="1000" tmFilter="0, 0; .2, .5; .8, .5; 1, 0"/>
                                        <p:tgtEl>
                                          <p:spTgt spid="22"/>
                                        </p:tgtEl>
                                      </p:cBhvr>
                                    </p:animEffect>
                                    <p:animScale>
                                      <p:cBhvr>
                                        <p:cTn id="70" dur="500" autoRev="1" fill="hold"/>
                                        <p:tgtEl>
                                          <p:spTgt spid="22"/>
                                        </p:tgtEl>
                                      </p:cBhvr>
                                      <p:by x="105000" y="105000"/>
                                    </p:animScale>
                                  </p:childTnLst>
                                </p:cTn>
                              </p:par>
                              <p:par>
                                <p:cTn id="71" presetID="26" presetClass="emph" presetSubtype="0" repeatCount="indefinite" fill="hold" grpId="1" nodeType="withEffect">
                                  <p:stCondLst>
                                    <p:cond delay="0"/>
                                  </p:stCondLst>
                                  <p:endCondLst>
                                    <p:cond evt="onNext" delay="0">
                                      <p:tgtEl>
                                        <p:sldTgt/>
                                      </p:tgtEl>
                                    </p:cond>
                                  </p:endCondLst>
                                  <p:childTnLst>
                                    <p:animEffect transition="out" filter="fade">
                                      <p:cBhvr>
                                        <p:cTn id="72" dur="1000" tmFilter="0, 0; .2, .5; .8, .5; 1, 0"/>
                                        <p:tgtEl>
                                          <p:spTgt spid="23"/>
                                        </p:tgtEl>
                                      </p:cBhvr>
                                    </p:animEffect>
                                    <p:animScale>
                                      <p:cBhvr>
                                        <p:cTn id="73" dur="500" autoRev="1" fill="hold"/>
                                        <p:tgtEl>
                                          <p:spTgt spid="23"/>
                                        </p:tgtEl>
                                      </p:cBhvr>
                                      <p:by x="105000" y="105000"/>
                                    </p:animScale>
                                  </p:childTnLst>
                                </p:cTn>
                              </p:par>
                              <p:par>
                                <p:cTn id="74" presetID="26" presetClass="emph" presetSubtype="0" repeatCount="indefinite" fill="hold" grpId="1" nodeType="withEffect">
                                  <p:stCondLst>
                                    <p:cond delay="0"/>
                                  </p:stCondLst>
                                  <p:endCondLst>
                                    <p:cond evt="onNext" delay="0">
                                      <p:tgtEl>
                                        <p:sldTgt/>
                                      </p:tgtEl>
                                    </p:cond>
                                  </p:endCondLst>
                                  <p:childTnLst>
                                    <p:animEffect transition="out" filter="fade">
                                      <p:cBhvr>
                                        <p:cTn id="75" dur="1000" tmFilter="0, 0; .2, .5; .8, .5; 1, 0"/>
                                        <p:tgtEl>
                                          <p:spTgt spid="6"/>
                                        </p:tgtEl>
                                      </p:cBhvr>
                                    </p:animEffect>
                                    <p:animScale>
                                      <p:cBhvr>
                                        <p:cTn id="76" dur="500" autoRev="1" fill="hold"/>
                                        <p:tgtEl>
                                          <p:spTgt spid="6"/>
                                        </p:tgtEl>
                                      </p:cBhvr>
                                      <p:by x="105000" y="105000"/>
                                    </p:animScale>
                                  </p:childTnLst>
                                </p:cTn>
                              </p:par>
                              <p:par>
                                <p:cTn id="77" presetID="26" presetClass="emph" presetSubtype="0" repeatCount="indefinite" fill="hold" grpId="1" nodeType="withEffect">
                                  <p:stCondLst>
                                    <p:cond delay="0"/>
                                  </p:stCondLst>
                                  <p:endCondLst>
                                    <p:cond evt="onNext" delay="0">
                                      <p:tgtEl>
                                        <p:sldTgt/>
                                      </p:tgtEl>
                                    </p:cond>
                                  </p:endCondLst>
                                  <p:childTnLst>
                                    <p:animEffect transition="out" filter="fade">
                                      <p:cBhvr>
                                        <p:cTn id="78" dur="1000" tmFilter="0, 0; .2, .5; .8, .5; 1, 0"/>
                                        <p:tgtEl>
                                          <p:spTgt spid="10"/>
                                        </p:tgtEl>
                                      </p:cBhvr>
                                    </p:animEffect>
                                    <p:animScale>
                                      <p:cBhvr>
                                        <p:cTn id="79" dur="500" autoRev="1" fill="hold"/>
                                        <p:tgtEl>
                                          <p:spTgt spid="10"/>
                                        </p:tgtEl>
                                      </p:cBhvr>
                                      <p:by x="105000" y="105000"/>
                                    </p:animScale>
                                  </p:childTnLst>
                                </p:cTn>
                              </p:par>
                              <p:par>
                                <p:cTn id="80" presetID="26" presetClass="emph" presetSubtype="0" repeatCount="indefinite" fill="hold" grpId="1" nodeType="withEffect">
                                  <p:stCondLst>
                                    <p:cond delay="0"/>
                                  </p:stCondLst>
                                  <p:endCondLst>
                                    <p:cond evt="onNext" delay="0">
                                      <p:tgtEl>
                                        <p:sldTgt/>
                                      </p:tgtEl>
                                    </p:cond>
                                  </p:endCondLst>
                                  <p:childTnLst>
                                    <p:animEffect transition="out" filter="fade">
                                      <p:cBhvr>
                                        <p:cTn id="81" dur="1000" tmFilter="0, 0; .2, .5; .8, .5; 1, 0"/>
                                        <p:tgtEl>
                                          <p:spTgt spid="4"/>
                                        </p:tgtEl>
                                      </p:cBhvr>
                                    </p:animEffect>
                                    <p:animScale>
                                      <p:cBhvr>
                                        <p:cTn id="82" dur="500" autoRev="1" fill="hold"/>
                                        <p:tgtEl>
                                          <p:spTgt spid="4"/>
                                        </p:tgtEl>
                                      </p:cBhvr>
                                      <p:by x="105000" y="105000"/>
                                    </p:animScale>
                                  </p:childTnLst>
                                </p:cTn>
                              </p:par>
                              <p:par>
                                <p:cTn id="83" presetID="26" presetClass="emph" presetSubtype="0" repeatCount="indefinite" fill="hold" grpId="1" nodeType="withEffect">
                                  <p:stCondLst>
                                    <p:cond delay="0"/>
                                  </p:stCondLst>
                                  <p:endCondLst>
                                    <p:cond evt="onNext" delay="0">
                                      <p:tgtEl>
                                        <p:sldTgt/>
                                      </p:tgtEl>
                                    </p:cond>
                                  </p:endCondLst>
                                  <p:childTnLst>
                                    <p:animEffect transition="out" filter="fade">
                                      <p:cBhvr>
                                        <p:cTn id="84" dur="1000" tmFilter="0, 0; .2, .5; .8, .5; 1, 0"/>
                                        <p:tgtEl>
                                          <p:spTgt spid="5"/>
                                        </p:tgtEl>
                                      </p:cBhvr>
                                    </p:animEffect>
                                    <p:animScale>
                                      <p:cBhvr>
                                        <p:cTn id="8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32" grpId="0" bldLvl="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2"/>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18" name="文本框 17"/>
          <p:cNvSpPr txBox="1"/>
          <p:nvPr/>
        </p:nvSpPr>
        <p:spPr>
          <a:xfrm>
            <a:off x="3437458" y="2283980"/>
            <a:ext cx="59807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HÌNH</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THÀNH KIẾN THỨC</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panose="020B0604020202020204" charset="-122"/>
              <a:ea typeface="黑体"/>
              <a:cs typeface="+mn-cs"/>
            </a:endParaRPr>
          </a:p>
        </p:txBody>
      </p:sp>
      <p:pic>
        <p:nvPicPr>
          <p:cNvPr id="20"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342" y="4928391"/>
            <a:ext cx="6413548" cy="1549970"/>
          </a:xfrm>
          <a:prstGeom prst="rect">
            <a:avLst/>
          </a:prstGeom>
        </p:spPr>
      </p:pic>
      <p:pic>
        <p:nvPicPr>
          <p:cNvPr id="21"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899" y="798942"/>
            <a:ext cx="2212909" cy="2871537"/>
          </a:xfrm>
          <a:prstGeom prst="rect">
            <a:avLst/>
          </a:prstGeom>
        </p:spPr>
      </p:pic>
      <p:pic>
        <p:nvPicPr>
          <p:cNvPr id="25" name="Picture 24"/>
          <p:cNvPicPr>
            <a:picLocks noChangeAspect="1"/>
          </p:cNvPicPr>
          <p:nvPr/>
        </p:nvPicPr>
        <p:blipFill>
          <a:blip r:embed="rId8"/>
          <a:stretch>
            <a:fillRect/>
          </a:stretch>
        </p:blipFill>
        <p:spPr>
          <a:xfrm>
            <a:off x="-141668" y="-113873"/>
            <a:ext cx="1052482" cy="8894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0-#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1258013" y="1617520"/>
            <a:ext cx="12191647" cy="6858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2385">
            <a:off x="-499116" y="4346181"/>
            <a:ext cx="2411081" cy="2350873"/>
          </a:xfrm>
          <a:prstGeom prst="rect">
            <a:avLst/>
          </a:prstGeom>
        </p:spPr>
      </p:pic>
      <p:sp>
        <p:nvSpPr>
          <p:cNvPr id="7" name="TextBox 7"/>
          <p:cNvSpPr txBox="1"/>
          <p:nvPr/>
        </p:nvSpPr>
        <p:spPr>
          <a:xfrm>
            <a:off x="3039972" y="653190"/>
            <a:ext cx="5661383" cy="602589"/>
          </a:xfrm>
          <a:prstGeom prst="rect">
            <a:avLst/>
          </a:prstGeom>
        </p:spPr>
        <p:txBody>
          <a:bodyPr wrap="square" lIns="0" tIns="0" rIns="0" bIns="0" rtlCol="0" anchor="t">
            <a:spAutoFit/>
          </a:bodyPr>
          <a:lstStyle/>
          <a:p>
            <a:pPr algn="r">
              <a:lnSpc>
                <a:spcPts val="4665"/>
              </a:lnSpc>
            </a:pPr>
            <a:r>
              <a:rPr lang="en-US" sz="4300" b="1" dirty="0">
                <a:solidFill>
                  <a:srgbClr val="FF00FF"/>
                </a:solidFill>
                <a:latin typeface="Times New Roman" panose="02020603050405020304" pitchFamily="18" charset="0"/>
                <a:cs typeface="Times New Roman" panose="02020603050405020304" pitchFamily="18" charset="0"/>
              </a:rPr>
              <a:t>NỘI DUNG BÀI HỌC</a:t>
            </a:r>
          </a:p>
        </p:txBody>
      </p:sp>
      <p:sp>
        <p:nvSpPr>
          <p:cNvPr id="11" name="AutoShape 11"/>
          <p:cNvSpPr/>
          <p:nvPr/>
        </p:nvSpPr>
        <p:spPr>
          <a:xfrm>
            <a:off x="505791" y="1401275"/>
            <a:ext cx="11180415" cy="0"/>
          </a:xfrm>
          <a:prstGeom prst="line">
            <a:avLst/>
          </a:prstGeom>
          <a:ln w="19050" cap="rnd">
            <a:solidFill>
              <a:srgbClr val="000000">
                <a:alpha val="14902"/>
              </a:srgbClr>
            </a:solidFill>
            <a:prstDash val="solid"/>
            <a:headEnd type="none" w="sm" len="sm"/>
            <a:tailEnd type="none" w="sm" len="sm"/>
          </a:ln>
        </p:spPr>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64154" y="5359400"/>
            <a:ext cx="4354922" cy="1861783"/>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785570" y="5771696"/>
            <a:ext cx="549695" cy="1037191"/>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52669" y="4548689"/>
            <a:ext cx="333538" cy="995662"/>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342562" y="5832241"/>
            <a:ext cx="270600" cy="807783"/>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705115" y="5511119"/>
            <a:ext cx="2456058" cy="1249556"/>
          </a:xfrm>
          <a:prstGeom prst="rect">
            <a:avLst/>
          </a:prstGeom>
        </p:spPr>
      </p:pic>
      <p:sp>
        <p:nvSpPr>
          <p:cNvPr id="24" name="Pentagon 23"/>
          <p:cNvSpPr/>
          <p:nvPr/>
        </p:nvSpPr>
        <p:spPr>
          <a:xfrm>
            <a:off x="2193320" y="2025624"/>
            <a:ext cx="5123874" cy="949592"/>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ÔN LẠI LÝ THUYẾT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5" name="Pentagon 24"/>
          <p:cNvSpPr/>
          <p:nvPr/>
        </p:nvSpPr>
        <p:spPr>
          <a:xfrm>
            <a:off x="3340674" y="3599083"/>
            <a:ext cx="4467015" cy="949592"/>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LUYỆN TẬP</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4"/>
          <a:stretch>
            <a:fillRect/>
          </a:stretch>
        </p:blipFill>
        <p:spPr>
          <a:xfrm>
            <a:off x="-141668" y="-113873"/>
            <a:ext cx="1052482" cy="889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34</TotalTime>
  <Words>2514</Words>
  <Application>Microsoft Office PowerPoint</Application>
  <PresentationFormat>Custom</PresentationFormat>
  <Paragraphs>247</Paragraphs>
  <Slides>41</Slides>
  <Notes>3</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iTCARE</cp:lastModifiedBy>
  <cp:revision>295</cp:revision>
  <dcterms:created xsi:type="dcterms:W3CDTF">2021-11-30T14:57:00Z</dcterms:created>
  <dcterms:modified xsi:type="dcterms:W3CDTF">2023-11-27T03:54:53Z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331FB5969EB54571B76FCEBB192A0486</vt:lpwstr>
  </property>
  <property fmtid="{D5CDD505-2E9C-101B-9397-08002B2CF9AE}" pid="3" name="KSOProductBuildVer">
    <vt:lpwstr>1033-11.2.0.11537</vt:lpwstr>
  </property>
</Properties>
</file>