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332" r:id="rId6"/>
    <p:sldId id="335" r:id="rId7"/>
    <p:sldId id="344" r:id="rId8"/>
    <p:sldId id="345" r:id="rId9"/>
    <p:sldId id="258" r:id="rId10"/>
    <p:sldId id="336" r:id="rId11"/>
    <p:sldId id="338" r:id="rId12"/>
    <p:sldId id="343" r:id="rId13"/>
    <p:sldId id="339" r:id="rId14"/>
    <p:sldId id="340" r:id="rId15"/>
    <p:sldId id="342" r:id="rId16"/>
    <p:sldId id="287" r:id="rId17"/>
  </p:sldIdLst>
  <p:sldSz cx="9144000" cy="5143500" type="screen16x9"/>
  <p:notesSz cx="6858000" cy="9144000"/>
  <p:embeddedFontLst>
    <p:embeddedFont>
      <p:font typeface="Patrick Hand" panose="00000500000000000000"/>
      <p:regular r:id="rId21"/>
    </p:embeddedFont>
    <p:embeddedFont>
      <p:font typeface="Mulish"/>
      <p:regular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Patrick Hand" panose="000005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2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e5572939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e5572939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714dcfbe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714dcfbe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e484aabe0c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e484aabe0c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pic>
          <p:nvPicPr>
            <p:cNvPr id="23" name="Google Shape;23;p2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>
              <a:fillRect/>
            </a:stretch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>
              <a:fillRect/>
            </a:stretch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>
              <a:fillRect/>
            </a:stretch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292425" y="1344600"/>
            <a:ext cx="4864200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535150" y="3855804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A17A74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>
            <a:fillRect/>
          </a:stretch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>
            <a:fillRect/>
          </a:stretch>
        </p:blipFill>
        <p:spPr>
          <a:xfrm>
            <a:off x="6933900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>
            <a:fillRect/>
          </a:stretch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>
            <a:fillRect/>
          </a:stretch>
        </p:blipFill>
        <p:spPr>
          <a:xfrm rot="-1850224">
            <a:off x="1218899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>
            <a:fillRect/>
          </a:stretch>
        </p:blipFill>
        <p:spPr>
          <a:xfrm rot="895601">
            <a:off x="1617857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>
            <a:fillRect/>
          </a:stretch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39" name="Google Shape;739;p2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40" name="Google Shape;740;p2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2" name="Google Shape;742;p2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43" name="Google Shape;743;p2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744" name="Google Shape;744;p2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45" name="Google Shape;745;p2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pic>
          <p:nvPicPr>
            <p:cNvPr id="751" name="Google Shape;751;p2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>
              <a:fillRect/>
            </a:stretch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2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>
              <a:fillRect/>
            </a:stretch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>
              <a:fillRect/>
            </a:stretch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9" name="Google Shape;759;p28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>
            <a:fillRect/>
          </a:stretch>
        </p:blipFill>
        <p:spPr>
          <a:xfrm rot="-850647">
            <a:off x="8494850" y="4398476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>
            <a:fillRect/>
          </a:stretch>
        </p:blipFill>
        <p:spPr>
          <a:xfrm rot="1593194">
            <a:off x="8387039" y="389085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8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866775" y="3962500"/>
            <a:ext cx="780273" cy="67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>
            <a:fillRect/>
          </a:stretch>
        </p:blipFill>
        <p:spPr>
          <a:xfrm rot="1593217">
            <a:off x="1515457" y="3860943"/>
            <a:ext cx="174966" cy="2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>
            <a:fillRect/>
          </a:stretch>
        </p:blipFill>
        <p:spPr>
          <a:xfrm rot="153">
            <a:off x="1199056" y="3663354"/>
            <a:ext cx="226770" cy="27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2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66" name="Google Shape;766;p2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67" name="Google Shape;767;p2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70" name="Google Shape;770;p2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771" name="Google Shape;771;p2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72" name="Google Shape;772;p2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73" name="Google Shape;773;p2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74" name="Google Shape;774;p2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75" name="Google Shape;775;p2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76" name="Google Shape;776;p2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pic>
          <p:nvPicPr>
            <p:cNvPr id="778" name="Google Shape;778;p2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>
              <a:fillRect/>
            </a:stretch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2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>
              <a:fillRect/>
            </a:stretch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2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>
              <a:fillRect/>
            </a:stretch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6" name="Google Shape;786;p29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>
            <a:fillRect/>
          </a:stretch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>
            <a:fillRect/>
          </a:stretch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9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>
            <a:fillRect/>
          </a:stretch>
        </p:blipFill>
        <p:spPr>
          <a:xfrm rot="1505967">
            <a:off x="8385300" y="780012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29"/>
          <p:cNvGrpSpPr/>
          <p:nvPr/>
        </p:nvGrpSpPr>
        <p:grpSpPr>
          <a:xfrm>
            <a:off x="8076997" y="3947007"/>
            <a:ext cx="707793" cy="707793"/>
            <a:chOff x="7784722" y="622782"/>
            <a:chExt cx="707793" cy="707793"/>
          </a:xfrm>
        </p:grpSpPr>
        <p:grpSp>
          <p:nvGrpSpPr>
            <p:cNvPr id="790" name="Google Shape;790;p29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791" name="Google Shape;791;p29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pic>
            <p:nvPicPr>
              <p:cNvPr id="792" name="Google Shape;792;p29"/>
              <p:cNvPicPr preferRelativeResize="0"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93" name="Google Shape;793;p29"/>
            <p:cNvPicPr preferRelativeResize="0"/>
            <p:nvPr/>
          </p:nvPicPr>
          <p:blipFill rotWithShape="1">
            <a:blip r:embed="rId8"/>
            <a:srcRect l="9593" t="18457" r="10661" b="7298"/>
            <a:stretch>
              <a:fillRect/>
            </a:stretch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46" name="Google Shape;46;p3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pic>
          <p:nvPicPr>
            <p:cNvPr id="53" name="Google Shape;53;p3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>
              <a:fillRect/>
            </a:stretch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3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>
              <a:fillRect/>
            </a:stretch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3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>
              <a:fillRect/>
            </a:stretch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205900" y="2331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2205900" y="1518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205900" y="3084550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>
            <a:fillRect/>
          </a:stretch>
        </p:blipFill>
        <p:spPr>
          <a:xfrm rot="1220646" flipH="1">
            <a:off x="8392316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>
            <a:fillRect/>
          </a:stretch>
        </p:blipFill>
        <p:spPr>
          <a:xfrm flipH="1">
            <a:off x="2477463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>
            <a:fillRect/>
          </a:stretch>
        </p:blipFill>
        <p:spPr>
          <a:xfrm rot="-1593194" flipH="1">
            <a:off x="957285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>
            <a:fillRect/>
          </a:stretch>
        </p:blipFill>
        <p:spPr>
          <a:xfrm rot="1850224" flipH="1">
            <a:off x="8192477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>
            <a:fillRect/>
          </a:stretch>
        </p:blipFill>
        <p:spPr>
          <a:xfrm rot="-895601" flipH="1">
            <a:off x="7847620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>
            <a:fillRect/>
          </a:stretch>
        </p:blipFill>
        <p:spPr>
          <a:xfrm rot="-1505967" flipH="1">
            <a:off x="1216563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31" name="Google Shape;131;p6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36" name="Google Shape;136;p6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37" name="Google Shape;137;p6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pic>
          <p:nvPicPr>
            <p:cNvPr id="143" name="Google Shape;143;p6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>
              <a:fillRect/>
            </a:stretch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>
              <a:fillRect/>
            </a:stretch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>
              <a:fillRect/>
            </a:stretch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>
            <a:fillRect/>
          </a:stretch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>
            <a:fillRect/>
          </a:stretch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>
            <a:fillRect/>
          </a:stretch>
        </p:blipFill>
        <p:spPr>
          <a:xfrm rot="1505967">
            <a:off x="8385300" y="4425837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6"/>
          <p:cNvGrpSpPr/>
          <p:nvPr/>
        </p:nvGrpSpPr>
        <p:grpSpPr>
          <a:xfrm>
            <a:off x="7784722" y="622782"/>
            <a:ext cx="707793" cy="707793"/>
            <a:chOff x="7784722" y="622782"/>
            <a:chExt cx="707793" cy="707793"/>
          </a:xfrm>
        </p:grpSpPr>
        <p:grpSp>
          <p:nvGrpSpPr>
            <p:cNvPr id="156" name="Google Shape;156;p6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pic>
            <p:nvPicPr>
              <p:cNvPr id="158" name="Google Shape;158;p6"/>
              <p:cNvPicPr preferRelativeResize="0"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" name="Google Shape;159;p6"/>
            <p:cNvPicPr preferRelativeResize="0"/>
            <p:nvPr/>
          </p:nvPicPr>
          <p:blipFill rotWithShape="1">
            <a:blip r:embed="rId8"/>
            <a:srcRect l="9593" t="18457" r="10661" b="7298"/>
            <a:stretch>
              <a:fillRect/>
            </a:stretch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88" name="Google Shape;188;p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89" name="Google Shape;189;p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91" name="Google Shape;191;p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92" name="Google Shape;192;p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93" name="Google Shape;193;p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94" name="Google Shape;194;p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5" name="Google Shape;195;p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6" name="Google Shape;196;p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pic>
          <p:nvPicPr>
            <p:cNvPr id="200" name="Google Shape;200;p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>
              <a:fillRect/>
            </a:stretch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>
              <a:fillRect/>
            </a:stretch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>
              <a:fillRect/>
            </a:stretch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>
            <a:fillRect/>
          </a:stretch>
        </p:blipFill>
        <p:spPr>
          <a:xfrm rot="-1220646">
            <a:off x="15598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>
            <a:fillRect/>
          </a:stretch>
        </p:blipFill>
        <p:spPr>
          <a:xfrm>
            <a:off x="990300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>
            <a:fillRect/>
          </a:stretch>
        </p:blipFill>
        <p:spPr>
          <a:xfrm rot="1593194">
            <a:off x="1597889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>
            <a:fillRect/>
          </a:stretch>
        </p:blipFill>
        <p:spPr>
          <a:xfrm rot="-1850224">
            <a:off x="6943424" y="649692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>
            <a:fillRect/>
          </a:stretch>
        </p:blipFill>
        <p:spPr>
          <a:xfrm rot="2461708">
            <a:off x="8462682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>
            <a:fillRect/>
          </a:stretch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17" name="Google Shape;217;p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18" name="Google Shape;218;p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20" name="Google Shape;220;p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22" name="Google Shape;222;p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23" name="Google Shape;223;p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5" name="Google Shape;225;p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6" name="Google Shape;226;p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pic>
          <p:nvPicPr>
            <p:cNvPr id="229" name="Google Shape;229;p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>
              <a:fillRect/>
            </a:stretch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>
              <a:fillRect/>
            </a:stretch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>
              <a:fillRect/>
            </a:stretch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1542075" y="1107731"/>
            <a:ext cx="3315600" cy="12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1855875" y="2522519"/>
            <a:ext cx="2688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>
            <a:fillRect/>
          </a:stretch>
        </p:blipFill>
        <p:spPr>
          <a:xfrm>
            <a:off x="6105225" y="82270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>
            <a:fillRect/>
          </a:stretch>
        </p:blipFill>
        <p:spPr>
          <a:xfrm rot="1593194">
            <a:off x="8201889" y="127647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>
            <a:fillRect/>
          </a:stretch>
        </p:blipFill>
        <p:spPr>
          <a:xfrm rot="-1850224">
            <a:off x="1045749" y="4443117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>
            <a:fillRect/>
          </a:stretch>
        </p:blipFill>
        <p:spPr>
          <a:xfrm rot="-947167">
            <a:off x="7503783" y="772960"/>
            <a:ext cx="179435" cy="21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>
            <a:off x="1043750" y="2819400"/>
            <a:ext cx="38193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1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47" name="Google Shape;247;p11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50" name="Google Shape;250;p11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52" name="Google Shape;252;p11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53" name="Google Shape;253;p11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" name="Google Shape;256;p11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" name="Google Shape;257;p11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pic>
          <p:nvPicPr>
            <p:cNvPr id="259" name="Google Shape;259;p11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>
              <a:fillRect/>
            </a:stretch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1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>
              <a:fillRect/>
            </a:stretch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>
              <a:fillRect/>
            </a:stretch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1"/>
          <p:cNvSpPr txBox="1">
            <a:spLocks noGrp="1"/>
          </p:cNvSpPr>
          <p:nvPr>
            <p:ph type="title" hasCustomPrompt="1"/>
          </p:nvPr>
        </p:nvSpPr>
        <p:spPr>
          <a:xfrm>
            <a:off x="2162175" y="1258525"/>
            <a:ext cx="510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8" name="Google Shape;268;p11"/>
          <p:cNvSpPr txBox="1">
            <a:spLocks noGrp="1"/>
          </p:cNvSpPr>
          <p:nvPr>
            <p:ph type="subTitle" idx="1"/>
          </p:nvPr>
        </p:nvSpPr>
        <p:spPr>
          <a:xfrm>
            <a:off x="2162175" y="3170225"/>
            <a:ext cx="51054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>
            <a:fillRect/>
          </a:stretch>
        </p:blipFill>
        <p:spPr>
          <a:xfrm rot="1220646" flipH="1">
            <a:off x="78399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>
            <a:fillRect/>
          </a:stretch>
        </p:blipFill>
        <p:spPr>
          <a:xfrm flipH="1">
            <a:off x="8471401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>
            <a:fillRect/>
          </a:stretch>
        </p:blipFill>
        <p:spPr>
          <a:xfrm rot="-1593194" flipH="1">
            <a:off x="7877997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>
            <a:fillRect/>
          </a:stretch>
        </p:blipFill>
        <p:spPr>
          <a:xfrm rot="-2461708" flipH="1">
            <a:off x="1053133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>
            <a:fillRect/>
          </a:stretch>
        </p:blipFill>
        <p:spPr>
          <a:xfrm rot="-1505967" flipH="1">
            <a:off x="1266901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7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12" name="Google Shape;712;p27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13" name="Google Shape;713;p27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15" name="Google Shape;715;p27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16" name="Google Shape;716;p27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717" name="Google Shape;717;p27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18" name="Google Shape;718;p27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19" name="Google Shape;719;p27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20" name="Google Shape;720;p27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21" name="Google Shape;721;p27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22" name="Google Shape;722;p27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723" name="Google Shape;723;p27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pic>
          <p:nvPicPr>
            <p:cNvPr id="724" name="Google Shape;724;p27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>
              <a:fillRect/>
            </a:stretch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7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>
              <a:fillRect/>
            </a:stretch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>
              <a:fillRect/>
            </a:stretch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>
              <a:fillRect/>
            </a:stretch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7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>
              <a:fillRect/>
            </a:stretch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2" name="Google Shape;732;p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31171" y="4005826"/>
            <a:ext cx="663161" cy="66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7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021284" y="661588"/>
            <a:ext cx="724644" cy="63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7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>
            <a:fillRect/>
          </a:stretch>
        </p:blipFill>
        <p:spPr>
          <a:xfrm>
            <a:off x="1649834" y="606951"/>
            <a:ext cx="225413" cy="2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7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>
            <a:fillRect/>
          </a:stretch>
        </p:blipFill>
        <p:spPr>
          <a:xfrm rot="-1892008">
            <a:off x="784085" y="1432153"/>
            <a:ext cx="210024" cy="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7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>
            <a:fillRect/>
          </a:stretch>
        </p:blipFill>
        <p:spPr>
          <a:xfrm rot="1477677">
            <a:off x="8528783" y="4324879"/>
            <a:ext cx="281738" cy="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 panose="00000500000000000000"/>
              <a:buNone/>
              <a:defRPr sz="3400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slide" Target="slide2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slide" Target="slide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slide" Target="slide2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AE9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32"/>
          <p:cNvPicPr preferRelativeResize="0"/>
          <p:nvPr/>
        </p:nvPicPr>
        <p:blipFill rotWithShape="1">
          <a:blip r:embed="rId1">
            <a:alphaModFix amt="90000"/>
          </a:blip>
          <a:srcRect l="852" t="3632" b="4876"/>
          <a:stretch>
            <a:fillRect/>
          </a:stretch>
        </p:blipFill>
        <p:spPr>
          <a:xfrm>
            <a:off x="898725" y="997875"/>
            <a:ext cx="7718026" cy="2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32"/>
          <p:cNvSpPr txBox="1">
            <a:spLocks noGrp="1"/>
          </p:cNvSpPr>
          <p:nvPr>
            <p:ph type="ctrTitle"/>
          </p:nvPr>
        </p:nvSpPr>
        <p:spPr>
          <a:xfrm>
            <a:off x="1902569" y="1543069"/>
            <a:ext cx="5373488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/>
              <a:t>Unit 3:</a:t>
            </a:r>
            <a:br>
              <a:rPr lang="en-GB" sz="6600"/>
            </a:br>
            <a:r>
              <a:rPr lang="en-GB" sz="6600"/>
              <a:t>Community </a:t>
            </a:r>
            <a:r>
              <a:rPr lang="en-GB" sz="6600" dirty="0"/>
              <a:t>service</a:t>
            </a:r>
            <a:endParaRPr sz="6600" dirty="0"/>
          </a:p>
        </p:txBody>
      </p:sp>
      <p:sp>
        <p:nvSpPr>
          <p:cNvPr id="804" name="Google Shape;804;p32"/>
          <p:cNvSpPr txBox="1">
            <a:spLocks noGrp="1"/>
          </p:cNvSpPr>
          <p:nvPr>
            <p:ph type="subTitle" idx="1"/>
          </p:nvPr>
        </p:nvSpPr>
        <p:spPr>
          <a:xfrm>
            <a:off x="2509284" y="3855804"/>
            <a:ext cx="4404366" cy="453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Lesson 7: Looking back </a:t>
            </a:r>
            <a:endParaRPr sz="2800" dirty="0"/>
          </a:p>
        </p:txBody>
      </p:sp>
      <p:sp>
        <p:nvSpPr>
          <p:cNvPr id="805" name="Google Shape;805;p32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06" name="Google Shape;806;p32">
            <a:hlinkClick r:id="rId2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Jan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07" name="Google Shape;807;p32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Jul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08" name="Google Shape;808;p32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May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09" name="Google Shape;809;p32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10" name="Google Shape;810;p32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Apr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11" name="Google Shape;811;p32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Feb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12" name="Google Shape;812;p32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Dec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13" name="Google Shape;813;p32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Sep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14" name="Google Shape;814;p32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Oct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15" name="Google Shape;815;p32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Aug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pic>
        <p:nvPicPr>
          <p:cNvPr id="816" name="Google Shape;816;p32"/>
          <p:cNvPicPr preferRelativeResize="0"/>
          <p:nvPr/>
        </p:nvPicPr>
        <p:blipFill rotWithShape="1">
          <a:blip r:embed="rId3"/>
          <a:srcRect l="6356" t="2983" r="2842" b="1687"/>
          <a:stretch>
            <a:fillRect/>
          </a:stretch>
        </p:blipFill>
        <p:spPr>
          <a:xfrm>
            <a:off x="973925" y="2745704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7" name="Google Shape;817;p32"/>
          <p:cNvPicPr preferRelativeResize="0"/>
          <p:nvPr/>
        </p:nvPicPr>
        <p:blipFill rotWithShape="1">
          <a:blip r:embed="rId4"/>
          <a:srcRect l="11379" t="6738" r="7220" b="9340"/>
          <a:stretch>
            <a:fillRect/>
          </a:stretch>
        </p:blipFill>
        <p:spPr>
          <a:xfrm>
            <a:off x="7419975" y="997879"/>
            <a:ext cx="928800" cy="920400"/>
          </a:xfrm>
          <a:prstGeom prst="ellipse">
            <a:avLst/>
          </a:prstGeom>
          <a:noFill/>
          <a:ln>
            <a:noFill/>
          </a:ln>
          <a:effectLst>
            <a:outerShdw blurRad="57150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8" name="Google Shape;818;p3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215650" y="3675154"/>
            <a:ext cx="1087626" cy="104567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2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Nov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20" name="Google Shape;820;p32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&gt;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21" name="Google Shape;821;p32"/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&lt;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1">
            <a:alphaModFix amt="90000"/>
          </a:blip>
          <a:srcRect l="852" t="3632" b="4876"/>
          <a:stretch>
            <a:fillRect/>
          </a:stretch>
        </p:blipFill>
        <p:spPr>
          <a:xfrm>
            <a:off x="2525971" y="1899260"/>
            <a:ext cx="4569490" cy="178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397026" y="1190877"/>
            <a:ext cx="1836370" cy="166019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2601433" y="1949307"/>
            <a:ext cx="4373528" cy="154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Grammar</a:t>
            </a:r>
            <a:endParaRPr sz="8000" dirty="0"/>
          </a:p>
        </p:txBody>
      </p:sp>
      <p:pic>
        <p:nvPicPr>
          <p:cNvPr id="874" name="Google Shape;874;p34"/>
          <p:cNvPicPr preferRelativeResize="0"/>
          <p:nvPr/>
        </p:nvPicPr>
        <p:blipFill rotWithShape="1">
          <a:blip r:embed="rId3">
            <a:alphaModFix amt="90000"/>
          </a:blip>
          <a:srcRect l="17866" t="19811" r="12095" b="21433"/>
          <a:stretch>
            <a:fillRect/>
          </a:stretch>
        </p:blipFill>
        <p:spPr>
          <a:xfrm rot="-1273558">
            <a:off x="6489448" y="2336002"/>
            <a:ext cx="322162" cy="41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76" name="Google Shape;876;p34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Jan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Jul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May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Apr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1" name="Google Shape;881;p34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Feb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Dec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Sep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Oct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Aug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Nov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&gt;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&lt;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855020" y="1552783"/>
            <a:ext cx="89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atrick Hand" panose="00000500000000000000" pitchFamily="2" charset="0"/>
              </a:rPr>
              <a:t>02</a:t>
            </a:r>
            <a:endParaRPr lang="en-US" sz="6000" dirty="0">
              <a:latin typeface="Patrick Hand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090" y="1396409"/>
            <a:ext cx="8661991" cy="365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Warm Clothes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is a famous volunteer group in Viet Nam. Its members are both parents and their children. Last year, they (1)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many activities to help their community. The group (2)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clothes and sent them to poor people in rural areas. The parents taught their children to make things from bamboo and bottles. They then (3)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these to buy books, and (4)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 to village children. They also (5)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the villages and tutored small kids there. They really brought love to those small villages.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90" y="38266"/>
            <a:ext cx="8895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Ex3: Use the correct form of the verbs from the box to complete the passage.</a:t>
            </a:r>
            <a:endParaRPr lang="en-US" sz="2200" b="0" dirty="0">
              <a:effectLst/>
              <a:latin typeface="Nunito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6734" r="3347" b="21046"/>
          <a:stretch>
            <a:fillRect/>
          </a:stretch>
        </p:blipFill>
        <p:spPr bwMode="auto">
          <a:xfrm>
            <a:off x="2282456" y="751365"/>
            <a:ext cx="4954771" cy="4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237" y="1389319"/>
            <a:ext cx="6337008" cy="3622158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0" i="1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Warm Clothes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is a famous volunteer group in Viet Nam. Its members are both parents and their children. Last year, they (1)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many activities to help their community. The group (2)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clothes and sent them to poor people in rural areas. The parents taught their children to make things from bamboo and bottles. They then (3)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these to buy books, and (4)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 to village children. They also (5)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the villages and tutored small kids there. They really brought love to those small villages.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90" y="38266"/>
            <a:ext cx="8895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Ex3: Use the correct form of the verbs from the box to complete the passage.</a:t>
            </a:r>
            <a:endParaRPr lang="en-US" sz="2200" b="0" dirty="0">
              <a:effectLst/>
              <a:latin typeface="Nunito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6734" r="3347" b="21046"/>
          <a:stretch>
            <a:fillRect/>
          </a:stretch>
        </p:blipFill>
        <p:spPr bwMode="auto">
          <a:xfrm>
            <a:off x="2282456" y="751365"/>
            <a:ext cx="4954771" cy="4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731" y="2274631"/>
            <a:ext cx="7265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had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754" y="2671579"/>
            <a:ext cx="132907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collected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6074" y="3437124"/>
            <a:ext cx="90376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sold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7791" y="3832384"/>
            <a:ext cx="110933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92" y="4215783"/>
            <a:ext cx="80718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went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7960" y="1559442"/>
            <a:ext cx="2506803" cy="3281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49301" y="1662093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Have many activities: </a:t>
            </a:r>
            <a:r>
              <a:rPr lang="en-US" sz="1800" dirty="0" err="1">
                <a:latin typeface="+mj-lt"/>
              </a:rPr>
              <a:t>Có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nhiều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hoạt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động</a:t>
            </a:r>
            <a:r>
              <a:rPr lang="en-US" sz="1800" dirty="0">
                <a:latin typeface="+mj-lt"/>
              </a:rPr>
              <a:t>.</a:t>
            </a:r>
            <a:endParaRPr lang="en-US" sz="1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2322062"/>
            <a:ext cx="236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Collect clothes: Thu </a:t>
            </a:r>
            <a:r>
              <a:rPr lang="en-US" sz="1800" dirty="0" err="1"/>
              <a:t>dọn</a:t>
            </a:r>
            <a:r>
              <a:rPr lang="en-US" sz="1800" dirty="0"/>
              <a:t> </a:t>
            </a:r>
            <a:r>
              <a:rPr lang="en-US" sz="1800" dirty="0" err="1"/>
              <a:t>quần</a:t>
            </a:r>
            <a:r>
              <a:rPr lang="en-US" sz="1800" dirty="0"/>
              <a:t> </a:t>
            </a:r>
            <a:r>
              <a:rPr lang="en-US" sz="1800" dirty="0" err="1"/>
              <a:t>áo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568440" y="2926080"/>
            <a:ext cx="236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Sold: </a:t>
            </a:r>
            <a:r>
              <a:rPr lang="en-US" sz="1800" dirty="0" err="1"/>
              <a:t>Bán</a:t>
            </a:r>
            <a:r>
              <a:rPr lang="en-US" sz="1800" dirty="0"/>
              <a:t>, </a:t>
            </a:r>
            <a:r>
              <a:rPr lang="en-US" sz="1800" dirty="0" err="1"/>
              <a:t>nhượng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68440" y="3566211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Donate: </a:t>
            </a:r>
            <a:r>
              <a:rPr lang="en-US" sz="1800" dirty="0" err="1"/>
              <a:t>cho</a:t>
            </a:r>
            <a:r>
              <a:rPr lang="en-US" sz="1800" dirty="0"/>
              <a:t>, </a:t>
            </a:r>
            <a:r>
              <a:rPr lang="en-US" sz="1800" dirty="0" err="1"/>
              <a:t>tặng</a:t>
            </a:r>
            <a:r>
              <a:rPr lang="en-US" sz="1800" dirty="0"/>
              <a:t>, </a:t>
            </a:r>
            <a:r>
              <a:rPr lang="en-US" sz="1800" dirty="0" err="1"/>
              <a:t>quyên</a:t>
            </a:r>
            <a:r>
              <a:rPr lang="en-US" sz="1800" dirty="0"/>
              <a:t> </a:t>
            </a:r>
            <a:r>
              <a:rPr lang="en-US" sz="1800" dirty="0" err="1"/>
              <a:t>góp</a:t>
            </a:r>
            <a:r>
              <a:rPr lang="en-US" sz="1800" dirty="0"/>
              <a:t> 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6568439" y="4224355"/>
            <a:ext cx="230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Go: </a:t>
            </a:r>
            <a:r>
              <a:rPr lang="en-US" sz="1800" dirty="0" err="1"/>
              <a:t>đến</a:t>
            </a:r>
            <a:r>
              <a:rPr lang="en-US" sz="1800" dirty="0"/>
              <a:t>, </a:t>
            </a:r>
            <a:r>
              <a:rPr lang="en-US" sz="1800" dirty="0" err="1"/>
              <a:t>thăm</a:t>
            </a:r>
            <a:r>
              <a:rPr lang="en-US" sz="1800" dirty="0"/>
              <a:t>,… 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606040" y="4442499"/>
            <a:ext cx="92964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8580" y="4442499"/>
            <a:ext cx="8458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93720" y="3707112"/>
            <a:ext cx="70866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19500" y="2927106"/>
            <a:ext cx="105918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25980" y="2921106"/>
            <a:ext cx="9601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78780" y="2170103"/>
            <a:ext cx="83058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93720" y="2154105"/>
            <a:ext cx="11125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23204" y="1394460"/>
            <a:ext cx="961015" cy="27109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7740" y="1394460"/>
            <a:ext cx="85344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/>
          <p:cNvSpPr/>
          <p:nvPr/>
        </p:nvSpPr>
        <p:spPr>
          <a:xfrm>
            <a:off x="347337" y="269360"/>
            <a:ext cx="8385544" cy="9002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Ex4: Write full sentences about the activities the students did to help their community last year.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95" y="984014"/>
            <a:ext cx="8895900" cy="536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1.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Mi: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singing and dancing for the elderly at a nursing home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2.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Mark and his friends: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collecting books and setting up a community library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3.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Lan and Mai: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growing and donating vegetables to a primary school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4.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Minh and his friends: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giving food to young patients in a hospital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5.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Tom: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making and sending postcards to the elderly at Christmas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 </a:t>
            </a:r>
            <a:endParaRPr lang="en-US" sz="2000" b="0" dirty="0">
              <a:effectLst/>
              <a:latin typeface="Nunito" pitchFamily="2" charset="0"/>
            </a:endParaRPr>
          </a:p>
          <a:p>
            <a:pPr>
              <a:lnSpc>
                <a:spcPct val="250000"/>
              </a:lnSpc>
            </a:pPr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796" y="1689841"/>
            <a:ext cx="7238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Mi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sang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danced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for the elderly at a nursing home.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619" y="2489433"/>
            <a:ext cx="8642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Mark and his friends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collected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books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set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up a community library.</a:t>
            </a:r>
            <a:endParaRPr lang="en-US" sz="2000" b="0" dirty="0">
              <a:effectLst/>
              <a:latin typeface="Nunito" pitchFamily="2" charset="0"/>
            </a:endParaRPr>
          </a:p>
          <a:p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" y="3268980"/>
            <a:ext cx="8056998" cy="1008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Lan and Mai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grew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donated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vegetables to a primary school.</a:t>
            </a:r>
            <a:endParaRPr lang="en-US" sz="2000" b="0" dirty="0">
              <a:effectLst/>
              <a:latin typeface="Nunito" pitchFamily="2" charset="0"/>
            </a:endParaRPr>
          </a:p>
          <a:p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" y="3985148"/>
            <a:ext cx="8285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Minh and his friends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gave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food to young patients in a hospital.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856" y="4699802"/>
            <a:ext cx="805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Tom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made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sent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postcards to the elderly at Christmas.</a:t>
            </a:r>
            <a:endParaRPr lang="en-US" sz="2000" dirty="0">
              <a:latin typeface="Nunito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7" grpId="0"/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" name="Google Shape;2785;p63"/>
          <p:cNvPicPr preferRelativeResize="0"/>
          <p:nvPr/>
        </p:nvPicPr>
        <p:blipFill rotWithShape="1">
          <a:blip r:embed="rId1">
            <a:alphaModFix amt="90000"/>
          </a:blip>
          <a:srcRect l="852" t="3632" b="4876"/>
          <a:stretch>
            <a:fillRect/>
          </a:stretch>
        </p:blipFill>
        <p:spPr>
          <a:xfrm>
            <a:off x="898725" y="1032337"/>
            <a:ext cx="7718026" cy="32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6" name="Google Shape;2786;p63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Thank you!</a:t>
            </a:r>
            <a:br>
              <a:rPr lang="en-GB" dirty="0"/>
            </a:br>
            <a:r>
              <a:rPr lang="en-GB" sz="2000" dirty="0"/>
              <a:t>See you next time </a:t>
            </a:r>
            <a:endParaRPr dirty="0"/>
          </a:p>
        </p:txBody>
      </p:sp>
      <p:pic>
        <p:nvPicPr>
          <p:cNvPr id="2787" name="Google Shape;2787;p63"/>
          <p:cNvPicPr preferRelativeResize="0"/>
          <p:nvPr/>
        </p:nvPicPr>
        <p:blipFill rotWithShape="1">
          <a:blip r:embed="rId2"/>
          <a:srcRect l="6356" t="2983" r="2842" b="1687"/>
          <a:stretch>
            <a:fillRect/>
          </a:stretch>
        </p:blipFill>
        <p:spPr>
          <a:xfrm>
            <a:off x="6669350" y="3402079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grpSp>
        <p:nvGrpSpPr>
          <p:cNvPr id="2788" name="Google Shape;2788;p63"/>
          <p:cNvGrpSpPr/>
          <p:nvPr/>
        </p:nvGrpSpPr>
        <p:grpSpPr>
          <a:xfrm>
            <a:off x="847723" y="1090547"/>
            <a:ext cx="928809" cy="928809"/>
            <a:chOff x="10313924" y="2654102"/>
            <a:chExt cx="634823" cy="634823"/>
          </a:xfrm>
        </p:grpSpPr>
        <p:grpSp>
          <p:nvGrpSpPr>
            <p:cNvPr id="2789" name="Google Shape;2789;p63"/>
            <p:cNvGrpSpPr/>
            <p:nvPr/>
          </p:nvGrpSpPr>
          <p:grpSpPr>
            <a:xfrm>
              <a:off x="10313924" y="2654102"/>
              <a:ext cx="634823" cy="634823"/>
              <a:chOff x="1287475" y="2754649"/>
              <a:chExt cx="716100" cy="716100"/>
            </a:xfrm>
          </p:grpSpPr>
          <p:sp>
            <p:nvSpPr>
              <p:cNvPr id="2790" name="Google Shape;2790;p63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pic>
            <p:nvPicPr>
              <p:cNvPr id="2791" name="Google Shape;2791;p63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92" name="Google Shape;2792;p63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10430363" y="2754163"/>
              <a:ext cx="421006" cy="434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3" name="Google Shape;2793;p63"/>
          <p:cNvPicPr preferRelativeResize="0"/>
          <p:nvPr/>
        </p:nvPicPr>
        <p:blipFill>
          <a:blip r:embed="rId5">
            <a:alphaModFix amt="89000"/>
          </a:blip>
          <a:stretch>
            <a:fillRect/>
          </a:stretch>
        </p:blipFill>
        <p:spPr>
          <a:xfrm>
            <a:off x="7796699" y="857061"/>
            <a:ext cx="738102" cy="7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4" name="Google Shape;2794;p63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7215650" y="888432"/>
            <a:ext cx="795520" cy="6921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p63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796" name="Google Shape;2796;p63">
            <a:hlinkClick r:id="rId7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Jan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797" name="Google Shape;2797;p63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Jul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798" name="Google Shape;2798;p63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May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799" name="Google Shape;2799;p63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800" name="Google Shape;2800;p63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Apr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801" name="Google Shape;2801;p63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Feb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802" name="Google Shape;2802;p63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Dec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803" name="Google Shape;2803;p63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Sep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804" name="Google Shape;2804;p63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Oct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805" name="Google Shape;2805;p63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Aug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806" name="Google Shape;2806;p63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Nov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807" name="Google Shape;2807;p63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&gt;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2808" name="Google Shape;2808;p63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&lt;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35"/>
          <p:cNvPicPr preferRelativeResize="0"/>
          <p:nvPr/>
        </p:nvPicPr>
        <p:blipFill rotWithShape="1">
          <a:blip r:embed="rId1">
            <a:alphaModFix amt="90000"/>
          </a:blip>
          <a:srcRect r="2657"/>
          <a:stretch>
            <a:fillRect/>
          </a:stretch>
        </p:blipFill>
        <p:spPr>
          <a:xfrm>
            <a:off x="2410047" y="606949"/>
            <a:ext cx="4658320" cy="860343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35"/>
          <p:cNvSpPr txBox="1">
            <a:spLocks noGrp="1"/>
          </p:cNvSpPr>
          <p:nvPr>
            <p:ph type="title"/>
          </p:nvPr>
        </p:nvSpPr>
        <p:spPr>
          <a:xfrm>
            <a:off x="713225" y="784826"/>
            <a:ext cx="8068800" cy="469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Vocabulary </a:t>
            </a:r>
            <a:endParaRPr sz="6000" dirty="0">
              <a:solidFill>
                <a:schemeClr val="dk2"/>
              </a:solidFill>
            </a:endParaRPr>
          </a:p>
        </p:txBody>
      </p:sp>
      <p:sp>
        <p:nvSpPr>
          <p:cNvPr id="953" name="Google Shape;953;p35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54" name="Google Shape;954;p35">
            <a:hlinkClick r:id="rId2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Jan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55" name="Google Shape;955;p35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Jul</a:t>
            </a:r>
            <a:endParaRPr b="1" dirty="0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56" name="Google Shape;956;p35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May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57" name="Google Shape;957;p35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58" name="Google Shape;958;p35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Apr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59" name="Google Shape;959;p35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Feb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60" name="Google Shape;960;p35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Dec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61" name="Google Shape;961;p35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Sep</a:t>
            </a:r>
            <a:endParaRPr b="1" dirty="0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62" name="Google Shape;962;p35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Oct</a:t>
            </a:r>
            <a:endParaRPr b="1" dirty="0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63" name="Google Shape;963;p35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Aug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64" name="Google Shape;964;p35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Nov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65" name="Google Shape;965;p35">
            <a:hlinkClick r:id="" action="ppaction://hlinkshowjump?jump=nextslide"/>
          </p:cNvPr>
          <p:cNvSpPr/>
          <p:nvPr/>
        </p:nvSpPr>
        <p:spPr>
          <a:xfrm>
            <a:off x="8102654" y="223670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&gt;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966" name="Google Shape;966;p35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&lt;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620" y="2211571"/>
            <a:ext cx="76961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Nunito" pitchFamily="2" charset="0"/>
              </a:rPr>
              <a:t>                                       donate food, donate books, pick up bottles, help the elderly, help homeless children, plant trees, pick up garbage</a:t>
            </a:r>
            <a:r>
              <a:rPr lang="en-US" sz="2400">
                <a:latin typeface="Nunito" pitchFamily="2" charset="0"/>
              </a:rPr>
              <a:t>, etc. </a:t>
            </a:r>
            <a:endParaRPr lang="en-US" sz="2400" dirty="0">
              <a:latin typeface="Nunit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110" y="2341895"/>
            <a:ext cx="3760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Nunito" pitchFamily="2" charset="0"/>
              </a:rPr>
              <a:t>Community activities</a:t>
            </a:r>
            <a:r>
              <a:rPr lang="en-US" sz="2400" dirty="0">
                <a:latin typeface="Nunito" pitchFamily="2" charset="0"/>
              </a:rPr>
              <a:t>: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94;p35"/>
          <p:cNvPicPr preferRelativeResize="0"/>
          <p:nvPr/>
        </p:nvPicPr>
        <p:blipFill rotWithShape="1">
          <a:blip r:embed="rId1">
            <a:alphaModFix amt="90000"/>
          </a:blip>
          <a:srcRect r="2657"/>
          <a:stretch>
            <a:fillRect/>
          </a:stretch>
        </p:blipFill>
        <p:spPr>
          <a:xfrm>
            <a:off x="2400030" y="22141"/>
            <a:ext cx="4951187" cy="1090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5;p35"/>
          <p:cNvSpPr txBox="1"/>
          <p:nvPr/>
        </p:nvSpPr>
        <p:spPr>
          <a:xfrm>
            <a:off x="747824" y="167362"/>
            <a:ext cx="8506045" cy="8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 panose="00000500000000000000"/>
              <a:buNone/>
              <a:defRPr sz="4400" b="1" i="0" u="none" strike="noStrike" cap="none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6000" dirty="0"/>
              <a:t>Pronunciation </a:t>
            </a:r>
            <a:endParaRPr lang="en-US" sz="6000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589935" y="1318438"/>
          <a:ext cx="8033075" cy="35619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62451"/>
                <a:gridCol w="2685312"/>
                <a:gridCol w="2685312"/>
              </a:tblGrid>
              <a:tr h="92437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/t/</a:t>
                      </a:r>
                      <a:endParaRPr lang="en-US" sz="40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/d/</a:t>
                      </a:r>
                      <a:endParaRPr lang="en-US" sz="40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/id/</a:t>
                      </a:r>
                      <a:endParaRPr lang="en-US" sz="40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537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9935" y="2279595"/>
            <a:ext cx="26620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Stopp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look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laugh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miss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brush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watch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  <a:endParaRPr lang="en-US" sz="22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2019" y="2279595"/>
            <a:ext cx="26620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Describ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lov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buzz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scream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open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bang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fill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shar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hugg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massag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chang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breath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worri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 </a:t>
            </a:r>
            <a:endParaRPr lang="en-US" sz="22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5723" y="2279595"/>
            <a:ext cx="2588342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Want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need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interest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visit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 nak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  <a:endParaRPr lang="en-US" sz="22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94;p35"/>
          <p:cNvPicPr preferRelativeResize="0"/>
          <p:nvPr/>
        </p:nvPicPr>
        <p:blipFill rotWithShape="1">
          <a:blip r:embed="rId1">
            <a:alphaModFix amt="90000"/>
          </a:blip>
          <a:srcRect r="2657"/>
          <a:stretch>
            <a:fillRect/>
          </a:stretch>
        </p:blipFill>
        <p:spPr>
          <a:xfrm>
            <a:off x="2130678" y="29228"/>
            <a:ext cx="4951187" cy="1572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5;p35"/>
          <p:cNvSpPr txBox="1"/>
          <p:nvPr/>
        </p:nvSpPr>
        <p:spPr>
          <a:xfrm>
            <a:off x="443030" y="367655"/>
            <a:ext cx="8506045" cy="8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 panose="00000500000000000000"/>
              <a:buNone/>
              <a:defRPr sz="4400" b="1" i="0" u="none" strike="noStrike" cap="none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6000" dirty="0"/>
              <a:t>Grammar:</a:t>
            </a:r>
            <a:endParaRPr lang="en-US" sz="6000" dirty="0"/>
          </a:p>
          <a:p>
            <a:pPr algn="ctr"/>
            <a:r>
              <a:rPr lang="en-US" dirty="0"/>
              <a:t>Past simple</a:t>
            </a:r>
            <a:endParaRPr lang="en-US" dirty="0"/>
          </a:p>
        </p:txBody>
      </p:sp>
      <p:pic>
        <p:nvPicPr>
          <p:cNvPr id="1028" name="Picture 4" descr="Past Simple Tense - Thì quá khứ đơn: Cấu trúc, cách dùng và bài tậ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6759" b="12719"/>
          <a:stretch>
            <a:fillRect/>
          </a:stretch>
        </p:blipFill>
        <p:spPr bwMode="auto">
          <a:xfrm>
            <a:off x="1313912" y="1840319"/>
            <a:ext cx="6887340" cy="29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4;p35"/>
          <p:cNvPicPr preferRelativeResize="0"/>
          <p:nvPr/>
        </p:nvPicPr>
        <p:blipFill rotWithShape="1">
          <a:blip r:embed="rId1">
            <a:alphaModFix amt="90000"/>
          </a:blip>
          <a:srcRect r="2657"/>
          <a:stretch>
            <a:fillRect/>
          </a:stretch>
        </p:blipFill>
        <p:spPr>
          <a:xfrm>
            <a:off x="-177302" y="-11575"/>
            <a:ext cx="6867468" cy="56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5;p35"/>
          <p:cNvSpPr txBox="1"/>
          <p:nvPr/>
        </p:nvSpPr>
        <p:spPr>
          <a:xfrm>
            <a:off x="-78516" y="64625"/>
            <a:ext cx="6539890" cy="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 panose="00000500000000000000"/>
              <a:buNone/>
              <a:defRPr sz="4400" b="1" i="0" u="none" strike="noStrike" cap="none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dirty="0"/>
              <a:t>Grammar: </a:t>
            </a:r>
            <a:r>
              <a:rPr lang="en-US" sz="3200" dirty="0"/>
              <a:t>Past simple: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2472" y="562913"/>
            <a:ext cx="9152488" cy="47056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đạt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kết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thúc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có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thời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điểm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xác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đ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ịnh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cụ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thể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I broke my arm last month. 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xảy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1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thời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gian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dài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và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kết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thúc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Mai lived in Ho Chi Minh city from 2010 to 2015.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đạt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loạt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liên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tiếp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nhau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xảy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We greeted, then talk and dance together. 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4;p35"/>
          <p:cNvPicPr preferRelativeResize="0"/>
          <p:nvPr/>
        </p:nvPicPr>
        <p:blipFill rotWithShape="1">
          <a:blip r:embed="rId1">
            <a:alphaModFix amt="90000"/>
          </a:blip>
          <a:srcRect r="2657"/>
          <a:stretch>
            <a:fillRect/>
          </a:stretch>
        </p:blipFill>
        <p:spPr>
          <a:xfrm>
            <a:off x="-177302" y="-11575"/>
            <a:ext cx="6867468" cy="56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5;p35"/>
          <p:cNvSpPr txBox="1"/>
          <p:nvPr/>
        </p:nvSpPr>
        <p:spPr>
          <a:xfrm>
            <a:off x="-78516" y="64625"/>
            <a:ext cx="6539890" cy="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 panose="00000500000000000000"/>
              <a:buNone/>
              <a:defRPr sz="4400" b="1" i="0" u="none" strike="noStrike" cap="none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dirty="0"/>
              <a:t>Grammar: </a:t>
            </a:r>
            <a:r>
              <a:rPr lang="en-US" sz="3200" dirty="0"/>
              <a:t>Past simple: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-38968" y="1081073"/>
            <a:ext cx="9221068" cy="3635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đạt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thường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xuyên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lặp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lại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bây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giờ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nữa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 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When I was a little girl, I usually listened to Korean music.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chen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ngang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vào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I was taking a bath when the phone rang.  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1">
            <a:alphaModFix amt="90000"/>
          </a:blip>
          <a:srcRect l="852" t="3632" b="4876"/>
          <a:stretch>
            <a:fillRect/>
          </a:stretch>
        </p:blipFill>
        <p:spPr>
          <a:xfrm>
            <a:off x="2525971" y="1899260"/>
            <a:ext cx="4569490" cy="178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397026" y="1190877"/>
            <a:ext cx="1836370" cy="166019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2601433" y="1949307"/>
            <a:ext cx="4373528" cy="154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Vocabulary</a:t>
            </a:r>
            <a:endParaRPr sz="8000" dirty="0"/>
          </a:p>
        </p:txBody>
      </p:sp>
      <p:pic>
        <p:nvPicPr>
          <p:cNvPr id="874" name="Google Shape;874;p34"/>
          <p:cNvPicPr preferRelativeResize="0"/>
          <p:nvPr/>
        </p:nvPicPr>
        <p:blipFill rotWithShape="1">
          <a:blip r:embed="rId3">
            <a:alphaModFix amt="90000"/>
          </a:blip>
          <a:srcRect l="17866" t="19811" r="12095" b="21433"/>
          <a:stretch>
            <a:fillRect/>
          </a:stretch>
        </p:blipFill>
        <p:spPr>
          <a:xfrm rot="-1273558">
            <a:off x="6489448" y="2336002"/>
            <a:ext cx="322162" cy="41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76" name="Google Shape;876;p34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Jan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Jul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May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Jun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Apr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1" name="Google Shape;881;p34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Feb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Dec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Sep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Oct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Aug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Nov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&gt;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rPr>
              <a:t>&lt;</a:t>
            </a:r>
            <a:endParaRPr b="1">
              <a:solidFill>
                <a:schemeClr val="dk2"/>
              </a:solidFill>
              <a:latin typeface="Patrick Hand" panose="00000500000000000000"/>
              <a:ea typeface="Patrick Hand" panose="00000500000000000000"/>
              <a:cs typeface="Patrick Hand" panose="00000500000000000000"/>
              <a:sym typeface="Patrick Hand" panose="000005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855020" y="1552783"/>
            <a:ext cx="89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atrick Hand" panose="00000500000000000000" pitchFamily="2" charset="0"/>
              </a:rPr>
              <a:t>01</a:t>
            </a:r>
            <a:endParaRPr lang="en-US" sz="6000" dirty="0">
              <a:latin typeface="Patrick Hand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85;p63"/>
          <p:cNvPicPr preferRelativeResize="0"/>
          <p:nvPr/>
        </p:nvPicPr>
        <p:blipFill rotWithShape="1">
          <a:blip r:embed="rId1">
            <a:alphaModFix amt="90000"/>
          </a:blip>
          <a:srcRect l="852" t="3632" b="4876"/>
          <a:stretch>
            <a:fillRect/>
          </a:stretch>
        </p:blipFill>
        <p:spPr>
          <a:xfrm>
            <a:off x="-754380" y="-937260"/>
            <a:ext cx="10637520" cy="6682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/>
          <p:cNvSpPr/>
          <p:nvPr/>
        </p:nvSpPr>
        <p:spPr>
          <a:xfrm>
            <a:off x="1950720" y="952500"/>
            <a:ext cx="5661660" cy="9982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" y="220980"/>
            <a:ext cx="954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latin typeface="Nunito" pitchFamily="2" charset="0"/>
              </a:rPr>
              <a:t>Ex1: </a:t>
            </a:r>
            <a:r>
              <a:rPr lang="en-US" sz="23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Complete the table with the words and phrases from the box.</a:t>
            </a:r>
            <a:endParaRPr lang="en-US" sz="2300" b="1" dirty="0">
              <a:effectLst/>
              <a:latin typeface="Nunito" pitchFamily="2" charset="0"/>
            </a:endParaRPr>
          </a:p>
        </p:txBody>
      </p:sp>
      <p:graphicFrame>
        <p:nvGraphicFramePr>
          <p:cNvPr id="8" name="Table 6"/>
          <p:cNvGraphicFramePr>
            <a:graphicFrameLocks noGrp="1"/>
          </p:cNvGraphicFramePr>
          <p:nvPr/>
        </p:nvGraphicFramePr>
        <p:xfrm>
          <a:off x="899160" y="2308861"/>
          <a:ext cx="7472391" cy="23545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90797"/>
                <a:gridCol w="2490797"/>
                <a:gridCol w="2490797"/>
              </a:tblGrid>
              <a:tr h="58537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help</a:t>
                      </a:r>
                      <a:endParaRPr lang="en-US" sz="40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pick up</a:t>
                      </a:r>
                      <a:endParaRPr lang="en-US" sz="40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donate</a:t>
                      </a:r>
                      <a:endParaRPr lang="en-US" sz="40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</a:tr>
              <a:tr h="1653539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25783" y="1004836"/>
            <a:ext cx="1097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foods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4811" y="3760112"/>
            <a:ext cx="103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books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4811" y="3165605"/>
            <a:ext cx="1097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foods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3543" y="1015403"/>
            <a:ext cx="103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books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3640" y="1488058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homeless children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160" y="3139947"/>
            <a:ext cx="2544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homeless children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8323" y="3760113"/>
            <a:ext cx="196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the elderly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1703" y="1488057"/>
            <a:ext cx="196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the elderly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9173" y="3760113"/>
            <a:ext cx="1287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litter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7930" y="1004836"/>
            <a:ext cx="1287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litter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5040" y="1025397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bottles</a:t>
            </a:r>
            <a:endParaRPr lang="en-US" sz="2200" dirty="0">
              <a:latin typeface="Nunit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2425" y="3161438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bottles</a:t>
            </a:r>
            <a:endParaRPr lang="en-US" sz="2200" dirty="0">
              <a:latin typeface="Nunito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0;p35"/>
          <p:cNvPicPr preferRelativeResize="0"/>
          <p:nvPr/>
        </p:nvPicPr>
        <p:blipFill rotWithShape="1">
          <a:blip r:embed="rId1"/>
          <a:srcRect l="6763" t="8270" r="4482" b="6375"/>
          <a:stretch>
            <a:fillRect/>
          </a:stretch>
        </p:blipFill>
        <p:spPr>
          <a:xfrm>
            <a:off x="-213359" y="-152400"/>
            <a:ext cx="951738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6853" y="1464808"/>
            <a:ext cx="8298180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1.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 club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some                        last week.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2.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Yesterday, 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around our area and </a:t>
            </a:r>
            <a:endParaRPr lang="en-US" sz="2000" b="0" i="0" u="none" strike="noStrike" dirty="0">
              <a:solidFill>
                <a:srgbClr val="242021"/>
              </a:solidFill>
              <a:effectLst/>
              <a:latin typeface="Nunito" pitchFamily="2" charset="0"/>
            </a:endParaRPr>
          </a:p>
          <a:p>
            <a:pPr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3.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                           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last summer.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4.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Last month, our club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                                     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5.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In our recent project, 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_________________________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1344" y="1569334"/>
            <a:ext cx="1840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 food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347337" y="85064"/>
            <a:ext cx="6570914" cy="43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Ex2: Remember to use the correct forms of the verbs.</a:t>
            </a:r>
            <a:endParaRPr lang="en-US" sz="2000" dirty="0">
              <a:latin typeface="Nunit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571" y="2080377"/>
            <a:ext cx="2362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picked up bottles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635" y="3094398"/>
            <a:ext cx="2482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helped the elderly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5465" y="3605441"/>
            <a:ext cx="2085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 books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795" y="4116484"/>
            <a:ext cx="3226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helped homeless children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0091" y="1583510"/>
            <a:ext cx="1873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poor farmers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971240" y="2090138"/>
            <a:ext cx="1325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recycled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20199" y="3615202"/>
            <a:ext cx="2957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 community library.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96746" y="4115634"/>
            <a:ext cx="2036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learn to read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6853" y="4515744"/>
            <a:ext cx="1554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and write.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8118" y="3104159"/>
            <a:ext cx="243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do the cleaning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542568" y="1590598"/>
            <a:ext cx="1162493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4311" y="2103390"/>
            <a:ext cx="1158948" cy="331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15395" y="3127630"/>
            <a:ext cx="1461089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3046" y="3628912"/>
            <a:ext cx="1340052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3046" y="4154353"/>
            <a:ext cx="2332424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/>
          <p:cNvSpPr/>
          <p:nvPr/>
        </p:nvSpPr>
        <p:spPr>
          <a:xfrm>
            <a:off x="1343072" y="672290"/>
            <a:ext cx="6570914" cy="8286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25000"/>
                  </a:schemeClr>
                </a:solidFill>
                <a:latin typeface="Nunito" pitchFamily="2" charset="0"/>
              </a:rPr>
              <a:t>Donate food              Pick up bottles             Donate books</a:t>
            </a:r>
            <a:endParaRPr lang="en-US" sz="1800" dirty="0">
              <a:solidFill>
                <a:schemeClr val="bg1">
                  <a:lumMod val="25000"/>
                </a:schemeClr>
              </a:solidFill>
              <a:latin typeface="Nunit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25000"/>
                  </a:schemeClr>
                </a:solidFill>
                <a:latin typeface="Nunito" pitchFamily="2" charset="0"/>
              </a:rPr>
              <a:t>Help the elderly          Help homeless children</a:t>
            </a:r>
            <a:endParaRPr lang="en-US" sz="1800" dirty="0">
              <a:solidFill>
                <a:schemeClr val="bg1">
                  <a:lumMod val="25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4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Cute Watercolor Scrapbook Yearly Planner by Slidesgo">
  <a:themeElements>
    <a:clrScheme name="Simple Light">
      <a:dk1>
        <a:srgbClr val="CCEAE9"/>
      </a:dk1>
      <a:lt1>
        <a:srgbClr val="FEFEFE"/>
      </a:lt1>
      <a:dk2>
        <a:srgbClr val="A17A74"/>
      </a:dk2>
      <a:lt2>
        <a:srgbClr val="FEF1BC"/>
      </a:lt2>
      <a:accent1>
        <a:srgbClr val="F7D3DA"/>
      </a:accent1>
      <a:accent2>
        <a:srgbClr val="BCCCF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17A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4422</Words>
  <Application>WPS Presentation</Application>
  <PresentationFormat>On-screen Show (16:9)</PresentationFormat>
  <Paragraphs>305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Arial</vt:lpstr>
      <vt:lpstr>Patrick Hand</vt:lpstr>
      <vt:lpstr>Mulish</vt:lpstr>
      <vt:lpstr>Nunito</vt:lpstr>
      <vt:lpstr>Patrick Hand</vt:lpstr>
      <vt:lpstr>Microsoft YaHei</vt:lpstr>
      <vt:lpstr>Arial Unicode MS</vt:lpstr>
      <vt:lpstr>Cute Watercolor Scrapbook Yearly Planner by Slidesgo</vt:lpstr>
      <vt:lpstr>Unit 3: Community service</vt:lpstr>
      <vt:lpstr>Vocabulary </vt:lpstr>
      <vt:lpstr>PowerPoint 演示文稿</vt:lpstr>
      <vt:lpstr>PowerPoint 演示文稿</vt:lpstr>
      <vt:lpstr>PowerPoint 演示文稿</vt:lpstr>
      <vt:lpstr>PowerPoint 演示文稿</vt:lpstr>
      <vt:lpstr>Vocabulary</vt:lpstr>
      <vt:lpstr>PowerPoint 演示文稿</vt:lpstr>
      <vt:lpstr>PowerPoint 演示文稿</vt:lpstr>
      <vt:lpstr>Grammar</vt:lpstr>
      <vt:lpstr>PowerPoint 演示文稿</vt:lpstr>
      <vt:lpstr>PowerPoint 演示文稿</vt:lpstr>
      <vt:lpstr>PowerPoint 演示文稿</vt:lpstr>
      <vt:lpstr>Thank you! See you next time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Communication service</dc:title>
  <dc:creator>nhi tran</dc:creator>
  <cp:lastModifiedBy>Tung Nguyen</cp:lastModifiedBy>
  <cp:revision>11</cp:revision>
  <dcterms:created xsi:type="dcterms:W3CDTF">2024-10-29T00:56:35Z</dcterms:created>
  <dcterms:modified xsi:type="dcterms:W3CDTF">2024-10-29T02:04:25Z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B1562DA83C074A59AF399F196370B4A1_12</vt:lpwstr>
  </property>
  <property fmtid="{D5CDD505-2E9C-101B-9397-08002B2CF9AE}" pid="3" name="KSOProductBuildVer">
    <vt:lpwstr>1033-12.2.0.18199</vt:lpwstr>
  </property>
</Properties>
</file>