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33" r:id="rId2"/>
    <p:sldId id="335" r:id="rId3"/>
    <p:sldId id="357" r:id="rId4"/>
    <p:sldId id="334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21" r:id="rId16"/>
    <p:sldId id="473" r:id="rId17"/>
    <p:sldId id="4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00FF"/>
    <a:srgbClr val="0000FF"/>
    <a:srgbClr val="FF0000"/>
    <a:srgbClr val="006600"/>
    <a:srgbClr val="0000CC"/>
    <a:srgbClr val="9C0C24"/>
    <a:srgbClr val="A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98" autoAdjust="0"/>
    <p:restoredTop sz="98566" autoAdjust="0"/>
  </p:normalViewPr>
  <p:slideViewPr>
    <p:cSldViewPr snapToGrid="0">
      <p:cViewPr>
        <p:scale>
          <a:sx n="66" d="100"/>
          <a:sy n="66" d="100"/>
        </p:scale>
        <p:origin x="-13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h&#7843;n%20&#7913;ng%20x&#224;%20ph&#242;ng%20h&#243;a.mp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&#242;a%20tan%20ch&#7845;t%20b&#233;o%20v&#224;o%20x&#259;ng%20v&#224;%20n&#432;&#7899;c.mp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90658" y="4413719"/>
            <a:ext cx="3236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cs typeface="Times New Roman" pitchFamily="18" charset="0"/>
              </a:rPr>
              <a:t>GIÁO VIÊN: TRƯƠNG THẾ THẢO</a:t>
            </a:r>
            <a:endParaRPr lang="vi-VN" b="1" dirty="0">
              <a:solidFill>
                <a:srgbClr val="FF00FF"/>
              </a:solidFill>
              <a:cs typeface="Times New Roman" pitchFamily="18" charset="0"/>
            </a:endParaRPr>
          </a:p>
        </p:txBody>
      </p:sp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VỚI</a:t>
            </a:r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GIẢNG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ĐIỆN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TỬ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</a:t>
            </a:r>
            <a:r>
              <a:rPr lang="en-US" sz="3600" b="1" kern="1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NHIÊN</a:t>
            </a:r>
            <a:r>
              <a:rPr lang="en-US" sz="3600" b="1" kern="1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 9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75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7184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1248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triester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58204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RCOO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966679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4804" y="1988453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15107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5-Point Star 23">
            <a:hlinkClick r:id="rId2" action="ppaction://hlinkfile"/>
          </p:cNvPr>
          <p:cNvSpPr/>
          <p:nvPr/>
        </p:nvSpPr>
        <p:spPr>
          <a:xfrm>
            <a:off x="11292109" y="43542"/>
            <a:ext cx="783772" cy="6241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59376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0" y="5239656"/>
            <a:ext cx="12192000" cy="726413"/>
            <a:chOff x="0" y="5239656"/>
            <a:chExt cx="12192000" cy="726413"/>
          </a:xfrm>
        </p:grpSpPr>
        <p:sp>
          <p:nvSpPr>
            <p:cNvPr id="26" name="TextBox 25"/>
            <p:cNvSpPr txBox="1"/>
            <p:nvPr/>
          </p:nvSpPr>
          <p:spPr>
            <a:xfrm>
              <a:off x="0" y="5442849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RCOO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3NaOH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3RCOONa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(OH)</a:t>
              </a:r>
              <a:r>
                <a:rPr lang="en-US" sz="2800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88114" y="5820229"/>
              <a:ext cx="162560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97707" y="5239656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590389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3730170"/>
            <a:ext cx="3294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            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4914" y="0"/>
            <a:ext cx="31146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29434" y="4572395"/>
            <a:ext cx="1593706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3NaOH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789714" y="4281716"/>
            <a:ext cx="1625600" cy="582161"/>
            <a:chOff x="4789714" y="4470398"/>
            <a:chExt cx="1625600" cy="58216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789714" y="5050971"/>
              <a:ext cx="1625600" cy="1588"/>
            </a:xfrm>
            <a:prstGeom prst="straightConnector1">
              <a:avLst/>
            </a:prstGeom>
            <a:ln w="28575">
              <a:solidFill>
                <a:srgbClr val="FF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399307" y="4470398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95144" y="3737429"/>
            <a:ext cx="31133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Na</a:t>
            </a:r>
            <a:endParaRPr lang="en-US" sz="28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en-US" sz="2800" dirty="0" smtClean="0"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solidFill>
                <a:srgbClr val="FF00FF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en-US" sz="2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09943" y="3722913"/>
            <a:ext cx="1582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HO–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HO– CH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   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HO–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8739" y="4579652"/>
            <a:ext cx="386644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9107714" y="3367318"/>
            <a:ext cx="478971" cy="5515431"/>
          </a:xfrm>
          <a:prstGeom prst="rightBrac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09029" y="6305752"/>
            <a:ext cx="708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COONa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COONa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8" grpId="0"/>
      <p:bldP spid="9" grpId="0"/>
      <p:bldP spid="10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75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111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1538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0" y="1799771"/>
            <a:ext cx="12192000" cy="726413"/>
            <a:chOff x="0" y="5239656"/>
            <a:chExt cx="12192000" cy="726413"/>
          </a:xfrm>
        </p:grpSpPr>
        <p:sp>
          <p:nvSpPr>
            <p:cNvPr id="26" name="TextBox 25"/>
            <p:cNvSpPr txBox="1"/>
            <p:nvPr/>
          </p:nvSpPr>
          <p:spPr>
            <a:xfrm>
              <a:off x="0" y="5442849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RCOO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3NaOH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3RCOONa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(OH)</a:t>
              </a:r>
              <a:r>
                <a:rPr lang="en-US" sz="2800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88114" y="5820229"/>
              <a:ext cx="162560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97707" y="5239656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24640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86656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28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71565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56460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55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30" grpId="0"/>
      <p:bldP spid="30" grpId="1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418666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Một số thực phẩm có chứa chất béo sử dụng trong bữa ăn: dầu ăn, mỡ, lạc, vừng</a:t>
            </a:r>
            <a:r>
              <a:rPr lang="vi-VN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8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38057" cy="424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"/>
            <a:ext cx="496241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920343" y="1572736"/>
            <a:ext cx="72716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Tổng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lượng chất béo của nam độ tuổi 15 – 19 trong 1 tháng là: 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63.30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94.30 = 1890 – 2820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Tổng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lượng chất béo của nữ độ tuổi 15 – 19 trong 1 tháng là: </a:t>
            </a:r>
            <a:endParaRPr lang="en-US" sz="32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53.30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79.30 = 1590 – 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2370g</a:t>
            </a:r>
            <a:r>
              <a:rPr lang="en-US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2612" y="18720"/>
            <a:ext cx="7837715" cy="683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753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111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1538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0" y="1799771"/>
            <a:ext cx="12192000" cy="726413"/>
            <a:chOff x="0" y="5239656"/>
            <a:chExt cx="12192000" cy="726413"/>
          </a:xfrm>
        </p:grpSpPr>
        <p:sp>
          <p:nvSpPr>
            <p:cNvPr id="26" name="TextBox 25"/>
            <p:cNvSpPr txBox="1"/>
            <p:nvPr/>
          </p:nvSpPr>
          <p:spPr>
            <a:xfrm>
              <a:off x="0" y="5442849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(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RCOO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3NaOH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			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3RCOONa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aseline="-25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en-US" sz="28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(OH)</a:t>
              </a:r>
              <a:r>
                <a:rPr lang="en-US" sz="2800" baseline="-250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688114" y="5820229"/>
              <a:ext cx="1625600" cy="15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97707" y="5239656"/>
              <a:ext cx="4644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800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0" y="24640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86656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28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371565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sữa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55748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97839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39205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820221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 hợp chất hữu cơ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có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động vật và không có trong thực vật.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có trong thực vật và không có trong động vật.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không có trong động vật, thực vật.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có trong động vật và thực vật.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2: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Lipid tan được trong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nước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xăng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dung dịch muối ăn và dầu hoả.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xăng, dầu hoả,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benzene.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nước và benzene.</a:t>
            </a: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3: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số các loại hạt ngô, đậu xanh, lạc (đậu phộng), gạo, loại chứa nhiều chất béo nhất là</a:t>
            </a:r>
          </a:p>
          <a:p>
            <a:pPr marL="514350" indent="-514350" algn="just">
              <a:buAutoNum type="alphaUcPeriod"/>
            </a:pP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lạc.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ạ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đậu xanh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dầu ăn vào ống nghiệm đựng nước và ống nghiệm đựng xăng, các hiện tượng quan sát được sẽ là: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Dầu ăn nổi trên mặt nước và trên mặt xăng.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Dầu ăn chìm xuống phía dưới nước và tan trong xăng.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Dầu ăn tan trong nước và tan trong xăng.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Dầu ăn nổi trên mặt nước và tan trong xăng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5: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 béo có công thức tổng quát là</a:t>
            </a:r>
          </a:p>
          <a:p>
            <a:pPr algn="just"/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(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COOC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		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B. (RCOO)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RCOO(C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		D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R(COOC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6: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triester của glycerol có công thức cấu tạo như sau: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COO – CH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Viết phương trình hoá học của phản ứng xà phòng hoá triester trên bằng dung dịch NaOH.</a:t>
            </a:r>
          </a:p>
          <a:p>
            <a:pPr algn="just"/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Tính khối lượng hỗn hợp muối tạo thành khi 1 mol triester trên phản ứng hết với dung dịch NaOH.</a:t>
            </a:r>
          </a:p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7: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đun nóng một triester của glycerol với acid béo trong dung dịch NaOH người ta thu được glycerol và hỗn hợp hai muối có công thức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COONa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COONa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tỉ lệ số mol tương ứng là 2 : 1. Hãy viết công thức cấu tạo có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triester trên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84926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5012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9: LIPID – CARBOHYDRATE - </a:t>
            </a:r>
          </a:p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PROTEIN - POLYMER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6686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25: LIPID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54825"/>
            <a:ext cx="12192001" cy="377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284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lipid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200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),…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5462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971144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Lipid tan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benzene?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95811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0682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101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3455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3487" y="2516921"/>
            <a:ext cx="4078514" cy="434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9" grpId="1"/>
      <p:bldP spid="10" grpId="0"/>
      <p:bldP spid="13" grpId="0"/>
      <p:bldP spid="14" grpId="0"/>
      <p:bldP spid="14" grpId="1"/>
      <p:bldP spid="15" grpId="0"/>
      <p:bldP spid="15" grpId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37094" y="5639191"/>
            <a:ext cx="93506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Dầu ăn không tan trong nước nhưng tan tốt trong xăng</a:t>
            </a:r>
            <a:r>
              <a:rPr lang="vi-VN" sz="32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03084"/>
            <a:ext cx="12232880" cy="42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09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200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),…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5462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068279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91010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34553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77370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18736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benzene,…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0291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56" y="2895991"/>
            <a:ext cx="1370888" cy="107721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436912" y="3541486"/>
            <a:ext cx="972457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365828" y="2423885"/>
            <a:ext cx="1117600" cy="1117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36916" y="2699657"/>
            <a:ext cx="1175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p, </a:t>
            </a:r>
            <a:r>
              <a:rPr lang="en-US" sz="4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aseline="30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76169" y="2148498"/>
            <a:ext cx="1568636" cy="5847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glycerol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18969" y="4478041"/>
            <a:ext cx="1632178" cy="5847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cid </a:t>
            </a:r>
            <a:r>
              <a:rPr lang="en-US" sz="32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 rot="16200000" flipH="1">
            <a:off x="2092440" y="3843900"/>
            <a:ext cx="1221688" cy="63137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71885" y="1546157"/>
            <a:ext cx="3223959" cy="175432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CH -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       │      │</a:t>
            </a:r>
          </a:p>
          <a:p>
            <a:pPr algn="just"/>
            <a:r>
              <a:rPr lang="en-US" sz="36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OH    OH   OH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80838" y="2177528"/>
            <a:ext cx="2262158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3600" baseline="-25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aseline="-25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316684" y="2510971"/>
            <a:ext cx="1422400" cy="158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818914" y="4383706"/>
            <a:ext cx="2185214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just"/>
            <a:r>
              <a:rPr lang="en-US" sz="36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R - </a:t>
            </a:r>
            <a:r>
              <a:rPr lang="en-US" sz="36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en-US" sz="36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60686" y="4775200"/>
            <a:ext cx="4818743" cy="158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0" y="56460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 animBg="1"/>
      <p:bldP spid="17" grpId="0" animBg="1"/>
      <p:bldP spid="20" grpId="0"/>
      <p:bldP spid="21" grpId="0"/>
      <p:bldP spid="26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25: LIPID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32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382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LIPID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71845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15387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58204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199570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tan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benzene,…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83753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258449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triester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glycerol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67210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RCOO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085764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54804" y="4107538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2680" y="0"/>
            <a:ext cx="3686629" cy="347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3911490" y="3657595"/>
            <a:ext cx="47026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– COO –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│</a:t>
            </a:r>
          </a:p>
          <a:p>
            <a:pPr algn="just"/>
            <a:r>
              <a:rPr lang="en-US" sz="2800" dirty="0" smtClean="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– COO – </a:t>
            </a:r>
            <a:r>
              <a:rPr lang="en-US" sz="28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78500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2704</TotalTime>
  <Words>1216</Words>
  <Application>Microsoft Office PowerPoint</Application>
  <PresentationFormat>Custom</PresentationFormat>
  <Paragraphs>161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MỞ ĐẦU KHTN 7-HIỀN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AsuS</cp:lastModifiedBy>
  <cp:revision>582</cp:revision>
  <dcterms:created xsi:type="dcterms:W3CDTF">2022-07-11T10:05:56Z</dcterms:created>
  <dcterms:modified xsi:type="dcterms:W3CDTF">2024-08-01T03:09:02Z</dcterms:modified>
</cp:coreProperties>
</file>