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87" r:id="rId8"/>
  </p:sldMasterIdLst>
  <p:notesMasterIdLst>
    <p:notesMasterId r:id="rId61"/>
  </p:notesMasterIdLst>
  <p:sldIdLst>
    <p:sldId id="842" r:id="rId9"/>
    <p:sldId id="844" r:id="rId10"/>
    <p:sldId id="843" r:id="rId11"/>
    <p:sldId id="845" r:id="rId12"/>
    <p:sldId id="846" r:id="rId13"/>
    <p:sldId id="851" r:id="rId14"/>
    <p:sldId id="853" r:id="rId15"/>
    <p:sldId id="848" r:id="rId16"/>
    <p:sldId id="852" r:id="rId17"/>
    <p:sldId id="855" r:id="rId18"/>
    <p:sldId id="856" r:id="rId19"/>
    <p:sldId id="857" r:id="rId20"/>
    <p:sldId id="859" r:id="rId21"/>
    <p:sldId id="860" r:id="rId22"/>
    <p:sldId id="861" r:id="rId23"/>
    <p:sldId id="862" r:id="rId24"/>
    <p:sldId id="854" r:id="rId25"/>
    <p:sldId id="864" r:id="rId26"/>
    <p:sldId id="866" r:id="rId27"/>
    <p:sldId id="867" r:id="rId28"/>
    <p:sldId id="865" r:id="rId29"/>
    <p:sldId id="868" r:id="rId30"/>
    <p:sldId id="871" r:id="rId31"/>
    <p:sldId id="870" r:id="rId32"/>
    <p:sldId id="874" r:id="rId33"/>
    <p:sldId id="873" r:id="rId34"/>
    <p:sldId id="875" r:id="rId35"/>
    <p:sldId id="876" r:id="rId36"/>
    <p:sldId id="831" r:id="rId37"/>
    <p:sldId id="877" r:id="rId38"/>
    <p:sldId id="872" r:id="rId39"/>
    <p:sldId id="839" r:id="rId40"/>
    <p:sldId id="555" r:id="rId41"/>
    <p:sldId id="878" r:id="rId42"/>
    <p:sldId id="371" r:id="rId43"/>
    <p:sldId id="372" r:id="rId44"/>
    <p:sldId id="373" r:id="rId45"/>
    <p:sldId id="374" r:id="rId46"/>
    <p:sldId id="375" r:id="rId47"/>
    <p:sldId id="376" r:id="rId48"/>
    <p:sldId id="377" r:id="rId49"/>
    <p:sldId id="378" r:id="rId50"/>
    <p:sldId id="379" r:id="rId51"/>
    <p:sldId id="336" r:id="rId52"/>
    <p:sldId id="380" r:id="rId53"/>
    <p:sldId id="267" r:id="rId54"/>
    <p:sldId id="881" r:id="rId55"/>
    <p:sldId id="885" r:id="rId56"/>
    <p:sldId id="886" r:id="rId57"/>
    <p:sldId id="883" r:id="rId58"/>
    <p:sldId id="840" r:id="rId59"/>
    <p:sldId id="884" r:id="rId60"/>
  </p:sldIdLst>
  <p:sldSz cx="12190413" cy="6859588"/>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8765"/>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44" autoAdjust="0"/>
    <p:restoredTop sz="97778" autoAdjust="0"/>
  </p:normalViewPr>
  <p:slideViewPr>
    <p:cSldViewPr snapToGrid="0" showGuides="1">
      <p:cViewPr>
        <p:scale>
          <a:sx n="61" d="100"/>
          <a:sy n="61" d="100"/>
        </p:scale>
        <p:origin x="-1422" y="-6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2025/6/23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646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084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795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591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73322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23/6/2025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23/6/2025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23/6/2025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11376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0890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13842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60424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9428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7819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91771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33779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6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38561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125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2025/6/23</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23/6/2025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6/23/2025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2025/6/23</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6/23/2025</a:t>
            </a:fld>
            <a:endParaRPr lang="en-US">
              <a:solidFill>
                <a:prstClr val="black">
                  <a:tint val="75000"/>
                </a:prstClr>
              </a:solidFill>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1194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0.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5.jpeg"/><Relationship Id="rId4" Type="http://schemas.openxmlformats.org/officeDocument/2006/relationships/image" Target="../media/image28.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39.xml"/><Relationship Id="rId18" Type="http://schemas.openxmlformats.org/officeDocument/2006/relationships/image" Target="../media/image50.png"/><Relationship Id="rId26" Type="http://schemas.openxmlformats.org/officeDocument/2006/relationships/image" Target="../media/image55.png"/><Relationship Id="rId3" Type="http://schemas.openxmlformats.org/officeDocument/2006/relationships/image" Target="../media/image40.jpeg"/><Relationship Id="rId21" Type="http://schemas.openxmlformats.org/officeDocument/2006/relationships/image" Target="../media/image52.png"/><Relationship Id="rId34" Type="http://schemas.openxmlformats.org/officeDocument/2006/relationships/image" Target="../media/image61.GIF"/><Relationship Id="rId7" Type="http://schemas.openxmlformats.org/officeDocument/2006/relationships/slide" Target="slide37.xml"/><Relationship Id="rId12" Type="http://schemas.openxmlformats.org/officeDocument/2006/relationships/image" Target="../media/image46.png"/><Relationship Id="rId17" Type="http://schemas.openxmlformats.org/officeDocument/2006/relationships/image" Target="../media/image49.png"/><Relationship Id="rId25" Type="http://schemas.openxmlformats.org/officeDocument/2006/relationships/slide" Target="slide43.xml"/><Relationship Id="rId33" Type="http://schemas.openxmlformats.org/officeDocument/2006/relationships/image" Target="../media/image60.png"/><Relationship Id="rId2" Type="http://schemas.openxmlformats.org/officeDocument/2006/relationships/image" Target="../media/image39.jpeg"/><Relationship Id="rId16" Type="http://schemas.openxmlformats.org/officeDocument/2006/relationships/slide" Target="slide40.xml"/><Relationship Id="rId20" Type="http://schemas.openxmlformats.org/officeDocument/2006/relationships/image" Target="../media/image51.png"/><Relationship Id="rId29" Type="http://schemas.openxmlformats.org/officeDocument/2006/relationships/image" Target="../media/image57.png"/><Relationship Id="rId1" Type="http://schemas.openxmlformats.org/officeDocument/2006/relationships/slideLayout" Target="../slideLayouts/slideLayout85.xml"/><Relationship Id="rId6" Type="http://schemas.openxmlformats.org/officeDocument/2006/relationships/image" Target="../media/image42.png"/><Relationship Id="rId11" Type="http://schemas.openxmlformats.org/officeDocument/2006/relationships/image" Target="../media/image45.png"/><Relationship Id="rId24" Type="http://schemas.openxmlformats.org/officeDocument/2006/relationships/image" Target="../media/image54.png"/><Relationship Id="rId32" Type="http://schemas.openxmlformats.org/officeDocument/2006/relationships/image" Target="../media/image59.png"/><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3.png"/><Relationship Id="rId28" Type="http://schemas.openxmlformats.org/officeDocument/2006/relationships/slide" Target="slide44.xml"/><Relationship Id="rId36" Type="http://schemas.openxmlformats.org/officeDocument/2006/relationships/slide" Target="slide46.xml"/><Relationship Id="rId10" Type="http://schemas.openxmlformats.org/officeDocument/2006/relationships/slide" Target="slide38.xml"/><Relationship Id="rId19" Type="http://schemas.openxmlformats.org/officeDocument/2006/relationships/slide" Target="slide41.xml"/><Relationship Id="rId31" Type="http://schemas.openxmlformats.org/officeDocument/2006/relationships/slide" Target="slide45.xml"/><Relationship Id="rId4" Type="http://schemas.openxmlformats.org/officeDocument/2006/relationships/slide" Target="slide36.xml"/><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slide" Target="slide42.xml"/><Relationship Id="rId27" Type="http://schemas.openxmlformats.org/officeDocument/2006/relationships/image" Target="../media/image56.png"/><Relationship Id="rId30" Type="http://schemas.openxmlformats.org/officeDocument/2006/relationships/image" Target="../media/image58.png"/><Relationship Id="rId35" Type="http://schemas.openxmlformats.org/officeDocument/2006/relationships/slide" Target="slide31.xml"/></Relationships>
</file>

<file path=ppt/slides/_rels/slide3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1.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3.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5.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7.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49.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2.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1.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3.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5.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4.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7.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5.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67.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5.xml"/><Relationship Id="rId6" Type="http://schemas.openxmlformats.org/officeDocument/2006/relationships/image" Target="../media/image59.png"/><Relationship Id="rId11" Type="http://schemas.openxmlformats.org/officeDocument/2006/relationships/image" Target="../media/image66.GIF"/><Relationship Id="rId5" Type="http://schemas.openxmlformats.org/officeDocument/2006/relationships/image" Target="../media/image63.GIF"/><Relationship Id="rId15" Type="http://schemas.openxmlformats.org/officeDocument/2006/relationships/image" Target="../media/image70.GIF"/><Relationship Id="rId10" Type="http://schemas.openxmlformats.org/officeDocument/2006/relationships/image" Target="../media/image65.GIF"/><Relationship Id="rId4" Type="http://schemas.openxmlformats.org/officeDocument/2006/relationships/image" Target="../media/image62.png"/><Relationship Id="rId9" Type="http://schemas.openxmlformats.org/officeDocument/2006/relationships/slide" Target="slide35.xml"/><Relationship Id="rId14" Type="http://schemas.openxmlformats.org/officeDocument/2006/relationships/image" Target="../media/image69.GIF"/></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6.pn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2.xml"/><Relationship Id="rId3" Type="http://schemas.openxmlformats.org/officeDocument/2006/relationships/image" Target="../media/image10.png"/><Relationship Id="rId7" Type="http://schemas.openxmlformats.org/officeDocument/2006/relationships/image" Target="../media/image17.png"/><Relationship Id="rId12" Type="http://schemas.openxmlformats.org/officeDocument/2006/relationships/slide" Target="slide11.xml"/><Relationship Id="rId17" Type="http://schemas.openxmlformats.org/officeDocument/2006/relationships/slide" Target="slide14.xml"/><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16.png"/><Relationship Id="rId11" Type="http://schemas.openxmlformats.org/officeDocument/2006/relationships/slide" Target="slide10.xml"/><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slide" Target="slide9.xml"/><Relationship Id="rId4" Type="http://schemas.openxmlformats.org/officeDocument/2006/relationships/image" Target="../media/image14.png"/><Relationship Id="rId9" Type="http://schemas.openxmlformats.org/officeDocument/2006/relationships/slide" Target="slide15.xml"/><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5BE6E9B-67E7-4DEF-8472-94EB01FCAA16}"/>
              </a:ext>
            </a:extLst>
          </p:cNvPr>
          <p:cNvSpPr/>
          <p:nvPr/>
        </p:nvSpPr>
        <p:spPr>
          <a:xfrm>
            <a:off x="1926828" y="1374665"/>
            <a:ext cx="1718163"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err="1">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a:t>
            </a:r>
            <a:r>
              <a:rPr kumimoji="0" lang="en-US" altLang="zh-CN" sz="4400" b="1" i="0" u="none" strike="noStrike" kern="1200" cap="none" spc="600" normalizeH="0" baseline="0" noProof="0" smtClean="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 xmlns:a16="http://schemas.microsoft.com/office/drawing/2014/main"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 xmlns:a16="http://schemas.microsoft.com/office/drawing/2014/main" id="{7CAD8C32-ADAC-4CEA-AB73-96613E4C594B}"/>
              </a:ext>
            </a:extLst>
          </p:cNvPr>
          <p:cNvSpPr/>
          <p:nvPr/>
        </p:nvSpPr>
        <p:spPr>
          <a:xfrm>
            <a:off x="1827878" y="2039934"/>
            <a:ext cx="8270726" cy="1015663"/>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VÀ</a:t>
            </a:r>
            <a:r>
              <a:rPr kumimoji="0" lang="en-US" altLang="zh-CN" sz="6000" b="1" i="0" u="none" strike="noStrike" kern="1200" cap="none" spc="600" normalizeH="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TÔI</a:t>
            </a:r>
            <a:r>
              <a:rPr kumimoji="0" lang="en-US" altLang="zh-CN" sz="6000" b="1" i="0" u="none" strike="noStrike" kern="1200" cap="none" spc="600" normalizeH="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NHỚ KHÓI</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9" name="矩形 6">
            <a:extLst>
              <a:ext uri="{FF2B5EF4-FFF2-40B4-BE49-F238E27FC236}">
                <a16:creationId xmlns="" xmlns:a16="http://schemas.microsoft.com/office/drawing/2014/main" id="{89CD6004-D9BA-4E53-91E5-97E6A5A5FBA2}"/>
              </a:ext>
            </a:extLst>
          </p:cNvPr>
          <p:cNvSpPr/>
          <p:nvPr/>
        </p:nvSpPr>
        <p:spPr>
          <a:xfrm>
            <a:off x="6394325" y="3045073"/>
            <a:ext cx="4454489" cy="769441"/>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Đỗ</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Bích</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Thủy</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0" name="矩形 6">
            <a:extLst>
              <a:ext uri="{FF2B5EF4-FFF2-40B4-BE49-F238E27FC236}">
                <a16:creationId xmlns="" xmlns:a16="http://schemas.microsoft.com/office/drawing/2014/main" id="{EA64D7DB-34E7-45E8-99D4-0C337E40FF75}"/>
              </a:ext>
            </a:extLst>
          </p:cNvPr>
          <p:cNvSpPr/>
          <p:nvPr/>
        </p:nvSpPr>
        <p:spPr>
          <a:xfrm>
            <a:off x="2360981" y="3814514"/>
            <a:ext cx="8275022" cy="1446550"/>
          </a:xfrm>
          <a:prstGeom prst="rect">
            <a:avLst/>
          </a:prstGeom>
        </p:spPr>
        <p:txBody>
          <a:bodyPr vert="horz" wrap="none">
            <a:spAutoFit/>
          </a:bodyPr>
          <a:lstStyle/>
          <a:p>
            <a:pPr>
              <a:defRPr/>
            </a:pPr>
            <a:r>
              <a:rPr lang="en-US" altLang="zh-CN" sz="4400" b="1" spc="600" dirty="0" err="1">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Giáo</a:t>
            </a:r>
            <a:r>
              <a:rPr lang="en-US" altLang="zh-CN" sz="4400" b="1" spc="600" dirty="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400" b="1" spc="600" dirty="0" err="1" smtClean="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viên</a:t>
            </a:r>
            <a:r>
              <a:rPr lang="en-US" altLang="zh-CN" sz="4400" b="1" spc="600" dirty="0" err="1" smtClean="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a:t>
            </a:r>
            <a:r>
              <a:rPr lang="en-US" sz="44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Phạm</a:t>
            </a:r>
            <a:r>
              <a:rPr lang="en-US" sz="4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a:t>
            </a:r>
            <a:r>
              <a:rPr lang="en-US" sz="44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Thị</a:t>
            </a:r>
            <a:r>
              <a:rPr lang="en-US" sz="4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Minh </a:t>
            </a:r>
            <a:r>
              <a:rPr lang="en-US" sz="44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Tâm</a:t>
            </a:r>
            <a:r>
              <a:rPr lang="en-US" sz="44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a:t>
            </a:r>
          </a:p>
          <a:p>
            <a:pPr lvl="0">
              <a:defRPr/>
            </a:pPr>
            <a:r>
              <a:rPr lang="en-US" altLang="zh-CN" sz="4400" b="1" spc="600" dirty="0" smtClean="0">
                <a:solidFill>
                  <a:srgbClr val="418765"/>
                </a:solidFill>
                <a:latin typeface="Times New Roman" panose="02020603050405020304" pitchFamily="18" charset="0"/>
                <a:ea typeface="华文新魏" panose="02010800040101010101" pitchFamily="2" charset="-122"/>
                <a:cs typeface="Times New Roman" panose="02020603050405020304" pitchFamily="18" charset="0"/>
              </a:rPr>
              <a:t>.</a:t>
            </a:r>
            <a:endParaRPr kumimoji="0" lang="zh-CN" altLang="en-US" sz="44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5651546B-731F-49F6-A07B-4B189270C675}"/>
              </a:ext>
            </a:extLst>
          </p:cNvPr>
          <p:cNvPicPr>
            <a:picLocks noChangeAspect="1"/>
          </p:cNvPicPr>
          <p:nvPr/>
        </p:nvPicPr>
        <p:blipFill>
          <a:blip r:embed="rId5"/>
          <a:stretch>
            <a:fillRect/>
          </a:stretch>
        </p:blipFill>
        <p:spPr>
          <a:xfrm>
            <a:off x="7417526" y="3967089"/>
            <a:ext cx="3192810" cy="3192810"/>
          </a:xfrm>
          <a:prstGeom prst="rect">
            <a:avLst/>
          </a:prstGeom>
        </p:spPr>
      </p:pic>
    </p:spTree>
    <p:extLst>
      <p:ext uri="{BB962C8B-B14F-4D97-AF65-F5344CB8AC3E}">
        <p14:creationId xmlns:p14="http://schemas.microsoft.com/office/powerpoint/2010/main" val="240417169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xoắn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pic>
        <p:nvPicPr>
          <p:cNvPr id="4" name="Picture 3">
            <a:extLst>
              <a:ext uri="{FF2B5EF4-FFF2-40B4-BE49-F238E27FC236}">
                <a16:creationId xmlns="" xmlns:a16="http://schemas.microsoft.com/office/drawing/2014/main" id="{6A8DD8CE-A4DA-410F-B8C9-A13E616845B1}"/>
              </a:ext>
            </a:extLst>
          </p:cNvPr>
          <p:cNvPicPr>
            <a:picLocks noChangeAspect="1"/>
          </p:cNvPicPr>
          <p:nvPr/>
        </p:nvPicPr>
        <p:blipFill>
          <a:blip r:embed="rId6"/>
          <a:stretch>
            <a:fillRect/>
          </a:stretch>
        </p:blipFill>
        <p:spPr>
          <a:xfrm>
            <a:off x="918851" y="2428013"/>
            <a:ext cx="3577788" cy="2003561"/>
          </a:xfrm>
          <a:prstGeom prst="rect">
            <a:avLst/>
          </a:prstGeom>
        </p:spPr>
      </p:pic>
    </p:spTree>
    <p:extLst>
      <p:ext uri="{BB962C8B-B14F-4D97-AF65-F5344CB8AC3E}">
        <p14:creationId xmlns:p14="http://schemas.microsoft.com/office/powerpoint/2010/main" val="3741806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Gộc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chặ</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bếp</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20250478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Có cá vạ cơm</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n.</a:t>
            </a: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131953344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Tiếng mõ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rỗng</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lệnh</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pic>
        <p:nvPicPr>
          <p:cNvPr id="4" name="Picture 3">
            <a:extLst>
              <a:ext uri="{FF2B5EF4-FFF2-40B4-BE49-F238E27FC236}">
                <a16:creationId xmlns="" xmlns:a16="http://schemas.microsoft.com/office/drawing/2014/main" id="{0F17B969-F045-4825-831E-4BA28F07E8CD}"/>
              </a:ext>
            </a:extLst>
          </p:cNvPr>
          <p:cNvPicPr>
            <a:picLocks noChangeAspect="1"/>
          </p:cNvPicPr>
          <p:nvPr/>
        </p:nvPicPr>
        <p:blipFill>
          <a:blip r:embed="rId6"/>
          <a:stretch>
            <a:fillRect/>
          </a:stretch>
        </p:blipFill>
        <p:spPr>
          <a:xfrm>
            <a:off x="1935860" y="2333013"/>
            <a:ext cx="2466975" cy="1847850"/>
          </a:xfrm>
          <a:prstGeom prst="rect">
            <a:avLst/>
          </a:prstGeom>
        </p:spPr>
      </p:pic>
    </p:spTree>
    <p:extLst>
      <p:ext uri="{BB962C8B-B14F-4D97-AF65-F5344CB8AC3E}">
        <p14:creationId xmlns:p14="http://schemas.microsoft.com/office/powerpoint/2010/main" val="136806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6. </a:t>
            </a:r>
            <a:r>
              <a:rPr lang="vi-VN" sz="3200" dirty="0">
                <a:latin typeface="Times New Roman" panose="02020603050405020304" pitchFamily="18" charset="0"/>
                <a:cs typeface="Times New Roman" panose="02020603050405020304" pitchFamily="18" charset="0"/>
              </a:rPr>
              <a:t>Phoi 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tiện</a:t>
            </a:r>
            <a:r>
              <a:rPr lang="en-US" sz="32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1" y="4159409"/>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5379611" y="3460751"/>
            <a:ext cx="2003561" cy="2003561"/>
          </a:xfrm>
          <a:prstGeom prst="rect">
            <a:avLst/>
          </a:prstGeom>
        </p:spPr>
      </p:pic>
      <p:pic>
        <p:nvPicPr>
          <p:cNvPr id="4" name="Picture 3">
            <a:extLst>
              <a:ext uri="{FF2B5EF4-FFF2-40B4-BE49-F238E27FC236}">
                <a16:creationId xmlns="" xmlns:a16="http://schemas.microsoft.com/office/drawing/2014/main" id="{BE669A8D-7A73-4EAC-AFF3-EF6D61C3B9F6}"/>
              </a:ext>
            </a:extLst>
          </p:cNvPr>
          <p:cNvPicPr>
            <a:picLocks noChangeAspect="1"/>
          </p:cNvPicPr>
          <p:nvPr/>
        </p:nvPicPr>
        <p:blipFill>
          <a:blip r:embed="rId6"/>
          <a:stretch>
            <a:fillRect/>
          </a:stretch>
        </p:blipFill>
        <p:spPr>
          <a:xfrm>
            <a:off x="1280569" y="2703415"/>
            <a:ext cx="3410654" cy="2003561"/>
          </a:xfrm>
          <a:prstGeom prst="rect">
            <a:avLst/>
          </a:prstGeom>
        </p:spPr>
      </p:pic>
    </p:spTree>
    <p:extLst>
      <p:ext uri="{BB962C8B-B14F-4D97-AF65-F5344CB8AC3E}">
        <p14:creationId xmlns:p14="http://schemas.microsoft.com/office/powerpoint/2010/main" val="2221126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II.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Suy</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ngẫm</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và</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phản</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hồi</a:t>
            </a: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56587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795435" y="2350647"/>
            <a:ext cx="8599541"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lvl="0" algn="ctr" defTabSz="914309">
              <a:lnSpc>
                <a:spcPct val="90000"/>
              </a:lnSpc>
            </a:pP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1.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Hình</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ảnh</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ngọn</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khói</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quê</a:t>
            </a:r>
            <a:r>
              <a:rPr lang="en-US" altLang="zh-CN" sz="6000"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6000"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nhà</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01140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3" name="Table 2">
            <a:extLst>
              <a:ext uri="{FF2B5EF4-FFF2-40B4-BE49-F238E27FC236}">
                <a16:creationId xmlns="" xmlns:a16="http://schemas.microsoft.com/office/drawing/2014/main" id="{ABA49104-7FCE-4D36-98B8-430D78B36289}"/>
              </a:ext>
            </a:extLst>
          </p:cNvPr>
          <p:cNvGraphicFramePr>
            <a:graphicFrameLocks noGrp="1"/>
          </p:cNvGraphicFramePr>
          <p:nvPr>
            <p:extLst>
              <p:ext uri="{D42A27DB-BD31-4B8C-83A1-F6EECF244321}">
                <p14:modId xmlns:p14="http://schemas.microsoft.com/office/powerpoint/2010/main" val="1208534795"/>
              </p:ext>
            </p:extLst>
          </p:nvPr>
        </p:nvGraphicFramePr>
        <p:xfrm>
          <a:off x="679138" y="900752"/>
          <a:ext cx="10775183" cy="6034418"/>
        </p:xfrm>
        <a:graphic>
          <a:graphicData uri="http://schemas.openxmlformats.org/drawingml/2006/table">
            <a:tbl>
              <a:tblPr firstRow="1" firstCol="1" bandRow="1"/>
              <a:tblGrid>
                <a:gridCol w="2318895">
                  <a:extLst>
                    <a:ext uri="{9D8B030D-6E8A-4147-A177-3AD203B41FA5}">
                      <a16:colId xmlns="" xmlns:a16="http://schemas.microsoft.com/office/drawing/2014/main" val="2537723830"/>
                    </a:ext>
                  </a:extLst>
                </a:gridCol>
                <a:gridCol w="2945686">
                  <a:extLst>
                    <a:ext uri="{9D8B030D-6E8A-4147-A177-3AD203B41FA5}">
                      <a16:colId xmlns="" xmlns:a16="http://schemas.microsoft.com/office/drawing/2014/main" val="1547120512"/>
                    </a:ext>
                  </a:extLst>
                </a:gridCol>
                <a:gridCol w="2396910">
                  <a:extLst>
                    <a:ext uri="{9D8B030D-6E8A-4147-A177-3AD203B41FA5}">
                      <a16:colId xmlns="" xmlns:a16="http://schemas.microsoft.com/office/drawing/2014/main" val="2743935928"/>
                    </a:ext>
                  </a:extLst>
                </a:gridCol>
                <a:gridCol w="3113692">
                  <a:extLst>
                    <a:ext uri="{9D8B030D-6E8A-4147-A177-3AD203B41FA5}">
                      <a16:colId xmlns="" xmlns:a16="http://schemas.microsoft.com/office/drawing/2014/main" val="4027984364"/>
                    </a:ext>
                  </a:extLst>
                </a:gridCol>
              </a:tblGrid>
              <a:tr h="1770247">
                <a:tc>
                  <a:txBody>
                    <a:bodyPr/>
                    <a:lstStyle/>
                    <a:p>
                      <a:pPr algn="ctr">
                        <a:lnSpc>
                          <a:spcPct val="150000"/>
                        </a:lnSpc>
                        <a:spcAft>
                          <a:spcPts val="0"/>
                        </a:spcAft>
                      </a:pP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Nhận xét về h/a khói</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32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2329011587"/>
                  </a:ext>
                </a:extLst>
              </a:tr>
              <a:tr h="761492">
                <a:tc>
                  <a:txBody>
                    <a:bodyPr/>
                    <a:lstStyle/>
                    <a:p>
                      <a:pPr algn="just">
                        <a:lnSpc>
                          <a:spcPct val="150000"/>
                        </a:lnSpc>
                        <a:spcAft>
                          <a:spcPts val="0"/>
                        </a:spcAft>
                      </a:pP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Thị giác</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2558065623"/>
                  </a:ext>
                </a:extLst>
              </a:tr>
              <a:tr h="881202">
                <a:tc>
                  <a:txBody>
                    <a:bodyPr/>
                    <a:lstStyle/>
                    <a:p>
                      <a:pPr algn="just">
                        <a:lnSpc>
                          <a:spcPct val="150000"/>
                        </a:lnSpc>
                        <a:spcAft>
                          <a:spcPts val="0"/>
                        </a:spcAft>
                      </a:pP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Khứu giác</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481739625"/>
                  </a:ext>
                </a:extLst>
              </a:tr>
              <a:tr h="761492">
                <a:tc>
                  <a:txBody>
                    <a:bodyPr/>
                    <a:lstStyle/>
                    <a:p>
                      <a:pPr algn="just">
                        <a:lnSpc>
                          <a:spcPct val="150000"/>
                        </a:lnSpc>
                        <a:spcAft>
                          <a:spcPts val="0"/>
                        </a:spcAft>
                      </a:pP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Xúc giác</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827460135"/>
                  </a:ext>
                </a:extLst>
              </a:tr>
              <a:tr h="761492">
                <a:tc>
                  <a:txBody>
                    <a:bodyPr/>
                    <a:lstStyle/>
                    <a:p>
                      <a:pPr algn="just">
                        <a:lnSpc>
                          <a:spcPct val="150000"/>
                        </a:lnSpc>
                        <a:spcAft>
                          <a:spcPts val="0"/>
                        </a:spcAft>
                      </a:pP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Vị giác</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915485395"/>
                  </a:ext>
                </a:extLst>
              </a:tr>
              <a:tr h="761492">
                <a:tc>
                  <a:txBody>
                    <a:bodyPr/>
                    <a:lstStyle/>
                    <a:p>
                      <a:pPr algn="just">
                        <a:lnSpc>
                          <a:spcPct val="150000"/>
                        </a:lnSpc>
                        <a:spcAft>
                          <a:spcPts val="0"/>
                        </a:spcAft>
                      </a:pPr>
                      <a:r>
                        <a:rPr lang="vi-VN" sz="32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 giác</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0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71074649"/>
                  </a:ext>
                </a:extLst>
              </a:tr>
            </a:tbl>
          </a:graphicData>
        </a:graphic>
      </p:graphicFrame>
      <p:sp>
        <p:nvSpPr>
          <p:cNvPr id="4" name="Rectangle 3">
            <a:extLst>
              <a:ext uri="{FF2B5EF4-FFF2-40B4-BE49-F238E27FC236}">
                <a16:creationId xmlns="" xmlns:a16="http://schemas.microsoft.com/office/drawing/2014/main" id="{F4B94D37-D556-4EF0-83C5-24346C8E7F13}"/>
              </a:ext>
            </a:extLst>
          </p:cNvPr>
          <p:cNvSpPr/>
          <p:nvPr/>
        </p:nvSpPr>
        <p:spPr>
          <a:xfrm>
            <a:off x="3978955" y="2939"/>
            <a:ext cx="2959465" cy="661463"/>
          </a:xfrm>
          <a:prstGeom prst="rect">
            <a:avLst/>
          </a:prstGeom>
        </p:spPr>
        <p:txBody>
          <a:bodyPr wrap="none">
            <a:spAutoFit/>
          </a:bodyPr>
          <a:lstStyle/>
          <a:p>
            <a:pPr algn="ctr">
              <a:lnSpc>
                <a:spcPct val="150000"/>
              </a:lnSpc>
              <a:spcAft>
                <a:spcPts val="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69487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 xmlns:a16="http://schemas.microsoft.com/office/drawing/2014/main" id="{C0EFBF1A-250B-468C-930F-C51975B82073}"/>
              </a:ext>
            </a:extLst>
          </p:cNvPr>
          <p:cNvGraphicFramePr>
            <a:graphicFrameLocks noGrp="1"/>
          </p:cNvGraphicFramePr>
          <p:nvPr>
            <p:extLst>
              <p:ext uri="{D42A27DB-BD31-4B8C-83A1-F6EECF244321}">
                <p14:modId xmlns:p14="http://schemas.microsoft.com/office/powerpoint/2010/main" val="135243517"/>
              </p:ext>
            </p:extLst>
          </p:nvPr>
        </p:nvGraphicFramePr>
        <p:xfrm>
          <a:off x="1" y="15499"/>
          <a:ext cx="12190412" cy="6806549"/>
        </p:xfrm>
        <a:graphic>
          <a:graphicData uri="http://schemas.openxmlformats.org/drawingml/2006/table">
            <a:tbl>
              <a:tblPr firstRow="1" firstCol="1" bandRow="1"/>
              <a:tblGrid>
                <a:gridCol w="2349829">
                  <a:extLst>
                    <a:ext uri="{9D8B030D-6E8A-4147-A177-3AD203B41FA5}">
                      <a16:colId xmlns="" xmlns:a16="http://schemas.microsoft.com/office/drawing/2014/main" val="4123137241"/>
                    </a:ext>
                  </a:extLst>
                </a:gridCol>
                <a:gridCol w="5818627">
                  <a:extLst>
                    <a:ext uri="{9D8B030D-6E8A-4147-A177-3AD203B41FA5}">
                      <a16:colId xmlns="" xmlns:a16="http://schemas.microsoft.com/office/drawing/2014/main" val="2040089779"/>
                    </a:ext>
                  </a:extLst>
                </a:gridCol>
                <a:gridCol w="1668277">
                  <a:extLst>
                    <a:ext uri="{9D8B030D-6E8A-4147-A177-3AD203B41FA5}">
                      <a16:colId xmlns="" xmlns:a16="http://schemas.microsoft.com/office/drawing/2014/main" val="3901239679"/>
                    </a:ext>
                  </a:extLst>
                </a:gridCol>
                <a:gridCol w="2353679">
                  <a:extLst>
                    <a:ext uri="{9D8B030D-6E8A-4147-A177-3AD203B41FA5}">
                      <a16:colId xmlns="" xmlns:a16="http://schemas.microsoft.com/office/drawing/2014/main" val="207351316"/>
                    </a:ext>
                  </a:extLst>
                </a:gridCol>
              </a:tblGrid>
              <a:tr h="1868789">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400" b="1" dirty="0" err="1">
                          <a:effectLst/>
                          <a:latin typeface="Times New Roman" panose="02020603050405020304" pitchFamily="18" charset="0"/>
                          <a:ea typeface="Times New Roman" panose="02020603050405020304" pitchFamily="18" charset="0"/>
                        </a:rPr>
                        <a:t>Nhận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xét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khói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563164063"/>
                  </a:ext>
                </a:extLst>
              </a:tr>
              <a:tr h="1757045">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246970258"/>
                  </a:ext>
                </a:extLst>
              </a:tr>
            </a:tbl>
          </a:graphicData>
        </a:graphic>
      </p:graphicFrame>
      <p:sp>
        <p:nvSpPr>
          <p:cNvPr id="7" name="TextBox 6">
            <a:extLst>
              <a:ext uri="{FF2B5EF4-FFF2-40B4-BE49-F238E27FC236}">
                <a16:creationId xmlns="" xmlns:a16="http://schemas.microsoft.com/office/drawing/2014/main" id="{385FD184-CD8E-4FFC-9D77-8531803676BA}"/>
              </a:ext>
            </a:extLst>
          </p:cNvPr>
          <p:cNvSpPr txBox="1"/>
          <p:nvPr/>
        </p:nvSpPr>
        <p:spPr>
          <a:xfrm>
            <a:off x="457275" y="2945432"/>
            <a:ext cx="156754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0116607-1F60-42F2-9976-7A6C593D11D3}"/>
              </a:ext>
            </a:extLst>
          </p:cNvPr>
          <p:cNvSpPr txBox="1"/>
          <p:nvPr/>
        </p:nvSpPr>
        <p:spPr>
          <a:xfrm>
            <a:off x="2417736" y="2027496"/>
            <a:ext cx="5733487" cy="483209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Màu xanh, quẩn trên mái lá; len qua đầu hồi; vương vít mãi ở ngọn cây hồng; bị gió thổi cho loãng đi, tan đi; thấy khói bay lên từ làng, chợt nhớ cơm, thèm cơm, vội vã lùa trâu xuống đường mòn; ngọn khói chỉ quẩn quanh với mái lá vẫn còn sũng nước; khói bay lên qua mái nhà rất nhanh, rất cao; ngọn khói cứ quẩn lên mỗi ngày, theo ngọn lửa rộn ràng…, theo ngọn lửa im lìm…;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6136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 xmlns:a16="http://schemas.microsoft.com/office/drawing/2014/main" id="{C0EFBF1A-250B-468C-930F-C51975B82073}"/>
              </a:ext>
            </a:extLst>
          </p:cNvPr>
          <p:cNvGraphicFramePr>
            <a:graphicFrameLocks noGrp="1"/>
          </p:cNvGraphicFramePr>
          <p:nvPr>
            <p:extLst>
              <p:ext uri="{D42A27DB-BD31-4B8C-83A1-F6EECF244321}">
                <p14:modId xmlns:p14="http://schemas.microsoft.com/office/powerpoint/2010/main" val="601146676"/>
              </p:ext>
            </p:extLst>
          </p:nvPr>
        </p:nvGraphicFramePr>
        <p:xfrm>
          <a:off x="0" y="238367"/>
          <a:ext cx="12190414" cy="6583680"/>
        </p:xfrm>
        <a:graphic>
          <a:graphicData uri="http://schemas.openxmlformats.org/drawingml/2006/table">
            <a:tbl>
              <a:tblPr firstRow="1" firstCol="1" bandRow="1"/>
              <a:tblGrid>
                <a:gridCol w="2349830">
                  <a:extLst>
                    <a:ext uri="{9D8B030D-6E8A-4147-A177-3AD203B41FA5}">
                      <a16:colId xmlns="" xmlns:a16="http://schemas.microsoft.com/office/drawing/2014/main" val="4123137241"/>
                    </a:ext>
                  </a:extLst>
                </a:gridCol>
                <a:gridCol w="5818627">
                  <a:extLst>
                    <a:ext uri="{9D8B030D-6E8A-4147-A177-3AD203B41FA5}">
                      <a16:colId xmlns="" xmlns:a16="http://schemas.microsoft.com/office/drawing/2014/main" val="2040089779"/>
                    </a:ext>
                  </a:extLst>
                </a:gridCol>
                <a:gridCol w="1668277">
                  <a:extLst>
                    <a:ext uri="{9D8B030D-6E8A-4147-A177-3AD203B41FA5}">
                      <a16:colId xmlns="" xmlns:a16="http://schemas.microsoft.com/office/drawing/2014/main" val="3901239679"/>
                    </a:ext>
                  </a:extLst>
                </a:gridCol>
                <a:gridCol w="2353680">
                  <a:extLst>
                    <a:ext uri="{9D8B030D-6E8A-4147-A177-3AD203B41FA5}">
                      <a16:colId xmlns="" xmlns:a16="http://schemas.microsoft.com/office/drawing/2014/main" val="207351316"/>
                    </a:ext>
                  </a:extLst>
                </a:gridCol>
              </a:tblGrid>
              <a:tr h="576580">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4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400" b="1" dirty="0" err="1">
                          <a:effectLst/>
                          <a:latin typeface="Times New Roman" panose="02020603050405020304" pitchFamily="18" charset="0"/>
                          <a:ea typeface="Times New Roman" panose="02020603050405020304" pitchFamily="18" charset="0"/>
                        </a:rPr>
                        <a:t>Nhận</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xét</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rPr>
                        <a:t>khói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4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563164063"/>
                  </a:ext>
                </a:extLst>
              </a:tr>
              <a:tr h="1757045">
                <a:tc>
                  <a:txBody>
                    <a:bodyPr/>
                    <a:lstStyle/>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4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246970258"/>
                  </a:ext>
                </a:extLst>
              </a:tr>
            </a:tbl>
          </a:graphicData>
        </a:graphic>
      </p:graphicFrame>
      <p:sp>
        <p:nvSpPr>
          <p:cNvPr id="7" name="TextBox 6">
            <a:extLst>
              <a:ext uri="{FF2B5EF4-FFF2-40B4-BE49-F238E27FC236}">
                <a16:creationId xmlns="" xmlns:a16="http://schemas.microsoft.com/office/drawing/2014/main" id="{385FD184-CD8E-4FFC-9D77-8531803676BA}"/>
              </a:ext>
            </a:extLst>
          </p:cNvPr>
          <p:cNvSpPr txBox="1"/>
          <p:nvPr/>
        </p:nvSpPr>
        <p:spPr>
          <a:xfrm>
            <a:off x="155574" y="2968129"/>
            <a:ext cx="216917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Khứu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0116607-1F60-42F2-9976-7A6C593D11D3}"/>
              </a:ext>
            </a:extLst>
          </p:cNvPr>
          <p:cNvSpPr txBox="1"/>
          <p:nvPr/>
        </p:nvSpPr>
        <p:spPr>
          <a:xfrm>
            <a:off x="2324746" y="1875295"/>
            <a:ext cx="5843895" cy="5016758"/>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Khói có mùi của những hạt ngô còn sót lại trên những lõi ngô khô bị đốt cháy, mùi của gộc củi gỗ dẻ, mùi của tinh dầu vỏ cam, mùi của vỏ cây sẹ bị tước dùng thay lạt, có cả mùi của lông chú mèo tam thể nằm sưởi, ngái ngủ, lửa bén sém một khoảng; thơm với ngọn khói nhẹ bẫng quẩn trên mái lá;….</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255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Khởi</a:t>
            </a:r>
            <a:r>
              <a:rPr lang="en-US" altLang="zh-CN"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rPr>
              <a:t>động</a:t>
            </a:r>
            <a:endParaRPr lang="zh-CN" altLang="en-US" sz="9599" b="1" dirty="0">
              <a:solidFill>
                <a:prstClr val="black">
                  <a:lumMod val="75000"/>
                  <a:lumOff val="25000"/>
                </a:prstClr>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02D61BED-E1DE-4164-AB20-A5C97D707169}"/>
              </a:ext>
            </a:extLst>
          </p:cNvPr>
          <p:cNvPicPr>
            <a:picLocks noChangeAspect="1"/>
          </p:cNvPicPr>
          <p:nvPr/>
        </p:nvPicPr>
        <p:blipFill>
          <a:blip r:embed="rId2"/>
          <a:stretch>
            <a:fillRect/>
          </a:stretch>
        </p:blipFill>
        <p:spPr>
          <a:xfrm>
            <a:off x="5199017" y="4261138"/>
            <a:ext cx="2598450" cy="259845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4" name="Table 3">
            <a:extLst>
              <a:ext uri="{FF2B5EF4-FFF2-40B4-BE49-F238E27FC236}">
                <a16:creationId xmlns="" xmlns:a16="http://schemas.microsoft.com/office/drawing/2014/main" id="{C0EFBF1A-250B-468C-930F-C51975B82073}"/>
              </a:ext>
            </a:extLst>
          </p:cNvPr>
          <p:cNvGraphicFramePr>
            <a:graphicFrameLocks noGrp="1"/>
          </p:cNvGraphicFramePr>
          <p:nvPr>
            <p:extLst>
              <p:ext uri="{D42A27DB-BD31-4B8C-83A1-F6EECF244321}">
                <p14:modId xmlns:p14="http://schemas.microsoft.com/office/powerpoint/2010/main" val="4228841834"/>
              </p:ext>
            </p:extLst>
          </p:nvPr>
        </p:nvGraphicFramePr>
        <p:xfrm>
          <a:off x="-1" y="151990"/>
          <a:ext cx="12190414" cy="6707598"/>
        </p:xfrm>
        <a:graphic>
          <a:graphicData uri="http://schemas.openxmlformats.org/drawingml/2006/table">
            <a:tbl>
              <a:tblPr firstRow="1" firstCol="1" bandRow="1"/>
              <a:tblGrid>
                <a:gridCol w="2349830">
                  <a:extLst>
                    <a:ext uri="{9D8B030D-6E8A-4147-A177-3AD203B41FA5}">
                      <a16:colId xmlns="" xmlns:a16="http://schemas.microsoft.com/office/drawing/2014/main" val="4123137241"/>
                    </a:ext>
                  </a:extLst>
                </a:gridCol>
                <a:gridCol w="5818627">
                  <a:extLst>
                    <a:ext uri="{9D8B030D-6E8A-4147-A177-3AD203B41FA5}">
                      <a16:colId xmlns="" xmlns:a16="http://schemas.microsoft.com/office/drawing/2014/main" val="2040089779"/>
                    </a:ext>
                  </a:extLst>
                </a:gridCol>
                <a:gridCol w="1668277">
                  <a:extLst>
                    <a:ext uri="{9D8B030D-6E8A-4147-A177-3AD203B41FA5}">
                      <a16:colId xmlns="" xmlns:a16="http://schemas.microsoft.com/office/drawing/2014/main" val="3901239679"/>
                    </a:ext>
                  </a:extLst>
                </a:gridCol>
                <a:gridCol w="2353680">
                  <a:extLst>
                    <a:ext uri="{9D8B030D-6E8A-4147-A177-3AD203B41FA5}">
                      <a16:colId xmlns="" xmlns:a16="http://schemas.microsoft.com/office/drawing/2014/main" val="207351316"/>
                    </a:ext>
                  </a:extLst>
                </a:gridCol>
              </a:tblGrid>
              <a:tr h="2185731">
                <a:tc>
                  <a:txBody>
                    <a:bodyPr/>
                    <a:lstStyle/>
                    <a:p>
                      <a:pPr algn="ctr">
                        <a:lnSpc>
                          <a:spcPct val="150000"/>
                        </a:lnSpc>
                        <a:spcAft>
                          <a:spcPts val="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giác quan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Dẫn chứng</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xét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khói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vi-VN" sz="28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Ý nghĩa của quê hương đối với tác giả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563164063"/>
                  </a:ext>
                </a:extLst>
              </a:tr>
              <a:tr h="1507289">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1246970258"/>
                  </a:ext>
                </a:extLst>
              </a:tr>
              <a:tr h="1507289">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3043711432"/>
                  </a:ext>
                </a:extLst>
              </a:tr>
              <a:tr h="1507289">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algn="just">
                        <a:lnSpc>
                          <a:spcPct val="150000"/>
                        </a:lnSpc>
                        <a:spcAft>
                          <a:spcPts val="0"/>
                        </a:spcAft>
                      </a:pP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2433040090"/>
                  </a:ext>
                </a:extLst>
              </a:tr>
            </a:tbl>
          </a:graphicData>
        </a:graphic>
      </p:graphicFrame>
      <p:sp>
        <p:nvSpPr>
          <p:cNvPr id="7" name="TextBox 6">
            <a:extLst>
              <a:ext uri="{FF2B5EF4-FFF2-40B4-BE49-F238E27FC236}">
                <a16:creationId xmlns="" xmlns:a16="http://schemas.microsoft.com/office/drawing/2014/main" id="{385FD184-CD8E-4FFC-9D77-8531803676BA}"/>
              </a:ext>
            </a:extLst>
          </p:cNvPr>
          <p:cNvSpPr txBox="1"/>
          <p:nvPr/>
        </p:nvSpPr>
        <p:spPr>
          <a:xfrm>
            <a:off x="139485" y="2905886"/>
            <a:ext cx="192444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90116607-1F60-42F2-9976-7A6C593D11D3}"/>
              </a:ext>
            </a:extLst>
          </p:cNvPr>
          <p:cNvSpPr txBox="1"/>
          <p:nvPr/>
        </p:nvSpPr>
        <p:spPr>
          <a:xfrm>
            <a:off x="2634712" y="2598110"/>
            <a:ext cx="5249122" cy="1077218"/>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Ấm với ngọn lửa đỏ, nhẹ bẫng như tơ</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D47E1BF0-8560-478A-B758-542307033A9E}"/>
              </a:ext>
            </a:extLst>
          </p:cNvPr>
          <p:cNvSpPr txBox="1"/>
          <p:nvPr/>
        </p:nvSpPr>
        <p:spPr>
          <a:xfrm>
            <a:off x="718237" y="4134623"/>
            <a:ext cx="156754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8A27650-F122-4EF7-9B5E-8C095FE8F2CB}"/>
              </a:ext>
            </a:extLst>
          </p:cNvPr>
          <p:cNvSpPr txBox="1"/>
          <p:nvPr/>
        </p:nvSpPr>
        <p:spPr>
          <a:xfrm>
            <a:off x="4430221" y="4039836"/>
            <a:ext cx="238903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647D1348-A7AA-4BF5-9B5E-D6AD6258DBDD}"/>
              </a:ext>
            </a:extLst>
          </p:cNvPr>
          <p:cNvSpPr txBox="1"/>
          <p:nvPr/>
        </p:nvSpPr>
        <p:spPr>
          <a:xfrm>
            <a:off x="0" y="5700207"/>
            <a:ext cx="212489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endParaRPr lang="en-US"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F252A6C3-D455-4033-B15E-B8F32A461176}"/>
              </a:ext>
            </a:extLst>
          </p:cNvPr>
          <p:cNvSpPr txBox="1"/>
          <p:nvPr/>
        </p:nvSpPr>
        <p:spPr>
          <a:xfrm>
            <a:off x="4430220" y="5398373"/>
            <a:ext cx="2389033"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268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graphicFrame>
        <p:nvGraphicFramePr>
          <p:cNvPr id="5" name="Table 4">
            <a:extLst>
              <a:ext uri="{FF2B5EF4-FFF2-40B4-BE49-F238E27FC236}">
                <a16:creationId xmlns="" xmlns:a16="http://schemas.microsoft.com/office/drawing/2014/main" id="{49918E55-1248-4A05-B7BA-C1122B47C39C}"/>
              </a:ext>
            </a:extLst>
          </p:cNvPr>
          <p:cNvGraphicFramePr>
            <a:graphicFrameLocks noGrp="1"/>
          </p:cNvGraphicFramePr>
          <p:nvPr>
            <p:extLst>
              <p:ext uri="{D42A27DB-BD31-4B8C-83A1-F6EECF244321}">
                <p14:modId xmlns:p14="http://schemas.microsoft.com/office/powerpoint/2010/main" val="602297980"/>
              </p:ext>
            </p:extLst>
          </p:nvPr>
        </p:nvGraphicFramePr>
        <p:xfrm>
          <a:off x="142898" y="86519"/>
          <a:ext cx="11904616" cy="6949440"/>
        </p:xfrm>
        <a:graphic>
          <a:graphicData uri="http://schemas.openxmlformats.org/drawingml/2006/table">
            <a:tbl>
              <a:tblPr firstRow="1" firstCol="1" bandRow="1"/>
              <a:tblGrid>
                <a:gridCol w="2547680">
                  <a:extLst>
                    <a:ext uri="{9D8B030D-6E8A-4147-A177-3AD203B41FA5}">
                      <a16:colId xmlns="" xmlns:a16="http://schemas.microsoft.com/office/drawing/2014/main" val="278614540"/>
                    </a:ext>
                  </a:extLst>
                </a:gridCol>
                <a:gridCol w="4358216">
                  <a:extLst>
                    <a:ext uri="{9D8B030D-6E8A-4147-A177-3AD203B41FA5}">
                      <a16:colId xmlns="" xmlns:a16="http://schemas.microsoft.com/office/drawing/2014/main" val="2754486718"/>
                    </a:ext>
                  </a:extLst>
                </a:gridCol>
                <a:gridCol w="2901386">
                  <a:extLst>
                    <a:ext uri="{9D8B030D-6E8A-4147-A177-3AD203B41FA5}">
                      <a16:colId xmlns="" xmlns:a16="http://schemas.microsoft.com/office/drawing/2014/main" val="3508837322"/>
                    </a:ext>
                  </a:extLst>
                </a:gridCol>
                <a:gridCol w="2097334">
                  <a:extLst>
                    <a:ext uri="{9D8B030D-6E8A-4147-A177-3AD203B41FA5}">
                      <a16:colId xmlns="" xmlns:a16="http://schemas.microsoft.com/office/drawing/2014/main" val="945732052"/>
                    </a:ext>
                  </a:extLst>
                </a:gridCol>
              </a:tblGrid>
              <a:tr h="537206">
                <a:tc>
                  <a:txBody>
                    <a:bodyPr/>
                    <a:lstStyle/>
                    <a:p>
                      <a:pPr algn="ctr">
                        <a:lnSpc>
                          <a:spcPct val="150000"/>
                        </a:lnSpc>
                        <a:spcAft>
                          <a:spcPts val="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Nhận xét về hình ảnh khói</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a:lnSpc>
                          <a:spcPct val="150000"/>
                        </a:lnSpc>
                        <a:spcAft>
                          <a:spcPts val="0"/>
                        </a:spcAft>
                      </a:pPr>
                      <a:r>
                        <a:rPr lang="en-US" sz="1600" b="1">
                          <a:effectLst/>
                          <a:latin typeface="Times New Roman" panose="02020603050405020304" pitchFamily="18" charset="0"/>
                          <a:ea typeface="Times New Roman" panose="02020603050405020304" pitchFamily="18" charset="0"/>
                          <a:cs typeface="Times New Roman" panose="02020603050405020304" pitchFamily="18" charset="0"/>
                        </a:rPr>
                        <a:t>Ý nghĩa của quê hương với tác giả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 xmlns:a16="http://schemas.microsoft.com/office/drawing/2014/main" val="1125117226"/>
                  </a:ext>
                </a:extLst>
              </a:tr>
              <a:tr h="1851406">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Thị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len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vít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thổi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loãng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chợt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thèm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vội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vã</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lùa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trâu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sũng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rộn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im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lìm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rowSpan="5">
                  <a:txBody>
                    <a:bodyPr/>
                    <a:lstStyle/>
                    <a:p>
                      <a:pPr algn="just">
                        <a:lnSpc>
                          <a:spcPct val="150000"/>
                        </a:lnSpc>
                        <a:spcAft>
                          <a:spcPts val="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extLst>
                  <a:ext uri="{0D108BD9-81ED-4DB2-BD59-A6C34878D82A}">
                    <a16:rowId xmlns="" xmlns:a16="http://schemas.microsoft.com/office/drawing/2014/main" val="2166501250"/>
                  </a:ext>
                </a:extLst>
              </a:tr>
              <a:tr h="1420203">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Khướu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sót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lõi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gộc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gỗ</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dẻ</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dầu</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cam,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tước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lạt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mèo</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sưởi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sém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bẫng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quẩn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mái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937206765"/>
                  </a:ext>
                </a:extLst>
              </a:tr>
              <a:tr h="270329">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Xúc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Ấm</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bẫng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tơ</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3921478724"/>
                  </a:ext>
                </a:extLst>
              </a:tr>
              <a:tr h="126595">
                <a:tc>
                  <a:txBody>
                    <a:bodyPr/>
                    <a:lstStyle/>
                    <a:p>
                      <a:pPr algn="just">
                        <a:lnSpc>
                          <a:spcPct val="15000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Vị giác</a:t>
                      </a: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2139585255"/>
                  </a:ext>
                </a:extLst>
              </a:tr>
              <a:tr h="126595">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Thính</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just">
                        <a:lnSpc>
                          <a:spcPct val="150000"/>
                        </a:lnSpc>
                        <a:spcAft>
                          <a:spcPts val="0"/>
                        </a:spcAft>
                      </a:pP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800" marR="30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3075371229"/>
                  </a:ext>
                </a:extLst>
              </a:tr>
            </a:tbl>
          </a:graphicData>
        </a:graphic>
      </p:graphicFrame>
      <p:sp>
        <p:nvSpPr>
          <p:cNvPr id="6" name="TextBox 5">
            <a:extLst>
              <a:ext uri="{FF2B5EF4-FFF2-40B4-BE49-F238E27FC236}">
                <a16:creationId xmlns="" xmlns:a16="http://schemas.microsoft.com/office/drawing/2014/main" id="{8B76973F-3068-4032-A70A-B7C0A8F7EA64}"/>
              </a:ext>
            </a:extLst>
          </p:cNvPr>
          <p:cNvSpPr txBox="1"/>
          <p:nvPr/>
        </p:nvSpPr>
        <p:spPr>
          <a:xfrm>
            <a:off x="7071361" y="870857"/>
            <a:ext cx="2856410" cy="2308324"/>
          </a:xfrm>
          <a:prstGeom prst="rect">
            <a:avLst/>
          </a:prstGeom>
          <a:noFill/>
        </p:spPr>
        <p:txBody>
          <a:bodyPr wrap="square" rtlCol="0">
            <a:spAutoFit/>
          </a:bodyPr>
          <a:lstStyle/>
          <a:p>
            <a:pPr algn="just"/>
            <a:r>
              <a:rPr lang="vi-VN" sz="1600" b="1" dirty="0">
                <a:latin typeface="Times New Roman" panose="02020603050405020304" pitchFamily="18" charset="0"/>
                <a:cs typeface="Times New Roman" panose="02020603050405020304" pitchFamily="18" charset="0"/>
              </a:rPr>
              <a:t>Khói được cảm nhận bằng nhiều giác quan, khói luôn xuất hiện trong các hoạt động hằng ngày của con người.</a:t>
            </a:r>
          </a:p>
          <a:p>
            <a:pPr algn="just"/>
            <a:r>
              <a:rPr lang="vi-VN" sz="1600" b="1" dirty="0">
                <a:latin typeface="Times New Roman" panose="02020603050405020304" pitchFamily="18" charset="0"/>
                <a:cs typeface="Times New Roman" panose="02020603050405020304" pitchFamily="18" charset="0"/>
              </a:rPr>
              <a:t>Ngọn khói gắn bó với những buồn vui của đời người.</a:t>
            </a:r>
          </a:p>
          <a:p>
            <a:pPr algn="just"/>
            <a:r>
              <a:rPr lang="vi-VN" sz="1600" b="1" dirty="0">
                <a:latin typeface="Times New Roman" panose="02020603050405020304" pitchFamily="18" charset="0"/>
                <a:cs typeface="Times New Roman" panose="02020603050405020304" pitchFamily="18" charset="0"/>
              </a:rPr>
              <a:t>Nuôi dưỡng tình yêu quê hương và làm phong phú đời sống tâm hồn của nhân vật tôi.</a:t>
            </a:r>
          </a:p>
        </p:txBody>
      </p:sp>
      <p:sp>
        <p:nvSpPr>
          <p:cNvPr id="9" name="TextBox 8">
            <a:extLst>
              <a:ext uri="{FF2B5EF4-FFF2-40B4-BE49-F238E27FC236}">
                <a16:creationId xmlns="" xmlns:a16="http://schemas.microsoft.com/office/drawing/2014/main" id="{D10A8CB4-E7B6-473D-AFDC-95DFC1B03201}"/>
              </a:ext>
            </a:extLst>
          </p:cNvPr>
          <p:cNvSpPr txBox="1"/>
          <p:nvPr/>
        </p:nvSpPr>
        <p:spPr>
          <a:xfrm>
            <a:off x="10020992" y="870857"/>
            <a:ext cx="1933301" cy="3046988"/>
          </a:xfrm>
          <a:prstGeom prst="rect">
            <a:avLst/>
          </a:prstGeom>
          <a:noFill/>
        </p:spPr>
        <p:txBody>
          <a:bodyPr wrap="square" rtlCol="0">
            <a:spAutoFit/>
          </a:bodyPr>
          <a:lstStyle/>
          <a:p>
            <a:pPr algn="just"/>
            <a:r>
              <a:rPr lang="vi-VN" sz="1600" b="1" dirty="0">
                <a:latin typeface="Times New Roman" panose="02020603050405020304" pitchFamily="18" charset="0"/>
                <a:cs typeface="Times New Roman" panose="02020603050405020304" pitchFamily="18" charset="0"/>
              </a:rPr>
              <a:t>Thông qua những kí ức phong phú về khói và nỗi nhớ khói, có thể thấy quê hương có vai trò vô cùng quan trọng đối với tác giả: là nỗi nhớ khi đi xa, là điểm tựa tinh thần và suối nguồn nuôi dưỡng tâm hồn của tác giả.</a:t>
            </a:r>
          </a:p>
        </p:txBody>
      </p:sp>
    </p:spTree>
    <p:extLst>
      <p:ext uri="{BB962C8B-B14F-4D97-AF65-F5344CB8AC3E}">
        <p14:creationId xmlns:p14="http://schemas.microsoft.com/office/powerpoint/2010/main" val="6062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795435" y="2350647"/>
            <a:ext cx="8599541" cy="175432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2.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Cảm</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nhận</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về</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nhân</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vật</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6000"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tôi</a:t>
            </a:r>
            <a:r>
              <a:rPr kumimoji="0" lang="en-US" altLang="zh-CN"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6000"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3221909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 xmlns:a16="http://schemas.microsoft.com/office/drawing/2014/main" id="{6FBE961B-C3CD-43BF-81E0-C61B25AF7AD0}"/>
              </a:ext>
            </a:extLst>
          </p:cNvPr>
          <p:cNvSpPr txBox="1"/>
          <p:nvPr/>
        </p:nvSpPr>
        <p:spPr>
          <a:xfrm>
            <a:off x="2145155" y="2025354"/>
            <a:ext cx="468959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Qua phần tìm hiểu VB, em cảm nhận gì về nhân vật “tôi”? Đặc điểm nào từ văn bản cho em cảm nhận đó?</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1780551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 xmlns:a16="http://schemas.microsoft.com/office/drawing/2014/main" id="{09FF482E-DD2E-461D-B41D-CE502008C44E}"/>
              </a:ext>
            </a:extLst>
          </p:cNvPr>
          <p:cNvSpPr/>
          <p:nvPr/>
        </p:nvSpPr>
        <p:spPr>
          <a:xfrm>
            <a:off x="3044222" y="127396"/>
            <a:ext cx="6821199"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 xmlns:a16="http://schemas.microsoft.com/office/drawing/2014/main" id="{FA65EB56-71D1-4663-A0E0-E6C0B5459A18}"/>
              </a:ext>
            </a:extLst>
          </p:cNvPr>
          <p:cNvSpPr txBox="1"/>
          <p:nvPr/>
        </p:nvSpPr>
        <p:spPr>
          <a:xfrm>
            <a:off x="3270469" y="72109"/>
            <a:ext cx="6269110" cy="1077218"/>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Nhân vật “tôi” là người có đời sống tâm hồn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 xmlns:a16="http://schemas.microsoft.com/office/drawing/2014/main"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 xmlns:a16="http://schemas.microsoft.com/office/drawing/2014/main" id="{90E0F9E0-B08D-4E94-AB7C-C1318CC83A50}"/>
              </a:ext>
            </a:extLst>
          </p:cNvPr>
          <p:cNvGrpSpPr>
            <a:grpSpLocks noChangeAspect="1"/>
          </p:cNvGrpSpPr>
          <p:nvPr/>
        </p:nvGrpSpPr>
        <p:grpSpPr bwMode="auto">
          <a:xfrm flipH="1">
            <a:off x="5290378" y="939526"/>
            <a:ext cx="1144132" cy="989016"/>
            <a:chOff x="2883" y="375"/>
            <a:chExt cx="1938" cy="1977"/>
          </a:xfrm>
          <a:solidFill>
            <a:srgbClr val="F5C646"/>
          </a:solidFill>
        </p:grpSpPr>
        <p:sp>
          <p:nvSpPr>
            <p:cNvPr id="70" name="Freeform 5">
              <a:extLst>
                <a:ext uri="{FF2B5EF4-FFF2-40B4-BE49-F238E27FC236}">
                  <a16:creationId xmlns=""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 xmlns:a16="http://schemas.microsoft.com/office/drawing/2014/main" id="{806D691C-1FC9-40D5-A3A6-76B41FD1BA24}"/>
              </a:ext>
            </a:extLst>
          </p:cNvPr>
          <p:cNvGrpSpPr>
            <a:grpSpLocks noChangeAspect="1"/>
          </p:cNvGrpSpPr>
          <p:nvPr/>
        </p:nvGrpSpPr>
        <p:grpSpPr bwMode="auto">
          <a:xfrm flipH="1">
            <a:off x="5035998" y="2684206"/>
            <a:ext cx="1144132" cy="989016"/>
            <a:chOff x="2883" y="375"/>
            <a:chExt cx="1938" cy="1977"/>
          </a:xfrm>
          <a:solidFill>
            <a:srgbClr val="399563"/>
          </a:solidFill>
        </p:grpSpPr>
        <p:sp>
          <p:nvSpPr>
            <p:cNvPr id="80" name="Freeform 5">
              <a:extLst>
                <a:ext uri="{FF2B5EF4-FFF2-40B4-BE49-F238E27FC236}">
                  <a16:creationId xmlns=""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89" name="Group 4">
            <a:extLst>
              <a:ext uri="{FF2B5EF4-FFF2-40B4-BE49-F238E27FC236}">
                <a16:creationId xmlns="" xmlns:a16="http://schemas.microsoft.com/office/drawing/2014/main" id="{89CCA9C5-115A-484A-824B-C13E877AFF7F}"/>
              </a:ext>
            </a:extLst>
          </p:cNvPr>
          <p:cNvGrpSpPr>
            <a:grpSpLocks noChangeAspect="1"/>
          </p:cNvGrpSpPr>
          <p:nvPr/>
        </p:nvGrpSpPr>
        <p:grpSpPr bwMode="auto">
          <a:xfrm flipH="1">
            <a:off x="5061973" y="4276344"/>
            <a:ext cx="1144132" cy="989016"/>
            <a:chOff x="2883" y="375"/>
            <a:chExt cx="1938" cy="1977"/>
          </a:xfrm>
          <a:solidFill>
            <a:srgbClr val="F5C646"/>
          </a:solidFill>
        </p:grpSpPr>
        <p:sp>
          <p:nvSpPr>
            <p:cNvPr id="90" name="Freeform 5">
              <a:extLst>
                <a:ext uri="{FF2B5EF4-FFF2-40B4-BE49-F238E27FC236}">
                  <a16:creationId xmlns="" xmlns:a16="http://schemas.microsoft.com/office/drawing/2014/main" id="{E21CDE45-06D4-43D8-A8AE-EC72F55C098A}"/>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1" name="Freeform 6">
              <a:extLst>
                <a:ext uri="{FF2B5EF4-FFF2-40B4-BE49-F238E27FC236}">
                  <a16:creationId xmlns="" xmlns:a16="http://schemas.microsoft.com/office/drawing/2014/main" id="{BFF1291A-0D9B-4391-BD10-307BB672915F}"/>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2" name="Freeform 7">
              <a:extLst>
                <a:ext uri="{FF2B5EF4-FFF2-40B4-BE49-F238E27FC236}">
                  <a16:creationId xmlns="" xmlns:a16="http://schemas.microsoft.com/office/drawing/2014/main" id="{65668A3A-AAFE-4C70-91BC-E7E1AFEA0F86}"/>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3" name="Freeform 8">
              <a:extLst>
                <a:ext uri="{FF2B5EF4-FFF2-40B4-BE49-F238E27FC236}">
                  <a16:creationId xmlns="" xmlns:a16="http://schemas.microsoft.com/office/drawing/2014/main" id="{26AD8E14-B8DA-4F33-9D37-B65A8609489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4" name="Freeform 9">
              <a:extLst>
                <a:ext uri="{FF2B5EF4-FFF2-40B4-BE49-F238E27FC236}">
                  <a16:creationId xmlns="" xmlns:a16="http://schemas.microsoft.com/office/drawing/2014/main" id="{A6E9F880-6295-46C4-8219-6E48D101DE4C}"/>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5" name="Freeform 10">
              <a:extLst>
                <a:ext uri="{FF2B5EF4-FFF2-40B4-BE49-F238E27FC236}">
                  <a16:creationId xmlns="" xmlns:a16="http://schemas.microsoft.com/office/drawing/2014/main" id="{6BADE107-E2A5-4BA4-A339-40180C250A7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6" name="Freeform 11">
              <a:extLst>
                <a:ext uri="{FF2B5EF4-FFF2-40B4-BE49-F238E27FC236}">
                  <a16:creationId xmlns="" xmlns:a16="http://schemas.microsoft.com/office/drawing/2014/main" id="{3E778611-4E38-4DCA-855A-CD347876C929}"/>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7" name="Freeform 12">
              <a:extLst>
                <a:ext uri="{FF2B5EF4-FFF2-40B4-BE49-F238E27FC236}">
                  <a16:creationId xmlns="" xmlns:a16="http://schemas.microsoft.com/office/drawing/2014/main" id="{5375D750-D8FC-4267-B615-428436793389}"/>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98" name="Freeform 14">
              <a:extLst>
                <a:ext uri="{FF2B5EF4-FFF2-40B4-BE49-F238E27FC236}">
                  <a16:creationId xmlns="" xmlns:a16="http://schemas.microsoft.com/office/drawing/2014/main" id="{482EA312-C888-414B-997D-9800D278BA1B}"/>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 xmlns:a16="http://schemas.microsoft.com/office/drawing/2014/main" id="{8B250414-8020-48BF-8CF2-FE539951445D}"/>
              </a:ext>
            </a:extLst>
          </p:cNvPr>
          <p:cNvSpPr txBox="1"/>
          <p:nvPr/>
        </p:nvSpPr>
        <p:spPr>
          <a:xfrm>
            <a:off x="5964937" y="1486912"/>
            <a:ext cx="5311019"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Phong phú</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 xmlns:a16="http://schemas.microsoft.com/office/drawing/2014/main" id="{AF9F23AC-8136-46CE-A2F8-238367AC4734}"/>
              </a:ext>
            </a:extLst>
          </p:cNvPr>
          <p:cNvSpPr txBox="1"/>
          <p:nvPr/>
        </p:nvSpPr>
        <p:spPr>
          <a:xfrm>
            <a:off x="6294593" y="2878175"/>
            <a:ext cx="4918043"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Tinh tế, nhạy 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1" name="TextBox 78">
            <a:extLst>
              <a:ext uri="{FF2B5EF4-FFF2-40B4-BE49-F238E27FC236}">
                <a16:creationId xmlns="" xmlns:a16="http://schemas.microsoft.com/office/drawing/2014/main" id="{063D2A79-A949-464C-91B9-0B416FAAA58A}"/>
              </a:ext>
            </a:extLst>
          </p:cNvPr>
          <p:cNvSpPr txBox="1"/>
          <p:nvPr/>
        </p:nvSpPr>
        <p:spPr>
          <a:xfrm>
            <a:off x="6395531" y="4620496"/>
            <a:ext cx="5132468" cy="430887"/>
          </a:xfrm>
          <a:prstGeom prst="rect">
            <a:avLst/>
          </a:prstGeom>
          <a:noFill/>
        </p:spPr>
        <p:txBody>
          <a:bodyPr wrap="square" lIns="0" tIns="0" rIns="0" bIns="0" rtlCol="0">
            <a:spAutoFit/>
          </a:bodyPr>
          <a:lstStyle/>
          <a:p>
            <a:pPr lvl="0" defTabSz="457063">
              <a:defRPr/>
            </a:pPr>
            <a:r>
              <a:rPr lang="vi-VN" sz="2800" i="1" dirty="0">
                <a:solidFill>
                  <a:prstClr val="black"/>
                </a:solidFill>
                <a:latin typeface="Times New Roman" panose="02020603050405020304" pitchFamily="18" charset="0"/>
                <a:cs typeface="Times New Roman" panose="02020603050405020304" pitchFamily="18" charset="0"/>
              </a:rPr>
              <a:t>Nhiều yêu thương</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31261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wipe(left)">
                                      <p:cBhvr>
                                        <p:cTn id="71" dur="750"/>
                                        <p:tgtEl>
                                          <p:spTgt spid="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750"/>
                                        <p:tgtEl>
                                          <p:spTgt spid="7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75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wipe(down)">
                                      <p:cBhvr>
                                        <p:cTn id="86" dur="750"/>
                                        <p:tgtEl>
                                          <p:spTgt spid="99"/>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100"/>
                                        </p:tgtEl>
                                        <p:attrNameLst>
                                          <p:attrName>style.visibility</p:attrName>
                                        </p:attrNameLst>
                                      </p:cBhvr>
                                      <p:to>
                                        <p:strVal val="visible"/>
                                      </p:to>
                                    </p:set>
                                    <p:animEffect transition="in" filter="wipe(down)">
                                      <p:cBhvr>
                                        <p:cTn id="91" dur="750"/>
                                        <p:tgtEl>
                                          <p:spTgt spid="100"/>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01"/>
                                        </p:tgtEl>
                                        <p:attrNameLst>
                                          <p:attrName>style.visibility</p:attrName>
                                        </p:attrNameLst>
                                      </p:cBhvr>
                                      <p:to>
                                        <p:strVal val="visible"/>
                                      </p:to>
                                    </p:set>
                                    <p:animEffect transition="in" filter="wipe(down)">
                                      <p:cBhvr>
                                        <p:cTn id="96" dur="75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P spid="1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5BE6E9B-67E7-4DEF-8472-94EB01FCAA16}"/>
              </a:ext>
            </a:extLst>
          </p:cNvPr>
          <p:cNvSpPr/>
          <p:nvPr/>
        </p:nvSpPr>
        <p:spPr>
          <a:xfrm>
            <a:off x="2291546" y="189981"/>
            <a:ext cx="3086102" cy="707886"/>
          </a:xfrm>
          <a:prstGeom prst="rect">
            <a:avLst/>
          </a:prstGeom>
        </p:spPr>
        <p:txBody>
          <a:bodyPr vert="horz" wrap="none">
            <a:spAutoFit/>
          </a:bodyPr>
          <a:lstStyle/>
          <a:p>
            <a:pPr lvl="0" algn="ctr"/>
            <a:r>
              <a:rPr lang="en-US" altLang="zh-CN" sz="4000" spc="600" dirty="0" err="1">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Phong</a:t>
            </a:r>
            <a:r>
              <a:rPr lang="en-US" altLang="zh-CN" sz="4000"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4000" spc="600" dirty="0" err="1">
                <a:solidFill>
                  <a:srgbClr val="FFFFFF"/>
                </a:solidFill>
                <a:latin typeface="Times New Roman" panose="02020603050405020304" pitchFamily="18" charset="0"/>
                <a:ea typeface="华文新魏" panose="02010800040101010101" pitchFamily="2" charset="-122"/>
                <a:cs typeface="Times New Roman" panose="02020603050405020304" pitchFamily="18" charset="0"/>
              </a:rPr>
              <a:t>phú</a:t>
            </a:r>
            <a:endParaRPr lang="en-US" altLang="zh-CN" sz="4000" spc="600" dirty="0">
              <a:solidFill>
                <a:srgbClr val="FFFFFF"/>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矩形 7">
            <a:extLst>
              <a:ext uri="{FF2B5EF4-FFF2-40B4-BE49-F238E27FC236}">
                <a16:creationId xmlns="" xmlns:a16="http://schemas.microsoft.com/office/drawing/2014/main" id="{4E473FC3-04B4-42E4-AAC0-1F6AA4B797D0}"/>
              </a:ext>
            </a:extLst>
          </p:cNvPr>
          <p:cNvSpPr/>
          <p:nvPr/>
        </p:nvSpPr>
        <p:spPr>
          <a:xfrm>
            <a:off x="4039025" y="1430023"/>
            <a:ext cx="1290738" cy="584775"/>
          </a:xfrm>
          <a:prstGeom prst="rect">
            <a:avLst/>
          </a:prstGeom>
        </p:spPr>
        <p:txBody>
          <a:bodyPr wrap="none">
            <a:spAutoFit/>
          </a:bodyPr>
          <a:lstStyle/>
          <a:p>
            <a:pPr lvl="0"/>
            <a:r>
              <a:rPr lang="en-US" sz="3200" dirty="0">
                <a:solidFill>
                  <a:srgbClr val="000000"/>
                </a:solidFill>
                <a:latin typeface="Times New Roman" panose="02020603050405020304" pitchFamily="18" charset="0"/>
                <a:cs typeface="Times New Roman" panose="02020603050405020304" pitchFamily="18" charset="0"/>
              </a:rPr>
              <a:t>M</a:t>
            </a:r>
            <a:r>
              <a:rPr lang="vi-VN" sz="3200" dirty="0">
                <a:solidFill>
                  <a:srgbClr val="000000"/>
                </a:solidFill>
                <a:latin typeface="Times New Roman" panose="02020603050405020304" pitchFamily="18" charset="0"/>
                <a:cs typeface="Times New Roman" panose="02020603050405020304" pitchFamily="18" charset="0"/>
              </a:rPr>
              <a:t>ùi vị</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矩形 8">
            <a:extLst>
              <a:ext uri="{FF2B5EF4-FFF2-40B4-BE49-F238E27FC236}">
                <a16:creationId xmlns="" xmlns:a16="http://schemas.microsoft.com/office/drawing/2014/main" id="{BDD70319-1464-4A86-A350-BB548341466E}"/>
              </a:ext>
            </a:extLst>
          </p:cNvPr>
          <p:cNvSpPr/>
          <p:nvPr/>
        </p:nvSpPr>
        <p:spPr>
          <a:xfrm>
            <a:off x="4026478" y="2417302"/>
            <a:ext cx="1566454"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Màu sắc</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矩形 9">
            <a:extLst>
              <a:ext uri="{FF2B5EF4-FFF2-40B4-BE49-F238E27FC236}">
                <a16:creationId xmlns="" xmlns:a16="http://schemas.microsoft.com/office/drawing/2014/main" id="{05A9F2B2-2CFE-4968-AED1-8CC27C765054}"/>
              </a:ext>
            </a:extLst>
          </p:cNvPr>
          <p:cNvSpPr/>
          <p:nvPr/>
        </p:nvSpPr>
        <p:spPr>
          <a:xfrm>
            <a:off x="4026478" y="3496061"/>
            <a:ext cx="1701107"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Hình ảnh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1" name="组合 10">
            <a:extLst>
              <a:ext uri="{FF2B5EF4-FFF2-40B4-BE49-F238E27FC236}">
                <a16:creationId xmlns="" xmlns:a16="http://schemas.microsoft.com/office/drawing/2014/main" id="{85205769-A5EA-46A9-89FE-B18DC35817D7}"/>
              </a:ext>
            </a:extLst>
          </p:cNvPr>
          <p:cNvGrpSpPr/>
          <p:nvPr/>
        </p:nvGrpSpPr>
        <p:grpSpPr>
          <a:xfrm rot="5400000">
            <a:off x="3076128" y="1466725"/>
            <a:ext cx="788487" cy="691974"/>
            <a:chOff x="4581856" y="1758048"/>
            <a:chExt cx="3290619" cy="692523"/>
          </a:xfrm>
        </p:grpSpPr>
        <p:sp>
          <p:nvSpPr>
            <p:cNvPr id="13" name="Shape 18">
              <a:extLst>
                <a:ext uri="{FF2B5EF4-FFF2-40B4-BE49-F238E27FC236}">
                  <a16:creationId xmlns="" xmlns:a16="http://schemas.microsoft.com/office/drawing/2014/main" id="{81C2F39D-972F-40A5-969D-594BF4756F71}"/>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4" name="矩形 13">
              <a:extLst>
                <a:ext uri="{FF2B5EF4-FFF2-40B4-BE49-F238E27FC236}">
                  <a16:creationId xmlns="" xmlns:a16="http://schemas.microsoft.com/office/drawing/2014/main" id="{FD82E162-C895-4599-810A-48E2DD4F29D9}"/>
                </a:ext>
              </a:extLst>
            </p:cNvPr>
            <p:cNvSpPr/>
            <p:nvPr/>
          </p:nvSpPr>
          <p:spPr>
            <a:xfrm rot="10800000">
              <a:off x="4775451" y="1895006"/>
              <a:ext cx="3082695" cy="35390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1</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5" name="组合 14">
            <a:extLst>
              <a:ext uri="{FF2B5EF4-FFF2-40B4-BE49-F238E27FC236}">
                <a16:creationId xmlns="" xmlns:a16="http://schemas.microsoft.com/office/drawing/2014/main" id="{A6EBADFA-CC7E-48D9-8202-B2023B71F72C}"/>
              </a:ext>
            </a:extLst>
          </p:cNvPr>
          <p:cNvGrpSpPr/>
          <p:nvPr/>
        </p:nvGrpSpPr>
        <p:grpSpPr>
          <a:xfrm rot="5400000">
            <a:off x="3076128" y="2470544"/>
            <a:ext cx="788487" cy="691974"/>
            <a:chOff x="4581856" y="1758048"/>
            <a:chExt cx="3290619" cy="692523"/>
          </a:xfrm>
        </p:grpSpPr>
        <p:sp>
          <p:nvSpPr>
            <p:cNvPr id="16" name="Shape 18">
              <a:extLst>
                <a:ext uri="{FF2B5EF4-FFF2-40B4-BE49-F238E27FC236}">
                  <a16:creationId xmlns=""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7" name="矩形 16">
              <a:extLst>
                <a:ext uri="{FF2B5EF4-FFF2-40B4-BE49-F238E27FC236}">
                  <a16:creationId xmlns="" xmlns:a16="http://schemas.microsoft.com/office/drawing/2014/main" id="{605C5BD5-7A88-4C6D-8A03-8A983E3D83BD}"/>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2</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8" name="组合 17">
            <a:extLst>
              <a:ext uri="{FF2B5EF4-FFF2-40B4-BE49-F238E27FC236}">
                <a16:creationId xmlns="" xmlns:a16="http://schemas.microsoft.com/office/drawing/2014/main" id="{8EEEAB45-0508-44E9-9874-7092924B2736}"/>
              </a:ext>
            </a:extLst>
          </p:cNvPr>
          <p:cNvGrpSpPr/>
          <p:nvPr/>
        </p:nvGrpSpPr>
        <p:grpSpPr>
          <a:xfrm rot="5400000">
            <a:off x="3098238" y="3560457"/>
            <a:ext cx="788487" cy="691974"/>
            <a:chOff x="4581856" y="1758048"/>
            <a:chExt cx="3290619" cy="692523"/>
          </a:xfrm>
        </p:grpSpPr>
        <p:sp>
          <p:nvSpPr>
            <p:cNvPr id="19" name="Shape 18">
              <a:extLst>
                <a:ext uri="{FF2B5EF4-FFF2-40B4-BE49-F238E27FC236}">
                  <a16:creationId xmlns="" xmlns:a16="http://schemas.microsoft.com/office/drawing/2014/main" id="{AF5B2974-D7B2-4972-BFF8-766C0A392B6E}"/>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0" name="矩形 19">
              <a:extLst>
                <a:ext uri="{FF2B5EF4-FFF2-40B4-BE49-F238E27FC236}">
                  <a16:creationId xmlns="" xmlns:a16="http://schemas.microsoft.com/office/drawing/2014/main" id="{E509413F-C7DF-4136-A741-E9E84E889D53}"/>
                </a:ext>
              </a:extLst>
            </p:cNvPr>
            <p:cNvSpPr/>
            <p:nvPr/>
          </p:nvSpPr>
          <p:spPr>
            <a:xfrm rot="10800000">
              <a:off x="4775453" y="1855701"/>
              <a:ext cx="3082691" cy="432514"/>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3</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21" name="图片 6" descr="惊蛰2">
            <a:extLst>
              <a:ext uri="{FF2B5EF4-FFF2-40B4-BE49-F238E27FC236}">
                <a16:creationId xmlns=""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743" y="1803501"/>
            <a:ext cx="4036899" cy="2441963"/>
          </a:xfrm>
          <a:prstGeom prst="rect">
            <a:avLst/>
          </a:prstGeom>
        </p:spPr>
      </p:pic>
      <p:sp>
        <p:nvSpPr>
          <p:cNvPr id="24" name="文本框 9">
            <a:extLst>
              <a:ext uri="{FF2B5EF4-FFF2-40B4-BE49-F238E27FC236}">
                <a16:creationId xmlns="" xmlns:a16="http://schemas.microsoft.com/office/drawing/2014/main" id="{79E212F7-FA43-4222-A487-D460114AEA5B}"/>
              </a:ext>
            </a:extLst>
          </p:cNvPr>
          <p:cNvSpPr txBox="1"/>
          <p:nvPr/>
        </p:nvSpPr>
        <p:spPr>
          <a:xfrm>
            <a:off x="7150862" y="2373002"/>
            <a:ext cx="3415538" cy="954107"/>
          </a:xfrm>
          <a:prstGeom prst="rect">
            <a:avLst/>
          </a:prstGeom>
          <a:noFill/>
        </p:spPr>
        <p:txBody>
          <a:bodyPr wrap="square" rtlCol="0">
            <a:spAutoFit/>
          </a:bodyPr>
          <a:lstStyle/>
          <a:p>
            <a:pPr lvl="0"/>
            <a:r>
              <a:rPr lang="vi-VN" sz="2800" dirty="0">
                <a:solidFill>
                  <a:srgbClr val="000000"/>
                </a:solidFill>
                <a:latin typeface="Times New Roman" panose="02020603050405020304" pitchFamily="18" charset="0"/>
                <a:cs typeface="Times New Roman" panose="02020603050405020304" pitchFamily="18" charset="0"/>
              </a:rPr>
              <a:t>Lưu giữ những kí ức sống động về khói </a:t>
            </a:r>
          </a:p>
        </p:txBody>
      </p:sp>
      <p:sp>
        <p:nvSpPr>
          <p:cNvPr id="25" name="矩形 9">
            <a:extLst>
              <a:ext uri="{FF2B5EF4-FFF2-40B4-BE49-F238E27FC236}">
                <a16:creationId xmlns="" xmlns:a16="http://schemas.microsoft.com/office/drawing/2014/main" id="{FE804915-B7B1-4A79-8FE5-D8BCEA3277E0}"/>
              </a:ext>
            </a:extLst>
          </p:cNvPr>
          <p:cNvSpPr/>
          <p:nvPr/>
        </p:nvSpPr>
        <p:spPr>
          <a:xfrm>
            <a:off x="4039025" y="4389280"/>
            <a:ext cx="1814920" cy="584775"/>
          </a:xfrm>
          <a:prstGeom prst="rect">
            <a:avLst/>
          </a:prstGeom>
        </p:spPr>
        <p:txBody>
          <a:bodyPr wrap="none">
            <a:spAutoFit/>
          </a:bodyPr>
          <a:lstStyle/>
          <a:p>
            <a:pPr lvl="0"/>
            <a:r>
              <a:rPr lang="nl-NL" sz="3200" dirty="0">
                <a:solidFill>
                  <a:srgbClr val="000000"/>
                </a:solidFill>
                <a:latin typeface="Times New Roman" panose="02020603050405020304" pitchFamily="18" charset="0"/>
                <a:cs typeface="Times New Roman" panose="02020603050405020304" pitchFamily="18" charset="0"/>
              </a:rPr>
              <a:t>Âm thanh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6" name="组合 17">
            <a:extLst>
              <a:ext uri="{FF2B5EF4-FFF2-40B4-BE49-F238E27FC236}">
                <a16:creationId xmlns="" xmlns:a16="http://schemas.microsoft.com/office/drawing/2014/main" id="{F3954217-AB5C-42A2-95BF-6F5EBDB76657}"/>
              </a:ext>
            </a:extLst>
          </p:cNvPr>
          <p:cNvGrpSpPr/>
          <p:nvPr/>
        </p:nvGrpSpPr>
        <p:grpSpPr>
          <a:xfrm rot="5400000">
            <a:off x="3110785" y="4453676"/>
            <a:ext cx="788487" cy="691974"/>
            <a:chOff x="4581856" y="1758048"/>
            <a:chExt cx="3290619" cy="692523"/>
          </a:xfrm>
        </p:grpSpPr>
        <p:sp>
          <p:nvSpPr>
            <p:cNvPr id="27" name="Shape 18">
              <a:extLst>
                <a:ext uri="{FF2B5EF4-FFF2-40B4-BE49-F238E27FC236}">
                  <a16:creationId xmlns="" xmlns:a16="http://schemas.microsoft.com/office/drawing/2014/main" id="{9BA52735-E6E5-48A7-A0BD-55B12546EBB6}"/>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8" name="矩形 19">
              <a:extLst>
                <a:ext uri="{FF2B5EF4-FFF2-40B4-BE49-F238E27FC236}">
                  <a16:creationId xmlns="" xmlns:a16="http://schemas.microsoft.com/office/drawing/2014/main" id="{C3D0D2E9-5EA9-477B-AC5B-47DC857221B9}"/>
                </a:ext>
              </a:extLst>
            </p:cNvPr>
            <p:cNvSpPr/>
            <p:nvPr/>
          </p:nvSpPr>
          <p:spPr>
            <a:xfrm rot="10800000">
              <a:off x="4789782" y="1851080"/>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4</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spTree>
    <p:extLst>
      <p:ext uri="{BB962C8B-B14F-4D97-AF65-F5344CB8AC3E}">
        <p14:creationId xmlns:p14="http://schemas.microsoft.com/office/powerpoint/2010/main" val="162733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5BE6E9B-67E7-4DEF-8472-94EB01FCAA16}"/>
              </a:ext>
            </a:extLst>
          </p:cNvPr>
          <p:cNvSpPr/>
          <p:nvPr/>
        </p:nvSpPr>
        <p:spPr>
          <a:xfrm>
            <a:off x="2740945" y="304274"/>
            <a:ext cx="5177636" cy="70788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Tinh</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tế</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nhạy</a:t>
            </a:r>
            <a:r>
              <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a:t>
            </a:r>
            <a:r>
              <a:rPr kumimoji="0" lang="en-US" altLang="zh-CN" sz="4000" b="0" i="0" u="none" strike="noStrike" kern="1200" cap="none" spc="600" normalizeH="0" baseline="0" noProof="0" dirty="0" err="1">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cảm</a:t>
            </a:r>
            <a:endPar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 name="图片 6" descr="惊蛰2">
            <a:extLst>
              <a:ext uri="{FF2B5EF4-FFF2-40B4-BE49-F238E27FC236}">
                <a16:creationId xmlns=""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pic>
        <p:nvPicPr>
          <p:cNvPr id="23" name="图片 4">
            <a:extLst>
              <a:ext uri="{FF2B5EF4-FFF2-40B4-BE49-F238E27FC236}">
                <a16:creationId xmlns="" xmlns:a16="http://schemas.microsoft.com/office/drawing/2014/main" id="{5068EFAD-68FD-4E41-886F-9E1DE15F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7878" y="1725124"/>
            <a:ext cx="4036899" cy="2441963"/>
          </a:xfrm>
          <a:prstGeom prst="rect">
            <a:avLst/>
          </a:prstGeom>
        </p:spPr>
      </p:pic>
      <p:sp>
        <p:nvSpPr>
          <p:cNvPr id="24" name="文本框 9">
            <a:extLst>
              <a:ext uri="{FF2B5EF4-FFF2-40B4-BE49-F238E27FC236}">
                <a16:creationId xmlns="" xmlns:a16="http://schemas.microsoft.com/office/drawing/2014/main" id="{79E212F7-FA43-4222-A487-D460114AEA5B}"/>
              </a:ext>
            </a:extLst>
          </p:cNvPr>
          <p:cNvSpPr txBox="1"/>
          <p:nvPr/>
        </p:nvSpPr>
        <p:spPr>
          <a:xfrm>
            <a:off x="2011872" y="2285917"/>
            <a:ext cx="34155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Cảm nhận được niềm vui, nỗi buồn của khói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pic>
        <p:nvPicPr>
          <p:cNvPr id="29" name="图片 4">
            <a:extLst>
              <a:ext uri="{FF2B5EF4-FFF2-40B4-BE49-F238E27FC236}">
                <a16:creationId xmlns="" xmlns:a16="http://schemas.microsoft.com/office/drawing/2014/main" id="{CCA10537-EDAD-45A6-9DF1-554A90AE35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295" y="2451379"/>
            <a:ext cx="4036899" cy="2441963"/>
          </a:xfrm>
          <a:prstGeom prst="rect">
            <a:avLst/>
          </a:prstGeom>
        </p:spPr>
      </p:pic>
      <p:sp>
        <p:nvSpPr>
          <p:cNvPr id="30" name="文本框 9">
            <a:extLst>
              <a:ext uri="{FF2B5EF4-FFF2-40B4-BE49-F238E27FC236}">
                <a16:creationId xmlns="" xmlns:a16="http://schemas.microsoft.com/office/drawing/2014/main" id="{8C5E7BE6-CA52-43E2-9786-7914AFA99CAC}"/>
              </a:ext>
            </a:extLst>
          </p:cNvPr>
          <p:cNvSpPr txBox="1"/>
          <p:nvPr/>
        </p:nvSpPr>
        <p:spPr>
          <a:xfrm>
            <a:off x="6601289" y="2946105"/>
            <a:ext cx="3415538"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ắn liền với niềm vui, nỗi buồn của con người.</a:t>
            </a:r>
          </a:p>
        </p:txBody>
      </p:sp>
    </p:spTree>
    <p:extLst>
      <p:ext uri="{BB962C8B-B14F-4D97-AF65-F5344CB8AC3E}">
        <p14:creationId xmlns:p14="http://schemas.microsoft.com/office/powerpoint/2010/main" val="966786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5BE6E9B-67E7-4DEF-8472-94EB01FCAA16}"/>
              </a:ext>
            </a:extLst>
          </p:cNvPr>
          <p:cNvSpPr/>
          <p:nvPr/>
        </p:nvSpPr>
        <p:spPr>
          <a:xfrm>
            <a:off x="3072852" y="145912"/>
            <a:ext cx="5126724" cy="707886"/>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Nhiều yêu thương</a:t>
            </a:r>
            <a:endParaRPr kumimoji="0" lang="en-US" altLang="zh-CN" sz="4000" b="0" i="0" u="none" strike="noStrike" kern="1200" cap="none" spc="600" normalizeH="0" baseline="0" noProof="0" dirty="0">
              <a:ln>
                <a:noFill/>
              </a:ln>
              <a:solidFill>
                <a:srgbClr val="FFFFFF"/>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矩形 7">
            <a:extLst>
              <a:ext uri="{FF2B5EF4-FFF2-40B4-BE49-F238E27FC236}">
                <a16:creationId xmlns="" xmlns:a16="http://schemas.microsoft.com/office/drawing/2014/main" id="{4E473FC3-04B4-42E4-AAC0-1F6AA4B797D0}"/>
              </a:ext>
            </a:extLst>
          </p:cNvPr>
          <p:cNvSpPr/>
          <p:nvPr/>
        </p:nvSpPr>
        <p:spPr>
          <a:xfrm>
            <a:off x="2912366" y="1324827"/>
            <a:ext cx="4624984" cy="584775"/>
          </a:xfrm>
          <a:prstGeom prst="rect">
            <a:avLst/>
          </a:prstGeom>
        </p:spPr>
        <p:txBody>
          <a:bodyPr wrap="none">
            <a:spAutoFit/>
          </a:bodyPr>
          <a:lstStyle/>
          <a:p>
            <a:pPr lvl="0"/>
            <a:r>
              <a:rPr lang="vi-VN" sz="3200" dirty="0">
                <a:solidFill>
                  <a:srgbClr val="000000"/>
                </a:solidFill>
                <a:latin typeface="Times New Roman" panose="02020603050405020304" pitchFamily="18" charset="0"/>
                <a:cs typeface="Times New Roman" panose="02020603050405020304" pitchFamily="18" charset="0"/>
              </a:rPr>
              <a:t>Tình yêu thương dành cho </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矩形 8">
            <a:extLst>
              <a:ext uri="{FF2B5EF4-FFF2-40B4-BE49-F238E27FC236}">
                <a16:creationId xmlns="" xmlns:a16="http://schemas.microsoft.com/office/drawing/2014/main" id="{BDD70319-1464-4A86-A350-BB548341466E}"/>
              </a:ext>
            </a:extLst>
          </p:cNvPr>
          <p:cNvSpPr/>
          <p:nvPr/>
        </p:nvSpPr>
        <p:spPr>
          <a:xfrm>
            <a:off x="4026478" y="2417302"/>
            <a:ext cx="160973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Gia đình</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矩形 9">
            <a:extLst>
              <a:ext uri="{FF2B5EF4-FFF2-40B4-BE49-F238E27FC236}">
                <a16:creationId xmlns="" xmlns:a16="http://schemas.microsoft.com/office/drawing/2014/main" id="{05A9F2B2-2CFE-4968-AED1-8CC27C765054}"/>
              </a:ext>
            </a:extLst>
          </p:cNvPr>
          <p:cNvSpPr/>
          <p:nvPr/>
        </p:nvSpPr>
        <p:spPr>
          <a:xfrm>
            <a:off x="4026478" y="3496061"/>
            <a:ext cx="21563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Thiên</a:t>
            </a:r>
            <a:r>
              <a:rPr kumimoji="0" lang="nl-NL" sz="32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nhiên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15" name="组合 14">
            <a:extLst>
              <a:ext uri="{FF2B5EF4-FFF2-40B4-BE49-F238E27FC236}">
                <a16:creationId xmlns="" xmlns:a16="http://schemas.microsoft.com/office/drawing/2014/main" id="{A6EBADFA-CC7E-48D9-8202-B2023B71F72C}"/>
              </a:ext>
            </a:extLst>
          </p:cNvPr>
          <p:cNvGrpSpPr/>
          <p:nvPr/>
        </p:nvGrpSpPr>
        <p:grpSpPr>
          <a:xfrm rot="5400000">
            <a:off x="3076128" y="2470544"/>
            <a:ext cx="788487" cy="691974"/>
            <a:chOff x="4581856" y="1758048"/>
            <a:chExt cx="3290619" cy="692523"/>
          </a:xfrm>
        </p:grpSpPr>
        <p:sp>
          <p:nvSpPr>
            <p:cNvPr id="16" name="Shape 18">
              <a:extLst>
                <a:ext uri="{FF2B5EF4-FFF2-40B4-BE49-F238E27FC236}">
                  <a16:creationId xmlns="" xmlns:a16="http://schemas.microsoft.com/office/drawing/2014/main" id="{9EDC3C61-6BDE-4534-82C2-1055D5C165B3}"/>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17" name="矩形 16">
              <a:extLst>
                <a:ext uri="{FF2B5EF4-FFF2-40B4-BE49-F238E27FC236}">
                  <a16:creationId xmlns="" xmlns:a16="http://schemas.microsoft.com/office/drawing/2014/main" id="{605C5BD5-7A88-4C6D-8A03-8A983E3D83BD}"/>
                </a:ext>
              </a:extLst>
            </p:cNvPr>
            <p:cNvSpPr/>
            <p:nvPr/>
          </p:nvSpPr>
          <p:spPr>
            <a:xfrm rot="10800000">
              <a:off x="4775451" y="1895007"/>
              <a:ext cx="3082691" cy="35390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1</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grpSp>
        <p:nvGrpSpPr>
          <p:cNvPr id="18" name="组合 17">
            <a:extLst>
              <a:ext uri="{FF2B5EF4-FFF2-40B4-BE49-F238E27FC236}">
                <a16:creationId xmlns="" xmlns:a16="http://schemas.microsoft.com/office/drawing/2014/main" id="{8EEEAB45-0508-44E9-9874-7092924B2736}"/>
              </a:ext>
            </a:extLst>
          </p:cNvPr>
          <p:cNvGrpSpPr/>
          <p:nvPr/>
        </p:nvGrpSpPr>
        <p:grpSpPr>
          <a:xfrm rot="5400000">
            <a:off x="3098238" y="3560457"/>
            <a:ext cx="788487" cy="691974"/>
            <a:chOff x="4581856" y="1758048"/>
            <a:chExt cx="3290619" cy="692523"/>
          </a:xfrm>
        </p:grpSpPr>
        <p:sp>
          <p:nvSpPr>
            <p:cNvPr id="19" name="Shape 18">
              <a:extLst>
                <a:ext uri="{FF2B5EF4-FFF2-40B4-BE49-F238E27FC236}">
                  <a16:creationId xmlns="" xmlns:a16="http://schemas.microsoft.com/office/drawing/2014/main" id="{AF5B2974-D7B2-4972-BFF8-766C0A392B6E}"/>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0" name="矩形 19">
              <a:extLst>
                <a:ext uri="{FF2B5EF4-FFF2-40B4-BE49-F238E27FC236}">
                  <a16:creationId xmlns="" xmlns:a16="http://schemas.microsoft.com/office/drawing/2014/main" id="{E509413F-C7DF-4136-A741-E9E84E889D53}"/>
                </a:ext>
              </a:extLst>
            </p:cNvPr>
            <p:cNvSpPr/>
            <p:nvPr/>
          </p:nvSpPr>
          <p:spPr>
            <a:xfrm rot="10800000">
              <a:off x="4775451" y="1855702"/>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2</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pic>
        <p:nvPicPr>
          <p:cNvPr id="21" name="图片 6" descr="惊蛰2">
            <a:extLst>
              <a:ext uri="{FF2B5EF4-FFF2-40B4-BE49-F238E27FC236}">
                <a16:creationId xmlns="" xmlns:a16="http://schemas.microsoft.com/office/drawing/2014/main" id="{825E33DB-AC51-4055-A373-4151503B7452}"/>
              </a:ext>
            </a:extLst>
          </p:cNvPr>
          <p:cNvPicPr>
            <a:picLocks noChangeAspect="1"/>
          </p:cNvPicPr>
          <p:nvPr/>
        </p:nvPicPr>
        <p:blipFill>
          <a:blip r:embed="rId3"/>
          <a:srcRect b="45467"/>
          <a:stretch>
            <a:fillRect/>
          </a:stretch>
        </p:blipFill>
        <p:spPr>
          <a:xfrm>
            <a:off x="0" y="4704999"/>
            <a:ext cx="12180570" cy="2153001"/>
          </a:xfrm>
          <a:prstGeom prst="rect">
            <a:avLst/>
          </a:prstGeom>
        </p:spPr>
      </p:pic>
      <p:pic>
        <p:nvPicPr>
          <p:cNvPr id="3" name="Picture 2">
            <a:extLst>
              <a:ext uri="{FF2B5EF4-FFF2-40B4-BE49-F238E27FC236}">
                <a16:creationId xmlns=""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337723" y="436514"/>
            <a:ext cx="1154668" cy="1476953"/>
          </a:xfrm>
          <a:prstGeom prst="rect">
            <a:avLst/>
          </a:prstGeom>
        </p:spPr>
      </p:pic>
      <p:sp>
        <p:nvSpPr>
          <p:cNvPr id="24" name="文本框 9">
            <a:extLst>
              <a:ext uri="{FF2B5EF4-FFF2-40B4-BE49-F238E27FC236}">
                <a16:creationId xmlns="" xmlns:a16="http://schemas.microsoft.com/office/drawing/2014/main" id="{79E212F7-FA43-4222-A487-D460114AEA5B}"/>
              </a:ext>
            </a:extLst>
          </p:cNvPr>
          <p:cNvSpPr txBox="1"/>
          <p:nvPr/>
        </p:nvSpPr>
        <p:spPr>
          <a:xfrm>
            <a:off x="7029461" y="3296979"/>
            <a:ext cx="2351854" cy="523220"/>
          </a:xfrm>
          <a:prstGeom prst="rect">
            <a:avLst/>
          </a:prstGeom>
          <a:noFill/>
        </p:spPr>
        <p:txBody>
          <a:bodyPr wrap="square" rtlCol="0">
            <a:spAutoFit/>
          </a:bodyPr>
          <a:lstStyle/>
          <a:p>
            <a:pPr lvl="0" algn="ctr"/>
            <a:r>
              <a:rPr lang="vi-VN" sz="2800" dirty="0">
                <a:solidFill>
                  <a:srgbClr val="000000"/>
                </a:solidFill>
                <a:latin typeface="Times New Roman" panose="02020603050405020304" pitchFamily="18" charset="0"/>
                <a:cs typeface="Times New Roman" panose="02020603050405020304" pitchFamily="18" charset="0"/>
              </a:rPr>
              <a:t>của quê hương</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5" name="矩形 9">
            <a:extLst>
              <a:ext uri="{FF2B5EF4-FFF2-40B4-BE49-F238E27FC236}">
                <a16:creationId xmlns="" xmlns:a16="http://schemas.microsoft.com/office/drawing/2014/main" id="{FE804915-B7B1-4A79-8FE5-D8BCEA3277E0}"/>
              </a:ext>
            </a:extLst>
          </p:cNvPr>
          <p:cNvSpPr/>
          <p:nvPr/>
        </p:nvSpPr>
        <p:spPr>
          <a:xfrm>
            <a:off x="4039025" y="4389280"/>
            <a:ext cx="184377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 người</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6" name="组合 17">
            <a:extLst>
              <a:ext uri="{FF2B5EF4-FFF2-40B4-BE49-F238E27FC236}">
                <a16:creationId xmlns="" xmlns:a16="http://schemas.microsoft.com/office/drawing/2014/main" id="{F3954217-AB5C-42A2-95BF-6F5EBDB76657}"/>
              </a:ext>
            </a:extLst>
          </p:cNvPr>
          <p:cNvGrpSpPr/>
          <p:nvPr/>
        </p:nvGrpSpPr>
        <p:grpSpPr>
          <a:xfrm rot="5400000">
            <a:off x="3110785" y="4453676"/>
            <a:ext cx="788487" cy="691974"/>
            <a:chOff x="4581856" y="1758048"/>
            <a:chExt cx="3290619" cy="692523"/>
          </a:xfrm>
        </p:grpSpPr>
        <p:sp>
          <p:nvSpPr>
            <p:cNvPr id="27" name="Shape 18">
              <a:extLst>
                <a:ext uri="{FF2B5EF4-FFF2-40B4-BE49-F238E27FC236}">
                  <a16:creationId xmlns="" xmlns:a16="http://schemas.microsoft.com/office/drawing/2014/main" id="{9BA52735-E6E5-48A7-A0BD-55B12546EBB6}"/>
                </a:ext>
              </a:extLst>
            </p:cNvPr>
            <p:cNvSpPr/>
            <p:nvPr/>
          </p:nvSpPr>
          <p:spPr>
            <a:xfrm>
              <a:off x="4581856" y="1758048"/>
              <a:ext cx="3290619" cy="692523"/>
            </a:xfrm>
            <a:prstGeom prst="roundRect">
              <a:avLst>
                <a:gd name="adj" fmla="val 50000"/>
              </a:avLst>
            </a:prstGeom>
            <a:solidFill>
              <a:srgbClr val="418765"/>
            </a:solidFill>
            <a:ln w="12700" cap="flat">
              <a:solidFill>
                <a:schemeClr val="bg1"/>
              </a:solidFill>
              <a:prstDash val="solid"/>
              <a:miter lim="400000"/>
            </a:ln>
            <a:effectLst/>
          </p:spPr>
          <p:txBody>
            <a:bodyPr wrap="square" lIns="19050" tIns="19050" rIns="19050" bIns="1905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50" b="0" i="0" u="none" strike="noStrike" kern="0" cap="none" spc="0" normalizeH="0" baseline="0" noProof="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sp>
          <p:nvSpPr>
            <p:cNvPr id="28" name="矩形 19">
              <a:extLst>
                <a:ext uri="{FF2B5EF4-FFF2-40B4-BE49-F238E27FC236}">
                  <a16:creationId xmlns="" xmlns:a16="http://schemas.microsoft.com/office/drawing/2014/main" id="{C3D0D2E9-5EA9-477B-AC5B-47DC857221B9}"/>
                </a:ext>
              </a:extLst>
            </p:cNvPr>
            <p:cNvSpPr/>
            <p:nvPr/>
          </p:nvSpPr>
          <p:spPr>
            <a:xfrm rot="10800000">
              <a:off x="4789782" y="1851080"/>
              <a:ext cx="3082691" cy="432513"/>
            </a:xfrm>
            <a:prstGeom prst="rect">
              <a:avLst/>
            </a:prstGeom>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rPr>
                <a:t>3</a:t>
              </a:r>
              <a:endParaRPr kumimoji="0" lang="zh-CN" altLang="en-US" sz="3600" b="0" i="0" u="none" strike="noStrike" kern="1200" cap="none" spc="600" normalizeH="0" baseline="0" noProof="0" dirty="0">
                <a:ln>
                  <a:noFill/>
                </a:ln>
                <a:solidFill>
                  <a:srgbClr val="FFFFFF"/>
                </a:solidFill>
                <a:effectLst/>
                <a:uLnTx/>
                <a:uFillTx/>
                <a:latin typeface="华文新魏" panose="02010800040101010101" pitchFamily="2" charset="-122"/>
                <a:ea typeface="华文新魏" panose="02010800040101010101" pitchFamily="2" charset="-122"/>
                <a:cs typeface="+mn-cs"/>
              </a:endParaRPr>
            </a:p>
          </p:txBody>
        </p:sp>
      </p:grpSp>
      <p:sp>
        <p:nvSpPr>
          <p:cNvPr id="2" name="Right Brace 1">
            <a:extLst>
              <a:ext uri="{FF2B5EF4-FFF2-40B4-BE49-F238E27FC236}">
                <a16:creationId xmlns="" xmlns:a16="http://schemas.microsoft.com/office/drawing/2014/main" id="{FC56C7E6-D991-4545-8007-194C6B6A3C40}"/>
              </a:ext>
            </a:extLst>
          </p:cNvPr>
          <p:cNvSpPr/>
          <p:nvPr/>
        </p:nvSpPr>
        <p:spPr>
          <a:xfrm>
            <a:off x="6307615" y="2517891"/>
            <a:ext cx="604553" cy="2879993"/>
          </a:xfrm>
          <a:prstGeom prst="rightBrace">
            <a:avLst>
              <a:gd name="adj1" fmla="val 8333"/>
              <a:gd name="adj2" fmla="val 48857"/>
            </a:avLst>
          </a:prstGeom>
          <a:ln w="57150">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91118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4" grpId="0"/>
      <p:bldP spid="25"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8685453" cy="5080285"/>
          </a:xfrm>
          <a:prstGeom prst="rect">
            <a:avLst/>
          </a:prstGeom>
        </p:spPr>
      </p:pic>
      <p:sp>
        <p:nvSpPr>
          <p:cNvPr id="4" name="文本框 5">
            <a:extLst>
              <a:ext uri="{FF2B5EF4-FFF2-40B4-BE49-F238E27FC236}">
                <a16:creationId xmlns="" xmlns:a16="http://schemas.microsoft.com/office/drawing/2014/main" id="{6FBE961B-C3CD-43BF-81E0-C61B25AF7AD0}"/>
              </a:ext>
            </a:extLst>
          </p:cNvPr>
          <p:cNvSpPr txBox="1"/>
          <p:nvPr/>
        </p:nvSpPr>
        <p:spPr>
          <a:xfrm>
            <a:off x="2145155" y="2025354"/>
            <a:ext cx="434273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Theo em, kỉ niệm trong quá khứ có ý nghĩa gì với việc nuôi dưỡng tâm hồn của chúng ta trong hiện tại?</a:t>
            </a:r>
            <a:endPar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439207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 xmlns:a16="http://schemas.microsoft.com/office/drawing/2014/main" id="{09FF482E-DD2E-461D-B41D-CE502008C44E}"/>
              </a:ext>
            </a:extLst>
          </p:cNvPr>
          <p:cNvSpPr/>
          <p:nvPr/>
        </p:nvSpPr>
        <p:spPr>
          <a:xfrm>
            <a:off x="2360023" y="127395"/>
            <a:ext cx="6953310" cy="1077217"/>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 xmlns:a16="http://schemas.microsoft.com/office/drawing/2014/main" id="{FA65EB56-71D1-4663-A0E0-E6C0B5459A18}"/>
              </a:ext>
            </a:extLst>
          </p:cNvPr>
          <p:cNvSpPr txBox="1"/>
          <p:nvPr/>
        </p:nvSpPr>
        <p:spPr>
          <a:xfrm>
            <a:off x="2960651" y="47229"/>
            <a:ext cx="6269110" cy="1077218"/>
          </a:xfrm>
          <a:prstGeom prst="rect">
            <a:avLst/>
          </a:prstGeom>
          <a:noFill/>
        </p:spPr>
        <p:txBody>
          <a:bodyPr wrap="square" rtlCol="0">
            <a:spAutoFit/>
          </a:bodyPr>
          <a:lstStyle/>
          <a:p>
            <a:pPr lvl="0" algn="ctr" defTabSz="914309">
              <a:defRPr/>
            </a:pP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3. Chia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sẻ</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nghĩ</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và</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ứng</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xử</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3200" b="1" i="1"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thân</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pic>
        <p:nvPicPr>
          <p:cNvPr id="32" name="图片 32">
            <a:extLst>
              <a:ext uri="{FF2B5EF4-FFF2-40B4-BE49-F238E27FC236}">
                <a16:creationId xmlns="" xmlns:a16="http://schemas.microsoft.com/office/drawing/2014/main" id="{6F151BE2-27DC-4065-A574-35D97795F1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1" y="1"/>
            <a:ext cx="1942120" cy="1951167"/>
          </a:xfrm>
          <a:prstGeom prst="rect">
            <a:avLst/>
          </a:prstGeom>
        </p:spPr>
      </p:pic>
      <p:sp>
        <p:nvSpPr>
          <p:cNvPr id="43" name="Rectangle 42">
            <a:extLst>
              <a:ext uri="{FF2B5EF4-FFF2-40B4-BE49-F238E27FC236}">
                <a16:creationId xmlns="" xmlns:a16="http://schemas.microsoft.com/office/drawing/2014/main" id="{186575C3-73B3-4762-9EA1-EB4963FFD43B}"/>
              </a:ext>
            </a:extLst>
          </p:cNvPr>
          <p:cNvSpPr/>
          <p:nvPr/>
        </p:nvSpPr>
        <p:spPr>
          <a:xfrm>
            <a:off x="596742" y="2955298"/>
            <a:ext cx="2732039" cy="707886"/>
          </a:xfrm>
          <a:prstGeom prst="rect">
            <a:avLst/>
          </a:prstGeom>
        </p:spPr>
        <p:txBody>
          <a:bodyPr wrap="square">
            <a:spAutoFit/>
          </a:bodyPr>
          <a:lstStyle/>
          <a:p>
            <a:pPr marL="0" marR="0" lvl="0" indent="457200" algn="just"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Kỉ</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MS Mincho" panose="02020609040205080304" pitchFamily="49" charset="-128"/>
                <a:cs typeface="+mn-cs"/>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MS Mincho" panose="02020609040205080304" pitchFamily="49" charset="-128"/>
                <a:cs typeface="+mn-cs"/>
              </a:rPr>
              <a:t>niệm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panose="02020609040205080304" pitchFamily="49" charset="-128"/>
              <a:cs typeface="+mn-cs"/>
            </a:endParaRPr>
          </a:p>
        </p:txBody>
      </p:sp>
      <p:sp>
        <p:nvSpPr>
          <p:cNvPr id="44" name="矩形 8">
            <a:extLst>
              <a:ext uri="{FF2B5EF4-FFF2-40B4-BE49-F238E27FC236}">
                <a16:creationId xmlns="" xmlns:a16="http://schemas.microsoft.com/office/drawing/2014/main" id="{5E1B8ABB-6F2E-4BF5-A899-63844450B07A}"/>
              </a:ext>
            </a:extLst>
          </p:cNvPr>
          <p:cNvSpPr/>
          <p:nvPr/>
        </p:nvSpPr>
        <p:spPr>
          <a:xfrm>
            <a:off x="776119" y="2631699"/>
            <a:ext cx="2738654" cy="1332339"/>
          </a:xfrm>
          <a:prstGeom prst="rect">
            <a:avLst/>
          </a:prstGeom>
          <a:noFill/>
          <a:ln w="76200">
            <a:solidFill>
              <a:srgbClr val="5D8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7" name="Picture 2" descr="Chim tu hú báo hiệu mùa gì đang đến ? Đọc bài Làm việc thậ">
            <a:extLst>
              <a:ext uri="{FF2B5EF4-FFF2-40B4-BE49-F238E27FC236}">
                <a16:creationId xmlns="" xmlns:a16="http://schemas.microsoft.com/office/drawing/2014/main" id="{9FD25E1C-D9FD-4BA6-9793-617D41BEEE53}"/>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205" y="2071255"/>
            <a:ext cx="1390247" cy="97738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
            <a:extLst>
              <a:ext uri="{FF2B5EF4-FFF2-40B4-BE49-F238E27FC236}">
                <a16:creationId xmlns="" xmlns:a16="http://schemas.microsoft.com/office/drawing/2014/main" id="{77B606B9-2922-41F7-AEB4-9A660130F6EE}"/>
              </a:ext>
            </a:extLst>
          </p:cNvPr>
          <p:cNvGrpSpPr>
            <a:grpSpLocks noChangeAspect="1"/>
          </p:cNvGrpSpPr>
          <p:nvPr/>
        </p:nvGrpSpPr>
        <p:grpSpPr bwMode="auto">
          <a:xfrm flipH="1">
            <a:off x="3945584" y="1214013"/>
            <a:ext cx="1144281" cy="989145"/>
            <a:chOff x="2883" y="375"/>
            <a:chExt cx="1938" cy="1977"/>
          </a:xfrm>
          <a:solidFill>
            <a:srgbClr val="F5C646"/>
          </a:solidFill>
        </p:grpSpPr>
        <p:sp>
          <p:nvSpPr>
            <p:cNvPr id="46" name="Freeform 5">
              <a:extLst>
                <a:ext uri="{FF2B5EF4-FFF2-40B4-BE49-F238E27FC236}">
                  <a16:creationId xmlns="" xmlns:a16="http://schemas.microsoft.com/office/drawing/2014/main" id="{4884ADD4-69B6-40FF-8EEB-2FE4535DCECE}"/>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8" name="Freeform 6">
              <a:extLst>
                <a:ext uri="{FF2B5EF4-FFF2-40B4-BE49-F238E27FC236}">
                  <a16:creationId xmlns="" xmlns:a16="http://schemas.microsoft.com/office/drawing/2014/main" id="{88676D73-8F6D-48F9-A0BB-B605274AC775}"/>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9" name="Freeform 7">
              <a:extLst>
                <a:ext uri="{FF2B5EF4-FFF2-40B4-BE49-F238E27FC236}">
                  <a16:creationId xmlns="" xmlns:a16="http://schemas.microsoft.com/office/drawing/2014/main" id="{35983E09-53C8-4610-A02B-50974EE18150}"/>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0" name="Freeform 8">
              <a:extLst>
                <a:ext uri="{FF2B5EF4-FFF2-40B4-BE49-F238E27FC236}">
                  <a16:creationId xmlns="" xmlns:a16="http://schemas.microsoft.com/office/drawing/2014/main" id="{CC68D12A-EF10-4257-98DD-AED97CCAFC3E}"/>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1" name="Freeform 9">
              <a:extLst>
                <a:ext uri="{FF2B5EF4-FFF2-40B4-BE49-F238E27FC236}">
                  <a16:creationId xmlns="" xmlns:a16="http://schemas.microsoft.com/office/drawing/2014/main" id="{851285B7-2AA9-48AE-ABC7-E14EDB7B3A92}"/>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2" name="Freeform 10">
              <a:extLst>
                <a:ext uri="{FF2B5EF4-FFF2-40B4-BE49-F238E27FC236}">
                  <a16:creationId xmlns="" xmlns:a16="http://schemas.microsoft.com/office/drawing/2014/main" id="{96E4C7E9-8110-4D89-9D52-7C82C5E7E9BF}"/>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11">
              <a:extLst>
                <a:ext uri="{FF2B5EF4-FFF2-40B4-BE49-F238E27FC236}">
                  <a16:creationId xmlns="" xmlns:a16="http://schemas.microsoft.com/office/drawing/2014/main" id="{6A1E041D-3D08-499D-8796-D87C5884C5E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12">
              <a:extLst>
                <a:ext uri="{FF2B5EF4-FFF2-40B4-BE49-F238E27FC236}">
                  <a16:creationId xmlns="" xmlns:a16="http://schemas.microsoft.com/office/drawing/2014/main" id="{2CF58841-F481-4301-A45B-62EBB11FC3F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14">
              <a:extLst>
                <a:ext uri="{FF2B5EF4-FFF2-40B4-BE49-F238E27FC236}">
                  <a16:creationId xmlns="" xmlns:a16="http://schemas.microsoft.com/office/drawing/2014/main" id="{46177C83-6FCA-499E-A8DA-D3B973765841}"/>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56" name="Group 4">
            <a:extLst>
              <a:ext uri="{FF2B5EF4-FFF2-40B4-BE49-F238E27FC236}">
                <a16:creationId xmlns="" xmlns:a16="http://schemas.microsoft.com/office/drawing/2014/main" id="{A483753C-F678-4BF7-A6C6-D0CE5CD82490}"/>
              </a:ext>
            </a:extLst>
          </p:cNvPr>
          <p:cNvGrpSpPr>
            <a:grpSpLocks noChangeAspect="1"/>
          </p:cNvGrpSpPr>
          <p:nvPr/>
        </p:nvGrpSpPr>
        <p:grpSpPr bwMode="auto">
          <a:xfrm flipH="1">
            <a:off x="4063851" y="2588268"/>
            <a:ext cx="1144281" cy="989145"/>
            <a:chOff x="2883" y="375"/>
            <a:chExt cx="1938" cy="1977"/>
          </a:xfrm>
          <a:solidFill>
            <a:srgbClr val="399563"/>
          </a:solidFill>
        </p:grpSpPr>
        <p:sp>
          <p:nvSpPr>
            <p:cNvPr id="57" name="Freeform 5">
              <a:extLst>
                <a:ext uri="{FF2B5EF4-FFF2-40B4-BE49-F238E27FC236}">
                  <a16:creationId xmlns="" xmlns:a16="http://schemas.microsoft.com/office/drawing/2014/main" id="{3A95A7AF-D488-4679-B491-F501E49F4A4C}"/>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8" name="Freeform 6">
              <a:extLst>
                <a:ext uri="{FF2B5EF4-FFF2-40B4-BE49-F238E27FC236}">
                  <a16:creationId xmlns="" xmlns:a16="http://schemas.microsoft.com/office/drawing/2014/main" id="{11294D4A-353B-4F98-BEAE-C31E3ADC2971}"/>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9" name="Freeform 7">
              <a:extLst>
                <a:ext uri="{FF2B5EF4-FFF2-40B4-BE49-F238E27FC236}">
                  <a16:creationId xmlns="" xmlns:a16="http://schemas.microsoft.com/office/drawing/2014/main" id="{F2CA8EEF-FE05-426F-96D7-CA92C4D87554}"/>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8">
              <a:extLst>
                <a:ext uri="{FF2B5EF4-FFF2-40B4-BE49-F238E27FC236}">
                  <a16:creationId xmlns="" xmlns:a16="http://schemas.microsoft.com/office/drawing/2014/main" id="{4EF41621-2AF4-4D97-8634-5C065DE27DC5}"/>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1" name="Freeform 9">
              <a:extLst>
                <a:ext uri="{FF2B5EF4-FFF2-40B4-BE49-F238E27FC236}">
                  <a16:creationId xmlns="" xmlns:a16="http://schemas.microsoft.com/office/drawing/2014/main" id="{1A457EA8-D355-4F86-B2AA-EAC3160E80BD}"/>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Freeform 10">
              <a:extLst>
                <a:ext uri="{FF2B5EF4-FFF2-40B4-BE49-F238E27FC236}">
                  <a16:creationId xmlns="" xmlns:a16="http://schemas.microsoft.com/office/drawing/2014/main" id="{4A9D3B63-5285-4111-BC5B-D6D92FFE3806}"/>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Freeform 11">
              <a:extLst>
                <a:ext uri="{FF2B5EF4-FFF2-40B4-BE49-F238E27FC236}">
                  <a16:creationId xmlns="" xmlns:a16="http://schemas.microsoft.com/office/drawing/2014/main" id="{C4307AE0-96FE-4505-B353-23E644DC97C1}"/>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Freeform 12">
              <a:extLst>
                <a:ext uri="{FF2B5EF4-FFF2-40B4-BE49-F238E27FC236}">
                  <a16:creationId xmlns="" xmlns:a16="http://schemas.microsoft.com/office/drawing/2014/main" id="{42E09E77-B049-47A2-B8A4-777605BF16F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Freeform 14">
              <a:extLst>
                <a:ext uri="{FF2B5EF4-FFF2-40B4-BE49-F238E27FC236}">
                  <a16:creationId xmlns="" xmlns:a16="http://schemas.microsoft.com/office/drawing/2014/main" id="{2BE9D14A-CF16-49C0-9BA9-975EE02B2AA0}"/>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66" name="Group 4">
            <a:extLst>
              <a:ext uri="{FF2B5EF4-FFF2-40B4-BE49-F238E27FC236}">
                <a16:creationId xmlns="" xmlns:a16="http://schemas.microsoft.com/office/drawing/2014/main" id="{8AA144A3-3595-49B2-91F6-C66F1C9B2B48}"/>
              </a:ext>
            </a:extLst>
          </p:cNvPr>
          <p:cNvGrpSpPr>
            <a:grpSpLocks noChangeAspect="1"/>
          </p:cNvGrpSpPr>
          <p:nvPr/>
        </p:nvGrpSpPr>
        <p:grpSpPr bwMode="auto">
          <a:xfrm flipH="1">
            <a:off x="4102381" y="3904734"/>
            <a:ext cx="1144281" cy="989145"/>
            <a:chOff x="2883" y="375"/>
            <a:chExt cx="1938" cy="1977"/>
          </a:xfrm>
          <a:solidFill>
            <a:srgbClr val="F5C646"/>
          </a:solidFill>
        </p:grpSpPr>
        <p:sp>
          <p:nvSpPr>
            <p:cNvPr id="67" name="Freeform 5">
              <a:extLst>
                <a:ext uri="{FF2B5EF4-FFF2-40B4-BE49-F238E27FC236}">
                  <a16:creationId xmlns="" xmlns:a16="http://schemas.microsoft.com/office/drawing/2014/main" id="{C56332FB-1102-4307-AC89-AB0BF88D41D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6">
              <a:extLst>
                <a:ext uri="{FF2B5EF4-FFF2-40B4-BE49-F238E27FC236}">
                  <a16:creationId xmlns="" xmlns:a16="http://schemas.microsoft.com/office/drawing/2014/main" id="{7FF46550-FFFD-477C-8542-3DC3290EF03B}"/>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9" name="Freeform 7">
              <a:extLst>
                <a:ext uri="{FF2B5EF4-FFF2-40B4-BE49-F238E27FC236}">
                  <a16:creationId xmlns="" xmlns:a16="http://schemas.microsoft.com/office/drawing/2014/main" id="{965991B2-3A7F-4ADC-AFCC-8E15BA86687C}"/>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0" name="Freeform 8">
              <a:extLst>
                <a:ext uri="{FF2B5EF4-FFF2-40B4-BE49-F238E27FC236}">
                  <a16:creationId xmlns="" xmlns:a16="http://schemas.microsoft.com/office/drawing/2014/main" id="{5DE84E34-FED7-452D-8D01-76CF80A523BD}"/>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9">
              <a:extLst>
                <a:ext uri="{FF2B5EF4-FFF2-40B4-BE49-F238E27FC236}">
                  <a16:creationId xmlns="" xmlns:a16="http://schemas.microsoft.com/office/drawing/2014/main" id="{5C474941-67C0-4850-932E-B23BB1BD375E}"/>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10">
              <a:extLst>
                <a:ext uri="{FF2B5EF4-FFF2-40B4-BE49-F238E27FC236}">
                  <a16:creationId xmlns="" xmlns:a16="http://schemas.microsoft.com/office/drawing/2014/main" id="{F23F8E4A-861C-4CB5-BE86-F8F4022EDA28}"/>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11">
              <a:extLst>
                <a:ext uri="{FF2B5EF4-FFF2-40B4-BE49-F238E27FC236}">
                  <a16:creationId xmlns="" xmlns:a16="http://schemas.microsoft.com/office/drawing/2014/main" id="{F0B60885-C62A-48B7-81B4-73A1A8844205}"/>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12">
              <a:extLst>
                <a:ext uri="{FF2B5EF4-FFF2-40B4-BE49-F238E27FC236}">
                  <a16:creationId xmlns="" xmlns:a16="http://schemas.microsoft.com/office/drawing/2014/main" id="{1D02F8E9-DDF6-4A30-8659-106720F935BE}"/>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4">
              <a:extLst>
                <a:ext uri="{FF2B5EF4-FFF2-40B4-BE49-F238E27FC236}">
                  <a16:creationId xmlns="" xmlns:a16="http://schemas.microsoft.com/office/drawing/2014/main" id="{0D345361-2A32-4713-82F5-7DE6068EE566}"/>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48" tIns="41874" rIns="83748" bIns="41874" numCol="1" anchor="t" anchorCtr="0" compatLnSpc="1">
              <a:prstTxWarp prst="textNoShape">
                <a:avLst/>
              </a:prstTxWarp>
            </a:bodyPr>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76" name="TextBox 78">
            <a:extLst>
              <a:ext uri="{FF2B5EF4-FFF2-40B4-BE49-F238E27FC236}">
                <a16:creationId xmlns="" xmlns:a16="http://schemas.microsoft.com/office/drawing/2014/main" id="{80365931-48F5-42E2-8DE7-63BFCD89280F}"/>
              </a:ext>
            </a:extLst>
          </p:cNvPr>
          <p:cNvSpPr txBox="1"/>
          <p:nvPr/>
        </p:nvSpPr>
        <p:spPr>
          <a:xfrm>
            <a:off x="4337968" y="1757526"/>
            <a:ext cx="6952223" cy="861774"/>
          </a:xfrm>
          <a:prstGeom prst="rect">
            <a:avLst/>
          </a:prstGeom>
          <a:noFill/>
        </p:spPr>
        <p:txBody>
          <a:bodyPr wrap="square" lIns="0" tIns="0" rIns="0" bIns="0" rtlCol="0">
            <a:spAutoFit/>
          </a:bodyPr>
          <a:lstStyle/>
          <a:p>
            <a:pPr lvl="0"/>
            <a:r>
              <a:rPr lang="en-US" sz="2800" i="1" dirty="0" err="1">
                <a:solidFill>
                  <a:prstClr val="black"/>
                </a:solidFill>
                <a:latin typeface="Times New Roman" panose="02020603050405020304" pitchFamily="18" charset="0"/>
                <a:cs typeface="Times New Roman" panose="02020603050405020304" pitchFamily="18" charset="0"/>
              </a:rPr>
              <a:t>Làm</a:t>
            </a:r>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cho tâm hồn chúng ta phong phú hơn; khiến chúng ta có tình cảm sâu sắc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hơn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7" name="TextBox 78">
            <a:extLst>
              <a:ext uri="{FF2B5EF4-FFF2-40B4-BE49-F238E27FC236}">
                <a16:creationId xmlns="" xmlns:a16="http://schemas.microsoft.com/office/drawing/2014/main" id="{A7E66AF0-6F52-48A5-99CE-ACE1C96579EC}"/>
              </a:ext>
            </a:extLst>
          </p:cNvPr>
          <p:cNvSpPr txBox="1"/>
          <p:nvPr/>
        </p:nvSpPr>
        <p:spPr>
          <a:xfrm>
            <a:off x="5441451" y="2752915"/>
            <a:ext cx="5848739" cy="861774"/>
          </a:xfrm>
          <a:prstGeom prst="rect">
            <a:avLst/>
          </a:prstGeom>
          <a:noFill/>
        </p:spPr>
        <p:txBody>
          <a:bodyPr wrap="square" lIns="0" tIns="0" rIns="0" bIns="0" rtlCol="0">
            <a:spAutoFit/>
          </a:bodyPr>
          <a:lstStyle/>
          <a:p>
            <a:pPr lvl="0"/>
            <a:r>
              <a:rPr lang="en-US" sz="2800" i="1" dirty="0">
                <a:solidFill>
                  <a:prstClr val="black"/>
                </a:solidFill>
                <a:latin typeface="Times New Roman" panose="02020603050405020304" pitchFamily="18" charset="0"/>
                <a:cs typeface="Times New Roman" panose="02020603050405020304" pitchFamily="18" charset="0"/>
              </a:rPr>
              <a:t>N</a:t>
            </a:r>
            <a:r>
              <a:rPr lang="vi-VN" sz="2800" i="1" dirty="0">
                <a:solidFill>
                  <a:prstClr val="black"/>
                </a:solidFill>
                <a:latin typeface="Times New Roman" panose="02020603050405020304" pitchFamily="18" charset="0"/>
                <a:cs typeface="Times New Roman" panose="02020603050405020304" pitchFamily="18" charset="0"/>
              </a:rPr>
              <a:t>âng đỡ tâm hồn chúng ta, giúp ta mạnh mẽ hơn, lạc quan hơn…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8" name="TextBox 78">
            <a:extLst>
              <a:ext uri="{FF2B5EF4-FFF2-40B4-BE49-F238E27FC236}">
                <a16:creationId xmlns="" xmlns:a16="http://schemas.microsoft.com/office/drawing/2014/main" id="{CA03C6B7-1EF7-4B75-833A-F361B3EC99EB}"/>
              </a:ext>
            </a:extLst>
          </p:cNvPr>
          <p:cNvSpPr txBox="1"/>
          <p:nvPr/>
        </p:nvSpPr>
        <p:spPr>
          <a:xfrm>
            <a:off x="5313839" y="3964038"/>
            <a:ext cx="6261816" cy="861774"/>
          </a:xfrm>
          <a:prstGeom prst="rect">
            <a:avLst/>
          </a:prstGeom>
          <a:noFill/>
        </p:spPr>
        <p:txBody>
          <a:bodyPr wrap="square" lIns="0" tIns="0" rIns="0" bIns="0" rtlCol="0">
            <a:spAutoFit/>
          </a:bodyPr>
          <a:lstStyle/>
          <a:p>
            <a:pPr lvl="0" algn="just"/>
            <a:r>
              <a:rPr lang="nl-NL" sz="2800" i="1" dirty="0">
                <a:solidFill>
                  <a:prstClr val="black"/>
                </a:solidFill>
                <a:latin typeface="Times New Roman" panose="02020603050405020304" pitchFamily="18" charset="0"/>
                <a:cs typeface="Times New Roman" panose="02020603050405020304" pitchFamily="18" charset="0"/>
              </a:rPr>
              <a:t>Giúp ta thêm trân trọng quá khứ, quý trọng thực tại.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6450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75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left)">
                                      <p:cBhvr>
                                        <p:cTn id="42" dur="75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down)">
                                      <p:cBhvr>
                                        <p:cTn id="47" dur="75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wipe(down)">
                                      <p:cBhvr>
                                        <p:cTn id="52" dur="750"/>
                                        <p:tgtEl>
                                          <p:spTgt spid="7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wipe(down)">
                                      <p:cBhvr>
                                        <p:cTn id="57" dur="75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3" grpId="0"/>
      <p:bldP spid="44" grpId="0" animBg="1"/>
      <p:bldP spid="76" grpId="0"/>
      <p:bldP spid="77" grpId="0"/>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Bản đồ tư duy Lên ý tưởng (2).png">
            <a:extLst>
              <a:ext uri="{FF2B5EF4-FFF2-40B4-BE49-F238E27FC236}">
                <a16:creationId xmlns="" xmlns:a16="http://schemas.microsoft.com/office/drawing/2014/main" id="{5A596DC7-2838-47A9-A977-C04B5A4E0B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03" y="365761"/>
            <a:ext cx="11373393" cy="5564776"/>
          </a:xfrm>
          <a:prstGeom prst="rect">
            <a:avLst/>
          </a:prstGeom>
          <a:noFill/>
          <a:ln>
            <a:noFill/>
          </a:ln>
        </p:spPr>
      </p:pic>
    </p:spTree>
    <p:extLst>
      <p:ext uri="{BB962C8B-B14F-4D97-AF65-F5344CB8AC3E}">
        <p14:creationId xmlns:p14="http://schemas.microsoft.com/office/powerpoint/2010/main" val="292624398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III. </a:t>
            </a: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Tổng</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kết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353839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 xmlns:a16="http://schemas.microsoft.com/office/drawing/2014/main" id="{2E190D9B-BA21-437A-A710-F39D613CB24D}"/>
              </a:ext>
            </a:extLst>
          </p:cNvPr>
          <p:cNvGrpSpPr/>
          <p:nvPr/>
        </p:nvGrpSpPr>
        <p:grpSpPr>
          <a:xfrm>
            <a:off x="1610625" y="954064"/>
            <a:ext cx="9123587" cy="3832076"/>
            <a:chOff x="1510635" y="1853292"/>
            <a:chExt cx="9124775" cy="3832575"/>
          </a:xfrm>
        </p:grpSpPr>
        <p:sp>
          <p:nvSpPr>
            <p:cNvPr id="3" name="Freeform 105">
              <a:extLst>
                <a:ext uri="{FF2B5EF4-FFF2-40B4-BE49-F238E27FC236}">
                  <a16:creationId xmlns=""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3" name="组合 13322">
              <a:extLst>
                <a:ext uri="{FF2B5EF4-FFF2-40B4-BE49-F238E27FC236}">
                  <a16:creationId xmlns="" xmlns:a16="http://schemas.microsoft.com/office/drawing/2014/main"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 xmlns:a16="http://schemas.microsoft.com/office/drawing/2014/main"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1" name="Rectangle 14">
                <a:extLst>
                  <a:ext uri="{FF2B5EF4-FFF2-40B4-BE49-F238E27FC236}">
                    <a16:creationId xmlns="" xmlns:a16="http://schemas.microsoft.com/office/drawing/2014/main"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2" name="Rectangle 15">
                <a:extLst>
                  <a:ext uri="{FF2B5EF4-FFF2-40B4-BE49-F238E27FC236}">
                    <a16:creationId xmlns="" xmlns:a16="http://schemas.microsoft.com/office/drawing/2014/main"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3" name="Rectangle 16">
                <a:extLst>
                  <a:ext uri="{FF2B5EF4-FFF2-40B4-BE49-F238E27FC236}">
                    <a16:creationId xmlns="" xmlns:a16="http://schemas.microsoft.com/office/drawing/2014/main"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7" name="组合 44">
              <a:extLst>
                <a:ext uri="{FF2B5EF4-FFF2-40B4-BE49-F238E27FC236}">
                  <a16:creationId xmlns="" xmlns:a16="http://schemas.microsoft.com/office/drawing/2014/main"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 xmlns:a16="http://schemas.microsoft.com/office/drawing/2014/main"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等线 Light"/>
                  <a:ea typeface="字魂70号-灵悦黑体" panose="00000500000000000000" pitchFamily="2" charset="-122"/>
                  <a:cs typeface="+mn-cs"/>
                  <a:sym typeface="思源黑体 CN Normal" panose="020B0400000000000000" pitchFamily="34" charset="-122"/>
                </a:endParaRPr>
              </a:p>
            </p:txBody>
          </p:sp>
          <p:sp>
            <p:nvSpPr>
              <p:cNvPr id="23" name="Oval 54">
                <a:extLst>
                  <a:ext uri="{FF2B5EF4-FFF2-40B4-BE49-F238E27FC236}">
                    <a16:creationId xmlns="" xmlns:a16="http://schemas.microsoft.com/office/drawing/2014/main"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sp>
        <p:nvSpPr>
          <p:cNvPr id="48" name="矩形: 圆角 13">
            <a:extLst>
              <a:ext uri="{FF2B5EF4-FFF2-40B4-BE49-F238E27FC236}">
                <a16:creationId xmlns="" xmlns:a16="http://schemas.microsoft.com/office/drawing/2014/main" id="{0BE3D493-EBDA-4640-B3DC-4872E9006E90}"/>
              </a:ext>
            </a:extLst>
          </p:cNvPr>
          <p:cNvSpPr/>
          <p:nvPr/>
        </p:nvSpPr>
        <p:spPr>
          <a:xfrm>
            <a:off x="4376627" y="329992"/>
            <a:ext cx="3408792" cy="521836"/>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 xmlns:a16="http://schemas.microsoft.com/office/drawing/2014/main"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Câu</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hỏi</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 xmlns:a16="http://schemas.microsoft.com/office/drawing/2014/main"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 xmlns:a16="http://schemas.microsoft.com/office/drawing/2014/main"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 xmlns:a16="http://schemas.microsoft.com/office/drawing/2014/main"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 xmlns:a16="http://schemas.microsoft.com/office/drawing/2014/main"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 xmlns:a16="http://schemas.microsoft.com/office/drawing/2014/main"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 xmlns:a16="http://schemas.microsoft.com/office/drawing/2014/main"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 xmlns:a16="http://schemas.microsoft.com/office/drawing/2014/main"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 xmlns:a16="http://schemas.microsoft.com/office/drawing/2014/main"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 xmlns:a16="http://schemas.microsoft.com/office/drawing/2014/main"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 xmlns:a16="http://schemas.microsoft.com/office/drawing/2014/main"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 xmlns:a16="http://schemas.microsoft.com/office/drawing/2014/main"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 xmlns:a16="http://schemas.microsoft.com/office/drawing/2014/main" id="{7205873C-F840-4CD6-838B-96813B894FFE}"/>
              </a:ext>
            </a:extLst>
          </p:cNvPr>
          <p:cNvSpPr/>
          <p:nvPr/>
        </p:nvSpPr>
        <p:spPr>
          <a:xfrm>
            <a:off x="1400457" y="1538858"/>
            <a:ext cx="3114416" cy="1200329"/>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Hãy tóm tắt nội dung và ý nghĩa của văn bản?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 xmlns:a16="http://schemas.microsoft.com/office/drawing/2014/main" id="{78309775-AE0F-4B28-8CC0-EF04A7865FD4}"/>
              </a:ext>
            </a:extLst>
          </p:cNvPr>
          <p:cNvSpPr/>
          <p:nvPr/>
        </p:nvSpPr>
        <p:spPr>
          <a:xfrm>
            <a:off x="7905119" y="1587663"/>
            <a:ext cx="3329559" cy="830997"/>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Theo em, chủ đề của văn bản là gì?</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 xmlns:a16="http://schemas.microsoft.com/office/drawing/2014/main" id="{231FEB8C-BC81-4109-A66D-3077A3D2609D}"/>
              </a:ext>
            </a:extLst>
          </p:cNvPr>
          <p:cNvSpPr/>
          <p:nvPr/>
        </p:nvSpPr>
        <p:spPr>
          <a:xfrm>
            <a:off x="7500965" y="3804584"/>
            <a:ext cx="3976932" cy="830997"/>
          </a:xfrm>
          <a:prstGeom prst="rect">
            <a:avLst/>
          </a:prstGeom>
        </p:spPr>
        <p:txBody>
          <a:bodyPr wrap="square">
            <a:spAutoFit/>
          </a:bodyPr>
          <a:lstStyle/>
          <a:p>
            <a:pPr lvl="0" algn="just"/>
            <a:r>
              <a:rPr lang="vi-VN" sz="2400" kern="100" dirty="0">
                <a:solidFill>
                  <a:prstClr val="black"/>
                </a:solidFill>
                <a:latin typeface="Times New Roman" panose="02020603050405020304" pitchFamily="18" charset="0"/>
                <a:ea typeface="SimSun" panose="02010600030101010101" pitchFamily="2" charset="-122"/>
              </a:rPr>
              <a:t>Nghệ thuật đặc sắc được thể hiện qua văn bản?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 xmlns:a16="http://schemas.microsoft.com/office/drawing/2014/main" id="{2631F537-07CD-465B-8FC8-AAC89DB8F00B}"/>
              </a:ext>
            </a:extLst>
          </p:cNvPr>
          <p:cNvSpPr/>
          <p:nvPr/>
        </p:nvSpPr>
        <p:spPr>
          <a:xfrm>
            <a:off x="808945" y="3687299"/>
            <a:ext cx="3705928" cy="1200329"/>
          </a:xfrm>
          <a:prstGeom prst="rect">
            <a:avLst/>
          </a:prstGeom>
        </p:spPr>
        <p:txBody>
          <a:bodyPr wrap="square">
            <a:spAutoFit/>
          </a:bodyPr>
          <a:lstStyle/>
          <a:p>
            <a:pPr lvl="0" algn="just"/>
            <a:r>
              <a:rPr lang="nl-NL" sz="2400" kern="100" dirty="0">
                <a:solidFill>
                  <a:prstClr val="black"/>
                </a:solidFill>
                <a:latin typeface="Times New Roman" panose="02020603050405020304" pitchFamily="18" charset="0"/>
                <a:ea typeface="SimSun" panose="02010600030101010101" pitchFamily="2" charset="-122"/>
              </a:rPr>
              <a:t>Các sự kiện trong văn bản giúp em hiểu đặc điểm nào của truyện ngắn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 xmlns:a16="http://schemas.microsoft.com/office/drawing/2014/main"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6950FEC-9B60-4AA9-A833-B26048EC0918}"/>
              </a:ext>
            </a:extLst>
          </p:cNvPr>
          <p:cNvGrpSpPr/>
          <p:nvPr/>
        </p:nvGrpSpPr>
        <p:grpSpPr>
          <a:xfrm>
            <a:off x="2763812" y="1103706"/>
            <a:ext cx="4898082" cy="3069103"/>
            <a:chOff x="0" y="0"/>
            <a:chExt cx="7620000" cy="4348480"/>
          </a:xfrm>
        </p:grpSpPr>
        <p:sp>
          <p:nvSpPr>
            <p:cNvPr id="21" name="Freeform 3">
              <a:extLst>
                <a:ext uri="{FF2B5EF4-FFF2-40B4-BE49-F238E27FC236}">
                  <a16:creationId xmlns="" xmlns:a16="http://schemas.microsoft.com/office/drawing/2014/main" id="{D08DA394-CB69-4765-9337-FA1C8FDD3170}"/>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defTabSz="457154">
                <a:defRPr/>
              </a:pPr>
              <a:endParaRPr lang="en-US">
                <a:solidFill>
                  <a:prstClr val="black"/>
                </a:solidFill>
                <a:latin typeface="Calibri"/>
              </a:endParaRPr>
            </a:p>
          </p:txBody>
        </p:sp>
        <p:sp>
          <p:nvSpPr>
            <p:cNvPr id="22" name="Freeform 4">
              <a:extLst>
                <a:ext uri="{FF2B5EF4-FFF2-40B4-BE49-F238E27FC236}">
                  <a16:creationId xmlns="" xmlns:a16="http://schemas.microsoft.com/office/drawing/2014/main" id="{BB02D71A-1594-4806-A931-AC65004133CA}"/>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defTabSz="457154">
                <a:defRPr/>
              </a:pPr>
              <a:endParaRPr lang="en-US">
                <a:solidFill>
                  <a:prstClr val="black"/>
                </a:solidFill>
                <a:latin typeface="Calibri"/>
              </a:endParaRPr>
            </a:p>
          </p:txBody>
        </p:sp>
      </p:grpSp>
      <p:pic>
        <p:nvPicPr>
          <p:cNvPr id="5" name="图片 41">
            <a:extLst>
              <a:ext uri="{FF2B5EF4-FFF2-40B4-BE49-F238E27FC236}">
                <a16:creationId xmlns=""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pic>
        <p:nvPicPr>
          <p:cNvPr id="17" name="Picture 16" descr="A picture containing plant, grass, field&#10;&#10;Description automatically generated">
            <a:extLst>
              <a:ext uri="{FF2B5EF4-FFF2-40B4-BE49-F238E27FC236}">
                <a16:creationId xmlns="" xmlns:a16="http://schemas.microsoft.com/office/drawing/2014/main" id="{167510D4-DDF8-4DBB-9321-54F8E6DC33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 xmlns:a16="http://schemas.microsoft.com/office/drawing/2014/main" id="{5D37BA06-129E-4500-9D36-AE90B7CE8B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 xmlns:a16="http://schemas.microsoft.com/office/drawing/2014/main" id="{D7F408D5-E421-4D4A-BFB8-8481881580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 xmlns:a16="http://schemas.microsoft.com/office/drawing/2014/main" id="{845EBDE4-D7C5-4719-A849-FF91FA1ED5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 xmlns:a16="http://schemas.microsoft.com/office/drawing/2014/main" id="{1995462D-14F5-4E70-910F-CF6B4525AC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 xmlns:a16="http://schemas.microsoft.com/office/drawing/2014/main" id="{F9481DC1-8E35-4F01-840C-696440B31F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 xmlns:a16="http://schemas.microsoft.com/office/drawing/2014/main" id="{C8C04671-7D86-4E64-B27B-4C9771A3F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 xmlns:a16="http://schemas.microsoft.com/office/drawing/2014/main" id="{F35CCF60-B0B9-4F93-9363-70A9DD3301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pic>
        <p:nvPicPr>
          <p:cNvPr id="29" name="图片 29">
            <a:extLst>
              <a:ext uri="{FF2B5EF4-FFF2-40B4-BE49-F238E27FC236}">
                <a16:creationId xmlns="" xmlns:a16="http://schemas.microsoft.com/office/drawing/2014/main" id="{9B615D07-CEE6-4D05-AF2D-B3FB23D331E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7295" t="18132" r="32688" b="39645"/>
          <a:stretch/>
        </p:blipFill>
        <p:spPr>
          <a:xfrm>
            <a:off x="6338899" y="1053831"/>
            <a:ext cx="3886117" cy="3860297"/>
          </a:xfrm>
          <a:prstGeom prst="rect">
            <a:avLst/>
          </a:prstGeom>
        </p:spPr>
      </p:pic>
      <p:sp>
        <p:nvSpPr>
          <p:cNvPr id="31" name="Rectangle 30">
            <a:extLst>
              <a:ext uri="{FF2B5EF4-FFF2-40B4-BE49-F238E27FC236}">
                <a16:creationId xmlns="" xmlns:a16="http://schemas.microsoft.com/office/drawing/2014/main" id="{5CDD8A2B-804B-493E-82FD-012B3BBDA2C1}"/>
              </a:ext>
            </a:extLst>
          </p:cNvPr>
          <p:cNvSpPr/>
          <p:nvPr/>
        </p:nvSpPr>
        <p:spPr>
          <a:xfrm>
            <a:off x="3168983" y="1558276"/>
            <a:ext cx="3894495" cy="2246769"/>
          </a:xfrm>
          <a:prstGeom prst="rect">
            <a:avLst/>
          </a:prstGeom>
        </p:spPr>
        <p:txBody>
          <a:bodyPr wrap="square">
            <a:spAutoFit/>
          </a:bodyPr>
          <a:lstStyle/>
          <a:p>
            <a:pPr lvl="0" algn="just"/>
            <a:r>
              <a:rPr lang="vi-VN" sz="2800" b="1" i="1" dirty="0">
                <a:solidFill>
                  <a:srgbClr val="2A4849"/>
                </a:solidFill>
                <a:latin typeface="Times New Roman" panose="02020603050405020304" pitchFamily="18" charset="0"/>
                <a:cs typeface="Times New Roman" panose="02020603050405020304" pitchFamily="18" charset="0"/>
              </a:rPr>
              <a:t>Văn bản là những cảm nhận sâu sắc, tinh tế của tác giả về hình ảnh khói bếp gắn liền với tuổi thơ nơi quê hương.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 xmlns:a16="http://schemas.microsoft.com/office/drawing/2014/main" id="{56426880-3423-4002-A588-801B9CA5EE82}"/>
              </a:ext>
            </a:extLst>
          </p:cNvPr>
          <p:cNvSpPr/>
          <p:nvPr/>
        </p:nvSpPr>
        <p:spPr>
          <a:xfrm>
            <a:off x="3016288" y="218257"/>
            <a:ext cx="3990195" cy="584775"/>
          </a:xfrm>
          <a:prstGeom prst="rect">
            <a:avLst/>
          </a:prstGeom>
        </p:spPr>
        <p:txBody>
          <a:bodyPr wrap="none">
            <a:spAutoFit/>
          </a:bodyPr>
          <a:lstStyle/>
          <a:p>
            <a:r>
              <a:rPr lang="nl-NL" sz="3200" b="1" dirty="0">
                <a:solidFill>
                  <a:srgbClr val="418765"/>
                </a:solidFill>
                <a:latin typeface="Times New Roman" panose="02020603050405020304" pitchFamily="18" charset="0"/>
                <a:ea typeface="Times New Roman" panose="02020603050405020304" pitchFamily="18" charset="0"/>
              </a:rPr>
              <a:t>1. Nội dung – Ý nghĩa</a:t>
            </a:r>
            <a:endParaRPr lang="en-US" sz="3200" dirty="0">
              <a:solidFill>
                <a:srgbClr val="418765"/>
              </a:solidFill>
            </a:endParaRPr>
          </a:p>
        </p:txBody>
      </p:sp>
    </p:spTree>
    <p:extLst>
      <p:ext uri="{BB962C8B-B14F-4D97-AF65-F5344CB8AC3E}">
        <p14:creationId xmlns:p14="http://schemas.microsoft.com/office/powerpoint/2010/main" val="7540553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 xmlns:a16="http://schemas.microsoft.com/office/drawing/2014/main" id="{67E317EC-EE36-44AA-A70E-B43395869752}"/>
              </a:ext>
            </a:extLst>
          </p:cNvPr>
          <p:cNvSpPr txBox="1">
            <a:spLocks noGrp="1"/>
          </p:cNvSpPr>
          <p:nvPr>
            <p:ph type="title"/>
          </p:nvPr>
        </p:nvSpPr>
        <p:spPr>
          <a:xfrm>
            <a:off x="-3033817" y="234384"/>
            <a:ext cx="1027986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Nghệ</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 xmlns:a16="http://schemas.microsoft.com/office/drawing/2014/main" id="{285876CE-2EC5-4A10-A9EC-B4C1AA856CBE}"/>
              </a:ext>
            </a:extLst>
          </p:cNvPr>
          <p:cNvGrpSpPr/>
          <p:nvPr/>
        </p:nvGrpSpPr>
        <p:grpSpPr>
          <a:xfrm>
            <a:off x="5829769" y="2837796"/>
            <a:ext cx="1192513" cy="1155922"/>
            <a:chOff x="6420131" y="3715897"/>
            <a:chExt cx="1192668" cy="1156073"/>
          </a:xfrm>
        </p:grpSpPr>
        <p:sp>
          <p:nvSpPr>
            <p:cNvPr id="9" name="Rounded Rectangle 26">
              <a:extLst>
                <a:ext uri="{FF2B5EF4-FFF2-40B4-BE49-F238E27FC236}">
                  <a16:creationId xmlns=""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0" name="TextBox 22">
              <a:extLst>
                <a:ext uri="{FF2B5EF4-FFF2-40B4-BE49-F238E27FC236}">
                  <a16:creationId xmlns=""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2</a:t>
              </a:r>
            </a:p>
          </p:txBody>
        </p:sp>
      </p:grpSp>
      <p:grpSp>
        <p:nvGrpSpPr>
          <p:cNvPr id="11" name="Group 10">
            <a:extLst>
              <a:ext uri="{FF2B5EF4-FFF2-40B4-BE49-F238E27FC236}">
                <a16:creationId xmlns="" xmlns:a16="http://schemas.microsoft.com/office/drawing/2014/main" id="{F04E39C1-1C85-4AC7-910A-0E7F08B2E878}"/>
              </a:ext>
            </a:extLst>
          </p:cNvPr>
          <p:cNvGrpSpPr/>
          <p:nvPr/>
        </p:nvGrpSpPr>
        <p:grpSpPr>
          <a:xfrm>
            <a:off x="5408883" y="1748905"/>
            <a:ext cx="1192513" cy="1122407"/>
            <a:chOff x="5999190" y="2626865"/>
            <a:chExt cx="1192668" cy="1122553"/>
          </a:xfrm>
        </p:grpSpPr>
        <p:sp>
          <p:nvSpPr>
            <p:cNvPr id="12" name="Rounded Rectangle 25">
              <a:extLst>
                <a:ext uri="{FF2B5EF4-FFF2-40B4-BE49-F238E27FC236}">
                  <a16:creationId xmlns=""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ＭＳ Ｐゴシック" panose="020B0600070205080204" pitchFamily="34" charset="-128"/>
                <a:cs typeface="+mn-cs"/>
              </a:endParaRPr>
            </a:p>
          </p:txBody>
        </p:sp>
        <p:sp>
          <p:nvSpPr>
            <p:cNvPr id="13" name="TextBox 23">
              <a:extLst>
                <a:ext uri="{FF2B5EF4-FFF2-40B4-BE49-F238E27FC236}">
                  <a16:creationId xmlns=""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nb-NO" altLang="id-ID" sz="6599" b="0" i="0" u="none" strike="noStrike" kern="0" cap="none" spc="0" normalizeH="0" baseline="0" noProof="0" dirty="0">
                  <a:ln>
                    <a:noFill/>
                  </a:ln>
                  <a:solidFill>
                    <a:prstClr val="white">
                      <a:lumMod val="95000"/>
                    </a:prstClr>
                  </a:solidFill>
                  <a:effectLst/>
                  <a:uLnTx/>
                  <a:uFillTx/>
                  <a:latin typeface="仓耳玄三M W05" panose="02020400000000000000" pitchFamily="18" charset="-122"/>
                  <a:ea typeface="ＭＳ Ｐゴシック" panose="020B0600070205080204" pitchFamily="34" charset="-128"/>
                  <a:cs typeface="+mn-cs"/>
                </a:rPr>
                <a:t>1</a:t>
              </a:r>
            </a:p>
          </p:txBody>
        </p:sp>
      </p:grpSp>
      <p:cxnSp>
        <p:nvCxnSpPr>
          <p:cNvPr id="14" name="Straight Connector 52">
            <a:extLst>
              <a:ext uri="{FF2B5EF4-FFF2-40B4-BE49-F238E27FC236}">
                <a16:creationId xmlns="" xmlns:a16="http://schemas.microsoft.com/office/drawing/2014/main" id="{834174B4-F445-4680-89DC-799C609479B4}"/>
              </a:ext>
            </a:extLst>
          </p:cNvPr>
          <p:cNvCxnSpPr>
            <a:cxnSpLocks noChangeShapeType="1"/>
          </p:cNvCxnSpPr>
          <p:nvPr/>
        </p:nvCxnSpPr>
        <p:spPr bwMode="auto">
          <a:xfrm>
            <a:off x="6601396" y="234036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 xmlns:a16="http://schemas.microsoft.com/office/drawing/2014/main" id="{B12646E7-C4D9-43E6-8E0E-1207A3E48379}"/>
              </a:ext>
            </a:extLst>
          </p:cNvPr>
          <p:cNvSpPr/>
          <p:nvPr/>
        </p:nvSpPr>
        <p:spPr>
          <a:xfrm>
            <a:off x="7771547" y="1585881"/>
            <a:ext cx="4248818" cy="2246769"/>
          </a:xfrm>
          <a:prstGeom prst="rect">
            <a:avLst/>
          </a:prstGeom>
        </p:spPr>
        <p:txBody>
          <a:bodyPr wrap="square">
            <a:spAutoFit/>
            <a:scene3d>
              <a:camera prst="orthographicFront"/>
              <a:lightRig rig="threePt" dir="t"/>
            </a:scene3d>
            <a:sp3d contourW="12700"/>
          </a:bodyPr>
          <a:lstStyle/>
          <a:p>
            <a:pPr lvl="0" algn="just"/>
            <a:r>
              <a:rPr lang="vi-VN" sz="2800" dirty="0">
                <a:solidFill>
                  <a:srgbClr val="2A4849"/>
                </a:solidFill>
                <a:latin typeface="Times New Roman" panose="02020603050405020304" pitchFamily="18" charset="0"/>
                <a:cs typeface="Times New Roman" panose="02020603050405020304" pitchFamily="18" charset="0"/>
              </a:rPr>
              <a:t>Hình ảnh khói bếp được nhân hóa, mang đủ những cung bậc cảm xúc, trở nên gần gũi, thân quen với con người.</a:t>
            </a:r>
            <a:endParaRPr kumimoji="0" lang="en-US" sz="2800" b="0" i="0" u="none" strike="noStrike" kern="1200" cap="none" spc="0" normalizeH="0" baseline="0" noProof="0" dirty="0">
              <a:ln>
                <a:noFill/>
              </a:ln>
              <a:solidFill>
                <a:srgbClr val="2A4849"/>
              </a:solidFill>
              <a:effectLst/>
              <a:uLnTx/>
              <a:uFillTx/>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 xmlns:a16="http://schemas.microsoft.com/office/drawing/2014/main" id="{27A3DD2A-672D-46A1-8652-FB724898D0D6}"/>
              </a:ext>
            </a:extLst>
          </p:cNvPr>
          <p:cNvCxnSpPr>
            <a:cxnSpLocks noChangeShapeType="1"/>
          </p:cNvCxnSpPr>
          <p:nvPr/>
        </p:nvCxnSpPr>
        <p:spPr bwMode="auto">
          <a:xfrm>
            <a:off x="7196952" y="339404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 xmlns:a16="http://schemas.microsoft.com/office/drawing/2014/main" id="{322AB4DA-8EEA-49FF-9CD0-CC878E1FF2B7}"/>
              </a:ext>
            </a:extLst>
          </p:cNvPr>
          <p:cNvSpPr txBox="1"/>
          <p:nvPr/>
        </p:nvSpPr>
        <p:spPr>
          <a:xfrm>
            <a:off x="7742700" y="3668931"/>
            <a:ext cx="4277665" cy="1074781"/>
          </a:xfrm>
          <a:prstGeom prst="rect">
            <a:avLst/>
          </a:prstGeom>
          <a:noFill/>
        </p:spPr>
        <p:txBody>
          <a:bodyPr wrap="square" rtlCol="0">
            <a:spAutoFit/>
            <a:scene3d>
              <a:camera prst="orthographicFront"/>
              <a:lightRig rig="threePt" dir="t"/>
            </a:scene3d>
            <a:sp3d contourW="12700"/>
          </a:bodyPr>
          <a:lstStyle/>
          <a:p>
            <a:pPr lvl="0" algn="just" defTabSz="457154">
              <a:lnSpc>
                <a:spcPct val="114000"/>
              </a:lnSpc>
              <a:defRPr/>
            </a:pPr>
            <a:r>
              <a:rPr lang="nl-NL" sz="2800" dirty="0">
                <a:solidFill>
                  <a:srgbClr val="2A4849"/>
                </a:solidFill>
                <a:latin typeface="Times New Roman" panose="02020603050405020304" pitchFamily="18" charset="0"/>
                <a:cs typeface="Times New Roman" panose="02020603050405020304" pitchFamily="18" charset="0"/>
              </a:rPr>
              <a:t>Cách cảm nhận tinh tế, sâu sắc bằng nhiều giác quan.</a:t>
            </a:r>
            <a:endParaRPr kumimoji="0" lang="en-US" altLang="zh-CN" sz="2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2" name="图片 23">
            <a:extLst>
              <a:ext uri="{FF2B5EF4-FFF2-40B4-BE49-F238E27FC236}">
                <a16:creationId xmlns="" xmlns:a16="http://schemas.microsoft.com/office/drawing/2014/main" id="{D6747D66-FF13-4B1E-8978-C731142413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8" t="10653" r="9637" b="65212"/>
          <a:stretch/>
        </p:blipFill>
        <p:spPr>
          <a:xfrm>
            <a:off x="3149169" y="2435039"/>
            <a:ext cx="2256770" cy="1621700"/>
          </a:xfrm>
          <a:prstGeom prst="rect">
            <a:avLst/>
          </a:prstGeom>
        </p:spPr>
      </p:pic>
      <p:pic>
        <p:nvPicPr>
          <p:cNvPr id="17" name="Picture 16" descr="A picture containing plant, grass, field&#10;&#10;Description automatically generated">
            <a:extLst>
              <a:ext uri="{FF2B5EF4-FFF2-40B4-BE49-F238E27FC236}">
                <a16:creationId xmlns="" xmlns:a16="http://schemas.microsoft.com/office/drawing/2014/main" id="{167510D4-DDF8-4DBB-9321-54F8E6DC33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19" name="Picture 18" descr="A picture containing plant, grass, field&#10;&#10;Description automatically generated">
            <a:extLst>
              <a:ext uri="{FF2B5EF4-FFF2-40B4-BE49-F238E27FC236}">
                <a16:creationId xmlns="" xmlns:a16="http://schemas.microsoft.com/office/drawing/2014/main" id="{5D37BA06-129E-4500-9D36-AE90B7CE8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0" name="Picture 19" descr="A picture containing plant, grass, field&#10;&#10;Description automatically generated">
            <a:extLst>
              <a:ext uri="{FF2B5EF4-FFF2-40B4-BE49-F238E27FC236}">
                <a16:creationId xmlns="" xmlns:a16="http://schemas.microsoft.com/office/drawing/2014/main" id="{D7F408D5-E421-4D4A-BFB8-8481881580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3" name="Picture 22" descr="A picture containing plant, grass, field&#10;&#10;Description automatically generated">
            <a:extLst>
              <a:ext uri="{FF2B5EF4-FFF2-40B4-BE49-F238E27FC236}">
                <a16:creationId xmlns="" xmlns:a16="http://schemas.microsoft.com/office/drawing/2014/main" id="{845EBDE4-D7C5-4719-A849-FF91FA1ED5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4" name="Picture 23" descr="A picture containing plant, grass, field&#10;&#10;Description automatically generated">
            <a:extLst>
              <a:ext uri="{FF2B5EF4-FFF2-40B4-BE49-F238E27FC236}">
                <a16:creationId xmlns="" xmlns:a16="http://schemas.microsoft.com/office/drawing/2014/main" id="{1995462D-14F5-4E70-910F-CF6B4525AC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5" name="Picture 24" descr="A picture containing plant, grass, field&#10;&#10;Description automatically generated">
            <a:extLst>
              <a:ext uri="{FF2B5EF4-FFF2-40B4-BE49-F238E27FC236}">
                <a16:creationId xmlns="" xmlns:a16="http://schemas.microsoft.com/office/drawing/2014/main" id="{F9481DC1-8E35-4F01-840C-696440B31F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6" name="Picture 25" descr="A picture containing plant, grass, field&#10;&#10;Description automatically generated">
            <a:extLst>
              <a:ext uri="{FF2B5EF4-FFF2-40B4-BE49-F238E27FC236}">
                <a16:creationId xmlns="" xmlns:a16="http://schemas.microsoft.com/office/drawing/2014/main" id="{C8C04671-7D86-4E64-B27B-4C9771A3F0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27" name="Picture 26" descr="A picture containing plant, grass, field&#10;&#10;Description automatically generated">
            <a:extLst>
              <a:ext uri="{FF2B5EF4-FFF2-40B4-BE49-F238E27FC236}">
                <a16:creationId xmlns="" xmlns:a16="http://schemas.microsoft.com/office/drawing/2014/main" id="{F35CCF60-B0B9-4F93-9363-70A9DD3301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212853" y="4963162"/>
            <a:ext cx="3051871" cy="1951167"/>
          </a:xfrm>
          <a:prstGeom prst="rect">
            <a:avLst/>
          </a:prstGeom>
        </p:spPr>
      </p:pic>
    </p:spTree>
    <p:extLst>
      <p:ext uri="{BB962C8B-B14F-4D97-AF65-F5344CB8AC3E}">
        <p14:creationId xmlns:p14="http://schemas.microsoft.com/office/powerpoint/2010/main" val="20302545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par>
                                <p:cTn id="20" presetID="22" presetClass="entr" presetSubtype="8" fill="hold" nodeType="withEffect">
                                  <p:stCondLst>
                                    <p:cond delay="25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250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1" y="1840352"/>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0" name="Rectangle 29"/>
          <p:cNvSpPr/>
          <p:nvPr/>
        </p:nvSpPr>
        <p:spPr>
          <a:xfrm>
            <a:off x="-1" y="5175226"/>
            <a:ext cx="12190413" cy="114159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598" y="931770"/>
            <a:ext cx="1968923" cy="174338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9" y="419727"/>
            <a:ext cx="2060359" cy="138373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043" y="931769"/>
            <a:ext cx="1968923" cy="17433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324" y="419726"/>
            <a:ext cx="2060359" cy="138373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1488" y="931769"/>
            <a:ext cx="1968923" cy="174338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769" y="419726"/>
            <a:ext cx="2060359" cy="138373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5651" y="931768"/>
            <a:ext cx="1968923" cy="174338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89932" y="419725"/>
            <a:ext cx="2060359" cy="138373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8377" y="931767"/>
            <a:ext cx="1968923" cy="1743380"/>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2658" y="419724"/>
            <a:ext cx="2060359" cy="138373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598" y="4251598"/>
            <a:ext cx="1968923" cy="1743380"/>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879" y="3739556"/>
            <a:ext cx="2060359" cy="138373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324" y="4251597"/>
            <a:ext cx="1968923" cy="1743380"/>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605" y="3739555"/>
            <a:ext cx="2060359" cy="138373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5767" y="4251596"/>
            <a:ext cx="1968923" cy="1743380"/>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048" y="3739554"/>
            <a:ext cx="2060359" cy="138373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5647" y="4251596"/>
            <a:ext cx="1968923" cy="1743380"/>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89928" y="3739554"/>
            <a:ext cx="2060359" cy="138373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8377" y="4251596"/>
            <a:ext cx="1968923" cy="1743380"/>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2658" y="3739554"/>
            <a:ext cx="2060359" cy="1383732"/>
          </a:xfrm>
          <a:prstGeom prst="rect">
            <a:avLst/>
          </a:prstGeom>
        </p:spPr>
      </p:pic>
      <p:pic>
        <p:nvPicPr>
          <p:cNvPr id="37" name="Picture 36"/>
          <p:cNvPicPr>
            <a:picLocks noChangeAspect="1"/>
          </p:cNvPicPr>
          <p:nvPr/>
        </p:nvPicPr>
        <p:blipFill>
          <a:blip r:embed="rId34"/>
          <a:stretch>
            <a:fillRect/>
          </a:stretch>
        </p:blipFill>
        <p:spPr>
          <a:xfrm>
            <a:off x="1" y="6309185"/>
            <a:ext cx="6095205" cy="334775"/>
          </a:xfrm>
          <a:prstGeom prst="rect">
            <a:avLst/>
          </a:prstGeom>
        </p:spPr>
      </p:pic>
      <p:pic>
        <p:nvPicPr>
          <p:cNvPr id="38" name="Picture 37"/>
          <p:cNvPicPr>
            <a:picLocks noChangeAspect="1"/>
          </p:cNvPicPr>
          <p:nvPr/>
        </p:nvPicPr>
        <p:blipFill>
          <a:blip r:embed="rId34"/>
          <a:stretch>
            <a:fillRect/>
          </a:stretch>
        </p:blipFill>
        <p:spPr>
          <a:xfrm>
            <a:off x="6095208" y="6309185"/>
            <a:ext cx="6095205" cy="334775"/>
          </a:xfrm>
          <a:prstGeom prst="rect">
            <a:avLst/>
          </a:prstGeom>
        </p:spPr>
      </p:pic>
      <p:pic>
        <p:nvPicPr>
          <p:cNvPr id="39" name="Picture 38"/>
          <p:cNvPicPr>
            <a:picLocks noChangeAspect="1"/>
          </p:cNvPicPr>
          <p:nvPr/>
        </p:nvPicPr>
        <p:blipFill>
          <a:blip r:embed="rId34"/>
          <a:stretch>
            <a:fillRect/>
          </a:stretch>
        </p:blipFill>
        <p:spPr>
          <a:xfrm>
            <a:off x="0" y="2975483"/>
            <a:ext cx="6095205" cy="334775"/>
          </a:xfrm>
          <a:prstGeom prst="rect">
            <a:avLst/>
          </a:prstGeom>
        </p:spPr>
      </p:pic>
      <p:pic>
        <p:nvPicPr>
          <p:cNvPr id="40" name="Picture 39"/>
          <p:cNvPicPr>
            <a:picLocks noChangeAspect="1"/>
          </p:cNvPicPr>
          <p:nvPr/>
        </p:nvPicPr>
        <p:blipFill>
          <a:blip r:embed="rId34"/>
          <a:stretch>
            <a:fillRect/>
          </a:stretch>
        </p:blipFill>
        <p:spPr>
          <a:xfrm>
            <a:off x="6095207" y="2975483"/>
            <a:ext cx="6095205" cy="334775"/>
          </a:xfrm>
          <a:prstGeom prst="rect">
            <a:avLst/>
          </a:prstGeom>
        </p:spPr>
      </p:pic>
      <p:sp>
        <p:nvSpPr>
          <p:cNvPr id="42" name="Flowchart: Summing Junction 41">
            <a:hlinkClick r:id="rId35" action="ppaction://hlinksldjump"/>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2" name="Rectangle 1">
            <a:hlinkClick r:id="rId36" action="ppaction://hlinksldjump"/>
            <a:extLst>
              <a:ext uri="{FF2B5EF4-FFF2-40B4-BE49-F238E27FC236}">
                <a16:creationId xmlns="" xmlns:a16="http://schemas.microsoft.com/office/drawing/2014/main" id="{2A8AA50B-137B-4E1F-9CEE-A3F9816718B7}"/>
              </a:ext>
            </a:extLst>
          </p:cNvPr>
          <p:cNvSpPr/>
          <p:nvPr/>
        </p:nvSpPr>
        <p:spPr>
          <a:xfrm>
            <a:off x="0" y="6236410"/>
            <a:ext cx="1471749" cy="580239"/>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2982" y="4404713"/>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7934" y="276976"/>
            <a:ext cx="10188170"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 bản “Và tôi nhớ khói” thuộc chủ điểm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Nuôi dưỡng tâm hồn</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tôi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nhớ</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giả</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Đỗ</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Bích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Thúy</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779" y="242658"/>
            <a:ext cx="11049053"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Theo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ở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suốt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ngày</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lúc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bếp</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cũng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Gộc củi</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11573" y="328459"/>
            <a:ext cx="9621718" cy="127582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 “Ngọn khói màu xanh, nhẹ bẫng như tơ, quẩn trên mái lá” được tác giả miêu tả bằng giác quan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79307" y="2599833"/>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Thị</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giác</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4FC79A60-C992-4CF4-B8EE-DE3E4684F716}"/>
              </a:ext>
            </a:extLst>
          </p:cNvPr>
          <p:cNvSpPr txBox="1"/>
          <p:nvPr/>
        </p:nvSpPr>
        <p:spPr>
          <a:xfrm>
            <a:off x="1734475" y="264372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HÌNH</a:t>
            </a:r>
            <a:r>
              <a:rPr kumimoji="0" lang="en-US" altLang="zh-CN" sz="9599" b="1" i="0" u="none" strike="noStrike" kern="1200" cap="none" spc="0" normalizeH="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THÀNH KIẾN THỨC</a:t>
            </a:r>
            <a:endParaRPr kumimoji="0" lang="zh-CN" altLang="en-US" sz="9599"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A9CEF24D-52E9-4250-A7EC-4255901BA0DD}"/>
              </a:ext>
            </a:extLst>
          </p:cNvPr>
          <p:cNvPicPr>
            <a:picLocks noChangeAspect="1"/>
          </p:cNvPicPr>
          <p:nvPr/>
        </p:nvPicPr>
        <p:blipFill>
          <a:blip r:embed="rId2"/>
          <a:stretch>
            <a:fillRect/>
          </a:stretch>
        </p:blipFill>
        <p:spPr>
          <a:xfrm>
            <a:off x="6765765" y="4993247"/>
            <a:ext cx="1972227" cy="1972227"/>
          </a:xfrm>
          <a:prstGeom prst="rect">
            <a:avLst/>
          </a:prstGeom>
        </p:spPr>
      </p:pic>
    </p:spTree>
    <p:extLst>
      <p:ext uri="{BB962C8B-B14F-4D97-AF65-F5344CB8AC3E}">
        <p14:creationId xmlns:p14="http://schemas.microsoft.com/office/powerpoint/2010/main" val="811898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a:t>
            </a:r>
            <a:r>
              <a:rPr lang="vi-VN"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“Vấn vít” có nghĩa là gì?</a:t>
            </a:r>
            <a:endPar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xoắn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lại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với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nhau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nhiều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vòng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 có mùi của hạt ngô khô bị đốt cháy, mùi của gộc củi gỗ dẻ…” được tác giả cảm nhận bằng giác quan nào?</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Khứu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giác</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7.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Điền từ còn thiếu vào câu sau: “Sau một ngay, dù là đi đâu, làm gì, thì đến giờ ấy,…ra khỏi tổ, người ta cũng trở về nhà”</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Bìm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bịp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8.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 văn bản “Và tôi nhớ khói”, khi nào khói vui hơn niềm vui của người?</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imes New Roman" panose="02020603050405020304" pitchFamily="18" charset="0"/>
              </a:rPr>
              <a:t>Khi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có</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đứa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bé</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đời</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Âm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thanh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ra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gõ</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nhạc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khí</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tre</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gỗ</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rỗng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dung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điểm</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nhịp</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để</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báo</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phát</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hiệu</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lệnh</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mõ</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2323" y="-49179"/>
            <a:ext cx="1941176" cy="18563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10.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bản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tôi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nhớ</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thể</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nào</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pt-BR" sz="3200" b="1" kern="100" dirty="0">
                <a:solidFill>
                  <a:srgbClr val="002060"/>
                </a:solidFill>
                <a:latin typeface="Times New Roman" panose="02020603050405020304" pitchFamily="18" charset="0"/>
                <a:ea typeface="SimSun" panose="02010600030101010101" pitchFamily="2" charset="-122"/>
              </a:rPr>
              <a:t>Truyện.</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0956" y="4994703"/>
            <a:ext cx="2438013" cy="250946"/>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sp>
        <p:nvSpPr>
          <p:cNvPr id="31" name="Arrow: Pentagon 30">
            <a:hlinkClick r:id="rId9" action="ppaction://hlinksldjump"/>
          </p:cNvPr>
          <p:cNvSpPr/>
          <p:nvPr/>
        </p:nvSpPr>
        <p:spPr>
          <a:xfrm rot="586976" flipH="1">
            <a:off x="2801042" y="4069732"/>
            <a:ext cx="2310637" cy="899397"/>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3774" y="5457997"/>
            <a:ext cx="952376" cy="1019042"/>
          </a:xfrm>
          <a:prstGeom prst="rect">
            <a:avLst/>
          </a:prstGeom>
        </p:spPr>
      </p:pic>
      <p:sp>
        <p:nvSpPr>
          <p:cNvPr id="36" name="Flowchart: Summing Junction 35"/>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a:endParaRPr>
          </a:p>
        </p:txBody>
      </p:sp>
      <p:pic>
        <p:nvPicPr>
          <p:cNvPr id="38" name="Picture 37"/>
          <p:cNvPicPr>
            <a:picLocks noChangeAspect="1"/>
          </p:cNvPicPr>
          <p:nvPr/>
        </p:nvPicPr>
        <p:blipFill>
          <a:blip r:embed="rId11"/>
          <a:stretch>
            <a:fillRect/>
          </a:stretch>
        </p:blipFill>
        <p:spPr>
          <a:xfrm>
            <a:off x="5002017" y="5154691"/>
            <a:ext cx="1163905" cy="1275820"/>
          </a:xfrm>
          <a:prstGeom prst="rect">
            <a:avLst/>
          </a:prstGeom>
        </p:spPr>
      </p:pic>
      <p:pic>
        <p:nvPicPr>
          <p:cNvPr id="45" name="Picture 44"/>
          <p:cNvPicPr>
            <a:picLocks noChangeAspect="1"/>
          </p:cNvPicPr>
          <p:nvPr/>
        </p:nvPicPr>
        <p:blipFill>
          <a:blip r:embed="rId11"/>
          <a:stretch>
            <a:fillRect/>
          </a:stretch>
        </p:blipFill>
        <p:spPr>
          <a:xfrm>
            <a:off x="0" y="3972983"/>
            <a:ext cx="1163905" cy="1275820"/>
          </a:xfrm>
          <a:prstGeom prst="rect">
            <a:avLst/>
          </a:prstGeom>
        </p:spPr>
      </p:pic>
      <p:pic>
        <p:nvPicPr>
          <p:cNvPr id="49" name="Picture 48"/>
          <p:cNvPicPr>
            <a:picLocks noChangeAspect="1"/>
          </p:cNvPicPr>
          <p:nvPr/>
        </p:nvPicPr>
        <p:blipFill>
          <a:blip r:embed="rId12"/>
          <a:stretch>
            <a:fillRect/>
          </a:stretch>
        </p:blipFill>
        <p:spPr>
          <a:xfrm>
            <a:off x="3008954" y="3438506"/>
            <a:ext cx="777877" cy="768542"/>
          </a:xfrm>
          <a:prstGeom prst="rect">
            <a:avLst/>
          </a:prstGeom>
        </p:spPr>
      </p:pic>
      <p:pic>
        <p:nvPicPr>
          <p:cNvPr id="51" name="Picture 50"/>
          <p:cNvPicPr>
            <a:picLocks noChangeAspect="1"/>
          </p:cNvPicPr>
          <p:nvPr/>
        </p:nvPicPr>
        <p:blipFill>
          <a:blip r:embed="rId13"/>
          <a:stretch>
            <a:fillRect/>
          </a:stretch>
        </p:blipFill>
        <p:spPr>
          <a:xfrm flipH="1">
            <a:off x="4557301" y="3665642"/>
            <a:ext cx="880046" cy="843084"/>
          </a:xfrm>
          <a:prstGeom prst="rect">
            <a:avLst/>
          </a:prstGeom>
        </p:spPr>
      </p:pic>
      <p:pic>
        <p:nvPicPr>
          <p:cNvPr id="53" name="Picture 52"/>
          <p:cNvPicPr>
            <a:picLocks noChangeAspect="1"/>
          </p:cNvPicPr>
          <p:nvPr/>
        </p:nvPicPr>
        <p:blipFill>
          <a:blip r:embed="rId14"/>
          <a:stretch>
            <a:fillRect/>
          </a:stretch>
        </p:blipFill>
        <p:spPr>
          <a:xfrm>
            <a:off x="9882034" y="3919767"/>
            <a:ext cx="495236" cy="438093"/>
          </a:xfrm>
          <a:prstGeom prst="rect">
            <a:avLst/>
          </a:prstGeom>
        </p:spPr>
      </p:pic>
      <p:pic>
        <p:nvPicPr>
          <p:cNvPr id="55" name="Picture 54"/>
          <p:cNvPicPr>
            <a:picLocks noChangeAspect="1"/>
          </p:cNvPicPr>
          <p:nvPr/>
        </p:nvPicPr>
        <p:blipFill>
          <a:blip r:embed="rId15"/>
          <a:stretch>
            <a:fillRect/>
          </a:stretch>
        </p:blipFill>
        <p:spPr>
          <a:xfrm>
            <a:off x="11049053" y="3822777"/>
            <a:ext cx="714282" cy="1190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 xmlns:a16="http://schemas.microsoft.com/office/drawing/2014/main"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 xmlns:a16="http://schemas.microsoft.com/office/drawing/2014/main"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 xmlns:a16="http://schemas.microsoft.com/office/drawing/2014/main"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 xmlns:a16="http://schemas.microsoft.com/office/drawing/2014/main"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 xmlns:a16="http://schemas.microsoft.com/office/drawing/2014/main"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 xmlns:a16="http://schemas.microsoft.com/office/drawing/2014/main"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 xmlns:a16="http://schemas.microsoft.com/office/drawing/2014/main"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 xmlns:a16="http://schemas.microsoft.com/office/drawing/2014/main" id="{AFFAA415-FC19-4210-97EE-602C10A0B79F}"/>
              </a:ext>
            </a:extLst>
          </p:cNvPr>
          <p:cNvGrpSpPr/>
          <p:nvPr/>
        </p:nvGrpSpPr>
        <p:grpSpPr>
          <a:xfrm>
            <a:off x="5631706" y="1770829"/>
            <a:ext cx="5195000" cy="3046988"/>
            <a:chOff x="4133608" y="991522"/>
            <a:chExt cx="5195677" cy="3047384"/>
          </a:xfrm>
        </p:grpSpPr>
        <p:sp>
          <p:nvSpPr>
            <p:cNvPr id="26" name="矩形 25">
              <a:extLst>
                <a:ext uri="{FF2B5EF4-FFF2-40B4-BE49-F238E27FC236}">
                  <a16:creationId xmlns="" xmlns:a16="http://schemas.microsoft.com/office/drawing/2014/main" id="{BFAF28EC-C1C3-4B68-BE59-9D39FA2DCD8D}"/>
                </a:ext>
              </a:extLst>
            </p:cNvPr>
            <p:cNvSpPr/>
            <p:nvPr/>
          </p:nvSpPr>
          <p:spPr>
            <a:xfrm>
              <a:off x="5369519" y="991522"/>
              <a:ext cx="3959766" cy="3047384"/>
            </a:xfrm>
            <a:prstGeom prst="rect">
              <a:avLst/>
            </a:prstGeom>
          </p:spPr>
          <p:txBody>
            <a:bodyPr vert="horz" wrap="square">
              <a:spAutoFit/>
            </a:bodyPr>
            <a:lstStyle/>
            <a:p>
              <a:pPr lvl="0" algn="ctr"/>
              <a:r>
                <a:rPr lang="vi-VN" sz="3200" b="1" i="1" dirty="0">
                  <a:solidFill>
                    <a:prstClr val="black"/>
                  </a:solidFill>
                  <a:latin typeface="Times New Roman" panose="02020603050405020304" pitchFamily="18" charset="0"/>
                  <a:cs typeface="Times New Roman" panose="02020603050405020304" pitchFamily="18" charset="0"/>
                </a:rPr>
                <a:t>Hs mở PHT số 1 ở phần mở đầu, dựa vào đó viết một đoạn văn từ 10-15 câu chia sẻ kỉ niệm về quê hương của em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 xmlns:a16="http://schemas.microsoft.com/office/drawing/2014/main"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 xmlns:a16="http://schemas.microsoft.com/office/drawing/2014/main"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 xmlns:a16="http://schemas.microsoft.com/office/drawing/2014/main"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 xmlns:a16="http://schemas.microsoft.com/office/drawing/2014/main" id="{309F03EB-7315-4394-9321-C27FBBA91C00}"/>
              </a:ext>
            </a:extLst>
          </p:cNvPr>
          <p:cNvGrpSpPr/>
          <p:nvPr/>
        </p:nvGrpSpPr>
        <p:grpSpPr>
          <a:xfrm>
            <a:off x="2389920" y="4017637"/>
            <a:ext cx="8223011" cy="3464695"/>
            <a:chOff x="629381" y="328249"/>
            <a:chExt cx="8224082" cy="3465146"/>
          </a:xfrm>
        </p:grpSpPr>
        <p:grpSp>
          <p:nvGrpSpPr>
            <p:cNvPr id="40" name="Google Shape;5319;p77">
              <a:extLst>
                <a:ext uri="{FF2B5EF4-FFF2-40B4-BE49-F238E27FC236}">
                  <a16:creationId xmlns="" xmlns:a16="http://schemas.microsoft.com/office/drawing/2014/main"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 xmlns:a16="http://schemas.microsoft.com/office/drawing/2014/main"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 xmlns:a16="http://schemas.microsoft.com/office/drawing/2014/main"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 xmlns:a16="http://schemas.microsoft.com/office/drawing/2014/main"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 xmlns:a16="http://schemas.microsoft.com/office/drawing/2014/main"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 xmlns:a16="http://schemas.microsoft.com/office/drawing/2014/main"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 xmlns:a16="http://schemas.microsoft.com/office/drawing/2014/main"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 xmlns:a16="http://schemas.microsoft.com/office/drawing/2014/main"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 xmlns:a16="http://schemas.microsoft.com/office/drawing/2014/main"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 xmlns:a16="http://schemas.microsoft.com/office/drawing/2014/main"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 xmlns:a16="http://schemas.microsoft.com/office/drawing/2014/main"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 xmlns:a16="http://schemas.microsoft.com/office/drawing/2014/main"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 xmlns:a16="http://schemas.microsoft.com/office/drawing/2014/main"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 xmlns:a16="http://schemas.microsoft.com/office/drawing/2014/main"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 xmlns:a16="http://schemas.microsoft.com/office/drawing/2014/main"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 xmlns:a16="http://schemas.microsoft.com/office/drawing/2014/main"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 xmlns:a16="http://schemas.microsoft.com/office/drawing/2014/main"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 xmlns:a16="http://schemas.microsoft.com/office/drawing/2014/main"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 xmlns:a16="http://schemas.microsoft.com/office/drawing/2014/main"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 xmlns:a16="http://schemas.microsoft.com/office/drawing/2014/main"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 xmlns:a16="http://schemas.microsoft.com/office/drawing/2014/main"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 xmlns:a16="http://schemas.microsoft.com/office/drawing/2014/main"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 xmlns:a16="http://schemas.microsoft.com/office/drawing/2014/main"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 xmlns:a16="http://schemas.microsoft.com/office/drawing/2014/main"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 xmlns:a16="http://schemas.microsoft.com/office/drawing/2014/main"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 xmlns:a16="http://schemas.microsoft.com/office/drawing/2014/main"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 xmlns:a16="http://schemas.microsoft.com/office/drawing/2014/main"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 xmlns:a16="http://schemas.microsoft.com/office/drawing/2014/main"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 xmlns:a16="http://schemas.microsoft.com/office/drawing/2014/main"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 xmlns:a16="http://schemas.microsoft.com/office/drawing/2014/main"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 xmlns:a16="http://schemas.microsoft.com/office/drawing/2014/main"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 xmlns:a16="http://schemas.microsoft.com/office/drawing/2014/main"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 xmlns:a16="http://schemas.microsoft.com/office/drawing/2014/main"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 xmlns:a16="http://schemas.microsoft.com/office/drawing/2014/main"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 xmlns:a16="http://schemas.microsoft.com/office/drawing/2014/main"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 xmlns:a16="http://schemas.microsoft.com/office/drawing/2014/main"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 xmlns:a16="http://schemas.microsoft.com/office/drawing/2014/main"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 xmlns:a16="http://schemas.microsoft.com/office/drawing/2014/main"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 xmlns:a16="http://schemas.microsoft.com/office/drawing/2014/main"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 xmlns:a16="http://schemas.microsoft.com/office/drawing/2014/main"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 xmlns:a16="http://schemas.microsoft.com/office/drawing/2014/main"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 xmlns:a16="http://schemas.microsoft.com/office/drawing/2014/main"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 xmlns:a16="http://schemas.microsoft.com/office/drawing/2014/main"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Bản đồ tư duy Lên ý tưởng (2).png">
            <a:extLst>
              <a:ext uri="{FF2B5EF4-FFF2-40B4-BE49-F238E27FC236}">
                <a16:creationId xmlns="" xmlns:a16="http://schemas.microsoft.com/office/drawing/2014/main" id="{5A596DC7-2838-47A9-A977-C04B5A4E0B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303" y="365761"/>
            <a:ext cx="11373393" cy="5564776"/>
          </a:xfrm>
          <a:prstGeom prst="rect">
            <a:avLst/>
          </a:prstGeom>
          <a:noFill/>
          <a:ln>
            <a:noFill/>
          </a:ln>
        </p:spPr>
      </p:pic>
    </p:spTree>
    <p:extLst>
      <p:ext uri="{BB962C8B-B14F-4D97-AF65-F5344CB8AC3E}">
        <p14:creationId xmlns:p14="http://schemas.microsoft.com/office/powerpoint/2010/main" val="600929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9DD4701-62EA-47C8-9E99-8B8A57DD1F7C}"/>
              </a:ext>
            </a:extLst>
          </p:cNvPr>
          <p:cNvSpPr/>
          <p:nvPr/>
        </p:nvSpPr>
        <p:spPr>
          <a:xfrm>
            <a:off x="1118189" y="1108365"/>
            <a:ext cx="6022839" cy="2554545"/>
          </a:xfrm>
          <a:prstGeom prst="rect">
            <a:avLst/>
          </a:prstGeom>
          <a:solidFill>
            <a:sysClr val="window" lastClr="FFFFFF"/>
          </a:solidFill>
          <a:ln w="38100" cap="flat" cmpd="sng" algn="ctr">
            <a:solidFill>
              <a:srgbClr val="F79646"/>
            </a:solidFill>
            <a:prstDash val="sysDot"/>
          </a:ln>
          <a:effectLst/>
        </p:spPr>
        <p:txBody>
          <a:bodyPr wrap="square">
            <a:spAutoFit/>
          </a:bodyPr>
          <a:lstStyle/>
          <a:p>
            <a:pPr marR="0" lvl="0" algn="just" defTabSz="1219078" eaLnBrk="1" fontAlgn="auto" latinLnBrk="0" hangingPunct="1">
              <a:lnSpc>
                <a:spcPct val="100000"/>
              </a:lnSpc>
              <a:spcBef>
                <a:spcPts val="0"/>
              </a:spcBef>
              <a:spcAft>
                <a:spcPts val="0"/>
              </a:spcAft>
              <a:buClrTx/>
              <a:buSzTx/>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Về </a:t>
            </a:r>
            <a:r>
              <a:rPr lang="en-US" sz="3200" kern="0" dirty="0" err="1">
                <a:solidFill>
                  <a:srgbClr val="000000"/>
                </a:solidFill>
                <a:latin typeface="Times New Roman" panose="02020603050405020304" pitchFamily="18" charset="0"/>
                <a:ea typeface="Times New Roman" panose="02020603050405020304" pitchFamily="18" charset="0"/>
              </a:rPr>
              <a:t>hình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thức</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Đảm</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bảo</a:t>
            </a:r>
            <a:r>
              <a:rPr lang="en-US" sz="3200" kern="0" dirty="0">
                <a:solidFill>
                  <a:srgbClr val="000000"/>
                </a:solidFill>
                <a:latin typeface="Times New Roman" panose="02020603050405020304" pitchFamily="18" charset="0"/>
                <a:ea typeface="Times New Roman" panose="02020603050405020304" pitchFamily="18" charset="0"/>
              </a:rPr>
              <a:t> dung </a:t>
            </a:r>
            <a:r>
              <a:rPr lang="en-US" sz="3200" kern="0" dirty="0" err="1">
                <a:solidFill>
                  <a:srgbClr val="000000"/>
                </a:solidFill>
                <a:latin typeface="Times New Roman" panose="02020603050405020304" pitchFamily="18" charset="0"/>
                <a:ea typeface="Times New Roman" panose="02020603050405020304" pitchFamily="18" charset="0"/>
              </a:rPr>
              <a:t>lượng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đoạn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văn</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Dùng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từ</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sáng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đúng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chính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tả</a:t>
            </a:r>
            <a:r>
              <a:rPr lang="en-US" sz="3200" kern="0" dirty="0">
                <a:solidFill>
                  <a:srgbClr val="000000"/>
                </a:solidFill>
                <a:latin typeface="Times New Roman" panose="02020603050405020304" pitchFamily="18" charset="0"/>
                <a:ea typeface="Times New Roman" panose="02020603050405020304" pitchFamily="18" charset="0"/>
              </a:rPr>
              <a:t>.</a:t>
            </a:r>
          </a:p>
          <a:p>
            <a:pPr marL="457200" marR="0" lvl="0" indent="-457200" algn="just" defTabSz="1219078" eaLnBrk="1" fontAlgn="auto" latinLnBrk="0" hangingPunct="1">
              <a:lnSpc>
                <a:spcPct val="100000"/>
              </a:lnSpc>
              <a:spcBef>
                <a:spcPts val="0"/>
              </a:spcBef>
              <a:spcAft>
                <a:spcPts val="0"/>
              </a:spcAft>
              <a:buClrTx/>
              <a:buSzTx/>
              <a:buFontTx/>
              <a:buChar char="-"/>
              <a:tabLst/>
              <a:defRPr/>
            </a:pPr>
            <a:r>
              <a:rPr lang="en-US" sz="3200" kern="0" dirty="0" err="1">
                <a:solidFill>
                  <a:srgbClr val="000000"/>
                </a:solidFill>
                <a:latin typeface="Times New Roman" panose="02020603050405020304" pitchFamily="18" charset="0"/>
                <a:ea typeface="Times New Roman" panose="02020603050405020304" pitchFamily="18" charset="0"/>
              </a:rPr>
              <a:t>Đảm</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bảo</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hình</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thức</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đoạn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văn</a:t>
            </a:r>
            <a:r>
              <a:rPr lang="en-US" sz="3200" kern="0" dirty="0">
                <a:solidFill>
                  <a:srgbClr val="000000"/>
                </a:solidFill>
                <a:latin typeface="Times New Roman" panose="02020603050405020304" pitchFamily="18" charset="0"/>
                <a:ea typeface="Times New Roman" panose="02020603050405020304" pitchFamily="18" charset="0"/>
              </a:rPr>
              <a:t>. </a:t>
            </a:r>
          </a:p>
        </p:txBody>
      </p:sp>
      <p:pic>
        <p:nvPicPr>
          <p:cNvPr id="3" name="Picture 2">
            <a:extLst>
              <a:ext uri="{FF2B5EF4-FFF2-40B4-BE49-F238E27FC236}">
                <a16:creationId xmlns="" xmlns:a16="http://schemas.microsoft.com/office/drawing/2014/main" id="{4D133495-428C-461B-A2FA-EF515C3D9A71}"/>
              </a:ext>
            </a:extLst>
          </p:cNvPr>
          <p:cNvPicPr>
            <a:picLocks noChangeAspect="1"/>
          </p:cNvPicPr>
          <p:nvPr/>
        </p:nvPicPr>
        <p:blipFill>
          <a:blip r:embed="rId2"/>
          <a:stretch>
            <a:fillRect/>
          </a:stretch>
        </p:blipFill>
        <p:spPr>
          <a:xfrm>
            <a:off x="0" y="5207429"/>
            <a:ext cx="2523963" cy="1652159"/>
          </a:xfrm>
          <a:prstGeom prst="rect">
            <a:avLst/>
          </a:prstGeom>
        </p:spPr>
      </p:pic>
      <p:pic>
        <p:nvPicPr>
          <p:cNvPr id="4" name="Picture 3">
            <a:extLst>
              <a:ext uri="{FF2B5EF4-FFF2-40B4-BE49-F238E27FC236}">
                <a16:creationId xmlns="" xmlns:a16="http://schemas.microsoft.com/office/drawing/2014/main" id="{1879E352-6738-4AF9-826C-48F332805C4D}"/>
              </a:ext>
            </a:extLst>
          </p:cNvPr>
          <p:cNvPicPr>
            <a:picLocks noChangeAspect="1"/>
          </p:cNvPicPr>
          <p:nvPr/>
        </p:nvPicPr>
        <p:blipFill>
          <a:blip r:embed="rId2"/>
          <a:stretch>
            <a:fillRect/>
          </a:stretch>
        </p:blipFill>
        <p:spPr>
          <a:xfrm>
            <a:off x="2455784" y="5207429"/>
            <a:ext cx="2523963" cy="1652159"/>
          </a:xfrm>
          <a:prstGeom prst="rect">
            <a:avLst/>
          </a:prstGeom>
        </p:spPr>
      </p:pic>
      <p:pic>
        <p:nvPicPr>
          <p:cNvPr id="5" name="Picture 4">
            <a:extLst>
              <a:ext uri="{FF2B5EF4-FFF2-40B4-BE49-F238E27FC236}">
                <a16:creationId xmlns="" xmlns:a16="http://schemas.microsoft.com/office/drawing/2014/main" id="{FB40F184-5053-4F6A-A5E5-E2C3667C05FD}"/>
              </a:ext>
            </a:extLst>
          </p:cNvPr>
          <p:cNvPicPr>
            <a:picLocks noChangeAspect="1"/>
          </p:cNvPicPr>
          <p:nvPr/>
        </p:nvPicPr>
        <p:blipFill>
          <a:blip r:embed="rId2"/>
          <a:stretch>
            <a:fillRect/>
          </a:stretch>
        </p:blipFill>
        <p:spPr>
          <a:xfrm>
            <a:off x="4519715" y="5207428"/>
            <a:ext cx="2523963" cy="1652159"/>
          </a:xfrm>
          <a:prstGeom prst="rect">
            <a:avLst/>
          </a:prstGeom>
        </p:spPr>
      </p:pic>
      <p:pic>
        <p:nvPicPr>
          <p:cNvPr id="6" name="Picture 5">
            <a:extLst>
              <a:ext uri="{FF2B5EF4-FFF2-40B4-BE49-F238E27FC236}">
                <a16:creationId xmlns="" xmlns:a16="http://schemas.microsoft.com/office/drawing/2014/main" id="{836676B7-4D27-4E99-ABC1-E8A53F81C998}"/>
              </a:ext>
            </a:extLst>
          </p:cNvPr>
          <p:cNvPicPr>
            <a:picLocks noChangeAspect="1"/>
          </p:cNvPicPr>
          <p:nvPr/>
        </p:nvPicPr>
        <p:blipFill>
          <a:blip r:embed="rId2"/>
          <a:stretch>
            <a:fillRect/>
          </a:stretch>
        </p:blipFill>
        <p:spPr>
          <a:xfrm>
            <a:off x="6435601" y="5207427"/>
            <a:ext cx="2523963" cy="1652159"/>
          </a:xfrm>
          <a:prstGeom prst="rect">
            <a:avLst/>
          </a:prstGeom>
        </p:spPr>
      </p:pic>
      <p:pic>
        <p:nvPicPr>
          <p:cNvPr id="7" name="Picture 6">
            <a:extLst>
              <a:ext uri="{FF2B5EF4-FFF2-40B4-BE49-F238E27FC236}">
                <a16:creationId xmlns="" xmlns:a16="http://schemas.microsoft.com/office/drawing/2014/main" id="{182EBBF4-A9AD-4934-B3F6-EE3412EE8311}"/>
              </a:ext>
            </a:extLst>
          </p:cNvPr>
          <p:cNvPicPr>
            <a:picLocks noChangeAspect="1"/>
          </p:cNvPicPr>
          <p:nvPr/>
        </p:nvPicPr>
        <p:blipFill>
          <a:blip r:embed="rId2"/>
          <a:stretch>
            <a:fillRect/>
          </a:stretch>
        </p:blipFill>
        <p:spPr>
          <a:xfrm>
            <a:off x="8499532" y="5207429"/>
            <a:ext cx="2523963" cy="1652159"/>
          </a:xfrm>
          <a:prstGeom prst="rect">
            <a:avLst/>
          </a:prstGeom>
        </p:spPr>
      </p:pic>
      <p:pic>
        <p:nvPicPr>
          <p:cNvPr id="8" name="Picture 7">
            <a:extLst>
              <a:ext uri="{FF2B5EF4-FFF2-40B4-BE49-F238E27FC236}">
                <a16:creationId xmlns="" xmlns:a16="http://schemas.microsoft.com/office/drawing/2014/main" id="{0C96A07C-4B28-467E-A4CE-D817998FFDF2}"/>
              </a:ext>
            </a:extLst>
          </p:cNvPr>
          <p:cNvPicPr>
            <a:picLocks noChangeAspect="1"/>
          </p:cNvPicPr>
          <p:nvPr/>
        </p:nvPicPr>
        <p:blipFill>
          <a:blip r:embed="rId2"/>
          <a:stretch>
            <a:fillRect/>
          </a:stretch>
        </p:blipFill>
        <p:spPr>
          <a:xfrm>
            <a:off x="9613468" y="5207426"/>
            <a:ext cx="2523963" cy="1652159"/>
          </a:xfrm>
          <a:prstGeom prst="rect">
            <a:avLst/>
          </a:prstGeom>
        </p:spPr>
      </p:pic>
      <p:pic>
        <p:nvPicPr>
          <p:cNvPr id="9" name="Picture 8">
            <a:extLst>
              <a:ext uri="{FF2B5EF4-FFF2-40B4-BE49-F238E27FC236}">
                <a16:creationId xmlns="" xmlns:a16="http://schemas.microsoft.com/office/drawing/2014/main" id="{66171DDA-95DD-4944-A608-905FB7B54CE7}"/>
              </a:ext>
            </a:extLst>
          </p:cNvPr>
          <p:cNvPicPr>
            <a:picLocks noChangeAspect="1"/>
          </p:cNvPicPr>
          <p:nvPr/>
        </p:nvPicPr>
        <p:blipFill>
          <a:blip r:embed="rId3"/>
          <a:stretch>
            <a:fillRect/>
          </a:stretch>
        </p:blipFill>
        <p:spPr>
          <a:xfrm>
            <a:off x="6565563" y="2175322"/>
            <a:ext cx="4651644" cy="4660607"/>
          </a:xfrm>
          <a:prstGeom prst="rect">
            <a:avLst/>
          </a:prstGeom>
        </p:spPr>
      </p:pic>
    </p:spTree>
    <p:extLst>
      <p:ext uri="{BB962C8B-B14F-4D97-AF65-F5344CB8AC3E}">
        <p14:creationId xmlns:p14="http://schemas.microsoft.com/office/powerpoint/2010/main" val="370452551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9DD4701-62EA-47C8-9E99-8B8A57DD1F7C}"/>
              </a:ext>
            </a:extLst>
          </p:cNvPr>
          <p:cNvSpPr/>
          <p:nvPr/>
        </p:nvSpPr>
        <p:spPr>
          <a:xfrm>
            <a:off x="1841001" y="847108"/>
            <a:ext cx="8135235" cy="4524315"/>
          </a:xfrm>
          <a:prstGeom prst="rect">
            <a:avLst/>
          </a:prstGeom>
          <a:solidFill>
            <a:sysClr val="window" lastClr="FFFFFF"/>
          </a:solidFill>
          <a:ln w="38100" cap="flat" cmpd="sng" algn="ctr">
            <a:solidFill>
              <a:srgbClr val="F79646"/>
            </a:solidFill>
            <a:prstDash val="sysDot"/>
          </a:ln>
          <a:effectLst/>
        </p:spPr>
        <p:txBody>
          <a:bodyPr wrap="square">
            <a:spAutoFit/>
          </a:bodyPr>
          <a:lstStyle/>
          <a:p>
            <a:pPr lvl="0" algn="just" defTabSz="1219078"/>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Về nội dung</a:t>
            </a:r>
            <a:r>
              <a:rPr lang="vi-VN" sz="3200" kern="0" dirty="0">
                <a:solidFill>
                  <a:srgbClr val="000000"/>
                </a:solidFill>
                <a:latin typeface="Times New Roman" panose="02020603050405020304" pitchFamily="18" charset="0"/>
                <a:ea typeface="Times New Roman" panose="02020603050405020304" pitchFamily="18" charset="0"/>
              </a:rPr>
              <a:t>: chia sẻ kỉ niệm về quê hương của em </a:t>
            </a:r>
            <a:endParaRPr lang="en-US" sz="3200" kern="0" dirty="0">
              <a:solidFill>
                <a:srgbClr val="000000"/>
              </a:solidFill>
              <a:latin typeface="Times New Roman" panose="02020603050405020304" pitchFamily="18" charset="0"/>
              <a:ea typeface="Times New Roman" panose="02020603050405020304" pitchFamily="18" charset="0"/>
            </a:endParaRPr>
          </a:p>
          <a:p>
            <a:pPr marL="457200" lvl="0" indent="-457200" algn="just" defTabSz="1219078">
              <a:buFontTx/>
              <a:buChar cha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Giới thiệu </a:t>
            </a:r>
            <a:r>
              <a:rPr lang="vi-VN" sz="3200" kern="0" dirty="0">
                <a:solidFill>
                  <a:srgbClr val="000000"/>
                </a:solidFill>
                <a:latin typeface="Times New Roman" panose="02020603050405020304" pitchFamily="18" charset="0"/>
                <a:ea typeface="Times New Roman" panose="02020603050405020304" pitchFamily="18" charset="0"/>
              </a:rPr>
              <a:t>về chia sẻ kỉ niệm về quê hương của em </a:t>
            </a:r>
            <a:endParaRPr lang="en-US" sz="3200" kern="0" dirty="0">
              <a:solidFill>
                <a:srgbClr val="000000"/>
              </a:solidFill>
              <a:latin typeface="Times New Roman" panose="02020603050405020304" pitchFamily="18" charset="0"/>
              <a:ea typeface="Times New Roman" panose="02020603050405020304" pitchFamily="18" charset="0"/>
            </a:endParaRPr>
          </a:p>
          <a:p>
            <a:pPr lvl="0" algn="just" defTabSz="1219078"/>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Chia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sẻ</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xảy</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ra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en-US" sz="3200" kern="0" dirty="0" err="1">
                <a:solidFill>
                  <a:srgbClr val="000000"/>
                </a:solidFill>
                <a:latin typeface="Times New Roman" panose="02020603050405020304" pitchFamily="18" charset="0"/>
                <a:ea typeface="Times New Roman" panose="02020603050405020304" pitchFamily="18" charset="0"/>
              </a:rPr>
              <a:t>Điều</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ấn</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tượng</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nhất</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về</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kỉ</a:t>
            </a:r>
            <a:r>
              <a:rPr lang="en-US" sz="3200" kern="0" dirty="0">
                <a:solidFill>
                  <a:srgbClr val="000000"/>
                </a:solidFill>
                <a:latin typeface="Times New Roman" panose="02020603050405020304" pitchFamily="18" charset="0"/>
                <a:ea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rPr>
              <a:t>niệm</a:t>
            </a:r>
            <a:r>
              <a:rPr lang="en-US" sz="3200" kern="0" dirty="0">
                <a:solidFill>
                  <a:srgbClr val="000000"/>
                </a:solidFill>
                <a:latin typeface="Times New Roman" panose="02020603050405020304" pitchFamily="18" charset="0"/>
                <a:ea typeface="Times New Roman" panose="02020603050405020304" pitchFamily="18" charset="0"/>
              </a:rPr>
              <a:t>.</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L="0" marR="0" lvl="0" indent="0" algn="just" defTabSz="1219078"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Khẳng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trị</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kỉ</a:t>
            </a:r>
            <a:r>
              <a:rPr kumimoji="0" lang="en-US" sz="3200" b="0" i="0" u="none" strike="noStrike" kern="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niệm</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18058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795435" y="1764156"/>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Trải</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nghiệm</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cùng</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bản</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734364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D3C1C77-B53A-46B9-B1E4-4463780E6962}"/>
              </a:ext>
            </a:extLst>
          </p:cNvPr>
          <p:cNvSpPr/>
          <p:nvPr/>
        </p:nvSpPr>
        <p:spPr>
          <a:xfrm>
            <a:off x="1524001" y="804390"/>
            <a:ext cx="9701347" cy="5016758"/>
          </a:xfrm>
          <a:prstGeom prst="rect">
            <a:avLst/>
          </a:prstGeom>
        </p:spPr>
        <p:txBody>
          <a:bodyPr wrap="square">
            <a:spAutoFit/>
          </a:bodyPr>
          <a:lstStyle/>
          <a:p>
            <a:pPr algn="just">
              <a:lnSpc>
                <a:spcPct val="150000"/>
              </a:lnSpc>
              <a:spcAft>
                <a:spcPts val="0"/>
              </a:spcAft>
            </a:pP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ai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chảy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biếc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nhẹ</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nhàng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uốn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quanh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ôm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Kỉ</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liền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tắm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hè</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rủ</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bắt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dọc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lũ</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trâu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trèo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xoan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Thỉnh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thoảng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chạy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sóng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vui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Bưởi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diết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Sưu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15874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 xmlns:a16="http://schemas.microsoft.com/office/drawing/2014/main"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 xmlns:a16="http://schemas.microsoft.com/office/drawing/2014/main"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 xmlns:a16="http://schemas.microsoft.com/office/drawing/2014/main"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 xmlns:a16="http://schemas.microsoft.com/office/drawing/2014/main"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 xmlns:a16="http://schemas.microsoft.com/office/drawing/2014/main"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 xmlns:a16="http://schemas.microsoft.com/office/drawing/2014/main"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 xmlns:a16="http://schemas.microsoft.com/office/drawing/2014/main" id="{322AB4DA-8EEA-49FF-9CD0-CC878E1FF2B7}"/>
              </a:ext>
            </a:extLst>
          </p:cNvPr>
          <p:cNvSpPr txBox="1"/>
          <p:nvPr/>
        </p:nvSpPr>
        <p:spPr>
          <a:xfrm>
            <a:off x="8243612" y="3579685"/>
            <a:ext cx="3608827" cy="954107"/>
          </a:xfrm>
          <a:prstGeom prst="rect">
            <a:avLst/>
          </a:prstGeom>
          <a:noFill/>
        </p:spPr>
        <p:txBody>
          <a:bodyPr wrap="square" rtlCol="0">
            <a:spAutoFit/>
            <a:scene3d>
              <a:camera prst="orthographicFront"/>
              <a:lightRig rig="threePt" dir="t"/>
            </a:scene3d>
            <a:sp3d contourW="12700"/>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tiếng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Việt</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 xmlns:a16="http://schemas.microsoft.com/office/drawing/2014/main" id="{E9CB1EA9-8998-4B69-8156-AA14456863B0}"/>
              </a:ext>
            </a:extLst>
          </p:cNvPr>
          <p:cNvSpPr txBox="1"/>
          <p:nvPr/>
        </p:nvSpPr>
        <p:spPr>
          <a:xfrm>
            <a:off x="1550831" y="488538"/>
            <a:ext cx="2284954"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193845" cy="5080285"/>
          </a:xfrm>
          <a:prstGeom prst="rect">
            <a:avLst/>
          </a:prstGeom>
        </p:spPr>
      </p:pic>
      <p:sp>
        <p:nvSpPr>
          <p:cNvPr id="4" name="文本框 5">
            <a:extLst>
              <a:ext uri="{FF2B5EF4-FFF2-40B4-BE49-F238E27FC236}">
                <a16:creationId xmlns="" xmlns:a16="http://schemas.microsoft.com/office/drawing/2014/main" id="{6FBE961B-C3CD-43BF-81E0-C61B25AF7AD0}"/>
              </a:ext>
            </a:extLst>
          </p:cNvPr>
          <p:cNvSpPr txBox="1"/>
          <p:nvPr/>
        </p:nvSpPr>
        <p:spPr>
          <a:xfrm>
            <a:off x="1970984" y="2060188"/>
            <a:ext cx="3729603" cy="2062103"/>
          </a:xfrm>
          <a:prstGeom prst="rect">
            <a:avLst/>
          </a:prstGeom>
          <a:noFill/>
        </p:spPr>
        <p:txBody>
          <a:bodyPr wrap="square" rtlCol="0">
            <a:spAutoFit/>
          </a:bodyPr>
          <a:lstStyle/>
          <a:p>
            <a:pPr algn="just"/>
            <a:r>
              <a:rPr lang="nl-NL" sz="3200" b="1" i="1" dirty="0">
                <a:solidFill>
                  <a:srgbClr val="FFFFFF"/>
                </a:solidFill>
                <a:latin typeface="Times New Roman" panose="02020603050405020304" pitchFamily="18" charset="0"/>
                <a:ea typeface="微软雅黑"/>
                <a:cs typeface="Times New Roman" panose="02020603050405020304" pitchFamily="18" charset="0"/>
              </a:rPr>
              <a:t>Biết cách đọc thầm, biết cách đọc to, trôi chảy, phù hợp về tốc độ đọc</a:t>
            </a:r>
            <a:endParaRPr lang="en-US" sz="4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 xmlns:a16="http://schemas.microsoft.com/office/drawing/2014/main" id="{E9CB1EA9-8998-4B69-8156-AA14456863B0}"/>
              </a:ext>
            </a:extLst>
          </p:cNvPr>
          <p:cNvSpPr txBox="1"/>
          <p:nvPr/>
        </p:nvSpPr>
        <p:spPr>
          <a:xfrm>
            <a:off x="1550831" y="488538"/>
            <a:ext cx="3404346"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Chú</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thích</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 xmlns:a16="http://schemas.microsoft.com/office/drawing/2014/main" id="{6FBE961B-C3CD-43BF-81E0-C61B25AF7AD0}"/>
              </a:ext>
            </a:extLst>
          </p:cNvPr>
          <p:cNvSpPr txBox="1"/>
          <p:nvPr/>
        </p:nvSpPr>
        <p:spPr>
          <a:xfrm>
            <a:off x="1970984" y="2060188"/>
            <a:ext cx="3776673" cy="2677656"/>
          </a:xfrm>
          <a:prstGeom prst="rect">
            <a:avLst/>
          </a:prstGeom>
          <a:noFill/>
        </p:spPr>
        <p:txBody>
          <a:bodyPr wrap="square" rtlCol="0">
            <a:spAutoFit/>
          </a:bodyPr>
          <a:lstStyle/>
          <a:p>
            <a:pPr algn="just"/>
            <a:r>
              <a:rPr lang="en-US" sz="2400" b="1" i="1" dirty="0">
                <a:solidFill>
                  <a:srgbClr val="FFFFFF"/>
                </a:solidFill>
                <a:latin typeface="Times New Roman" panose="02020603050405020304" pitchFamily="18" charset="0"/>
                <a:ea typeface="微软雅黑"/>
                <a:cs typeface="Times New Roman" panose="02020603050405020304" pitchFamily="18" charset="0"/>
              </a:rPr>
              <a:t>T</a:t>
            </a:r>
            <a:r>
              <a:rPr lang="vi-VN" sz="2400" b="1" i="1" dirty="0">
                <a:solidFill>
                  <a:srgbClr val="FFFFFF"/>
                </a:solidFill>
                <a:latin typeface="Times New Roman" panose="02020603050405020304" pitchFamily="18" charset="0"/>
                <a:ea typeface="微软雅黑"/>
                <a:cs typeface="Times New Roman" panose="02020603050405020304" pitchFamily="18" charset="0"/>
              </a:rPr>
              <a:t>ổ chức cuộc thi ô chữ bí mật. HS sẽ lần lượt chọn các ô chữ, mỗi ô là một từ khóa là những chú thích. Chọn trúng từ khóa nào thì học sinh sẽ giải nghĩa từ khóa đó. </a:t>
            </a:r>
            <a:endParaRPr lang="en-US" sz="2400"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863995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6B41CAE-39B0-4ADE-88EF-2C9D17B5050C}"/>
              </a:ext>
            </a:extLst>
          </p:cNvPr>
          <p:cNvPicPr>
            <a:picLocks noChangeAspect="1"/>
          </p:cNvPicPr>
          <p:nvPr/>
        </p:nvPicPr>
        <p:blipFill>
          <a:blip r:embed="rId3"/>
          <a:stretch>
            <a:fillRect/>
          </a:stretch>
        </p:blipFill>
        <p:spPr>
          <a:xfrm>
            <a:off x="7591227" y="4284617"/>
            <a:ext cx="2966857" cy="2966857"/>
          </a:xfrm>
          <a:prstGeom prst="rect">
            <a:avLst/>
          </a:prstGeom>
        </p:spPr>
      </p:pic>
      <p:cxnSp>
        <p:nvCxnSpPr>
          <p:cNvPr id="4" name="Straight Connector 3">
            <a:extLst>
              <a:ext uri="{FF2B5EF4-FFF2-40B4-BE49-F238E27FC236}">
                <a16:creationId xmlns="" xmlns:a16="http://schemas.microsoft.com/office/drawing/2014/main" id="{E3683458-17A4-4E21-9ABB-2DC1E0BB7A3E}"/>
              </a:ext>
            </a:extLst>
          </p:cNvPr>
          <p:cNvCxnSpPr>
            <a:cxnSpLocks/>
          </p:cNvCxnSpPr>
          <p:nvPr/>
        </p:nvCxnSpPr>
        <p:spPr>
          <a:xfrm>
            <a:off x="1891377" y="128994"/>
            <a:ext cx="2276918" cy="0"/>
          </a:xfrm>
          <a:prstGeom prst="line">
            <a:avLst/>
          </a:prstGeom>
          <a:noFill/>
          <a:ln w="57150" cap="flat" cmpd="sng" algn="ctr">
            <a:solidFill>
              <a:srgbClr val="1E9C8C"/>
            </a:solidFill>
            <a:prstDash val="solid"/>
            <a:miter lim="800000"/>
          </a:ln>
          <a:effectLst/>
        </p:spPr>
      </p:cxnSp>
      <p:sp>
        <p:nvSpPr>
          <p:cNvPr id="5" name="Rectangle 4">
            <a:extLst>
              <a:ext uri="{FF2B5EF4-FFF2-40B4-BE49-F238E27FC236}">
                <a16:creationId xmlns="" xmlns:a16="http://schemas.microsoft.com/office/drawing/2014/main" id="{42B08516-6504-4822-B66E-8DC36AC91FCC}"/>
              </a:ext>
            </a:extLst>
          </p:cNvPr>
          <p:cNvSpPr/>
          <p:nvPr/>
        </p:nvSpPr>
        <p:spPr>
          <a:xfrm>
            <a:off x="3251893" y="238322"/>
            <a:ext cx="5098966" cy="769341"/>
          </a:xfrm>
          <a:prstGeom prst="rect">
            <a:avLst/>
          </a:prstGeom>
        </p:spPr>
        <p:txBody>
          <a:bodyPr wrap="square">
            <a:spAutoFit/>
          </a:bodyPr>
          <a:lstStyle/>
          <a:p>
            <a:pPr algn="ctr" defTabSz="914309">
              <a:defRPr/>
            </a:pPr>
            <a:r>
              <a:rPr lang="en-US" altLang="zh-C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Ô CHỮ BÍ MẬT</a:t>
            </a:r>
            <a:endParaRPr lang="zh-C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BB723475-2AB9-47C5-946B-1A18A66E7DA0}"/>
              </a:ext>
            </a:extLst>
          </p:cNvPr>
          <p:cNvCxnSpPr>
            <a:cxnSpLocks/>
          </p:cNvCxnSpPr>
          <p:nvPr/>
        </p:nvCxnSpPr>
        <p:spPr>
          <a:xfrm>
            <a:off x="7454314" y="898107"/>
            <a:ext cx="2276918" cy="0"/>
          </a:xfrm>
          <a:prstGeom prst="line">
            <a:avLst/>
          </a:prstGeom>
          <a:noFill/>
          <a:ln w="57150" cap="flat" cmpd="sng" algn="ctr">
            <a:solidFill>
              <a:srgbClr val="1E9C8C"/>
            </a:solidFill>
            <a:prstDash val="solid"/>
            <a:miter lim="800000"/>
          </a:ln>
          <a:effectLst/>
        </p:spPr>
      </p:cxnSp>
      <p:sp>
        <p:nvSpPr>
          <p:cNvPr id="7" name="Rectangle 6">
            <a:extLst>
              <a:ext uri="{FF2B5EF4-FFF2-40B4-BE49-F238E27FC236}">
                <a16:creationId xmlns="" xmlns:a16="http://schemas.microsoft.com/office/drawing/2014/main" id="{594E58DB-1E39-4045-AC8D-7B1AE67A0949}"/>
              </a:ext>
            </a:extLst>
          </p:cNvPr>
          <p:cNvSpPr/>
          <p:nvPr/>
        </p:nvSpPr>
        <p:spPr>
          <a:xfrm>
            <a:off x="4151744" y="1161016"/>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1</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Sau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rốt</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8" name="Rectangle 7">
            <a:extLst>
              <a:ext uri="{FF2B5EF4-FFF2-40B4-BE49-F238E27FC236}">
                <a16:creationId xmlns="" xmlns:a16="http://schemas.microsoft.com/office/drawing/2014/main" id="{ACBD8C11-871C-4D32-946B-8DFA222BE7CA}"/>
              </a:ext>
            </a:extLst>
          </p:cNvPr>
          <p:cNvSpPr/>
          <p:nvPr/>
        </p:nvSpPr>
        <p:spPr>
          <a:xfrm>
            <a:off x="2239303" y="2081824"/>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2</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Vấn</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vít</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9" name="Rectangle 8">
            <a:extLst>
              <a:ext uri="{FF2B5EF4-FFF2-40B4-BE49-F238E27FC236}">
                <a16:creationId xmlns="" xmlns:a16="http://schemas.microsoft.com/office/drawing/2014/main" id="{C85681B9-7C10-4C9A-941E-E974933A35FA}"/>
              </a:ext>
            </a:extLst>
          </p:cNvPr>
          <p:cNvSpPr/>
          <p:nvPr/>
        </p:nvSpPr>
        <p:spPr>
          <a:xfrm>
            <a:off x="4789249" y="3021268"/>
            <a:ext cx="3170624"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3</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Gộc</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củi</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0" name="Rectangle 9">
            <a:extLst>
              <a:ext uri="{FF2B5EF4-FFF2-40B4-BE49-F238E27FC236}">
                <a16:creationId xmlns="" xmlns:a16="http://schemas.microsoft.com/office/drawing/2014/main" id="{A779DACF-99E0-4B23-B0E0-518D9D71352B}"/>
              </a:ext>
            </a:extLst>
          </p:cNvPr>
          <p:cNvSpPr/>
          <p:nvPr/>
        </p:nvSpPr>
        <p:spPr>
          <a:xfrm>
            <a:off x="2353965" y="3942075"/>
            <a:ext cx="3540832"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ctr"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4. </a:t>
            </a:r>
            <a:r>
              <a:rPr lang="vi-VN" sz="4000" kern="0" dirty="0">
                <a:solidFill>
                  <a:prstClr val="black"/>
                </a:solidFill>
                <a:latin typeface="Times New Roman" panose="02020603050405020304" pitchFamily="18" charset="0"/>
                <a:ea typeface="字魂59号-创粗黑"/>
                <a:cs typeface="Times New Roman" panose="02020603050405020304" pitchFamily="18" charset="0"/>
              </a:rPr>
              <a:t>Có cá vạ cơm</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1" name="Rectangle 10">
            <a:extLst>
              <a:ext uri="{FF2B5EF4-FFF2-40B4-BE49-F238E27FC236}">
                <a16:creationId xmlns="" xmlns:a16="http://schemas.microsoft.com/office/drawing/2014/main" id="{0A77F86C-0DE3-4691-AA94-A8F7A26AF4DE}"/>
              </a:ext>
            </a:extLst>
          </p:cNvPr>
          <p:cNvSpPr/>
          <p:nvPr/>
        </p:nvSpPr>
        <p:spPr>
          <a:xfrm>
            <a:off x="4161641" y="4883479"/>
            <a:ext cx="3752860"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just"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5</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Tiếng</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mõ</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2" name="Picture 11">
            <a:extLst>
              <a:ext uri="{FF2B5EF4-FFF2-40B4-BE49-F238E27FC236}">
                <a16:creationId xmlns="" xmlns:a16="http://schemas.microsoft.com/office/drawing/2014/main" id="{F7DA78C8-9543-40F4-B386-2AFF2AB60BB0}"/>
              </a:ext>
            </a:extLst>
          </p:cNvPr>
          <p:cNvPicPr>
            <a:picLocks noChangeAspect="1"/>
          </p:cNvPicPr>
          <p:nvPr/>
        </p:nvPicPr>
        <p:blipFill>
          <a:blip r:embed="rId4"/>
          <a:stretch>
            <a:fillRect/>
          </a:stretch>
        </p:blipFill>
        <p:spPr>
          <a:xfrm>
            <a:off x="4151743" y="1128150"/>
            <a:ext cx="3181974" cy="926551"/>
          </a:xfrm>
          <a:prstGeom prst="rect">
            <a:avLst/>
          </a:prstGeom>
        </p:spPr>
      </p:pic>
      <p:pic>
        <p:nvPicPr>
          <p:cNvPr id="13" name="Picture 12">
            <a:extLst>
              <a:ext uri="{FF2B5EF4-FFF2-40B4-BE49-F238E27FC236}">
                <a16:creationId xmlns="" xmlns:a16="http://schemas.microsoft.com/office/drawing/2014/main" id="{5381BA8C-26EE-4C91-9FE6-4E60D141BD8B}"/>
              </a:ext>
            </a:extLst>
          </p:cNvPr>
          <p:cNvPicPr>
            <a:picLocks noChangeAspect="1"/>
          </p:cNvPicPr>
          <p:nvPr/>
        </p:nvPicPr>
        <p:blipFill>
          <a:blip r:embed="rId5"/>
          <a:stretch>
            <a:fillRect/>
          </a:stretch>
        </p:blipFill>
        <p:spPr>
          <a:xfrm>
            <a:off x="2246457" y="2056411"/>
            <a:ext cx="3181974" cy="926551"/>
          </a:xfrm>
          <a:prstGeom prst="rect">
            <a:avLst/>
          </a:prstGeom>
        </p:spPr>
      </p:pic>
      <p:pic>
        <p:nvPicPr>
          <p:cNvPr id="14" name="Picture 13">
            <a:extLst>
              <a:ext uri="{FF2B5EF4-FFF2-40B4-BE49-F238E27FC236}">
                <a16:creationId xmlns="" xmlns:a16="http://schemas.microsoft.com/office/drawing/2014/main" id="{9BB5AEB7-F714-42AA-9A10-DD5908FB9362}"/>
              </a:ext>
            </a:extLst>
          </p:cNvPr>
          <p:cNvPicPr>
            <a:picLocks noChangeAspect="1"/>
          </p:cNvPicPr>
          <p:nvPr/>
        </p:nvPicPr>
        <p:blipFill>
          <a:blip r:embed="rId6"/>
          <a:stretch>
            <a:fillRect/>
          </a:stretch>
        </p:blipFill>
        <p:spPr>
          <a:xfrm>
            <a:off x="4729552" y="2985151"/>
            <a:ext cx="3291696" cy="1036275"/>
          </a:xfrm>
          <a:prstGeom prst="rect">
            <a:avLst/>
          </a:prstGeom>
        </p:spPr>
      </p:pic>
      <p:pic>
        <p:nvPicPr>
          <p:cNvPr id="15" name="Picture 14">
            <a:extLst>
              <a:ext uri="{FF2B5EF4-FFF2-40B4-BE49-F238E27FC236}">
                <a16:creationId xmlns="" xmlns:a16="http://schemas.microsoft.com/office/drawing/2014/main" id="{3CA0DEC2-8A93-4374-94F4-0C9C0FEA805A}"/>
              </a:ext>
            </a:extLst>
          </p:cNvPr>
          <p:cNvPicPr>
            <a:picLocks noChangeAspect="1"/>
          </p:cNvPicPr>
          <p:nvPr/>
        </p:nvPicPr>
        <p:blipFill>
          <a:blip r:embed="rId7"/>
          <a:stretch>
            <a:fillRect/>
          </a:stretch>
        </p:blipFill>
        <p:spPr>
          <a:xfrm>
            <a:off x="2294499" y="3891805"/>
            <a:ext cx="3733337" cy="1036275"/>
          </a:xfrm>
          <a:prstGeom prst="rect">
            <a:avLst/>
          </a:prstGeom>
        </p:spPr>
      </p:pic>
      <p:pic>
        <p:nvPicPr>
          <p:cNvPr id="16" name="Picture 15">
            <a:extLst>
              <a:ext uri="{FF2B5EF4-FFF2-40B4-BE49-F238E27FC236}">
                <a16:creationId xmlns="" xmlns:a16="http://schemas.microsoft.com/office/drawing/2014/main" id="{23C6E628-8FE2-4777-9DA2-D1E18AD13316}"/>
              </a:ext>
            </a:extLst>
          </p:cNvPr>
          <p:cNvPicPr>
            <a:picLocks noChangeAspect="1"/>
          </p:cNvPicPr>
          <p:nvPr/>
        </p:nvPicPr>
        <p:blipFill>
          <a:blip r:embed="rId8"/>
          <a:stretch>
            <a:fillRect/>
          </a:stretch>
        </p:blipFill>
        <p:spPr>
          <a:xfrm>
            <a:off x="4063436" y="4831249"/>
            <a:ext cx="3896438" cy="1036275"/>
          </a:xfrm>
          <a:prstGeom prst="rect">
            <a:avLst/>
          </a:prstGeom>
        </p:spPr>
      </p:pic>
      <p:sp>
        <p:nvSpPr>
          <p:cNvPr id="17" name="Rectangle 16">
            <a:hlinkClick r:id="rId9" action="ppaction://hlinksldjump"/>
            <a:extLst>
              <a:ext uri="{FF2B5EF4-FFF2-40B4-BE49-F238E27FC236}">
                <a16:creationId xmlns="" xmlns:a16="http://schemas.microsoft.com/office/drawing/2014/main" id="{AD7F1BFD-D4AB-4F1E-B0AB-A44D74570F2B}"/>
              </a:ext>
            </a:extLst>
          </p:cNvPr>
          <p:cNvSpPr/>
          <p:nvPr/>
        </p:nvSpPr>
        <p:spPr>
          <a:xfrm>
            <a:off x="9957306" y="712595"/>
            <a:ext cx="1828562"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10" action="ppaction://hlinksldjump"/>
            <a:extLst>
              <a:ext uri="{FF2B5EF4-FFF2-40B4-BE49-F238E27FC236}">
                <a16:creationId xmlns="" xmlns:a16="http://schemas.microsoft.com/office/drawing/2014/main" id="{EA5BB44B-DFA5-4866-A3CC-4A6CCC491182}"/>
              </a:ext>
            </a:extLst>
          </p:cNvPr>
          <p:cNvSpPr/>
          <p:nvPr/>
        </p:nvSpPr>
        <p:spPr>
          <a:xfrm>
            <a:off x="3486355" y="1330720"/>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1</a:t>
            </a:r>
          </a:p>
        </p:txBody>
      </p:sp>
      <p:sp>
        <p:nvSpPr>
          <p:cNvPr id="19" name="Star: 5 Points 18">
            <a:hlinkClick r:id="rId11" action="ppaction://hlinksldjump"/>
            <a:extLst>
              <a:ext uri="{FF2B5EF4-FFF2-40B4-BE49-F238E27FC236}">
                <a16:creationId xmlns="" xmlns:a16="http://schemas.microsoft.com/office/drawing/2014/main" id="{5E30381C-0C39-4627-9289-FF3E05A88C59}"/>
              </a:ext>
            </a:extLst>
          </p:cNvPr>
          <p:cNvSpPr/>
          <p:nvPr/>
        </p:nvSpPr>
        <p:spPr>
          <a:xfrm>
            <a:off x="5574916" y="2261910"/>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2</a:t>
            </a:r>
          </a:p>
        </p:txBody>
      </p:sp>
      <p:sp>
        <p:nvSpPr>
          <p:cNvPr id="20" name="Star: 5 Points 19">
            <a:hlinkClick r:id="rId12" action="ppaction://hlinksldjump"/>
            <a:extLst>
              <a:ext uri="{FF2B5EF4-FFF2-40B4-BE49-F238E27FC236}">
                <a16:creationId xmlns="" xmlns:a16="http://schemas.microsoft.com/office/drawing/2014/main" id="{0F8742D4-32B4-4268-93AE-458DDA963DC3}"/>
              </a:ext>
            </a:extLst>
          </p:cNvPr>
          <p:cNvSpPr/>
          <p:nvPr/>
        </p:nvSpPr>
        <p:spPr>
          <a:xfrm>
            <a:off x="3925283" y="3209896"/>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3</a:t>
            </a:r>
          </a:p>
        </p:txBody>
      </p:sp>
      <p:sp>
        <p:nvSpPr>
          <p:cNvPr id="21" name="Star: 5 Points 20">
            <a:hlinkClick r:id="rId13" action="ppaction://hlinksldjump"/>
            <a:extLst>
              <a:ext uri="{FF2B5EF4-FFF2-40B4-BE49-F238E27FC236}">
                <a16:creationId xmlns="" xmlns:a16="http://schemas.microsoft.com/office/drawing/2014/main" id="{88BC5BC8-8EE3-4DB4-B64A-E08015AD35E1}"/>
              </a:ext>
            </a:extLst>
          </p:cNvPr>
          <p:cNvSpPr/>
          <p:nvPr/>
        </p:nvSpPr>
        <p:spPr>
          <a:xfrm>
            <a:off x="5921638" y="4176690"/>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4</a:t>
            </a:r>
          </a:p>
        </p:txBody>
      </p:sp>
      <p:sp>
        <p:nvSpPr>
          <p:cNvPr id="22" name="Star: 5 Points 21">
            <a:hlinkClick r:id="rId14" action="ppaction://hlinksldjump"/>
            <a:extLst>
              <a:ext uri="{FF2B5EF4-FFF2-40B4-BE49-F238E27FC236}">
                <a16:creationId xmlns="" xmlns:a16="http://schemas.microsoft.com/office/drawing/2014/main" id="{DE345B68-E301-4FFC-8184-EBEE3EC80C5F}"/>
              </a:ext>
            </a:extLst>
          </p:cNvPr>
          <p:cNvSpPr/>
          <p:nvPr/>
        </p:nvSpPr>
        <p:spPr>
          <a:xfrm>
            <a:off x="3329170" y="5040894"/>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5</a:t>
            </a:r>
          </a:p>
        </p:txBody>
      </p:sp>
      <p:pic>
        <p:nvPicPr>
          <p:cNvPr id="29" name="Picture 28">
            <a:extLst>
              <a:ext uri="{FF2B5EF4-FFF2-40B4-BE49-F238E27FC236}">
                <a16:creationId xmlns="" xmlns:a16="http://schemas.microsoft.com/office/drawing/2014/main" id="{9336F7FA-ACDB-4439-BDCA-01C279EAE581}"/>
              </a:ext>
            </a:extLst>
          </p:cNvPr>
          <p:cNvPicPr>
            <a:picLocks noChangeAspect="1"/>
          </p:cNvPicPr>
          <p:nvPr/>
        </p:nvPicPr>
        <p:blipFill>
          <a:blip r:embed="rId15"/>
          <a:stretch>
            <a:fillRect/>
          </a:stretch>
        </p:blipFill>
        <p:spPr>
          <a:xfrm>
            <a:off x="2545136" y="5340619"/>
            <a:ext cx="941219" cy="937940"/>
          </a:xfrm>
          <a:prstGeom prst="rect">
            <a:avLst/>
          </a:prstGeom>
        </p:spPr>
      </p:pic>
      <p:sp>
        <p:nvSpPr>
          <p:cNvPr id="30" name="Rectangle 29">
            <a:extLst>
              <a:ext uri="{FF2B5EF4-FFF2-40B4-BE49-F238E27FC236}">
                <a16:creationId xmlns="" xmlns:a16="http://schemas.microsoft.com/office/drawing/2014/main" id="{223A4A47-8C9C-46A6-9F57-796D3CEB255C}"/>
              </a:ext>
            </a:extLst>
          </p:cNvPr>
          <p:cNvSpPr/>
          <p:nvPr/>
        </p:nvSpPr>
        <p:spPr>
          <a:xfrm>
            <a:off x="2058575" y="5785314"/>
            <a:ext cx="3516341" cy="914281"/>
          </a:xfrm>
          <a:prstGeom prst="rect">
            <a:avLst/>
          </a:prstGeom>
          <a:solidFill>
            <a:sysClr val="window" lastClr="FFFFFF"/>
          </a:solidFill>
          <a:ln w="12700" cap="flat" cmpd="sng" algn="ctr">
            <a:solidFill>
              <a:srgbClr val="5B9BD5"/>
            </a:solidFill>
            <a:prstDash val="solid"/>
            <a:miter lim="800000"/>
          </a:ln>
          <a:effectLst/>
        </p:spPr>
        <p:txBody>
          <a:bodyPr rtlCol="0" anchor="ctr"/>
          <a:lstStyle/>
          <a:p>
            <a:pPr lvl="0" algn="just" defTabSz="914309"/>
            <a:r>
              <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6</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Phoi</a:t>
            </a:r>
            <a:r>
              <a:rPr lang="en-US" sz="4000" kern="0" dirty="0">
                <a:solidFill>
                  <a:prstClr val="black"/>
                </a:solidFill>
                <a:latin typeface="Times New Roman" panose="02020603050405020304" pitchFamily="18" charset="0"/>
                <a:ea typeface="字魂59号-创粗黑"/>
                <a:cs typeface="Times New Roman" panose="02020603050405020304" pitchFamily="18" charset="0"/>
              </a:rPr>
              <a:t> </a:t>
            </a:r>
            <a:r>
              <a:rPr lang="en-US" sz="4000" kern="0" dirty="0" err="1">
                <a:solidFill>
                  <a:prstClr val="black"/>
                </a:solidFill>
                <a:latin typeface="Times New Roman" panose="02020603050405020304" pitchFamily="18" charset="0"/>
                <a:ea typeface="字魂59号-创粗黑"/>
                <a:cs typeface="Times New Roman" panose="02020603050405020304" pitchFamily="18" charset="0"/>
              </a:rPr>
              <a:t>bào</a:t>
            </a:r>
            <a:endParaRPr kumimoji="0" lang="en-US" sz="4000" b="0"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1" name="Picture 30">
            <a:extLst>
              <a:ext uri="{FF2B5EF4-FFF2-40B4-BE49-F238E27FC236}">
                <a16:creationId xmlns="" xmlns:a16="http://schemas.microsoft.com/office/drawing/2014/main" id="{640D4026-7187-4806-9615-611D8D41D2B9}"/>
              </a:ext>
            </a:extLst>
          </p:cNvPr>
          <p:cNvPicPr>
            <a:picLocks noChangeAspect="1"/>
          </p:cNvPicPr>
          <p:nvPr/>
        </p:nvPicPr>
        <p:blipFill>
          <a:blip r:embed="rId16"/>
          <a:stretch>
            <a:fillRect/>
          </a:stretch>
        </p:blipFill>
        <p:spPr>
          <a:xfrm>
            <a:off x="2058575" y="5779178"/>
            <a:ext cx="3516341" cy="926551"/>
          </a:xfrm>
          <a:prstGeom prst="rect">
            <a:avLst/>
          </a:prstGeom>
        </p:spPr>
      </p:pic>
      <p:sp>
        <p:nvSpPr>
          <p:cNvPr id="32" name="Star: 5 Points 31">
            <a:hlinkClick r:id="rId17" action="ppaction://hlinksldjump"/>
            <a:extLst>
              <a:ext uri="{FF2B5EF4-FFF2-40B4-BE49-F238E27FC236}">
                <a16:creationId xmlns="" xmlns:a16="http://schemas.microsoft.com/office/drawing/2014/main" id="{FDA8805C-CCE1-41AD-92AD-DCD2F15A08EB}"/>
              </a:ext>
            </a:extLst>
          </p:cNvPr>
          <p:cNvSpPr/>
          <p:nvPr/>
        </p:nvSpPr>
        <p:spPr>
          <a:xfrm>
            <a:off x="5954401" y="6056044"/>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ea typeface="字魂59号-创粗黑"/>
                <a:cs typeface="+mn-cs"/>
              </a:rPr>
              <a:t>6</a:t>
            </a:r>
          </a:p>
        </p:txBody>
      </p:sp>
    </p:spTree>
    <p:extLst>
      <p:ext uri="{BB962C8B-B14F-4D97-AF65-F5344CB8AC3E}">
        <p14:creationId xmlns:p14="http://schemas.microsoft.com/office/powerpoint/2010/main" val="428839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7" presetClass="emph" presetSubtype="0" fill="remove" grpId="1" nodeType="clickEffect">
                                  <p:stCondLst>
                                    <p:cond delay="0"/>
                                  </p:stCondLst>
                                  <p:childTnLst>
                                    <p:animClr clrSpc="rgb" dir="cw">
                                      <p:cBhvr override="childStyle">
                                        <p:cTn id="17" dur="250" autoRev="1" fill="remove"/>
                                        <p:tgtEl>
                                          <p:spTgt spid="5"/>
                                        </p:tgtEl>
                                        <p:attrNameLst>
                                          <p:attrName>style.color</p:attrName>
                                        </p:attrNameLst>
                                      </p:cBhvr>
                                      <p:to>
                                        <a:schemeClr val="bg1"/>
                                      </p:to>
                                    </p:animClr>
                                    <p:animClr clrSpc="rgb" dir="cw">
                                      <p:cBhvr>
                                        <p:cTn id="18" dur="250" autoRev="1" fill="remove"/>
                                        <p:tgtEl>
                                          <p:spTgt spid="5"/>
                                        </p:tgtEl>
                                        <p:attrNameLst>
                                          <p:attrName>fillcolor</p:attrName>
                                        </p:attrNameLst>
                                      </p:cBhvr>
                                      <p:to>
                                        <a:schemeClr val="bg1"/>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par>
                                <p:cTn id="21" presetID="27" presetClass="emph" presetSubtype="0" fill="remove" nodeType="withEffect">
                                  <p:stCondLst>
                                    <p:cond delay="0"/>
                                  </p:stCondLst>
                                  <p:childTnLst>
                                    <p:animClr clrSpc="rgb" dir="cw">
                                      <p:cBhvr override="childStyle">
                                        <p:cTn id="22" dur="250" autoRev="1" fill="remove"/>
                                        <p:tgtEl>
                                          <p:spTgt spid="4"/>
                                        </p:tgtEl>
                                        <p:attrNameLst>
                                          <p:attrName>style.color</p:attrName>
                                        </p:attrNameLst>
                                      </p:cBhvr>
                                      <p:to>
                                        <a:schemeClr val="bg1"/>
                                      </p:to>
                                    </p:animClr>
                                    <p:animClr clrSpc="rgb" dir="cw">
                                      <p:cBhvr>
                                        <p:cTn id="23" dur="250" autoRev="1" fill="remove"/>
                                        <p:tgtEl>
                                          <p:spTgt spid="4"/>
                                        </p:tgtEl>
                                        <p:attrNameLst>
                                          <p:attrName>fillcolor</p:attrName>
                                        </p:attrNameLst>
                                      </p:cBhvr>
                                      <p:to>
                                        <a:schemeClr val="bg1"/>
                                      </p:to>
                                    </p:animClr>
                                    <p:set>
                                      <p:cBhvr>
                                        <p:cTn id="24" dur="250" autoRev="1" fill="remove"/>
                                        <p:tgtEl>
                                          <p:spTgt spid="4"/>
                                        </p:tgtEl>
                                        <p:attrNameLst>
                                          <p:attrName>fill.type</p:attrName>
                                        </p:attrNameLst>
                                      </p:cBhvr>
                                      <p:to>
                                        <p:strVal val="solid"/>
                                      </p:to>
                                    </p:set>
                                    <p:set>
                                      <p:cBhvr>
                                        <p:cTn id="25" dur="250" autoRev="1" fill="remove"/>
                                        <p:tgtEl>
                                          <p:spTgt spid="4"/>
                                        </p:tgtEl>
                                        <p:attrNameLst>
                                          <p:attrName>fill.on</p:attrName>
                                        </p:attrNameLst>
                                      </p:cBhvr>
                                      <p:to>
                                        <p:strVal val="true"/>
                                      </p:to>
                                    </p:set>
                                  </p:childTnLst>
                                </p:cTn>
                              </p:par>
                              <p:par>
                                <p:cTn id="26" presetID="27" presetClass="emph" presetSubtype="0" fill="remove" nodeType="withEffect">
                                  <p:stCondLst>
                                    <p:cond delay="0"/>
                                  </p:stCondLst>
                                  <p:childTnLst>
                                    <p:animClr clrSpc="rgb" dir="cw">
                                      <p:cBhvr override="childStyle">
                                        <p:cTn id="27" dur="250" autoRev="1" fill="remove"/>
                                        <p:tgtEl>
                                          <p:spTgt spid="6"/>
                                        </p:tgtEl>
                                        <p:attrNameLst>
                                          <p:attrName>style.color</p:attrName>
                                        </p:attrNameLst>
                                      </p:cBhvr>
                                      <p:to>
                                        <a:schemeClr val="bg1"/>
                                      </p:to>
                                    </p:animClr>
                                    <p:animClr clrSpc="rgb" dir="cw">
                                      <p:cBhvr>
                                        <p:cTn id="28" dur="250" autoRev="1" fill="remove"/>
                                        <p:tgtEl>
                                          <p:spTgt spid="6"/>
                                        </p:tgtEl>
                                        <p:attrNameLst>
                                          <p:attrName>fillcolor</p:attrName>
                                        </p:attrNameLst>
                                      </p:cBhvr>
                                      <p:to>
                                        <a:schemeClr val="bg1"/>
                                      </p:to>
                                    </p:animClr>
                                    <p:set>
                                      <p:cBhvr>
                                        <p:cTn id="29" dur="250" autoRev="1" fill="remove"/>
                                        <p:tgtEl>
                                          <p:spTgt spid="6"/>
                                        </p:tgtEl>
                                        <p:attrNameLst>
                                          <p:attrName>fill.type</p:attrName>
                                        </p:attrNameLst>
                                      </p:cBhvr>
                                      <p:to>
                                        <p:strVal val="solid"/>
                                      </p:to>
                                    </p:set>
                                    <p:set>
                                      <p:cBhvr>
                                        <p:cTn id="30"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6" presetClass="exit" presetSubtype="21" fill="hold" nodeType="clickEffect">
                                  <p:stCondLst>
                                    <p:cond delay="0"/>
                                  </p:stCondLst>
                                  <p:childTnLst>
                                    <p:animEffect transition="out" filter="barn(inVertical)">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6" presetClass="exit" presetSubtype="21" fill="hold" nodeType="clickEffect">
                                  <p:stCondLst>
                                    <p:cond delay="0"/>
                                  </p:stCondLst>
                                  <p:childTnLst>
                                    <p:animEffect transition="out" filter="barn(inVertical)">
                                      <p:cBhvr>
                                        <p:cTn id="65" dur="500"/>
                                        <p:tgtEl>
                                          <p:spTgt spid="31"/>
                                        </p:tgtEl>
                                      </p:cBhvr>
                                    </p:animEffect>
                                    <p:set>
                                      <p:cBhvr>
                                        <p:cTn id="66"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1"/>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sp>
        <p:nvSpPr>
          <p:cNvPr id="3" name="Rectangle: Rounded Corners 2">
            <a:extLst>
              <a:ext uri="{FF2B5EF4-FFF2-40B4-BE49-F238E27FC236}">
                <a16:creationId xmlns="" xmlns:a16="http://schemas.microsoft.com/office/drawing/2014/main" id="{FD204E5C-E434-4D34-9C12-17A144CB2CB9}"/>
              </a:ext>
            </a:extLst>
          </p:cNvPr>
          <p:cNvSpPr/>
          <p:nvPr/>
        </p:nvSpPr>
        <p:spPr>
          <a:xfrm>
            <a:off x="1702080" y="635725"/>
            <a:ext cx="8436659" cy="148045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1. Sau </a:t>
            </a:r>
            <a:r>
              <a:rPr lang="en-US" sz="3200" dirty="0" err="1">
                <a:latin typeface="Times New Roman" panose="02020603050405020304" pitchFamily="18" charset="0"/>
                <a:cs typeface="Times New Roman" panose="02020603050405020304" pitchFamily="18" charset="0"/>
              </a:rPr>
              <a:t>rốt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6529472F-2DEB-40E9-B5FD-C2306A1F5235}"/>
              </a:ext>
            </a:extLst>
          </p:cNvPr>
          <p:cNvPicPr>
            <a:picLocks noChangeAspect="1"/>
          </p:cNvPicPr>
          <p:nvPr/>
        </p:nvPicPr>
        <p:blipFill>
          <a:blip r:embed="rId3"/>
          <a:stretch>
            <a:fillRect/>
          </a:stretch>
        </p:blipFill>
        <p:spPr>
          <a:xfrm>
            <a:off x="0" y="4173538"/>
            <a:ext cx="3871720" cy="2686050"/>
          </a:xfrm>
          <a:prstGeom prst="rect">
            <a:avLst/>
          </a:prstGeom>
        </p:spPr>
      </p:pic>
      <p:pic>
        <p:nvPicPr>
          <p:cNvPr id="7" name="Picture 6">
            <a:hlinkClick r:id="rId4" action="ppaction://hlinksldjump"/>
            <a:extLst>
              <a:ext uri="{FF2B5EF4-FFF2-40B4-BE49-F238E27FC236}">
                <a16:creationId xmlns="" xmlns:a16="http://schemas.microsoft.com/office/drawing/2014/main" id="{E74D4571-DE1E-4DAB-BA3C-C9225294E1EA}"/>
              </a:ext>
            </a:extLst>
          </p:cNvPr>
          <p:cNvPicPr>
            <a:picLocks noChangeAspect="1"/>
          </p:cNvPicPr>
          <p:nvPr/>
        </p:nvPicPr>
        <p:blipFill>
          <a:blip r:embed="rId5"/>
          <a:stretch>
            <a:fillRect/>
          </a:stretch>
        </p:blipFill>
        <p:spPr>
          <a:xfrm>
            <a:off x="4772117" y="2971755"/>
            <a:ext cx="2003561" cy="2003561"/>
          </a:xfrm>
          <a:prstGeom prst="rect">
            <a:avLst/>
          </a:prstGeom>
        </p:spPr>
      </p:pic>
    </p:spTree>
    <p:extLst>
      <p:ext uri="{BB962C8B-B14F-4D97-AF65-F5344CB8AC3E}">
        <p14:creationId xmlns:p14="http://schemas.microsoft.com/office/powerpoint/2010/main" val="145420026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5466</TotalTime>
  <Words>1794</Words>
  <Application>Microsoft Office PowerPoint</Application>
  <PresentationFormat>Custom</PresentationFormat>
  <Paragraphs>240</Paragraphs>
  <Slides>52</Slides>
  <Notes>6</Notes>
  <HiddenSlides>0</HiddenSlides>
  <MMClips>0</MMClips>
  <ScaleCrop>false</ScaleCrop>
  <HeadingPairs>
    <vt:vector size="4" baseType="variant">
      <vt:variant>
        <vt:lpstr>Theme</vt:lpstr>
      </vt:variant>
      <vt:variant>
        <vt:i4>8</vt:i4>
      </vt:variant>
      <vt:variant>
        <vt:lpstr>Slide Titles</vt:lpstr>
      </vt:variant>
      <vt:variant>
        <vt:i4>52</vt:i4>
      </vt:variant>
    </vt:vector>
  </HeadingPairs>
  <TitlesOfParts>
    <vt:vector size="60" baseType="lpstr">
      <vt:lpstr>Office 主题​​</vt:lpstr>
      <vt:lpstr>1_Office Theme</vt:lpstr>
      <vt:lpstr>Office Theme</vt:lpstr>
      <vt:lpstr>2_Office 主题​​</vt:lpstr>
      <vt:lpstr>1_Office 主题​​</vt:lpstr>
      <vt:lpstr>Cottagecore Style Horticulture College Major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Nghệ thuật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cp:lastModifiedBy>
  <cp:revision>3243</cp:revision>
  <dcterms:created xsi:type="dcterms:W3CDTF">2015-12-01T09:06:39Z</dcterms:created>
  <dcterms:modified xsi:type="dcterms:W3CDTF">2025-06-23T10:58:27Z</dcterms:modified>
</cp:coreProperties>
</file>