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Lst>
  <p:notesMasterIdLst>
    <p:notesMasterId r:id="rId53"/>
  </p:notesMasterIdLst>
  <p:sldIdLst>
    <p:sldId id="257" r:id="rId4"/>
    <p:sldId id="263" r:id="rId5"/>
    <p:sldId id="306" r:id="rId6"/>
    <p:sldId id="284" r:id="rId7"/>
    <p:sldId id="297" r:id="rId8"/>
    <p:sldId id="285" r:id="rId9"/>
    <p:sldId id="286" r:id="rId10"/>
    <p:sldId id="287" r:id="rId11"/>
    <p:sldId id="307" r:id="rId12"/>
    <p:sldId id="308" r:id="rId13"/>
    <p:sldId id="289" r:id="rId14"/>
    <p:sldId id="309" r:id="rId15"/>
    <p:sldId id="311" r:id="rId16"/>
    <p:sldId id="261" r:id="rId17"/>
    <p:sldId id="290" r:id="rId18"/>
    <p:sldId id="312" r:id="rId19"/>
    <p:sldId id="313" r:id="rId20"/>
    <p:sldId id="314" r:id="rId21"/>
    <p:sldId id="291" r:id="rId22"/>
    <p:sldId id="292" r:id="rId23"/>
    <p:sldId id="315" r:id="rId24"/>
    <p:sldId id="293" r:id="rId25"/>
    <p:sldId id="317" r:id="rId26"/>
    <p:sldId id="318" r:id="rId27"/>
    <p:sldId id="316" r:id="rId28"/>
    <p:sldId id="319" r:id="rId29"/>
    <p:sldId id="320" r:id="rId30"/>
    <p:sldId id="295" r:id="rId31"/>
    <p:sldId id="321" r:id="rId32"/>
    <p:sldId id="322" r:id="rId33"/>
    <p:sldId id="323" r:id="rId34"/>
    <p:sldId id="324" r:id="rId35"/>
    <p:sldId id="296" r:id="rId36"/>
    <p:sldId id="325" r:id="rId37"/>
    <p:sldId id="326" r:id="rId38"/>
    <p:sldId id="327" r:id="rId39"/>
    <p:sldId id="258" r:id="rId40"/>
    <p:sldId id="298" r:id="rId41"/>
    <p:sldId id="299" r:id="rId42"/>
    <p:sldId id="300" r:id="rId43"/>
    <p:sldId id="301" r:id="rId44"/>
    <p:sldId id="302" r:id="rId45"/>
    <p:sldId id="303" r:id="rId46"/>
    <p:sldId id="304" r:id="rId47"/>
    <p:sldId id="328" r:id="rId48"/>
    <p:sldId id="329" r:id="rId49"/>
    <p:sldId id="330" r:id="rId50"/>
    <p:sldId id="331" r:id="rId51"/>
    <p:sldId id="33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6" d="100"/>
          <a:sy n="86"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3C7A0-41F1-4974-A6A3-653C69752684}"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F3E80-12DB-40CE-8AB7-25AE9B2C5B54}" type="slidenum">
              <a:rPr lang="en-US" smtClean="0"/>
              <a:t>‹#›</a:t>
            </a:fld>
            <a:endParaRPr lang="en-US"/>
          </a:p>
        </p:txBody>
      </p:sp>
    </p:spTree>
    <p:extLst>
      <p:ext uri="{BB962C8B-B14F-4D97-AF65-F5344CB8AC3E}">
        <p14:creationId xmlns:p14="http://schemas.microsoft.com/office/powerpoint/2010/main" val="128548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43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268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531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12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509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453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20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339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3010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14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0632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004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621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34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967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089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964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73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3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034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6333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434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92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46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980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1140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4239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5612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err="1" smtClean="0">
                <a:solidFill>
                  <a:schemeClr val="tx1"/>
                </a:solidFill>
                <a:effectLst/>
                <a:latin typeface="+mn-lt"/>
                <a:ea typeface="+mn-ea"/>
                <a:cs typeface="+mn-cs"/>
              </a:rPr>
              <a:t>Nguyễn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Nhâm</a:t>
            </a:r>
            <a:r>
              <a:rPr lang="en-US" sz="1200" b="1" kern="1200" smtClean="0">
                <a:solidFill>
                  <a:schemeClr val="tx1"/>
                </a:solidFill>
                <a:effectLst/>
                <a:latin typeface="+mn-lt"/>
                <a:ea typeface="+mn-ea"/>
                <a:cs typeface="+mn-cs"/>
              </a:rPr>
              <a:t>- 0981.713.891- 0366.698.459</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12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0727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12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583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60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8D6A9C-99ED-43B0-8962-765A7938EB03}"/>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35405258"/>
      </p:ext>
    </p:extLst>
  </p:cSld>
  <p:clrMapOvr>
    <a:masterClrMapping/>
  </p:clrMapOvr>
  <p:transition spd="slow" advClick="0"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5696AA0-9B88-4898-9B23-848A3A52244F}"/>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621223858"/>
      </p:ext>
    </p:extLst>
  </p:cSld>
  <p:clrMapOvr>
    <a:masterClrMapping/>
  </p:clrMapOvr>
  <p:transition spd="slow" advClick="0"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AC699A-1729-498E-9476-5D6494C22775}"/>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6949373"/>
      </p:ext>
    </p:extLst>
  </p:cSld>
  <p:clrMapOvr>
    <a:masterClrMapping/>
  </p:clrMapOvr>
  <p:transition spd="slow" advClick="0"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13922"/>
      </p:ext>
    </p:extLst>
  </p:cSld>
  <p:clrMapOvr>
    <a:masterClrMapping/>
  </p:clrMapOvr>
  <p:transition spd="slow" advClick="0"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09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49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8496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6130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921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5674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0120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117FF65-BF48-4B7E-8DD4-ED3BD83D9ADA}"/>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97089480"/>
      </p:ext>
    </p:extLst>
  </p:cSld>
  <p:clrMapOvr>
    <a:masterClrMapping/>
  </p:clrMapOvr>
  <p:transition spd="slow" advClick="0" advTm="2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72933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2356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716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277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961EA72-6481-4F7A-B4F6-B323011828F6}"/>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15927418"/>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A197B82-7021-435C-9F88-D3CA55968F68}"/>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6" name="页脚占位符 5">
            <a:extLst>
              <a:ext uri="{FF2B5EF4-FFF2-40B4-BE49-F238E27FC236}">
                <a16:creationId xmlns:a16="http://schemas.microsoft.com/office/drawing/2014/main" xmlns=""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22023034"/>
      </p:ext>
    </p:extLst>
  </p:cSld>
  <p:clrMapOvr>
    <a:masterClrMapping/>
  </p:clrMapOvr>
  <p:transition spd="slow" advClick="0"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7DC7EAE-51AB-4778-BCC7-086613716B0D}"/>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8" name="页脚占位符 7">
            <a:extLst>
              <a:ext uri="{FF2B5EF4-FFF2-40B4-BE49-F238E27FC236}">
                <a16:creationId xmlns:a16="http://schemas.microsoft.com/office/drawing/2014/main" xmlns=""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2670145"/>
      </p:ext>
    </p:extLst>
  </p:cSld>
  <p:clrMapOvr>
    <a:masterClrMapping/>
  </p:clrMapOvr>
  <p:transition spd="slow" advClick="0"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1EDED3D-CCCF-41A1-B081-2EB4D413E0BB}"/>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4" name="页脚占位符 3">
            <a:extLst>
              <a:ext uri="{FF2B5EF4-FFF2-40B4-BE49-F238E27FC236}">
                <a16:creationId xmlns:a16="http://schemas.microsoft.com/office/drawing/2014/main" xmlns=""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1012500"/>
      </p:ext>
    </p:extLst>
  </p:cSld>
  <p:clrMapOvr>
    <a:masterClrMapping/>
  </p:clrMapOvr>
  <p:transition spd="slow" advClick="0"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99F6F71-6481-4BCD-8437-839CC6E5AEDE}"/>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3" name="页脚占位符 2">
            <a:extLst>
              <a:ext uri="{FF2B5EF4-FFF2-40B4-BE49-F238E27FC236}">
                <a16:creationId xmlns:a16="http://schemas.microsoft.com/office/drawing/2014/main" xmlns=""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319298238"/>
      </p:ext>
    </p:extLst>
  </p:cSld>
  <p:clrMapOvr>
    <a:masterClrMapping/>
  </p:clrMapOvr>
  <p:transition spd="slow" advClick="0"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5A4F6F5-EAC2-44B5-B846-AD8E473D26E3}"/>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6" name="页脚占位符 5">
            <a:extLst>
              <a:ext uri="{FF2B5EF4-FFF2-40B4-BE49-F238E27FC236}">
                <a16:creationId xmlns:a16="http://schemas.microsoft.com/office/drawing/2014/main" xmlns=""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731732758"/>
      </p:ext>
    </p:extLst>
  </p:cSld>
  <p:clrMapOvr>
    <a:masterClrMapping/>
  </p:clrMapOvr>
  <p:transition spd="slow" advClick="0"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8156269-0AB0-4BA4-BD43-CA721D87EE9C}"/>
              </a:ext>
            </a:extLst>
          </p:cNvPr>
          <p:cNvSpPr>
            <a:spLocks noGrp="1"/>
          </p:cNvSpPr>
          <p:nvPr>
            <p:ph type="dt" sz="half" idx="10"/>
          </p:nvPr>
        </p:nvSpPr>
        <p:spPr/>
        <p:txBody>
          <a:bodyPr/>
          <a:lstStyle/>
          <a:p>
            <a:fld id="{26BE4B9A-5FE1-41C6-A85A-9B353800DEA3}" type="datetimeFigureOut">
              <a:rPr lang="zh-CN" altLang="en-US" smtClean="0"/>
              <a:t>2025/6/23</a:t>
            </a:fld>
            <a:endParaRPr lang="zh-CN" altLang="en-US"/>
          </a:p>
        </p:txBody>
      </p:sp>
      <p:sp>
        <p:nvSpPr>
          <p:cNvPr id="6" name="页脚占位符 5">
            <a:extLst>
              <a:ext uri="{FF2B5EF4-FFF2-40B4-BE49-F238E27FC236}">
                <a16:creationId xmlns:a16="http://schemas.microsoft.com/office/drawing/2014/main" xmlns=""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191466620"/>
      </p:ext>
    </p:extLst>
  </p:cSld>
  <p:clrMapOvr>
    <a:masterClrMapping/>
  </p:clrMapOvr>
  <p:transition spd="slow" advClick="0"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2025/6/23</a:t>
            </a:fld>
            <a:endParaRPr lang="zh-CN" altLang="en-US"/>
          </a:p>
        </p:txBody>
      </p:sp>
      <p:sp>
        <p:nvSpPr>
          <p:cNvPr id="5" name="页脚占位符 4">
            <a:extLst>
              <a:ext uri="{FF2B5EF4-FFF2-40B4-BE49-F238E27FC236}">
                <a16:creationId xmlns:a16="http://schemas.microsoft.com/office/drawing/2014/main" xmlns=""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562985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480"/>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2AA37481-8BE4-476E-8F17-8ED7A4A7E585}"/>
              </a:ext>
            </a:extLst>
          </p:cNvPr>
          <p:cNvGrpSpPr/>
          <p:nvPr/>
        </p:nvGrpSpPr>
        <p:grpSpPr>
          <a:xfrm>
            <a:off x="43404" y="486136"/>
            <a:ext cx="12017658" cy="6795091"/>
            <a:chOff x="-556262" y="-1050325"/>
            <a:chExt cx="13471152" cy="7616933"/>
          </a:xfrm>
        </p:grpSpPr>
        <p:sp>
          <p:nvSpPr>
            <p:cNvPr id="13" name="椭圆 12">
              <a:extLst>
                <a:ext uri="{FF2B5EF4-FFF2-40B4-BE49-F238E27FC236}">
                  <a16:creationId xmlns:a16="http://schemas.microsoft.com/office/drawing/2014/main" xmlns="" id="{36A9C353-8436-4CEA-BF51-E55BBE966622}"/>
                </a:ext>
              </a:extLst>
            </p:cNvPr>
            <p:cNvSpPr/>
            <p:nvPr/>
          </p:nvSpPr>
          <p:spPr>
            <a:xfrm>
              <a:off x="-556262" y="4827858"/>
              <a:ext cx="1738751" cy="1738750"/>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533FB64A-D2CC-4454-9E8A-B25A62F3CCCC}"/>
                </a:ext>
              </a:extLst>
            </p:cNvPr>
            <p:cNvSpPr/>
            <p:nvPr/>
          </p:nvSpPr>
          <p:spPr>
            <a:xfrm>
              <a:off x="12658642" y="2650681"/>
              <a:ext cx="256248" cy="256248"/>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1EF37881-29D8-40CA-8623-C33A05F3D08E}"/>
                </a:ext>
              </a:extLst>
            </p:cNvPr>
            <p:cNvSpPr/>
            <p:nvPr/>
          </p:nvSpPr>
          <p:spPr>
            <a:xfrm>
              <a:off x="2738005" y="-1050325"/>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xmlns="" id="{A37E03EB-461F-4859-A95B-8C1F54AF88D8}"/>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C78E8C11-9E02-40C8-8429-1A920CD1BC7A}"/>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592F6B1F-5ED0-402A-AE15-B654010220EE}"/>
                </a:ext>
              </a:extLst>
            </p:cNvPr>
            <p:cNvSpPr/>
            <p:nvPr/>
          </p:nvSpPr>
          <p:spPr>
            <a:xfrm>
              <a:off x="11528407" y="4853652"/>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图片 5">
            <a:extLst>
              <a:ext uri="{FF2B5EF4-FFF2-40B4-BE49-F238E27FC236}">
                <a16:creationId xmlns:a16="http://schemas.microsoft.com/office/drawing/2014/main" xmlns="" id="{D4461D63-91FD-4B74-BCD5-1B3F03CFB1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824176" y="5847942"/>
            <a:ext cx="1324420" cy="794696"/>
          </a:xfrm>
          <a:prstGeom prst="rect">
            <a:avLst/>
          </a:prstGeom>
        </p:spPr>
      </p:pic>
    </p:spTree>
    <p:extLst>
      <p:ext uri="{BB962C8B-B14F-4D97-AF65-F5344CB8AC3E}">
        <p14:creationId xmlns:p14="http://schemas.microsoft.com/office/powerpoint/2010/main" val="3917315644"/>
      </p:ext>
    </p:extLst>
  </p:cSld>
  <p:clrMap bg1="lt1" tx1="dk1" bg2="lt2" tx2="dk2" accent1="accent1" accent2="accent2" accent3="accent3" accent4="accent4" accent5="accent5" accent6="accent6" hlink="hlink" folHlink="folHlink"/>
  <p:sldLayoutIdLst>
    <p:sldLayoutId id="2147483673" r:id="rId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834410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12.png"/><Relationship Id="rId12"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9.xml"/><Relationship Id="rId1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slide" Target="slide11.xml"/><Relationship Id="rId12" Type="http://schemas.openxmlformats.org/officeDocument/2006/relationships/slide" Target="slide8.xml"/><Relationship Id="rId17"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16.gif"/><Relationship Id="rId11" Type="http://schemas.openxmlformats.org/officeDocument/2006/relationships/slide" Target="slide7.xml"/><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slide" Target="slide6.xml"/><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231391" y="945578"/>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170" y="1859686"/>
            <a:ext cx="4886584" cy="4546544"/>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3263" y="4778259"/>
            <a:ext cx="3309805" cy="1963917"/>
          </a:xfrm>
          <a:prstGeom prst="rect">
            <a:avLst/>
          </a:prstGeom>
        </p:spPr>
      </p:pic>
      <p:pic>
        <p:nvPicPr>
          <p:cNvPr id="21" name="图片 20">
            <a:extLst>
              <a:ext uri="{FF2B5EF4-FFF2-40B4-BE49-F238E27FC236}">
                <a16:creationId xmlns:a16="http://schemas.microsoft.com/office/drawing/2014/main" xmlns="" id="{4E08FEBA-E2D2-4B05-B1AC-BAE54A961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2" y="3362453"/>
            <a:ext cx="2670798" cy="2592005"/>
          </a:xfrm>
          <a:prstGeom prst="rect">
            <a:avLst/>
          </a:prstGeom>
        </p:spPr>
      </p:pic>
      <p:sp>
        <p:nvSpPr>
          <p:cNvPr id="26" name="矩形 25">
            <a:extLst>
              <a:ext uri="{FF2B5EF4-FFF2-40B4-BE49-F238E27FC236}">
                <a16:creationId xmlns:a16="http://schemas.microsoft.com/office/drawing/2014/main" xmlns="" id="{069D653A-E21B-4E5F-96BC-0A9B0F0702E2}"/>
              </a:ext>
            </a:extLst>
          </p:cNvPr>
          <p:cNvSpPr/>
          <p:nvPr/>
        </p:nvSpPr>
        <p:spPr>
          <a:xfrm>
            <a:off x="1423332" y="2128812"/>
            <a:ext cx="7737760"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VỀ CHUYỆN THÁNH GIÓNG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矩形 25">
            <a:extLst>
              <a:ext uri="{FF2B5EF4-FFF2-40B4-BE49-F238E27FC236}">
                <a16:creationId xmlns:a16="http://schemas.microsoft.com/office/drawing/2014/main" xmlns="" id="{B4843C96-D052-4C61-A603-AE720DD361F7}"/>
              </a:ext>
            </a:extLst>
          </p:cNvPr>
          <p:cNvSpPr/>
          <p:nvPr/>
        </p:nvSpPr>
        <p:spPr>
          <a:xfrm>
            <a:off x="1423332" y="1076510"/>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4-5</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矩形 25">
            <a:extLst>
              <a:ext uri="{FF2B5EF4-FFF2-40B4-BE49-F238E27FC236}">
                <a16:creationId xmlns:a16="http://schemas.microsoft.com/office/drawing/2014/main" xmlns="" id="{A792C967-38E6-4A26-95A5-FF3740F28724}"/>
              </a:ext>
            </a:extLst>
          </p:cNvPr>
          <p:cNvSpPr/>
          <p:nvPr/>
        </p:nvSpPr>
        <p:spPr>
          <a:xfrm>
            <a:off x="4205929" y="3214212"/>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矩形 25">
            <a:extLst>
              <a:ext uri="{FF2B5EF4-FFF2-40B4-BE49-F238E27FC236}">
                <a16:creationId xmlns:a16="http://schemas.microsoft.com/office/drawing/2014/main" xmlns="" id="{BA9CAC0A-9DE4-4880-946F-5FD225C73351}"/>
              </a:ext>
            </a:extLst>
          </p:cNvPr>
          <p:cNvSpPr/>
          <p:nvPr/>
        </p:nvSpPr>
        <p:spPr>
          <a:xfrm>
            <a:off x="1835271" y="4335289"/>
            <a:ext cx="7022289" cy="646331"/>
          </a:xfrm>
          <a:prstGeom prst="rect">
            <a:avLst/>
          </a:prstGeom>
          <a:solidFill>
            <a:schemeClr val="accent4">
              <a:lumMod val="60000"/>
              <a:lumOff val="40000"/>
            </a:schemeClr>
          </a:solidFill>
        </p:spPr>
        <p:txBody>
          <a:bodyPr wrap="square">
            <a:spAutoFit/>
          </a:bodyPr>
          <a:lstStyle/>
          <a:p>
            <a:pPr lvl="0" algn="ctr" defTabSz="457200">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b="1" smtClean="0">
                <a:solidFill>
                  <a:prstClr val="black"/>
                </a:solidFill>
                <a:latin typeface="Times New Roman" panose="02020603050405020304" pitchFamily="18" charset="0"/>
                <a:cs typeface="Times New Roman" panose="02020603050405020304" pitchFamily="18" charset="0"/>
              </a:rPr>
              <a:t>viên:Phạm</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Thị</a:t>
            </a:r>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Minh </a:t>
            </a:r>
            <a:r>
              <a:rPr lang="en-US" sz="3600" b="1" dirty="0" err="1" smtClean="0">
                <a:solidFill>
                  <a:prstClr val="black"/>
                </a:solidFill>
                <a:latin typeface="Times New Roman" panose="02020603050405020304" pitchFamily="18" charset="0"/>
                <a:cs typeface="Times New Roman" panose="02020603050405020304" pitchFamily="18" charset="0"/>
              </a:rPr>
              <a:t>Tâm</a:t>
            </a:r>
            <a:r>
              <a:rPr lang="en-US" sz="3600" b="1" dirty="0" smtClean="0">
                <a:solidFill>
                  <a:prstClr val="black"/>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367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15" grpId="0" animBg="1"/>
      <p:bldP spid="16"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KHỞI</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ĐỘNG</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79888" y="1845800"/>
            <a:ext cx="5487743" cy="3349956"/>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Thánh Gióng là một nhân vật cũng là tên một truyền thuyết quen thuộc viết về quá trình giữ nước của dân tộc ta. Để kể lại câu chuyện này có lẽ không có gì khó khăn với các con, nhưng liệu nghị luận về câu chuyện này có làm khó các con không? </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723262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HÌNH</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THÀNH KIẾN THỨC</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393257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2542692" y="2157731"/>
            <a:ext cx="6160675" cy="2123658"/>
          </a:xfrm>
          <a:prstGeom prst="rect">
            <a:avLst/>
          </a:prstGeom>
          <a:noFill/>
        </p:spPr>
        <p:txBody>
          <a:bodyPr wrap="square" rtlCol="0">
            <a:spAutoFit/>
          </a:bodyPr>
          <a:lstStyle/>
          <a:p>
            <a:pPr lvl="0" algn="ctr" defTabSz="457200">
              <a:defRPr/>
            </a:pP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Trải</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nghiệm</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cùng</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881386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79887" y="2171671"/>
            <a:ext cx="5487743" cy="1133965"/>
          </a:xfrm>
          <a:prstGeom prst="rect">
            <a:avLst/>
          </a:prstGeom>
          <a:noFill/>
        </p:spPr>
        <p:txBody>
          <a:bodyPr wrap="square" rtlCol="0">
            <a:spAutoFit/>
          </a:bodyPr>
          <a:lstStyle/>
          <a:p>
            <a:pPr lvl="0" algn="ctr" defTabSz="457200">
              <a:lnSpc>
                <a:spcPct val="150000"/>
              </a:lnSpc>
              <a:defRPr/>
            </a:pPr>
            <a:r>
              <a:rPr lang="en-US" sz="2400" i="1" dirty="0">
                <a:solidFill>
                  <a:srgbClr val="C00000"/>
                </a:solidFill>
                <a:latin typeface="Times New Roman" panose="02020603050405020304" pitchFamily="18" charset="0"/>
                <a:cs typeface="Times New Roman" panose="02020603050405020304" pitchFamily="18" charset="0"/>
              </a:rPr>
              <a:t>B</a:t>
            </a:r>
            <a:r>
              <a:rPr lang="vi-VN" sz="2400" i="1" dirty="0">
                <a:solidFill>
                  <a:srgbClr val="C00000"/>
                </a:solidFill>
                <a:latin typeface="Times New Roman" panose="02020603050405020304" pitchFamily="18" charset="0"/>
                <a:cs typeface="Times New Roman" panose="02020603050405020304" pitchFamily="18" charset="0"/>
              </a:rPr>
              <a:t>iết cách đọc thầm, biết cách đọc to, trôi chảy, phù hợp về tốc độ đọc</a:t>
            </a:r>
            <a:r>
              <a:rPr lang="en-US" sz="2400" i="1" dirty="0">
                <a:solidFill>
                  <a:srgbClr val="C00000"/>
                </a:solidFill>
                <a:latin typeface="Times New Roman" panose="02020603050405020304" pitchFamily="18" charset="0"/>
                <a:cs typeface="Times New Roman" panose="02020603050405020304" pitchFamily="18" charset="0"/>
              </a:rPr>
              <a:t>.      </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
        <p:nvSpPr>
          <p:cNvPr id="31" name="文本框 6">
            <a:extLst>
              <a:ext uri="{FF2B5EF4-FFF2-40B4-BE49-F238E27FC236}">
                <a16:creationId xmlns:a16="http://schemas.microsoft.com/office/drawing/2014/main" xmlns="" id="{D9693D31-BB28-41C1-9F49-C954EDF0177E}"/>
              </a:ext>
            </a:extLst>
          </p:cNvPr>
          <p:cNvSpPr txBox="1"/>
          <p:nvPr/>
        </p:nvSpPr>
        <p:spPr>
          <a:xfrm>
            <a:off x="3379888" y="3685539"/>
            <a:ext cx="5487743" cy="579967"/>
          </a:xfrm>
          <a:prstGeom prst="rect">
            <a:avLst/>
          </a:prstGeom>
          <a:noFill/>
        </p:spPr>
        <p:txBody>
          <a:bodyPr wrap="square" rtlCol="0">
            <a:spAutoFit/>
          </a:bodyPr>
          <a:lstStyle/>
          <a:p>
            <a:pPr lvl="0" algn="ctr" defTabSz="457200">
              <a:lnSpc>
                <a:spcPct val="150000"/>
              </a:lnSpc>
              <a:defRPr/>
            </a:pPr>
            <a:r>
              <a:rPr lang="vi-VN" sz="2400" i="1" dirty="0">
                <a:solidFill>
                  <a:srgbClr val="C00000"/>
                </a:solidFill>
                <a:latin typeface="Times New Roman" panose="02020603050405020304" pitchFamily="18" charset="0"/>
                <a:cs typeface="Times New Roman" panose="02020603050405020304" pitchFamily="18" charset="0"/>
              </a:rPr>
              <a:t>Trả lời được các câu hỏi dự đoán, theo dõi</a:t>
            </a:r>
            <a:r>
              <a:rPr lang="en-US" sz="2400" i="1" dirty="0">
                <a:solidFill>
                  <a:srgbClr val="C00000"/>
                </a:solidFill>
                <a:latin typeface="Times New Roman" panose="02020603050405020304" pitchFamily="18" charset="0"/>
                <a:cs typeface="Times New Roman" panose="02020603050405020304" pitchFamily="18" charset="0"/>
              </a:rPr>
              <a:t>.</a:t>
            </a:r>
            <a:endParaRPr kumimoji="1" lang="zh-CN" alt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9189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xmlns=""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xmlns="" id="{212D2CAF-BF24-460A-81D6-2A53B49E3092}"/>
              </a:ext>
            </a:extLst>
          </p:cNvPr>
          <p:cNvSpPr txBox="1"/>
          <p:nvPr/>
        </p:nvSpPr>
        <p:spPr>
          <a:xfrm>
            <a:off x="2344176" y="1533959"/>
            <a:ext cx="72912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HS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sát</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SGK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trang</a:t>
            </a:r>
            <a:r>
              <a:rPr kumimoji="0" lang="en-US" sz="3200" b="1" i="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44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biết</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xmlns=""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xmlns=""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xmlns="" id="{75087FF1-24EA-47F8-B4CC-13F520F612EA}"/>
              </a:ext>
            </a:extLst>
          </p:cNvPr>
          <p:cNvGrpSpPr/>
          <p:nvPr/>
        </p:nvGrpSpPr>
        <p:grpSpPr>
          <a:xfrm>
            <a:off x="1628152" y="3068902"/>
            <a:ext cx="4086848" cy="968167"/>
            <a:chOff x="1233702" y="2720050"/>
            <a:chExt cx="3624909" cy="968167"/>
          </a:xfrm>
        </p:grpSpPr>
        <p:sp>
          <p:nvSpPr>
            <p:cNvPr id="12" name="文本框 11">
              <a:extLst>
                <a:ext uri="{FF2B5EF4-FFF2-40B4-BE49-F238E27FC236}">
                  <a16:creationId xmlns:a16="http://schemas.microsoft.com/office/drawing/2014/main" xmlns="" id="{E8D39E58-89E6-4FA2-AE18-83FD8CB4CC15}"/>
                </a:ext>
              </a:extLst>
            </p:cNvPr>
            <p:cNvSpPr txBox="1"/>
            <p:nvPr/>
          </p:nvSpPr>
          <p:spPr>
            <a:xfrm>
              <a:off x="1689904" y="2857220"/>
              <a:ext cx="3168707" cy="830997"/>
            </a:xfrm>
            <a:prstGeom prst="rect">
              <a:avLst/>
            </a:prstGeom>
            <a:noFill/>
          </p:spPr>
          <p:txBody>
            <a:bodyPr wrap="square" rtlCol="0">
              <a:spAutoFit/>
            </a:bodyPr>
            <a:lstStyle/>
            <a:p>
              <a:pPr lvl="0" defTabSz="457200">
                <a:defRPr/>
              </a:pPr>
              <a:r>
                <a:rPr lang="en-US" sz="2400" i="1" dirty="0">
                  <a:solidFill>
                    <a:prstClr val="black"/>
                  </a:solidFill>
                  <a:latin typeface="Times New Roman" panose="02020603050405020304" pitchFamily="18" charset="0"/>
                  <a:cs typeface="Times New Roman" panose="02020603050405020304" pitchFamily="18" charset="0"/>
                </a:rPr>
                <a:t>PTBD,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3" name="图片 12">
              <a:extLst>
                <a:ext uri="{FF2B5EF4-FFF2-40B4-BE49-F238E27FC236}">
                  <a16:creationId xmlns:a16="http://schemas.microsoft.com/office/drawing/2014/main" xmlns=""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xmlns="" id="{1283070B-A2F7-432D-8722-BE3407843788}"/>
              </a:ext>
            </a:extLst>
          </p:cNvPr>
          <p:cNvGrpSpPr/>
          <p:nvPr/>
        </p:nvGrpSpPr>
        <p:grpSpPr>
          <a:xfrm>
            <a:off x="6439761" y="2944879"/>
            <a:ext cx="4454068" cy="904394"/>
            <a:chOff x="1233702" y="2720050"/>
            <a:chExt cx="3950622" cy="904394"/>
          </a:xfrm>
        </p:grpSpPr>
        <p:sp>
          <p:nvSpPr>
            <p:cNvPr id="16" name="文本框 15">
              <a:extLst>
                <a:ext uri="{FF2B5EF4-FFF2-40B4-BE49-F238E27FC236}">
                  <a16:creationId xmlns:a16="http://schemas.microsoft.com/office/drawing/2014/main" xmlns="" id="{261756CF-5E1B-4F02-A87F-8F740F35E7A3}"/>
                </a:ext>
              </a:extLst>
            </p:cNvPr>
            <p:cNvSpPr txBox="1"/>
            <p:nvPr/>
          </p:nvSpPr>
          <p:spPr>
            <a:xfrm>
              <a:off x="1663401" y="2768460"/>
              <a:ext cx="3520923" cy="830997"/>
            </a:xfrm>
            <a:prstGeom prst="rect">
              <a:avLst/>
            </a:prstGeom>
            <a:noFill/>
          </p:spPr>
          <p:txBody>
            <a:bodyPr wrap="square" rtlCol="0">
              <a:spAutoFit/>
            </a:bodyPr>
            <a:lstStyle/>
            <a:p>
              <a:pPr lvl="0" algn="just" defTabSz="457200">
                <a:defRPr/>
              </a:pP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hãy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đặc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điểm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xmlns=""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8" name="组合 17">
            <a:extLst>
              <a:ext uri="{FF2B5EF4-FFF2-40B4-BE49-F238E27FC236}">
                <a16:creationId xmlns:a16="http://schemas.microsoft.com/office/drawing/2014/main" xmlns="" id="{A702D01E-6665-49C3-ABEB-4CD49A17074A}"/>
              </a:ext>
            </a:extLst>
          </p:cNvPr>
          <p:cNvGrpSpPr/>
          <p:nvPr/>
        </p:nvGrpSpPr>
        <p:grpSpPr>
          <a:xfrm>
            <a:off x="1628152" y="4476672"/>
            <a:ext cx="4138627" cy="1044002"/>
            <a:chOff x="1233702" y="2720050"/>
            <a:chExt cx="3670835" cy="1044002"/>
          </a:xfrm>
        </p:grpSpPr>
        <p:sp>
          <p:nvSpPr>
            <p:cNvPr id="19" name="文本框 18">
              <a:extLst>
                <a:ext uri="{FF2B5EF4-FFF2-40B4-BE49-F238E27FC236}">
                  <a16:creationId xmlns:a16="http://schemas.microsoft.com/office/drawing/2014/main" xmlns="" id="{953F911D-9E9E-49C0-973C-D4D6E9951581}"/>
                </a:ext>
              </a:extLst>
            </p:cNvPr>
            <p:cNvSpPr txBox="1"/>
            <p:nvPr/>
          </p:nvSpPr>
          <p:spPr>
            <a:xfrm>
              <a:off x="1735830" y="2933055"/>
              <a:ext cx="3168707" cy="830997"/>
            </a:xfrm>
            <a:prstGeom prst="rect">
              <a:avLst/>
            </a:prstGeom>
            <a:noFill/>
          </p:spPr>
          <p:txBody>
            <a:bodyPr wrap="square" rtlCol="0">
              <a:spAutoFit/>
            </a:bodyPr>
            <a:lstStyle/>
            <a:p>
              <a:pPr lvl="0" defTabSz="457200">
                <a:defRPr/>
              </a:pPr>
              <a:r>
                <a:rPr lang="en-US" sz="2400" i="1" dirty="0" err="1">
                  <a:solidFill>
                    <a:prstClr val="black"/>
                  </a:solidFill>
                  <a:latin typeface="Times New Roman" panose="02020603050405020304" pitchFamily="18" charset="0"/>
                  <a:cs typeface="Times New Roman" panose="02020603050405020304" pitchFamily="18" charset="0"/>
                </a:rPr>
                <a:t>Em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hãy</a:t>
              </a:r>
              <a:r>
                <a:rPr lang="en-US" sz="2400" i="1" dirty="0">
                  <a:solidFill>
                    <a:prstClr val="black"/>
                  </a:solidFill>
                  <a:latin typeface="Times New Roman" panose="02020603050405020304" pitchFamily="18" charset="0"/>
                  <a:cs typeface="Times New Roman" panose="02020603050405020304" pitchFamily="18" charset="0"/>
                </a:rPr>
                <a:t> chia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văn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bản</a:t>
              </a:r>
              <a:r>
                <a:rPr lang="en-US" sz="2400" i="1" dirty="0">
                  <a:solidFill>
                    <a:prstClr val="black"/>
                  </a:solidFill>
                  <a:latin typeface="Times New Roman" panose="02020603050405020304" pitchFamily="18" charset="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xmlns="" id="{85878336-7412-4B7B-93DC-EABD046D1DAB}"/>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xmlns="" id="{4D2F9908-8BD6-4804-A24F-45025592348F}"/>
              </a:ext>
            </a:extLst>
          </p:cNvPr>
          <p:cNvGrpSpPr/>
          <p:nvPr/>
        </p:nvGrpSpPr>
        <p:grpSpPr>
          <a:xfrm>
            <a:off x="6476619" y="4666729"/>
            <a:ext cx="4086848" cy="904394"/>
            <a:chOff x="1233702" y="2720050"/>
            <a:chExt cx="3624909" cy="904394"/>
          </a:xfrm>
        </p:grpSpPr>
        <p:sp>
          <p:nvSpPr>
            <p:cNvPr id="22" name="文本框 21">
              <a:extLst>
                <a:ext uri="{FF2B5EF4-FFF2-40B4-BE49-F238E27FC236}">
                  <a16:creationId xmlns:a16="http://schemas.microsoft.com/office/drawing/2014/main" xmlns="" id="{983BA1FD-898F-4D56-95E4-4F40E0E476BF}"/>
                </a:ext>
              </a:extLst>
            </p:cNvPr>
            <p:cNvSpPr txBox="1"/>
            <p:nvPr/>
          </p:nvSpPr>
          <p:spPr>
            <a:xfrm>
              <a:off x="1689904" y="3032567"/>
              <a:ext cx="316870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xmlns=""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xmlns=""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8364981" y="5450005"/>
            <a:ext cx="3046038" cy="1580853"/>
          </a:xfrm>
          <a:prstGeom prst="rect">
            <a:avLst/>
          </a:prstGeom>
        </p:spPr>
      </p:pic>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xmlns=""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xmlns=""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xmlns=""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xmlns=""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218682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2" y="201165"/>
            <a:ext cx="1974868"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Đọc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xmlns="" id="{2F153DA4-A504-4FA6-BCDB-1ABAC8CDF8E3}"/>
              </a:ext>
            </a:extLst>
          </p:cNvPr>
          <p:cNvPicPr>
            <a:picLocks noChangeAspect="1"/>
          </p:cNvPicPr>
          <p:nvPr/>
        </p:nvPicPr>
        <p:blipFill>
          <a:blip r:embed="rId12"/>
          <a:stretch>
            <a:fillRect/>
          </a:stretch>
        </p:blipFill>
        <p:spPr>
          <a:xfrm>
            <a:off x="6041783" y="4209825"/>
            <a:ext cx="2552700" cy="1790700"/>
          </a:xfrm>
          <a:prstGeom prst="rect">
            <a:avLst/>
          </a:prstGeom>
        </p:spPr>
      </p:pic>
    </p:spTree>
    <p:extLst>
      <p:ext uri="{BB962C8B-B14F-4D97-AF65-F5344CB8AC3E}">
        <p14:creationId xmlns:p14="http://schemas.microsoft.com/office/powerpoint/2010/main" val="37725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in)">
                                      <p:cBhvr>
                                        <p:cTn id="55" dur="2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circle(in)">
                                      <p:cBhvr>
                                        <p:cTn id="6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p:bldP spid="32"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xmlns=""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xmlns=""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xmlns=""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xmlns="" id="{75087FF1-24EA-47F8-B4CC-13F520F612EA}"/>
              </a:ext>
            </a:extLst>
          </p:cNvPr>
          <p:cNvGrpSpPr/>
          <p:nvPr/>
        </p:nvGrpSpPr>
        <p:grpSpPr>
          <a:xfrm>
            <a:off x="1628152" y="3068902"/>
            <a:ext cx="4086848" cy="968167"/>
            <a:chOff x="1233702" y="2720050"/>
            <a:chExt cx="3624909" cy="968167"/>
          </a:xfrm>
        </p:grpSpPr>
        <p:sp>
          <p:nvSpPr>
            <p:cNvPr id="12" name="文本框 11">
              <a:extLst>
                <a:ext uri="{FF2B5EF4-FFF2-40B4-BE49-F238E27FC236}">
                  <a16:creationId xmlns:a16="http://schemas.microsoft.com/office/drawing/2014/main" xmlns="" id="{E8D39E58-89E6-4FA2-AE18-83FD8CB4CC15}"/>
                </a:ext>
              </a:extLst>
            </p:cNvPr>
            <p:cNvSpPr txBox="1"/>
            <p:nvPr/>
          </p:nvSpPr>
          <p:spPr>
            <a:xfrm>
              <a:off x="1689904" y="2857220"/>
              <a:ext cx="3168707" cy="830997"/>
            </a:xfrm>
            <a:prstGeom prst="rect">
              <a:avLst/>
            </a:prstGeom>
            <a:noFill/>
          </p:spPr>
          <p:txBody>
            <a:bodyPr wrap="square" rtlCol="0">
              <a:spAutoFit/>
            </a:bodyPr>
            <a:lstStyle/>
            <a:p>
              <a:pPr lvl="0" defTabSz="457200">
                <a:defRPr/>
              </a:pP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xmlns=""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xmlns="" id="{1283070B-A2F7-432D-8722-BE3407843788}"/>
              </a:ext>
            </a:extLst>
          </p:cNvPr>
          <p:cNvGrpSpPr/>
          <p:nvPr/>
        </p:nvGrpSpPr>
        <p:grpSpPr>
          <a:xfrm>
            <a:off x="3156827" y="4380540"/>
            <a:ext cx="6987514" cy="904394"/>
            <a:chOff x="1233702" y="2720050"/>
            <a:chExt cx="3950622" cy="904394"/>
          </a:xfrm>
        </p:grpSpPr>
        <p:sp>
          <p:nvSpPr>
            <p:cNvPr id="16" name="文本框 15">
              <a:extLst>
                <a:ext uri="{FF2B5EF4-FFF2-40B4-BE49-F238E27FC236}">
                  <a16:creationId xmlns:a16="http://schemas.microsoft.com/office/drawing/2014/main" xmlns="" id="{261756CF-5E1B-4F02-A87F-8F740F35E7A3}"/>
                </a:ext>
              </a:extLst>
            </p:cNvPr>
            <p:cNvSpPr txBox="1"/>
            <p:nvPr/>
          </p:nvSpPr>
          <p:spPr>
            <a:xfrm>
              <a:off x="1663401" y="2768460"/>
              <a:ext cx="3520923" cy="461665"/>
            </a:xfrm>
            <a:prstGeom prst="rect">
              <a:avLst/>
            </a:prstGeom>
            <a:noFill/>
          </p:spPr>
          <p:txBody>
            <a:bodyPr wrap="square" rtlCol="0">
              <a:spAutoFit/>
            </a:bodyPr>
            <a:lstStyle/>
            <a:p>
              <a:pPr lvl="0" algn="just" defTabSz="457200">
                <a:defRPr/>
              </a:pPr>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cục</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phần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xmlns=""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xmlns="" id="{4D2F9908-8BD6-4804-A24F-45025592348F}"/>
              </a:ext>
            </a:extLst>
          </p:cNvPr>
          <p:cNvGrpSpPr/>
          <p:nvPr/>
        </p:nvGrpSpPr>
        <p:grpSpPr>
          <a:xfrm>
            <a:off x="6875589" y="2966720"/>
            <a:ext cx="4086848" cy="1143514"/>
            <a:chOff x="1233702" y="2720050"/>
            <a:chExt cx="3624909" cy="1143514"/>
          </a:xfrm>
        </p:grpSpPr>
        <p:sp>
          <p:nvSpPr>
            <p:cNvPr id="22" name="文本框 21">
              <a:extLst>
                <a:ext uri="{FF2B5EF4-FFF2-40B4-BE49-F238E27FC236}">
                  <a16:creationId xmlns:a16="http://schemas.microsoft.com/office/drawing/2014/main" xmlns="" id="{983BA1FD-898F-4D56-95E4-4F40E0E476BF}"/>
                </a:ext>
              </a:extLst>
            </p:cNvPr>
            <p:cNvSpPr txBox="1"/>
            <p:nvPr/>
          </p:nvSpPr>
          <p:spPr>
            <a:xfrm>
              <a:off x="1689904" y="3032567"/>
              <a:ext cx="3168707" cy="830997"/>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Phương thức biểu đạt: Nghị luận.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xmlns=""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xmlns=""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xmlns=""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xmlns=""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xmlns=""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xmlns=""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8655992"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8224294"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2. Thể loại, phương thức biểu đạt, bố cục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xmlns="" id="{C1C17C8F-F687-4376-8D0F-77EEEFC4F01F}"/>
              </a:ext>
            </a:extLst>
          </p:cNvPr>
          <p:cNvPicPr>
            <a:picLocks noChangeAspect="1"/>
          </p:cNvPicPr>
          <p:nvPr/>
        </p:nvPicPr>
        <p:blipFill>
          <a:blip r:embed="rId12"/>
          <a:stretch>
            <a:fillRect/>
          </a:stretch>
        </p:blipFill>
        <p:spPr>
          <a:xfrm>
            <a:off x="6605925" y="4214873"/>
            <a:ext cx="2552700" cy="1790700"/>
          </a:xfrm>
          <a:prstGeom prst="rect">
            <a:avLst/>
          </a:prstGeom>
        </p:spPr>
      </p:pic>
    </p:spTree>
    <p:extLst>
      <p:ext uri="{BB962C8B-B14F-4D97-AF65-F5344CB8AC3E}">
        <p14:creationId xmlns:p14="http://schemas.microsoft.com/office/powerpoint/2010/main" val="421457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xmlns=""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xmlns=""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xmlns=""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xmlns="" id="{75087FF1-24EA-47F8-B4CC-13F520F612EA}"/>
              </a:ext>
            </a:extLst>
          </p:cNvPr>
          <p:cNvGrpSpPr/>
          <p:nvPr/>
        </p:nvGrpSpPr>
        <p:grpSpPr>
          <a:xfrm>
            <a:off x="1659791" y="2763144"/>
            <a:ext cx="4086848" cy="2076162"/>
            <a:chOff x="1233702" y="2720050"/>
            <a:chExt cx="3624909" cy="2076162"/>
          </a:xfrm>
        </p:grpSpPr>
        <p:sp>
          <p:nvSpPr>
            <p:cNvPr id="12" name="文本框 11">
              <a:extLst>
                <a:ext uri="{FF2B5EF4-FFF2-40B4-BE49-F238E27FC236}">
                  <a16:creationId xmlns:a16="http://schemas.microsoft.com/office/drawing/2014/main" xmlns="" id="{E8D39E58-89E6-4FA2-AE18-83FD8CB4CC15}"/>
                </a:ext>
              </a:extLst>
            </p:cNvPr>
            <p:cNvSpPr txBox="1"/>
            <p:nvPr/>
          </p:nvSpPr>
          <p:spPr>
            <a:xfrm>
              <a:off x="1689904" y="2857220"/>
              <a:ext cx="3168707" cy="1938992"/>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P1: từ đầu </a:t>
              </a:r>
              <a:r>
                <a:rPr lang="en-US" sz="2400" dirty="0">
                  <a:solidFill>
                    <a:prstClr val="black"/>
                  </a:solidFill>
                  <a:latin typeface="Times New Roman" panose="02020603050405020304" pitchFamily="18" charset="0"/>
                  <a:cs typeface="Times New Roman" panose="02020603050405020304" pitchFamily="18" charset="0"/>
                </a:rPr>
                <a:t>-&gt;</a:t>
              </a:r>
              <a:r>
                <a:rPr lang="vi-VN" sz="2400" dirty="0">
                  <a:solidFill>
                    <a:prstClr val="black"/>
                  </a:solidFill>
                  <a:latin typeface="Times New Roman" panose="02020603050405020304" pitchFamily="18" charset="0"/>
                  <a:cs typeface="Times New Roman" panose="02020603050405020304" pitchFamily="18" charset="0"/>
                </a:rPr>
                <a:t> gần gũi: Nêu vấn đề: Thánh Gióng vừa là anh hùng phi thường, vừa là một con người trần thế.</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xmlns=""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xmlns="" id="{1283070B-A2F7-432D-8722-BE3407843788}"/>
              </a:ext>
            </a:extLst>
          </p:cNvPr>
          <p:cNvGrpSpPr/>
          <p:nvPr/>
        </p:nvGrpSpPr>
        <p:grpSpPr>
          <a:xfrm>
            <a:off x="3504774" y="5118103"/>
            <a:ext cx="6741629" cy="904394"/>
            <a:chOff x="1379451" y="3341323"/>
            <a:chExt cx="3811603" cy="904394"/>
          </a:xfrm>
        </p:grpSpPr>
        <p:sp>
          <p:nvSpPr>
            <p:cNvPr id="16" name="文本框 15">
              <a:extLst>
                <a:ext uri="{FF2B5EF4-FFF2-40B4-BE49-F238E27FC236}">
                  <a16:creationId xmlns:a16="http://schemas.microsoft.com/office/drawing/2014/main" xmlns="" id="{261756CF-5E1B-4F02-A87F-8F740F35E7A3}"/>
                </a:ext>
              </a:extLst>
            </p:cNvPr>
            <p:cNvSpPr txBox="1"/>
            <p:nvPr/>
          </p:nvSpPr>
          <p:spPr>
            <a:xfrm>
              <a:off x="1670131" y="3408606"/>
              <a:ext cx="3520923" cy="461665"/>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P3: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vấn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xmlns=""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21" name="组合 20">
            <a:extLst>
              <a:ext uri="{FF2B5EF4-FFF2-40B4-BE49-F238E27FC236}">
                <a16:creationId xmlns:a16="http://schemas.microsoft.com/office/drawing/2014/main" xmlns="" id="{4D2F9908-8BD6-4804-A24F-45025592348F}"/>
              </a:ext>
            </a:extLst>
          </p:cNvPr>
          <p:cNvGrpSpPr/>
          <p:nvPr/>
        </p:nvGrpSpPr>
        <p:grpSpPr>
          <a:xfrm>
            <a:off x="6875589" y="2966720"/>
            <a:ext cx="4086848" cy="1143514"/>
            <a:chOff x="1233702" y="2720050"/>
            <a:chExt cx="3624909" cy="1143514"/>
          </a:xfrm>
        </p:grpSpPr>
        <p:sp>
          <p:nvSpPr>
            <p:cNvPr id="22" name="文本框 21">
              <a:extLst>
                <a:ext uri="{FF2B5EF4-FFF2-40B4-BE49-F238E27FC236}">
                  <a16:creationId xmlns:a16="http://schemas.microsoft.com/office/drawing/2014/main" xmlns="" id="{983BA1FD-898F-4D56-95E4-4F40E0E476BF}"/>
                </a:ext>
              </a:extLst>
            </p:cNvPr>
            <p:cNvSpPr txBox="1"/>
            <p:nvPr/>
          </p:nvSpPr>
          <p:spPr>
            <a:xfrm>
              <a:off x="1689904" y="3032567"/>
              <a:ext cx="3168707" cy="830997"/>
            </a:xfrm>
            <a:prstGeom prst="rect">
              <a:avLst/>
            </a:prstGeom>
            <a:noFill/>
          </p:spPr>
          <p:txBody>
            <a:bodyPr wrap="square" rtlCol="0">
              <a:spAutoFit/>
            </a:bodyPr>
            <a:lstStyle/>
            <a:p>
              <a:pPr lvl="0" defTabSz="457200">
                <a:defRPr/>
              </a:pPr>
              <a:r>
                <a:rPr lang="vi-VN" sz="2400" dirty="0">
                  <a:solidFill>
                    <a:prstClr val="black"/>
                  </a:solidFill>
                  <a:latin typeface="Times New Roman" panose="02020603050405020304" pitchFamily="18" charset="0"/>
                  <a:cs typeface="Times New Roman" panose="02020603050405020304" pitchFamily="18" charset="0"/>
                </a:rPr>
                <a:t>P2: tiếp theo </a:t>
              </a:r>
              <a:r>
                <a:rPr lang="en-US" sz="2400" dirty="0">
                  <a:solidFill>
                    <a:prstClr val="black"/>
                  </a:solidFill>
                  <a:latin typeface="Times New Roman" panose="02020603050405020304" pitchFamily="18" charset="0"/>
                  <a:cs typeface="Times New Roman" panose="02020603050405020304" pitchFamily="18" charset="0"/>
                </a:rPr>
                <a:t>-&gt; </a:t>
              </a:r>
              <a:r>
                <a:rPr lang="vi-VN" sz="2400" dirty="0">
                  <a:solidFill>
                    <a:prstClr val="black"/>
                  </a:solidFill>
                  <a:latin typeface="Times New Roman" panose="02020603050405020304" pitchFamily="18" charset="0"/>
                  <a:cs typeface="Times New Roman" panose="02020603050405020304" pitchFamily="18" charset="0"/>
                </a:rPr>
                <a:t>làm nên TG: giải quyết vấn đề</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xmlns=""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xmlns=""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xmlns=""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xmlns=""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xmlns=""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xmlns=""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8655992"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8224294"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2. Thể loại, phương thức biểu đạt, bố cục</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5D023A11-1636-4959-A13C-453AB1D30F40}"/>
              </a:ext>
            </a:extLst>
          </p:cNvPr>
          <p:cNvPicPr>
            <a:picLocks noChangeAspect="1"/>
          </p:cNvPicPr>
          <p:nvPr/>
        </p:nvPicPr>
        <p:blipFill>
          <a:blip r:embed="rId12"/>
          <a:stretch>
            <a:fillRect/>
          </a:stretch>
        </p:blipFill>
        <p:spPr>
          <a:xfrm>
            <a:off x="7953242" y="4359774"/>
            <a:ext cx="1869421" cy="1311385"/>
          </a:xfrm>
          <a:prstGeom prst="rect">
            <a:avLst/>
          </a:prstGeom>
        </p:spPr>
      </p:pic>
    </p:spTree>
    <p:extLst>
      <p:ext uri="{BB962C8B-B14F-4D97-AF65-F5344CB8AC3E}">
        <p14:creationId xmlns:p14="http://schemas.microsoft.com/office/powerpoint/2010/main" val="1390135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Suy</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ngẫm</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và</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phản</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hồi</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4249548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52128" y="2538135"/>
            <a:ext cx="5487743" cy="1481175"/>
          </a:xfrm>
          <a:prstGeom prst="rect">
            <a:avLst/>
          </a:prstGeom>
          <a:noFill/>
        </p:spPr>
        <p:txBody>
          <a:bodyPr wrap="square" rtlCol="0">
            <a:spAutoFit/>
          </a:bodyPr>
          <a:lstStyle/>
          <a:p>
            <a:pPr lvl="0" algn="ctr" defTabSz="457200">
              <a:lnSpc>
                <a:spcPct val="150000"/>
              </a:lnSpc>
              <a:defRPr/>
            </a:pPr>
            <a:r>
              <a:rPr lang="de-DE" sz="3200" i="1" dirty="0">
                <a:solidFill>
                  <a:srgbClr val="C00000"/>
                </a:solidFill>
                <a:latin typeface="Times New Roman" panose="02020603050405020304" pitchFamily="18" charset="0"/>
                <a:cs typeface="Times New Roman" panose="02020603050405020304" pitchFamily="18" charset="0"/>
              </a:rPr>
              <a:t>Tác giả đã nêu ra những ý kiến nào về nhân vật Thánh Gióng?</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111777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xmlns="" id="{212D2CAF-BF24-460A-81D6-2A53B49E3092}"/>
              </a:ext>
            </a:extLst>
          </p:cNvPr>
          <p:cNvSpPr txBox="1"/>
          <p:nvPr/>
        </p:nvSpPr>
        <p:spPr>
          <a:xfrm>
            <a:off x="5287487" y="1258820"/>
            <a:ext cx="7291274" cy="646331"/>
          </a:xfrm>
          <a:prstGeom prst="rect">
            <a:avLst/>
          </a:prstGeom>
          <a:noFill/>
        </p:spPr>
        <p:txBody>
          <a:bodyPr wrap="square" rtlCol="0">
            <a:spAutoFit/>
          </a:bodyPr>
          <a:lstStyle/>
          <a:p>
            <a:pPr lvl="0" defTabSz="457200">
              <a:defRPr/>
            </a:pPr>
            <a:r>
              <a:rPr lang="en-US" sz="3600" b="1" i="1" dirty="0">
                <a:solidFill>
                  <a:srgbClr val="0070C0"/>
                </a:solidFill>
                <a:latin typeface="Times New Roman" panose="02020603050405020304" pitchFamily="18" charset="0"/>
                <a:cs typeface="Times New Roman" panose="02020603050405020304" pitchFamily="18" charset="0"/>
              </a:rPr>
              <a:t>1. </a:t>
            </a:r>
            <a:r>
              <a:rPr lang="en-US" sz="3600" b="1" i="1" dirty="0" err="1">
                <a:solidFill>
                  <a:srgbClr val="0070C0"/>
                </a:solidFill>
                <a:latin typeface="Times New Roman" panose="02020603050405020304" pitchFamily="18" charset="0"/>
                <a:cs typeface="Times New Roman" panose="02020603050405020304" pitchFamily="18" charset="0"/>
              </a:rPr>
              <a:t>Nêu</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vấn</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đề</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xmlns=""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4639053" y="1261921"/>
            <a:ext cx="585788" cy="649007"/>
          </a:xfrm>
          <a:prstGeom prst="rect">
            <a:avLst/>
          </a:prstGeom>
        </p:spPr>
      </p:pic>
      <p:pic>
        <p:nvPicPr>
          <p:cNvPr id="11" name="图片 10">
            <a:extLst>
              <a:ext uri="{FF2B5EF4-FFF2-40B4-BE49-F238E27FC236}">
                <a16:creationId xmlns:a16="http://schemas.microsoft.com/office/drawing/2014/main" xmlns=""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7310329" y="1751759"/>
            <a:ext cx="580872" cy="643560"/>
          </a:xfrm>
          <a:prstGeom prst="rect">
            <a:avLst/>
          </a:prstGeom>
        </p:spPr>
      </p:pic>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xmlns=""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xmlns=""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xmlns=""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xmlns=""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xmlns=""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xmlns=""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xmlns=""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xmlns=""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xmlns=""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xmlns=""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xmlns=""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xmlns=""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xmlns=""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xmlns=""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xmlns=""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xmlns=""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xmlns=""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xmlns=""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xmlns=""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xmlns=""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xmlns=""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xmlns="" id="{DFF7E2D2-FDCE-49CD-B066-9D16D584303E}"/>
              </a:ext>
            </a:extLst>
          </p:cNvPr>
          <p:cNvGrpSpPr/>
          <p:nvPr/>
        </p:nvGrpSpPr>
        <p:grpSpPr>
          <a:xfrm>
            <a:off x="595276" y="2903644"/>
            <a:ext cx="3184729" cy="1449118"/>
            <a:chOff x="8431056" y="1600909"/>
            <a:chExt cx="3184729" cy="1449118"/>
          </a:xfrm>
        </p:grpSpPr>
        <p:sp>
          <p:nvSpPr>
            <p:cNvPr id="63" name="矩形 32">
              <a:extLst>
                <a:ext uri="{FF2B5EF4-FFF2-40B4-BE49-F238E27FC236}">
                  <a16:creationId xmlns:a16="http://schemas.microsoft.com/office/drawing/2014/main" xmlns="" id="{1D898440-7637-4BD5-8A79-8CE6BFB8C416}"/>
                </a:ext>
              </a:extLst>
            </p:cNvPr>
            <p:cNvSpPr/>
            <p:nvPr/>
          </p:nvSpPr>
          <p:spPr>
            <a:xfrm>
              <a:off x="8980269" y="1665032"/>
              <a:ext cx="2635516" cy="1384995"/>
            </a:xfrm>
            <a:prstGeom prst="rect">
              <a:avLst/>
            </a:prstGeom>
          </p:spPr>
          <p:txBody>
            <a:bodyPr wrap="square">
              <a:spAutoFit/>
            </a:bodyPr>
            <a:lstStyle/>
            <a:p>
              <a:pPr lvl="0" defTabSz="457200">
                <a:defRPr/>
              </a:pP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xmlns=""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xmlns="" id="{9D90B4B3-9739-4EF8-AEA2-9FF961B69368}"/>
              </a:ext>
            </a:extLst>
          </p:cNvPr>
          <p:cNvGrpSpPr/>
          <p:nvPr/>
        </p:nvGrpSpPr>
        <p:grpSpPr>
          <a:xfrm>
            <a:off x="1263112" y="4851567"/>
            <a:ext cx="3035795" cy="1815882"/>
            <a:chOff x="7596218" y="1011367"/>
            <a:chExt cx="3035795" cy="1815882"/>
          </a:xfrm>
        </p:grpSpPr>
        <p:sp>
          <p:nvSpPr>
            <p:cNvPr id="68" name="矩形 39">
              <a:extLst>
                <a:ext uri="{FF2B5EF4-FFF2-40B4-BE49-F238E27FC236}">
                  <a16:creationId xmlns:a16="http://schemas.microsoft.com/office/drawing/2014/main" xmlns="" id="{5A8E6780-C16B-442A-802C-7EFAA0276792}"/>
                </a:ext>
              </a:extLst>
            </p:cNvPr>
            <p:cNvSpPr/>
            <p:nvPr/>
          </p:nvSpPr>
          <p:spPr>
            <a:xfrm>
              <a:off x="8236236" y="1011367"/>
              <a:ext cx="2395777" cy="1815882"/>
            </a:xfrm>
            <a:prstGeom prst="rect">
              <a:avLst/>
            </a:prstGeom>
          </p:spPr>
          <p:txBody>
            <a:bodyPr wrap="square">
              <a:spAutoFit/>
            </a:bodyPr>
            <a:lstStyle/>
            <a:p>
              <a:pPr lvl="0" algn="ctr" defTabSz="457200">
                <a:defRPr/>
              </a:pPr>
              <a:r>
                <a:rPr lang="en-US" sz="2800" dirty="0" err="1">
                  <a:solidFill>
                    <a:srgbClr val="000000"/>
                  </a:solidFill>
                  <a:latin typeface="Times New Roman" panose="02020603050405020304" pitchFamily="18" charset="0"/>
                  <a:ea typeface="Times New Roman" panose="02020603050405020304" pitchFamily="18" charset="0"/>
                </a:rPr>
                <a:t>vừa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hùng</a:t>
              </a:r>
              <a:r>
                <a:rPr lang="en-US" sz="2800" dirty="0">
                  <a:solidFill>
                    <a:srgbClr val="000000"/>
                  </a:solidFill>
                  <a:latin typeface="Times New Roman" panose="02020603050405020304" pitchFamily="18" charset="0"/>
                  <a:ea typeface="Times New Roman" panose="02020603050405020304" pitchFamily="18" charset="0"/>
                </a:rPr>
                <a:t> phi </a:t>
              </a:r>
              <a:r>
                <a:rPr lang="en-US" sz="2800" dirty="0" err="1">
                  <a:solidFill>
                    <a:srgbClr val="000000"/>
                  </a:solidFill>
                  <a:latin typeface="Times New Roman" panose="02020603050405020304" pitchFamily="18" charset="0"/>
                  <a:ea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tưởng</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xmlns=""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xmlns="" id="{11E43671-0799-471A-82F3-0A973B8E907A}"/>
              </a:ext>
            </a:extLst>
          </p:cNvPr>
          <p:cNvGrpSpPr/>
          <p:nvPr/>
        </p:nvGrpSpPr>
        <p:grpSpPr>
          <a:xfrm>
            <a:off x="8397711" y="5215466"/>
            <a:ext cx="2947063" cy="1384995"/>
            <a:chOff x="8431056" y="1526304"/>
            <a:chExt cx="2947063" cy="1384995"/>
          </a:xfrm>
        </p:grpSpPr>
        <p:sp>
          <p:nvSpPr>
            <p:cNvPr id="73" name="矩形 45">
              <a:extLst>
                <a:ext uri="{FF2B5EF4-FFF2-40B4-BE49-F238E27FC236}">
                  <a16:creationId xmlns:a16="http://schemas.microsoft.com/office/drawing/2014/main" xmlns="" id="{88C2D95F-C8B7-4D0E-B628-D8DE23880D8B}"/>
                </a:ext>
              </a:extLst>
            </p:cNvPr>
            <p:cNvSpPr/>
            <p:nvPr/>
          </p:nvSpPr>
          <p:spPr>
            <a:xfrm>
              <a:off x="9219257" y="1526304"/>
              <a:ext cx="2158862" cy="1384995"/>
            </a:xfrm>
            <a:prstGeom prst="rect">
              <a:avLst/>
            </a:prstGeom>
          </p:spPr>
          <p:txBody>
            <a:bodyPr wrap="square">
              <a:spAutoFit/>
            </a:bodyPr>
            <a:lstStyle/>
            <a:p>
              <a:pPr lvl="0" defTabSz="457200">
                <a:defRPr/>
              </a:pP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vẻ</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đẹp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gũi</a:t>
              </a:r>
              <a:r>
                <a:rPr lang="en-US" sz="2800" dirty="0">
                  <a:solidFill>
                    <a:srgbClr val="000000"/>
                  </a:solidFill>
                  <a:latin typeface="Times New Roman" panose="02020603050405020304" pitchFamily="18" charset="0"/>
                  <a:ea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xmlns=""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74" name="组合 46">
            <a:extLst>
              <a:ext uri="{FF2B5EF4-FFF2-40B4-BE49-F238E27FC236}">
                <a16:creationId xmlns:a16="http://schemas.microsoft.com/office/drawing/2014/main" xmlns="" id="{57343EA6-A245-43D5-8044-3D012F6038E6}"/>
              </a:ext>
            </a:extLst>
          </p:cNvPr>
          <p:cNvGrpSpPr/>
          <p:nvPr/>
        </p:nvGrpSpPr>
        <p:grpSpPr>
          <a:xfrm>
            <a:off x="8500047" y="3179253"/>
            <a:ext cx="3132509" cy="1018230"/>
            <a:chOff x="8431056" y="1600909"/>
            <a:chExt cx="3132509" cy="1018230"/>
          </a:xfrm>
        </p:grpSpPr>
        <p:sp>
          <p:nvSpPr>
            <p:cNvPr id="78" name="矩形 50">
              <a:extLst>
                <a:ext uri="{FF2B5EF4-FFF2-40B4-BE49-F238E27FC236}">
                  <a16:creationId xmlns:a16="http://schemas.microsoft.com/office/drawing/2014/main" xmlns="" id="{FEB59E24-D79D-4661-8E79-42B901EFC672}"/>
                </a:ext>
              </a:extLst>
            </p:cNvPr>
            <p:cNvSpPr/>
            <p:nvPr/>
          </p:nvSpPr>
          <p:spPr>
            <a:xfrm>
              <a:off x="8980269" y="1665032"/>
              <a:ext cx="2583296" cy="954107"/>
            </a:xfrm>
            <a:prstGeom prst="rect">
              <a:avLst/>
            </a:prstGeom>
          </p:spPr>
          <p:txBody>
            <a:bodyPr wrap="square">
              <a:spAutoFit/>
            </a:bodyPr>
            <a:lstStyle/>
            <a:p>
              <a:pPr lvl="0" defTabSz="457200">
                <a:defRPr/>
              </a:pPr>
              <a:r>
                <a:rPr lang="vi-VN" sz="2800" dirty="0">
                  <a:solidFill>
                    <a:prstClr val="black"/>
                  </a:solidFill>
                  <a:latin typeface="Times New Roman" panose="02020603050405020304" pitchFamily="18" charset="0"/>
                  <a:cs typeface="Times New Roman" panose="02020603050405020304" pitchFamily="18" charset="0"/>
                </a:rPr>
                <a:t>vừa là một con người trần thế</a:t>
              </a:r>
              <a:r>
                <a:rPr lang="en-US" sz="2800" dirty="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图片 48">
              <a:extLst>
                <a:ext uri="{FF2B5EF4-FFF2-40B4-BE49-F238E27FC236}">
                  <a16:creationId xmlns:a16="http://schemas.microsoft.com/office/drawing/2014/main" xmlns=""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spTree>
    <p:extLst>
      <p:ext uri="{BB962C8B-B14F-4D97-AF65-F5344CB8AC3E}">
        <p14:creationId xmlns:p14="http://schemas.microsoft.com/office/powerpoint/2010/main" val="2068624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heel(1)">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1000" fill="hold"/>
                                        <p:tgtEl>
                                          <p:spTgt spid="74"/>
                                        </p:tgtEl>
                                        <p:attrNameLst>
                                          <p:attrName>ppt_w</p:attrName>
                                        </p:attrNameLst>
                                      </p:cBhvr>
                                      <p:tavLst>
                                        <p:tav tm="0">
                                          <p:val>
                                            <p:fltVal val="0"/>
                                          </p:val>
                                        </p:tav>
                                        <p:tav tm="100000">
                                          <p:val>
                                            <p:strVal val="#ppt_w"/>
                                          </p:val>
                                        </p:tav>
                                      </p:tavLst>
                                    </p:anim>
                                    <p:anim calcmode="lin" valueType="num">
                                      <p:cBhvr>
                                        <p:cTn id="63" dur="1000" fill="hold"/>
                                        <p:tgtEl>
                                          <p:spTgt spid="74"/>
                                        </p:tgtEl>
                                        <p:attrNameLst>
                                          <p:attrName>ppt_h</p:attrName>
                                        </p:attrNameLst>
                                      </p:cBhvr>
                                      <p:tavLst>
                                        <p:tav tm="0">
                                          <p:val>
                                            <p:fltVal val="0"/>
                                          </p:val>
                                        </p:tav>
                                        <p:tav tm="100000">
                                          <p:val>
                                            <p:strVal val="#ppt_h"/>
                                          </p:val>
                                        </p:tav>
                                      </p:tavLst>
                                    </p:anim>
                                    <p:anim calcmode="lin" valueType="num">
                                      <p:cBhvr>
                                        <p:cTn id="64" dur="1000" fill="hold"/>
                                        <p:tgtEl>
                                          <p:spTgt spid="74"/>
                                        </p:tgtEl>
                                        <p:attrNameLst>
                                          <p:attrName>style.rotation</p:attrName>
                                        </p:attrNameLst>
                                      </p:cBhvr>
                                      <p:tavLst>
                                        <p:tav tm="0">
                                          <p:val>
                                            <p:fltVal val="90"/>
                                          </p:val>
                                        </p:tav>
                                        <p:tav tm="100000">
                                          <p:val>
                                            <p:fltVal val="0"/>
                                          </p:val>
                                        </p:tav>
                                      </p:tavLst>
                                    </p:anim>
                                    <p:animEffect transition="in" filter="fade">
                                      <p:cBhvr>
                                        <p:cTn id="65" dur="10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ircle(in)">
                                      <p:cBhvr>
                                        <p:cTn id="70" dur="2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1000" fill="hold"/>
                                        <p:tgtEl>
                                          <p:spTgt spid="69"/>
                                        </p:tgtEl>
                                        <p:attrNameLst>
                                          <p:attrName>ppt_w</p:attrName>
                                        </p:attrNameLst>
                                      </p:cBhvr>
                                      <p:tavLst>
                                        <p:tav tm="0">
                                          <p:val>
                                            <p:fltVal val="0"/>
                                          </p:val>
                                        </p:tav>
                                        <p:tav tm="100000">
                                          <p:val>
                                            <p:strVal val="#ppt_w"/>
                                          </p:val>
                                        </p:tav>
                                      </p:tavLst>
                                    </p:anim>
                                    <p:anim calcmode="lin" valueType="num">
                                      <p:cBhvr>
                                        <p:cTn id="76" dur="1000" fill="hold"/>
                                        <p:tgtEl>
                                          <p:spTgt spid="69"/>
                                        </p:tgtEl>
                                        <p:attrNameLst>
                                          <p:attrName>ppt_h</p:attrName>
                                        </p:attrNameLst>
                                      </p:cBhvr>
                                      <p:tavLst>
                                        <p:tav tm="0">
                                          <p:val>
                                            <p:fltVal val="0"/>
                                          </p:val>
                                        </p:tav>
                                        <p:tav tm="100000">
                                          <p:val>
                                            <p:strVal val="#ppt_h"/>
                                          </p:val>
                                        </p:tav>
                                      </p:tavLst>
                                    </p:anim>
                                    <p:anim calcmode="lin" valueType="num">
                                      <p:cBhvr>
                                        <p:cTn id="77" dur="1000" fill="hold"/>
                                        <p:tgtEl>
                                          <p:spTgt spid="69"/>
                                        </p:tgtEl>
                                        <p:attrNameLst>
                                          <p:attrName>style.rotation</p:attrName>
                                        </p:attrNameLst>
                                      </p:cBhvr>
                                      <p:tavLst>
                                        <p:tav tm="0">
                                          <p:val>
                                            <p:fltVal val="90"/>
                                          </p:val>
                                        </p:tav>
                                        <p:tav tm="100000">
                                          <p:val>
                                            <p:fltVal val="0"/>
                                          </p:val>
                                        </p:tav>
                                      </p:tavLst>
                                    </p:anim>
                                    <p:animEffect transition="in" filter="fade">
                                      <p:cBhvr>
                                        <p:cTn id="7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3310522" y="2442096"/>
            <a:ext cx="5895732"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KHỞI</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ĐỘNG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907232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graphicFrame>
        <p:nvGraphicFramePr>
          <p:cNvPr id="10" name="Table 9">
            <a:extLst>
              <a:ext uri="{FF2B5EF4-FFF2-40B4-BE49-F238E27FC236}">
                <a16:creationId xmlns:a16="http://schemas.microsoft.com/office/drawing/2014/main" xmlns="" id="{8F3AF1A9-44A5-4293-9F1C-241895DDA5FC}"/>
              </a:ext>
            </a:extLst>
          </p:cNvPr>
          <p:cNvGraphicFramePr>
            <a:graphicFrameLocks noGrp="1"/>
          </p:cNvGraphicFramePr>
          <p:nvPr>
            <p:extLst>
              <p:ext uri="{D42A27DB-BD31-4B8C-83A1-F6EECF244321}">
                <p14:modId xmlns:p14="http://schemas.microsoft.com/office/powerpoint/2010/main" val="1545660817"/>
              </p:ext>
            </p:extLst>
          </p:nvPr>
        </p:nvGraphicFramePr>
        <p:xfrm>
          <a:off x="1726250" y="1689361"/>
          <a:ext cx="9034843" cy="3778844"/>
        </p:xfrm>
        <a:graphic>
          <a:graphicData uri="http://schemas.openxmlformats.org/drawingml/2006/table">
            <a:tbl>
              <a:tblPr firstRow="1" firstCol="1" bandRow="1"/>
              <a:tblGrid>
                <a:gridCol w="2907490">
                  <a:extLst>
                    <a:ext uri="{9D8B030D-6E8A-4147-A177-3AD203B41FA5}">
                      <a16:colId xmlns:a16="http://schemas.microsoft.com/office/drawing/2014/main" xmlns="" val="490242933"/>
                    </a:ext>
                  </a:extLst>
                </a:gridCol>
                <a:gridCol w="2241356">
                  <a:extLst>
                    <a:ext uri="{9D8B030D-6E8A-4147-A177-3AD203B41FA5}">
                      <a16:colId xmlns:a16="http://schemas.microsoft.com/office/drawing/2014/main" xmlns="" val="1249351882"/>
                    </a:ext>
                  </a:extLst>
                </a:gridCol>
                <a:gridCol w="3885997">
                  <a:extLst>
                    <a:ext uri="{9D8B030D-6E8A-4147-A177-3AD203B41FA5}">
                      <a16:colId xmlns:a16="http://schemas.microsoft.com/office/drawing/2014/main" xmlns="" val="2330028205"/>
                    </a:ext>
                  </a:extLst>
                </a:gridCol>
              </a:tblGrid>
              <a:tr h="1438400">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nv TG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a:lnSpc>
                          <a:spcPct val="150000"/>
                        </a:lnSpc>
                        <a:spcAft>
                          <a:spcPts val="0"/>
                        </a:spcAft>
                      </a:pP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xmlns="" val="4113331366"/>
                  </a:ext>
                </a:extLst>
              </a:tr>
              <a:tr h="1170222">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855530663"/>
                  </a:ext>
                </a:extLst>
              </a:tr>
              <a:tr h="1170222">
                <a:tc>
                  <a:txBody>
                    <a:bodyPr/>
                    <a:lstStyle/>
                    <a:p>
                      <a:pPr algn="just">
                        <a:lnSpc>
                          <a:spcPct val="150000"/>
                        </a:lnSpc>
                        <a:spcAft>
                          <a:spcPts val="0"/>
                        </a:spcAft>
                      </a:pPr>
                      <a:r>
                        <a:rPr lang="vi-VN"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just">
                        <a:lnSpc>
                          <a:spcPct val="150000"/>
                        </a:lnSpc>
                        <a:spcAft>
                          <a:spcPts val="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97899395"/>
                  </a:ext>
                </a:extLst>
              </a:tr>
            </a:tbl>
          </a:graphicData>
        </a:graphic>
      </p:graphicFrame>
    </p:spTree>
    <p:extLst>
      <p:ext uri="{BB962C8B-B14F-4D97-AF65-F5344CB8AC3E}">
        <p14:creationId xmlns:p14="http://schemas.microsoft.com/office/powerpoint/2010/main" val="1345939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graphicFrame>
        <p:nvGraphicFramePr>
          <p:cNvPr id="9" name="Table 8">
            <a:extLst>
              <a:ext uri="{FF2B5EF4-FFF2-40B4-BE49-F238E27FC236}">
                <a16:creationId xmlns:a16="http://schemas.microsoft.com/office/drawing/2014/main" xmlns="" id="{F347D87A-358A-495C-855B-3E00679C40BD}"/>
              </a:ext>
            </a:extLst>
          </p:cNvPr>
          <p:cNvGraphicFramePr>
            <a:graphicFrameLocks noGrp="1"/>
          </p:cNvGraphicFramePr>
          <p:nvPr>
            <p:extLst>
              <p:ext uri="{D42A27DB-BD31-4B8C-83A1-F6EECF244321}">
                <p14:modId xmlns:p14="http://schemas.microsoft.com/office/powerpoint/2010/main" val="766342492"/>
              </p:ext>
            </p:extLst>
          </p:nvPr>
        </p:nvGraphicFramePr>
        <p:xfrm>
          <a:off x="615297" y="726394"/>
          <a:ext cx="10650350" cy="5888254"/>
        </p:xfrm>
        <a:graphic>
          <a:graphicData uri="http://schemas.openxmlformats.org/drawingml/2006/table">
            <a:tbl>
              <a:tblPr firstRow="1" firstCol="1" bandRow="1"/>
              <a:tblGrid>
                <a:gridCol w="3702386">
                  <a:extLst>
                    <a:ext uri="{9D8B030D-6E8A-4147-A177-3AD203B41FA5}">
                      <a16:colId xmlns:a16="http://schemas.microsoft.com/office/drawing/2014/main" xmlns="" val="492675947"/>
                    </a:ext>
                  </a:extLst>
                </a:gridCol>
                <a:gridCol w="3473982">
                  <a:extLst>
                    <a:ext uri="{9D8B030D-6E8A-4147-A177-3AD203B41FA5}">
                      <a16:colId xmlns:a16="http://schemas.microsoft.com/office/drawing/2014/main" xmlns="" val="1812487518"/>
                    </a:ext>
                  </a:extLst>
                </a:gridCol>
                <a:gridCol w="3473982">
                  <a:extLst>
                    <a:ext uri="{9D8B030D-6E8A-4147-A177-3AD203B41FA5}">
                      <a16:colId xmlns:a16="http://schemas.microsoft.com/office/drawing/2014/main" xmlns="" val="2615382920"/>
                    </a:ext>
                  </a:extLst>
                </a:gridCol>
              </a:tblGrid>
              <a:tr h="626036">
                <a:tc>
                  <a:txBody>
                    <a:bodyPr/>
                    <a:lstStyle/>
                    <a:p>
                      <a:pPr algn="ctr">
                        <a:lnSpc>
                          <a:spcPct val="115000"/>
                        </a:lnSpc>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Thánh</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2343206209"/>
                  </a:ext>
                </a:extLst>
              </a:tr>
              <a:tr h="775473">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3661525754"/>
                  </a:ext>
                </a:extLst>
              </a:tr>
              <a:tr h="626036">
                <a:tc rowSpan="3">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2421237632"/>
                  </a:ext>
                </a:extLst>
              </a:tr>
              <a:tr h="2256434">
                <a:tc vMerge="1">
                  <a:txBody>
                    <a:bodyPr/>
                    <a:lstStyle/>
                    <a:p>
                      <a:endParaRPr lang="en-US"/>
                    </a:p>
                  </a:txBody>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4290635537"/>
                  </a:ext>
                </a:extLst>
              </a:tr>
              <a:tr h="1604275">
                <a:tc vMerge="1">
                  <a:txBody>
                    <a:bodyPr/>
                    <a:lstStyle/>
                    <a:p>
                      <a:endParaRPr lang="en-US"/>
                    </a:p>
                  </a:txBody>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just">
                        <a:lnSpc>
                          <a:spcPct val="115000"/>
                        </a:lnSpc>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482" marR="684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073352055"/>
                  </a:ext>
                </a:extLst>
              </a:tr>
            </a:tbl>
          </a:graphicData>
        </a:graphic>
      </p:graphicFrame>
      <p:sp>
        <p:nvSpPr>
          <p:cNvPr id="12" name="TextBox 11">
            <a:extLst>
              <a:ext uri="{FF2B5EF4-FFF2-40B4-BE49-F238E27FC236}">
                <a16:creationId xmlns:a16="http://schemas.microsoft.com/office/drawing/2014/main" xmlns="" id="{1337C616-9901-4962-BF90-FF710A272024}"/>
              </a:ext>
            </a:extLst>
          </p:cNvPr>
          <p:cNvSpPr txBox="1"/>
          <p:nvPr/>
        </p:nvSpPr>
        <p:spPr>
          <a:xfrm>
            <a:off x="726617" y="1294607"/>
            <a:ext cx="3650107" cy="703911"/>
          </a:xfrm>
          <a:prstGeom prst="rect">
            <a:avLst/>
          </a:prstGeom>
          <a:noFill/>
        </p:spPr>
        <p:txBody>
          <a:bodyPr wrap="square" rtlCol="0">
            <a:spAutoFit/>
          </a:bodyPr>
          <a:lstStyle/>
          <a:p>
            <a:pPr algn="just">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ea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Thánh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Gióng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anh</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phi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xmlns="" id="{B56928EC-96BB-4150-8937-7AB88DE27A5F}"/>
              </a:ext>
            </a:extLst>
          </p:cNvPr>
          <p:cNvSpPr txBox="1"/>
          <p:nvPr/>
        </p:nvSpPr>
        <p:spPr>
          <a:xfrm>
            <a:off x="4311538" y="1306216"/>
            <a:ext cx="3650107"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Gióng có nguồn gốc siêu nhiên, thần thánh khác thường.</a:t>
            </a:r>
          </a:p>
        </p:txBody>
      </p:sp>
      <p:sp>
        <p:nvSpPr>
          <p:cNvPr id="32" name="TextBox 31">
            <a:extLst>
              <a:ext uri="{FF2B5EF4-FFF2-40B4-BE49-F238E27FC236}">
                <a16:creationId xmlns:a16="http://schemas.microsoft.com/office/drawing/2014/main" xmlns="" id="{205AFD8B-AC60-4E4E-8ABF-478CCF2B3542}"/>
              </a:ext>
            </a:extLst>
          </p:cNvPr>
          <p:cNvSpPr txBox="1"/>
          <p:nvPr/>
        </p:nvSpPr>
        <p:spPr>
          <a:xfrm>
            <a:off x="7846024" y="1306215"/>
            <a:ext cx="3650107"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 Sự thụ thai thần kì.</a:t>
            </a:r>
          </a:p>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 Sức mạnh, ý chí phi thường.</a:t>
            </a:r>
          </a:p>
        </p:txBody>
      </p:sp>
      <p:sp>
        <p:nvSpPr>
          <p:cNvPr id="33" name="TextBox 32">
            <a:extLst>
              <a:ext uri="{FF2B5EF4-FFF2-40B4-BE49-F238E27FC236}">
                <a16:creationId xmlns:a16="http://schemas.microsoft.com/office/drawing/2014/main" xmlns="" id="{F7B1EA35-E718-4420-B14D-71980340D8A7}"/>
              </a:ext>
            </a:extLst>
          </p:cNvPr>
          <p:cNvSpPr txBox="1"/>
          <p:nvPr/>
        </p:nvSpPr>
        <p:spPr>
          <a:xfrm>
            <a:off x="614315" y="3590418"/>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Ý kiến 2: Thánh Gióng là một con người trần thế bình thường.</a:t>
            </a:r>
          </a:p>
        </p:txBody>
      </p:sp>
      <p:sp>
        <p:nvSpPr>
          <p:cNvPr id="39" name="TextBox 38">
            <a:extLst>
              <a:ext uri="{FF2B5EF4-FFF2-40B4-BE49-F238E27FC236}">
                <a16:creationId xmlns:a16="http://schemas.microsoft.com/office/drawing/2014/main" xmlns="" id="{95BE39A3-C607-4502-B70B-5877F1B9284E}"/>
              </a:ext>
            </a:extLst>
          </p:cNvPr>
          <p:cNvSpPr txBox="1"/>
          <p:nvPr/>
        </p:nvSpPr>
        <p:spPr>
          <a:xfrm>
            <a:off x="4302564" y="2089559"/>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Nguồn gốc, lai lịch của Gióng rõ ràng, cụ thể, xác định.</a:t>
            </a:r>
          </a:p>
        </p:txBody>
      </p:sp>
      <p:sp>
        <p:nvSpPr>
          <p:cNvPr id="40" name="TextBox 39">
            <a:extLst>
              <a:ext uri="{FF2B5EF4-FFF2-40B4-BE49-F238E27FC236}">
                <a16:creationId xmlns:a16="http://schemas.microsoft.com/office/drawing/2014/main" xmlns="" id="{EF32125A-66E3-44FD-B98F-9CC9BDF5C809}"/>
              </a:ext>
            </a:extLst>
          </p:cNvPr>
          <p:cNvSpPr txBox="1"/>
          <p:nvPr/>
        </p:nvSpPr>
        <p:spPr>
          <a:xfrm>
            <a:off x="7789508" y="2097980"/>
            <a:ext cx="3521850" cy="703911"/>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Người làng Phù Đổng, nước Văn Lang, đời Hùng Vương thứ sáu.</a:t>
            </a:r>
          </a:p>
        </p:txBody>
      </p:sp>
      <p:sp>
        <p:nvSpPr>
          <p:cNvPr id="41" name="TextBox 40">
            <a:extLst>
              <a:ext uri="{FF2B5EF4-FFF2-40B4-BE49-F238E27FC236}">
                <a16:creationId xmlns:a16="http://schemas.microsoft.com/office/drawing/2014/main" xmlns="" id="{33B4D5E7-B7AF-4688-BA4F-B102943C4FA3}"/>
              </a:ext>
            </a:extLst>
          </p:cNvPr>
          <p:cNvSpPr txBox="1"/>
          <p:nvPr/>
        </p:nvSpPr>
        <p:spPr>
          <a:xfrm>
            <a:off x="4335075" y="2850778"/>
            <a:ext cx="3521850" cy="1022459"/>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Quá trình ra đời, trưởng thành, đánh giặc gần với những người dân bình dị.</a:t>
            </a:r>
          </a:p>
        </p:txBody>
      </p:sp>
      <p:sp>
        <p:nvSpPr>
          <p:cNvPr id="42" name="TextBox 41">
            <a:extLst>
              <a:ext uri="{FF2B5EF4-FFF2-40B4-BE49-F238E27FC236}">
                <a16:creationId xmlns:a16="http://schemas.microsoft.com/office/drawing/2014/main" xmlns="" id="{2EB4736E-4715-41FE-BC52-047E7034BA0F}"/>
              </a:ext>
            </a:extLst>
          </p:cNvPr>
          <p:cNvSpPr txBox="1"/>
          <p:nvPr/>
        </p:nvSpPr>
        <p:spPr>
          <a:xfrm>
            <a:off x="7737425" y="2724910"/>
            <a:ext cx="3521850" cy="2296654"/>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Dù có siêu nhiên đến đâu, Gióng vẫn phải “nằm trong bụng mẹ”, “uống nước, ăn cơm với cà”, mặc quần áo bằng vải của dân làng Phù Đổng, ngựa sắt, áo giáp sắt do vua Hùng tập hợp thợ rèn tài giỏi trong nước đúc nên.</a:t>
            </a:r>
          </a:p>
        </p:txBody>
      </p:sp>
      <p:sp>
        <p:nvSpPr>
          <p:cNvPr id="43" name="TextBox 42">
            <a:extLst>
              <a:ext uri="{FF2B5EF4-FFF2-40B4-BE49-F238E27FC236}">
                <a16:creationId xmlns:a16="http://schemas.microsoft.com/office/drawing/2014/main" xmlns="" id="{9CDB3E8A-5512-4660-BA2F-64FC53C21F6B}"/>
              </a:ext>
            </a:extLst>
          </p:cNvPr>
          <p:cNvSpPr txBox="1"/>
          <p:nvPr/>
        </p:nvSpPr>
        <p:spPr>
          <a:xfrm>
            <a:off x="4335075" y="5258214"/>
            <a:ext cx="3521850" cy="1022459"/>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Thánh Gióng thể hiện sức mạnh của nhân dân trong công cuộc giữ nước.</a:t>
            </a:r>
          </a:p>
        </p:txBody>
      </p:sp>
      <p:sp>
        <p:nvSpPr>
          <p:cNvPr id="44" name="TextBox 43">
            <a:extLst>
              <a:ext uri="{FF2B5EF4-FFF2-40B4-BE49-F238E27FC236}">
                <a16:creationId xmlns:a16="http://schemas.microsoft.com/office/drawing/2014/main" xmlns="" id="{E43480C2-683F-4E8C-AA5D-DB6B48933426}"/>
              </a:ext>
            </a:extLst>
          </p:cNvPr>
          <p:cNvSpPr txBox="1"/>
          <p:nvPr/>
        </p:nvSpPr>
        <p:spPr>
          <a:xfrm>
            <a:off x="7772457" y="5011239"/>
            <a:ext cx="3521850" cy="1659557"/>
          </a:xfrm>
          <a:prstGeom prst="rect">
            <a:avLst/>
          </a:prstGeom>
          <a:noFill/>
        </p:spPr>
        <p:txBody>
          <a:bodyPr wrap="square" rtlCol="0">
            <a:spAutoFit/>
          </a:bodyPr>
          <a:lstStyle/>
          <a:p>
            <a:pPr algn="just">
              <a:lnSpc>
                <a:spcPct val="115000"/>
              </a:lnSpc>
              <a:spcAft>
                <a:spcPts val="0"/>
              </a:spcAft>
            </a:pPr>
            <a:r>
              <a:rPr lang="vi-VN" b="1" dirty="0">
                <a:latin typeface="Times New Roman" panose="02020603050405020304" pitchFamily="18" charset="0"/>
                <a:ea typeface="Times New Roman" panose="02020603050405020304" pitchFamily="18" charset="0"/>
                <a:cs typeface="Times New Roman" panose="02020603050405020304" pitchFamily="18" charset="0"/>
              </a:rPr>
              <a:t>Hình ảnh cậu bé Gióng nằm im không nói, không cười nhưng khi giặc Ân xâm lăng thì vụt lớn đánh giặc thể hiện sức mạnh tiềm ẩn của nhân dân.</a:t>
            </a:r>
          </a:p>
        </p:txBody>
      </p:sp>
    </p:spTree>
    <p:extLst>
      <p:ext uri="{BB962C8B-B14F-4D97-AF65-F5344CB8AC3E}">
        <p14:creationId xmlns:p14="http://schemas.microsoft.com/office/powerpoint/2010/main" val="1852401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arn(inVertical)">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barn(inVertical)">
                                      <p:cBhvr>
                                        <p:cTn id="78" dur="500"/>
                                        <p:tgtEl>
                                          <p:spTgt spid="40"/>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barn(inVertical)">
                                      <p:cBhvr>
                                        <p:cTn id="88" dur="5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barn(inVertical)">
                                      <p:cBhvr>
                                        <p:cTn id="9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P spid="31" grpId="0"/>
      <p:bldP spid="32" grpId="0"/>
      <p:bldP spid="33" grpId="0"/>
      <p:bldP spid="39" grpId="0"/>
      <p:bldP spid="40" grpId="0"/>
      <p:bldP spid="41" grpId="0"/>
      <p:bldP spid="42"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Giải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quyết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103807" y="1984353"/>
            <a:ext cx="5487743" cy="2219838"/>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Em có nhận xét gì về những lí lẽ và dẫn chứng mà tác giả đưa ra?</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301253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xmlns="" id="{88A78CB4-140B-4A34-983D-C1761E5F9B8A}"/>
              </a:ext>
            </a:extLst>
          </p:cNvPr>
          <p:cNvSpPr/>
          <p:nvPr/>
        </p:nvSpPr>
        <p:spPr>
          <a:xfrm>
            <a:off x="1003684" y="2499644"/>
            <a:ext cx="10446835" cy="37617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xmlns=""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xmlns=""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xmlns="" id="{75087FF1-24EA-47F8-B4CC-13F520F612EA}"/>
              </a:ext>
            </a:extLst>
          </p:cNvPr>
          <p:cNvGrpSpPr/>
          <p:nvPr/>
        </p:nvGrpSpPr>
        <p:grpSpPr>
          <a:xfrm>
            <a:off x="1659791" y="2763144"/>
            <a:ext cx="4086848" cy="1337499"/>
            <a:chOff x="1233702" y="2720050"/>
            <a:chExt cx="3624909" cy="1337499"/>
          </a:xfrm>
        </p:grpSpPr>
        <p:sp>
          <p:nvSpPr>
            <p:cNvPr id="12" name="文本框 11">
              <a:extLst>
                <a:ext uri="{FF2B5EF4-FFF2-40B4-BE49-F238E27FC236}">
                  <a16:creationId xmlns:a16="http://schemas.microsoft.com/office/drawing/2014/main" xmlns="" id="{E8D39E58-89E6-4FA2-AE18-83FD8CB4CC15}"/>
                </a:ext>
              </a:extLst>
            </p:cNvPr>
            <p:cNvSpPr txBox="1"/>
            <p:nvPr/>
          </p:nvSpPr>
          <p:spPr>
            <a:xfrm>
              <a:off x="1689904" y="2857220"/>
              <a:ext cx="3168707" cy="1200329"/>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H</a:t>
              </a:r>
              <a:r>
                <a:rPr lang="vi-VN" sz="2400" dirty="0">
                  <a:solidFill>
                    <a:prstClr val="black"/>
                  </a:solidFill>
                  <a:latin typeface="Times New Roman" panose="02020603050405020304" pitchFamily="18" charset="0"/>
                  <a:cs typeface="Times New Roman" panose="02020603050405020304" pitchFamily="18" charset="0"/>
                </a:rPr>
                <a:t>ệ thống các ý kiến, lí lẽ, bằng chứng được sắp xếp logic, rõ ràng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xmlns=""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15" name="组合 14">
            <a:extLst>
              <a:ext uri="{FF2B5EF4-FFF2-40B4-BE49-F238E27FC236}">
                <a16:creationId xmlns:a16="http://schemas.microsoft.com/office/drawing/2014/main" xmlns="" id="{1283070B-A2F7-432D-8722-BE3407843788}"/>
              </a:ext>
            </a:extLst>
          </p:cNvPr>
          <p:cNvGrpSpPr/>
          <p:nvPr/>
        </p:nvGrpSpPr>
        <p:grpSpPr>
          <a:xfrm>
            <a:off x="3504774" y="5118103"/>
            <a:ext cx="6929235" cy="904394"/>
            <a:chOff x="1379451" y="3341323"/>
            <a:chExt cx="3917672" cy="904394"/>
          </a:xfrm>
        </p:grpSpPr>
        <p:sp>
          <p:nvSpPr>
            <p:cNvPr id="16" name="文本框 15">
              <a:extLst>
                <a:ext uri="{FF2B5EF4-FFF2-40B4-BE49-F238E27FC236}">
                  <a16:creationId xmlns:a16="http://schemas.microsoft.com/office/drawing/2014/main" xmlns="" id="{261756CF-5E1B-4F02-A87F-8F740F35E7A3}"/>
                </a:ext>
              </a:extLst>
            </p:cNvPr>
            <p:cNvSpPr txBox="1"/>
            <p:nvPr/>
          </p:nvSpPr>
          <p:spPr>
            <a:xfrm>
              <a:off x="1776200" y="3487014"/>
              <a:ext cx="3520923" cy="461665"/>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P</a:t>
              </a:r>
              <a:r>
                <a:rPr lang="vi-VN" sz="2400" dirty="0">
                  <a:solidFill>
                    <a:prstClr val="black"/>
                  </a:solidFill>
                  <a:latin typeface="Times New Roman" panose="02020603050405020304" pitchFamily="18" charset="0"/>
                  <a:cs typeface="Times New Roman" panose="02020603050405020304" pitchFamily="18" charset="0"/>
                </a:rPr>
                <a:t>hi thường nhưng cũng rất đời thường.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图片 16">
              <a:extLst>
                <a:ext uri="{FF2B5EF4-FFF2-40B4-BE49-F238E27FC236}">
                  <a16:creationId xmlns:a16="http://schemas.microsoft.com/office/drawing/2014/main" xmlns=""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21" name="组合 20">
            <a:extLst>
              <a:ext uri="{FF2B5EF4-FFF2-40B4-BE49-F238E27FC236}">
                <a16:creationId xmlns:a16="http://schemas.microsoft.com/office/drawing/2014/main" xmlns="" id="{4D2F9908-8BD6-4804-A24F-45025592348F}"/>
              </a:ext>
            </a:extLst>
          </p:cNvPr>
          <p:cNvGrpSpPr/>
          <p:nvPr/>
        </p:nvGrpSpPr>
        <p:grpSpPr>
          <a:xfrm>
            <a:off x="6875589" y="2966720"/>
            <a:ext cx="4086848" cy="1882177"/>
            <a:chOff x="1233702" y="2720050"/>
            <a:chExt cx="3624909" cy="1882177"/>
          </a:xfrm>
        </p:grpSpPr>
        <p:sp>
          <p:nvSpPr>
            <p:cNvPr id="22" name="文本框 21">
              <a:extLst>
                <a:ext uri="{FF2B5EF4-FFF2-40B4-BE49-F238E27FC236}">
                  <a16:creationId xmlns:a16="http://schemas.microsoft.com/office/drawing/2014/main" xmlns="" id="{983BA1FD-898F-4D56-95E4-4F40E0E476BF}"/>
                </a:ext>
              </a:extLst>
            </p:cNvPr>
            <p:cNvSpPr txBox="1"/>
            <p:nvPr/>
          </p:nvSpPr>
          <p:spPr>
            <a:xfrm>
              <a:off x="1689904" y="3032567"/>
              <a:ext cx="3168707" cy="1569660"/>
            </a:xfrm>
            <a:prstGeom prst="rect">
              <a:avLst/>
            </a:prstGeom>
            <a:noFill/>
          </p:spPr>
          <p:txBody>
            <a:bodyPr wrap="square" rtlCol="0">
              <a:spAutoFit/>
            </a:bodyPr>
            <a:lstStyle/>
            <a:p>
              <a:pPr lvl="0" algn="just" defTabSz="457200">
                <a:defRPr/>
              </a:pPr>
              <a:r>
                <a:rPr lang="en-US" sz="2400" dirty="0">
                  <a:solidFill>
                    <a:prstClr val="black"/>
                  </a:solidFill>
                  <a:latin typeface="Times New Roman" panose="02020603050405020304" pitchFamily="18" charset="0"/>
                  <a:cs typeface="Times New Roman" panose="02020603050405020304" pitchFamily="18" charset="0"/>
                </a:rPr>
                <a:t>T</a:t>
              </a:r>
              <a:r>
                <a:rPr lang="vi-VN" sz="2400" dirty="0">
                  <a:solidFill>
                    <a:prstClr val="black"/>
                  </a:solidFill>
                  <a:latin typeface="Times New Roman" panose="02020603050405020304" pitchFamily="18" charset="0"/>
                  <a:cs typeface="Times New Roman" panose="02020603050405020304" pitchFamily="18" charset="0"/>
                </a:rPr>
                <a:t>hể hiện được những nhận định của tác giả về nhân vật Thánh Gióng trong hai vẻ đẹp</a:t>
              </a:r>
              <a:r>
                <a:rPr lang="en-US" sz="2400" dirty="0">
                  <a:solidFill>
                    <a:prstClr val="black"/>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xmlns=""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xmlns=""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xmlns=""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xmlns=""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xmlns=""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xmlns=""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25286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24107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9D32245B-623C-4C69-B355-0CAD29F627E5}"/>
              </a:ext>
            </a:extLst>
          </p:cNvPr>
          <p:cNvPicPr>
            <a:picLocks noChangeAspect="1"/>
          </p:cNvPicPr>
          <p:nvPr/>
        </p:nvPicPr>
        <p:blipFill>
          <a:blip r:embed="rId12"/>
          <a:stretch>
            <a:fillRect/>
          </a:stretch>
        </p:blipFill>
        <p:spPr>
          <a:xfrm>
            <a:off x="4971543" y="279591"/>
            <a:ext cx="2552700" cy="1790700"/>
          </a:xfrm>
          <a:prstGeom prst="rect">
            <a:avLst/>
          </a:prstGeom>
        </p:spPr>
      </p:pic>
    </p:spTree>
    <p:extLst>
      <p:ext uri="{BB962C8B-B14F-4D97-AF65-F5344CB8AC3E}">
        <p14:creationId xmlns:p14="http://schemas.microsoft.com/office/powerpoint/2010/main" val="2668506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randombar(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barn(inVertical)">
                                      <p:cBhvr>
                                        <p:cTn id="10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vấn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đề</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496981" y="2712467"/>
            <a:ext cx="5487743" cy="1481175"/>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Phần kết thúc vấn đề, tác giả đã nêu ra nhận định như thế nào?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140672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3. </a:t>
            </a:r>
            <a:r>
              <a:rPr lang="en-US" sz="3600" b="1" dirty="0" err="1">
                <a:solidFill>
                  <a:srgbClr val="002060"/>
                </a:solidFill>
                <a:latin typeface="Times New Roman" panose="02020603050405020304" pitchFamily="18" charset="0"/>
                <a:cs typeface="Times New Roman" panose="02020603050405020304" pitchFamily="18" charset="0"/>
              </a:rPr>
              <a:t>Kết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thúc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sp>
        <p:nvSpPr>
          <p:cNvPr id="10" name="Rectangle 9">
            <a:extLst>
              <a:ext uri="{FF2B5EF4-FFF2-40B4-BE49-F238E27FC236}">
                <a16:creationId xmlns:a16="http://schemas.microsoft.com/office/drawing/2014/main" xmlns="" id="{7465E4C7-C6FD-4669-B1E9-8C9329219C30}"/>
              </a:ext>
            </a:extLst>
          </p:cNvPr>
          <p:cNvSpPr/>
          <p:nvPr/>
        </p:nvSpPr>
        <p:spPr>
          <a:xfrm>
            <a:off x="4806812" y="1244440"/>
            <a:ext cx="6096000" cy="1569660"/>
          </a:xfrm>
          <a:prstGeom prst="rect">
            <a:avLst/>
          </a:prstGeom>
          <a:ln w="57150">
            <a:prstDash val="sysDash"/>
          </a:ln>
        </p:spPr>
        <p:style>
          <a:lnRef idx="2">
            <a:schemeClr val="accent6"/>
          </a:lnRef>
          <a:fillRef idx="1">
            <a:schemeClr val="lt1"/>
          </a:fillRef>
          <a:effectRef idx="0">
            <a:schemeClr val="accent6"/>
          </a:effectRef>
          <a:fontRef idx="minor">
            <a:schemeClr val="dk1"/>
          </a:fontRef>
        </p:style>
        <p:txBody>
          <a:bodyPr>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dồi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dào</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bao!”</a:t>
            </a:r>
            <a:endParaRPr lang="en-US" sz="3200" dirty="0"/>
          </a:p>
        </p:txBody>
      </p:sp>
      <p:pic>
        <p:nvPicPr>
          <p:cNvPr id="28" name="图片 10">
            <a:extLst>
              <a:ext uri="{FF2B5EF4-FFF2-40B4-BE49-F238E27FC236}">
                <a16:creationId xmlns:a16="http://schemas.microsoft.com/office/drawing/2014/main" xmlns="" id="{609C40BF-1489-4916-8AEC-845A673DB24C}"/>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619689" y="1694483"/>
            <a:ext cx="4851437" cy="4177811"/>
          </a:xfrm>
          <a:prstGeom prst="rect">
            <a:avLst/>
          </a:prstGeom>
        </p:spPr>
      </p:pic>
      <p:sp>
        <p:nvSpPr>
          <p:cNvPr id="30" name="文本框 1">
            <a:extLst>
              <a:ext uri="{FF2B5EF4-FFF2-40B4-BE49-F238E27FC236}">
                <a16:creationId xmlns:a16="http://schemas.microsoft.com/office/drawing/2014/main" xmlns="" id="{3ED9F70F-7876-4B21-BB6F-50F61F0382FE}"/>
              </a:ext>
            </a:extLst>
          </p:cNvPr>
          <p:cNvSpPr txBox="1"/>
          <p:nvPr/>
        </p:nvSpPr>
        <p:spPr>
          <a:xfrm>
            <a:off x="1431972" y="2725266"/>
            <a:ext cx="2917838" cy="1200329"/>
          </a:xfrm>
          <a:prstGeom prst="rect">
            <a:avLst/>
          </a:prstGeom>
          <a:noFill/>
        </p:spPr>
        <p:txBody>
          <a:bodyPr wrap="square" rtlCol="0">
            <a:spAutoFit/>
            <a:scene3d>
              <a:camera prst="orthographicFront"/>
              <a:lightRig rig="threePt" dir="t"/>
            </a:scene3d>
            <a:sp3d contourW="12700"/>
          </a:bodyPr>
          <a:lstStyle/>
          <a:p>
            <a:pPr algn="ctr">
              <a:defRPr/>
            </a:pPr>
            <a:r>
              <a:rPr lang="vi-VN" sz="2400" b="1" dirty="0">
                <a:solidFill>
                  <a:srgbClr val="F94341">
                    <a:lumMod val="50000"/>
                  </a:srgbClr>
                </a:solidFill>
                <a:latin typeface="Times New Roman" panose="02020603050405020304" pitchFamily="18" charset="0"/>
                <a:cs typeface="Times New Roman" panose="02020603050405020304" pitchFamily="18" charset="0"/>
              </a:rPr>
              <a:t>Tác giả đưa ra nhận định của mình về hình tượng nhân vật</a:t>
            </a:r>
            <a:endParaRPr lang="en-US" sz="2400" b="1" dirty="0">
              <a:solidFill>
                <a:srgbClr val="F94341">
                  <a:lumMod val="50000"/>
                </a:srgb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A8D5322E-02C2-47BC-8092-6BDCDF8FB12C}"/>
              </a:ext>
            </a:extLst>
          </p:cNvPr>
          <p:cNvPicPr>
            <a:picLocks noChangeAspect="1"/>
          </p:cNvPicPr>
          <p:nvPr/>
        </p:nvPicPr>
        <p:blipFill>
          <a:blip r:embed="rId8"/>
          <a:stretch>
            <a:fillRect/>
          </a:stretch>
        </p:blipFill>
        <p:spPr>
          <a:xfrm>
            <a:off x="5756354" y="3384322"/>
            <a:ext cx="4861229" cy="2722288"/>
          </a:xfrm>
          <a:prstGeom prst="rect">
            <a:avLst/>
          </a:prstGeom>
        </p:spPr>
      </p:pic>
    </p:spTree>
    <p:extLst>
      <p:ext uri="{BB962C8B-B14F-4D97-AF65-F5344CB8AC3E}">
        <p14:creationId xmlns:p14="http://schemas.microsoft.com/office/powerpoint/2010/main" val="3734149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0" grpId="0" animBg="1"/>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315976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28624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xmlns="" id="{8114CA0F-9957-405D-BBBC-63F674905CCB}"/>
              </a:ext>
            </a:extLst>
          </p:cNvPr>
          <p:cNvGrpSpPr/>
          <p:nvPr/>
        </p:nvGrpSpPr>
        <p:grpSpPr>
          <a:xfrm>
            <a:off x="2863508" y="1558438"/>
            <a:ext cx="7146994" cy="2213902"/>
            <a:chOff x="1121130" y="1619876"/>
            <a:chExt cx="7146994" cy="2213902"/>
          </a:xfrm>
        </p:grpSpPr>
        <p:grpSp>
          <p:nvGrpSpPr>
            <p:cNvPr id="28" name="组合 8">
              <a:extLst>
                <a:ext uri="{FF2B5EF4-FFF2-40B4-BE49-F238E27FC236}">
                  <a16:creationId xmlns:a16="http://schemas.microsoft.com/office/drawing/2014/main" xmlns="" id="{217FD041-0C0C-4C1F-8AE9-05EB3A483346}"/>
                </a:ext>
              </a:extLst>
            </p:cNvPr>
            <p:cNvGrpSpPr/>
            <p:nvPr/>
          </p:nvGrpSpPr>
          <p:grpSpPr>
            <a:xfrm>
              <a:off x="1391920" y="1619876"/>
              <a:ext cx="6876204" cy="1387484"/>
              <a:chOff x="2184400" y="1508116"/>
              <a:chExt cx="7194756" cy="1387484"/>
            </a:xfrm>
          </p:grpSpPr>
          <p:grpSp>
            <p:nvGrpSpPr>
              <p:cNvPr id="32" name="组合 3">
                <a:extLst>
                  <a:ext uri="{FF2B5EF4-FFF2-40B4-BE49-F238E27FC236}">
                    <a16:creationId xmlns:a16="http://schemas.microsoft.com/office/drawing/2014/main" xmlns=""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xmlns=""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xmlns=""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xmlns="" id="{B261C41C-0F17-48B8-B260-F99FD6C9B62D}"/>
                  </a:ext>
                </a:extLst>
              </p:cNvPr>
              <p:cNvSpPr txBox="1"/>
              <p:nvPr/>
            </p:nvSpPr>
            <p:spPr>
              <a:xfrm>
                <a:off x="2826520" y="1508116"/>
                <a:ext cx="6552636" cy="130753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xmlns=""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xmlns="" id="{D1DE330A-A764-4285-B7E6-0AB971E3111B}"/>
              </a:ext>
            </a:extLst>
          </p:cNvPr>
          <p:cNvGrpSpPr/>
          <p:nvPr/>
        </p:nvGrpSpPr>
        <p:grpSpPr>
          <a:xfrm>
            <a:off x="3722958" y="4260613"/>
            <a:ext cx="7223976" cy="2151715"/>
            <a:chOff x="1121130" y="1682063"/>
            <a:chExt cx="7223976" cy="2151715"/>
          </a:xfrm>
        </p:grpSpPr>
        <p:grpSp>
          <p:nvGrpSpPr>
            <p:cNvPr id="42" name="组合 12">
              <a:extLst>
                <a:ext uri="{FF2B5EF4-FFF2-40B4-BE49-F238E27FC236}">
                  <a16:creationId xmlns:a16="http://schemas.microsoft.com/office/drawing/2014/main" xmlns="" id="{865E9129-F0FB-4322-BE47-E20E11CDCDE3}"/>
                </a:ext>
              </a:extLst>
            </p:cNvPr>
            <p:cNvGrpSpPr/>
            <p:nvPr/>
          </p:nvGrpSpPr>
          <p:grpSpPr>
            <a:xfrm>
              <a:off x="1391920" y="1682063"/>
              <a:ext cx="6953186" cy="1384995"/>
              <a:chOff x="2184400" y="1570303"/>
              <a:chExt cx="7275304" cy="1384995"/>
            </a:xfrm>
          </p:grpSpPr>
          <p:grpSp>
            <p:nvGrpSpPr>
              <p:cNvPr id="44" name="组合 14">
                <a:extLst>
                  <a:ext uri="{FF2B5EF4-FFF2-40B4-BE49-F238E27FC236}">
                    <a16:creationId xmlns:a16="http://schemas.microsoft.com/office/drawing/2014/main" xmlns=""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xmlns=""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xmlns=""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xmlns="" id="{CBDF812E-DF31-441D-9203-56C52D49D983}"/>
                  </a:ext>
                </a:extLst>
              </p:cNvPr>
              <p:cNvSpPr txBox="1"/>
              <p:nvPr/>
            </p:nvSpPr>
            <p:spPr>
              <a:xfrm>
                <a:off x="3337253" y="1570303"/>
                <a:ext cx="6122451" cy="13849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Bằng những lí lẽ xác đáng, những dẫn chứng cụ thể, sinh động, tác giả đã thuyết phục người đọc, người nghe.</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xmlns=""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xmlns="" id="{6FA079CE-7978-4C14-BB0E-EA7361008F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399427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34430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2" y="201165"/>
            <a:ext cx="25403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16732" y="2063235"/>
            <a:ext cx="54877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Có ý kiến cho rằng: “Những góc nhìn, cách hiểu khác nhau của tác giả về nhân vật Thánh Gióng giúp chúng ta hiểu nhân vật sâu hơn”. Em có đồng ý với ý kiến này không? Vì sao?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98200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2862433"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2862433"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4.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xmlns="" id="{8114CA0F-9957-405D-BBBC-63F674905CCB}"/>
              </a:ext>
            </a:extLst>
          </p:cNvPr>
          <p:cNvGrpSpPr/>
          <p:nvPr/>
        </p:nvGrpSpPr>
        <p:grpSpPr>
          <a:xfrm>
            <a:off x="2457226" y="1040573"/>
            <a:ext cx="7183576" cy="2178989"/>
            <a:chOff x="1121130" y="1654789"/>
            <a:chExt cx="7183576" cy="2178989"/>
          </a:xfrm>
        </p:grpSpPr>
        <p:grpSp>
          <p:nvGrpSpPr>
            <p:cNvPr id="28" name="组合 8">
              <a:extLst>
                <a:ext uri="{FF2B5EF4-FFF2-40B4-BE49-F238E27FC236}">
                  <a16:creationId xmlns:a16="http://schemas.microsoft.com/office/drawing/2014/main" xmlns="" id="{217FD041-0C0C-4C1F-8AE9-05EB3A483346}"/>
                </a:ext>
              </a:extLst>
            </p:cNvPr>
            <p:cNvGrpSpPr/>
            <p:nvPr/>
          </p:nvGrpSpPr>
          <p:grpSpPr>
            <a:xfrm>
              <a:off x="1391920" y="1654789"/>
              <a:ext cx="6912786" cy="1384995"/>
              <a:chOff x="2184400" y="1543029"/>
              <a:chExt cx="7233033" cy="1384995"/>
            </a:xfrm>
          </p:grpSpPr>
          <p:grpSp>
            <p:nvGrpSpPr>
              <p:cNvPr id="32" name="组合 3">
                <a:extLst>
                  <a:ext uri="{FF2B5EF4-FFF2-40B4-BE49-F238E27FC236}">
                    <a16:creationId xmlns:a16="http://schemas.microsoft.com/office/drawing/2014/main" xmlns=""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xmlns=""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xmlns=""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xmlns="" id="{B261C41C-0F17-48B8-B260-F99FD6C9B62D}"/>
                  </a:ext>
                </a:extLst>
              </p:cNvPr>
              <p:cNvSpPr txBox="1"/>
              <p:nvPr/>
            </p:nvSpPr>
            <p:spPr>
              <a:xfrm>
                <a:off x="2864797" y="1543029"/>
                <a:ext cx="6552636" cy="1384995"/>
              </a:xfrm>
              <a:prstGeom prst="rect">
                <a:avLst/>
              </a:prstGeom>
              <a:noFill/>
            </p:spPr>
            <p:txBody>
              <a:bodyPr wrap="square" rtlCol="0">
                <a:spAutoFit/>
              </a:bodyPr>
              <a:lstStyle/>
              <a:p>
                <a:pPr lvl="0" algn="just" defTabSz="457200">
                  <a:defRPr/>
                </a:pPr>
                <a:r>
                  <a:rPr lang="vi-VN" sz="2800" i="1" dirty="0">
                    <a:solidFill>
                      <a:prstClr val="black"/>
                    </a:solidFill>
                    <a:latin typeface="Times New Roman" panose="02020603050405020304" pitchFamily="18" charset="0"/>
                    <a:cs typeface="Times New Roman" panose="02020603050405020304" pitchFamily="18" charset="0"/>
                  </a:rPr>
                  <a:t>Ở mỗi góc nhìn khác nhau người đọc có thể cảm nhận, xem xét nhân vật dưới một góc độ khác nhau</a:t>
                </a:r>
                <a:r>
                  <a:rPr lang="en-US" sz="2800" i="1" dirty="0">
                    <a:solidFill>
                      <a:prstClr val="black"/>
                    </a:solidFill>
                    <a:latin typeface="Times New Roman" panose="02020603050405020304" pitchFamily="18" charset="0"/>
                    <a:cs typeface="Times New Roman" panose="02020603050405020304" pitchFamily="18" charset="0"/>
                  </a:rPr>
                  <a:t>.</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xmlns=""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xmlns="" id="{D1DE330A-A764-4285-B7E6-0AB971E3111B}"/>
              </a:ext>
            </a:extLst>
          </p:cNvPr>
          <p:cNvGrpSpPr/>
          <p:nvPr/>
        </p:nvGrpSpPr>
        <p:grpSpPr>
          <a:xfrm>
            <a:off x="3766731" y="4063891"/>
            <a:ext cx="7223976" cy="2151715"/>
            <a:chOff x="1121130" y="1682063"/>
            <a:chExt cx="7223976" cy="2151715"/>
          </a:xfrm>
        </p:grpSpPr>
        <p:grpSp>
          <p:nvGrpSpPr>
            <p:cNvPr id="42" name="组合 12">
              <a:extLst>
                <a:ext uri="{FF2B5EF4-FFF2-40B4-BE49-F238E27FC236}">
                  <a16:creationId xmlns:a16="http://schemas.microsoft.com/office/drawing/2014/main" xmlns="" id="{865E9129-F0FB-4322-BE47-E20E11CDCDE3}"/>
                </a:ext>
              </a:extLst>
            </p:cNvPr>
            <p:cNvGrpSpPr/>
            <p:nvPr/>
          </p:nvGrpSpPr>
          <p:grpSpPr>
            <a:xfrm>
              <a:off x="1391920" y="1682063"/>
              <a:ext cx="6953186" cy="1325297"/>
              <a:chOff x="2184400" y="1570303"/>
              <a:chExt cx="7275304" cy="1325297"/>
            </a:xfrm>
          </p:grpSpPr>
          <p:grpSp>
            <p:nvGrpSpPr>
              <p:cNvPr id="44" name="组合 14">
                <a:extLst>
                  <a:ext uri="{FF2B5EF4-FFF2-40B4-BE49-F238E27FC236}">
                    <a16:creationId xmlns:a16="http://schemas.microsoft.com/office/drawing/2014/main" xmlns=""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xmlns=""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xmlns=""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xmlns="" id="{CBDF812E-DF31-441D-9203-56C52D49D983}"/>
                  </a:ext>
                </a:extLst>
              </p:cNvPr>
              <p:cNvSpPr txBox="1"/>
              <p:nvPr/>
            </p:nvSpPr>
            <p:spPr>
              <a:xfrm>
                <a:off x="3337253" y="1570303"/>
                <a:ext cx="6122451" cy="1307537"/>
              </a:xfrm>
              <a:prstGeom prst="rect">
                <a:avLst/>
              </a:prstGeom>
              <a:noFill/>
            </p:spPr>
            <p:txBody>
              <a:bodyPr wrap="square" rtlCol="0">
                <a:spAutoFit/>
              </a:bodyPr>
              <a:lstStyle/>
              <a:p>
                <a:pPr lvl="0" defTabSz="457200">
                  <a:lnSpc>
                    <a:spcPct val="150000"/>
                  </a:lnSpc>
                  <a:defRPr/>
                </a:pPr>
                <a:r>
                  <a:rPr lang="en-US"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hờ đó chúng ta có thể hiểu văn bản sâu sắc, toàn diện hơn. </a:t>
                </a:r>
                <a:endParaRPr kumimoji="1"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xmlns=""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xmlns="" id="{6FA079CE-7978-4C14-BB0E-EA7361008F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1233889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2542692" y="2157731"/>
            <a:ext cx="61606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Tổng</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618593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TRÒ CHƠI CỜ CA RÔ</a:t>
            </a: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33420" y="2156950"/>
            <a:ext cx="5487743" cy="2958502"/>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Có 9 ô bí mật, trong đó có 4 ô mất lượt, còn lại 5 ô chứa 5 hình ảnh liên quan đến chủ đề bài học</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353919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496981" y="2712467"/>
            <a:ext cx="5487743" cy="1481175"/>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Nhận xét về ND và NT của văn bản?</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845676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Nội</a:t>
            </a:r>
            <a:r>
              <a:rPr lang="en-US" sz="3600" b="1" dirty="0">
                <a:solidFill>
                  <a:srgbClr val="002060"/>
                </a:solidFill>
                <a:latin typeface="Times New Roman" panose="02020603050405020304" pitchFamily="18" charset="0"/>
                <a:cs typeface="Times New Roman" panose="02020603050405020304" pitchFamily="18" charset="0"/>
              </a:rPr>
              <a:t> dung – Ý </a:t>
            </a:r>
            <a:r>
              <a:rPr lang="en-US" sz="3600" b="1" dirty="0" err="1">
                <a:solidFill>
                  <a:srgbClr val="002060"/>
                </a:solidFill>
                <a:latin typeface="Times New Roman" panose="02020603050405020304" pitchFamily="18" charset="0"/>
                <a:cs typeface="Times New Roman" panose="02020603050405020304" pitchFamily="18" charset="0"/>
              </a:rPr>
              <a:t>nghĩa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243399" y="1779613"/>
            <a:ext cx="5487743" cy="3697166"/>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Văn bản bàn về nhân vật Thánh Gióng, người anh hùng vừa có vẻ đẹp lí tưởng vừa là con người trần thế với vẻ đẹp gần gũi, giản dị.</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116948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Nghệ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243399" y="1779613"/>
            <a:ext cx="5487743" cy="2958502"/>
          </a:xfrm>
          <a:prstGeom prst="rect">
            <a:avLst/>
          </a:prstGeom>
          <a:noFill/>
        </p:spPr>
        <p:txBody>
          <a:bodyPr wrap="square" rtlCol="0">
            <a:spAutoFit/>
          </a:bodyPr>
          <a:lstStyle/>
          <a:p>
            <a:pPr lvl="0" algn="just"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VB nghị luận, nghệ thuật lập luận sắc bén.</a:t>
            </a:r>
          </a:p>
          <a:p>
            <a:pPr lvl="0" algn="just"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Hệ thống lí lẽ xác đáng, bằng chứng cụ thể, sinh đông.</a:t>
            </a: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941169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LUYỆN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TẬP</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220204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52128" y="1863560"/>
            <a:ext cx="5487743" cy="3697166"/>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Tóm tắt nội dung văn bản theo sơ đồ trong PHT số 2 (Phụ lục) sau đó viết một đoạn văn tóm tắt lại văn bản  (khoảng 150 chữ)</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753338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0E2A0A2-F1F9-4928-961E-D0F830DD3B79}"/>
              </a:ext>
            </a:extLst>
          </p:cNvPr>
          <p:cNvGrpSpPr>
            <a:grpSpLocks/>
          </p:cNvGrpSpPr>
          <p:nvPr/>
        </p:nvGrpSpPr>
        <p:grpSpPr bwMode="auto">
          <a:xfrm>
            <a:off x="919993" y="360726"/>
            <a:ext cx="10352014" cy="5981351"/>
            <a:chOff x="1233" y="2345"/>
            <a:chExt cx="9160" cy="4146"/>
          </a:xfrm>
        </p:grpSpPr>
        <p:grpSp>
          <p:nvGrpSpPr>
            <p:cNvPr id="3" name="Group 2">
              <a:extLst>
                <a:ext uri="{FF2B5EF4-FFF2-40B4-BE49-F238E27FC236}">
                  <a16:creationId xmlns:a16="http://schemas.microsoft.com/office/drawing/2014/main" xmlns="" id="{5BE5F936-109C-4655-874E-8A76EEE8E74C}"/>
                </a:ext>
              </a:extLst>
            </p:cNvPr>
            <p:cNvGrpSpPr>
              <a:grpSpLocks/>
            </p:cNvGrpSpPr>
            <p:nvPr/>
          </p:nvGrpSpPr>
          <p:grpSpPr bwMode="auto">
            <a:xfrm>
              <a:off x="1233" y="2345"/>
              <a:ext cx="9160" cy="4146"/>
              <a:chOff x="1100" y="2053"/>
              <a:chExt cx="9160" cy="4146"/>
            </a:xfrm>
          </p:grpSpPr>
          <p:sp>
            <p:nvSpPr>
              <p:cNvPr id="5" name="AutoShape 19">
                <a:extLst>
                  <a:ext uri="{FF2B5EF4-FFF2-40B4-BE49-F238E27FC236}">
                    <a16:creationId xmlns:a16="http://schemas.microsoft.com/office/drawing/2014/main" xmlns="" id="{E878851D-9ECC-405A-B916-572CE35FF4BF}"/>
                  </a:ext>
                </a:extLst>
              </p:cNvPr>
              <p:cNvSpPr>
                <a:spLocks noChangeArrowheads="1"/>
              </p:cNvSpPr>
              <p:nvPr/>
            </p:nvSpPr>
            <p:spPr bwMode="auto">
              <a:xfrm>
                <a:off x="1100" y="2053"/>
                <a:ext cx="9160" cy="4146"/>
              </a:xfrm>
              <a:prstGeom prst="roundRect">
                <a:avLst>
                  <a:gd name="adj" fmla="val 5088"/>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xmlns="" id="{B449098A-166B-4E42-BAE7-144EFA7EB44F}"/>
                  </a:ext>
                </a:extLst>
              </p:cNvPr>
              <p:cNvGrpSpPr>
                <a:grpSpLocks/>
              </p:cNvGrpSpPr>
              <p:nvPr/>
            </p:nvGrpSpPr>
            <p:grpSpPr bwMode="auto">
              <a:xfrm>
                <a:off x="1387" y="2693"/>
                <a:ext cx="8580" cy="3330"/>
                <a:chOff x="1680" y="1800"/>
                <a:chExt cx="8580" cy="3330"/>
              </a:xfrm>
            </p:grpSpPr>
            <p:sp>
              <p:nvSpPr>
                <p:cNvPr id="7" name="AutoShape 21">
                  <a:extLst>
                    <a:ext uri="{FF2B5EF4-FFF2-40B4-BE49-F238E27FC236}">
                      <a16:creationId xmlns:a16="http://schemas.microsoft.com/office/drawing/2014/main" xmlns="" id="{825D8B45-61F5-4BC0-B595-DAEC044B2DC2}"/>
                    </a:ext>
                  </a:extLst>
                </p:cNvPr>
                <p:cNvSpPr>
                  <a:spLocks noChangeArrowheads="1"/>
                </p:cNvSpPr>
                <p:nvPr/>
              </p:nvSpPr>
              <p:spPr bwMode="auto">
                <a:xfrm>
                  <a:off x="3980" y="1800"/>
                  <a:ext cx="414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 ĐỀ CẦN BÀN LUẬN</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2">
                  <a:extLst>
                    <a:ext uri="{FF2B5EF4-FFF2-40B4-BE49-F238E27FC236}">
                      <a16:creationId xmlns:a16="http://schemas.microsoft.com/office/drawing/2014/main" xmlns="" id="{F106393A-DFC2-44CB-A1BF-CD7656728F7C}"/>
                    </a:ext>
                  </a:extLst>
                </p:cNvPr>
                <p:cNvSpPr>
                  <a:spLocks noChangeArrowheads="1"/>
                </p:cNvSpPr>
                <p:nvPr/>
              </p:nvSpPr>
              <p:spPr bwMode="auto">
                <a:xfrm>
                  <a:off x="2410" y="292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1</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23">
                  <a:extLst>
                    <a:ext uri="{FF2B5EF4-FFF2-40B4-BE49-F238E27FC236}">
                      <a16:creationId xmlns:a16="http://schemas.microsoft.com/office/drawing/2014/main" xmlns="" id="{CA89B7D8-8517-4E7F-A2A2-05CB705B3081}"/>
                    </a:ext>
                  </a:extLst>
                </p:cNvPr>
                <p:cNvSpPr>
                  <a:spLocks noChangeArrowheads="1"/>
                </p:cNvSpPr>
                <p:nvPr/>
              </p:nvSpPr>
              <p:spPr bwMode="auto">
                <a:xfrm>
                  <a:off x="6280" y="2940"/>
                  <a:ext cx="327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2</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FBE26021-6E3D-4F3F-A4CE-9A2E6A9B5A3D}"/>
                    </a:ext>
                  </a:extLst>
                </p:cNvPr>
                <p:cNvSpPr>
                  <a:spLocks noChangeArrowheads="1"/>
                </p:cNvSpPr>
                <p:nvPr/>
              </p:nvSpPr>
              <p:spPr bwMode="auto">
                <a:xfrm>
                  <a:off x="168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B8328FFE-3711-4F22-BA7A-9CA1D28DC7C8}"/>
                    </a:ext>
                  </a:extLst>
                </p:cNvPr>
                <p:cNvSpPr>
                  <a:spLocks noChangeArrowheads="1"/>
                </p:cNvSpPr>
                <p:nvPr/>
              </p:nvSpPr>
              <p:spPr bwMode="auto">
                <a:xfrm>
                  <a:off x="381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2F233BB1-428A-4126-BD33-21CB2A691037}"/>
                    </a:ext>
                  </a:extLst>
                </p:cNvPr>
                <p:cNvSpPr>
                  <a:spLocks noChangeArrowheads="1"/>
                </p:cNvSpPr>
                <p:nvPr/>
              </p:nvSpPr>
              <p:spPr bwMode="auto">
                <a:xfrm>
                  <a:off x="600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EBF034DD-CE0B-4D18-BF63-63278207C199}"/>
                    </a:ext>
                  </a:extLst>
                </p:cNvPr>
                <p:cNvSpPr>
                  <a:spLocks noChangeArrowheads="1"/>
                </p:cNvSpPr>
                <p:nvPr/>
              </p:nvSpPr>
              <p:spPr bwMode="auto">
                <a:xfrm>
                  <a:off x="813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200" b="0" i="0" u="none" strike="noStrike" kern="0" cap="none" spc="0" normalizeH="0" baseline="0" noProof="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AutoShape 28">
                  <a:extLst>
                    <a:ext uri="{FF2B5EF4-FFF2-40B4-BE49-F238E27FC236}">
                      <a16:creationId xmlns:a16="http://schemas.microsoft.com/office/drawing/2014/main" xmlns="" id="{6762CD53-FAA7-4740-9354-C6CCCF2B1039}"/>
                    </a:ext>
                  </a:extLst>
                </p:cNvPr>
                <p:cNvCxnSpPr>
                  <a:cxnSpLocks noChangeShapeType="1"/>
                </p:cNvCxnSpPr>
                <p:nvPr/>
              </p:nvCxnSpPr>
              <p:spPr bwMode="auto">
                <a:xfrm>
                  <a:off x="5750" y="2580"/>
                  <a:ext cx="2490" cy="360"/>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29">
                  <a:extLst>
                    <a:ext uri="{FF2B5EF4-FFF2-40B4-BE49-F238E27FC236}">
                      <a16:creationId xmlns:a16="http://schemas.microsoft.com/office/drawing/2014/main" xmlns="" id="{B63733DD-C257-4A09-A438-8E4C64A03CAE}"/>
                    </a:ext>
                  </a:extLst>
                </p:cNvPr>
                <p:cNvCxnSpPr>
                  <a:cxnSpLocks noChangeShapeType="1"/>
                </p:cNvCxnSpPr>
                <p:nvPr/>
              </p:nvCxnSpPr>
              <p:spPr bwMode="auto">
                <a:xfrm flipH="1">
                  <a:off x="3810" y="2580"/>
                  <a:ext cx="1940" cy="34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6" name="AutoShape 30">
                  <a:extLst>
                    <a:ext uri="{FF2B5EF4-FFF2-40B4-BE49-F238E27FC236}">
                      <a16:creationId xmlns:a16="http://schemas.microsoft.com/office/drawing/2014/main" xmlns="" id="{AC9D34D9-4456-4890-9592-9034C78358E3}"/>
                    </a:ext>
                  </a:extLst>
                </p:cNvPr>
                <p:cNvCxnSpPr>
                  <a:cxnSpLocks noChangeShapeType="1"/>
                </p:cNvCxnSpPr>
                <p:nvPr/>
              </p:nvCxnSpPr>
              <p:spPr bwMode="auto">
                <a:xfrm>
                  <a:off x="3810" y="3700"/>
                  <a:ext cx="0" cy="21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7" name="AutoShape 31">
                  <a:extLst>
                    <a:ext uri="{FF2B5EF4-FFF2-40B4-BE49-F238E27FC236}">
                      <a16:creationId xmlns:a16="http://schemas.microsoft.com/office/drawing/2014/main" xmlns="" id="{1EC4A10B-B60C-4719-89C8-4D653B0FF64F}"/>
                    </a:ext>
                  </a:extLst>
                </p:cNvPr>
                <p:cNvCxnSpPr>
                  <a:cxnSpLocks noChangeShapeType="1"/>
                </p:cNvCxnSpPr>
                <p:nvPr/>
              </p:nvCxnSpPr>
              <p:spPr bwMode="auto">
                <a:xfrm>
                  <a:off x="8130" y="3720"/>
                  <a:ext cx="0" cy="19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grpSp>
        </p:grpSp>
        <p:sp>
          <p:nvSpPr>
            <p:cNvPr id="4" name="AutoShape 32">
              <a:extLst>
                <a:ext uri="{FF2B5EF4-FFF2-40B4-BE49-F238E27FC236}">
                  <a16:creationId xmlns:a16="http://schemas.microsoft.com/office/drawing/2014/main" xmlns="" id="{D265C925-FFDA-4033-9E1F-C09132DE5B8F}"/>
                </a:ext>
              </a:extLst>
            </p:cNvPr>
            <p:cNvSpPr>
              <a:spLocks noChangeArrowheads="1"/>
            </p:cNvSpPr>
            <p:nvPr/>
          </p:nvSpPr>
          <p:spPr bwMode="auto">
            <a:xfrm>
              <a:off x="4661" y="2427"/>
              <a:ext cx="2867" cy="427"/>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endParaRPr kumimoji="0" lang="en-US" b="0" i="0" u="none" strike="noStrike" kern="0" cap="none" spc="0" normalizeH="0" baseline="0" noProof="0" dirty="0">
                <a:ln>
                  <a:noFill/>
                </a:ln>
                <a:solidFill>
                  <a:sysClr val="windowText" lastClr="0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487311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9314B445-4FCD-4997-8ECA-9956B26DE447}"/>
              </a:ext>
            </a:extLst>
          </p:cNvPr>
          <p:cNvPicPr>
            <a:picLocks noChangeAspect="1"/>
          </p:cNvPicPr>
          <p:nvPr/>
        </p:nvPicPr>
        <p:blipFill>
          <a:blip r:embed="rId2"/>
          <a:stretch>
            <a:fillRect/>
          </a:stretch>
        </p:blipFill>
        <p:spPr>
          <a:xfrm>
            <a:off x="8255237" y="1715196"/>
            <a:ext cx="4965637" cy="5273497"/>
          </a:xfrm>
          <a:prstGeom prst="rect">
            <a:avLst/>
          </a:prstGeom>
        </p:spPr>
      </p:pic>
      <p:pic>
        <p:nvPicPr>
          <p:cNvPr id="20" name="图片 8">
            <a:extLst>
              <a:ext uri="{FF2B5EF4-FFF2-40B4-BE49-F238E27FC236}">
                <a16:creationId xmlns:a16="http://schemas.microsoft.com/office/drawing/2014/main" xmlns="" id="{59DE92A7-929C-4D91-B9F1-E882C6A48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45" y="85458"/>
            <a:ext cx="10229088" cy="3408607"/>
          </a:xfrm>
          <a:prstGeom prst="rect">
            <a:avLst/>
          </a:prstGeom>
        </p:spPr>
      </p:pic>
      <p:sp>
        <p:nvSpPr>
          <p:cNvPr id="21" name="Rectangle 20">
            <a:extLst>
              <a:ext uri="{FF2B5EF4-FFF2-40B4-BE49-F238E27FC236}">
                <a16:creationId xmlns:a16="http://schemas.microsoft.com/office/drawing/2014/main" xmlns="" id="{B48462A3-DA4B-49CD-8C30-ED78B9E7381B}"/>
              </a:ext>
            </a:extLst>
          </p:cNvPr>
          <p:cNvSpPr/>
          <p:nvPr/>
        </p:nvSpPr>
        <p:spPr>
          <a:xfrm>
            <a:off x="1260076" y="1553111"/>
            <a:ext cx="7281645" cy="4154984"/>
          </a:xfrm>
          <a:prstGeom prst="rect">
            <a:avLst/>
          </a:prstGeom>
          <a:ln w="76200">
            <a:prstDash val="sysDash"/>
          </a:ln>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2400" dirty="0" err="1">
                <a:solidFill>
                  <a:srgbClr val="4A4A4A"/>
                </a:solidFill>
                <a:latin typeface="Times New Roman" panose="02020603050405020304" pitchFamily="18" charset="0"/>
                <a:ea typeface="Times New Roman" panose="02020603050405020304" pitchFamily="18" charset="0"/>
              </a:rPr>
              <a:t>Thánh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một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vật</a:t>
            </a:r>
            <a:r>
              <a:rPr lang="en-US" sz="2400" dirty="0">
                <a:solidFill>
                  <a:srgbClr val="4A4A4A"/>
                </a:solidFill>
                <a:latin typeface="Times New Roman" panose="02020603050405020304" pitchFamily="18" charset="0"/>
                <a:ea typeface="Times New Roman" panose="02020603050405020304" pitchFamily="18" charset="0"/>
              </a:rPr>
              <a:t> phi </a:t>
            </a:r>
            <a:r>
              <a:rPr lang="en-US" sz="2400" dirty="0" err="1">
                <a:solidFill>
                  <a:srgbClr val="4A4A4A"/>
                </a:solidFill>
                <a:latin typeface="Times New Roman" panose="02020603050405020304" pitchFamily="18" charset="0"/>
                <a:ea typeface="Times New Roman" panose="02020603050405020304" pitchFamily="18" charset="0"/>
              </a:rPr>
              <a:t>thường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hiện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tưởng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dân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về</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người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anh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hùng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cứu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nước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Điều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đó</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được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hiện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từ</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sự</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thụ</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thần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kì</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mẹ</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ướm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vào</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vết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khổng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lồ</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đã</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mang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hai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tháng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sau</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mới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sinh</a:t>
            </a:r>
            <a:r>
              <a:rPr lang="en-US" sz="2400" dirty="0">
                <a:solidFill>
                  <a:srgbClr val="4A4A4A"/>
                </a:solidFill>
                <a:latin typeface="Times New Roman" panose="02020603050405020304" pitchFamily="18" charset="0"/>
                <a:ea typeface="Times New Roman" panose="02020603050405020304" pitchFamily="18" charset="0"/>
              </a:rPr>
              <a:t> ra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3 </a:t>
            </a:r>
            <a:r>
              <a:rPr lang="en-US" sz="2400" dirty="0" err="1">
                <a:solidFill>
                  <a:srgbClr val="4A4A4A"/>
                </a:solidFill>
                <a:latin typeface="Times New Roman" panose="02020603050405020304" pitchFamily="18" charset="0"/>
                <a:ea typeface="Times New Roman" panose="02020603050405020304" pitchFamily="18" charset="0"/>
              </a:rPr>
              <a:t>tuổi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vẫn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chưa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lớn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cứ</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đứa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trẻ</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một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tuổi</a:t>
            </a:r>
            <a:r>
              <a:rPr lang="en-US" sz="2400" dirty="0">
                <a:solidFill>
                  <a:srgbClr val="4A4A4A"/>
                </a:solidFill>
                <a:latin typeface="Times New Roman" panose="02020603050405020304" pitchFamily="18" charset="0"/>
                <a:ea typeface="Times New Roman" panose="02020603050405020304" pitchFamily="18" charset="0"/>
              </a:rPr>
              <a:t>. Ở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thấy</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được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cả</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thể</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lực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ý </a:t>
            </a:r>
            <a:r>
              <a:rPr lang="en-US" sz="2400" dirty="0" err="1">
                <a:solidFill>
                  <a:srgbClr val="4A4A4A"/>
                </a:solidFill>
                <a:latin typeface="Times New Roman" panose="02020603050405020304" pitchFamily="18" charset="0"/>
                <a:ea typeface="Times New Roman" panose="02020603050405020304" pitchFamily="18" charset="0"/>
              </a:rPr>
              <a:t>chí</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chiến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đấu</a:t>
            </a:r>
            <a:r>
              <a:rPr lang="en-US" sz="2400" dirty="0">
                <a:solidFill>
                  <a:srgbClr val="4A4A4A"/>
                </a:solidFill>
                <a:latin typeface="Times New Roman" panose="02020603050405020304" pitchFamily="18" charset="0"/>
                <a:ea typeface="Times New Roman" panose="02020603050405020304" pitchFamily="18" charset="0"/>
              </a:rPr>
              <a:t> phi </a:t>
            </a:r>
            <a:r>
              <a:rPr lang="en-US" sz="2400" dirty="0" err="1">
                <a:solidFill>
                  <a:srgbClr val="4A4A4A"/>
                </a:solidFill>
                <a:latin typeface="Times New Roman" panose="02020603050405020304" pitchFamily="18" charset="0"/>
                <a:ea typeface="Times New Roman" panose="02020603050405020304" pitchFamily="18" charset="0"/>
              </a:rPr>
              <a:t>thường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chưa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có</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chỉ</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đứa</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trẻ</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nằm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im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biết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nói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cười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Khi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nghe</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tiếng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gọi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của</a:t>
            </a:r>
            <a:r>
              <a:rPr lang="en-US" sz="2400" dirty="0">
                <a:solidFill>
                  <a:srgbClr val="4A4A4A"/>
                </a:solidFill>
                <a:latin typeface="Times New Roman" panose="02020603050405020304" pitchFamily="18" charset="0"/>
                <a:ea typeface="Times New Roman" panose="02020603050405020304" pitchFamily="18" charset="0"/>
              </a:rPr>
              <a:t> non </a:t>
            </a:r>
            <a:r>
              <a:rPr lang="en-US" sz="2400" dirty="0" err="1">
                <a:solidFill>
                  <a:srgbClr val="4A4A4A"/>
                </a:solidFill>
                <a:latin typeface="Times New Roman" panose="02020603050405020304" pitchFamily="18" charset="0"/>
                <a:ea typeface="Times New Roman" panose="02020603050405020304" pitchFamily="18" charset="0"/>
              </a:rPr>
              <a:t>sông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lớn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nhanh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như</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thổi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và</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cất</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lời</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nhận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nhiệm</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vụ</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tan </a:t>
            </a:r>
            <a:r>
              <a:rPr lang="en-US" sz="2400" dirty="0" err="1">
                <a:solidFill>
                  <a:srgbClr val="4A4A4A"/>
                </a:solidFill>
                <a:latin typeface="Times New Roman" panose="02020603050405020304" pitchFamily="18" charset="0"/>
                <a:ea typeface="Times New Roman" panose="02020603050405020304" pitchFamily="18" charset="0"/>
              </a:rPr>
              <a:t>giặc</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Ân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Đánh</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Thắng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trận</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Gióng</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đã</a:t>
            </a:r>
            <a:r>
              <a:rPr lang="en-US" sz="2400" dirty="0">
                <a:solidFill>
                  <a:srgbClr val="4A4A4A"/>
                </a:solidFill>
                <a:latin typeface="Times New Roman" panose="02020603050405020304" pitchFamily="18" charset="0"/>
                <a:ea typeface="Times New Roman" panose="02020603050405020304" pitchFamily="18" charset="0"/>
              </a:rPr>
              <a:t> bay </a:t>
            </a:r>
            <a:r>
              <a:rPr lang="en-US" sz="2400" dirty="0" err="1">
                <a:solidFill>
                  <a:srgbClr val="4A4A4A"/>
                </a:solidFill>
                <a:latin typeface="Times New Roman" panose="02020603050405020304" pitchFamily="18" charset="0"/>
                <a:ea typeface="Times New Roman" panose="02020603050405020304" pitchFamily="18" charset="0"/>
              </a:rPr>
              <a:t>về</a:t>
            </a:r>
            <a:r>
              <a:rPr lang="en-US" sz="2400" dirty="0">
                <a:solidFill>
                  <a:srgbClr val="4A4A4A"/>
                </a:solidFill>
                <a:latin typeface="Times New Roman" panose="02020603050405020304" pitchFamily="18" charset="0"/>
                <a:ea typeface="Times New Roman" panose="02020603050405020304" pitchFamily="18" charset="0"/>
              </a:rPr>
              <a:t> </a:t>
            </a:r>
            <a:r>
              <a:rPr lang="en-US" sz="2400" dirty="0" err="1">
                <a:solidFill>
                  <a:srgbClr val="4A4A4A"/>
                </a:solidFill>
                <a:latin typeface="Times New Roman" panose="02020603050405020304" pitchFamily="18" charset="0"/>
                <a:ea typeface="Times New Roman" panose="02020603050405020304" pitchFamily="18" charset="0"/>
              </a:rPr>
              <a:t>trời</a:t>
            </a:r>
            <a:r>
              <a:rPr lang="en-US" sz="2400" dirty="0">
                <a:solidFill>
                  <a:srgbClr val="4A4A4A"/>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274875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xmlns=""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xmlns=""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xmlns=""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xmlns="" id="{64ADBC87-88DA-4B4D-AFE2-74A03BAE6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xmlns="" id="{B0540165-AD3A-4AB0-9693-5AB6FC49D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xmlns="" id="{BD4A6BB4-1F69-4247-819B-24BC0ACDBE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xmlns=""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xmlns="" id="{646F97EE-797A-4045-8A09-5949046ADE27}"/>
              </a:ext>
            </a:extLst>
          </p:cNvPr>
          <p:cNvSpPr txBox="1"/>
          <p:nvPr/>
        </p:nvSpPr>
        <p:spPr>
          <a:xfrm>
            <a:off x="2145898" y="2568479"/>
            <a:ext cx="51890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spc="300" noProof="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TRÒ CHƠI KHÁM PHÁ TRI THỨC</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xmlns="" id="{CB840751-6C28-401E-B959-05F23B916B20}"/>
              </a:ext>
            </a:extLst>
          </p:cNvPr>
          <p:cNvCxnSpPr>
            <a:cxnSpLocks/>
          </p:cNvCxnSpPr>
          <p:nvPr/>
        </p:nvCxnSpPr>
        <p:spPr>
          <a:xfrm>
            <a:off x="3169211" y="4609705"/>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81859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1: </a:t>
            </a:r>
            <a:r>
              <a:rPr lang="en-US" sz="3200" b="1" i="1" dirty="0" err="1">
                <a:latin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bản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thuộc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gì</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29B8D7F3-CA54-4BA6-8001-ADC7A3AEEE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865416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2</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rút</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2888045" y="4330070"/>
            <a:ext cx="6631398" cy="114178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giá</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phụ</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thuộc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goc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nhìn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A913875A-7626-4A5D-8266-A3D171A849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9724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6">
            <a:alphaModFix/>
          </a:blip>
          <a:srcRect/>
          <a:stretch/>
        </p:blipFill>
        <p:spPr>
          <a:xfrm rot="-171803">
            <a:off x="-316205" y="5573814"/>
            <a:ext cx="2056451" cy="1667393"/>
          </a:xfrm>
          <a:prstGeom prst="rect">
            <a:avLst/>
          </a:prstGeom>
          <a:noFill/>
          <a:ln>
            <a:noFill/>
          </a:ln>
        </p:spPr>
      </p:pic>
      <p:pic>
        <p:nvPicPr>
          <p:cNvPr id="85" name="Google Shape;85;p1">
            <a:hlinkClick r:id="rId7" action="ppaction://hlinksldjump"/>
          </p:cNvPr>
          <p:cNvPicPr preferRelativeResize="0"/>
          <p:nvPr/>
        </p:nvPicPr>
        <p:blipFill rotWithShape="1">
          <a:blip r:embed="rId8">
            <a:alphaModFix/>
          </a:blip>
          <a:srcRect/>
          <a:stretch/>
        </p:blipFill>
        <p:spPr>
          <a:xfrm rot="-5726290">
            <a:off x="8364772" y="5495566"/>
            <a:ext cx="1309868" cy="2146798"/>
          </a:xfrm>
          <a:prstGeom prst="rect">
            <a:avLst/>
          </a:prstGeom>
          <a:noFill/>
          <a:ln>
            <a:noFill/>
          </a:ln>
        </p:spPr>
      </p:pic>
      <p:sp>
        <p:nvSpPr>
          <p:cNvPr id="87" name="Google Shape;87;p1"/>
          <p:cNvSpPr/>
          <p:nvPr/>
        </p:nvSpPr>
        <p:spPr>
          <a:xfrm>
            <a:off x="2314874" y="389595"/>
            <a:ext cx="8548869"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TRÒ CH</a:t>
            </a:r>
            <a:r>
              <a:rPr kumimoji="0" lang="vi-VN"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Ơ</a:t>
            </a:r>
            <a:r>
              <a:rPr kumimoji="0" lang="en-US"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rPr>
              <a:t>I C</a:t>
            </a:r>
            <a:r>
              <a:rPr lang="en-US" sz="5400" b="1" kern="0" dirty="0">
                <a:solidFill>
                  <a:srgbClr val="002060"/>
                </a:solidFill>
                <a:latin typeface="Times New Roman" panose="02020603050405020304" pitchFamily="18" charset="0"/>
                <a:ea typeface="Bell MT"/>
                <a:cs typeface="Times New Roman" panose="02020603050405020304" pitchFamily="18" charset="0"/>
                <a:sym typeface="Bell MT"/>
              </a:rPr>
              <a:t>Ờ CA RÔ</a:t>
            </a:r>
            <a:endParaRPr kumimoji="0" sz="5400" b="1" i="0" u="none" strike="noStrike" kern="0" cap="none" spc="0" normalizeH="0" baseline="0" noProof="0" dirty="0">
              <a:ln>
                <a:noFill/>
              </a:ln>
              <a:solidFill>
                <a:srgbClr val="002060"/>
              </a:solidFill>
              <a:effectLst/>
              <a:uLnTx/>
              <a:uFillTx/>
              <a:latin typeface="Times New Roman" panose="02020603050405020304" pitchFamily="18" charset="0"/>
              <a:ea typeface="Bell MT"/>
              <a:cs typeface="Times New Roman" panose="02020603050405020304" pitchFamily="18" charset="0"/>
              <a:sym typeface="Bell MT"/>
            </a:endParaRPr>
          </a:p>
        </p:txBody>
      </p:sp>
      <p:sp>
        <p:nvSpPr>
          <p:cNvPr id="4" name="Rectangle 3">
            <a:hlinkClick r:id="rId9" action="ppaction://hlinksldjump"/>
            <a:extLst>
              <a:ext uri="{FF2B5EF4-FFF2-40B4-BE49-F238E27FC236}">
                <a16:creationId xmlns:a16="http://schemas.microsoft.com/office/drawing/2014/main" xmlns="" id="{45EFE600-E16D-493C-A015-DFCBDEF31729}"/>
              </a:ext>
            </a:extLst>
          </p:cNvPr>
          <p:cNvSpPr/>
          <p:nvPr/>
        </p:nvSpPr>
        <p:spPr>
          <a:xfrm>
            <a:off x="1872293" y="1057020"/>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1</a:t>
            </a:r>
          </a:p>
        </p:txBody>
      </p:sp>
      <p:sp>
        <p:nvSpPr>
          <p:cNvPr id="28" name="Rectangle 27">
            <a:extLst>
              <a:ext uri="{FF2B5EF4-FFF2-40B4-BE49-F238E27FC236}">
                <a16:creationId xmlns:a16="http://schemas.microsoft.com/office/drawing/2014/main" xmlns="" id="{4A82B6F8-8AF9-4434-ACC0-B2B4EA318F68}"/>
              </a:ext>
            </a:extLst>
          </p:cNvPr>
          <p:cNvSpPr/>
          <p:nvPr/>
        </p:nvSpPr>
        <p:spPr>
          <a:xfrm>
            <a:off x="1872293" y="1568748"/>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2</a:t>
            </a:r>
          </a:p>
        </p:txBody>
      </p:sp>
      <p:sp>
        <p:nvSpPr>
          <p:cNvPr id="29" name="Rectangle 28">
            <a:hlinkClick r:id="rId10" action="ppaction://hlinksldjump"/>
            <a:extLst>
              <a:ext uri="{FF2B5EF4-FFF2-40B4-BE49-F238E27FC236}">
                <a16:creationId xmlns:a16="http://schemas.microsoft.com/office/drawing/2014/main" xmlns="" id="{A3D34FDF-6D8D-4791-BAD7-6CD017868B00}"/>
              </a:ext>
            </a:extLst>
          </p:cNvPr>
          <p:cNvSpPr/>
          <p:nvPr/>
        </p:nvSpPr>
        <p:spPr>
          <a:xfrm>
            <a:off x="1872293" y="2110559"/>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3</a:t>
            </a:r>
          </a:p>
        </p:txBody>
      </p:sp>
      <p:sp>
        <p:nvSpPr>
          <p:cNvPr id="30" name="Rectangle 29">
            <a:extLst>
              <a:ext uri="{FF2B5EF4-FFF2-40B4-BE49-F238E27FC236}">
                <a16:creationId xmlns:a16="http://schemas.microsoft.com/office/drawing/2014/main" xmlns="" id="{1003354B-3745-49CB-999C-C654C0E00D23}"/>
              </a:ext>
            </a:extLst>
          </p:cNvPr>
          <p:cNvSpPr/>
          <p:nvPr/>
        </p:nvSpPr>
        <p:spPr>
          <a:xfrm>
            <a:off x="1872293" y="2637446"/>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4</a:t>
            </a:r>
          </a:p>
        </p:txBody>
      </p:sp>
      <p:sp>
        <p:nvSpPr>
          <p:cNvPr id="31" name="Rectangle 30">
            <a:hlinkClick r:id="rId11" action="ppaction://hlinksldjump"/>
            <a:extLst>
              <a:ext uri="{FF2B5EF4-FFF2-40B4-BE49-F238E27FC236}">
                <a16:creationId xmlns:a16="http://schemas.microsoft.com/office/drawing/2014/main" xmlns="" id="{0E475D01-EAD8-4834-A6DA-984E1D763111}"/>
              </a:ext>
            </a:extLst>
          </p:cNvPr>
          <p:cNvSpPr/>
          <p:nvPr/>
        </p:nvSpPr>
        <p:spPr>
          <a:xfrm>
            <a:off x="1872293" y="3164333"/>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5</a:t>
            </a:r>
          </a:p>
        </p:txBody>
      </p:sp>
      <p:sp>
        <p:nvSpPr>
          <p:cNvPr id="32" name="Rectangle 31">
            <a:extLst>
              <a:ext uri="{FF2B5EF4-FFF2-40B4-BE49-F238E27FC236}">
                <a16:creationId xmlns:a16="http://schemas.microsoft.com/office/drawing/2014/main" xmlns="" id="{712F9E88-08F0-4D50-A547-8574CD95E3DA}"/>
              </a:ext>
            </a:extLst>
          </p:cNvPr>
          <p:cNvSpPr/>
          <p:nvPr/>
        </p:nvSpPr>
        <p:spPr>
          <a:xfrm>
            <a:off x="1872293" y="3676061"/>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6</a:t>
            </a:r>
          </a:p>
        </p:txBody>
      </p:sp>
      <p:sp>
        <p:nvSpPr>
          <p:cNvPr id="33" name="Rectangle 32">
            <a:hlinkClick r:id="rId12" action="ppaction://hlinksldjump"/>
            <a:extLst>
              <a:ext uri="{FF2B5EF4-FFF2-40B4-BE49-F238E27FC236}">
                <a16:creationId xmlns:a16="http://schemas.microsoft.com/office/drawing/2014/main" xmlns="" id="{172E1096-CBF5-4DAC-A121-4A5A0F9BBE55}"/>
              </a:ext>
            </a:extLst>
          </p:cNvPr>
          <p:cNvSpPr/>
          <p:nvPr/>
        </p:nvSpPr>
        <p:spPr>
          <a:xfrm>
            <a:off x="1872293" y="4187789"/>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7</a:t>
            </a:r>
          </a:p>
        </p:txBody>
      </p:sp>
      <p:sp>
        <p:nvSpPr>
          <p:cNvPr id="34" name="Rectangle 33">
            <a:extLst>
              <a:ext uri="{FF2B5EF4-FFF2-40B4-BE49-F238E27FC236}">
                <a16:creationId xmlns:a16="http://schemas.microsoft.com/office/drawing/2014/main" xmlns="" id="{50586359-0003-42A2-AB8B-E011AA21C7B0}"/>
              </a:ext>
            </a:extLst>
          </p:cNvPr>
          <p:cNvSpPr/>
          <p:nvPr/>
        </p:nvSpPr>
        <p:spPr>
          <a:xfrm>
            <a:off x="1866208" y="4693017"/>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8</a:t>
            </a:r>
          </a:p>
        </p:txBody>
      </p:sp>
      <p:sp>
        <p:nvSpPr>
          <p:cNvPr id="35" name="Rectangle 34">
            <a:hlinkClick r:id="rId13" action="ppaction://hlinksldjump"/>
            <a:extLst>
              <a:ext uri="{FF2B5EF4-FFF2-40B4-BE49-F238E27FC236}">
                <a16:creationId xmlns:a16="http://schemas.microsoft.com/office/drawing/2014/main" xmlns="" id="{88F79F77-DCA8-42E1-80C3-11623244D58B}"/>
              </a:ext>
            </a:extLst>
          </p:cNvPr>
          <p:cNvSpPr/>
          <p:nvPr/>
        </p:nvSpPr>
        <p:spPr>
          <a:xfrm>
            <a:off x="1866208" y="5198244"/>
            <a:ext cx="534264"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9</a:t>
            </a:r>
          </a:p>
        </p:txBody>
      </p:sp>
      <p:sp>
        <p:nvSpPr>
          <p:cNvPr id="38" name="Rectangle 37">
            <a:extLst>
              <a:ext uri="{FF2B5EF4-FFF2-40B4-BE49-F238E27FC236}">
                <a16:creationId xmlns:a16="http://schemas.microsoft.com/office/drawing/2014/main" xmlns="" id="{608AFDCB-5F58-4E0B-AF4D-5C62E59D9676}"/>
              </a:ext>
            </a:extLst>
          </p:cNvPr>
          <p:cNvSpPr/>
          <p:nvPr/>
        </p:nvSpPr>
        <p:spPr>
          <a:xfrm>
            <a:off x="3133756" y="299745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xmlns="" id="{65663E97-A7A0-4E8B-B43D-5B2D92F78863}"/>
              </a:ext>
            </a:extLst>
          </p:cNvPr>
          <p:cNvSpPr/>
          <p:nvPr/>
        </p:nvSpPr>
        <p:spPr>
          <a:xfrm>
            <a:off x="7361184" y="299745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xmlns="" id="{5EE2D9CD-040F-4E51-9580-01A11955C61F}"/>
              </a:ext>
            </a:extLst>
          </p:cNvPr>
          <p:cNvSpPr/>
          <p:nvPr/>
        </p:nvSpPr>
        <p:spPr>
          <a:xfrm>
            <a:off x="5247470" y="451513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lượt</a:t>
            </a:r>
            <a:endParaRPr lang="en-US" sz="4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BECA8A38-1897-4B73-8AFA-F47911C70F0F}"/>
              </a:ext>
            </a:extLst>
          </p:cNvPr>
          <p:cNvPicPr>
            <a:picLocks noChangeAspect="1"/>
          </p:cNvPicPr>
          <p:nvPr/>
        </p:nvPicPr>
        <p:blipFill>
          <a:blip r:embed="rId14"/>
          <a:stretch>
            <a:fillRect/>
          </a:stretch>
        </p:blipFill>
        <p:spPr>
          <a:xfrm>
            <a:off x="3133756" y="1479774"/>
            <a:ext cx="2052805" cy="1517680"/>
          </a:xfrm>
          <a:prstGeom prst="rect">
            <a:avLst/>
          </a:prstGeom>
        </p:spPr>
      </p:pic>
      <p:sp>
        <p:nvSpPr>
          <p:cNvPr id="45" name="Rectangle 44">
            <a:extLst>
              <a:ext uri="{FF2B5EF4-FFF2-40B4-BE49-F238E27FC236}">
                <a16:creationId xmlns:a16="http://schemas.microsoft.com/office/drawing/2014/main" xmlns="" id="{3BD4190D-87B4-41C5-9268-094D8479BD61}"/>
              </a:ext>
            </a:extLst>
          </p:cNvPr>
          <p:cNvSpPr/>
          <p:nvPr/>
        </p:nvSpPr>
        <p:spPr>
          <a:xfrm>
            <a:off x="3133756" y="1479768"/>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1</a:t>
            </a:r>
          </a:p>
        </p:txBody>
      </p:sp>
      <p:pic>
        <p:nvPicPr>
          <p:cNvPr id="6" name="Picture 5">
            <a:extLst>
              <a:ext uri="{FF2B5EF4-FFF2-40B4-BE49-F238E27FC236}">
                <a16:creationId xmlns:a16="http://schemas.microsoft.com/office/drawing/2014/main" xmlns="" id="{DD3CCC08-492E-4E2C-B2B4-D7EDB3D172EB}"/>
              </a:ext>
            </a:extLst>
          </p:cNvPr>
          <p:cNvPicPr>
            <a:picLocks noChangeAspect="1"/>
          </p:cNvPicPr>
          <p:nvPr/>
        </p:nvPicPr>
        <p:blipFill>
          <a:blip r:embed="rId15"/>
          <a:stretch>
            <a:fillRect/>
          </a:stretch>
        </p:blipFill>
        <p:spPr>
          <a:xfrm>
            <a:off x="5247470" y="2997448"/>
            <a:ext cx="2113714" cy="1517680"/>
          </a:xfrm>
          <a:prstGeom prst="rect">
            <a:avLst/>
          </a:prstGeom>
        </p:spPr>
      </p:pic>
      <p:sp>
        <p:nvSpPr>
          <p:cNvPr id="47" name="Rectangle 46">
            <a:extLst>
              <a:ext uri="{FF2B5EF4-FFF2-40B4-BE49-F238E27FC236}">
                <a16:creationId xmlns:a16="http://schemas.microsoft.com/office/drawing/2014/main" xmlns="" id="{A7531EE8-EFC1-4D91-885B-AA81BA0A4CE4}"/>
              </a:ext>
            </a:extLst>
          </p:cNvPr>
          <p:cNvSpPr/>
          <p:nvPr/>
        </p:nvSpPr>
        <p:spPr>
          <a:xfrm>
            <a:off x="5247470" y="2997448"/>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5</a:t>
            </a:r>
          </a:p>
        </p:txBody>
      </p:sp>
      <p:pic>
        <p:nvPicPr>
          <p:cNvPr id="48" name="Picture 47" descr="Các quyền riêng tư Cuộn trực Tuyến Tấm giáp Sắt - Áo giáp png tải về - Miễn  phí trong suốt áo Khoác png Tải về.">
            <a:extLst>
              <a:ext uri="{FF2B5EF4-FFF2-40B4-BE49-F238E27FC236}">
                <a16:creationId xmlns:a16="http://schemas.microsoft.com/office/drawing/2014/main" xmlns="" id="{AAF6F7C8-D45A-4474-AB46-E6DD7F712484}"/>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39813" y="4553096"/>
            <a:ext cx="2035085" cy="1517680"/>
          </a:xfrm>
          <a:prstGeom prst="rect">
            <a:avLst/>
          </a:prstGeom>
          <a:noFill/>
          <a:ln>
            <a:noFill/>
          </a:ln>
        </p:spPr>
      </p:pic>
      <p:sp>
        <p:nvSpPr>
          <p:cNvPr id="49" name="Rectangle 48">
            <a:extLst>
              <a:ext uri="{FF2B5EF4-FFF2-40B4-BE49-F238E27FC236}">
                <a16:creationId xmlns:a16="http://schemas.microsoft.com/office/drawing/2014/main" xmlns="" id="{A7DE8D4B-B66A-4DC9-B28E-13D12376BCB3}"/>
              </a:ext>
            </a:extLst>
          </p:cNvPr>
          <p:cNvSpPr/>
          <p:nvPr/>
        </p:nvSpPr>
        <p:spPr>
          <a:xfrm>
            <a:off x="7361184" y="4515122"/>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9</a:t>
            </a:r>
          </a:p>
        </p:txBody>
      </p:sp>
      <p:pic>
        <p:nvPicPr>
          <p:cNvPr id="50" name="Picture 49" descr="Số 3 PNG Hình ảnh, Hiệu ứng văn bản PSD Để tải xuống miễn phí - Pngtree">
            <a:extLst>
              <a:ext uri="{FF2B5EF4-FFF2-40B4-BE49-F238E27FC236}">
                <a16:creationId xmlns:a16="http://schemas.microsoft.com/office/drawing/2014/main" xmlns="" id="{53F20A88-250A-4891-B37D-A7378FA52911}"/>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7361185" y="1452046"/>
            <a:ext cx="2113714" cy="1507428"/>
          </a:xfrm>
          <a:prstGeom prst="rect">
            <a:avLst/>
          </a:prstGeom>
          <a:noFill/>
          <a:ln>
            <a:noFill/>
          </a:ln>
        </p:spPr>
      </p:pic>
      <p:sp>
        <p:nvSpPr>
          <p:cNvPr id="51" name="Rectangle 50">
            <a:extLst>
              <a:ext uri="{FF2B5EF4-FFF2-40B4-BE49-F238E27FC236}">
                <a16:creationId xmlns:a16="http://schemas.microsoft.com/office/drawing/2014/main" xmlns="" id="{4CC64071-DE03-4DDA-9ACB-D818251CC2EA}"/>
              </a:ext>
            </a:extLst>
          </p:cNvPr>
          <p:cNvSpPr/>
          <p:nvPr/>
        </p:nvSpPr>
        <p:spPr>
          <a:xfrm>
            <a:off x="7361184" y="1460775"/>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3</a:t>
            </a:r>
          </a:p>
        </p:txBody>
      </p:sp>
      <p:pic>
        <p:nvPicPr>
          <p:cNvPr id="7" name="Picture 6">
            <a:extLst>
              <a:ext uri="{FF2B5EF4-FFF2-40B4-BE49-F238E27FC236}">
                <a16:creationId xmlns:a16="http://schemas.microsoft.com/office/drawing/2014/main" xmlns="" id="{E7F86A40-CCE4-48FB-9D3E-25A1E88D1179}"/>
              </a:ext>
            </a:extLst>
          </p:cNvPr>
          <p:cNvPicPr>
            <a:picLocks noChangeAspect="1"/>
          </p:cNvPicPr>
          <p:nvPr/>
        </p:nvPicPr>
        <p:blipFill>
          <a:blip r:embed="rId18"/>
          <a:stretch>
            <a:fillRect/>
          </a:stretch>
        </p:blipFill>
        <p:spPr>
          <a:xfrm>
            <a:off x="3127671" y="4497277"/>
            <a:ext cx="2113714" cy="1535525"/>
          </a:xfrm>
          <a:prstGeom prst="rect">
            <a:avLst/>
          </a:prstGeom>
        </p:spPr>
      </p:pic>
      <p:sp>
        <p:nvSpPr>
          <p:cNvPr id="53" name="Rectangle 52">
            <a:extLst>
              <a:ext uri="{FF2B5EF4-FFF2-40B4-BE49-F238E27FC236}">
                <a16:creationId xmlns:a16="http://schemas.microsoft.com/office/drawing/2014/main" xmlns="" id="{142F71A7-1553-4445-920F-3F812F0BE680}"/>
              </a:ext>
            </a:extLst>
          </p:cNvPr>
          <p:cNvSpPr/>
          <p:nvPr/>
        </p:nvSpPr>
        <p:spPr>
          <a:xfrm>
            <a:off x="3135129" y="4506199"/>
            <a:ext cx="2113714" cy="151768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a:latin typeface="Times New Roman" panose="02020603050405020304" pitchFamily="18" charset="0"/>
                <a:cs typeface="Times New Roman" panose="02020603050405020304" pitchFamily="18" charset="0"/>
              </a:rPr>
              <a:t>7</a:t>
            </a:r>
          </a:p>
        </p:txBody>
      </p:sp>
      <p:sp>
        <p:nvSpPr>
          <p:cNvPr id="55" name="Rectangle 54">
            <a:extLst>
              <a:ext uri="{FF2B5EF4-FFF2-40B4-BE49-F238E27FC236}">
                <a16:creationId xmlns:a16="http://schemas.microsoft.com/office/drawing/2014/main" xmlns="" id="{E9FC9B21-7083-4636-97C8-5F6D70A76E9A}"/>
              </a:ext>
            </a:extLst>
          </p:cNvPr>
          <p:cNvSpPr/>
          <p:nvPr/>
        </p:nvSpPr>
        <p:spPr>
          <a:xfrm>
            <a:off x="5253555" y="1466284"/>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Mất</a:t>
            </a:r>
            <a:r>
              <a:rPr lang="en-US" sz="4800" dirty="0">
                <a:latin typeface="Times New Roman" panose="02020603050405020304" pitchFamily="18" charset="0"/>
                <a:cs typeface="Times New Roman" panose="02020603050405020304" pitchFamily="18" charset="0"/>
              </a:rPr>
              <a:t> l</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ợt</a:t>
            </a:r>
            <a:endParaRPr lang="en-US" sz="4800" dirty="0">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xmlns="" id="{31446210-952A-4DCB-B631-B574C3F57086}"/>
              </a:ext>
            </a:extLst>
          </p:cNvPr>
          <p:cNvSpPr/>
          <p:nvPr/>
        </p:nvSpPr>
        <p:spPr>
          <a:xfrm>
            <a:off x="5264122" y="1479768"/>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2</a:t>
            </a:r>
          </a:p>
        </p:txBody>
      </p:sp>
      <p:sp>
        <p:nvSpPr>
          <p:cNvPr id="59" name="Rectangle 58">
            <a:extLst>
              <a:ext uri="{FF2B5EF4-FFF2-40B4-BE49-F238E27FC236}">
                <a16:creationId xmlns:a16="http://schemas.microsoft.com/office/drawing/2014/main" xmlns="" id="{9D5796E6-1669-49DD-81AC-081D103D85D7}"/>
              </a:ext>
            </a:extLst>
          </p:cNvPr>
          <p:cNvSpPr/>
          <p:nvPr/>
        </p:nvSpPr>
        <p:spPr>
          <a:xfrm>
            <a:off x="3151736" y="3007073"/>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4</a:t>
            </a:r>
          </a:p>
        </p:txBody>
      </p:sp>
      <p:sp>
        <p:nvSpPr>
          <p:cNvPr id="61" name="Rectangle 60">
            <a:extLst>
              <a:ext uri="{FF2B5EF4-FFF2-40B4-BE49-F238E27FC236}">
                <a16:creationId xmlns:a16="http://schemas.microsoft.com/office/drawing/2014/main" xmlns="" id="{F93617DE-99A5-4397-8C45-AB81298CDD71}"/>
              </a:ext>
            </a:extLst>
          </p:cNvPr>
          <p:cNvSpPr/>
          <p:nvPr/>
        </p:nvSpPr>
        <p:spPr>
          <a:xfrm>
            <a:off x="7376906" y="2964400"/>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6</a:t>
            </a:r>
          </a:p>
        </p:txBody>
      </p:sp>
      <p:sp>
        <p:nvSpPr>
          <p:cNvPr id="62" name="Rectangle 61">
            <a:extLst>
              <a:ext uri="{FF2B5EF4-FFF2-40B4-BE49-F238E27FC236}">
                <a16:creationId xmlns:a16="http://schemas.microsoft.com/office/drawing/2014/main" xmlns="" id="{92924253-7CD8-4BFA-AFAA-456D5C297B6A}"/>
              </a:ext>
            </a:extLst>
          </p:cNvPr>
          <p:cNvSpPr/>
          <p:nvPr/>
        </p:nvSpPr>
        <p:spPr>
          <a:xfrm>
            <a:off x="5247470" y="4533675"/>
            <a:ext cx="2113714" cy="15176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8</a:t>
            </a:r>
          </a:p>
        </p:txBody>
      </p:sp>
      <p:sp>
        <p:nvSpPr>
          <p:cNvPr id="63" name="Rectangle 62">
            <a:hlinkClick r:id="rId13" action="ppaction://hlinksldjump"/>
            <a:extLst>
              <a:ext uri="{FF2B5EF4-FFF2-40B4-BE49-F238E27FC236}">
                <a16:creationId xmlns:a16="http://schemas.microsoft.com/office/drawing/2014/main" xmlns="" id="{AB60121F-826C-40D9-BE55-CF759909DBF3}"/>
              </a:ext>
            </a:extLst>
          </p:cNvPr>
          <p:cNvSpPr/>
          <p:nvPr/>
        </p:nvSpPr>
        <p:spPr>
          <a:xfrm>
            <a:off x="1323884" y="6184519"/>
            <a:ext cx="1618911" cy="511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159ABF0-9EFA-4D19-9986-33AFFE7BA543}"/>
              </a:ext>
            </a:extLst>
          </p:cNvPr>
          <p:cNvSpPr txBox="1"/>
          <p:nvPr/>
        </p:nvSpPr>
        <p:spPr>
          <a:xfrm>
            <a:off x="-1364982" y="25649"/>
            <a:ext cx="1384184" cy="646331"/>
          </a:xfrm>
          <a:prstGeom prst="rect">
            <a:avLst/>
          </a:prstGeom>
          <a:noFill/>
        </p:spPr>
        <p:txBody>
          <a:bodyPr wrap="square" rtlCol="0">
            <a:spAutoFit/>
          </a:bodyPr>
          <a:lstStyle/>
          <a:p>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ô hang </a:t>
            </a:r>
            <a:r>
              <a:rPr lang="en-US" sz="1200" dirty="0" err="1"/>
              <a:t>dọc</a:t>
            </a:r>
            <a:r>
              <a:rPr lang="en-US" sz="1200" dirty="0"/>
              <a:t> </a:t>
            </a:r>
            <a:r>
              <a:rPr lang="en-US" sz="1200" dirty="0" err="1"/>
              <a:t>để</a:t>
            </a:r>
            <a:r>
              <a:rPr lang="en-US" sz="1200" dirty="0"/>
              <a:t> </a:t>
            </a:r>
            <a:r>
              <a:rPr lang="en-US" sz="1200" dirty="0" err="1"/>
              <a:t>chọn</a:t>
            </a:r>
            <a:r>
              <a:rPr lang="en-US" sz="1200" dirty="0"/>
              <a:t> </a:t>
            </a:r>
            <a:r>
              <a:rPr lang="en-US" sz="1200" dirty="0" err="1"/>
              <a:t>câu</a:t>
            </a:r>
            <a:r>
              <a:rPr lang="en-US" sz="1200" dirty="0"/>
              <a:t> </a:t>
            </a:r>
            <a:r>
              <a:rPr lang="en-US" sz="1200" dirty="0" err="1"/>
              <a:t>hỏi</a:t>
            </a:r>
            <a:r>
              <a:rPr lang="en-US" sz="1200" dirty="0"/>
              <a:t>.</a:t>
            </a:r>
          </a:p>
        </p:txBody>
      </p:sp>
      <p:sp>
        <p:nvSpPr>
          <p:cNvPr id="65" name="TextBox 64">
            <a:extLst>
              <a:ext uri="{FF2B5EF4-FFF2-40B4-BE49-F238E27FC236}">
                <a16:creationId xmlns:a16="http://schemas.microsoft.com/office/drawing/2014/main" xmlns="" id="{59FC4DBA-D49A-4187-8B06-F2ED47491EBA}"/>
              </a:ext>
            </a:extLst>
          </p:cNvPr>
          <p:cNvSpPr txBox="1"/>
          <p:nvPr/>
        </p:nvSpPr>
        <p:spPr>
          <a:xfrm>
            <a:off x="-1518754" y="4019274"/>
            <a:ext cx="1384184" cy="1200329"/>
          </a:xfrm>
          <a:prstGeom prst="rect">
            <a:avLst/>
          </a:prstGeom>
          <a:noFill/>
        </p:spPr>
        <p:txBody>
          <a:bodyPr wrap="square" rtlCol="0">
            <a:spAutoFit/>
          </a:bodyPr>
          <a:lstStyle/>
          <a:p>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ô </a:t>
            </a:r>
            <a:r>
              <a:rPr lang="en-US" sz="1200" dirty="0" err="1"/>
              <a:t>hình</a:t>
            </a:r>
            <a:r>
              <a:rPr lang="en-US" sz="1200" dirty="0"/>
              <a:t> </a:t>
            </a:r>
            <a:r>
              <a:rPr lang="en-US" sz="1200" dirty="0" err="1"/>
              <a:t>ảnh</a:t>
            </a:r>
            <a:r>
              <a:rPr lang="en-US" sz="1200" dirty="0"/>
              <a:t> </a:t>
            </a:r>
            <a:r>
              <a:rPr lang="en-US" sz="1200" dirty="0" err="1"/>
              <a:t>sau</a:t>
            </a:r>
            <a:r>
              <a:rPr lang="en-US" sz="1200" dirty="0"/>
              <a:t> </a:t>
            </a:r>
            <a:r>
              <a:rPr lang="en-US" sz="1200" dirty="0" err="1"/>
              <a:t>khi</a:t>
            </a:r>
            <a:r>
              <a:rPr lang="en-US" sz="1200" dirty="0"/>
              <a:t> </a:t>
            </a:r>
            <a:r>
              <a:rPr lang="en-US" sz="1200" dirty="0" err="1"/>
              <a:t>học</a:t>
            </a:r>
            <a:r>
              <a:rPr lang="en-US" sz="1200" dirty="0"/>
              <a:t> </a:t>
            </a:r>
            <a:r>
              <a:rPr lang="en-US" sz="1200" dirty="0" err="1"/>
              <a:t>sinh</a:t>
            </a:r>
            <a:r>
              <a:rPr lang="en-US" sz="1200" dirty="0"/>
              <a:t> </a:t>
            </a:r>
            <a:r>
              <a:rPr lang="en-US" sz="1200" dirty="0" err="1"/>
              <a:t>trả</a:t>
            </a:r>
            <a:r>
              <a:rPr lang="en-US" sz="1200" dirty="0"/>
              <a:t> </a:t>
            </a:r>
            <a:r>
              <a:rPr lang="en-US" sz="1200" dirty="0" err="1"/>
              <a:t>lời</a:t>
            </a:r>
            <a:r>
              <a:rPr lang="en-US" sz="1200" dirty="0"/>
              <a:t> </a:t>
            </a:r>
            <a:r>
              <a:rPr lang="en-US" sz="1200" dirty="0" err="1"/>
              <a:t>đúng</a:t>
            </a:r>
            <a:r>
              <a:rPr lang="en-US" sz="1200" dirty="0"/>
              <a:t> </a:t>
            </a:r>
            <a:r>
              <a:rPr lang="en-US" sz="1200" dirty="0" err="1"/>
              <a:t>các</a:t>
            </a:r>
            <a:r>
              <a:rPr lang="en-US" sz="1200" dirty="0"/>
              <a:t> </a:t>
            </a:r>
            <a:r>
              <a:rPr lang="en-US" sz="1200" dirty="0" err="1"/>
              <a:t>đáp</a:t>
            </a:r>
            <a:r>
              <a:rPr lang="en-US" sz="1200" dirty="0"/>
              <a:t> </a:t>
            </a:r>
            <a:r>
              <a:rPr lang="en-US" sz="1200" dirty="0" err="1"/>
              <a:t>án</a:t>
            </a:r>
            <a:r>
              <a:rPr lang="en-US" sz="1200" dirty="0"/>
              <a:t> </a:t>
            </a:r>
            <a:r>
              <a:rPr lang="en-US" sz="1200" dirty="0" err="1"/>
              <a:t>để</a:t>
            </a:r>
            <a:r>
              <a:rPr lang="en-US" sz="1200" dirty="0"/>
              <a:t> </a:t>
            </a:r>
            <a:r>
              <a:rPr lang="en-US" sz="1200" dirty="0" err="1"/>
              <a:t>mất</a:t>
            </a:r>
            <a:r>
              <a:rPr lang="en-US" sz="1200" dirty="0"/>
              <a:t> </a:t>
            </a:r>
            <a:r>
              <a:rPr lang="en-US" sz="1200" dirty="0" err="1"/>
              <a:t>đi</a:t>
            </a:r>
            <a:r>
              <a:rPr lang="en-US" sz="1200" dirty="0"/>
              <a:t> </a:t>
            </a:r>
            <a:r>
              <a:rPr lang="en-US" sz="1200" dirty="0" err="1"/>
              <a:t>các</a:t>
            </a:r>
            <a:r>
              <a:rPr lang="en-US" sz="1200" dirty="0"/>
              <a:t> ô </a:t>
            </a:r>
            <a:r>
              <a:rPr lang="en-US" sz="1200" dirty="0" err="1"/>
              <a:t>mất</a:t>
            </a:r>
            <a:r>
              <a:rPr lang="en-US" sz="1200" dirty="0"/>
              <a:t> l</a:t>
            </a:r>
            <a:r>
              <a:rPr lang="vi-VN" sz="1200" dirty="0"/>
              <a:t>ư</a:t>
            </a:r>
            <a:r>
              <a:rPr lang="en-US" sz="1200" dirty="0" err="1"/>
              <a:t>ợt</a:t>
            </a:r>
            <a:r>
              <a:rPr lang="en-US" sz="1200" dirty="0"/>
              <a:t>.</a:t>
            </a:r>
          </a:p>
        </p:txBody>
      </p:sp>
      <p:sp>
        <p:nvSpPr>
          <p:cNvPr id="66" name="TextBox 65">
            <a:extLst>
              <a:ext uri="{FF2B5EF4-FFF2-40B4-BE49-F238E27FC236}">
                <a16:creationId xmlns:a16="http://schemas.microsoft.com/office/drawing/2014/main" xmlns="" id="{D40B97F2-A402-43E7-8877-93A6616FAA97}"/>
              </a:ext>
            </a:extLst>
          </p:cNvPr>
          <p:cNvSpPr txBox="1"/>
          <p:nvPr/>
        </p:nvSpPr>
        <p:spPr>
          <a:xfrm>
            <a:off x="-1529187" y="1714411"/>
            <a:ext cx="1384184" cy="1569660"/>
          </a:xfrm>
          <a:prstGeom prst="rect">
            <a:avLst/>
          </a:prstGeom>
          <a:noFill/>
        </p:spPr>
        <p:txBody>
          <a:bodyPr wrap="square" rtlCol="0">
            <a:spAutoFit/>
          </a:bodyPr>
          <a:lstStyle/>
          <a:p>
            <a:r>
              <a:rPr lang="en-US" sz="1200" dirty="0" err="1"/>
              <a:t>Học</a:t>
            </a:r>
            <a:r>
              <a:rPr lang="en-US" sz="1200" dirty="0"/>
              <a:t> </a:t>
            </a:r>
            <a:r>
              <a:rPr lang="en-US" sz="1200" dirty="0" err="1"/>
              <a:t>sinh</a:t>
            </a:r>
            <a:r>
              <a:rPr lang="en-US" sz="1200" dirty="0"/>
              <a:t> </a:t>
            </a:r>
            <a:r>
              <a:rPr lang="en-US" sz="1200" dirty="0" err="1"/>
              <a:t>trả</a:t>
            </a:r>
            <a:r>
              <a:rPr lang="en-US" sz="1200" dirty="0"/>
              <a:t> </a:t>
            </a:r>
            <a:r>
              <a:rPr lang="en-US" sz="1200" dirty="0" err="1"/>
              <a:t>lời</a:t>
            </a:r>
            <a:r>
              <a:rPr lang="en-US" sz="1200" dirty="0"/>
              <a:t> </a:t>
            </a:r>
            <a:r>
              <a:rPr lang="en-US" sz="1200" dirty="0" err="1"/>
              <a:t>đúng</a:t>
            </a:r>
            <a:r>
              <a:rPr lang="en-US" sz="1200" dirty="0"/>
              <a:t> </a:t>
            </a:r>
            <a:r>
              <a:rPr lang="en-US" sz="1200" dirty="0" err="1"/>
              <a:t>thầy</a:t>
            </a:r>
            <a:r>
              <a:rPr lang="en-US" sz="1200" dirty="0"/>
              <a:t> </a:t>
            </a:r>
            <a:r>
              <a:rPr lang="en-US" sz="1200" dirty="0" err="1"/>
              <a:t>cô</a:t>
            </a:r>
            <a:r>
              <a:rPr lang="en-US" sz="1200" dirty="0"/>
              <a:t> </a:t>
            </a:r>
            <a:r>
              <a:rPr lang="en-US" sz="1200" dirty="0" err="1"/>
              <a:t>bấm</a:t>
            </a:r>
            <a:r>
              <a:rPr lang="en-US" sz="1200" dirty="0"/>
              <a:t> </a:t>
            </a:r>
            <a:r>
              <a:rPr lang="en-US" sz="1200" dirty="0" err="1"/>
              <a:t>vào</a:t>
            </a:r>
            <a:r>
              <a:rPr lang="en-US" sz="1200" dirty="0"/>
              <a:t> con </a:t>
            </a:r>
            <a:r>
              <a:rPr lang="en-US" sz="1200" dirty="0" err="1"/>
              <a:t>thỏ</a:t>
            </a:r>
            <a:r>
              <a:rPr lang="en-US" sz="1200" dirty="0"/>
              <a:t> quay </a:t>
            </a:r>
            <a:r>
              <a:rPr lang="en-US" sz="1200" dirty="0" err="1"/>
              <a:t>lại</a:t>
            </a:r>
            <a:r>
              <a:rPr lang="en-US" sz="1200" dirty="0"/>
              <a:t> slide </a:t>
            </a:r>
            <a:r>
              <a:rPr lang="en-US" sz="1200" dirty="0" err="1"/>
              <a:t>này</a:t>
            </a:r>
            <a:r>
              <a:rPr lang="en-US" sz="1200" dirty="0"/>
              <a:t>, </a:t>
            </a:r>
            <a:r>
              <a:rPr lang="en-US" sz="1200" dirty="0" err="1"/>
              <a:t>nhấm</a:t>
            </a:r>
            <a:r>
              <a:rPr lang="en-US" sz="1200" dirty="0"/>
              <a:t> </a:t>
            </a:r>
            <a:r>
              <a:rPr lang="en-US" sz="1200" dirty="0" err="1"/>
              <a:t>vào</a:t>
            </a:r>
            <a:r>
              <a:rPr lang="en-US" sz="1200" dirty="0"/>
              <a:t> </a:t>
            </a:r>
            <a:r>
              <a:rPr lang="en-US" sz="1200" dirty="0" err="1"/>
              <a:t>ảnh</a:t>
            </a:r>
            <a:r>
              <a:rPr lang="en-US" sz="1200" dirty="0"/>
              <a:t> </a:t>
            </a:r>
            <a:r>
              <a:rPr lang="en-US" sz="1200" dirty="0" err="1"/>
              <a:t>số</a:t>
            </a:r>
            <a:r>
              <a:rPr lang="en-US" sz="1200" dirty="0"/>
              <a:t> t</a:t>
            </a:r>
            <a:r>
              <a:rPr lang="vi-VN" sz="1200" dirty="0"/>
              <a:t>ư</a:t>
            </a:r>
            <a:r>
              <a:rPr lang="en-US" sz="1200" dirty="0" err="1"/>
              <a:t>ơng</a:t>
            </a:r>
            <a:r>
              <a:rPr lang="en-US" sz="1200" dirty="0"/>
              <a:t> </a:t>
            </a:r>
            <a:r>
              <a:rPr lang="en-US" sz="1200" dirty="0" err="1"/>
              <a:t>ứng</a:t>
            </a:r>
            <a:r>
              <a:rPr lang="en-US" sz="1200" dirty="0"/>
              <a:t> </a:t>
            </a:r>
            <a:r>
              <a:rPr lang="en-US" sz="1200" dirty="0" err="1"/>
              <a:t>câu</a:t>
            </a:r>
            <a:r>
              <a:rPr lang="en-US" sz="1200" dirty="0"/>
              <a:t> </a:t>
            </a:r>
            <a:r>
              <a:rPr lang="en-US" sz="1200" dirty="0" err="1"/>
              <a:t>hỏi</a:t>
            </a:r>
            <a:r>
              <a:rPr lang="en-US" sz="1200" dirty="0"/>
              <a:t> </a:t>
            </a:r>
            <a:r>
              <a:rPr lang="en-US" sz="1200" dirty="0" err="1"/>
              <a:t>sẽ</a:t>
            </a:r>
            <a:r>
              <a:rPr lang="en-US" sz="1200" dirty="0"/>
              <a:t> ra </a:t>
            </a:r>
            <a:r>
              <a:rPr lang="en-US" sz="1200" dirty="0" err="1"/>
              <a:t>hình</a:t>
            </a:r>
            <a:r>
              <a:rPr lang="en-US" sz="1200" dirty="0"/>
              <a:t> </a:t>
            </a:r>
            <a:r>
              <a:rPr lang="en-US" sz="1200" dirty="0" err="1"/>
              <a:t>ảnh</a:t>
            </a:r>
            <a:r>
              <a:rPr lang="en-US"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7"/>
                                        </p:tgtEl>
                                        <p:attrNameLst>
                                          <p:attrName>ppt_x</p:attrName>
                                          <p:attrName>ppt_y</p:attrName>
                                        </p:attrNameLst>
                                      </p:cBhvr>
                                    </p:animMotion>
                                    <p:animRot by="1500000">
                                      <p:cBhvr>
                                        <p:cTn id="7" dur="125" fill="hold">
                                          <p:stCondLst>
                                            <p:cond delay="0"/>
                                          </p:stCondLst>
                                        </p:cTn>
                                        <p:tgtEl>
                                          <p:spTgt spid="87"/>
                                        </p:tgtEl>
                                        <p:attrNameLst>
                                          <p:attrName>r</p:attrName>
                                        </p:attrNameLst>
                                      </p:cBhvr>
                                    </p:animRot>
                                    <p:animRot by="-1500000">
                                      <p:cBhvr>
                                        <p:cTn id="8" dur="125" fill="hold">
                                          <p:stCondLst>
                                            <p:cond delay="125"/>
                                          </p:stCondLst>
                                        </p:cTn>
                                        <p:tgtEl>
                                          <p:spTgt spid="87"/>
                                        </p:tgtEl>
                                        <p:attrNameLst>
                                          <p:attrName>r</p:attrName>
                                        </p:attrNameLst>
                                      </p:cBhvr>
                                    </p:animRot>
                                    <p:animRot by="-1500000">
                                      <p:cBhvr>
                                        <p:cTn id="9" dur="125" fill="hold">
                                          <p:stCondLst>
                                            <p:cond delay="250"/>
                                          </p:stCondLst>
                                        </p:cTn>
                                        <p:tgtEl>
                                          <p:spTgt spid="87"/>
                                        </p:tgtEl>
                                        <p:attrNameLst>
                                          <p:attrName>r</p:attrName>
                                        </p:attrNameLst>
                                      </p:cBhvr>
                                    </p:animRot>
                                    <p:animRot by="1500000">
                                      <p:cBhvr>
                                        <p:cTn id="10" dur="125" fill="hold">
                                          <p:stCondLst>
                                            <p:cond delay="375"/>
                                          </p:stCondLst>
                                        </p:cTn>
                                        <p:tgtEl>
                                          <p:spTgt spid="87"/>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arn(inVertical)">
                                      <p:cBhvr>
                                        <p:cTn id="37" dur="500"/>
                                        <p:tgtEl>
                                          <p:spTgt spid="3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barn(inVertical)">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6" presetClass="exit" presetSubtype="21" fill="hold" grpId="0" nodeType="clickEffect">
                                  <p:stCondLst>
                                    <p:cond delay="0"/>
                                  </p:stCondLst>
                                  <p:childTnLst>
                                    <p:animEffect transition="out" filter="barn(inVertical)">
                                      <p:cBhvr>
                                        <p:cTn id="45" dur="500"/>
                                        <p:tgtEl>
                                          <p:spTgt spid="56"/>
                                        </p:tgtEl>
                                      </p:cBhvr>
                                    </p:animEffect>
                                    <p:set>
                                      <p:cBhvr>
                                        <p:cTn id="46"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47"/>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7"/>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6" presetClass="exit" presetSubtype="21" fill="hold" grpId="0" nodeType="clickEffect">
                                  <p:stCondLst>
                                    <p:cond delay="0"/>
                                  </p:stCondLst>
                                  <p:childTnLst>
                                    <p:animEffect transition="out" filter="barn(inVertical)">
                                      <p:cBhvr>
                                        <p:cTn id="57" dur="500"/>
                                        <p:tgtEl>
                                          <p:spTgt spid="59"/>
                                        </p:tgtEl>
                                      </p:cBhvr>
                                    </p:animEffect>
                                    <p:set>
                                      <p:cBhvr>
                                        <p:cTn id="58"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16" presetClass="exit" presetSubtype="21" fill="hold" grpId="0" nodeType="clickEffect">
                                  <p:stCondLst>
                                    <p:cond delay="0"/>
                                  </p:stCondLst>
                                  <p:childTnLst>
                                    <p:animEffect transition="out" filter="barn(inVertical)">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32"/>
                    </p:tgtEl>
                  </p:cond>
                </p:stCondLst>
                <p:endSync evt="end" delay="0">
                  <p:rtn val="all"/>
                </p:endSync>
                <p:childTnLst>
                  <p:par>
                    <p:cTn id="66" fill="hold">
                      <p:stCondLst>
                        <p:cond delay="0"/>
                      </p:stCondLst>
                      <p:childTnLst>
                        <p:par>
                          <p:cTn id="67" fill="hold">
                            <p:stCondLst>
                              <p:cond delay="0"/>
                            </p:stCondLst>
                            <p:childTnLst>
                              <p:par>
                                <p:cTn id="68" presetID="16" presetClass="exit" presetSubtype="21" fill="hold" grpId="0" nodeType="clickEffect">
                                  <p:stCondLst>
                                    <p:cond delay="0"/>
                                  </p:stCondLst>
                                  <p:childTnLst>
                                    <p:animEffect transition="out" filter="barn(inVertical)">
                                      <p:cBhvr>
                                        <p:cTn id="69" dur="500"/>
                                        <p:tgtEl>
                                          <p:spTgt spid="61"/>
                                        </p:tgtEl>
                                      </p:cBhvr>
                                    </p:animEffect>
                                    <p:set>
                                      <p:cBhvr>
                                        <p:cTn id="70"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1" restart="whenNotActive" fill="hold" evtFilter="cancelBubble" nodeType="interactiveSeq">
                <p:stCondLst>
                  <p:cond evt="onClick" delay="0">
                    <p:tgtEl>
                      <p:spTgt spid="62"/>
                    </p:tgtEl>
                  </p:cond>
                </p:stCondLst>
                <p:endSync evt="end" delay="0">
                  <p:rtn val="all"/>
                </p:endSync>
                <p:childTnLst>
                  <p:par>
                    <p:cTn id="72" fill="hold">
                      <p:stCondLst>
                        <p:cond delay="0"/>
                      </p:stCondLst>
                      <p:childTnLst>
                        <p:par>
                          <p:cTn id="73" fill="hold">
                            <p:stCondLst>
                              <p:cond delay="0"/>
                            </p:stCondLst>
                            <p:childTnLst>
                              <p:par>
                                <p:cTn id="74" presetID="16" presetClass="exit" presetSubtype="21" fill="hold" grpId="0" nodeType="clickEffect">
                                  <p:stCondLst>
                                    <p:cond delay="0"/>
                                  </p:stCondLst>
                                  <p:childTnLst>
                                    <p:animEffect transition="out" filter="barn(inVertical)">
                                      <p:cBhvr>
                                        <p:cTn id="75" dur="500"/>
                                        <p:tgtEl>
                                          <p:spTgt spid="62"/>
                                        </p:tgtEl>
                                      </p:cBhvr>
                                    </p:animEffect>
                                    <p:set>
                                      <p:cBhvr>
                                        <p:cTn id="76"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2"/>
                  </p:tgtEl>
                </p:cond>
              </p:nextCondLst>
            </p:seq>
            <p:seq concurrent="1" nextAc="seek">
              <p:cTn id="77" restart="whenNotActive" fill="hold" evtFilter="cancelBubble" nodeType="interactiveSeq">
                <p:stCondLst>
                  <p:cond evt="onClick" delay="0">
                    <p:tgtEl>
                      <p:spTgt spid="53"/>
                    </p:tgtEl>
                  </p:cond>
                </p:stCondLst>
                <p:endSync evt="end" delay="0">
                  <p:rtn val="all"/>
                </p:endSync>
                <p:childTnLst>
                  <p:par>
                    <p:cTn id="78" fill="hold">
                      <p:stCondLst>
                        <p:cond delay="0"/>
                      </p:stCondLst>
                      <p:childTnLst>
                        <p:par>
                          <p:cTn id="79" fill="hold">
                            <p:stCondLst>
                              <p:cond delay="0"/>
                            </p:stCondLst>
                            <p:childTnLst>
                              <p:par>
                                <p:cTn id="80" presetID="16" presetClass="exit" presetSubtype="21" fill="hold" grpId="0" nodeType="clickEffect">
                                  <p:stCondLst>
                                    <p:cond delay="0"/>
                                  </p:stCondLst>
                                  <p:childTnLst>
                                    <p:animEffect transition="out" filter="barn(inVertical)">
                                      <p:cBhvr>
                                        <p:cTn id="81" dur="500"/>
                                        <p:tgtEl>
                                          <p:spTgt spid="53"/>
                                        </p:tgtEl>
                                      </p:cBhvr>
                                    </p:animEffect>
                                    <p:set>
                                      <p:cBhvr>
                                        <p:cTn id="82"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3"/>
                  </p:tgtEl>
                </p:cond>
              </p:nextCondLst>
            </p:seq>
            <p:seq concurrent="1" nextAc="seek">
              <p:cTn id="83" restart="whenNotActive" fill="hold" evtFilter="cancelBubble" nodeType="interactiveSeq">
                <p:stCondLst>
                  <p:cond evt="onClick" delay="0">
                    <p:tgtEl>
                      <p:spTgt spid="51"/>
                    </p:tgtEl>
                  </p:cond>
                </p:stCondLst>
                <p:endSync evt="end" delay="0">
                  <p:rtn val="all"/>
                </p:endSync>
                <p:childTnLst>
                  <p:par>
                    <p:cTn id="84" fill="hold">
                      <p:stCondLst>
                        <p:cond delay="0"/>
                      </p:stCondLst>
                      <p:childTnLst>
                        <p:par>
                          <p:cTn id="85" fill="hold">
                            <p:stCondLst>
                              <p:cond delay="0"/>
                            </p:stCondLst>
                            <p:childTnLst>
                              <p:par>
                                <p:cTn id="86" presetID="16" presetClass="exit" presetSubtype="21" fill="hold" grpId="0" nodeType="clickEffect">
                                  <p:stCondLst>
                                    <p:cond delay="0"/>
                                  </p:stCondLst>
                                  <p:childTnLst>
                                    <p:animEffect transition="out" filter="barn(inVertical)">
                                      <p:cBhvr>
                                        <p:cTn id="87" dur="500"/>
                                        <p:tgtEl>
                                          <p:spTgt spid="51"/>
                                        </p:tgtEl>
                                      </p:cBhvr>
                                    </p:animEffect>
                                    <p:set>
                                      <p:cBhvr>
                                        <p:cTn id="8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1"/>
                  </p:tgtEl>
                </p:cond>
              </p:nextCondLst>
            </p:seq>
            <p:seq concurrent="1" nextAc="seek">
              <p:cTn id="89" restart="whenNotActive" fill="hold" evtFilter="cancelBubble" nodeType="interactiveSeq">
                <p:stCondLst>
                  <p:cond evt="onClick" delay="0">
                    <p:tgtEl>
                      <p:spTgt spid="63"/>
                    </p:tgtEl>
                  </p:cond>
                </p:stCondLst>
                <p:endSync evt="end" delay="0">
                  <p:rtn val="all"/>
                </p:endSync>
                <p:childTnLst>
                  <p:par>
                    <p:cTn id="90" fill="hold">
                      <p:stCondLst>
                        <p:cond delay="0"/>
                      </p:stCondLst>
                      <p:childTnLst>
                        <p:par>
                          <p:cTn id="91" fill="hold">
                            <p:stCondLst>
                              <p:cond delay="0"/>
                            </p:stCondLst>
                            <p:childTnLst>
                              <p:par>
                                <p:cTn id="92" presetID="16" presetClass="exit" presetSubtype="21" fill="hold" grpId="0" nodeType="clickEffect">
                                  <p:stCondLst>
                                    <p:cond delay="0"/>
                                  </p:stCondLst>
                                  <p:childTnLst>
                                    <p:animEffect transition="out" filter="barn(inVertical)">
                                      <p:cBhvr>
                                        <p:cTn id="93" dur="500"/>
                                        <p:tgtEl>
                                          <p:spTgt spid="38"/>
                                        </p:tgtEl>
                                      </p:cBhvr>
                                    </p:animEffect>
                                    <p:set>
                                      <p:cBhvr>
                                        <p:cTn id="94"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chimes.wav"/>
                                        </p:tgtEl>
                                      </p:cMediaNode>
                                    </p:audio>
                                  </p:subTnLst>
                                </p:cTn>
                              </p:par>
                              <p:par>
                                <p:cTn id="95" presetID="16" presetClass="exit" presetSubtype="21" fill="hold" grpId="0" nodeType="withEffect">
                                  <p:stCondLst>
                                    <p:cond delay="0"/>
                                  </p:stCondLst>
                                  <p:childTnLst>
                                    <p:animEffect transition="out" filter="barn(inVertical)">
                                      <p:cBhvr>
                                        <p:cTn id="96" dur="500"/>
                                        <p:tgtEl>
                                          <p:spTgt spid="55"/>
                                        </p:tgtEl>
                                      </p:cBhvr>
                                    </p:animEffect>
                                    <p:set>
                                      <p:cBhvr>
                                        <p:cTn id="97"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himes.wav"/>
                                        </p:tgtEl>
                                      </p:cMediaNode>
                                    </p:audio>
                                  </p:subTnLst>
                                </p:cTn>
                              </p:par>
                              <p:par>
                                <p:cTn id="98" presetID="16" presetClass="exit" presetSubtype="21" fill="hold" grpId="0" nodeType="withEffect">
                                  <p:stCondLst>
                                    <p:cond delay="0"/>
                                  </p:stCondLst>
                                  <p:childTnLst>
                                    <p:animEffect transition="out" filter="barn(inVertic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chimes.wav"/>
                                        </p:tgtEl>
                                      </p:cMediaNode>
                                    </p:audio>
                                  </p:subTnLst>
                                </p:cTn>
                              </p:par>
                              <p:par>
                                <p:cTn id="101" presetID="16" presetClass="exit" presetSubtype="21" fill="hold" grpId="0" nodeType="withEffect">
                                  <p:stCondLst>
                                    <p:cond delay="0"/>
                                  </p:stCondLst>
                                  <p:childTnLst>
                                    <p:animEffect transition="out" filter="barn(inVertical)">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45"/>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5"/>
                  </p:tgtEl>
                </p:cond>
              </p:nextCondLst>
            </p:seq>
          </p:childTnLst>
        </p:cTn>
      </p:par>
    </p:tnLst>
    <p:bldLst>
      <p:bldP spid="87" grpId="0"/>
      <p:bldP spid="4" grpId="0" animBg="1"/>
      <p:bldP spid="28" grpId="0" animBg="1"/>
      <p:bldP spid="29" grpId="0" animBg="1"/>
      <p:bldP spid="30" grpId="0" animBg="1"/>
      <p:bldP spid="31" grpId="0" animBg="1"/>
      <p:bldP spid="32" grpId="0" animBg="1"/>
      <p:bldP spid="33" grpId="0" animBg="1"/>
      <p:bldP spid="34" grpId="0" animBg="1"/>
      <p:bldP spid="35" grpId="0" animBg="1"/>
      <p:bldP spid="38" grpId="0" animBg="1"/>
      <p:bldP spid="40" grpId="0" animBg="1"/>
      <p:bldP spid="42" grpId="0" animBg="1"/>
      <p:bldP spid="45" grpId="0" animBg="1"/>
      <p:bldP spid="47" grpId="0" animBg="1"/>
      <p:bldP spid="49" grpId="0" animBg="1"/>
      <p:bldP spid="51" grpId="0" animBg="1"/>
      <p:bldP spid="53" grpId="0" animBg="1"/>
      <p:bldP spid="55" grpId="0" animBg="1"/>
      <p:bldP spid="56" grpId="0" animBg="1"/>
      <p:bldP spid="59" grpId="0" animBg="1"/>
      <p:bldP spid="61" grpId="0" animBg="1"/>
      <p:bldP spid="62" grpId="0" animBg="1"/>
      <p:bldP spid="6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3</a:t>
            </a:r>
            <a:r>
              <a:rPr lang="en-US" sz="3200" i="1" dirty="0">
                <a:latin typeface="Times New Roman" panose="02020603050405020304" pitchFamily="18" charset="0"/>
                <a:cs typeface="Times New Roman" panose="02020603050405020304" pitchFamily="18" charset="0"/>
              </a:rPr>
              <a:t>: Theo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2602889" y="4330070"/>
            <a:ext cx="7575152"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phi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1D6D2205-7011-4C2F-A019-D8397C2A72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392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4</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1921079" y="4330070"/>
            <a:ext cx="7483304"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thuyết</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Gióng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A182CCA6-7287-4F16-8288-2B099DBC3A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199449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5</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Thánh Gióng là một người anh hùng phi thường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2968584" y="3699154"/>
            <a:ext cx="7056259" cy="1506480"/>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defTabSz="457200">
              <a:buFontTx/>
              <a:buChar char="-"/>
              <a:defRPr/>
            </a:pPr>
            <a:r>
              <a:rPr lang="vi-VN" sz="4000" b="1" dirty="0">
                <a:solidFill>
                  <a:schemeClr val="bg1"/>
                </a:solidFill>
                <a:latin typeface="Times New Roman" panose="02020603050405020304" pitchFamily="18" charset="0"/>
                <a:cs typeface="Times New Roman" panose="02020603050405020304" pitchFamily="18" charset="0"/>
              </a:rPr>
              <a:t>Sự thụ thai thần kì.</a:t>
            </a:r>
            <a:endParaRPr lang="en-US" sz="4000" b="1" dirty="0">
              <a:solidFill>
                <a:schemeClr val="bg1"/>
              </a:solidFill>
              <a:latin typeface="Times New Roman" panose="02020603050405020304" pitchFamily="18" charset="0"/>
              <a:cs typeface="Times New Roman" panose="02020603050405020304" pitchFamily="18" charset="0"/>
            </a:endParaRPr>
          </a:p>
          <a:p>
            <a:pPr lvl="0" algn="just" defTabSz="457200">
              <a:defRPr/>
            </a:pPr>
            <a:r>
              <a:rPr lang="vi-VN" sz="4000" b="1" dirty="0">
                <a:solidFill>
                  <a:schemeClr val="bg1"/>
                </a:solidFill>
                <a:latin typeface="Times New Roman" panose="02020603050405020304" pitchFamily="18" charset="0"/>
                <a:cs typeface="Times New Roman" panose="02020603050405020304" pitchFamily="18" charset="0"/>
              </a:rPr>
              <a:t>- Sức mạnh, ý chí phi thường.</a:t>
            </a:r>
          </a:p>
        </p:txBody>
      </p:sp>
      <p:pic>
        <p:nvPicPr>
          <p:cNvPr id="15" name="图片 20">
            <a:hlinkClick r:id="rId8" action="ppaction://hlinksldjump"/>
            <a:extLst>
              <a:ext uri="{FF2B5EF4-FFF2-40B4-BE49-F238E27FC236}">
                <a16:creationId xmlns:a16="http://schemas.microsoft.com/office/drawing/2014/main" xmlns="" id="{FA21DED4-EDC2-438A-91DD-2D51D78AF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0C7C1ACB-1A20-46DE-B401-B06D8F83D486}"/>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494883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6</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2739197" y="4264879"/>
            <a:ext cx="6211856"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Con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người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5F8F00FE-0745-49B0-A766-5C1CCB6805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xmlns="" id="{FBA457D0-AAE2-406B-879A-207CB0C4162D}"/>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18960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7</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bởi</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3582099" y="4330070"/>
            <a:ext cx="4798503"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lẽ</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dẫn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chứng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2AEA6E2C-6C65-4DCB-A43F-D64FA86556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xmlns=""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84921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xmlns=""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xmlns=""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xmlns=""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xmlns=""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8</a:t>
            </a:r>
            <a:r>
              <a:rPr lang="en-US" sz="2800" i="1" dirty="0">
                <a:latin typeface="Times New Roman" panose="02020603050405020304" pitchFamily="18" charset="0"/>
                <a:cs typeface="Times New Roman" panose="02020603050405020304" pitchFamily="18" charset="0"/>
              </a:rPr>
              <a:t>: 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D5BF3D8-6604-449E-9814-D1B6B8A78753}"/>
              </a:ext>
            </a:extLst>
          </p:cNvPr>
          <p:cNvSpPr/>
          <p:nvPr/>
        </p:nvSpPr>
        <p:spPr>
          <a:xfrm>
            <a:off x="2399251" y="3998556"/>
            <a:ext cx="7379928" cy="120707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2400" b="1" dirty="0">
                <a:solidFill>
                  <a:schemeClr val="bg1"/>
                </a:solidFill>
                <a:latin typeface="Times New Roman" panose="02020603050405020304" pitchFamily="18" charset="0"/>
                <a:cs typeface="Times New Roman" panose="02020603050405020304" pitchFamily="18" charset="0"/>
              </a:rPr>
              <a:t>Lập luận</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là đưa ra các lí lẽ, bằng chứng nhằm dẫn dắt người nghe (đọc) đến một kết luận nào đó mà người nói (viết) muốn đạt tới.</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xmlns="" id="{2AEA6E2C-6C65-4DCB-A43F-D64FA86556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xmlns=""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975071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DỤNG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48518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xmlns=""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xmlns=""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xmlns=""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xmlns=""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cs typeface="Times New Roman" panose="02020603050405020304" pitchFamily="18" charset="0"/>
              </a:rPr>
              <a:t>Vận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xmlns=""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xmlns=""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xmlns=""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xmlns=""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xmlns=""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xmlns=""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xmlns=""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xmlns=""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xmlns=""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xmlns=""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xmlns=""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xmlns=""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xmlns="" id="{FD564D49-E16E-4115-BD0E-58222DBD4511}"/>
              </a:ext>
            </a:extLst>
          </p:cNvPr>
          <p:cNvSpPr txBox="1"/>
          <p:nvPr/>
        </p:nvSpPr>
        <p:spPr>
          <a:xfrm>
            <a:off x="3352128" y="1863560"/>
            <a:ext cx="5487743" cy="221983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quát</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dung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học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bằng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sơ</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duy</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Sưu</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tầm</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abrn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cùng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chủ</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dề</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xmlns=""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3678985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xmlns=""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xmlns=""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xmlns=""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xmlns=""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xmlns=""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xmlns=""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文本框 8">
            <a:extLst>
              <a:ext uri="{FF2B5EF4-FFF2-40B4-BE49-F238E27FC236}">
                <a16:creationId xmlns:a16="http://schemas.microsoft.com/office/drawing/2014/main" xmlns="" id="{212D2CAF-BF24-460A-81D6-2A53B49E3092}"/>
              </a:ext>
            </a:extLst>
          </p:cNvPr>
          <p:cNvSpPr txBox="1"/>
          <p:nvPr/>
        </p:nvSpPr>
        <p:spPr>
          <a:xfrm>
            <a:off x="3970281" y="1121976"/>
            <a:ext cx="49245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HƯỚNG</a:t>
            </a:r>
            <a:r>
              <a:rPr kumimoji="0" lang="en-US" sz="3600" b="1" i="1"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DẪN TỰ HỌC</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0" name="图片 9">
            <a:extLst>
              <a:ext uri="{FF2B5EF4-FFF2-40B4-BE49-F238E27FC236}">
                <a16:creationId xmlns:a16="http://schemas.microsoft.com/office/drawing/2014/main" xmlns=""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3506879" y="889089"/>
            <a:ext cx="585788" cy="649007"/>
          </a:xfrm>
          <a:prstGeom prst="rect">
            <a:avLst/>
          </a:prstGeom>
        </p:spPr>
      </p:pic>
      <p:pic>
        <p:nvPicPr>
          <p:cNvPr id="11" name="图片 10">
            <a:extLst>
              <a:ext uri="{FF2B5EF4-FFF2-40B4-BE49-F238E27FC236}">
                <a16:creationId xmlns:a16="http://schemas.microsoft.com/office/drawing/2014/main" xmlns=""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604362" y="1734566"/>
            <a:ext cx="580872" cy="643560"/>
          </a:xfrm>
          <a:prstGeom prst="rect">
            <a:avLst/>
          </a:prstGeom>
        </p:spPr>
      </p:pic>
      <p:pic>
        <p:nvPicPr>
          <p:cNvPr id="26" name="图片 25">
            <a:extLst>
              <a:ext uri="{FF2B5EF4-FFF2-40B4-BE49-F238E27FC236}">
                <a16:creationId xmlns:a16="http://schemas.microsoft.com/office/drawing/2014/main" xmlns=""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xmlns=""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xmlns=""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xmlns=""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xmlns=""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xmlns=""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xmlns=""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xmlns=""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xmlns=""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xmlns=""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xmlns=""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xmlns=""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xmlns=""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xmlns=""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xmlns=""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xmlns=""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xmlns=""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xmlns=""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xmlns=""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xmlns=""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xmlns=""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xmlns=""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xmlns=""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xmlns=""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xmlns="" id="{DFF7E2D2-FDCE-49CD-B066-9D16D584303E}"/>
              </a:ext>
            </a:extLst>
          </p:cNvPr>
          <p:cNvGrpSpPr/>
          <p:nvPr/>
        </p:nvGrpSpPr>
        <p:grpSpPr>
          <a:xfrm>
            <a:off x="595276" y="2903644"/>
            <a:ext cx="3184729" cy="589910"/>
            <a:chOff x="8431056" y="1600909"/>
            <a:chExt cx="3184729" cy="589910"/>
          </a:xfrm>
        </p:grpSpPr>
        <p:sp>
          <p:nvSpPr>
            <p:cNvPr id="63" name="矩形 32">
              <a:extLst>
                <a:ext uri="{FF2B5EF4-FFF2-40B4-BE49-F238E27FC236}">
                  <a16:creationId xmlns:a16="http://schemas.microsoft.com/office/drawing/2014/main" xmlns="" id="{1D898440-7637-4BD5-8A79-8CE6BFB8C416}"/>
                </a:ext>
              </a:extLst>
            </p:cNvPr>
            <p:cNvSpPr/>
            <p:nvPr/>
          </p:nvSpPr>
          <p:spPr>
            <a:xfrm>
              <a:off x="8980269" y="1665032"/>
              <a:ext cx="263551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xmlns=""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xmlns="" id="{9D90B4B3-9739-4EF8-AEA2-9FF961B69368}"/>
              </a:ext>
            </a:extLst>
          </p:cNvPr>
          <p:cNvGrpSpPr/>
          <p:nvPr/>
        </p:nvGrpSpPr>
        <p:grpSpPr>
          <a:xfrm>
            <a:off x="1263112" y="4851567"/>
            <a:ext cx="3035795" cy="954107"/>
            <a:chOff x="7596218" y="1011367"/>
            <a:chExt cx="3035795" cy="954107"/>
          </a:xfrm>
        </p:grpSpPr>
        <p:sp>
          <p:nvSpPr>
            <p:cNvPr id="68" name="矩形 39">
              <a:extLst>
                <a:ext uri="{FF2B5EF4-FFF2-40B4-BE49-F238E27FC236}">
                  <a16:creationId xmlns:a16="http://schemas.microsoft.com/office/drawing/2014/main" xmlns="" id="{5A8E6780-C16B-442A-802C-7EFAA0276792}"/>
                </a:ext>
              </a:extLst>
            </p:cNvPr>
            <p:cNvSpPr/>
            <p:nvPr/>
          </p:nvSpPr>
          <p:spPr>
            <a:xfrm>
              <a:off x="8236236" y="1011367"/>
              <a:ext cx="2395777"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a:t>
              </a:r>
              <a:r>
                <a:rPr lang="en-US" sz="2800" dirty="0">
                  <a:solidFill>
                    <a:srgbClr val="000000"/>
                  </a:solidFill>
                  <a:latin typeface="Times New Roman" panose="02020603050405020304" pitchFamily="18" charset="0"/>
                  <a:ea typeface="Times New Roman" panose="02020603050405020304" pitchFamily="18" charset="0"/>
                </a:rPr>
                <a:t>ở.</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xmlns=""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xmlns="" id="{11E43671-0799-471A-82F3-0A973B8E907A}"/>
              </a:ext>
            </a:extLst>
          </p:cNvPr>
          <p:cNvGrpSpPr/>
          <p:nvPr/>
        </p:nvGrpSpPr>
        <p:grpSpPr>
          <a:xfrm>
            <a:off x="8397711" y="5215466"/>
            <a:ext cx="2947063" cy="954107"/>
            <a:chOff x="8431056" y="1526304"/>
            <a:chExt cx="2947063" cy="954107"/>
          </a:xfrm>
        </p:grpSpPr>
        <p:sp>
          <p:nvSpPr>
            <p:cNvPr id="73" name="矩形 45">
              <a:extLst>
                <a:ext uri="{FF2B5EF4-FFF2-40B4-BE49-F238E27FC236}">
                  <a16:creationId xmlns:a16="http://schemas.microsoft.com/office/drawing/2014/main" xmlns="" id="{88C2D95F-C8B7-4D0E-B628-D8DE23880D8B}"/>
                </a:ext>
              </a:extLst>
            </p:cNvPr>
            <p:cNvSpPr/>
            <p:nvPr/>
          </p:nvSpPr>
          <p:spPr>
            <a:xfrm>
              <a:off x="9219257" y="1526304"/>
              <a:ext cx="2158862"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t>
              </a:r>
              <a:r>
                <a:rPr lang="en-US" sz="2800" dirty="0" err="1">
                  <a:solidFill>
                    <a:srgbClr val="000000"/>
                  </a:solidFill>
                  <a:latin typeface="Times New Roman" panose="02020603050405020304" pitchFamily="18" charset="0"/>
                  <a:ea typeface="Times New Roman" panose="02020603050405020304" pitchFamily="18" charset="0"/>
                </a:rPr>
                <a:t>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Góc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nhìn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xmlns=""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74" name="组合 46">
            <a:extLst>
              <a:ext uri="{FF2B5EF4-FFF2-40B4-BE49-F238E27FC236}">
                <a16:creationId xmlns:a16="http://schemas.microsoft.com/office/drawing/2014/main" xmlns="" id="{57343EA6-A245-43D5-8044-3D012F6038E6}"/>
              </a:ext>
            </a:extLst>
          </p:cNvPr>
          <p:cNvGrpSpPr/>
          <p:nvPr/>
        </p:nvGrpSpPr>
        <p:grpSpPr>
          <a:xfrm>
            <a:off x="8500047" y="3179253"/>
            <a:ext cx="3132509" cy="1018230"/>
            <a:chOff x="8431056" y="1600909"/>
            <a:chExt cx="3132509" cy="1018230"/>
          </a:xfrm>
        </p:grpSpPr>
        <p:sp>
          <p:nvSpPr>
            <p:cNvPr id="78" name="矩形 50">
              <a:extLst>
                <a:ext uri="{FF2B5EF4-FFF2-40B4-BE49-F238E27FC236}">
                  <a16:creationId xmlns:a16="http://schemas.microsoft.com/office/drawing/2014/main" xmlns="" id="{FEB59E24-D79D-4661-8E79-42B901EFC672}"/>
                </a:ext>
              </a:extLst>
            </p:cNvPr>
            <p:cNvSpPr/>
            <p:nvPr/>
          </p:nvSpPr>
          <p:spPr>
            <a:xfrm>
              <a:off x="8980269" y="1665032"/>
              <a:ext cx="258329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6" name="图片 48">
              <a:extLst>
                <a:ext uri="{FF2B5EF4-FFF2-40B4-BE49-F238E27FC236}">
                  <a16:creationId xmlns:a16="http://schemas.microsoft.com/office/drawing/2014/main" xmlns=""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spTree>
    <p:extLst>
      <p:ext uri="{BB962C8B-B14F-4D97-AF65-F5344CB8AC3E}">
        <p14:creationId xmlns:p14="http://schemas.microsoft.com/office/powerpoint/2010/main" val="3810588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500" fill="hold"/>
                                        <p:tgtEl>
                                          <p:spTgt spid="39"/>
                                        </p:tgtEl>
                                        <p:attrNameLst>
                                          <p:attrName>ppt_w</p:attrName>
                                        </p:attrNameLst>
                                      </p:cBhvr>
                                      <p:tavLst>
                                        <p:tav tm="0">
                                          <p:val>
                                            <p:fltVal val="0"/>
                                          </p:val>
                                        </p:tav>
                                        <p:tav tm="100000">
                                          <p:val>
                                            <p:strVal val="#ppt_w"/>
                                          </p:val>
                                        </p:tav>
                                      </p:tavLst>
                                    </p:anim>
                                    <p:anim calcmode="lin" valueType="num">
                                      <p:cBhvr>
                                        <p:cTn id="51" dur="500" fill="hold"/>
                                        <p:tgtEl>
                                          <p:spTgt spid="39"/>
                                        </p:tgtEl>
                                        <p:attrNameLst>
                                          <p:attrName>ppt_h</p:attrName>
                                        </p:attrNameLst>
                                      </p:cBhvr>
                                      <p:tavLst>
                                        <p:tav tm="0">
                                          <p:val>
                                            <p:fltVal val="0"/>
                                          </p:val>
                                        </p:tav>
                                        <p:tav tm="100000">
                                          <p:val>
                                            <p:strVal val="#ppt_h"/>
                                          </p:val>
                                        </p:tav>
                                      </p:tavLst>
                                    </p:anim>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heel(1)">
                                      <p:cBhvr>
                                        <p:cTn id="57" dur="20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 calcmode="lin" valueType="num">
                                      <p:cBhvr>
                                        <p:cTn id="62" dur="1000" fill="hold"/>
                                        <p:tgtEl>
                                          <p:spTgt spid="74"/>
                                        </p:tgtEl>
                                        <p:attrNameLst>
                                          <p:attrName>ppt_w</p:attrName>
                                        </p:attrNameLst>
                                      </p:cBhvr>
                                      <p:tavLst>
                                        <p:tav tm="0">
                                          <p:val>
                                            <p:fltVal val="0"/>
                                          </p:val>
                                        </p:tav>
                                        <p:tav tm="100000">
                                          <p:val>
                                            <p:strVal val="#ppt_w"/>
                                          </p:val>
                                        </p:tav>
                                      </p:tavLst>
                                    </p:anim>
                                    <p:anim calcmode="lin" valueType="num">
                                      <p:cBhvr>
                                        <p:cTn id="63" dur="1000" fill="hold"/>
                                        <p:tgtEl>
                                          <p:spTgt spid="74"/>
                                        </p:tgtEl>
                                        <p:attrNameLst>
                                          <p:attrName>ppt_h</p:attrName>
                                        </p:attrNameLst>
                                      </p:cBhvr>
                                      <p:tavLst>
                                        <p:tav tm="0">
                                          <p:val>
                                            <p:fltVal val="0"/>
                                          </p:val>
                                        </p:tav>
                                        <p:tav tm="100000">
                                          <p:val>
                                            <p:strVal val="#ppt_h"/>
                                          </p:val>
                                        </p:tav>
                                      </p:tavLst>
                                    </p:anim>
                                    <p:anim calcmode="lin" valueType="num">
                                      <p:cBhvr>
                                        <p:cTn id="64" dur="1000" fill="hold"/>
                                        <p:tgtEl>
                                          <p:spTgt spid="74"/>
                                        </p:tgtEl>
                                        <p:attrNameLst>
                                          <p:attrName>style.rotation</p:attrName>
                                        </p:attrNameLst>
                                      </p:cBhvr>
                                      <p:tavLst>
                                        <p:tav tm="0">
                                          <p:val>
                                            <p:fltVal val="90"/>
                                          </p:val>
                                        </p:tav>
                                        <p:tav tm="100000">
                                          <p:val>
                                            <p:fltVal val="0"/>
                                          </p:val>
                                        </p:tav>
                                      </p:tavLst>
                                    </p:anim>
                                    <p:animEffect transition="in" filter="fade">
                                      <p:cBhvr>
                                        <p:cTn id="65" dur="1000"/>
                                        <p:tgtEl>
                                          <p:spTgt spid="74"/>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circle(in)">
                                      <p:cBhvr>
                                        <p:cTn id="70" dur="20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 calcmode="lin" valueType="num">
                                      <p:cBhvr>
                                        <p:cTn id="75" dur="1000" fill="hold"/>
                                        <p:tgtEl>
                                          <p:spTgt spid="69"/>
                                        </p:tgtEl>
                                        <p:attrNameLst>
                                          <p:attrName>ppt_w</p:attrName>
                                        </p:attrNameLst>
                                      </p:cBhvr>
                                      <p:tavLst>
                                        <p:tav tm="0">
                                          <p:val>
                                            <p:fltVal val="0"/>
                                          </p:val>
                                        </p:tav>
                                        <p:tav tm="100000">
                                          <p:val>
                                            <p:strVal val="#ppt_w"/>
                                          </p:val>
                                        </p:tav>
                                      </p:tavLst>
                                    </p:anim>
                                    <p:anim calcmode="lin" valueType="num">
                                      <p:cBhvr>
                                        <p:cTn id="76" dur="1000" fill="hold"/>
                                        <p:tgtEl>
                                          <p:spTgt spid="69"/>
                                        </p:tgtEl>
                                        <p:attrNameLst>
                                          <p:attrName>ppt_h</p:attrName>
                                        </p:attrNameLst>
                                      </p:cBhvr>
                                      <p:tavLst>
                                        <p:tav tm="0">
                                          <p:val>
                                            <p:fltVal val="0"/>
                                          </p:val>
                                        </p:tav>
                                        <p:tav tm="100000">
                                          <p:val>
                                            <p:strVal val="#ppt_h"/>
                                          </p:val>
                                        </p:tav>
                                      </p:tavLst>
                                    </p:anim>
                                    <p:anim calcmode="lin" valueType="num">
                                      <p:cBhvr>
                                        <p:cTn id="77" dur="1000" fill="hold"/>
                                        <p:tgtEl>
                                          <p:spTgt spid="69"/>
                                        </p:tgtEl>
                                        <p:attrNameLst>
                                          <p:attrName>style.rotation</p:attrName>
                                        </p:attrNameLst>
                                      </p:cBhvr>
                                      <p:tavLst>
                                        <p:tav tm="0">
                                          <p:val>
                                            <p:fltVal val="90"/>
                                          </p:val>
                                        </p:tav>
                                        <p:tav tm="100000">
                                          <p:val>
                                            <p:fltVal val="0"/>
                                          </p:val>
                                        </p:tav>
                                      </p:tavLst>
                                    </p:anim>
                                    <p:animEffect transition="in" filter="fade">
                                      <p:cBhvr>
                                        <p:cTn id="78"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xmlns=""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xmlns=""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xmlns=""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xmlns=""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xmlns=""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xmlns=""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xmlns=""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xmlns=""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xmlns=""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HẸN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GẶP LẠI CÁC EM!</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xmlns=""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521513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174563B4-0BDB-4523-A58C-B47D4A9A5296}"/>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073923" y="1780977"/>
            <a:ext cx="10260558" cy="1938952"/>
          </a:xfrm>
          <a:prstGeom prst="rect">
            <a:avLst/>
          </a:prstGeom>
          <a:noFill/>
          <a:ln>
            <a:noFill/>
          </a:ln>
        </p:spPr>
        <p:txBody>
          <a:bodyPr spcFirstLastPara="1" wrap="square" lIns="91425" tIns="45700" rIns="91425" bIns="45700" anchor="t" anchorCtr="0">
            <a:spAutoFit/>
          </a:bodyPr>
          <a:lstStyle/>
          <a:p>
            <a:pPr lvl="0" defTabSz="457200">
              <a:defRPr/>
            </a:pPr>
            <a:r>
              <a:rPr lang="vi-VN" sz="4000" dirty="0">
                <a:solidFill>
                  <a:srgbClr val="000000"/>
                </a:solidFill>
                <a:latin typeface="Times New Roman" panose="02020603050405020304" pitchFamily="18" charset="0"/>
                <a:cs typeface="Times New Roman" panose="02020603050405020304" pitchFamily="18" charset="0"/>
              </a:rPr>
              <a:t>Câu 1: Những minh chứng làm rõ cho lí lẽ, có thể là nhân vật, sự kiện, số liệu thực tế được gọi là?</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1</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4035105" y="4150737"/>
            <a:ext cx="3689406"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2D72E713-33C5-4C90-8BE2-29C14FB77BA2}"/>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2328522" y="1973925"/>
            <a:ext cx="7534956" cy="1200288"/>
          </a:xfrm>
          <a:prstGeom prst="rect">
            <a:avLst/>
          </a:prstGeom>
          <a:noFill/>
          <a:ln>
            <a:noFill/>
          </a:ln>
        </p:spPr>
        <p:txBody>
          <a:bodyPr spcFirstLastPara="1" wrap="square" lIns="91425" tIns="45700" rIns="91425" bIns="45700" anchor="t" anchorCtr="0">
            <a:spAutoFit/>
          </a:bodyPr>
          <a:lstStyle/>
          <a:p>
            <a:pPr lvl="0" algn="just" defTabSz="457200">
              <a:defRPr/>
            </a:pPr>
            <a:r>
              <a:rPr lang="vi-VN" sz="3600" dirty="0">
                <a:solidFill>
                  <a:srgbClr val="000000"/>
                </a:solidFill>
                <a:latin typeface="Times New Roman" panose="02020603050405020304" pitchFamily="18" charset="0"/>
                <a:cs typeface="Times New Roman" panose="02020603050405020304" pitchFamily="18" charset="0"/>
              </a:rPr>
              <a:t>Câu 2: Cơ sở cho ý kiến, </a:t>
            </a:r>
            <a:r>
              <a:rPr lang="en-US" sz="3600" dirty="0" err="1" smtClean="0">
                <a:solidFill>
                  <a:srgbClr val="000000"/>
                </a:solidFill>
                <a:latin typeface="Times New Roman" panose="02020603050405020304" pitchFamily="18" charset="0"/>
                <a:cs typeface="Times New Roman" panose="02020603050405020304" pitchFamily="18" charset="0"/>
              </a:rPr>
              <a:t>quan</a:t>
            </a:r>
            <a:r>
              <a:rPr lang="en-US" sz="3600" dirty="0" smtClean="0">
                <a:solidFill>
                  <a:srgbClr val="000000"/>
                </a:solidFill>
                <a:latin typeface="Times New Roman" panose="02020603050405020304" pitchFamily="18" charset="0"/>
                <a:cs typeface="Times New Roman" panose="02020603050405020304" pitchFamily="18" charset="0"/>
              </a:rPr>
              <a:t> </a:t>
            </a:r>
            <a:r>
              <a:rPr lang="en-US" sz="3600" dirty="0" err="1" smtClean="0">
                <a:solidFill>
                  <a:srgbClr val="000000"/>
                </a:solidFill>
                <a:latin typeface="Times New Roman" panose="02020603050405020304" pitchFamily="18" charset="0"/>
                <a:cs typeface="Times New Roman" panose="02020603050405020304" pitchFamily="18" charset="0"/>
              </a:rPr>
              <a:t>điểm</a:t>
            </a:r>
            <a:r>
              <a:rPr lang="en-US" sz="3600" dirty="0" smtClean="0">
                <a:solidFill>
                  <a:srgbClr val="000000"/>
                </a:solidFill>
                <a:latin typeface="Times New Roman" panose="02020603050405020304" pitchFamily="18" charset="0"/>
                <a:cs typeface="Times New Roman" panose="02020603050405020304" pitchFamily="18" charset="0"/>
              </a:rPr>
              <a:t> </a:t>
            </a:r>
            <a:r>
              <a:rPr lang="vi-VN" sz="3600" dirty="0" smtClean="0">
                <a:solidFill>
                  <a:srgbClr val="000000"/>
                </a:solidFill>
                <a:latin typeface="Times New Roman" panose="02020603050405020304" pitchFamily="18" charset="0"/>
                <a:cs typeface="Times New Roman" panose="02020603050405020304" pitchFamily="18" charset="0"/>
              </a:rPr>
              <a:t>của </a:t>
            </a:r>
            <a:r>
              <a:rPr lang="vi-VN" sz="3600" dirty="0">
                <a:solidFill>
                  <a:srgbClr val="000000"/>
                </a:solidFill>
                <a:latin typeface="Times New Roman" panose="02020603050405020304" pitchFamily="18" charset="0"/>
                <a:cs typeface="Times New Roman" panose="02020603050405020304" pitchFamily="18" charset="0"/>
              </a:rPr>
              <a:t>người viết được gọi là?</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2</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4386319" y="4985083"/>
            <a:ext cx="1709681" cy="670875"/>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995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5F8CE1AE-B689-49C2-9054-30E688B982F7}"/>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896761" y="1604593"/>
            <a:ext cx="8398478" cy="1323399"/>
          </a:xfrm>
          <a:prstGeom prst="rect">
            <a:avLst/>
          </a:prstGeom>
          <a:noFill/>
          <a:ln>
            <a:noFill/>
          </a:ln>
        </p:spPr>
        <p:txBody>
          <a:bodyPr spcFirstLastPara="1" wrap="square" lIns="91425" tIns="45700" rIns="91425" bIns="45700" anchor="t" anchorCtr="0">
            <a:spAutoFit/>
          </a:bodyPr>
          <a:lstStyle/>
          <a:p>
            <a:pPr lvl="0" defTabSz="457200">
              <a:defRPr/>
            </a:pPr>
            <a:r>
              <a:rPr lang="en-US" sz="4000" dirty="0" err="1">
                <a:solidFill>
                  <a:srgbClr val="000000"/>
                </a:solidFill>
                <a:latin typeface="Times New Roman" panose="02020603050405020304" pitchFamily="18" charset="0"/>
                <a:cs typeface="Times New Roman" panose="02020603050405020304" pitchFamily="18" charset="0"/>
              </a:rPr>
              <a:t>Câu</a:t>
            </a:r>
            <a:r>
              <a:rPr lang="en-US" sz="4000" dirty="0">
                <a:solidFill>
                  <a:srgbClr val="000000"/>
                </a:solidFill>
                <a:latin typeface="Times New Roman" panose="02020603050405020304" pitchFamily="18" charset="0"/>
                <a:cs typeface="Times New Roman" panose="02020603050405020304" pitchFamily="18" charset="0"/>
              </a:rPr>
              <a:t> 3: </a:t>
            </a:r>
            <a:r>
              <a:rPr lang="en-US" sz="4000" dirty="0" err="1">
                <a:solidFill>
                  <a:srgbClr val="000000"/>
                </a:solidFill>
                <a:latin typeface="Times New Roman" panose="02020603050405020304" pitchFamily="18" charset="0"/>
                <a:cs typeface="Times New Roman" panose="02020603050405020304" pitchFamily="18" charset="0"/>
              </a:rPr>
              <a:t>Mục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văn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nghị</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luận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3</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2524130" y="4530912"/>
            <a:ext cx="6805550"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4000" b="1" dirty="0">
                <a:solidFill>
                  <a:srgbClr val="000000"/>
                </a:solidFill>
                <a:latin typeface="Times New Roman" panose="02020603050405020304" pitchFamily="18" charset="0"/>
                <a:cs typeface="Times New Roman" panose="02020603050405020304" pitchFamily="18" charset="0"/>
              </a:rPr>
              <a:t>Nhằm thuyết phục người đọc, người nghe về một vấn đề. </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790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409700" y="1604593"/>
            <a:ext cx="9957383" cy="2554505"/>
          </a:xfrm>
          <a:prstGeom prst="rect">
            <a:avLst/>
          </a:prstGeom>
          <a:noFill/>
          <a:ln>
            <a:noFill/>
          </a:ln>
        </p:spPr>
        <p:txBody>
          <a:bodyPr spcFirstLastPara="1" wrap="square" lIns="91425" tIns="45700" rIns="91425" bIns="45700" anchor="t" anchorCtr="0">
            <a:spAutoFit/>
          </a:bodyPr>
          <a:lstStyle/>
          <a:p>
            <a:pPr lvl="0" algn="just" defTabSz="457200">
              <a:defRPr/>
            </a:pPr>
            <a:r>
              <a:rPr lang="vi-VN" sz="4000" dirty="0">
                <a:solidFill>
                  <a:srgbClr val="000000"/>
                </a:solidFill>
                <a:latin typeface="Times New Roman" panose="02020603050405020304" pitchFamily="18" charset="0"/>
                <a:cs typeface="Times New Roman" panose="02020603050405020304" pitchFamily="18" charset="0"/>
              </a:rPr>
              <a:t>Câu 4: Điền từ còn thiếu vào chỗ trống: “…là phương thức trình bày một chuỗi các sự việc, sự việc này dẫn đến sự việc kia, cuối cùng dẫn đến một kết thúc, thể hiện một ý nghĩa”</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Câu 4</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4704146" y="4634415"/>
            <a:ext cx="3000111"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118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xmlns="" id="{897EE6E8-C58C-48CB-B738-8B5FC1A4A23B}"/>
              </a:ext>
            </a:extLst>
          </p:cNvPr>
          <p:cNvPicPr>
            <a:picLocks noChangeAspect="1"/>
          </p:cNvPicPr>
          <p:nvPr/>
        </p:nvPicPr>
        <p:blipFill>
          <a:blip r:embed="rId3"/>
          <a:stretch>
            <a:fillRect/>
          </a:stretch>
        </p:blipFill>
        <p:spPr>
          <a:xfrm>
            <a:off x="0" y="1673"/>
            <a:ext cx="12192000" cy="6854653"/>
          </a:xfrm>
          <a:prstGeom prst="rect">
            <a:avLst/>
          </a:prstGeom>
        </p:spPr>
      </p:pic>
      <p:sp>
        <p:nvSpPr>
          <p:cNvPr id="100" name="Google Shape;100;p2">
            <a:hlinkClick r:id="rId4" action="ppaction://hlinksldjump"/>
          </p:cNvPr>
          <p:cNvSpPr/>
          <p:nvPr/>
        </p:nvSpPr>
        <p:spPr>
          <a:xfrm>
            <a:off x="9906000" y="4535691"/>
            <a:ext cx="1709680" cy="156966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01;p2"/>
          <p:cNvSpPr txBox="1"/>
          <p:nvPr/>
        </p:nvSpPr>
        <p:spPr>
          <a:xfrm>
            <a:off x="1409700" y="1604593"/>
            <a:ext cx="9957383" cy="3170058"/>
          </a:xfrm>
          <a:prstGeom prst="rect">
            <a:avLst/>
          </a:prstGeom>
          <a:noFill/>
          <a:ln>
            <a:noFill/>
          </a:ln>
        </p:spPr>
        <p:txBody>
          <a:bodyPr spcFirstLastPara="1" wrap="square" lIns="91425" tIns="45700" rIns="91425" bIns="45700" anchor="t" anchorCtr="0">
            <a:spAutoFit/>
          </a:bodyPr>
          <a:lstStyle/>
          <a:p>
            <a:pPr lvl="0" algn="just" defTabSz="457200">
              <a:defRPr/>
            </a:pPr>
            <a:r>
              <a:rPr lang="vi-VN" sz="4000" dirty="0">
                <a:solidFill>
                  <a:srgbClr val="000000"/>
                </a:solidFill>
                <a:latin typeface="Times New Roman" panose="02020603050405020304" pitchFamily="18" charset="0"/>
                <a:cs typeface="Times New Roman" panose="02020603050405020304" pitchFamily="18" charset="0"/>
              </a:rPr>
              <a:t>Câu 5: Điền từ còn thiếu vào chỗ trống: “… là loại truyện kể dân gian, thường kể về sự kiện, nhân vật lịch sử; thể hiện nhận thức, tình cảm của tác giả dân gian đối với các nhân vật, sự kiện”</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B22BAB4B-4F53-4DE2-8AA4-FF565BCD3444}"/>
              </a:ext>
            </a:extLst>
          </p:cNvPr>
          <p:cNvSpPr txBox="1"/>
          <p:nvPr/>
        </p:nvSpPr>
        <p:spPr>
          <a:xfrm>
            <a:off x="5398533" y="526517"/>
            <a:ext cx="161133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5</a:t>
            </a:r>
          </a:p>
        </p:txBody>
      </p:sp>
      <p:sp>
        <p:nvSpPr>
          <p:cNvPr id="5" name="Rectangle: Rounded Corners 4">
            <a:extLst>
              <a:ext uri="{FF2B5EF4-FFF2-40B4-BE49-F238E27FC236}">
                <a16:creationId xmlns:a16="http://schemas.microsoft.com/office/drawing/2014/main" xmlns="" id="{3A304430-DF27-43C7-81F4-9B5782F1B73B}"/>
              </a:ext>
            </a:extLst>
          </p:cNvPr>
          <p:cNvSpPr/>
          <p:nvPr/>
        </p:nvSpPr>
        <p:spPr>
          <a:xfrm>
            <a:off x="4269996" y="4634415"/>
            <a:ext cx="3434261" cy="113104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72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1762</Words>
  <Application>Microsoft Office PowerPoint</Application>
  <PresentationFormat>Custom</PresentationFormat>
  <Paragraphs>213</Paragraphs>
  <Slides>49</Slides>
  <Notes>37</Notes>
  <HiddenSlides>0</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58</cp:revision>
  <dcterms:created xsi:type="dcterms:W3CDTF">2021-12-06T03:32:45Z</dcterms:created>
  <dcterms:modified xsi:type="dcterms:W3CDTF">2025-06-23T10:47:01Z</dcterms:modified>
</cp:coreProperties>
</file>