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5"/>
  </p:notesMasterIdLst>
  <p:sldIdLst>
    <p:sldId id="439" r:id="rId3"/>
    <p:sldId id="445" r:id="rId4"/>
    <p:sldId id="284" r:id="rId5"/>
    <p:sldId id="425" r:id="rId6"/>
    <p:sldId id="443" r:id="rId7"/>
    <p:sldId id="446" r:id="rId8"/>
    <p:sldId id="440" r:id="rId9"/>
    <p:sldId id="441" r:id="rId10"/>
    <p:sldId id="447" r:id="rId11"/>
    <p:sldId id="448" r:id="rId12"/>
    <p:sldId id="390" r:id="rId13"/>
    <p:sldId id="449" r:id="rId14"/>
    <p:sldId id="442" r:id="rId15"/>
    <p:sldId id="450" r:id="rId16"/>
    <p:sldId id="451" r:id="rId17"/>
    <p:sldId id="444" r:id="rId18"/>
    <p:sldId id="453" r:id="rId19"/>
    <p:sldId id="457" r:id="rId20"/>
    <p:sldId id="452" r:id="rId21"/>
    <p:sldId id="454" r:id="rId22"/>
    <p:sldId id="417" r:id="rId23"/>
    <p:sldId id="458" r:id="rId24"/>
    <p:sldId id="459" r:id="rId25"/>
    <p:sldId id="462" r:id="rId26"/>
    <p:sldId id="460" r:id="rId27"/>
    <p:sldId id="461" r:id="rId28"/>
    <p:sldId id="463" r:id="rId29"/>
    <p:sldId id="455" r:id="rId30"/>
    <p:sldId id="464" r:id="rId31"/>
    <p:sldId id="465" r:id="rId32"/>
    <p:sldId id="466" r:id="rId33"/>
    <p:sldId id="467" r:id="rId34"/>
    <p:sldId id="422" r:id="rId35"/>
    <p:sldId id="468" r:id="rId36"/>
    <p:sldId id="424" r:id="rId37"/>
    <p:sldId id="469" r:id="rId38"/>
    <p:sldId id="470" r:id="rId39"/>
    <p:sldId id="472" r:id="rId40"/>
    <p:sldId id="471" r:id="rId41"/>
    <p:sldId id="456" r:id="rId42"/>
    <p:sldId id="473" r:id="rId43"/>
    <p:sldId id="4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36212-2F5F-4829-AE8F-480B7E6A8B15}"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3FAA-A941-4E05-9160-6B187D8A4217}" type="slidenum">
              <a:rPr lang="en-US" smtClean="0"/>
              <a:t>‹#›</a:t>
            </a:fld>
            <a:endParaRPr lang="en-US"/>
          </a:p>
        </p:txBody>
      </p:sp>
    </p:spTree>
    <p:extLst>
      <p:ext uri="{BB962C8B-B14F-4D97-AF65-F5344CB8AC3E}">
        <p14:creationId xmlns:p14="http://schemas.microsoft.com/office/powerpoint/2010/main" val="389210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408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974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828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82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883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811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4672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293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949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80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08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170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200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5" name="页脚占位符 4">
            <a:extLst>
              <a:ext uri="{FF2B5EF4-FFF2-40B4-BE49-F238E27FC236}">
                <a16:creationId xmlns="" xmlns:a16="http://schemas.microsoft.com/office/drawing/2014/main" id="{A3A85E6E-4779-4D28-B7C4-E7A7DDF925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806650433"/>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5" name="页脚占位符 4">
            <a:extLst>
              <a:ext uri="{FF2B5EF4-FFF2-40B4-BE49-F238E27FC236}">
                <a16:creationId xmlns="" xmlns:a16="http://schemas.microsoft.com/office/drawing/2014/main" id="{C729EEE9-9B1F-4C46-B497-92FC363073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68881412"/>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5" name="页脚占位符 4">
            <a:extLst>
              <a:ext uri="{FF2B5EF4-FFF2-40B4-BE49-F238E27FC236}">
                <a16:creationId xmlns="" xmlns:a16="http://schemas.microsoft.com/office/drawing/2014/main" id="{40710FE1-5D36-4DF0-A165-6BD09660FD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693299778"/>
      </p:ext>
    </p:extLst>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 xmlns:a16="http://schemas.microsoft.com/office/drawing/2014/main" id="{9875EF0C-0EF8-4924-BC52-F0003E70CC0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 xmlns:a16="http://schemas.microsoft.com/office/drawing/2014/main"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 xmlns:a16="http://schemas.microsoft.com/office/drawing/2014/main" id="{62DF542A-AB8C-4284-A0DE-C24B757CEB61}"/>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 xmlns:a16="http://schemas.microsoft.com/office/drawing/2014/main" id="{A0B0BB3A-410C-419C-8966-E58D8F32709E}"/>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 xmlns:a16="http://schemas.microsoft.com/office/drawing/2014/main"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590715193"/>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 xmlns:a16="http://schemas.microsoft.com/office/drawing/2014/main" id="{439B18E6-E8F2-4AF0-8FAF-08CB3A2C724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 xmlns:a16="http://schemas.microsoft.com/office/drawing/2014/main"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 xmlns:a16="http://schemas.microsoft.com/office/drawing/2014/main" id="{AFAE9632-2762-4C6F-9EF1-DC2F7CE1B40C}"/>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 xmlns:a16="http://schemas.microsoft.com/office/drawing/2014/main" id="{84903597-C437-4641-805A-7E88A0E2AAC6}"/>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 xmlns:a16="http://schemas.microsoft.com/office/drawing/2014/main"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234724932"/>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 xmlns:a16="http://schemas.microsoft.com/office/drawing/2014/main" id="{2168478A-CEC5-4262-808F-717E115C12A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 xmlns:a16="http://schemas.microsoft.com/office/drawing/2014/main"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 xmlns:a16="http://schemas.microsoft.com/office/drawing/2014/main" id="{CC225B34-8E3B-4EEC-883C-D3930987B071}"/>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 xmlns:a16="http://schemas.microsoft.com/office/drawing/2014/main" id="{B947054C-5E4C-4540-ABC2-7F626C4265E1}"/>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 xmlns:a16="http://schemas.microsoft.com/office/drawing/2014/main"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113213615"/>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 xmlns:a16="http://schemas.microsoft.com/office/drawing/2014/main" id="{80B6CF54-0C26-480E-899E-65073263F56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 xmlns:a16="http://schemas.microsoft.com/office/drawing/2014/main"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 xmlns:a16="http://schemas.microsoft.com/office/drawing/2014/main" id="{89E69027-1730-401A-90B9-F4F56C40A139}"/>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 xmlns:a16="http://schemas.microsoft.com/office/drawing/2014/main" id="{BCA25C43-02CF-4066-A6F3-2A41594A6887}"/>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 xmlns:a16="http://schemas.microsoft.com/office/drawing/2014/main"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145086288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 xmlns:a16="http://schemas.microsoft.com/office/drawing/2014/main" id="{0A36961B-FF3F-4FC1-A220-731D8512322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 xmlns:a16="http://schemas.microsoft.com/office/drawing/2014/main"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 xmlns:a16="http://schemas.microsoft.com/office/drawing/2014/main" id="{ADE407FE-C405-461A-A629-5512D6BEE182}"/>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 xmlns:a16="http://schemas.microsoft.com/office/drawing/2014/main" id="{8ABFE4C6-82B1-408A-BDEE-D8ED8A3EE9B1}"/>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 xmlns:a16="http://schemas.microsoft.com/office/drawing/2014/main"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262067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636631"/>
      </p:ext>
    </p:extLst>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59995"/>
      </p:ext>
    </p:extLst>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296374"/>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5" name="页脚占位符 4">
            <a:extLst>
              <a:ext uri="{FF2B5EF4-FFF2-40B4-BE49-F238E27FC236}">
                <a16:creationId xmlns="" xmlns:a16="http://schemas.microsoft.com/office/drawing/2014/main" id="{24BF0727-23A9-469B-A916-53740C326C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733163287"/>
      </p:ext>
    </p:extLst>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995068426"/>
      </p:ext>
    </p:extLst>
  </p:cSld>
  <p:clrMapOvr>
    <a:masterClrMapping/>
  </p:clrMapOvr>
  <p:transition spd="slow"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6639666"/>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0623097"/>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5" name="页脚占位符 4">
            <a:extLst>
              <a:ext uri="{FF2B5EF4-FFF2-40B4-BE49-F238E27FC236}">
                <a16:creationId xmlns="" xmlns:a16="http://schemas.microsoft.com/office/drawing/2014/main" id="{5940DE1F-6A4A-462C-B648-A1325D44C4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
        <p:nvSpPr>
          <p:cNvPr id="7" name="矩形 6">
            <a:extLst>
              <a:ext uri="{FF2B5EF4-FFF2-40B4-BE49-F238E27FC236}">
                <a16:creationId xmlns="" xmlns:a16="http://schemas.microsoft.com/office/drawing/2014/main"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477014"/>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6" name="页脚占位符 5">
            <a:extLst>
              <a:ext uri="{FF2B5EF4-FFF2-40B4-BE49-F238E27FC236}">
                <a16:creationId xmlns="" xmlns:a16="http://schemas.microsoft.com/office/drawing/2014/main" id="{CA810C30-4121-4186-909E-993A5F4E27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pic>
        <p:nvPicPr>
          <p:cNvPr id="8" name="图形 7">
            <a:extLst>
              <a:ext uri="{FF2B5EF4-FFF2-40B4-BE49-F238E27FC236}">
                <a16:creationId xmlns="" xmlns:a16="http://schemas.microsoft.com/office/drawing/2014/main" id="{E42B5FA2-610F-4642-A8E4-46335746690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 xmlns:a16="http://schemas.microsoft.com/office/drawing/2014/main"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 xmlns:a16="http://schemas.microsoft.com/office/drawing/2014/main" id="{A8B1BA95-2F0F-4676-B009-396680CDD9BE}"/>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 xmlns:a16="http://schemas.microsoft.com/office/drawing/2014/main" id="{EA755D31-5996-4CCD-8E66-412F0A2D9A68}"/>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89242043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8" name="页脚占位符 7">
            <a:extLst>
              <a:ext uri="{FF2B5EF4-FFF2-40B4-BE49-F238E27FC236}">
                <a16:creationId xmlns="" xmlns:a16="http://schemas.microsoft.com/office/drawing/2014/main" id="{5DBFB16F-4C71-4C6E-9F0B-A1689B50B5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42896441"/>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4" name="页脚占位符 3">
            <a:extLst>
              <a:ext uri="{FF2B5EF4-FFF2-40B4-BE49-F238E27FC236}">
                <a16:creationId xmlns="" xmlns:a16="http://schemas.microsoft.com/office/drawing/2014/main" id="{8F815663-A9ED-49D3-B841-D6E704C69B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99379873"/>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3" name="页脚占位符 2">
            <a:extLst>
              <a:ext uri="{FF2B5EF4-FFF2-40B4-BE49-F238E27FC236}">
                <a16:creationId xmlns="" xmlns:a16="http://schemas.microsoft.com/office/drawing/2014/main" id="{9FF734CE-6E42-4202-8D7A-E62352B23F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337849209"/>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6" name="页脚占位符 5">
            <a:extLst>
              <a:ext uri="{FF2B5EF4-FFF2-40B4-BE49-F238E27FC236}">
                <a16:creationId xmlns="" xmlns:a16="http://schemas.microsoft.com/office/drawing/2014/main" id="{964F5015-A16E-4533-99E7-B85E48090C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850752699"/>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t>2025/6/23</a:t>
            </a:fld>
            <a:endParaRPr lang="zh-CN" altLang="en-US"/>
          </a:p>
        </p:txBody>
      </p:sp>
      <p:sp>
        <p:nvSpPr>
          <p:cNvPr id="6" name="页脚占位符 5">
            <a:extLst>
              <a:ext uri="{FF2B5EF4-FFF2-40B4-BE49-F238E27FC236}">
                <a16:creationId xmlns="" xmlns:a16="http://schemas.microsoft.com/office/drawing/2014/main" id="{87193401-AA28-41EF-A97D-F4FBB31CEF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39487756"/>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B880E-3BE9-4A10-966A-C1D42C70BCF6}" type="datetimeFigureOut">
              <a:rPr lang="zh-CN" altLang="en-US" smtClean="0"/>
              <a:t>2025/6/23</a:t>
            </a:fld>
            <a:endParaRPr lang="zh-CN" altLang="en-US"/>
          </a:p>
        </p:txBody>
      </p:sp>
      <p:sp>
        <p:nvSpPr>
          <p:cNvPr id="5" name="页脚占位符 4">
            <a:extLst>
              <a:ext uri="{FF2B5EF4-FFF2-40B4-BE49-F238E27FC236}">
                <a16:creationId xmlns=""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F30F0-2D64-4950-B991-DBE38FB597C1}" type="slidenum">
              <a:rPr lang="zh-CN" altLang="en-US" smtClean="0"/>
              <a:t>‹#›</a:t>
            </a:fld>
            <a:endParaRPr lang="zh-CN" altLang="en-US"/>
          </a:p>
        </p:txBody>
      </p:sp>
      <p:pic>
        <p:nvPicPr>
          <p:cNvPr id="7" name="图片 6">
            <a:extLst>
              <a:ext uri="{FF2B5EF4-FFF2-40B4-BE49-F238E27FC236}">
                <a16:creationId xmlns="" xmlns:a16="http://schemas.microsoft.com/office/drawing/2014/main"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59383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34310596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emf"/><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emf"/><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emf"/><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8.xml"/><Relationship Id="rId7" Type="http://schemas.openxmlformats.org/officeDocument/2006/relationships/notesSlide" Target="../notesSlides/notesSlide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11" Type="http://schemas.openxmlformats.org/officeDocument/2006/relationships/image" Target="../media/image30.png"/><Relationship Id="rId5" Type="http://schemas.openxmlformats.org/officeDocument/2006/relationships/tags" Target="../tags/tag10.xml"/><Relationship Id="rId10" Type="http://schemas.openxmlformats.org/officeDocument/2006/relationships/image" Target="../media/image11.png"/><Relationship Id="rId4" Type="http://schemas.openxmlformats.org/officeDocument/2006/relationships/tags" Target="../tags/tag9.xml"/><Relationship Id="rId9"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emf"/><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11" Type="http://schemas.openxmlformats.org/officeDocument/2006/relationships/image" Target="../media/image30.png"/><Relationship Id="rId5" Type="http://schemas.openxmlformats.org/officeDocument/2006/relationships/tags" Target="../tags/tag15.xml"/><Relationship Id="rId10"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emf"/><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1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emf"/><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xml"/><Relationship Id="rId7"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1.xml"/><Relationship Id="rId7"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8.xml"/><Relationship Id="rId11" Type="http://schemas.openxmlformats.org/officeDocument/2006/relationships/image" Target="../media/image30.png"/><Relationship Id="rId5" Type="http://schemas.openxmlformats.org/officeDocument/2006/relationships/tags" Target="../tags/tag23.xml"/><Relationship Id="rId10" Type="http://schemas.openxmlformats.org/officeDocument/2006/relationships/image" Target="../media/image11.png"/><Relationship Id="rId4" Type="http://schemas.openxmlformats.org/officeDocument/2006/relationships/tags" Target="../tags/tag22.xml"/><Relationship Id="rId9" Type="http://schemas.openxmlformats.org/officeDocument/2006/relationships/image" Target="../media/image10.emf"/></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771786" y="1156289"/>
            <a:ext cx="10712741" cy="57017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 xmlns:a16="http://schemas.microsoft.com/office/drawing/2014/main" id="{9A3430D6-37C8-4B36-B0A0-A555AEF4BE28}"/>
              </a:ext>
            </a:extLst>
          </p:cNvPr>
          <p:cNvSpPr txBox="1"/>
          <p:nvPr/>
        </p:nvSpPr>
        <p:spPr>
          <a:xfrm>
            <a:off x="2614957" y="1371298"/>
            <a:ext cx="3936014" cy="707886"/>
          </a:xfrm>
          <a:prstGeom prst="rect">
            <a:avLst/>
          </a:prstGeom>
          <a:noFill/>
        </p:spPr>
        <p:txBody>
          <a:bodyPr wrap="none" rtlCol="0">
            <a:spAutoFit/>
          </a:bodyPr>
          <a:lstStyle/>
          <a:p>
            <a:r>
              <a:rPr lang="en-US" sz="4000" b="1" smtClean="0">
                <a:solidFill>
                  <a:schemeClr val="accent5">
                    <a:lumMod val="50000"/>
                  </a:schemeClr>
                </a:solidFill>
                <a:latin typeface="Times New Roman" panose="02020603050405020304" pitchFamily="18" charset="0"/>
                <a:cs typeface="Times New Roman" panose="02020603050405020304" pitchFamily="18" charset="0"/>
              </a:rPr>
              <a:t>ĐỌC: VĂN BẢN</a:t>
            </a:r>
            <a:endParaRPr lang="en-US" sz="40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2"/>
          <a:stretch>
            <a:fillRect/>
          </a:stretch>
        </p:blipFill>
        <p:spPr>
          <a:xfrm>
            <a:off x="8523215" y="269007"/>
            <a:ext cx="3562983" cy="1492190"/>
          </a:xfrm>
          <a:prstGeom prst="rect">
            <a:avLst/>
          </a:prstGeom>
        </p:spPr>
      </p:pic>
      <p:pic>
        <p:nvPicPr>
          <p:cNvPr id="5" name="图片 3">
            <a:extLst>
              <a:ext uri="{FF2B5EF4-FFF2-40B4-BE49-F238E27FC236}">
                <a16:creationId xmlns="" xmlns:a16="http://schemas.microsoft.com/office/drawing/2014/main" id="{CDAEB3F2-D2C9-495D-AFAB-41F306A25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79" y="2250646"/>
            <a:ext cx="4357424" cy="4781042"/>
          </a:xfrm>
          <a:prstGeom prst="rect">
            <a:avLst/>
          </a:prstGeom>
        </p:spPr>
      </p:pic>
      <p:pic>
        <p:nvPicPr>
          <p:cNvPr id="7" name="Picture 6">
            <a:extLst>
              <a:ext uri="{FF2B5EF4-FFF2-40B4-BE49-F238E27FC236}">
                <a16:creationId xmlns="" xmlns:a16="http://schemas.microsoft.com/office/drawing/2014/main" id="{095364D8-B808-4353-9BA4-916C79B1C422}"/>
              </a:ext>
            </a:extLst>
          </p:cNvPr>
          <p:cNvPicPr>
            <a:picLocks noChangeAspect="1"/>
          </p:cNvPicPr>
          <p:nvPr/>
        </p:nvPicPr>
        <p:blipFill>
          <a:blip r:embed="rId4"/>
          <a:stretch>
            <a:fillRect/>
          </a:stretch>
        </p:blipFill>
        <p:spPr>
          <a:xfrm>
            <a:off x="8698193" y="3386258"/>
            <a:ext cx="3493807" cy="3493807"/>
          </a:xfrm>
          <a:prstGeom prst="rect">
            <a:avLst/>
          </a:prstGeom>
        </p:spPr>
      </p:pic>
      <p:sp>
        <p:nvSpPr>
          <p:cNvPr id="8" name="TextBox 7">
            <a:extLst>
              <a:ext uri="{FF2B5EF4-FFF2-40B4-BE49-F238E27FC236}">
                <a16:creationId xmlns="" xmlns:a16="http://schemas.microsoft.com/office/drawing/2014/main" id="{B222813D-9E46-430F-BD03-0AD4CDAEA4A6}"/>
              </a:ext>
            </a:extLst>
          </p:cNvPr>
          <p:cNvSpPr txBox="1"/>
          <p:nvPr/>
        </p:nvSpPr>
        <p:spPr>
          <a:xfrm>
            <a:off x="2448966" y="2347722"/>
            <a:ext cx="8222507" cy="1015663"/>
          </a:xfrm>
          <a:prstGeom prst="rect">
            <a:avLst/>
          </a:prstGeom>
          <a:noFill/>
        </p:spPr>
        <p:txBody>
          <a:bodyPr wrap="none" rtlCol="0">
            <a:spAutoFit/>
          </a:bodyPr>
          <a:lstStyle/>
          <a:p>
            <a:r>
              <a:rPr lang="en-US" sz="6000" b="1" dirty="0">
                <a:solidFill>
                  <a:schemeClr val="accent5">
                    <a:lumMod val="50000"/>
                  </a:schemeClr>
                </a:solidFill>
                <a:latin typeface="Times New Roman" panose="02020603050405020304" pitchFamily="18" charset="0"/>
                <a:cs typeface="Times New Roman" panose="02020603050405020304" pitchFamily="18" charset="0"/>
              </a:rPr>
              <a:t>HỌC THẦY, HỌC BẠN</a:t>
            </a:r>
          </a:p>
        </p:txBody>
      </p:sp>
      <p:sp>
        <p:nvSpPr>
          <p:cNvPr id="10" name="TextBox 9">
            <a:extLst>
              <a:ext uri="{FF2B5EF4-FFF2-40B4-BE49-F238E27FC236}">
                <a16:creationId xmlns="" xmlns:a16="http://schemas.microsoft.com/office/drawing/2014/main" id="{5E4E44B4-92B0-445B-92EE-F3445F00E42E}"/>
              </a:ext>
            </a:extLst>
          </p:cNvPr>
          <p:cNvSpPr txBox="1"/>
          <p:nvPr/>
        </p:nvSpPr>
        <p:spPr>
          <a:xfrm>
            <a:off x="3794777" y="5133161"/>
            <a:ext cx="7220888"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Giáo</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viên</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Phạm</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Thị</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a:solidFill>
                  <a:schemeClr val="accent5">
                    <a:lumMod val="50000"/>
                  </a:schemeClr>
                </a:solidFill>
                <a:latin typeface="Times New Roman" panose="02020603050405020304" pitchFamily="18" charset="0"/>
                <a:cs typeface="Times New Roman" panose="02020603050405020304" pitchFamily="18" charset="0"/>
              </a:rPr>
              <a:t>Minh </a:t>
            </a:r>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Tâm</a:t>
            </a:r>
            <a:endParaRPr lang="en-US" sz="40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9BD4F959-5C33-4F72-85E4-D959F00EC44A}"/>
              </a:ext>
            </a:extLst>
          </p:cNvPr>
          <p:cNvPicPr>
            <a:picLocks noChangeAspect="1"/>
          </p:cNvPicPr>
          <p:nvPr/>
        </p:nvPicPr>
        <p:blipFill>
          <a:blip r:embed="rId2"/>
          <a:stretch>
            <a:fillRect/>
          </a:stretch>
        </p:blipFill>
        <p:spPr>
          <a:xfrm>
            <a:off x="231794" y="0"/>
            <a:ext cx="3562983" cy="1492190"/>
          </a:xfrm>
          <a:prstGeom prst="rect">
            <a:avLst/>
          </a:prstGeom>
        </p:spPr>
      </p:pic>
    </p:spTree>
    <p:extLst>
      <p:ext uri="{BB962C8B-B14F-4D97-AF65-F5344CB8AC3E}">
        <p14:creationId xmlns:p14="http://schemas.microsoft.com/office/powerpoint/2010/main" val="142383217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 xmlns:a16="http://schemas.microsoft.com/office/drawing/2014/main" id="{1ED16D71-AE15-4016-8A16-2267D4797578}"/>
              </a:ext>
            </a:extLst>
          </p:cNvPr>
          <p:cNvSpPr txBox="1"/>
          <p:nvPr/>
        </p:nvSpPr>
        <p:spPr>
          <a:xfrm>
            <a:off x="1693008" y="228957"/>
            <a:ext cx="2012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Thể 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 xmlns:a16="http://schemas.microsoft.com/office/drawing/2014/main" id="{7312CD1D-D64E-4037-85E3-CBC9FC993B22}"/>
              </a:ext>
            </a:extLst>
          </p:cNvPr>
          <p:cNvGrpSpPr/>
          <p:nvPr/>
        </p:nvGrpSpPr>
        <p:grpSpPr>
          <a:xfrm>
            <a:off x="1090565" y="1276451"/>
            <a:ext cx="3568346" cy="2220655"/>
            <a:chOff x="3180964" y="3481677"/>
            <a:chExt cx="3255296" cy="1969163"/>
          </a:xfrm>
        </p:grpSpPr>
        <p:pic>
          <p:nvPicPr>
            <p:cNvPr id="9" name="图片 3">
              <a:extLst>
                <a:ext uri="{FF2B5EF4-FFF2-40B4-BE49-F238E27FC236}">
                  <a16:creationId xmlns=""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964" y="3481677"/>
              <a:ext cx="3255296" cy="1969163"/>
            </a:xfrm>
            <a:prstGeom prst="rect">
              <a:avLst/>
            </a:prstGeom>
          </p:spPr>
        </p:pic>
        <p:sp>
          <p:nvSpPr>
            <p:cNvPr id="10" name="文本框 4">
              <a:extLst>
                <a:ext uri="{FF2B5EF4-FFF2-40B4-BE49-F238E27FC236}">
                  <a16:creationId xmlns="" xmlns:a16="http://schemas.microsoft.com/office/drawing/2014/main" id="{2F74EF0A-DD83-4CFE-AAD1-97C737134D96}"/>
                </a:ext>
              </a:extLst>
            </p:cNvPr>
            <p:cNvSpPr txBox="1"/>
            <p:nvPr/>
          </p:nvSpPr>
          <p:spPr>
            <a:xfrm>
              <a:off x="3335483" y="3922677"/>
              <a:ext cx="2946256" cy="955222"/>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Thể</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loại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văn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nghị</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luận</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 xmlns:a16="http://schemas.microsoft.com/office/drawing/2014/main" id="{3CCC4987-0291-442E-B872-7DB54E62C4C7}"/>
              </a:ext>
            </a:extLst>
          </p:cNvPr>
          <p:cNvGrpSpPr/>
          <p:nvPr/>
        </p:nvGrpSpPr>
        <p:grpSpPr>
          <a:xfrm>
            <a:off x="5148272" y="2197290"/>
            <a:ext cx="5090145" cy="2925053"/>
            <a:chOff x="3920189" y="4358532"/>
            <a:chExt cx="3269255" cy="2114457"/>
          </a:xfrm>
        </p:grpSpPr>
        <p:pic>
          <p:nvPicPr>
            <p:cNvPr id="14" name="图片 17">
              <a:extLst>
                <a:ext uri="{FF2B5EF4-FFF2-40B4-BE49-F238E27FC236}">
                  <a16:creationId xmlns=""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491" y="4358532"/>
              <a:ext cx="3164953" cy="2114457"/>
            </a:xfrm>
            <a:prstGeom prst="rect">
              <a:avLst/>
            </a:prstGeom>
          </p:spPr>
        </p:pic>
        <p:sp>
          <p:nvSpPr>
            <p:cNvPr id="15" name="文本框 19">
              <a:extLst>
                <a:ext uri="{FF2B5EF4-FFF2-40B4-BE49-F238E27FC236}">
                  <a16:creationId xmlns="" xmlns:a16="http://schemas.microsoft.com/office/drawing/2014/main" id="{48817971-6473-439F-B2F6-544DCA251883}"/>
                </a:ext>
              </a:extLst>
            </p:cNvPr>
            <p:cNvSpPr txBox="1"/>
            <p:nvPr/>
          </p:nvSpPr>
          <p:spPr>
            <a:xfrm>
              <a:off x="3920189" y="4670383"/>
              <a:ext cx="2997824" cy="1490649"/>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Là loại VB có mục đích nhằm thuyết phục người đọc, người nghe về một vấn đề.</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3345075689"/>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sp>
        <p:nvSpPr>
          <p:cNvPr id="14" name="任意多边形: 形状 17">
            <a:extLst>
              <a:ext uri="{FF2B5EF4-FFF2-40B4-BE49-F238E27FC236}">
                <a16:creationId xmlns="" xmlns:a16="http://schemas.microsoft.com/office/drawing/2014/main" id="{66745727-F57C-4440-AF17-6932EFBD08DA}"/>
              </a:ext>
            </a:extLst>
          </p:cNvPr>
          <p:cNvSpPr/>
          <p:nvPr/>
        </p:nvSpPr>
        <p:spPr>
          <a:xfrm>
            <a:off x="874712" y="1464188"/>
            <a:ext cx="3328798"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5" name="任意多边形: 形状 18">
            <a:extLst>
              <a:ext uri="{FF2B5EF4-FFF2-40B4-BE49-F238E27FC236}">
                <a16:creationId xmlns="" xmlns:a16="http://schemas.microsoft.com/office/drawing/2014/main" id="{FDA38AE6-CBAC-41AD-AC7C-0A0D676B9CB0}"/>
              </a:ext>
            </a:extLst>
          </p:cNvPr>
          <p:cNvSpPr/>
          <p:nvPr/>
        </p:nvSpPr>
        <p:spPr>
          <a:xfrm>
            <a:off x="7328848" y="3428999"/>
            <a:ext cx="3988440" cy="2879725"/>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6" name="文本框 16">
            <a:extLst>
              <a:ext uri="{FF2B5EF4-FFF2-40B4-BE49-F238E27FC236}">
                <a16:creationId xmlns="" xmlns:a16="http://schemas.microsoft.com/office/drawing/2014/main" id="{7D032128-182A-4612-AE95-E190A10B06DD}"/>
              </a:ext>
            </a:extLst>
          </p:cNvPr>
          <p:cNvSpPr txBox="1"/>
          <p:nvPr/>
        </p:nvSpPr>
        <p:spPr>
          <a:xfrm>
            <a:off x="7902054" y="3742633"/>
            <a:ext cx="3288861" cy="2246769"/>
          </a:xfrm>
          <a:prstGeom prst="rect">
            <a:avLst/>
          </a:prstGeom>
          <a:noFill/>
        </p:spPr>
        <p:txBody>
          <a:bodyPr wrap="square" rtlCol="0">
            <a:spAutoFit/>
            <a:scene3d>
              <a:camera prst="orthographicFront"/>
              <a:lightRig rig="threePt" dir="t"/>
            </a:scene3d>
            <a:sp3d contourW="12700"/>
          </a:bodyPr>
          <a:lstStyle/>
          <a:p>
            <a:pPr lvl="0" algn="just">
              <a:defRPr/>
            </a:pPr>
            <a:r>
              <a:rPr lang="vi-VN" sz="2800" i="1" dirty="0">
                <a:solidFill>
                  <a:prstClr val="black"/>
                </a:solidFill>
                <a:latin typeface="Times New Roman" panose="02020603050405020304" pitchFamily="18" charset="0"/>
                <a:cs typeface="Times New Roman" panose="02020603050405020304" pitchFamily="18" charset="0"/>
              </a:rPr>
              <a:t>Bằng chứng: những minh chứng làm rõ cho lí lẽ, có thể là nhân vật, sự kiện, số liệu từ thực tế.</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图片 5">
            <a:extLst>
              <a:ext uri="{FF2B5EF4-FFF2-40B4-BE49-F238E27FC236}">
                <a16:creationId xmlns=""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4037817" y="1816921"/>
            <a:ext cx="4430117" cy="3511971"/>
          </a:xfrm>
          <a:prstGeom prst="rect">
            <a:avLst/>
          </a:prstGeom>
        </p:spPr>
      </p:pic>
      <p:sp>
        <p:nvSpPr>
          <p:cNvPr id="20" name="文本框 1">
            <a:extLst>
              <a:ext uri="{FF2B5EF4-FFF2-40B4-BE49-F238E27FC236}">
                <a16:creationId xmlns="" xmlns:a16="http://schemas.microsoft.com/office/drawing/2014/main" id="{6FB246E8-2CC2-4505-8CEB-16E589CBD3D6}"/>
              </a:ext>
            </a:extLst>
          </p:cNvPr>
          <p:cNvSpPr txBox="1"/>
          <p:nvPr/>
        </p:nvSpPr>
        <p:spPr>
          <a:xfrm>
            <a:off x="4671093" y="2683157"/>
            <a:ext cx="2975517"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94341">
                    <a:lumMod val="50000"/>
                  </a:srgbClr>
                </a:solidFill>
                <a:latin typeface="Times New Roman" panose="02020603050405020304" pitchFamily="18" charset="0"/>
                <a:cs typeface="Times New Roman" panose="02020603050405020304" pitchFamily="18" charset="0"/>
              </a:rPr>
              <a:t>Đặc</a:t>
            </a:r>
            <a:r>
              <a:rPr kumimoji="0" lang="en-US" sz="3200" b="1" i="0" u="none" strike="noStrike" kern="1200" cap="none" spc="0" normalizeH="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94341">
                    <a:lumMod val="50000"/>
                  </a:srgbClr>
                </a:solidFill>
                <a:effectLst/>
                <a:uLnTx/>
                <a:uFillTx/>
                <a:latin typeface="Times New Roman" panose="02020603050405020304" pitchFamily="18" charset="0"/>
                <a:cs typeface="Times New Roman" panose="02020603050405020304" pitchFamily="18" charset="0"/>
              </a:rPr>
              <a:t>điểm</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1" name="文本框 16">
            <a:extLst>
              <a:ext uri="{FF2B5EF4-FFF2-40B4-BE49-F238E27FC236}">
                <a16:creationId xmlns="" xmlns:a16="http://schemas.microsoft.com/office/drawing/2014/main" id="{AD35812B-5837-42E9-B4F0-BF26F8099B18}"/>
              </a:ext>
            </a:extLst>
          </p:cNvPr>
          <p:cNvSpPr txBox="1"/>
          <p:nvPr/>
        </p:nvSpPr>
        <p:spPr>
          <a:xfrm>
            <a:off x="1174932" y="2073347"/>
            <a:ext cx="2906071" cy="2062103"/>
          </a:xfrm>
          <a:prstGeom prst="rect">
            <a:avLst/>
          </a:prstGeom>
          <a:noFill/>
        </p:spPr>
        <p:txBody>
          <a:bodyPr wrap="square" rtlCol="0">
            <a:spAutoFit/>
            <a:scene3d>
              <a:camera prst="orthographicFront"/>
              <a:lightRig rig="threePt" dir="t"/>
            </a:scene3d>
            <a:sp3d contourW="12700"/>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Lí lẽ: cơ sở cho ý kiến, quan điểm của người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960029007"/>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Suy</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ngẫm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và</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phản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hồi</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9782399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1" name="任意多边形: 形状 17">
            <a:extLst>
              <a:ext uri="{FF2B5EF4-FFF2-40B4-BE49-F238E27FC236}">
                <a16:creationId xmlns=""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 xmlns:a16="http://schemas.microsoft.com/office/drawing/2014/main" id="{54332260-24E7-4C32-B0F2-6C9371094666}"/>
              </a:ext>
            </a:extLst>
          </p:cNvPr>
          <p:cNvSpPr txBox="1"/>
          <p:nvPr/>
        </p:nvSpPr>
        <p:spPr>
          <a:xfrm>
            <a:off x="2617767" y="1687338"/>
            <a:ext cx="2906071" cy="954107"/>
          </a:xfrm>
          <a:prstGeom prst="rect">
            <a:avLst/>
          </a:prstGeom>
          <a:noFill/>
        </p:spPr>
        <p:txBody>
          <a:bodyPr wrap="square" rtlCol="0">
            <a:spAutoFit/>
            <a:scene3d>
              <a:camera prst="orthographicFront"/>
              <a:lightRig rig="threePt" dir="t"/>
            </a:scene3d>
            <a:sp3d contourW="12700"/>
          </a:bodyPr>
          <a:lstStyle/>
          <a:p>
            <a:pPr lvl="0" algn="just">
              <a:defRPr/>
            </a:pPr>
            <a:r>
              <a:rPr lang="vi-VN" sz="2800" i="1" dirty="0">
                <a:solidFill>
                  <a:prstClr val="black"/>
                </a:solidFill>
                <a:latin typeface="Times New Roman" panose="02020603050405020304" pitchFamily="18" charset="0"/>
                <a:cs typeface="Times New Roman" panose="02020603050405020304" pitchFamily="18" charset="0"/>
              </a:rPr>
              <a:t>Tác giả đã đặt vấn đề bằng cách nào?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 xmlns:a16="http://schemas.microsoft.com/office/drawing/2014/main" id="{C908A59D-1EF9-4161-9991-746112254D06}"/>
              </a:ext>
            </a:extLst>
          </p:cNvPr>
          <p:cNvSpPr txBox="1"/>
          <p:nvPr/>
        </p:nvSpPr>
        <p:spPr>
          <a:xfrm>
            <a:off x="6411172" y="2906829"/>
            <a:ext cx="2590105" cy="1815882"/>
          </a:xfrm>
          <a:prstGeom prst="rect">
            <a:avLst/>
          </a:prstGeom>
          <a:noFill/>
        </p:spPr>
        <p:txBody>
          <a:bodyPr wrap="square" rtlCol="0">
            <a:spAutoFit/>
            <a:scene3d>
              <a:camera prst="orthographicFront"/>
              <a:lightRig rig="threePt" dir="t"/>
            </a:scene3d>
            <a:sp3d contourW="12700"/>
          </a:bodyPr>
          <a:lstStyle/>
          <a:p>
            <a:pPr lvl="0" algn="just">
              <a:defRPr/>
            </a:pPr>
            <a:r>
              <a:rPr lang="vi-VN" sz="2800" i="1" dirty="0">
                <a:solidFill>
                  <a:prstClr val="black"/>
                </a:solidFill>
                <a:latin typeface="Times New Roman" panose="02020603050405020304" pitchFamily="18" charset="0"/>
                <a:cs typeface="Times New Roman" panose="02020603050405020304" pitchFamily="18" charset="0"/>
              </a:rPr>
              <a:t>Theo em, hiệu quả của cách đặt vấn đề ấy là gì?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79225"/>
      </p:ext>
    </p:extLst>
  </p:cSld>
  <p:clrMapOvr>
    <a:masterClrMapping/>
  </p:clrMapOvr>
  <p:transition spd="slow"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 xmlns:a16="http://schemas.microsoft.com/office/drawing/2014/main" id="{024C9138-E191-4B7B-86E5-6E1D73B05B3C}"/>
              </a:ext>
            </a:extLst>
          </p:cNvPr>
          <p:cNvSpPr txBox="1"/>
          <p:nvPr/>
        </p:nvSpPr>
        <p:spPr>
          <a:xfrm>
            <a:off x="1584866" y="50542"/>
            <a:ext cx="255550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Nêu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 xmlns:a16="http://schemas.microsoft.com/office/drawing/2014/main" id="{54332260-24E7-4C32-B0F2-6C9371094666}"/>
              </a:ext>
            </a:extLst>
          </p:cNvPr>
          <p:cNvSpPr txBox="1"/>
          <p:nvPr/>
        </p:nvSpPr>
        <p:spPr>
          <a:xfrm>
            <a:off x="2847524" y="1768620"/>
            <a:ext cx="2348516" cy="1077218"/>
          </a:xfrm>
          <a:prstGeom prst="rect">
            <a:avLst/>
          </a:prstGeom>
          <a:noFill/>
        </p:spPr>
        <p:txBody>
          <a:bodyPr wrap="square" rtlCol="0">
            <a:spAutoFit/>
            <a:scene3d>
              <a:camera prst="orthographicFront"/>
              <a:lightRig rig="threePt" dir="t"/>
            </a:scene3d>
            <a:sp3d contourW="12700"/>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Học thầy hay học bạn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 xmlns:a16="http://schemas.microsoft.com/office/drawing/2014/main" id="{C908A59D-1EF9-4161-9991-746112254D06}"/>
              </a:ext>
            </a:extLst>
          </p:cNvPr>
          <p:cNvSpPr txBox="1"/>
          <p:nvPr/>
        </p:nvSpPr>
        <p:spPr>
          <a:xfrm>
            <a:off x="6411172" y="2906829"/>
            <a:ext cx="2590105" cy="1569660"/>
          </a:xfrm>
          <a:prstGeom prst="rect">
            <a:avLst/>
          </a:prstGeom>
          <a:noFill/>
        </p:spPr>
        <p:txBody>
          <a:bodyPr wrap="square" rtlCol="0">
            <a:spAutoFit/>
            <a:scene3d>
              <a:camera prst="orthographicFront"/>
              <a:lightRig rig="threePt" dir="t"/>
            </a:scene3d>
            <a:sp3d contourW="12700"/>
          </a:bodyPr>
          <a:lstStyle/>
          <a:p>
            <a:pPr lvl="0" algn="just">
              <a:defRPr/>
            </a:pPr>
            <a:r>
              <a:rPr lang="vi-VN" sz="2400" i="1" dirty="0">
                <a:solidFill>
                  <a:prstClr val="black"/>
                </a:solidFill>
                <a:latin typeface="Times New Roman" panose="02020603050405020304" pitchFamily="18" charset="0"/>
                <a:cs typeface="Times New Roman" panose="02020603050405020304" pitchFamily="18" charset="0"/>
              </a:rPr>
              <a:t>Tác giả dẫn chứng bằng hai câu tục ngữ của cha ông ta</a:t>
            </a:r>
            <a:r>
              <a:rPr lang="en-US" sz="2400" i="1"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33692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 xmlns:a16="http://schemas.microsoft.com/office/drawing/2014/main" id="{024C9138-E191-4B7B-86E5-6E1D73B05B3C}"/>
              </a:ext>
            </a:extLst>
          </p:cNvPr>
          <p:cNvSpPr txBox="1"/>
          <p:nvPr/>
        </p:nvSpPr>
        <p:spPr>
          <a:xfrm>
            <a:off x="1584866" y="50542"/>
            <a:ext cx="255550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Nêu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 xmlns:a16="http://schemas.microsoft.com/office/drawing/2014/main" id="{54332260-24E7-4C32-B0F2-6C9371094666}"/>
              </a:ext>
            </a:extLst>
          </p:cNvPr>
          <p:cNvSpPr txBox="1"/>
          <p:nvPr/>
        </p:nvSpPr>
        <p:spPr>
          <a:xfrm>
            <a:off x="2752393" y="1366897"/>
            <a:ext cx="2507504" cy="2062103"/>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N</a:t>
            </a:r>
            <a:r>
              <a:rPr lang="vi-VN" sz="3200" i="1" dirty="0">
                <a:solidFill>
                  <a:prstClr val="black"/>
                </a:solidFill>
                <a:latin typeface="Times New Roman" panose="02020603050405020304" pitchFamily="18" charset="0"/>
                <a:cs typeface="Times New Roman" panose="02020603050405020304" pitchFamily="18" charset="0"/>
              </a:rPr>
              <a:t>ói về vai trò của việc học từ thầy cô và bạn bè.</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 xmlns:a16="http://schemas.microsoft.com/office/drawing/2014/main" id="{C908A59D-1EF9-4161-9991-746112254D06}"/>
              </a:ext>
            </a:extLst>
          </p:cNvPr>
          <p:cNvSpPr txBox="1"/>
          <p:nvPr/>
        </p:nvSpPr>
        <p:spPr>
          <a:xfrm>
            <a:off x="6411172" y="2906829"/>
            <a:ext cx="2590105" cy="1569660"/>
          </a:xfrm>
          <a:prstGeom prst="rect">
            <a:avLst/>
          </a:prstGeom>
          <a:noFill/>
        </p:spPr>
        <p:txBody>
          <a:bodyPr wrap="square" rtlCol="0">
            <a:spAutoFit/>
            <a:scene3d>
              <a:camera prst="orthographicFront"/>
              <a:lightRig rig="threePt" dir="t"/>
            </a:scene3d>
            <a:sp3d contourW="12700"/>
          </a:bodyP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a:t>
            </a:r>
            <a:r>
              <a:rPr lang="vi-VN" sz="3200" dirty="0">
                <a:latin typeface="Times New Roman" panose="02020603050405020304" pitchFamily="18" charset="0"/>
                <a:cs typeface="Times New Roman" panose="02020603050405020304" pitchFamily="18" charset="0"/>
              </a:rPr>
              <a:t> hai câu có cách hiểu trái ngược nhau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4233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68306"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pic>
        <p:nvPicPr>
          <p:cNvPr id="5" name="图片 3">
            <a:extLst>
              <a:ext uri="{FF2B5EF4-FFF2-40B4-BE49-F238E27FC236}">
                <a16:creationId xmlns="" xmlns:a16="http://schemas.microsoft.com/office/drawing/2014/main" id="{CDAEB3F2-D2C9-495D-AFAB-41F306A25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76" y="2869035"/>
            <a:ext cx="3181091" cy="4112319"/>
          </a:xfrm>
          <a:prstGeom prst="rect">
            <a:avLst/>
          </a:prstGeom>
        </p:spPr>
      </p:pic>
      <p:graphicFrame>
        <p:nvGraphicFramePr>
          <p:cNvPr id="3" name="Table 2">
            <a:extLst>
              <a:ext uri="{FF2B5EF4-FFF2-40B4-BE49-F238E27FC236}">
                <a16:creationId xmlns="" xmlns:a16="http://schemas.microsoft.com/office/drawing/2014/main" id="{711A856F-8419-476C-BA3A-E7E929F181E7}"/>
              </a:ext>
            </a:extLst>
          </p:cNvPr>
          <p:cNvGraphicFramePr>
            <a:graphicFrameLocks noGrp="1"/>
          </p:cNvGraphicFramePr>
          <p:nvPr>
            <p:extLst>
              <p:ext uri="{D42A27DB-BD31-4B8C-83A1-F6EECF244321}">
                <p14:modId xmlns:p14="http://schemas.microsoft.com/office/powerpoint/2010/main" val="678716147"/>
              </p:ext>
            </p:extLst>
          </p:nvPr>
        </p:nvGraphicFramePr>
        <p:xfrm>
          <a:off x="1364777" y="1796206"/>
          <a:ext cx="9144000" cy="3069963"/>
        </p:xfrm>
        <a:graphic>
          <a:graphicData uri="http://schemas.openxmlformats.org/drawingml/2006/table">
            <a:tbl>
              <a:tblPr firstRow="1" firstCol="1" bandRow="1"/>
              <a:tblGrid>
                <a:gridCol w="2388357">
                  <a:extLst>
                    <a:ext uri="{9D8B030D-6E8A-4147-A177-3AD203B41FA5}">
                      <a16:colId xmlns="" xmlns:a16="http://schemas.microsoft.com/office/drawing/2014/main" val="1776489197"/>
                    </a:ext>
                  </a:extLst>
                </a:gridCol>
                <a:gridCol w="2204546">
                  <a:extLst>
                    <a:ext uri="{9D8B030D-6E8A-4147-A177-3AD203B41FA5}">
                      <a16:colId xmlns="" xmlns:a16="http://schemas.microsoft.com/office/drawing/2014/main" val="2739907629"/>
                    </a:ext>
                  </a:extLst>
                </a:gridCol>
                <a:gridCol w="1821544">
                  <a:extLst>
                    <a:ext uri="{9D8B030D-6E8A-4147-A177-3AD203B41FA5}">
                      <a16:colId xmlns="" xmlns:a16="http://schemas.microsoft.com/office/drawing/2014/main" val="1739169062"/>
                    </a:ext>
                  </a:extLst>
                </a:gridCol>
                <a:gridCol w="2729553">
                  <a:extLst>
                    <a:ext uri="{9D8B030D-6E8A-4147-A177-3AD203B41FA5}">
                      <a16:colId xmlns="" xmlns:a16="http://schemas.microsoft.com/office/drawing/2014/main" val="2295431722"/>
                    </a:ext>
                  </a:extLst>
                </a:gridCol>
              </a:tblGrid>
              <a:tr h="544600">
                <a:tc gridSpan="4">
                  <a:txBody>
                    <a:bodyPr/>
                    <a:lstStyle/>
                    <a:p>
                      <a:pPr algn="ctr">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GIẢI QUYẾT VẤN ĐỀ</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88255106"/>
                  </a:ext>
                </a:extLst>
              </a:tr>
              <a:tr h="544600">
                <a:tc gridSpan="2">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1:………..</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2:……..</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555932227"/>
                  </a:ext>
                </a:extLst>
              </a:tr>
              <a:tr h="1781547">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3200" kern="10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3200" kern="10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3200" kern="10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3200" kern="10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1703447"/>
                  </a:ext>
                </a:extLst>
              </a:tr>
            </a:tbl>
          </a:graphicData>
        </a:graphic>
      </p:graphicFrame>
      <p:sp>
        <p:nvSpPr>
          <p:cNvPr id="8" name="文本框 8">
            <a:extLst>
              <a:ext uri="{FF2B5EF4-FFF2-40B4-BE49-F238E27FC236}">
                <a16:creationId xmlns="" xmlns:a16="http://schemas.microsoft.com/office/drawing/2014/main" id="{360855FE-F575-486A-8F99-3DCB6BF8A9C2}"/>
              </a:ext>
            </a:extLst>
          </p:cNvPr>
          <p:cNvSpPr txBox="1"/>
          <p:nvPr/>
        </p:nvSpPr>
        <p:spPr>
          <a:xfrm>
            <a:off x="4311288" y="872325"/>
            <a:ext cx="4084773"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 xmlns:a16="http://schemas.microsoft.com/office/drawing/2014/main" id="{6E52EFA3-9DC2-4371-9DD6-72DC30B8FD07}"/>
              </a:ext>
            </a:extLst>
          </p:cNvPr>
          <p:cNvSpPr txBox="1"/>
          <p:nvPr/>
        </p:nvSpPr>
        <p:spPr>
          <a:xfrm>
            <a:off x="1584866" y="50542"/>
            <a:ext cx="368241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Giải quyết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9410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672873"/>
            <a:ext cx="6180307" cy="4656020"/>
          </a:xfrm>
          <a:prstGeom prst="rect">
            <a:avLst/>
          </a:prstGeom>
        </p:spPr>
      </p:pic>
      <p:sp>
        <p:nvSpPr>
          <p:cNvPr id="20" name="文本框 1">
            <a:extLst>
              <a:ext uri="{FF2B5EF4-FFF2-40B4-BE49-F238E27FC236}">
                <a16:creationId xmlns="" xmlns:a16="http://schemas.microsoft.com/office/drawing/2014/main" id="{6FB246E8-2CC2-4505-8CEB-16E589CBD3D6}"/>
              </a:ext>
            </a:extLst>
          </p:cNvPr>
          <p:cNvSpPr txBox="1"/>
          <p:nvPr/>
        </p:nvSpPr>
        <p:spPr>
          <a:xfrm>
            <a:off x="3957851" y="1739052"/>
            <a:ext cx="3684895" cy="2062103"/>
          </a:xfrm>
          <a:prstGeom prst="rect">
            <a:avLst/>
          </a:prstGeom>
          <a:noFill/>
        </p:spPr>
        <p:txBody>
          <a:bodyPr wrap="square" rtlCol="0">
            <a:spAutoFit/>
            <a:scene3d>
              <a:camera prst="orthographicFront"/>
              <a:lightRig rig="threePt" dir="t"/>
            </a:scene3d>
            <a:sp3d contourW="12700"/>
          </a:bodyPr>
          <a:lstStyle/>
          <a:p>
            <a:pPr lvl="0" algn="just">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ý kiến được tác giả nêu ra trong phần nào của đoạn văn?</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4073961202"/>
      </p:ext>
    </p:extLst>
  </p:cSld>
  <p:clrMapOvr>
    <a:masterClrMapping/>
  </p:clrMapOvr>
  <p:transition spd="slow" advClick="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874713" y="1327662"/>
            <a:ext cx="5948980" cy="4215281"/>
          </a:xfrm>
          <a:prstGeom prst="rect">
            <a:avLst/>
          </a:prstGeom>
        </p:spPr>
      </p:pic>
      <p:sp>
        <p:nvSpPr>
          <p:cNvPr id="20" name="文本框 1">
            <a:extLst>
              <a:ext uri="{FF2B5EF4-FFF2-40B4-BE49-F238E27FC236}">
                <a16:creationId xmlns="" xmlns:a16="http://schemas.microsoft.com/office/drawing/2014/main" id="{6FB246E8-2CC2-4505-8CEB-16E589CBD3D6}"/>
              </a:ext>
            </a:extLst>
          </p:cNvPr>
          <p:cNvSpPr txBox="1"/>
          <p:nvPr/>
        </p:nvSpPr>
        <p:spPr>
          <a:xfrm>
            <a:off x="1935678" y="1945273"/>
            <a:ext cx="3577022" cy="2554545"/>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dẫn chứng được được đưa ra nhằm mục đích gì? Có phù hợp không?</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pic>
        <p:nvPicPr>
          <p:cNvPr id="14" name="图片 10">
            <a:extLst>
              <a:ext uri="{FF2B5EF4-FFF2-40B4-BE49-F238E27FC236}">
                <a16:creationId xmlns="" xmlns:a16="http://schemas.microsoft.com/office/drawing/2014/main" id="{EAA08485-B906-47D7-A0CD-8F5438F43BD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5917693" y="2245836"/>
            <a:ext cx="5749901" cy="3894375"/>
          </a:xfrm>
          <a:prstGeom prst="rect">
            <a:avLst/>
          </a:prstGeom>
        </p:spPr>
      </p:pic>
      <p:sp>
        <p:nvSpPr>
          <p:cNvPr id="15" name="文本框 1">
            <a:extLst>
              <a:ext uri="{FF2B5EF4-FFF2-40B4-BE49-F238E27FC236}">
                <a16:creationId xmlns="" xmlns:a16="http://schemas.microsoft.com/office/drawing/2014/main" id="{B0BFA0CB-665B-4002-9E82-0A198AA090C9}"/>
              </a:ext>
            </a:extLst>
          </p:cNvPr>
          <p:cNvSpPr txBox="1"/>
          <p:nvPr/>
        </p:nvSpPr>
        <p:spPr>
          <a:xfrm>
            <a:off x="6997378" y="2863447"/>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Em có nhận xét gì về các lí lẽ, dẫn chứng mà tác giả đưa ra.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5539271"/>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0" y="635317"/>
            <a:ext cx="11694253"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592954" y="3746658"/>
            <a:ext cx="3111342" cy="3111342"/>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378424" y="50542"/>
            <a:ext cx="7875529" cy="646331"/>
          </a:xfrm>
          <a:prstGeom prst="rect">
            <a:avLst/>
          </a:prstGeom>
          <a:noFill/>
        </p:spPr>
        <p:txBody>
          <a:bodyPr wrap="square" rtlCol="0">
            <a:spAutoFit/>
            <a:scene3d>
              <a:camera prst="orthographicFront"/>
              <a:lightRig rig="threePt" dir="t"/>
            </a:scene3d>
            <a:sp3d contourW="12700"/>
          </a:bodyPr>
          <a:lstStyle/>
          <a:p>
            <a:pPr lvl="0">
              <a:defRPr/>
            </a:pPr>
            <a:r>
              <a:rPr lang="nl-NL" sz="3600" b="1" dirty="0">
                <a:solidFill>
                  <a:srgbClr val="002060"/>
                </a:solidFill>
                <a:latin typeface="Times New Roman" panose="02020603050405020304" pitchFamily="18" charset="0"/>
                <a:cs typeface="Times New Roman" panose="02020603050405020304" pitchFamily="18" charset="0"/>
              </a:rPr>
              <a:t>a. Ý kiến 1: Học từ thầy là quan trọng</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6E6FEF4B-7111-4D4F-98B2-1FD2CC5DCBAB}"/>
              </a:ext>
            </a:extLst>
          </p:cNvPr>
          <p:cNvSpPr/>
          <p:nvPr/>
        </p:nvSpPr>
        <p:spPr>
          <a:xfrm>
            <a:off x="95535" y="2088107"/>
            <a:ext cx="2798668" cy="1869744"/>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nếu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thầy</a:t>
            </a:r>
            <a:endParaRPr lang="en-US" sz="3200" dirty="0"/>
          </a:p>
        </p:txBody>
      </p:sp>
      <p:sp>
        <p:nvSpPr>
          <p:cNvPr id="8" name="Rectangle: Rounded Corners 7">
            <a:extLst>
              <a:ext uri="{FF2B5EF4-FFF2-40B4-BE49-F238E27FC236}">
                <a16:creationId xmlns="" xmlns:a16="http://schemas.microsoft.com/office/drawing/2014/main" id="{54A05815-D322-4805-A65F-872217DD41C0}"/>
              </a:ext>
            </a:extLst>
          </p:cNvPr>
          <p:cNvSpPr/>
          <p:nvPr/>
        </p:nvSpPr>
        <p:spPr>
          <a:xfrm>
            <a:off x="3564862" y="1323377"/>
            <a:ext cx="3619854" cy="914400"/>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giàu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kinh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nghiệm</a:t>
            </a:r>
            <a:endParaRPr lang="en-US" sz="3200" dirty="0"/>
          </a:p>
        </p:txBody>
      </p:sp>
      <p:sp>
        <p:nvSpPr>
          <p:cNvPr id="9" name="Rectangle: Rounded Corners 8">
            <a:extLst>
              <a:ext uri="{FF2B5EF4-FFF2-40B4-BE49-F238E27FC236}">
                <a16:creationId xmlns="" xmlns:a16="http://schemas.microsoft.com/office/drawing/2014/main" id="{5C689880-7A68-453C-9965-F57E2D125C23}"/>
              </a:ext>
            </a:extLst>
          </p:cNvPr>
          <p:cNvSpPr/>
          <p:nvPr/>
        </p:nvSpPr>
        <p:spPr>
          <a:xfrm>
            <a:off x="3720516" y="4598158"/>
            <a:ext cx="3569989" cy="914400"/>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dìu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dắt</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p>
        </p:txBody>
      </p:sp>
      <p:sp>
        <p:nvSpPr>
          <p:cNvPr id="10" name="Rectangle: Rounded Corners 9">
            <a:extLst>
              <a:ext uri="{FF2B5EF4-FFF2-40B4-BE49-F238E27FC236}">
                <a16:creationId xmlns="" xmlns:a16="http://schemas.microsoft.com/office/drawing/2014/main" id="{4EB98A6A-C61B-4868-AF71-E0E3B9C1E20D}"/>
              </a:ext>
            </a:extLst>
          </p:cNvPr>
          <p:cNvSpPr/>
          <p:nvPr/>
        </p:nvSpPr>
        <p:spPr>
          <a:xfrm>
            <a:off x="7738281" y="2237777"/>
            <a:ext cx="3955972" cy="1911142"/>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Khó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gì</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dù</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kì</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p>
        </p:txBody>
      </p:sp>
      <p:cxnSp>
        <p:nvCxnSpPr>
          <p:cNvPr id="12" name="Straight Arrow Connector 11">
            <a:extLst>
              <a:ext uri="{FF2B5EF4-FFF2-40B4-BE49-F238E27FC236}">
                <a16:creationId xmlns="" xmlns:a16="http://schemas.microsoft.com/office/drawing/2014/main" id="{F6B095D8-7A7B-4A08-B658-38B487C323FD}"/>
              </a:ext>
            </a:extLst>
          </p:cNvPr>
          <p:cNvCxnSpPr>
            <a:cxnSpLocks/>
            <a:stCxn id="3" idx="3"/>
          </p:cNvCxnSpPr>
          <p:nvPr/>
        </p:nvCxnSpPr>
        <p:spPr>
          <a:xfrm flipV="1">
            <a:off x="2894203" y="2088107"/>
            <a:ext cx="670659" cy="93487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E4F01EA7-7716-4554-8676-C1C3423072A4}"/>
              </a:ext>
            </a:extLst>
          </p:cNvPr>
          <p:cNvCxnSpPr>
            <a:cxnSpLocks/>
            <a:stCxn id="3" idx="3"/>
          </p:cNvCxnSpPr>
          <p:nvPr/>
        </p:nvCxnSpPr>
        <p:spPr>
          <a:xfrm>
            <a:off x="2894203" y="3022979"/>
            <a:ext cx="927170" cy="174009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 xmlns:a16="http://schemas.microsoft.com/office/drawing/2014/main" id="{7EAA7A4E-28C7-4790-970C-66CB4885A6BC}"/>
              </a:ext>
            </a:extLst>
          </p:cNvPr>
          <p:cNvSpPr/>
          <p:nvPr/>
        </p:nvSpPr>
        <p:spPr>
          <a:xfrm>
            <a:off x="7224312" y="1596643"/>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0" name="Arrow: Right 29">
            <a:extLst>
              <a:ext uri="{FF2B5EF4-FFF2-40B4-BE49-F238E27FC236}">
                <a16:creationId xmlns="" xmlns:a16="http://schemas.microsoft.com/office/drawing/2014/main" id="{82A5520E-AA84-446B-A93A-A9EC4AC1702A}"/>
              </a:ext>
            </a:extLst>
          </p:cNvPr>
          <p:cNvSpPr/>
          <p:nvPr/>
        </p:nvSpPr>
        <p:spPr>
          <a:xfrm>
            <a:off x="1569916" y="60987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 xmlns:a16="http://schemas.microsoft.com/office/drawing/2014/main" id="{1590B9E1-58DF-466E-844F-4FE6D75D4969}"/>
              </a:ext>
            </a:extLst>
          </p:cNvPr>
          <p:cNvSpPr/>
          <p:nvPr/>
        </p:nvSpPr>
        <p:spPr>
          <a:xfrm>
            <a:off x="2680281" y="6107039"/>
            <a:ext cx="2080471" cy="484633"/>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rgbClr val="000000"/>
                </a:solidFill>
                <a:latin typeface="Times New Roman" panose="02020603050405020304" pitchFamily="18" charset="0"/>
                <a:ea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lẽ</a:t>
            </a:r>
            <a:endParaRPr lang="en-US" sz="3200" dirty="0"/>
          </a:p>
        </p:txBody>
      </p:sp>
    </p:spTree>
    <p:extLst>
      <p:ext uri="{BB962C8B-B14F-4D97-AF65-F5344CB8AC3E}">
        <p14:creationId xmlns:p14="http://schemas.microsoft.com/office/powerpoint/2010/main" val="21427211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animBg="1"/>
      <p:bldP spid="10" grpId="0" animBg="1"/>
      <p:bldP spid="22"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945184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584866" y="50542"/>
            <a:ext cx="2106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EAD53B81-B461-47BD-920C-58E4226187AD}"/>
              </a:ext>
            </a:extLst>
          </p:cNvPr>
          <p:cNvPicPr>
            <a:picLocks noChangeAspect="1"/>
          </p:cNvPicPr>
          <p:nvPr/>
        </p:nvPicPr>
        <p:blipFill>
          <a:blip r:embed="rId5"/>
          <a:stretch>
            <a:fillRect/>
          </a:stretch>
        </p:blipFill>
        <p:spPr>
          <a:xfrm>
            <a:off x="981459" y="1273124"/>
            <a:ext cx="4018379" cy="3663265"/>
          </a:xfrm>
          <a:prstGeom prst="rect">
            <a:avLst/>
          </a:prstGeom>
        </p:spPr>
      </p:pic>
      <p:sp>
        <p:nvSpPr>
          <p:cNvPr id="16" name="文本框 8">
            <a:extLst>
              <a:ext uri="{FF2B5EF4-FFF2-40B4-BE49-F238E27FC236}">
                <a16:creationId xmlns="" xmlns:a16="http://schemas.microsoft.com/office/drawing/2014/main" id="{39CF351D-3FFA-449C-BC00-CBDFDC8B91CB}"/>
              </a:ext>
            </a:extLst>
          </p:cNvPr>
          <p:cNvSpPr txBox="1"/>
          <p:nvPr/>
        </p:nvSpPr>
        <p:spPr>
          <a:xfrm>
            <a:off x="981459" y="5052465"/>
            <a:ext cx="4183902" cy="584775"/>
          </a:xfrm>
          <a:prstGeom prst="rect">
            <a:avLst/>
          </a:prstGeom>
          <a:noFill/>
        </p:spPr>
        <p:txBody>
          <a:bodyPr wrap="none" rtlCol="0">
            <a:spAutoFit/>
            <a:scene3d>
              <a:camera prst="orthographicFront"/>
              <a:lightRig rig="threePt" dir="t"/>
            </a:scene3d>
            <a:sp3d contourW="12700"/>
          </a:bodyPr>
          <a:lstStyle/>
          <a:p>
            <a:pPr lvl="0">
              <a:defRPr/>
            </a:pPr>
            <a:r>
              <a:rPr lang="vi-VN" sz="3200" b="1" dirty="0">
                <a:solidFill>
                  <a:srgbClr val="002060"/>
                </a:solidFill>
                <a:latin typeface="Times New Roman" panose="02020603050405020304" pitchFamily="18" charset="0"/>
                <a:cs typeface="Times New Roman" panose="02020603050405020304" pitchFamily="18" charset="0"/>
              </a:rPr>
              <a:t>Lê-ô-rơ-đô Đa Vin-chi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 xmlns:a16="http://schemas.microsoft.com/office/drawing/2014/main" id="{1408C086-CB93-4DC2-BB2C-A8ACE517B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6" y="819236"/>
            <a:ext cx="3714653" cy="2220655"/>
          </a:xfrm>
          <a:prstGeom prst="rect">
            <a:avLst/>
          </a:prstGeom>
        </p:spPr>
      </p:pic>
      <p:sp>
        <p:nvSpPr>
          <p:cNvPr id="18" name="文本框 4">
            <a:extLst>
              <a:ext uri="{FF2B5EF4-FFF2-40B4-BE49-F238E27FC236}">
                <a16:creationId xmlns="" xmlns:a16="http://schemas.microsoft.com/office/drawing/2014/main" id="{882320F8-2F98-4478-9886-295E4E16CF05}"/>
              </a:ext>
            </a:extLst>
          </p:cNvPr>
          <p:cNvSpPr txBox="1"/>
          <p:nvPr/>
        </p:nvSpPr>
        <p:spPr>
          <a:xfrm>
            <a:off x="5857087" y="1162126"/>
            <a:ext cx="3189095" cy="1569660"/>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Nếu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không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sự</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dẫn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dắt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của</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Ve</a:t>
            </a:r>
            <a:r>
              <a:rPr lang="en-US" sz="3200" i="1" dirty="0">
                <a:solidFill>
                  <a:prstClr val="black"/>
                </a:solidFill>
                <a:latin typeface="Times New Roman" panose="02020603050405020304" pitchFamily="18" charset="0"/>
                <a:cs typeface="Times New Roman" panose="02020603050405020304" pitchFamily="18" charset="0"/>
              </a:rPr>
              <a:t>-</a:t>
            </a:r>
            <a:r>
              <a:rPr lang="en-US" sz="3200" i="1" dirty="0" err="1">
                <a:solidFill>
                  <a:prstClr val="black"/>
                </a:solidFill>
                <a:latin typeface="Times New Roman" panose="02020603050405020304" pitchFamily="18" charset="0"/>
                <a:cs typeface="Times New Roman" panose="02020603050405020304" pitchFamily="18" charset="0"/>
              </a:rPr>
              <a:t>rốc</a:t>
            </a:r>
            <a:r>
              <a:rPr lang="en-US" sz="3200" i="1" dirty="0">
                <a:solidFill>
                  <a:prstClr val="black"/>
                </a:solidFill>
                <a:latin typeface="Times New Roman" panose="02020603050405020304" pitchFamily="18" charset="0"/>
                <a:cs typeface="Times New Roman" panose="02020603050405020304" pitchFamily="18" charset="0"/>
              </a:rPr>
              <a:t>-chi-ô</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9" name="图片 3">
            <a:extLst>
              <a:ext uri="{FF2B5EF4-FFF2-40B4-BE49-F238E27FC236}">
                <a16:creationId xmlns="" xmlns:a16="http://schemas.microsoft.com/office/drawing/2014/main" id="{E8E3A2A1-0D4E-4F8A-806E-4CCFA03EC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0866" y="3624666"/>
            <a:ext cx="4146102" cy="2530474"/>
          </a:xfrm>
          <a:prstGeom prst="rect">
            <a:avLst/>
          </a:prstGeom>
        </p:spPr>
      </p:pic>
      <p:sp>
        <p:nvSpPr>
          <p:cNvPr id="20" name="文本框 4">
            <a:extLst>
              <a:ext uri="{FF2B5EF4-FFF2-40B4-BE49-F238E27FC236}">
                <a16:creationId xmlns="" xmlns:a16="http://schemas.microsoft.com/office/drawing/2014/main" id="{5D8ABB6E-A95C-42FA-AA35-4F1A18344C9C}"/>
              </a:ext>
            </a:extLst>
          </p:cNvPr>
          <p:cNvSpPr txBox="1"/>
          <p:nvPr/>
        </p:nvSpPr>
        <p:spPr>
          <a:xfrm>
            <a:off x="5675006" y="3959857"/>
            <a:ext cx="3276047" cy="2062103"/>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Dù</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tài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năng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thiêm</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bẩm</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cũng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khó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mà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thành</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công</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2802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1441338" y="465923"/>
            <a:ext cx="7563289"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b. Ý kiến 2</a:t>
            </a:r>
            <a:r>
              <a:rPr lang="nl-NL" sz="3200" b="1">
                <a:solidFill>
                  <a:srgbClr val="002060"/>
                </a:solidFill>
                <a:latin typeface="Times New Roman" panose="02020603050405020304" pitchFamily="18" charset="0"/>
                <a:cs typeface="Times New Roman" panose="02020603050405020304" pitchFamily="18" charset="0"/>
              </a:rPr>
              <a:t>: </a:t>
            </a:r>
            <a:r>
              <a:rPr lang="nl-NL" sz="3200" b="1" smtClean="0">
                <a:solidFill>
                  <a:srgbClr val="002060"/>
                </a:solidFill>
                <a:latin typeface="Times New Roman" panose="02020603050405020304" pitchFamily="18" charset="0"/>
                <a:cs typeface="Times New Roman" panose="02020603050405020304" pitchFamily="18" charset="0"/>
              </a:rPr>
              <a:t>Học </a:t>
            </a:r>
            <a:r>
              <a:rPr lang="nl-NL" sz="3200" b="1" dirty="0">
                <a:solidFill>
                  <a:srgbClr val="002060"/>
                </a:solidFill>
                <a:latin typeface="Times New Roman" panose="02020603050405020304" pitchFamily="18" charset="0"/>
                <a:cs typeface="Times New Roman" panose="02020603050405020304" pitchFamily="18" charset="0"/>
              </a:rPr>
              <a:t>từ bạn cũng rất cần thiết</a:t>
            </a:r>
          </a:p>
        </p:txBody>
      </p:sp>
      <p:sp>
        <p:nvSpPr>
          <p:cNvPr id="14" name="文本框 8">
            <a:extLst>
              <a:ext uri="{FF2B5EF4-FFF2-40B4-BE49-F238E27FC236}">
                <a16:creationId xmlns="" xmlns:a16="http://schemas.microsoft.com/office/drawing/2014/main" id="{5CBCD38F-DAF2-402E-9307-02F89A3B0478}"/>
              </a:ext>
            </a:extLst>
          </p:cNvPr>
          <p:cNvSpPr txBox="1"/>
          <p:nvPr/>
        </p:nvSpPr>
        <p:spPr>
          <a:xfrm>
            <a:off x="5171686" y="1308774"/>
            <a:ext cx="97174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Lí</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lẽ</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 xmlns:a16="http://schemas.microsoft.com/office/drawing/2014/main" id="{E81980A6-155B-427A-8BA6-3A43688E1BCC}"/>
              </a:ext>
            </a:extLst>
          </p:cNvPr>
          <p:cNvSpPr txBox="1">
            <a:spLocks noChangeArrowheads="1"/>
          </p:cNvSpPr>
          <p:nvPr>
            <p:custDataLst>
              <p:tags r:id="rId4"/>
            </p:custDataLst>
          </p:nvPr>
        </p:nvSpPr>
        <p:spPr bwMode="auto">
          <a:xfrm>
            <a:off x="846161" y="3722088"/>
            <a:ext cx="3540836" cy="158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gn="just">
              <a:lnSpc>
                <a:spcPct val="100000"/>
              </a:lnSpc>
              <a:defRPr/>
            </a:pPr>
            <a:r>
              <a:rPr lang="vi-VN" sz="3200" dirty="0">
                <a:solidFill>
                  <a:prstClr val="black"/>
                </a:solidFill>
                <a:latin typeface="Times New Roman" panose="02020603050405020304" pitchFamily="18" charset="0"/>
                <a:cs typeface="Times New Roman" panose="02020603050405020304" pitchFamily="18" charset="0"/>
              </a:rPr>
              <a:t>Thói thường người ta chỉ nhận những đấng bề trên là thầy .</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 xmlns:a16="http://schemas.microsoft.com/office/drawing/2014/main" id="{2DB260FA-18EC-4A07-8B92-833EF5DE5943}"/>
              </a:ext>
            </a:extLst>
          </p:cNvPr>
          <p:cNvSpPr txBox="1">
            <a:spLocks noChangeArrowheads="1"/>
          </p:cNvSpPr>
          <p:nvPr>
            <p:custDataLst>
              <p:tags r:id="rId5"/>
            </p:custDataLst>
          </p:nvPr>
        </p:nvSpPr>
        <p:spPr bwMode="auto">
          <a:xfrm>
            <a:off x="6021392" y="3779266"/>
            <a:ext cx="4255372" cy="152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K</a:t>
            </a:r>
            <a:r>
              <a:rPr lang="vi-VN" sz="3200" dirty="0">
                <a:solidFill>
                  <a:prstClr val="black"/>
                </a:solidFill>
                <a:latin typeface="Times New Roman" panose="02020603050405020304" pitchFamily="18" charset="0"/>
                <a:cs typeface="Times New Roman" panose="02020603050405020304" pitchFamily="18" charset="0"/>
              </a:rPr>
              <a:t>hông nhận ra những người thầy trong những người bạn </a:t>
            </a:r>
            <a:r>
              <a:rPr lang="en-US" sz="3200" dirty="0" err="1">
                <a:solidFill>
                  <a:prstClr val="black"/>
                </a:solidFill>
                <a:latin typeface="Times New Roman" panose="02020603050405020304" pitchFamily="18" charset="0"/>
                <a:cs typeface="Times New Roman" panose="02020603050405020304" pitchFamily="18" charset="0"/>
              </a:rPr>
              <a:t>khác</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24429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651978" y="122393"/>
            <a:ext cx="210666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5204" y="1852582"/>
            <a:ext cx="4797188" cy="3497828"/>
          </a:xfrm>
          <a:prstGeom prst="rect">
            <a:avLst/>
          </a:prstGeom>
        </p:spPr>
      </p:pic>
      <p:sp>
        <p:nvSpPr>
          <p:cNvPr id="18" name="文本框 4">
            <a:extLst>
              <a:ext uri="{FF2B5EF4-FFF2-40B4-BE49-F238E27FC236}">
                <a16:creationId xmlns="" xmlns:a16="http://schemas.microsoft.com/office/drawing/2014/main" id="{882320F8-2F98-4478-9886-295E4E16CF05}"/>
              </a:ext>
            </a:extLst>
          </p:cNvPr>
          <p:cNvSpPr txBox="1"/>
          <p:nvPr/>
        </p:nvSpPr>
        <p:spPr>
          <a:xfrm>
            <a:off x="3361868" y="2577111"/>
            <a:ext cx="3857797" cy="1569660"/>
          </a:xfrm>
          <a:prstGeom prst="rect">
            <a:avLst/>
          </a:prstGeom>
          <a:noFill/>
        </p:spPr>
        <p:txBody>
          <a:bodyPr wrap="square" rtlCol="0">
            <a:spAutoFit/>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Đ</a:t>
            </a:r>
            <a:r>
              <a:rPr lang="vi-VN" sz="3200" i="1" dirty="0">
                <a:solidFill>
                  <a:prstClr val="black"/>
                </a:solidFill>
                <a:latin typeface="Times New Roman" panose="02020603050405020304" pitchFamily="18" charset="0"/>
                <a:cs typeface="Times New Roman" panose="02020603050405020304" pitchFamily="18" charset="0"/>
              </a:rPr>
              <a:t>ưa ra những lợi ích của việc học từ những người bạn</a:t>
            </a:r>
            <a:r>
              <a:rPr lang="en-US" sz="3200" i="1" dirty="0">
                <a:solidFill>
                  <a:prstClr val="black"/>
                </a:solidFill>
                <a:latin typeface="Times New Roman" panose="02020603050405020304" pitchFamily="18" charset="0"/>
                <a:cs typeface="Times New Roman" panose="02020603050405020304" pitchFamily="18" charset="0"/>
              </a:rPr>
              <a:t>.</a:t>
            </a:r>
            <a:r>
              <a:rPr lang="vi-VN" sz="3200" i="1" dirty="0">
                <a:solidFill>
                  <a:prstClr val="black"/>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166173005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rPr>
              <a:t>Em có nhận xét gì về các lí lẽ, dẫn chứng mà tác giả đưa ra.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812625247"/>
      </p:ext>
    </p:extLst>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14" name="文本框 8">
            <a:extLst>
              <a:ext uri="{FF2B5EF4-FFF2-40B4-BE49-F238E27FC236}">
                <a16:creationId xmlns="" xmlns:a16="http://schemas.microsoft.com/office/drawing/2014/main" id="{5CBCD38F-DAF2-402E-9307-02F89A3B0478}"/>
              </a:ext>
            </a:extLst>
          </p:cNvPr>
          <p:cNvSpPr txBox="1"/>
          <p:nvPr/>
        </p:nvSpPr>
        <p:spPr>
          <a:xfrm>
            <a:off x="4429231" y="1391146"/>
            <a:ext cx="302999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Lí</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lẽ</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dẫn</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chứng</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 xmlns:a16="http://schemas.microsoft.com/office/drawing/2014/main" id="{E81980A6-155B-427A-8BA6-3A43688E1BCC}"/>
              </a:ext>
            </a:extLst>
          </p:cNvPr>
          <p:cNvSpPr txBox="1">
            <a:spLocks noChangeArrowheads="1"/>
          </p:cNvSpPr>
          <p:nvPr>
            <p:custDataLst>
              <p:tags r:id="rId4"/>
            </p:custDataLst>
          </p:nvPr>
        </p:nvSpPr>
        <p:spPr bwMode="auto">
          <a:xfrm>
            <a:off x="887104" y="3722088"/>
            <a:ext cx="349989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00000"/>
              </a:lnSpc>
              <a:spcBef>
                <a:spcPts val="0"/>
              </a:spcBef>
              <a:spcAft>
                <a:spcPts val="0"/>
              </a:spcAft>
              <a:buClrTx/>
              <a:buSzPct val="80000"/>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Những lí lẽ, dẫn chứng ngắn gọn, chọn lọc, cụ 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 xmlns:a16="http://schemas.microsoft.com/office/drawing/2014/main" id="{2DB260FA-18EC-4A07-8B92-833EF5DE5943}"/>
              </a:ext>
            </a:extLst>
          </p:cNvPr>
          <p:cNvSpPr txBox="1">
            <a:spLocks noChangeArrowheads="1"/>
          </p:cNvSpPr>
          <p:nvPr>
            <p:custDataLst>
              <p:tags r:id="rId5"/>
            </p:custDataLst>
          </p:nvPr>
        </p:nvSpPr>
        <p:spPr bwMode="auto">
          <a:xfrm>
            <a:off x="6845417" y="3779266"/>
            <a:ext cx="3526881" cy="129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thuyết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phục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bản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29" name="图片 41">
            <a:extLst>
              <a:ext uri="{FF2B5EF4-FFF2-40B4-BE49-F238E27FC236}">
                <a16:creationId xmlns=""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52901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từ “mặt khác”, “hơn nữa” có tác dụng gì trong văn bản?</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2931594983"/>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651978" y="122393"/>
            <a:ext cx="210666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11" y="1220092"/>
            <a:ext cx="3141800" cy="2698269"/>
          </a:xfrm>
          <a:prstGeom prst="rect">
            <a:avLst/>
          </a:prstGeom>
        </p:spPr>
      </p:pic>
      <p:sp>
        <p:nvSpPr>
          <p:cNvPr id="18" name="文本框 4">
            <a:extLst>
              <a:ext uri="{FF2B5EF4-FFF2-40B4-BE49-F238E27FC236}">
                <a16:creationId xmlns="" xmlns:a16="http://schemas.microsoft.com/office/drawing/2014/main" id="{882320F8-2F98-4478-9886-295E4E16CF05}"/>
              </a:ext>
            </a:extLst>
          </p:cNvPr>
          <p:cNvSpPr txBox="1"/>
          <p:nvPr/>
        </p:nvSpPr>
        <p:spPr>
          <a:xfrm>
            <a:off x="1269243" y="1661286"/>
            <a:ext cx="2231526" cy="2062103"/>
          </a:xfrm>
          <a:prstGeom prst="rect">
            <a:avLst/>
          </a:prstGeom>
          <a:noFill/>
        </p:spPr>
        <p:txBody>
          <a:bodyPr wrap="square" rtlCol="0">
            <a:spAutoFit/>
          </a:bodyPr>
          <a:lstStyle/>
          <a:p>
            <a:pPr lvl="0" algn="ctr">
              <a:defRPr/>
            </a:pPr>
            <a:r>
              <a:rPr lang="en-US" sz="3200" i="1" dirty="0" err="1">
                <a:solidFill>
                  <a:prstClr val="black"/>
                </a:solidFill>
                <a:latin typeface="Times New Roman" panose="02020603050405020304" pitchFamily="18" charset="0"/>
                <a:cs typeface="Times New Roman" panose="02020603050405020304" pitchFamily="18" charset="0"/>
              </a:rPr>
              <a:t>Tạo</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nên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sự</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liên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kết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nối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các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đoạn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văn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CD131BF9-A6FF-4828-9A37-C7098A64A7FE}"/>
              </a:ext>
            </a:extLst>
          </p:cNvPr>
          <p:cNvPicPr>
            <a:picLocks noChangeAspect="1"/>
          </p:cNvPicPr>
          <p:nvPr/>
        </p:nvPicPr>
        <p:blipFill>
          <a:blip r:embed="rId6"/>
          <a:stretch>
            <a:fillRect/>
          </a:stretch>
        </p:blipFill>
        <p:spPr>
          <a:xfrm>
            <a:off x="2195026" y="4766641"/>
            <a:ext cx="4941116" cy="2091359"/>
          </a:xfrm>
          <a:prstGeom prst="rect">
            <a:avLst/>
          </a:prstGeom>
        </p:spPr>
      </p:pic>
      <p:pic>
        <p:nvPicPr>
          <p:cNvPr id="9" name="图片 3">
            <a:extLst>
              <a:ext uri="{FF2B5EF4-FFF2-40B4-BE49-F238E27FC236}">
                <a16:creationId xmlns="" xmlns:a16="http://schemas.microsoft.com/office/drawing/2014/main" id="{0214DFAC-C127-4FD4-A3C6-4F7069BEF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584" y="1471761"/>
            <a:ext cx="3141800" cy="2698269"/>
          </a:xfrm>
          <a:prstGeom prst="rect">
            <a:avLst/>
          </a:prstGeom>
        </p:spPr>
      </p:pic>
      <p:sp>
        <p:nvSpPr>
          <p:cNvPr id="10" name="文本框 4">
            <a:extLst>
              <a:ext uri="{FF2B5EF4-FFF2-40B4-BE49-F238E27FC236}">
                <a16:creationId xmlns="" xmlns:a16="http://schemas.microsoft.com/office/drawing/2014/main" id="{1425B2A8-C95A-4B99-8AE7-B91B593B0156}"/>
              </a:ext>
            </a:extLst>
          </p:cNvPr>
          <p:cNvSpPr txBox="1"/>
          <p:nvPr/>
        </p:nvSpPr>
        <p:spPr>
          <a:xfrm>
            <a:off x="4817660" y="1912955"/>
            <a:ext cx="2214281" cy="1569660"/>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Làm</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cho</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văn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bản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có</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tính</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liên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kết</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图片 3">
            <a:extLst>
              <a:ext uri="{FF2B5EF4-FFF2-40B4-BE49-F238E27FC236}">
                <a16:creationId xmlns="" xmlns:a16="http://schemas.microsoft.com/office/drawing/2014/main" id="{7B3EFF62-A621-4481-9A49-3899354D5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566" y="1220092"/>
            <a:ext cx="3590729" cy="3083823"/>
          </a:xfrm>
          <a:prstGeom prst="rect">
            <a:avLst/>
          </a:prstGeom>
        </p:spPr>
      </p:pic>
      <p:sp>
        <p:nvSpPr>
          <p:cNvPr id="12" name="文本框 4">
            <a:extLst>
              <a:ext uri="{FF2B5EF4-FFF2-40B4-BE49-F238E27FC236}">
                <a16:creationId xmlns="" xmlns:a16="http://schemas.microsoft.com/office/drawing/2014/main" id="{E3E8BA82-46B0-40F6-BC95-9B5E4B2D859F}"/>
              </a:ext>
            </a:extLst>
          </p:cNvPr>
          <p:cNvSpPr txBox="1"/>
          <p:nvPr/>
        </p:nvSpPr>
        <p:spPr>
          <a:xfrm>
            <a:off x="8058567" y="1615485"/>
            <a:ext cx="3241780" cy="2062103"/>
          </a:xfrm>
          <a:prstGeom prst="rect">
            <a:avLst/>
          </a:prstGeom>
          <a:noFill/>
        </p:spPr>
        <p:txBody>
          <a:bodyPr wrap="square" rtlCol="0">
            <a:spAutoFit/>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P</a:t>
            </a:r>
            <a:r>
              <a:rPr lang="vi-VN" sz="3200" i="1" dirty="0">
                <a:solidFill>
                  <a:prstClr val="black"/>
                </a:solidFill>
                <a:latin typeface="Times New Roman" panose="02020603050405020304" pitchFamily="18" charset="0"/>
                <a:cs typeface="Times New Roman" panose="02020603050405020304" pitchFamily="18" charset="0"/>
              </a:rPr>
              <a:t>hát triển mạch văn theo hướng mở rộng hoặc đối nghịch</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78951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
        <p:nvSpPr>
          <p:cNvPr id="9" name="文本框 8">
            <a:extLst>
              <a:ext uri="{FF2B5EF4-FFF2-40B4-BE49-F238E27FC236}">
                <a16:creationId xmlns="" xmlns:a16="http://schemas.microsoft.com/office/drawing/2014/main" id="{6E52EFA3-9DC2-4371-9DD6-72DC30B8FD07}"/>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B43AE6FB-41B9-41D9-9E34-CDD03973FF2B}"/>
              </a:ext>
            </a:extLst>
          </p:cNvPr>
          <p:cNvPicPr>
            <a:picLocks noChangeAspect="1"/>
          </p:cNvPicPr>
          <p:nvPr/>
        </p:nvPicPr>
        <p:blipFill>
          <a:blip r:embed="rId2"/>
          <a:stretch>
            <a:fillRect/>
          </a:stretch>
        </p:blipFill>
        <p:spPr>
          <a:xfrm>
            <a:off x="95534" y="570451"/>
            <a:ext cx="9485194" cy="6287549"/>
          </a:xfrm>
          <a:prstGeom prst="rect">
            <a:avLst/>
          </a:prstGeom>
        </p:spPr>
      </p:pic>
      <p:pic>
        <p:nvPicPr>
          <p:cNvPr id="10" name="Picture 9">
            <a:extLst>
              <a:ext uri="{FF2B5EF4-FFF2-40B4-BE49-F238E27FC236}">
                <a16:creationId xmlns="" xmlns:a16="http://schemas.microsoft.com/office/drawing/2014/main" id="{637F3C93-D87E-46B4-8DFC-93C16F78E1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671364" y="2962144"/>
            <a:ext cx="3753243" cy="3753243"/>
          </a:xfrm>
          <a:prstGeom prst="rect">
            <a:avLst/>
          </a:prstGeom>
        </p:spPr>
      </p:pic>
      <p:pic>
        <p:nvPicPr>
          <p:cNvPr id="11" name="Picture 10">
            <a:extLst>
              <a:ext uri="{FF2B5EF4-FFF2-40B4-BE49-F238E27FC236}">
                <a16:creationId xmlns="" xmlns:a16="http://schemas.microsoft.com/office/drawing/2014/main" id="{1F565273-40D4-4134-AEDC-35848CE116A4}"/>
              </a:ext>
            </a:extLst>
          </p:cNvPr>
          <p:cNvPicPr>
            <a:picLocks noChangeAspect="1"/>
          </p:cNvPicPr>
          <p:nvPr/>
        </p:nvPicPr>
        <p:blipFill>
          <a:blip r:embed="rId5"/>
          <a:stretch>
            <a:fillRect/>
          </a:stretch>
        </p:blipFill>
        <p:spPr>
          <a:xfrm>
            <a:off x="8671364" y="0"/>
            <a:ext cx="3562983" cy="1492190"/>
          </a:xfrm>
          <a:prstGeom prst="rect">
            <a:avLst/>
          </a:prstGeom>
        </p:spPr>
      </p:pic>
    </p:spTree>
    <p:extLst>
      <p:ext uri="{BB962C8B-B14F-4D97-AF65-F5344CB8AC3E}">
        <p14:creationId xmlns:p14="http://schemas.microsoft.com/office/powerpoint/2010/main" val="376725991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p>
        </p:txBody>
      </p:sp>
      <p:pic>
        <p:nvPicPr>
          <p:cNvPr id="3" name="Picture 2">
            <a:extLst>
              <a:ext uri="{FF2B5EF4-FFF2-40B4-BE49-F238E27FC236}">
                <a16:creationId xmlns="" xmlns:a16="http://schemas.microsoft.com/office/drawing/2014/main" id="{86463486-E256-4603-ABA5-C634E4E41723}"/>
              </a:ext>
            </a:extLst>
          </p:cNvPr>
          <p:cNvPicPr>
            <a:picLocks noChangeAspect="1"/>
          </p:cNvPicPr>
          <p:nvPr/>
        </p:nvPicPr>
        <p:blipFill>
          <a:blip r:embed="rId5"/>
          <a:stretch>
            <a:fillRect/>
          </a:stretch>
        </p:blipFill>
        <p:spPr>
          <a:xfrm>
            <a:off x="570451" y="635317"/>
            <a:ext cx="2600325" cy="1762125"/>
          </a:xfrm>
          <a:prstGeom prst="rect">
            <a:avLst/>
          </a:prstGeom>
        </p:spPr>
      </p:pic>
      <p:pic>
        <p:nvPicPr>
          <p:cNvPr id="8" name="图片 3">
            <a:extLst>
              <a:ext uri="{FF2B5EF4-FFF2-40B4-BE49-F238E27FC236}">
                <a16:creationId xmlns="" xmlns:a16="http://schemas.microsoft.com/office/drawing/2014/main" id="{BD5C4EAD-F977-4658-953D-6CE03FFEF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904" y="2397442"/>
            <a:ext cx="3666844" cy="2698269"/>
          </a:xfrm>
          <a:prstGeom prst="rect">
            <a:avLst/>
          </a:prstGeom>
        </p:spPr>
      </p:pic>
      <p:sp>
        <p:nvSpPr>
          <p:cNvPr id="9" name="文本框 4">
            <a:extLst>
              <a:ext uri="{FF2B5EF4-FFF2-40B4-BE49-F238E27FC236}">
                <a16:creationId xmlns="" xmlns:a16="http://schemas.microsoft.com/office/drawing/2014/main" id="{06250EB7-08F8-4721-B188-1042A30A6289}"/>
              </a:ext>
            </a:extLst>
          </p:cNvPr>
          <p:cNvSpPr txBox="1"/>
          <p:nvPr/>
        </p:nvSpPr>
        <p:spPr>
          <a:xfrm>
            <a:off x="2715904" y="2838635"/>
            <a:ext cx="3178761" cy="1569660"/>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Người thầy như ngọn hải đăng soi đường, chỉ lối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0009C238-C5B9-4B4B-9139-3C1E3E896E55}"/>
              </a:ext>
            </a:extLst>
          </p:cNvPr>
          <p:cNvPicPr>
            <a:picLocks noChangeAspect="1"/>
          </p:cNvPicPr>
          <p:nvPr/>
        </p:nvPicPr>
        <p:blipFill>
          <a:blip r:embed="rId7"/>
          <a:stretch>
            <a:fillRect/>
          </a:stretch>
        </p:blipFill>
        <p:spPr>
          <a:xfrm>
            <a:off x="6681478" y="1384084"/>
            <a:ext cx="3562984" cy="2698269"/>
          </a:xfrm>
          <a:prstGeom prst="rect">
            <a:avLst/>
          </a:prstGeom>
        </p:spPr>
      </p:pic>
      <p:pic>
        <p:nvPicPr>
          <p:cNvPr id="10" name="Picture 9">
            <a:extLst>
              <a:ext uri="{FF2B5EF4-FFF2-40B4-BE49-F238E27FC236}">
                <a16:creationId xmlns="" xmlns:a16="http://schemas.microsoft.com/office/drawing/2014/main" id="{146719CD-83B5-4886-8333-2BD8291AA312}"/>
              </a:ext>
            </a:extLst>
          </p:cNvPr>
          <p:cNvPicPr>
            <a:picLocks noChangeAspect="1"/>
          </p:cNvPicPr>
          <p:nvPr/>
        </p:nvPicPr>
        <p:blipFill>
          <a:blip r:embed="rId8"/>
          <a:stretch>
            <a:fillRect/>
          </a:stretch>
        </p:blipFill>
        <p:spPr>
          <a:xfrm>
            <a:off x="470075" y="4766891"/>
            <a:ext cx="4944285" cy="2091109"/>
          </a:xfrm>
          <a:prstGeom prst="rect">
            <a:avLst/>
          </a:prstGeom>
        </p:spPr>
      </p:pic>
      <p:pic>
        <p:nvPicPr>
          <p:cNvPr id="11" name="图片 3">
            <a:extLst>
              <a:ext uri="{FF2B5EF4-FFF2-40B4-BE49-F238E27FC236}">
                <a16:creationId xmlns="" xmlns:a16="http://schemas.microsoft.com/office/drawing/2014/main" id="{6A058E3E-E214-4BF9-93AA-8A42A9E43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2878" y="4192164"/>
            <a:ext cx="3901670" cy="2698269"/>
          </a:xfrm>
          <a:prstGeom prst="rect">
            <a:avLst/>
          </a:prstGeom>
        </p:spPr>
      </p:pic>
      <p:sp>
        <p:nvSpPr>
          <p:cNvPr id="12" name="文本框 4">
            <a:extLst>
              <a:ext uri="{FF2B5EF4-FFF2-40B4-BE49-F238E27FC236}">
                <a16:creationId xmlns="" xmlns:a16="http://schemas.microsoft.com/office/drawing/2014/main" id="{84EFC2F4-6E3A-4883-A587-E7C91C2FACDA}"/>
              </a:ext>
            </a:extLst>
          </p:cNvPr>
          <p:cNvSpPr txBox="1"/>
          <p:nvPr/>
        </p:nvSpPr>
        <p:spPr>
          <a:xfrm>
            <a:off x="5894665" y="4510246"/>
            <a:ext cx="2561380" cy="2062103"/>
          </a:xfrm>
          <a:prstGeom prst="rect">
            <a:avLst/>
          </a:prstGeom>
          <a:noFill/>
        </p:spPr>
        <p:txBody>
          <a:bodyPr wrap="square" rtlCol="0">
            <a:spAutoFit/>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=&gt;</a:t>
            </a:r>
            <a:r>
              <a:rPr lang="vi-VN" sz="3200" i="1" dirty="0">
                <a:solidFill>
                  <a:prstClr val="black"/>
                </a:solidFill>
                <a:latin typeface="Times New Roman" panose="02020603050405020304" pitchFamily="18" charset="0"/>
                <a:cs typeface="Times New Roman" panose="02020603050405020304" pitchFamily="18" charset="0"/>
              </a:rPr>
              <a:t> vai trò định hướng của người thầy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8793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p>
        </p:txBody>
      </p:sp>
      <p:pic>
        <p:nvPicPr>
          <p:cNvPr id="8" name="图片 3">
            <a:extLst>
              <a:ext uri="{FF2B5EF4-FFF2-40B4-BE49-F238E27FC236}">
                <a16:creationId xmlns="" xmlns:a16="http://schemas.microsoft.com/office/drawing/2014/main" id="{BD5C4EAD-F977-4658-953D-6CE03FFEF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29" y="928848"/>
            <a:ext cx="4531057" cy="3278872"/>
          </a:xfrm>
          <a:prstGeom prst="rect">
            <a:avLst/>
          </a:prstGeom>
        </p:spPr>
      </p:pic>
      <p:sp>
        <p:nvSpPr>
          <p:cNvPr id="9" name="文本框 4">
            <a:extLst>
              <a:ext uri="{FF2B5EF4-FFF2-40B4-BE49-F238E27FC236}">
                <a16:creationId xmlns="" xmlns:a16="http://schemas.microsoft.com/office/drawing/2014/main" id="{06250EB7-08F8-4721-B188-1042A30A6289}"/>
              </a:ext>
            </a:extLst>
          </p:cNvPr>
          <p:cNvSpPr txBox="1"/>
          <p:nvPr/>
        </p:nvSpPr>
        <p:spPr>
          <a:xfrm>
            <a:off x="1373849" y="1378395"/>
            <a:ext cx="3198151" cy="2246769"/>
          </a:xfrm>
          <a:prstGeom prst="rect">
            <a:avLst/>
          </a:prstGeom>
          <a:noFill/>
        </p:spPr>
        <p:txBody>
          <a:bodyPr wrap="square" rtlCol="0">
            <a:spAutoFit/>
          </a:bodyPr>
          <a:lstStyle/>
          <a:p>
            <a:pPr lvl="0" algn="just">
              <a:defRPr/>
            </a:pPr>
            <a:r>
              <a:rPr lang="en-US" sz="2800" i="1" dirty="0">
                <a:solidFill>
                  <a:prstClr val="black"/>
                </a:solidFill>
                <a:latin typeface="Times New Roman" panose="02020603050405020304" pitchFamily="18" charset="0"/>
                <a:cs typeface="Times New Roman" panose="02020603050405020304" pitchFamily="18" charset="0"/>
              </a:rPr>
              <a:t>B</a:t>
            </a:r>
            <a:r>
              <a:rPr lang="vi-VN" sz="2800" i="1" dirty="0">
                <a:solidFill>
                  <a:prstClr val="black"/>
                </a:solidFill>
                <a:latin typeface="Times New Roman" panose="02020603050405020304" pitchFamily="18" charset="0"/>
                <a:cs typeface="Times New Roman" panose="02020603050405020304" pitchFamily="18" charset="0"/>
              </a:rPr>
              <a:t>ạn là những người đồng hành quan trọng để cùng ta chinh phục chân trời tri thức</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146719CD-83B5-4886-8333-2BD8291AA312}"/>
              </a:ext>
            </a:extLst>
          </p:cNvPr>
          <p:cNvPicPr>
            <a:picLocks noChangeAspect="1"/>
          </p:cNvPicPr>
          <p:nvPr/>
        </p:nvPicPr>
        <p:blipFill>
          <a:blip r:embed="rId6"/>
          <a:stretch>
            <a:fillRect/>
          </a:stretch>
        </p:blipFill>
        <p:spPr>
          <a:xfrm>
            <a:off x="470075" y="4716349"/>
            <a:ext cx="4944285" cy="2091109"/>
          </a:xfrm>
          <a:prstGeom prst="rect">
            <a:avLst/>
          </a:prstGeom>
        </p:spPr>
      </p:pic>
      <p:pic>
        <p:nvPicPr>
          <p:cNvPr id="11" name="图片 3">
            <a:extLst>
              <a:ext uri="{FF2B5EF4-FFF2-40B4-BE49-F238E27FC236}">
                <a16:creationId xmlns="" xmlns:a16="http://schemas.microsoft.com/office/drawing/2014/main" id="{B834B254-5370-40E1-9C9C-735DDE5C7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218" y="1547525"/>
            <a:ext cx="4124586" cy="2410326"/>
          </a:xfrm>
          <a:prstGeom prst="rect">
            <a:avLst/>
          </a:prstGeom>
        </p:spPr>
      </p:pic>
      <p:sp>
        <p:nvSpPr>
          <p:cNvPr id="12" name="文本框 4">
            <a:extLst>
              <a:ext uri="{FF2B5EF4-FFF2-40B4-BE49-F238E27FC236}">
                <a16:creationId xmlns="" xmlns:a16="http://schemas.microsoft.com/office/drawing/2014/main" id="{C1D6CBFE-A045-4D7A-9C7D-C2737DA93099}"/>
              </a:ext>
            </a:extLst>
          </p:cNvPr>
          <p:cNvSpPr txBox="1"/>
          <p:nvPr/>
        </p:nvSpPr>
        <p:spPr>
          <a:xfrm>
            <a:off x="5912293" y="1885684"/>
            <a:ext cx="3136735" cy="1569660"/>
          </a:xfrm>
          <a:prstGeom prst="rect">
            <a:avLst/>
          </a:prstGeom>
          <a:noFill/>
        </p:spPr>
        <p:txBody>
          <a:bodyPr wrap="square" rtlCol="0">
            <a:spAutoFit/>
          </a:bodyPr>
          <a:lstStyle/>
          <a:p>
            <a:pPr algn="just">
              <a:spcAft>
                <a:spcPts val="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8763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05" y="883461"/>
            <a:ext cx="5628612" cy="5250605"/>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6264322" y="1353024"/>
            <a:ext cx="5439997" cy="4781042"/>
            <a:chOff x="1099385" y="2069348"/>
            <a:chExt cx="3406428"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85" y="2069348"/>
              <a:ext cx="3406428"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1451049" y="2719877"/>
              <a:ext cx="2477416" cy="1070275"/>
            </a:xfrm>
            <a:prstGeom prst="rect">
              <a:avLst/>
            </a:prstGeom>
            <a:noFill/>
          </p:spPr>
          <p:txBody>
            <a:bodyPr wrap="square" rtlCol="0">
              <a:spAutoFit/>
            </a:bodyPr>
            <a:lstStyle/>
            <a:p>
              <a:pPr lvl="0" algn="just">
                <a:defRPr/>
              </a:pPr>
              <a:r>
                <a:rPr lang="vi-VN" sz="3200" i="1" smtClean="0">
                  <a:solidFill>
                    <a:prstClr val="white"/>
                  </a:solidFill>
                  <a:latin typeface="Times New Roman" panose="02020603050405020304" pitchFamily="18" charset="0"/>
                </a:rPr>
                <a:t>Đọc </a:t>
              </a:r>
              <a:r>
                <a:rPr lang="vi-VN" sz="3200" i="1" dirty="0">
                  <a:solidFill>
                    <a:prstClr val="white"/>
                  </a:solidFill>
                  <a:latin typeface="Times New Roman" panose="02020603050405020304" pitchFamily="18" charset="0"/>
                </a:rPr>
                <a:t>những câu tục ngữ nói về tầm quan trọng của việc học đối với mỗi người </a:t>
              </a:r>
              <a:r>
                <a:rPr lang="en-US" sz="2800" i="1" dirty="0">
                  <a:solidFill>
                    <a:prstClr val="white"/>
                  </a:solidFill>
                  <a:latin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9" name="矩形 69">
            <a:extLst>
              <a:ext uri="{FF2B5EF4-FFF2-40B4-BE49-F238E27FC236}">
                <a16:creationId xmlns=""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ởi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718561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 xmlns:a16="http://schemas.microsoft.com/office/drawing/2014/main" id="{15DCA92D-D3C2-4863-836C-B3EC5EB43218}"/>
              </a:ext>
            </a:extLst>
          </p:cNvPr>
          <p:cNvGrpSpPr/>
          <p:nvPr/>
        </p:nvGrpSpPr>
        <p:grpSpPr>
          <a:xfrm>
            <a:off x="1767151" y="3959825"/>
            <a:ext cx="4806892" cy="2898175"/>
            <a:chOff x="1156044" y="2056266"/>
            <a:chExt cx="9573176" cy="4252459"/>
          </a:xfrm>
        </p:grpSpPr>
        <p:pic>
          <p:nvPicPr>
            <p:cNvPr id="8" name="图片 5">
              <a:extLst>
                <a:ext uri="{FF2B5EF4-FFF2-40B4-BE49-F238E27FC236}">
                  <a16:creationId xmlns=""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 xmlns:a16="http://schemas.microsoft.com/office/drawing/2014/main" id="{024C9138-E191-4B7B-86E5-6E1D73B05B3C}"/>
              </a:ext>
            </a:extLst>
          </p:cNvPr>
          <p:cNvSpPr txBox="1"/>
          <p:nvPr/>
        </p:nvSpPr>
        <p:spPr>
          <a:xfrm>
            <a:off x="1584866" y="50542"/>
            <a:ext cx="29722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câu</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tục ngữ</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 xmlns:a16="http://schemas.microsoft.com/office/drawing/2014/main" id="{54332260-24E7-4C32-B0F2-6C9371094666}"/>
              </a:ext>
            </a:extLst>
          </p:cNvPr>
          <p:cNvSpPr txBox="1"/>
          <p:nvPr/>
        </p:nvSpPr>
        <p:spPr>
          <a:xfrm>
            <a:off x="2738288" y="1366897"/>
            <a:ext cx="2348516" cy="2062103"/>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K</a:t>
            </a:r>
            <a:r>
              <a:rPr lang="vi-VN" sz="3200" i="1" dirty="0">
                <a:solidFill>
                  <a:prstClr val="black"/>
                </a:solidFill>
                <a:latin typeface="Times New Roman" panose="02020603050405020304" pitchFamily="18" charset="0"/>
                <a:cs typeface="Times New Roman" panose="02020603050405020304" pitchFamily="18" charset="0"/>
              </a:rPr>
              <a:t>hông mâu thuẫn mà bổ sung nghĩa cho nhau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 xmlns:a16="http://schemas.microsoft.com/office/drawing/2014/main" id="{0F05DCEA-ED14-40F8-A936-9FDC067EB95C}"/>
              </a:ext>
            </a:extLst>
          </p:cNvPr>
          <p:cNvSpPr/>
          <p:nvPr/>
        </p:nvSpPr>
        <p:spPr>
          <a:xfrm>
            <a:off x="6646442" y="1763648"/>
            <a:ext cx="3548436" cy="3026716"/>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 xmlns:a16="http://schemas.microsoft.com/office/drawing/2014/main" id="{C908A59D-1EF9-4161-9991-746112254D06}"/>
              </a:ext>
            </a:extLst>
          </p:cNvPr>
          <p:cNvSpPr txBox="1"/>
          <p:nvPr/>
        </p:nvSpPr>
        <p:spPr>
          <a:xfrm>
            <a:off x="6946662" y="2372807"/>
            <a:ext cx="2590105" cy="2062103"/>
          </a:xfrm>
          <a:prstGeom prst="rect">
            <a:avLst/>
          </a:prstGeom>
          <a:noFill/>
        </p:spPr>
        <p:txBody>
          <a:bodyPr wrap="square" rtlCol="0">
            <a:spAutoFit/>
            <a:scene3d>
              <a:camera prst="orthographicFront"/>
              <a:lightRig rig="threePt" dir="t"/>
            </a:scene3d>
            <a:sp3d contourW="12700"/>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L</a:t>
            </a:r>
            <a:r>
              <a:rPr lang="vi-VN" sz="3200" i="1" dirty="0">
                <a:solidFill>
                  <a:prstClr val="black"/>
                </a:solidFill>
                <a:latin typeface="Times New Roman" panose="02020603050405020304" pitchFamily="18" charset="0"/>
                <a:cs typeface="Times New Roman" panose="02020603050405020304" pitchFamily="18" charset="0"/>
              </a:rPr>
              <a:t>àm cho nhận thức về việc học thêm toàn diện.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844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 xmlns:a16="http://schemas.microsoft.com/office/drawing/2014/main" id="{15DCA92D-D3C2-4863-836C-B3EC5EB43218}"/>
              </a:ext>
            </a:extLst>
          </p:cNvPr>
          <p:cNvGrpSpPr/>
          <p:nvPr/>
        </p:nvGrpSpPr>
        <p:grpSpPr>
          <a:xfrm>
            <a:off x="1454170" y="3959825"/>
            <a:ext cx="4806892" cy="2898175"/>
            <a:chOff x="1156044" y="2056266"/>
            <a:chExt cx="9573176" cy="4252459"/>
          </a:xfrm>
        </p:grpSpPr>
        <p:pic>
          <p:nvPicPr>
            <p:cNvPr id="8" name="图片 5">
              <a:extLst>
                <a:ext uri="{FF2B5EF4-FFF2-40B4-BE49-F238E27FC236}">
                  <a16:creationId xmlns=""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 xmlns:a16="http://schemas.microsoft.com/office/drawing/2014/main" id="{024C9138-E191-4B7B-86E5-6E1D73B05B3C}"/>
              </a:ext>
            </a:extLst>
          </p:cNvPr>
          <p:cNvSpPr txBox="1"/>
          <p:nvPr/>
        </p:nvSpPr>
        <p:spPr>
          <a:xfrm>
            <a:off x="1584866" y="50542"/>
            <a:ext cx="29722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câu</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tục ngữ</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 xmlns:a16="http://schemas.microsoft.com/office/drawing/2014/main" id="{54332260-24E7-4C32-B0F2-6C9371094666}"/>
              </a:ext>
            </a:extLst>
          </p:cNvPr>
          <p:cNvSpPr txBox="1"/>
          <p:nvPr/>
        </p:nvSpPr>
        <p:spPr>
          <a:xfrm>
            <a:off x="2738288" y="1366897"/>
            <a:ext cx="2348516" cy="1569660"/>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err="1">
                <a:solidFill>
                  <a:prstClr val="black"/>
                </a:solidFill>
                <a:latin typeface="Times New Roman" panose="02020603050405020304" pitchFamily="18" charset="0"/>
                <a:cs typeface="Times New Roman" panose="02020603050405020304" pitchFamily="18" charset="0"/>
              </a:rPr>
              <a:t>Học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học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bạn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đều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quan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trọng</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 xmlns:a16="http://schemas.microsoft.com/office/drawing/2014/main" id="{0F05DCEA-ED14-40F8-A936-9FDC067EB95C}"/>
              </a:ext>
            </a:extLst>
          </p:cNvPr>
          <p:cNvSpPr/>
          <p:nvPr/>
        </p:nvSpPr>
        <p:spPr>
          <a:xfrm>
            <a:off x="6110952" y="2634018"/>
            <a:ext cx="4152164" cy="251118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 xmlns:a16="http://schemas.microsoft.com/office/drawing/2014/main" id="{C908A59D-1EF9-4161-9991-746112254D06}"/>
              </a:ext>
            </a:extLst>
          </p:cNvPr>
          <p:cNvSpPr txBox="1"/>
          <p:nvPr/>
        </p:nvSpPr>
        <p:spPr>
          <a:xfrm>
            <a:off x="6591869" y="2828952"/>
            <a:ext cx="3357349" cy="2062103"/>
          </a:xfrm>
          <a:prstGeom prst="rect">
            <a:avLst/>
          </a:prstGeom>
          <a:noFill/>
        </p:spPr>
        <p:txBody>
          <a:bodyPr wrap="square" rtlCol="0">
            <a:spAutoFit/>
            <a:scene3d>
              <a:camera prst="orthographicFront"/>
              <a:lightRig rig="threePt" dir="t"/>
            </a:scene3d>
            <a:sp3d contourW="12700"/>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G</a:t>
            </a:r>
            <a:r>
              <a:rPr lang="vi-VN" sz="3200" i="1" dirty="0">
                <a:solidFill>
                  <a:prstClr val="black"/>
                </a:solidFill>
                <a:latin typeface="Times New Roman" panose="02020603050405020304" pitchFamily="18" charset="0"/>
                <a:cs typeface="Times New Roman" panose="02020603050405020304" pitchFamily="18" charset="0"/>
              </a:rPr>
              <a:t>iúp chúng ta hiểu mọi vấn đề được sâu sắc và toàn diện hơn.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9189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6087589" cy="4123089"/>
          </a:xfrm>
          <a:prstGeom prst="rect">
            <a:avLst/>
          </a:prstGeom>
        </p:spPr>
      </p:pic>
      <p:sp>
        <p:nvSpPr>
          <p:cNvPr id="20" name="文本框 1">
            <a:extLst>
              <a:ext uri="{FF2B5EF4-FFF2-40B4-BE49-F238E27FC236}">
                <a16:creationId xmlns="" xmlns:a16="http://schemas.microsoft.com/office/drawing/2014/main" id="{6FB246E8-2CC2-4505-8CEB-16E589CBD3D6}"/>
              </a:ext>
            </a:extLst>
          </p:cNvPr>
          <p:cNvSpPr txBox="1"/>
          <p:nvPr/>
        </p:nvSpPr>
        <p:spPr>
          <a:xfrm>
            <a:off x="3695919" y="2094395"/>
            <a:ext cx="3783054"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Theo em, làm thế nào để việc “học thầy, học bạn” được hiệu quả?</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797212086"/>
      </p:ext>
    </p:extLst>
  </p:cSld>
  <p:clrMapOvr>
    <a:masterClrMapping/>
  </p:clrMapOvr>
  <p:transition spd="slow" advClick="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159224" y="667100"/>
            <a:ext cx="11873552" cy="6190900"/>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318450" y="1135110"/>
            <a:ext cx="11873550" cy="5722890"/>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3"/>
          <a:stretch>
            <a:fillRect/>
          </a:stretch>
        </p:blipFill>
        <p:spPr>
          <a:xfrm>
            <a:off x="676975" y="68490"/>
            <a:ext cx="788196" cy="736145"/>
          </a:xfrm>
          <a:prstGeom prst="rect">
            <a:avLst/>
          </a:prstGeom>
        </p:spPr>
      </p:pic>
      <p:sp>
        <p:nvSpPr>
          <p:cNvPr id="9" name="文本框 8"/>
          <p:cNvSpPr txBox="1"/>
          <p:nvPr/>
        </p:nvSpPr>
        <p:spPr>
          <a:xfrm>
            <a:off x="1441513" y="158304"/>
            <a:ext cx="2121093" cy="646331"/>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4.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1" name="椭圆 14">
            <a:extLst>
              <a:ext uri="{FF2B5EF4-FFF2-40B4-BE49-F238E27FC236}">
                <a16:creationId xmlns="" xmlns:a16="http://schemas.microsoft.com/office/drawing/2014/main" id="{B31828D5-4967-4589-836A-7CC3E5322FD6}"/>
              </a:ext>
            </a:extLst>
          </p:cNvPr>
          <p:cNvSpPr/>
          <p:nvPr/>
        </p:nvSpPr>
        <p:spPr>
          <a:xfrm>
            <a:off x="4613241" y="2270263"/>
            <a:ext cx="3169852" cy="3169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cs typeface="Helvetica"/>
              <a:sym typeface="+mn-lt"/>
            </a:endParaRPr>
          </a:p>
        </p:txBody>
      </p:sp>
      <p:pic>
        <p:nvPicPr>
          <p:cNvPr id="22" name="图片 1">
            <a:extLst>
              <a:ext uri="{FF2B5EF4-FFF2-40B4-BE49-F238E27FC236}">
                <a16:creationId xmlns="" xmlns:a16="http://schemas.microsoft.com/office/drawing/2014/main" id="{CBB014B5-A93F-41D4-BEDE-DB7B2FFDDF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68462" y="2525484"/>
            <a:ext cx="2659409" cy="2659409"/>
          </a:xfrm>
          <a:prstGeom prst="ellipse">
            <a:avLst/>
          </a:prstGeom>
        </p:spPr>
      </p:pic>
      <p:sp>
        <p:nvSpPr>
          <p:cNvPr id="23" name="矩形 4">
            <a:extLst>
              <a:ext uri="{FF2B5EF4-FFF2-40B4-BE49-F238E27FC236}">
                <a16:creationId xmlns="" xmlns:a16="http://schemas.microsoft.com/office/drawing/2014/main" id="{49BF7DD8-2F6F-42F0-91E1-D40879B46D00}"/>
              </a:ext>
            </a:extLst>
          </p:cNvPr>
          <p:cNvSpPr/>
          <p:nvPr/>
        </p:nvSpPr>
        <p:spPr>
          <a:xfrm>
            <a:off x="7783090" y="1373026"/>
            <a:ext cx="4308825" cy="2062103"/>
          </a:xfrm>
          <a:prstGeom prst="rect">
            <a:avLst/>
          </a:prstGeom>
        </p:spPr>
        <p:txBody>
          <a:bodyPr wrap="square">
            <a:spAutoFit/>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T</a:t>
            </a:r>
            <a:r>
              <a:rPr lang="vi-VN" sz="3200" i="1" dirty="0">
                <a:solidFill>
                  <a:prstClr val="black"/>
                </a:solidFill>
                <a:latin typeface="Times New Roman" panose="02020603050405020304" pitchFamily="18" charset="0"/>
                <a:cs typeface="Times New Roman" panose="02020603050405020304" pitchFamily="18" charset="0"/>
              </a:rPr>
              <a:t>ri thức là vô cùng vô tận, ngoài tri thức về sách vở còn có kĩ năng sống, hiểu biết xã hội…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矩形 7">
            <a:extLst>
              <a:ext uri="{FF2B5EF4-FFF2-40B4-BE49-F238E27FC236}">
                <a16:creationId xmlns="" xmlns:a16="http://schemas.microsoft.com/office/drawing/2014/main" id="{30F6D43A-587F-459C-89F8-E9D048B4E195}"/>
              </a:ext>
            </a:extLst>
          </p:cNvPr>
          <p:cNvSpPr/>
          <p:nvPr/>
        </p:nvSpPr>
        <p:spPr>
          <a:xfrm>
            <a:off x="8017805" y="4321975"/>
            <a:ext cx="4074109" cy="2062103"/>
          </a:xfrm>
          <a:prstGeom prst="rect">
            <a:avLst/>
          </a:prstGeom>
        </p:spPr>
        <p:txBody>
          <a:bodyPr wrap="square">
            <a:spAutoFit/>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Mỗi người nên có ít nhất một người bạn để cùng học tập, vui chơi và tiến bộ</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矩形 10">
            <a:extLst>
              <a:ext uri="{FF2B5EF4-FFF2-40B4-BE49-F238E27FC236}">
                <a16:creationId xmlns="" xmlns:a16="http://schemas.microsoft.com/office/drawing/2014/main" id="{E7BCB6BA-039C-42C2-B4E1-2AC0DB1CB5F2}"/>
              </a:ext>
            </a:extLst>
          </p:cNvPr>
          <p:cNvSpPr/>
          <p:nvPr/>
        </p:nvSpPr>
        <p:spPr>
          <a:xfrm flipH="1">
            <a:off x="318450" y="1293124"/>
            <a:ext cx="4394933" cy="2554545"/>
          </a:xfrm>
          <a:prstGeom prst="rect">
            <a:avLst/>
          </a:prstGeom>
        </p:spPr>
        <p:txBody>
          <a:bodyPr wrap="square">
            <a:spAutoFit/>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Bên cạnh cách hướng dẫn, gợi ý của thầy thì cũng nên biết cách lắng nghe bạn để học hỏi cái hay của bạn bè</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矩形 13">
            <a:extLst>
              <a:ext uri="{FF2B5EF4-FFF2-40B4-BE49-F238E27FC236}">
                <a16:creationId xmlns="" xmlns:a16="http://schemas.microsoft.com/office/drawing/2014/main" id="{454B4595-39D0-490B-8DD1-EC1AA5DDAEA0}"/>
              </a:ext>
            </a:extLst>
          </p:cNvPr>
          <p:cNvSpPr/>
          <p:nvPr/>
        </p:nvSpPr>
        <p:spPr>
          <a:xfrm flipH="1">
            <a:off x="351185" y="4539045"/>
            <a:ext cx="4362198" cy="2062103"/>
          </a:xfrm>
          <a:prstGeom prst="rect">
            <a:avLst/>
          </a:prstGeom>
        </p:spPr>
        <p:txBody>
          <a:bodyPr wrap="square">
            <a:spAutoFit/>
          </a:bodyPr>
          <a:lstStyle/>
          <a:p>
            <a:pPr lvl="0" algn="just">
              <a:defRPr/>
            </a:pPr>
            <a:r>
              <a:rPr lang="vi-VN" sz="3200" i="1" dirty="0">
                <a:solidFill>
                  <a:prstClr val="black"/>
                </a:solidFill>
                <a:latin typeface="Times New Roman" panose="02020603050405020304" pitchFamily="18" charset="0"/>
                <a:cs typeface="Times New Roman" panose="02020603050405020304" pitchFamily="18" charset="0"/>
              </a:rPr>
              <a:t>Nên mạnh dạn hỏi thầy cô những vấn đề còn băn khoăn để mở mang thêm vốn hiểu biết</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7" name="图片 16">
            <a:extLst>
              <a:ext uri="{FF2B5EF4-FFF2-40B4-BE49-F238E27FC236}">
                <a16:creationId xmlns="" xmlns:a16="http://schemas.microsoft.com/office/drawing/2014/main" id="{4F230279-DFF1-4167-B2D9-AB823B646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3240" y="2184343"/>
            <a:ext cx="1066800" cy="1066800"/>
          </a:xfrm>
          <a:prstGeom prst="rect">
            <a:avLst/>
          </a:prstGeom>
        </p:spPr>
      </p:pic>
      <p:pic>
        <p:nvPicPr>
          <p:cNvPr id="28" name="图片 17">
            <a:extLst>
              <a:ext uri="{FF2B5EF4-FFF2-40B4-BE49-F238E27FC236}">
                <a16:creationId xmlns="" xmlns:a16="http://schemas.microsoft.com/office/drawing/2014/main" id="{5FAC341D-2A4D-4CD3-BE9E-FD6157714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5062" y="4257730"/>
            <a:ext cx="1066800" cy="1066800"/>
          </a:xfrm>
          <a:prstGeom prst="rect">
            <a:avLst/>
          </a:prstGeom>
        </p:spPr>
      </p:pic>
      <p:pic>
        <p:nvPicPr>
          <p:cNvPr id="37" name="图片 18">
            <a:extLst>
              <a:ext uri="{FF2B5EF4-FFF2-40B4-BE49-F238E27FC236}">
                <a16:creationId xmlns="" xmlns:a16="http://schemas.microsoft.com/office/drawing/2014/main" id="{1DFA248C-5354-4F84-B9DD-962161A06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6294" y="2184343"/>
            <a:ext cx="1066800" cy="1066800"/>
          </a:xfrm>
          <a:prstGeom prst="rect">
            <a:avLst/>
          </a:prstGeom>
        </p:spPr>
      </p:pic>
      <p:pic>
        <p:nvPicPr>
          <p:cNvPr id="39" name="图片 19">
            <a:extLst>
              <a:ext uri="{FF2B5EF4-FFF2-40B4-BE49-F238E27FC236}">
                <a16:creationId xmlns="" xmlns:a16="http://schemas.microsoft.com/office/drawing/2014/main" id="{6C7BD494-A15C-46AC-93C1-F24BF8E36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2218" y="4286227"/>
            <a:ext cx="1066800" cy="1066800"/>
          </a:xfrm>
          <a:prstGeom prst="rect">
            <a:avLst/>
          </a:prstGeom>
        </p:spPr>
      </p:pic>
      <p:pic>
        <p:nvPicPr>
          <p:cNvPr id="41" name="图片 41">
            <a:extLst>
              <a:ext uri="{FF2B5EF4-FFF2-40B4-BE49-F238E27FC236}">
                <a16:creationId xmlns="" xmlns:a16="http://schemas.microsoft.com/office/drawing/2014/main" id="{C0BCA120-5789-467A-B4FF-6768C822F3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277" y="0"/>
            <a:ext cx="2852827" cy="1197220"/>
          </a:xfrm>
          <a:prstGeom prst="rect">
            <a:avLst/>
          </a:prstGeom>
        </p:spPr>
      </p:pic>
    </p:spTree>
    <p:extLst>
      <p:ext uri="{BB962C8B-B14F-4D97-AF65-F5344CB8AC3E}">
        <p14:creationId xmlns:p14="http://schemas.microsoft.com/office/powerpoint/2010/main" val="777414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 xmlns:a16="http://schemas.microsoft.com/office/drawing/2014/main" id="{23111665-A891-44E9-8910-E5D37AE035C8}"/>
              </a:ext>
            </a:extLst>
          </p:cNvPr>
          <p:cNvSpPr/>
          <p:nvPr>
            <p:custDataLst>
              <p:tags r:id="rId1"/>
            </p:custDataLst>
          </p:nvPr>
        </p:nvSpPr>
        <p:spPr>
          <a:xfrm>
            <a:off x="3793062" y="2432807"/>
            <a:ext cx="356298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 xmlns:a16="http://schemas.microsoft.com/office/drawing/2014/main" id="{B685322C-B46C-44F1-A1BD-E9945424D83C}"/>
              </a:ext>
            </a:extLst>
          </p:cNvPr>
          <p:cNvSpPr>
            <a:spLocks noChangeArrowheads="1"/>
          </p:cNvSpPr>
          <p:nvPr/>
        </p:nvSpPr>
        <p:spPr bwMode="auto">
          <a:xfrm>
            <a:off x="3793062" y="2608382"/>
            <a:ext cx="325369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kết</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147202403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pic>
        <p:nvPicPr>
          <p:cNvPr id="18" name="图片 3">
            <a:extLst>
              <a:ext uri="{FF2B5EF4-FFF2-40B4-BE49-F238E27FC236}">
                <a16:creationId xmlns="" xmlns:a16="http://schemas.microsoft.com/office/drawing/2014/main" id="{DE0C8E6A-4898-4778-80D2-371DDCF6C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802" y="2008126"/>
            <a:ext cx="4643409" cy="3697842"/>
          </a:xfrm>
          <a:prstGeom prst="rect">
            <a:avLst/>
          </a:prstGeom>
        </p:spPr>
      </p:pic>
      <p:grpSp>
        <p:nvGrpSpPr>
          <p:cNvPr id="19" name="组合 4">
            <a:extLst>
              <a:ext uri="{FF2B5EF4-FFF2-40B4-BE49-F238E27FC236}">
                <a16:creationId xmlns="" xmlns:a16="http://schemas.microsoft.com/office/drawing/2014/main" id="{D638BD73-EF22-48FE-A32E-35052AEFB880}"/>
              </a:ext>
            </a:extLst>
          </p:cNvPr>
          <p:cNvGrpSpPr/>
          <p:nvPr/>
        </p:nvGrpSpPr>
        <p:grpSpPr>
          <a:xfrm>
            <a:off x="5434819" y="1327726"/>
            <a:ext cx="4596753" cy="4415619"/>
            <a:chOff x="965544" y="2642178"/>
            <a:chExt cx="3643901" cy="4109169"/>
          </a:xfrm>
        </p:grpSpPr>
        <p:pic>
          <p:nvPicPr>
            <p:cNvPr id="20" name="图片 5">
              <a:extLst>
                <a:ext uri="{FF2B5EF4-FFF2-40B4-BE49-F238E27FC236}">
                  <a16:creationId xmlns="" xmlns:a16="http://schemas.microsoft.com/office/drawing/2014/main" id="{694695F6-3983-4D59-AD63-2FA71C3018F5}"/>
                </a:ext>
              </a:extLst>
            </p:cNvPr>
            <p:cNvPicPr>
              <a:picLocks noChangeAspect="1"/>
            </p:cNvPicPr>
            <p:nvPr/>
          </p:nvPicPr>
          <p:blipFill>
            <a:blip r:embed="rId6"/>
            <a:stretch>
              <a:fillRect/>
            </a:stretch>
          </p:blipFill>
          <p:spPr>
            <a:xfrm>
              <a:off x="1220099" y="2642178"/>
              <a:ext cx="2089416" cy="2326850"/>
            </a:xfrm>
            <a:prstGeom prst="rect">
              <a:avLst/>
            </a:prstGeom>
          </p:spPr>
        </p:pic>
        <p:sp>
          <p:nvSpPr>
            <p:cNvPr id="29" name="文本框 6">
              <a:extLst>
                <a:ext uri="{FF2B5EF4-FFF2-40B4-BE49-F238E27FC236}">
                  <a16:creationId xmlns="" xmlns:a16="http://schemas.microsoft.com/office/drawing/2014/main" id="{12379F4B-9D30-476B-A04A-0CB58C2A59A9}"/>
                </a:ext>
              </a:extLst>
            </p:cNvPr>
            <p:cNvSpPr txBox="1"/>
            <p:nvPr/>
          </p:nvSpPr>
          <p:spPr>
            <a:xfrm rot="21230952">
              <a:off x="965544" y="3341578"/>
              <a:ext cx="2598527" cy="429625"/>
            </a:xfrm>
            <a:prstGeom prst="rect">
              <a:avLst/>
            </a:prstGeom>
            <a:noFill/>
          </p:spPr>
          <p:txBody>
            <a:bodyPr wrap="square" rtlCol="0">
              <a:spAutoFit/>
            </a:bodyPr>
            <a:lstStyle/>
            <a:p>
              <a:pPr lvl="0" algn="ctr">
                <a:defRPr/>
              </a:pP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1. </a:t>
              </a:r>
              <a:r>
                <a:rPr lang="en-US" altLang="zh-CN" sz="2400" b="1" dirty="0" err="1">
                  <a:solidFill>
                    <a:prstClr val="black">
                      <a:lumMod val="95000"/>
                      <a:lumOff val="5000"/>
                    </a:prstClr>
                  </a:solidFill>
                  <a:latin typeface="字魂27号-布丁体" panose="00000500000000000000" pitchFamily="2" charset="-122"/>
                  <a:ea typeface="字魂27号-布丁体" panose="00000500000000000000" pitchFamily="2" charset="-122"/>
                </a:rPr>
                <a:t>Nội</a:t>
              </a: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 dung </a:t>
              </a:r>
            </a:p>
          </p:txBody>
        </p:sp>
        <p:sp>
          <p:nvSpPr>
            <p:cNvPr id="30" name="文本框 7">
              <a:extLst>
                <a:ext uri="{FF2B5EF4-FFF2-40B4-BE49-F238E27FC236}">
                  <a16:creationId xmlns="" xmlns:a16="http://schemas.microsoft.com/office/drawing/2014/main" id="{40A6C03F-7A8D-459A-B51B-017B27F45CD9}"/>
                </a:ext>
              </a:extLst>
            </p:cNvPr>
            <p:cNvSpPr txBox="1"/>
            <p:nvPr/>
          </p:nvSpPr>
          <p:spPr>
            <a:xfrm>
              <a:off x="1140252" y="5061490"/>
              <a:ext cx="3469193" cy="1689857"/>
            </a:xfrm>
            <a:prstGeom prst="rect">
              <a:avLst/>
            </a:prstGeom>
            <a:noFill/>
          </p:spPr>
          <p:txBody>
            <a:bodyPr wrap="square" rtlCol="0">
              <a:spAutoFit/>
            </a:bodyPr>
            <a:lstStyle/>
            <a:p>
              <a:pPr lvl="0" algn="just">
                <a:defRPr/>
              </a:pPr>
              <a:r>
                <a:rPr lang="vi-VN" sz="2800" b="1" dirty="0">
                  <a:solidFill>
                    <a:srgbClr val="C00000"/>
                  </a:solidFill>
                  <a:latin typeface="Times New Roman" panose="02020603050405020304" pitchFamily="18" charset="0"/>
                  <a:cs typeface="Times New Roman" panose="02020603050405020304" pitchFamily="18" charset="0"/>
                </a:rPr>
                <a:t>VB bàn về vấn đề tầm quan trọng của việc học từ  thầy cô giáo và học từ bạn bè.</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31" name="MH_SubTitle_4">
            <a:extLst>
              <a:ext uri="{FF2B5EF4-FFF2-40B4-BE49-F238E27FC236}">
                <a16:creationId xmlns=""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 xmlns:a16="http://schemas.microsoft.com/office/drawing/2014/main" id="{9F34072E-7DEE-42F0-B929-FD44F84CBF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spTree>
    <p:extLst>
      <p:ext uri="{BB962C8B-B14F-4D97-AF65-F5344CB8AC3E}">
        <p14:creationId xmlns:p14="http://schemas.microsoft.com/office/powerpoint/2010/main" val="3437725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pic>
        <p:nvPicPr>
          <p:cNvPr id="18" name="图片 3">
            <a:extLst>
              <a:ext uri="{FF2B5EF4-FFF2-40B4-BE49-F238E27FC236}">
                <a16:creationId xmlns="" xmlns:a16="http://schemas.microsoft.com/office/drawing/2014/main" id="{DE0C8E6A-4898-4778-80D2-371DDCF6C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802" y="2008126"/>
            <a:ext cx="4643409" cy="3697842"/>
          </a:xfrm>
          <a:prstGeom prst="rect">
            <a:avLst/>
          </a:prstGeom>
        </p:spPr>
      </p:pic>
      <p:grpSp>
        <p:nvGrpSpPr>
          <p:cNvPr id="19" name="组合 4">
            <a:extLst>
              <a:ext uri="{FF2B5EF4-FFF2-40B4-BE49-F238E27FC236}">
                <a16:creationId xmlns="" xmlns:a16="http://schemas.microsoft.com/office/drawing/2014/main" id="{D638BD73-EF22-48FE-A32E-35052AEFB880}"/>
              </a:ext>
            </a:extLst>
          </p:cNvPr>
          <p:cNvGrpSpPr/>
          <p:nvPr/>
        </p:nvGrpSpPr>
        <p:grpSpPr>
          <a:xfrm>
            <a:off x="5145205" y="1327726"/>
            <a:ext cx="6172082" cy="4754430"/>
            <a:chOff x="745838" y="2642178"/>
            <a:chExt cx="4398767" cy="3567494"/>
          </a:xfrm>
        </p:grpSpPr>
        <p:pic>
          <p:nvPicPr>
            <p:cNvPr id="20" name="图片 5">
              <a:extLst>
                <a:ext uri="{FF2B5EF4-FFF2-40B4-BE49-F238E27FC236}">
                  <a16:creationId xmlns="" xmlns:a16="http://schemas.microsoft.com/office/drawing/2014/main" id="{694695F6-3983-4D59-AD63-2FA71C3018F5}"/>
                </a:ext>
              </a:extLst>
            </p:cNvPr>
            <p:cNvPicPr>
              <a:picLocks noChangeAspect="1"/>
            </p:cNvPicPr>
            <p:nvPr/>
          </p:nvPicPr>
          <p:blipFill>
            <a:blip r:embed="rId6"/>
            <a:stretch>
              <a:fillRect/>
            </a:stretch>
          </p:blipFill>
          <p:spPr>
            <a:xfrm>
              <a:off x="1220098" y="2642178"/>
              <a:ext cx="2642482" cy="2326850"/>
            </a:xfrm>
            <a:prstGeom prst="rect">
              <a:avLst/>
            </a:prstGeom>
          </p:spPr>
        </p:pic>
        <p:sp>
          <p:nvSpPr>
            <p:cNvPr id="29" name="文本框 6">
              <a:extLst>
                <a:ext uri="{FF2B5EF4-FFF2-40B4-BE49-F238E27FC236}">
                  <a16:creationId xmlns="" xmlns:a16="http://schemas.microsoft.com/office/drawing/2014/main" id="{12379F4B-9D30-476B-A04A-0CB58C2A59A9}"/>
                </a:ext>
              </a:extLst>
            </p:cNvPr>
            <p:cNvSpPr txBox="1"/>
            <p:nvPr/>
          </p:nvSpPr>
          <p:spPr>
            <a:xfrm rot="21230952">
              <a:off x="965544" y="3284296"/>
              <a:ext cx="2598527" cy="544191"/>
            </a:xfrm>
            <a:prstGeom prst="rect">
              <a:avLst/>
            </a:prstGeom>
            <a:noFill/>
          </p:spPr>
          <p:txBody>
            <a:bodyPr wrap="square" rtlCol="0">
              <a:spAutoFit/>
            </a:bodyPr>
            <a:lstStyle/>
            <a:p>
              <a:pPr lvl="0" algn="ctr">
                <a:defRPr/>
              </a:pPr>
              <a:r>
                <a:rPr lang="en-US" altLang="zh-CN" sz="3200" b="1" smtClean="0">
                  <a:solidFill>
                    <a:prstClr val="black">
                      <a:lumMod val="95000"/>
                      <a:lumOff val="5000"/>
                    </a:prstClr>
                  </a:solidFill>
                  <a:latin typeface="Times New Roman" pitchFamily="18" charset="0"/>
                  <a:ea typeface="字魂27号-布丁体" panose="00000500000000000000" pitchFamily="2" charset="-122"/>
                  <a:cs typeface="Times New Roman" pitchFamily="18" charset="0"/>
                </a:rPr>
                <a:t>III.    Nghệ </a:t>
              </a:r>
              <a:r>
                <a:rPr lang="en-US" altLang="zh-CN" sz="3200" b="1" dirty="0" err="1">
                  <a:solidFill>
                    <a:prstClr val="black">
                      <a:lumMod val="95000"/>
                      <a:lumOff val="5000"/>
                    </a:prstClr>
                  </a:solidFill>
                  <a:latin typeface="Times New Roman" pitchFamily="18" charset="0"/>
                  <a:ea typeface="字魂27号-布丁体" panose="00000500000000000000" pitchFamily="2" charset="-122"/>
                  <a:cs typeface="Times New Roman" pitchFamily="18" charset="0"/>
                </a:rPr>
                <a:t>thuật</a:t>
              </a:r>
              <a:endParaRPr lang="en-US" altLang="zh-CN" sz="3200" b="1" dirty="0">
                <a:solidFill>
                  <a:prstClr val="black">
                    <a:lumMod val="95000"/>
                    <a:lumOff val="5000"/>
                  </a:prstClr>
                </a:solidFill>
                <a:latin typeface="Times New Roman" pitchFamily="18" charset="0"/>
                <a:ea typeface="字魂27号-布丁体" panose="00000500000000000000" pitchFamily="2" charset="-122"/>
                <a:cs typeface="Times New Roman" pitchFamily="18" charset="0"/>
              </a:endParaRPr>
            </a:p>
          </p:txBody>
        </p:sp>
        <p:sp>
          <p:nvSpPr>
            <p:cNvPr id="30" name="文本框 7">
              <a:extLst>
                <a:ext uri="{FF2B5EF4-FFF2-40B4-BE49-F238E27FC236}">
                  <a16:creationId xmlns="" xmlns:a16="http://schemas.microsoft.com/office/drawing/2014/main" id="{40A6C03F-7A8D-459A-B51B-017B27F45CD9}"/>
                </a:ext>
              </a:extLst>
            </p:cNvPr>
            <p:cNvSpPr txBox="1"/>
            <p:nvPr/>
          </p:nvSpPr>
          <p:spPr>
            <a:xfrm>
              <a:off x="745838" y="4915655"/>
              <a:ext cx="4398766" cy="438787"/>
            </a:xfrm>
            <a:prstGeom prst="rect">
              <a:avLst/>
            </a:prstGeom>
            <a:noFill/>
          </p:spPr>
          <p:txBody>
            <a:bodyPr wrap="square" rtlCol="0">
              <a:spAutoFit/>
            </a:bodyPr>
            <a:lstStyle/>
            <a:p>
              <a:pPr lvl="0" algn="just">
                <a:defRPr/>
              </a:pPr>
              <a:r>
                <a:rPr lang="en-US" sz="3200" b="1" smtClean="0">
                  <a:solidFill>
                    <a:srgbClr val="C00000"/>
                  </a:solidFill>
                  <a:latin typeface="Times New Roman" panose="02020603050405020304" pitchFamily="18" charset="0"/>
                  <a:cs typeface="Times New Roman" panose="02020603050405020304" pitchFamily="18" charset="0"/>
                </a:rPr>
                <a:t>- </a:t>
              </a:r>
              <a:r>
                <a:rPr lang="vi-VN" sz="3200" b="1" smtClean="0">
                  <a:solidFill>
                    <a:srgbClr val="C00000"/>
                  </a:solidFill>
                  <a:latin typeface="Times New Roman" panose="02020603050405020304" pitchFamily="18" charset="0"/>
                  <a:cs typeface="Times New Roman" panose="02020603050405020304" pitchFamily="18" charset="0"/>
                </a:rPr>
                <a:t>Phương </a:t>
              </a:r>
              <a:r>
                <a:rPr lang="vi-VN" sz="3200" b="1" dirty="0">
                  <a:solidFill>
                    <a:srgbClr val="C00000"/>
                  </a:solidFill>
                  <a:latin typeface="Times New Roman" panose="02020603050405020304" pitchFamily="18" charset="0"/>
                  <a:cs typeface="Times New Roman" panose="02020603050405020304" pitchFamily="18" charset="0"/>
                </a:rPr>
                <a:t>thức biểu đạt: nghị luận.</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文本框 7">
              <a:extLst>
                <a:ext uri="{FF2B5EF4-FFF2-40B4-BE49-F238E27FC236}">
                  <a16:creationId xmlns="" xmlns:a16="http://schemas.microsoft.com/office/drawing/2014/main" id="{DD0C6065-B14E-4E7C-9296-FDBD2446539A}"/>
                </a:ext>
              </a:extLst>
            </p:cNvPr>
            <p:cNvSpPr txBox="1"/>
            <p:nvPr/>
          </p:nvSpPr>
          <p:spPr>
            <a:xfrm>
              <a:off x="833780" y="5401380"/>
              <a:ext cx="4310825" cy="808292"/>
            </a:xfrm>
            <a:prstGeom prst="rect">
              <a:avLst/>
            </a:prstGeom>
            <a:noFill/>
          </p:spPr>
          <p:txBody>
            <a:bodyPr wrap="square" rtlCol="0">
              <a:spAutoFit/>
            </a:bodyPr>
            <a:lstStyle/>
            <a:p>
              <a:pPr lvl="0" algn="just">
                <a:defRPr/>
              </a:pPr>
              <a:r>
                <a:rPr lang="en-US" sz="3200" b="1" smtClean="0">
                  <a:solidFill>
                    <a:srgbClr val="C00000"/>
                  </a:solidFill>
                  <a:latin typeface="Times New Roman" panose="02020603050405020304" pitchFamily="18" charset="0"/>
                  <a:cs typeface="Times New Roman" panose="02020603050405020304" pitchFamily="18" charset="0"/>
                </a:rPr>
                <a:t>- </a:t>
              </a:r>
              <a:r>
                <a:rPr lang="vi-VN" sz="3200" b="1" smtClean="0">
                  <a:solidFill>
                    <a:srgbClr val="C00000"/>
                  </a:solidFill>
                  <a:latin typeface="Times New Roman" panose="02020603050405020304" pitchFamily="18" charset="0"/>
                  <a:cs typeface="Times New Roman" panose="02020603050405020304" pitchFamily="18" charset="0"/>
                </a:rPr>
                <a:t>Các </a:t>
              </a:r>
              <a:r>
                <a:rPr lang="vi-VN" sz="3200" b="1" dirty="0">
                  <a:solidFill>
                    <a:srgbClr val="C00000"/>
                  </a:solidFill>
                  <a:latin typeface="Times New Roman" panose="02020603050405020304" pitchFamily="18" charset="0"/>
                  <a:cs typeface="Times New Roman" panose="02020603050405020304" pitchFamily="18" charset="0"/>
                </a:rPr>
                <a:t>lí lẽ, dẫn chứng rõ ràng, cụ thể.</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31" name="MH_SubTitle_4">
            <a:extLst>
              <a:ext uri="{FF2B5EF4-FFF2-40B4-BE49-F238E27FC236}">
                <a16:creationId xmlns=""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 xmlns:a16="http://schemas.microsoft.com/office/drawing/2014/main" id="{9F34072E-7DEE-42F0-B929-FD44F84CBF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spTree>
    <p:extLst>
      <p:ext uri="{BB962C8B-B14F-4D97-AF65-F5344CB8AC3E}">
        <p14:creationId xmlns:p14="http://schemas.microsoft.com/office/powerpoint/2010/main" val="4263293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LUYỆN TẬP</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059330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5131557" y="1353024"/>
            <a:ext cx="6359857" cy="4781042"/>
            <a:chOff x="52152" y="2069348"/>
            <a:chExt cx="4453661"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548111" y="2578398"/>
              <a:ext cx="3461742" cy="1837039"/>
            </a:xfrm>
            <a:prstGeom prst="rect">
              <a:avLst/>
            </a:prstGeom>
            <a:noFill/>
          </p:spPr>
          <p:txBody>
            <a:bodyPr wrap="square" rtlCol="0">
              <a:spAutoFit/>
            </a:bodyPr>
            <a:lstStyle/>
            <a:p>
              <a:pPr lvl="0" algn="ctr">
                <a:defRPr/>
              </a:pPr>
              <a:r>
                <a:rPr lang="vi-VN" sz="3200" smtClean="0">
                  <a:solidFill>
                    <a:prstClr val="white"/>
                  </a:solidFill>
                  <a:latin typeface="Times New Roman" panose="02020603050405020304" pitchFamily="18" charset="0"/>
                </a:rPr>
                <a:t>Hãy </a:t>
              </a:r>
              <a:r>
                <a:rPr lang="vi-VN" sz="3200" dirty="0">
                  <a:solidFill>
                    <a:prstClr val="white"/>
                  </a:solidFill>
                  <a:latin typeface="Times New Roman" panose="02020603050405020304" pitchFamily="18" charset="0"/>
                </a:rPr>
                <a:t>tóm tắt lại văn bản nghị luận  theo sơ đồ bài tập 5 (trang 43) vào vở. Trao đổi cùng bạn để chỉnh sửa lỗi.</a:t>
              </a:r>
              <a:endParaRPr kumimoji="0" lang="en-US" sz="3200" b="0" i="0" u="none" strike="noStrike" kern="1200" cap="none" spc="0" normalizeH="0" baseline="0" noProof="0" dirty="0">
                <a:ln>
                  <a:noFill/>
                </a:ln>
                <a:solidFill>
                  <a:prstClr val="white"/>
                </a:solidFill>
                <a:effectLst/>
                <a:uLnTx/>
                <a:uFillTx/>
                <a:latin typeface="等线 Light" panose="020F0302020204030204"/>
              </a:endParaRPr>
            </a:p>
          </p:txBody>
        </p:sp>
      </p:grpSp>
      <p:pic>
        <p:nvPicPr>
          <p:cNvPr id="3" name="Picture 2">
            <a:extLst>
              <a:ext uri="{FF2B5EF4-FFF2-40B4-BE49-F238E27FC236}">
                <a16:creationId xmlns=""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034195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VẬN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326797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9" name="文本框 8"/>
          <p:cNvSpPr txBox="1"/>
          <p:nvPr/>
        </p:nvSpPr>
        <p:spPr>
          <a:xfrm>
            <a:off x="1765760" y="139128"/>
            <a:ext cx="7659933" cy="1077218"/>
          </a:xfrm>
          <a:prstGeom prst="rect">
            <a:avLst/>
          </a:prstGeom>
          <a:noFill/>
        </p:spPr>
        <p:txBody>
          <a:bodyPr wrap="square" rtlCol="0">
            <a:spAutoFit/>
            <a:scene3d>
              <a:camera prst="orthographicFront"/>
              <a:lightRig rig="threePt" dir="t"/>
            </a:scene3d>
            <a:sp3d contourW="12700"/>
          </a:bodyPr>
          <a:lstStyle/>
          <a:p>
            <a:pPr lvl="0">
              <a:defRPr/>
            </a:pPr>
            <a:r>
              <a:rPr lang="en-US" sz="3200" b="1" dirty="0">
                <a:solidFill>
                  <a:srgbClr val="002060"/>
                </a:solidFill>
                <a:latin typeface="Times New Roman" panose="02020603050405020304" pitchFamily="18" charset="0"/>
                <a:cs typeface="Times New Roman" panose="02020603050405020304" pitchFamily="18" charset="0"/>
              </a:rPr>
              <a:t>N</a:t>
            </a:r>
            <a:r>
              <a:rPr lang="vi-VN" sz="3200" b="1" dirty="0">
                <a:solidFill>
                  <a:srgbClr val="002060"/>
                </a:solidFill>
                <a:latin typeface="Times New Roman" panose="02020603050405020304" pitchFamily="18" charset="0"/>
                <a:cs typeface="Times New Roman" panose="02020603050405020304" pitchFamily="18" charset="0"/>
              </a:rPr>
              <a:t>hững câu tục ngữ nói về tầm quan trọng của việc học đối với mỗi người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1" name="MH_SubTitle_4">
            <a:extLst>
              <a:ext uri="{FF2B5EF4-FFF2-40B4-BE49-F238E27FC236}">
                <a16:creationId xmlns="" xmlns:a16="http://schemas.microsoft.com/office/drawing/2014/main" id="{ABE8DA32-DF1F-4024-AB3C-967DDBEB5DDE}"/>
              </a:ext>
            </a:extLst>
          </p:cNvPr>
          <p:cNvSpPr>
            <a:spLocks/>
          </p:cNvSpPr>
          <p:nvPr>
            <p:custDataLst>
              <p:tags r:id="rId1"/>
            </p:custDataLst>
          </p:nvPr>
        </p:nvSpPr>
        <p:spPr bwMode="auto">
          <a:xfrm>
            <a:off x="10422195"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6">
            <a:extLst>
              <a:ext uri="{FF2B5EF4-FFF2-40B4-BE49-F238E27FC236}">
                <a16:creationId xmlns=""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71" y="1816411"/>
            <a:ext cx="1306050" cy="1036327"/>
          </a:xfrm>
          <a:prstGeom prst="rect">
            <a:avLst/>
          </a:prstGeom>
        </p:spPr>
      </p:pic>
      <p:pic>
        <p:nvPicPr>
          <p:cNvPr id="16" name="图片 7">
            <a:extLst>
              <a:ext uri="{FF2B5EF4-FFF2-40B4-BE49-F238E27FC236}">
                <a16:creationId xmlns="" xmlns:a16="http://schemas.microsoft.com/office/drawing/2014/main" id="{E3D81032-34D2-4467-9275-E14253BE4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3996" y="4287190"/>
            <a:ext cx="1306050" cy="1070820"/>
          </a:xfrm>
          <a:prstGeom prst="rect">
            <a:avLst/>
          </a:prstGeom>
        </p:spPr>
      </p:pic>
      <p:pic>
        <p:nvPicPr>
          <p:cNvPr id="17" name="图片 8">
            <a:extLst>
              <a:ext uri="{FF2B5EF4-FFF2-40B4-BE49-F238E27FC236}">
                <a16:creationId xmlns="" xmlns:a16="http://schemas.microsoft.com/office/drawing/2014/main" id="{72652F7E-B36E-4018-8593-2D42AF9B82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251" y="2073276"/>
            <a:ext cx="1306050" cy="1070820"/>
          </a:xfrm>
          <a:prstGeom prst="rect">
            <a:avLst/>
          </a:prstGeom>
        </p:spPr>
      </p:pic>
      <p:pic>
        <p:nvPicPr>
          <p:cNvPr id="21" name="图片 9">
            <a:extLst>
              <a:ext uri="{FF2B5EF4-FFF2-40B4-BE49-F238E27FC236}">
                <a16:creationId xmlns="" xmlns:a16="http://schemas.microsoft.com/office/drawing/2014/main" id="{12E22419-1B00-4E5A-96B6-63198C4C5D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251" y="4287190"/>
            <a:ext cx="1306050" cy="1070820"/>
          </a:xfrm>
          <a:prstGeom prst="rect">
            <a:avLst/>
          </a:prstGeom>
        </p:spPr>
      </p:pic>
      <p:grpSp>
        <p:nvGrpSpPr>
          <p:cNvPr id="22" name="组合 5">
            <a:extLst>
              <a:ext uri="{FF2B5EF4-FFF2-40B4-BE49-F238E27FC236}">
                <a16:creationId xmlns="" xmlns:a16="http://schemas.microsoft.com/office/drawing/2014/main" id="{6B13ED59-886B-4A5C-AD89-2705C5116D6E}"/>
              </a:ext>
            </a:extLst>
          </p:cNvPr>
          <p:cNvGrpSpPr/>
          <p:nvPr/>
        </p:nvGrpSpPr>
        <p:grpSpPr>
          <a:xfrm>
            <a:off x="1939440" y="1858380"/>
            <a:ext cx="4156561" cy="1914185"/>
            <a:chOff x="2674775" y="2107016"/>
            <a:chExt cx="3676362" cy="1914185"/>
          </a:xfrm>
        </p:grpSpPr>
        <p:pic>
          <p:nvPicPr>
            <p:cNvPr id="23" name="图片 11">
              <a:extLst>
                <a:ext uri="{FF2B5EF4-FFF2-40B4-BE49-F238E27FC236}">
                  <a16:creationId xmlns="" xmlns:a16="http://schemas.microsoft.com/office/drawing/2014/main" id="{A73EF234-6E0F-4B23-8232-0499ACC002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2897671" y="2107016"/>
              <a:ext cx="2207729" cy="745722"/>
            </a:xfrm>
            <a:prstGeom prst="rect">
              <a:avLst/>
            </a:prstGeom>
          </p:spPr>
        </p:pic>
        <p:grpSp>
          <p:nvGrpSpPr>
            <p:cNvPr id="24" name="组合 15">
              <a:extLst>
                <a:ext uri="{FF2B5EF4-FFF2-40B4-BE49-F238E27FC236}">
                  <a16:creationId xmlns="" xmlns:a16="http://schemas.microsoft.com/office/drawing/2014/main" id="{DAF28CFB-90E6-4A58-8C6B-49B5A165E513}"/>
                </a:ext>
              </a:extLst>
            </p:cNvPr>
            <p:cNvGrpSpPr>
              <a:grpSpLocks/>
            </p:cNvGrpSpPr>
            <p:nvPr/>
          </p:nvGrpSpPr>
          <p:grpSpPr bwMode="auto">
            <a:xfrm>
              <a:off x="2674775" y="2300984"/>
              <a:ext cx="3676362" cy="1720217"/>
              <a:chOff x="788899" y="2264502"/>
              <a:chExt cx="4397894" cy="1721360"/>
            </a:xfrm>
          </p:grpSpPr>
          <p:sp>
            <p:nvSpPr>
              <p:cNvPr id="25" name="文本框 16">
                <a:extLst>
                  <a:ext uri="{FF2B5EF4-FFF2-40B4-BE49-F238E27FC236}">
                    <a16:creationId xmlns="" xmlns:a16="http://schemas.microsoft.com/office/drawing/2014/main" id="{F0CDFAAE-6A8A-453A-A3E3-81560F8B7408}"/>
                  </a:ext>
                </a:extLst>
              </p:cNvPr>
              <p:cNvSpPr txBox="1"/>
              <p:nvPr/>
            </p:nvSpPr>
            <p:spPr>
              <a:xfrm>
                <a:off x="1356917" y="2264502"/>
                <a:ext cx="1493881" cy="523568"/>
              </a:xfrm>
              <a:prstGeom prst="rect">
                <a:avLst/>
              </a:prstGeom>
              <a:noFill/>
            </p:spPr>
            <p:txBody>
              <a:bodyPr>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17">
                <a:extLst>
                  <a:ext uri="{FF2B5EF4-FFF2-40B4-BE49-F238E27FC236}">
                    <a16:creationId xmlns="" xmlns:a16="http://schemas.microsoft.com/office/drawing/2014/main" id="{A0A1346B-3B89-40D5-A1C1-E45D536CCAB2}"/>
                  </a:ext>
                </a:extLst>
              </p:cNvPr>
              <p:cNvSpPr txBox="1"/>
              <p:nvPr/>
            </p:nvSpPr>
            <p:spPr>
              <a:xfrm>
                <a:off x="788899" y="2907928"/>
                <a:ext cx="4397894" cy="1077934"/>
              </a:xfrm>
              <a:prstGeom prst="rect">
                <a:avLst/>
              </a:prstGeom>
              <a:noFill/>
            </p:spPr>
            <p:txBody>
              <a:bodyPr wrap="square">
                <a:spAutoFit/>
                <a:scene3d>
                  <a:camera prst="orthographicFront"/>
                  <a:lightRig rig="threePt" dir="t"/>
                </a:scene3d>
                <a:sp3d contourW="12700"/>
              </a:bodyPr>
              <a:lstStyle/>
              <a:p>
                <a:pPr lvl="0" defTabSz="457200">
                  <a:defRPr/>
                </a:pPr>
                <a:r>
                  <a:rPr lang="vi-VN" sz="3200">
                    <a:solidFill>
                      <a:srgbClr val="000000"/>
                    </a:solidFill>
                    <a:latin typeface="Times New Roman" panose="02020603050405020304" pitchFamily="18" charset="0"/>
                    <a:ea typeface="微软雅黑"/>
                    <a:cs typeface="Times New Roman" panose="02020603050405020304" pitchFamily="18" charset="0"/>
                  </a:rPr>
                  <a:t>Học </a:t>
                </a:r>
                <a:r>
                  <a:rPr lang="vi-VN" sz="3200" smtClean="0">
                    <a:solidFill>
                      <a:srgbClr val="000000"/>
                    </a:solidFill>
                    <a:latin typeface="Times New Roman" panose="02020603050405020304" pitchFamily="18" charset="0"/>
                    <a:ea typeface="微软雅黑"/>
                    <a:cs typeface="Times New Roman" panose="02020603050405020304" pitchFamily="18" charset="0"/>
                  </a:rPr>
                  <a:t>th</a:t>
                </a:r>
                <a:r>
                  <a:rPr lang="en-US" sz="3200" smtClean="0">
                    <a:solidFill>
                      <a:srgbClr val="000000"/>
                    </a:solidFill>
                    <a:latin typeface="Times New Roman" panose="02020603050405020304" pitchFamily="18" charset="0"/>
                    <a:ea typeface="微软雅黑"/>
                    <a:cs typeface="Times New Roman" panose="02020603050405020304" pitchFamily="18" charset="0"/>
                  </a:rPr>
                  <a:t>ầ</a:t>
                </a:r>
                <a:r>
                  <a:rPr lang="vi-VN" sz="3200" smtClean="0">
                    <a:solidFill>
                      <a:srgbClr val="000000"/>
                    </a:solidFill>
                    <a:latin typeface="Times New Roman" panose="02020603050405020304" pitchFamily="18" charset="0"/>
                    <a:ea typeface="微软雅黑"/>
                    <a:cs typeface="Times New Roman" panose="02020603050405020304" pitchFamily="18" charset="0"/>
                  </a:rPr>
                  <a:t>y </a:t>
                </a:r>
                <a:r>
                  <a:rPr lang="vi-VN" sz="3200" dirty="0">
                    <a:solidFill>
                      <a:srgbClr val="000000"/>
                    </a:solidFill>
                    <a:latin typeface="Times New Roman" panose="02020603050405020304" pitchFamily="18" charset="0"/>
                    <a:ea typeface="微软雅黑"/>
                    <a:cs typeface="Times New Roman" panose="02020603050405020304" pitchFamily="18" charset="0"/>
                  </a:rPr>
                  <a:t>không tày học bạn</a:t>
                </a:r>
                <a:r>
                  <a:rPr lang="en-US" sz="3200" dirty="0">
                    <a:solidFill>
                      <a:srgbClr val="000000"/>
                    </a:solidFill>
                    <a:latin typeface="Times New Roman" panose="02020603050405020304" pitchFamily="18" charset="0"/>
                    <a:ea typeface="微软雅黑"/>
                    <a:cs typeface="Times New Roman" panose="02020603050405020304" pitchFamily="18" charset="0"/>
                  </a:rPr>
                  <a:t>.</a:t>
                </a:r>
                <a:endParaRPr kumimoji="0" lang="en-US" altLang="zh-CN"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27" name="组合 27">
            <a:extLst>
              <a:ext uri="{FF2B5EF4-FFF2-40B4-BE49-F238E27FC236}">
                <a16:creationId xmlns="" xmlns:a16="http://schemas.microsoft.com/office/drawing/2014/main" id="{8463BB3A-2FAD-4703-AA65-2A84E619C659}"/>
              </a:ext>
            </a:extLst>
          </p:cNvPr>
          <p:cNvGrpSpPr/>
          <p:nvPr/>
        </p:nvGrpSpPr>
        <p:grpSpPr>
          <a:xfrm>
            <a:off x="2674775" y="4387879"/>
            <a:ext cx="3215975" cy="1886857"/>
            <a:chOff x="2674775" y="4156752"/>
            <a:chExt cx="3215975" cy="1886857"/>
          </a:xfrm>
        </p:grpSpPr>
        <p:pic>
          <p:nvPicPr>
            <p:cNvPr id="28" name="图片 13">
              <a:extLst>
                <a:ext uri="{FF2B5EF4-FFF2-40B4-BE49-F238E27FC236}">
                  <a16:creationId xmlns="" xmlns:a16="http://schemas.microsoft.com/office/drawing/2014/main" id="{0679756B-1A72-477A-9BFC-5BD9A5650A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2897671" y="4156752"/>
              <a:ext cx="2207729" cy="745722"/>
            </a:xfrm>
            <a:prstGeom prst="rect">
              <a:avLst/>
            </a:prstGeom>
          </p:spPr>
        </p:pic>
        <p:grpSp>
          <p:nvGrpSpPr>
            <p:cNvPr id="33" name="组合 18">
              <a:extLst>
                <a:ext uri="{FF2B5EF4-FFF2-40B4-BE49-F238E27FC236}">
                  <a16:creationId xmlns="" xmlns:a16="http://schemas.microsoft.com/office/drawing/2014/main" id="{24848B3E-78AE-4AF7-8046-EAE3487FC2DE}"/>
                </a:ext>
              </a:extLst>
            </p:cNvPr>
            <p:cNvGrpSpPr>
              <a:grpSpLocks/>
            </p:cNvGrpSpPr>
            <p:nvPr/>
          </p:nvGrpSpPr>
          <p:grpSpPr bwMode="auto">
            <a:xfrm>
              <a:off x="2674775" y="4344458"/>
              <a:ext cx="3215975" cy="1699151"/>
              <a:chOff x="788899" y="2285581"/>
              <a:chExt cx="3847151" cy="1700282"/>
            </a:xfrm>
          </p:grpSpPr>
          <p:sp>
            <p:nvSpPr>
              <p:cNvPr id="34" name="文本框 19">
                <a:extLst>
                  <a:ext uri="{FF2B5EF4-FFF2-40B4-BE49-F238E27FC236}">
                    <a16:creationId xmlns="" xmlns:a16="http://schemas.microsoft.com/office/drawing/2014/main" id="{827E5D56-DCFD-4ACA-AA11-0562698CBB0C}"/>
                  </a:ext>
                </a:extLst>
              </p:cNvPr>
              <p:cNvSpPr txBox="1"/>
              <p:nvPr/>
            </p:nvSpPr>
            <p:spPr>
              <a:xfrm>
                <a:off x="1361076" y="2285581"/>
                <a:ext cx="1881824" cy="523568"/>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20">
                <a:extLst>
                  <a:ext uri="{FF2B5EF4-FFF2-40B4-BE49-F238E27FC236}">
                    <a16:creationId xmlns="" xmlns:a16="http://schemas.microsoft.com/office/drawing/2014/main" id="{C9003519-49F8-4970-BE68-32EAA33CCA38}"/>
                  </a:ext>
                </a:extLst>
              </p:cNvPr>
              <p:cNvSpPr txBox="1"/>
              <p:nvPr/>
            </p:nvSpPr>
            <p:spPr>
              <a:xfrm>
                <a:off x="788899" y="2907928"/>
                <a:ext cx="3847151" cy="1077935"/>
              </a:xfrm>
              <a:prstGeom prst="rect">
                <a:avLst/>
              </a:prstGeom>
              <a:noFill/>
            </p:spPr>
            <p:txBody>
              <a:bodyPr wrap="square">
                <a:spAutoFit/>
                <a:scene3d>
                  <a:camera prst="orthographicFront"/>
                  <a:lightRig rig="threePt" dir="t"/>
                </a:scene3d>
                <a:sp3d contourW="12700"/>
              </a:bodyPr>
              <a:lstStyle/>
              <a:p>
                <a:pPr lvl="0" defTabSz="457200">
                  <a:defRPr/>
                </a:pPr>
                <a:r>
                  <a:rPr lang="vi-VN" sz="3200" dirty="0">
                    <a:solidFill>
                      <a:srgbClr val="000000"/>
                    </a:solidFill>
                    <a:latin typeface="Times New Roman" panose="02020603050405020304" pitchFamily="18" charset="0"/>
                    <a:ea typeface="微软雅黑"/>
                    <a:cs typeface="Times New Roman" panose="02020603050405020304" pitchFamily="18" charset="0"/>
                  </a:rPr>
                  <a:t>Học ăn, học nói, học gói, học mở</a:t>
                </a:r>
                <a:r>
                  <a:rPr lang="en-US" sz="3200" dirty="0">
                    <a:solidFill>
                      <a:srgbClr val="000000"/>
                    </a:solidFill>
                    <a:latin typeface="Times New Roman" panose="02020603050405020304" pitchFamily="18" charset="0"/>
                    <a:ea typeface="微软雅黑"/>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grpSp>
        <p:nvGrpSpPr>
          <p:cNvPr id="36" name="组合 10">
            <a:extLst>
              <a:ext uri="{FF2B5EF4-FFF2-40B4-BE49-F238E27FC236}">
                <a16:creationId xmlns="" xmlns:a16="http://schemas.microsoft.com/office/drawing/2014/main" id="{689A244E-BE3C-474C-8C2F-D0A26538501F}"/>
              </a:ext>
            </a:extLst>
          </p:cNvPr>
          <p:cNvGrpSpPr/>
          <p:nvPr/>
        </p:nvGrpSpPr>
        <p:grpSpPr>
          <a:xfrm>
            <a:off x="7788275" y="2107016"/>
            <a:ext cx="3027525" cy="2054765"/>
            <a:chOff x="7788275" y="2107016"/>
            <a:chExt cx="3027525" cy="2054765"/>
          </a:xfrm>
        </p:grpSpPr>
        <p:pic>
          <p:nvPicPr>
            <p:cNvPr id="37" name="图片 12">
              <a:extLst>
                <a:ext uri="{FF2B5EF4-FFF2-40B4-BE49-F238E27FC236}">
                  <a16:creationId xmlns="" xmlns:a16="http://schemas.microsoft.com/office/drawing/2014/main" id="{ADA41654-9810-4CDD-A358-19908DE54C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7788275" y="2107016"/>
              <a:ext cx="2207729" cy="745722"/>
            </a:xfrm>
            <a:prstGeom prst="rect">
              <a:avLst/>
            </a:prstGeom>
          </p:spPr>
        </p:pic>
        <p:grpSp>
          <p:nvGrpSpPr>
            <p:cNvPr id="38" name="组合 21">
              <a:extLst>
                <a:ext uri="{FF2B5EF4-FFF2-40B4-BE49-F238E27FC236}">
                  <a16:creationId xmlns="" xmlns:a16="http://schemas.microsoft.com/office/drawing/2014/main" id="{AB4F87C9-401F-4B5A-95A1-82D2F15CB217}"/>
                </a:ext>
              </a:extLst>
            </p:cNvPr>
            <p:cNvGrpSpPr>
              <a:grpSpLocks/>
            </p:cNvGrpSpPr>
            <p:nvPr/>
          </p:nvGrpSpPr>
          <p:grpSpPr bwMode="auto">
            <a:xfrm>
              <a:off x="7788275" y="2329517"/>
              <a:ext cx="3027525" cy="1832264"/>
              <a:chOff x="874084" y="2293056"/>
              <a:chExt cx="3621715" cy="1833484"/>
            </a:xfrm>
          </p:grpSpPr>
          <p:sp>
            <p:nvSpPr>
              <p:cNvPr id="39" name="文本框 22">
                <a:extLst>
                  <a:ext uri="{FF2B5EF4-FFF2-40B4-BE49-F238E27FC236}">
                    <a16:creationId xmlns="" xmlns:a16="http://schemas.microsoft.com/office/drawing/2014/main" id="{145D0AB7-7A78-4019-80F0-8A10F029A929}"/>
                  </a:ext>
                </a:extLst>
              </p:cNvPr>
              <p:cNvSpPr txBox="1"/>
              <p:nvPr/>
            </p:nvSpPr>
            <p:spPr>
              <a:xfrm>
                <a:off x="1306962" y="2293056"/>
                <a:ext cx="1872842" cy="523568"/>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23">
                <a:extLst>
                  <a:ext uri="{FF2B5EF4-FFF2-40B4-BE49-F238E27FC236}">
                    <a16:creationId xmlns="" xmlns:a16="http://schemas.microsoft.com/office/drawing/2014/main" id="{90A37D6D-E9A7-4BE1-B0E3-A5D2EF33EBF2}"/>
                  </a:ext>
                </a:extLst>
              </p:cNvPr>
              <p:cNvSpPr txBox="1"/>
              <p:nvPr/>
            </p:nvSpPr>
            <p:spPr>
              <a:xfrm>
                <a:off x="874084" y="3048605"/>
                <a:ext cx="3621715" cy="1077935"/>
              </a:xfrm>
              <a:prstGeom prst="rect">
                <a:avLst/>
              </a:prstGeom>
              <a:noFill/>
            </p:spPr>
            <p:txBody>
              <a:bodyPr wrap="square">
                <a:spAutoFit/>
                <a:scene3d>
                  <a:camera prst="orthographicFront"/>
                  <a:lightRig rig="threePt" dir="t"/>
                </a:scene3d>
                <a:sp3d contourW="12700"/>
              </a:bodyPr>
              <a:lstStyle/>
              <a:p>
                <a:pPr lvl="0" defTabSz="457200">
                  <a:defRPr/>
                </a:pPr>
                <a:r>
                  <a:rPr lang="vi-VN" sz="3200">
                    <a:solidFill>
                      <a:srgbClr val="000000"/>
                    </a:solidFill>
                    <a:latin typeface="Times New Roman" panose="02020603050405020304" pitchFamily="18" charset="0"/>
                    <a:ea typeface="微软雅黑"/>
                    <a:cs typeface="Times New Roman" panose="02020603050405020304" pitchFamily="18" charset="0"/>
                  </a:rPr>
                  <a:t>Không </a:t>
                </a:r>
                <a:r>
                  <a:rPr lang="vi-VN" sz="3200" smtClean="0">
                    <a:solidFill>
                      <a:srgbClr val="000000"/>
                    </a:solidFill>
                    <a:latin typeface="Times New Roman" panose="02020603050405020304" pitchFamily="18" charset="0"/>
                    <a:ea typeface="微软雅黑"/>
                    <a:cs typeface="Times New Roman" panose="02020603050405020304" pitchFamily="18" charset="0"/>
                  </a:rPr>
                  <a:t>th</a:t>
                </a:r>
                <a:r>
                  <a:rPr lang="en-US" sz="3200" smtClean="0">
                    <a:solidFill>
                      <a:srgbClr val="000000"/>
                    </a:solidFill>
                    <a:latin typeface="Times New Roman" panose="02020603050405020304" pitchFamily="18" charset="0"/>
                    <a:ea typeface="微软雅黑"/>
                    <a:cs typeface="Times New Roman" panose="02020603050405020304" pitchFamily="18" charset="0"/>
                  </a:rPr>
                  <a:t>ầ</a:t>
                </a:r>
                <a:r>
                  <a:rPr lang="vi-VN" sz="3200" smtClean="0">
                    <a:solidFill>
                      <a:srgbClr val="000000"/>
                    </a:solidFill>
                    <a:latin typeface="Times New Roman" panose="02020603050405020304" pitchFamily="18" charset="0"/>
                    <a:ea typeface="微软雅黑"/>
                    <a:cs typeface="Times New Roman" panose="02020603050405020304" pitchFamily="18" charset="0"/>
                  </a:rPr>
                  <a:t>y </a:t>
                </a:r>
                <a:r>
                  <a:rPr lang="vi-VN" sz="3200" dirty="0">
                    <a:solidFill>
                      <a:srgbClr val="000000"/>
                    </a:solidFill>
                    <a:latin typeface="Times New Roman" panose="02020603050405020304" pitchFamily="18" charset="0"/>
                    <a:ea typeface="微软雅黑"/>
                    <a:cs typeface="Times New Roman" panose="02020603050405020304" pitchFamily="18" charset="0"/>
                  </a:rPr>
                  <a:t>đố mày làm nên. </a:t>
                </a:r>
                <a:endParaRPr kumimoji="0" lang="en-US" altLang="zh-CN"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41" name="组合 28">
            <a:extLst>
              <a:ext uri="{FF2B5EF4-FFF2-40B4-BE49-F238E27FC236}">
                <a16:creationId xmlns="" xmlns:a16="http://schemas.microsoft.com/office/drawing/2014/main" id="{8144018D-1B6F-4812-A9C4-0930C1F63633}"/>
              </a:ext>
            </a:extLst>
          </p:cNvPr>
          <p:cNvGrpSpPr/>
          <p:nvPr/>
        </p:nvGrpSpPr>
        <p:grpSpPr>
          <a:xfrm>
            <a:off x="7753989" y="4272934"/>
            <a:ext cx="3612195" cy="1394413"/>
            <a:chOff x="7717066" y="4156752"/>
            <a:chExt cx="3612195" cy="1394413"/>
          </a:xfrm>
        </p:grpSpPr>
        <p:pic>
          <p:nvPicPr>
            <p:cNvPr id="42" name="图片 14">
              <a:extLst>
                <a:ext uri="{FF2B5EF4-FFF2-40B4-BE49-F238E27FC236}">
                  <a16:creationId xmlns="" xmlns:a16="http://schemas.microsoft.com/office/drawing/2014/main" id="{31C66A76-74C5-4477-B8A9-663967E48C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7788275" y="4156752"/>
              <a:ext cx="2207729" cy="745722"/>
            </a:xfrm>
            <a:prstGeom prst="rect">
              <a:avLst/>
            </a:prstGeom>
          </p:spPr>
        </p:pic>
        <p:grpSp>
          <p:nvGrpSpPr>
            <p:cNvPr id="43" name="组合 24">
              <a:extLst>
                <a:ext uri="{FF2B5EF4-FFF2-40B4-BE49-F238E27FC236}">
                  <a16:creationId xmlns="" xmlns:a16="http://schemas.microsoft.com/office/drawing/2014/main" id="{3D2C5C30-561C-42A5-8007-C349AF30C0C1}"/>
                </a:ext>
              </a:extLst>
            </p:cNvPr>
            <p:cNvGrpSpPr>
              <a:grpSpLocks/>
            </p:cNvGrpSpPr>
            <p:nvPr/>
          </p:nvGrpSpPr>
          <p:grpSpPr bwMode="auto">
            <a:xfrm>
              <a:off x="7717066" y="4366832"/>
              <a:ext cx="3612195" cy="1184333"/>
              <a:chOff x="788899" y="2307971"/>
              <a:chExt cx="4321134" cy="1185121"/>
            </a:xfrm>
          </p:grpSpPr>
          <p:sp>
            <p:nvSpPr>
              <p:cNvPr id="44" name="文本框 25">
                <a:extLst>
                  <a:ext uri="{FF2B5EF4-FFF2-40B4-BE49-F238E27FC236}">
                    <a16:creationId xmlns="" xmlns:a16="http://schemas.microsoft.com/office/drawing/2014/main" id="{6838F0C4-A704-415D-B58F-C99A037FAF26}"/>
                  </a:ext>
                </a:extLst>
              </p:cNvPr>
              <p:cNvSpPr txBox="1"/>
              <p:nvPr/>
            </p:nvSpPr>
            <p:spPr>
              <a:xfrm>
                <a:off x="1341202" y="2307971"/>
                <a:ext cx="1838602" cy="523568"/>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26">
                <a:extLst>
                  <a:ext uri="{FF2B5EF4-FFF2-40B4-BE49-F238E27FC236}">
                    <a16:creationId xmlns="" xmlns:a16="http://schemas.microsoft.com/office/drawing/2014/main" id="{A1799B53-D88C-41A6-9D6E-3B28223EBE4A}"/>
                  </a:ext>
                </a:extLst>
              </p:cNvPr>
              <p:cNvSpPr txBox="1"/>
              <p:nvPr/>
            </p:nvSpPr>
            <p:spPr>
              <a:xfrm>
                <a:off x="788899" y="2907928"/>
                <a:ext cx="4321134" cy="585164"/>
              </a:xfrm>
              <a:prstGeom prst="rect">
                <a:avLst/>
              </a:prstGeom>
              <a:noFill/>
            </p:spPr>
            <p:txBody>
              <a:bodyPr wrap="square">
                <a:spAutoFit/>
                <a:scene3d>
                  <a:camera prst="orthographicFront"/>
                  <a:lightRig rig="threePt" dir="t"/>
                </a:scene3d>
                <a:sp3d contourW="12700"/>
              </a:bodyPr>
              <a:lstStyle/>
              <a:p>
                <a:pPr lvl="0" defTabSz="457200">
                  <a:defRPr/>
                </a:pPr>
                <a:r>
                  <a:rPr lang="vi-VN" sz="3200" dirty="0">
                    <a:solidFill>
                      <a:srgbClr val="000000"/>
                    </a:solidFill>
                    <a:latin typeface="Times New Roman" panose="02020603050405020304" pitchFamily="18" charset="0"/>
                    <a:ea typeface="微软雅黑"/>
                    <a:cs typeface="Times New Roman" panose="02020603050405020304" pitchFamily="18" charset="0"/>
                  </a:rPr>
                  <a:t>Ăn vóc, học khôn</a:t>
                </a:r>
                <a:r>
                  <a:rPr lang="en-US" sz="3200" dirty="0">
                    <a:solidFill>
                      <a:srgbClr val="000000"/>
                    </a:solidFill>
                    <a:latin typeface="Times New Roman" panose="02020603050405020304" pitchFamily="18" charset="0"/>
                    <a:ea typeface="微软雅黑"/>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pic>
        <p:nvPicPr>
          <p:cNvPr id="47" name="图片 74">
            <a:extLst>
              <a:ext uri="{FF2B5EF4-FFF2-40B4-BE49-F238E27FC236}">
                <a16:creationId xmlns="" xmlns:a16="http://schemas.microsoft.com/office/drawing/2014/main" id="{CC2B3E24-0A08-4C28-9E53-C1932C497A2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0056" y="5098805"/>
            <a:ext cx="1247331" cy="1621087"/>
          </a:xfrm>
          <a:prstGeom prst="rect">
            <a:avLst/>
          </a:prstGeom>
        </p:spPr>
      </p:pic>
    </p:spTree>
    <p:extLst>
      <p:ext uri="{BB962C8B-B14F-4D97-AF65-F5344CB8AC3E}">
        <p14:creationId xmlns:p14="http://schemas.microsoft.com/office/powerpoint/2010/main" val="148758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14" presetClass="entr" presetSubtype="1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randombar(horizontal)">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122830" y="635317"/>
            <a:ext cx="11571423"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 xmlns:a16="http://schemas.microsoft.com/office/drawing/2014/main" id="{5A3BE284-2EDA-4F07-AC81-C779F148985F}"/>
              </a:ext>
            </a:extLst>
          </p:cNvPr>
          <p:cNvSpPr txBox="1"/>
          <p:nvPr/>
        </p:nvSpPr>
        <p:spPr>
          <a:xfrm>
            <a:off x="1584866" y="50542"/>
            <a:ext cx="19046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Vận</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dụng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 xmlns:a16="http://schemas.microsoft.com/office/drawing/2014/main" id="{F1155F7D-5BB1-494C-B067-FB7E264BA885}"/>
              </a:ext>
            </a:extLst>
          </p:cNvPr>
          <p:cNvGrpSpPr>
            <a:grpSpLocks/>
          </p:cNvGrpSpPr>
          <p:nvPr/>
        </p:nvGrpSpPr>
        <p:grpSpPr bwMode="auto">
          <a:xfrm>
            <a:off x="122831" y="822122"/>
            <a:ext cx="10604310" cy="5805182"/>
            <a:chOff x="1233" y="2345"/>
            <a:chExt cx="9160" cy="4146"/>
          </a:xfrm>
        </p:grpSpPr>
        <p:grpSp>
          <p:nvGrpSpPr>
            <p:cNvPr id="9" name="Group 8">
              <a:extLst>
                <a:ext uri="{FF2B5EF4-FFF2-40B4-BE49-F238E27FC236}">
                  <a16:creationId xmlns="" xmlns:a16="http://schemas.microsoft.com/office/drawing/2014/main" id="{C7F310EC-AF14-4850-9B3A-EDFA7FB13113}"/>
                </a:ext>
              </a:extLst>
            </p:cNvPr>
            <p:cNvGrpSpPr>
              <a:grpSpLocks/>
            </p:cNvGrpSpPr>
            <p:nvPr/>
          </p:nvGrpSpPr>
          <p:grpSpPr bwMode="auto">
            <a:xfrm>
              <a:off x="1233" y="2345"/>
              <a:ext cx="9160" cy="4146"/>
              <a:chOff x="1100" y="2053"/>
              <a:chExt cx="9160" cy="4146"/>
            </a:xfrm>
          </p:grpSpPr>
          <p:sp>
            <p:nvSpPr>
              <p:cNvPr id="11" name="AutoShape 19">
                <a:extLst>
                  <a:ext uri="{FF2B5EF4-FFF2-40B4-BE49-F238E27FC236}">
                    <a16:creationId xmlns="" xmlns:a16="http://schemas.microsoft.com/office/drawing/2014/main" id="{24D91EEE-57C6-409D-992B-8F924CBA959E}"/>
                  </a:ext>
                </a:extLst>
              </p:cNvPr>
              <p:cNvSpPr>
                <a:spLocks noChangeArrowheads="1"/>
              </p:cNvSpPr>
              <p:nvPr/>
            </p:nvSpPr>
            <p:spPr bwMode="auto">
              <a:xfrm>
                <a:off x="1100" y="2053"/>
                <a:ext cx="9160" cy="4146"/>
              </a:xfrm>
              <a:prstGeom prst="roundRect">
                <a:avLst>
                  <a:gd name="adj" fmla="val 508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grpSp>
            <p:nvGrpSpPr>
              <p:cNvPr id="12" name="Group 11">
                <a:extLst>
                  <a:ext uri="{FF2B5EF4-FFF2-40B4-BE49-F238E27FC236}">
                    <a16:creationId xmlns="" xmlns:a16="http://schemas.microsoft.com/office/drawing/2014/main" id="{57DE3A9F-75EA-4A42-84EF-67480AD03C49}"/>
                  </a:ext>
                </a:extLst>
              </p:cNvPr>
              <p:cNvGrpSpPr>
                <a:grpSpLocks/>
              </p:cNvGrpSpPr>
              <p:nvPr/>
            </p:nvGrpSpPr>
            <p:grpSpPr bwMode="auto">
              <a:xfrm>
                <a:off x="1387" y="2762"/>
                <a:ext cx="8580" cy="3261"/>
                <a:chOff x="1680" y="1869"/>
                <a:chExt cx="8580" cy="3261"/>
              </a:xfrm>
            </p:grpSpPr>
            <p:sp>
              <p:nvSpPr>
                <p:cNvPr id="13" name="AutoShape 21">
                  <a:extLst>
                    <a:ext uri="{FF2B5EF4-FFF2-40B4-BE49-F238E27FC236}">
                      <a16:creationId xmlns="" xmlns:a16="http://schemas.microsoft.com/office/drawing/2014/main" id="{AB3D5D7B-DDD4-41B6-9F0E-334CA1A7A5E8}"/>
                    </a:ext>
                  </a:extLst>
                </p:cNvPr>
                <p:cNvSpPr>
                  <a:spLocks noChangeArrowheads="1"/>
                </p:cNvSpPr>
                <p:nvPr/>
              </p:nvSpPr>
              <p:spPr bwMode="auto">
                <a:xfrm>
                  <a:off x="2985" y="1869"/>
                  <a:ext cx="5788" cy="79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 ĐỀ CẦN BÀN LUẬN</a:t>
                  </a:r>
                  <a:endParaRPr kumimoji="0" lang="en-US" sz="3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thầy hay học bạn</a:t>
                  </a:r>
                  <a:endParaRPr kumimoji="0" lang="en-US" sz="3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AutoShape 22">
                  <a:extLst>
                    <a:ext uri="{FF2B5EF4-FFF2-40B4-BE49-F238E27FC236}">
                      <a16:creationId xmlns="" xmlns:a16="http://schemas.microsoft.com/office/drawing/2014/main" id="{CF766092-6E4E-40E0-9947-6265BE75F407}"/>
                    </a:ext>
                  </a:extLst>
                </p:cNvPr>
                <p:cNvSpPr>
                  <a:spLocks noChangeArrowheads="1"/>
                </p:cNvSpPr>
                <p:nvPr/>
              </p:nvSpPr>
              <p:spPr bwMode="auto">
                <a:xfrm>
                  <a:off x="1680" y="2920"/>
                  <a:ext cx="400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KIẾN 1</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từ thầy là quan trọng</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AutoShape 23">
                  <a:extLst>
                    <a:ext uri="{FF2B5EF4-FFF2-40B4-BE49-F238E27FC236}">
                      <a16:creationId xmlns="" xmlns:a16="http://schemas.microsoft.com/office/drawing/2014/main" id="{B70D6FCF-E7B8-48E1-8116-D174661F0F9B}"/>
                    </a:ext>
                  </a:extLst>
                </p:cNvPr>
                <p:cNvSpPr>
                  <a:spLocks noChangeArrowheads="1"/>
                </p:cNvSpPr>
                <p:nvPr/>
              </p:nvSpPr>
              <p:spPr bwMode="auto">
                <a:xfrm>
                  <a:off x="6280" y="2940"/>
                  <a:ext cx="398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KIẾN 2</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từ bạn cũng rất cần thiết</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341ED033-0B49-4ADF-B98F-CD15CA6ED990}"/>
                    </a:ext>
                  </a:extLst>
                </p:cNvPr>
                <p:cNvSpPr>
                  <a:spLocks noChangeArrowheads="1"/>
                </p:cNvSpPr>
                <p:nvPr/>
              </p:nvSpPr>
              <p:spPr bwMode="auto">
                <a:xfrm>
                  <a:off x="168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 LẼ</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705E7A6B-136D-4C28-83A9-E8ED3BAD9EF6}"/>
                    </a:ext>
                  </a:extLst>
                </p:cNvPr>
                <p:cNvSpPr>
                  <a:spLocks noChangeArrowheads="1"/>
                </p:cNvSpPr>
                <p:nvPr/>
              </p:nvSpPr>
              <p:spPr bwMode="auto">
                <a:xfrm>
                  <a:off x="381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 CHỨNG</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AE9F6B17-EA9B-46EB-B651-51907EBB52A2}"/>
                    </a:ext>
                  </a:extLst>
                </p:cNvPr>
                <p:cNvSpPr>
                  <a:spLocks noChangeArrowheads="1"/>
                </p:cNvSpPr>
                <p:nvPr/>
              </p:nvSpPr>
              <p:spPr bwMode="auto">
                <a:xfrm>
                  <a:off x="600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 LẼ</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90107A0E-9981-4017-A5A1-C7D0BD252626}"/>
                    </a:ext>
                  </a:extLst>
                </p:cNvPr>
                <p:cNvSpPr>
                  <a:spLocks noChangeArrowheads="1"/>
                </p:cNvSpPr>
                <p:nvPr/>
              </p:nvSpPr>
              <p:spPr bwMode="auto">
                <a:xfrm>
                  <a:off x="813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 CHỨNG</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0" name="AutoShape 28">
                  <a:extLst>
                    <a:ext uri="{FF2B5EF4-FFF2-40B4-BE49-F238E27FC236}">
                      <a16:creationId xmlns="" xmlns:a16="http://schemas.microsoft.com/office/drawing/2014/main" id="{7E441D00-799F-4406-B9D6-B97686C84E59}"/>
                    </a:ext>
                  </a:extLst>
                </p:cNvPr>
                <p:cNvCxnSpPr>
                  <a:cxnSpLocks noChangeShapeType="1"/>
                </p:cNvCxnSpPr>
                <p:nvPr/>
              </p:nvCxnSpPr>
              <p:spPr bwMode="auto">
                <a:xfrm>
                  <a:off x="5750" y="2659"/>
                  <a:ext cx="2490" cy="281"/>
                </a:xfrm>
                <a:prstGeom prst="straightConnector1">
                  <a:avLst/>
                </a:prstGeom>
                <a:noFill/>
                <a:ln w="952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29">
                  <a:extLst>
                    <a:ext uri="{FF2B5EF4-FFF2-40B4-BE49-F238E27FC236}">
                      <a16:creationId xmlns="" xmlns:a16="http://schemas.microsoft.com/office/drawing/2014/main" id="{66EF15CE-7805-4A4B-A379-BF8132BC138B}"/>
                    </a:ext>
                  </a:extLst>
                </p:cNvPr>
                <p:cNvCxnSpPr>
                  <a:cxnSpLocks noChangeShapeType="1"/>
                </p:cNvCxnSpPr>
                <p:nvPr/>
              </p:nvCxnSpPr>
              <p:spPr bwMode="auto">
                <a:xfrm flipH="1">
                  <a:off x="3810" y="2659"/>
                  <a:ext cx="1940" cy="26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2" name="AutoShape 30">
                  <a:extLst>
                    <a:ext uri="{FF2B5EF4-FFF2-40B4-BE49-F238E27FC236}">
                      <a16:creationId xmlns="" xmlns:a16="http://schemas.microsoft.com/office/drawing/2014/main" id="{340493DD-66B9-436C-970F-BA23AE70C6CC}"/>
                    </a:ext>
                  </a:extLst>
                </p:cNvPr>
                <p:cNvCxnSpPr>
                  <a:cxnSpLocks noChangeShapeType="1"/>
                </p:cNvCxnSpPr>
                <p:nvPr/>
              </p:nvCxnSpPr>
              <p:spPr bwMode="auto">
                <a:xfrm>
                  <a:off x="3810" y="3700"/>
                  <a:ext cx="0" cy="21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AutoShape 31">
                  <a:extLst>
                    <a:ext uri="{FF2B5EF4-FFF2-40B4-BE49-F238E27FC236}">
                      <a16:creationId xmlns="" xmlns:a16="http://schemas.microsoft.com/office/drawing/2014/main" id="{D30A1B62-1BAF-46C4-9A7A-5C72A53A644D}"/>
                    </a:ext>
                  </a:extLst>
                </p:cNvPr>
                <p:cNvCxnSpPr>
                  <a:cxnSpLocks noChangeShapeType="1"/>
                </p:cNvCxnSpPr>
                <p:nvPr/>
              </p:nvCxnSpPr>
              <p:spPr bwMode="auto">
                <a:xfrm>
                  <a:off x="8130" y="3720"/>
                  <a:ext cx="0" cy="19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grpSp>
        </p:grpSp>
        <p:sp>
          <p:nvSpPr>
            <p:cNvPr id="10" name="AutoShape 32">
              <a:extLst>
                <a:ext uri="{FF2B5EF4-FFF2-40B4-BE49-F238E27FC236}">
                  <a16:creationId xmlns="" xmlns:a16="http://schemas.microsoft.com/office/drawing/2014/main" id="{F7B0135B-FBE3-4E3F-8923-970BCBD311FC}"/>
                </a:ext>
              </a:extLst>
            </p:cNvPr>
            <p:cNvSpPr>
              <a:spLocks noChangeArrowheads="1"/>
            </p:cNvSpPr>
            <p:nvPr/>
          </p:nvSpPr>
          <p:spPr bwMode="auto">
            <a:xfrm>
              <a:off x="2825" y="2427"/>
              <a:ext cx="6116" cy="51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4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sz="4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4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4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endParaRPr kumimoji="0" lang="en-US" sz="4000" b="1" i="0" u="none" strike="noStrike" kern="0" cap="none" spc="0" normalizeH="0" baseline="0" noProof="0" dirty="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742094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449090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lang="en-US" sz="3200" b="1" dirty="0">
                <a:solidFill>
                  <a:srgbClr val="002060"/>
                </a:solidFill>
                <a:latin typeface="Times New Roman" panose="02020603050405020304" pitchFamily="18" charset="0"/>
                <a:cs typeface="Times New Roman" panose="02020603050405020304" pitchFamily="18" charset="0"/>
              </a:rPr>
              <a:t>ỚNG DẪN TỰ HỌC</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 xmlns:a16="http://schemas.microsoft.com/office/drawing/2014/main" id="{E81980A6-155B-427A-8BA6-3A43688E1BCC}"/>
              </a:ext>
            </a:extLst>
          </p:cNvPr>
          <p:cNvSpPr txBox="1">
            <a:spLocks noChangeArrowheads="1"/>
          </p:cNvSpPr>
          <p:nvPr>
            <p:custDataLst>
              <p:tags r:id="rId4"/>
            </p:custDataLst>
          </p:nvPr>
        </p:nvSpPr>
        <p:spPr bwMode="auto">
          <a:xfrm>
            <a:off x="1836677" y="3722088"/>
            <a:ext cx="299538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40000"/>
              </a:lnSpc>
              <a:spcBef>
                <a:spcPts val="0"/>
              </a:spcBef>
              <a:spcAft>
                <a:spcPts val="0"/>
              </a:spcAft>
              <a:buClrTx/>
              <a:buSzPct val="80000"/>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cũ</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 xmlns:a16="http://schemas.microsoft.com/office/drawing/2014/main" id="{2DB260FA-18EC-4A07-8B92-833EF5DE5943}"/>
              </a:ext>
            </a:extLst>
          </p:cNvPr>
          <p:cNvSpPr txBox="1">
            <a:spLocks noChangeArrowheads="1"/>
          </p:cNvSpPr>
          <p:nvPr>
            <p:custDataLst>
              <p:tags r:id="rId5"/>
            </p:custDataLst>
          </p:nvPr>
        </p:nvSpPr>
        <p:spPr bwMode="auto">
          <a:xfrm>
            <a:off x="6359857" y="3779267"/>
            <a:ext cx="4572000" cy="13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Bài</a:t>
            </a:r>
            <a:r>
              <a:rPr lang="en-US" sz="320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mới: Đọc kết nối chủ điểm: GÓC NHÌN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4170049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331229" y="2833964"/>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HẸN GẶP LẠI!</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22862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0967"/>
            <a:ext cx="2397173" cy="4540458"/>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301" y="-664046"/>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2142699" y="709684"/>
            <a:ext cx="10563367" cy="6810231"/>
            <a:chOff x="1099385" y="2069348"/>
            <a:chExt cx="3600533" cy="2748611"/>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85" y="2069348"/>
              <a:ext cx="3600533" cy="2748611"/>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1301523" y="2332426"/>
              <a:ext cx="3141211" cy="18260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smtClean="0">
                <a:ln>
                  <a:noFill/>
                </a:ln>
                <a:solidFill>
                  <a:prstClr val="white"/>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smtClean="0">
                <a:ln>
                  <a:noFill/>
                </a:ln>
                <a:solidFill>
                  <a:prstClr val="white"/>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smtClean="0">
                  <a:ln>
                    <a:noFill/>
                  </a:ln>
                  <a:solidFill>
                    <a:prstClr val="white"/>
                  </a:solidFill>
                  <a:effectLst/>
                  <a:uLnTx/>
                  <a:uFillTx/>
                  <a:latin typeface="Times New Roman" panose="02020603050405020304" pitchFamily="18" charset="0"/>
                  <a:ea typeface="+mn-ea"/>
                  <a:cs typeface="+mn-cs"/>
                </a:rPr>
                <a:t>Học </a:t>
              </a:r>
              <a:r>
                <a:rPr kumimoji="0" lang="vi-VN"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tập là nhu cầu quan trọng của cuộc sống con người, chính vì thế có rất nhiều câu ca dao, tục ngữ đề cập đến nội dung này. Song ta thấy hai câu: “Học thày không tày học bạn” và “không thày đố mày làm nên” cùng nói về việc học nhưng có vẻ mâu thuẫn với nhau. Liệu rằng, ta nên học thầy hay học bạn? Bài học hôm nay sẽ giúp các em có câu trả lời.</a:t>
              </a:r>
              <a:endParaRPr kumimoji="0" lang="en-US" sz="32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9" name="矩形 69">
            <a:extLst>
              <a:ext uri="{FF2B5EF4-FFF2-40B4-BE49-F238E27FC236}">
                <a16:creationId xmlns=""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Khởi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4002969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 xmlns:a16="http://schemas.microsoft.com/office/drawing/2014/main"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a:t>
              </a:r>
              <a:r>
                <a:rPr lang="en-US" sz="6000" dirty="0">
                  <a:solidFill>
                    <a:prstClr val="white"/>
                  </a:solidFill>
                  <a:latin typeface="Times New Roman" panose="02020603050405020304" pitchFamily="18" charset="0"/>
                </a:rPr>
                <a:t>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779334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sp>
        <p:nvSpPr>
          <p:cNvPr id="8" name="矩形 69">
            <a:extLst>
              <a:ext uri="{FF2B5EF4-FFF2-40B4-BE49-F238E27FC236}">
                <a16:creationId xmlns=""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defRPr/>
            </a:pP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Trải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nghiệm</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cùng</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văn</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bản</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06603932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 xmlns:a16="http://schemas.microsoft.com/office/drawing/2014/main" id="{1ED16D71-AE15-4016-8A16-2267D4797578}"/>
              </a:ext>
            </a:extLst>
          </p:cNvPr>
          <p:cNvSpPr txBox="1"/>
          <p:nvPr/>
        </p:nvSpPr>
        <p:spPr>
          <a:xfrm>
            <a:off x="1693008" y="228957"/>
            <a:ext cx="127951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Đọc</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 xmlns:a16="http://schemas.microsoft.com/office/drawing/2014/main" id="{7312CD1D-D64E-4037-85E3-CBC9FC993B22}"/>
              </a:ext>
            </a:extLst>
          </p:cNvPr>
          <p:cNvGrpSpPr/>
          <p:nvPr/>
        </p:nvGrpSpPr>
        <p:grpSpPr>
          <a:xfrm>
            <a:off x="0" y="1276449"/>
            <a:ext cx="4899547" cy="3064639"/>
            <a:chOff x="4049454" y="3481677"/>
            <a:chExt cx="3255296" cy="2051231"/>
          </a:xfrm>
        </p:grpSpPr>
        <p:pic>
          <p:nvPicPr>
            <p:cNvPr id="9" name="图片 3">
              <a:extLst>
                <a:ext uri="{FF2B5EF4-FFF2-40B4-BE49-F238E27FC236}">
                  <a16:creationId xmlns=""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 xmlns:a16="http://schemas.microsoft.com/office/drawing/2014/main" id="{2F74EF0A-DD83-4CFE-AAD1-97C737134D96}"/>
                </a:ext>
              </a:extLst>
            </p:cNvPr>
            <p:cNvSpPr txBox="1"/>
            <p:nvPr/>
          </p:nvSpPr>
          <p:spPr>
            <a:xfrm>
              <a:off x="4207547" y="3922677"/>
              <a:ext cx="2743210" cy="1610231"/>
            </a:xfrm>
            <a:prstGeom prst="rect">
              <a:avLst/>
            </a:prstGeom>
            <a:noFill/>
          </p:spPr>
          <p:txBody>
            <a:bodyPr wrap="square" rtlCol="0">
              <a:spAutoFit/>
            </a:bodyPr>
            <a:lstStyle/>
            <a:p>
              <a:pPr lvl="0" algn="just">
                <a:defRPr/>
              </a:pPr>
              <a:r>
                <a:rPr lang="en-US" sz="3200" i="1" dirty="0">
                  <a:solidFill>
                    <a:prstClr val="black"/>
                  </a:solidFill>
                  <a:latin typeface="Times New Roman" panose="02020603050405020304" pitchFamily="18" charset="0"/>
                  <a:cs typeface="Times New Roman" panose="02020603050405020304" pitchFamily="18" charset="0"/>
                </a:rPr>
                <a:t>B</a:t>
              </a:r>
              <a:r>
                <a:rPr lang="vi-VN" sz="3200" i="1" dirty="0">
                  <a:solidFill>
                    <a:prstClr val="black"/>
                  </a:solidFill>
                  <a:latin typeface="Times New Roman" panose="02020603050405020304" pitchFamily="18" charset="0"/>
                  <a:cs typeface="Times New Roman" panose="02020603050405020304" pitchFamily="18" charset="0"/>
                </a:rPr>
                <a:t>iết cách đọc thầm, biết cách đọc to, trôi chảy, phù hợp về tốc độ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 xmlns:a16="http://schemas.microsoft.com/office/drawing/2014/main" id="{3CCC4987-0291-442E-B872-7DB54E62C4C7}"/>
              </a:ext>
            </a:extLst>
          </p:cNvPr>
          <p:cNvGrpSpPr/>
          <p:nvPr/>
        </p:nvGrpSpPr>
        <p:grpSpPr>
          <a:xfrm>
            <a:off x="4899547" y="2555346"/>
            <a:ext cx="5336274" cy="2159026"/>
            <a:chOff x="4217334" y="4670383"/>
            <a:chExt cx="3164953" cy="1914513"/>
          </a:xfrm>
        </p:grpSpPr>
        <p:pic>
          <p:nvPicPr>
            <p:cNvPr id="14" name="图片 17">
              <a:extLst>
                <a:ext uri="{FF2B5EF4-FFF2-40B4-BE49-F238E27FC236}">
                  <a16:creationId xmlns=""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 xmlns:a16="http://schemas.microsoft.com/office/drawing/2014/main" id="{48817971-6473-439F-B2F6-544DCA251883}"/>
                </a:ext>
              </a:extLst>
            </p:cNvPr>
            <p:cNvSpPr txBox="1"/>
            <p:nvPr/>
          </p:nvSpPr>
          <p:spPr>
            <a:xfrm>
              <a:off x="4472970" y="4757089"/>
              <a:ext cx="2086025" cy="1391894"/>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Trả lời được các câu hỏi dự đoán, theo dõi</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970716154"/>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F899E2-53BF-4B54-9F13-05EEE0CF8E31}"/>
              </a:ext>
            </a:extLst>
          </p:cNvPr>
          <p:cNvSpPr/>
          <p:nvPr/>
        </p:nvSpPr>
        <p:spPr>
          <a:xfrm>
            <a:off x="394282" y="796347"/>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 xmlns:a16="http://schemas.microsoft.com/office/drawing/2014/main" id="{1ED16D71-AE15-4016-8A16-2267D4797578}"/>
              </a:ext>
            </a:extLst>
          </p:cNvPr>
          <p:cNvSpPr txBox="1"/>
          <p:nvPr/>
        </p:nvSpPr>
        <p:spPr>
          <a:xfrm>
            <a:off x="1693008" y="228957"/>
            <a:ext cx="2012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Thể 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 xmlns:a16="http://schemas.microsoft.com/office/drawing/2014/main" id="{2F74EF0A-DD83-4CFE-AAD1-97C737134D96}"/>
                </a:ext>
              </a:extLst>
            </p:cNvPr>
            <p:cNvSpPr txBox="1"/>
            <p:nvPr/>
          </p:nvSpPr>
          <p:spPr>
            <a:xfrm>
              <a:off x="4207547" y="3922677"/>
              <a:ext cx="2743210" cy="955222"/>
            </a:xfrm>
            <a:prstGeom prst="rect">
              <a:avLst/>
            </a:prstGeom>
            <a:noFill/>
          </p:spPr>
          <p:txBody>
            <a:bodyPr wrap="square" rtlCol="0">
              <a:spAutoFit/>
            </a:bodyPr>
            <a:lstStyle/>
            <a:p>
              <a:pPr lvl="0" algn="just">
                <a:defRPr/>
              </a:pPr>
              <a:r>
                <a:rPr lang="en-US" sz="3200" i="1" dirty="0" err="1">
                  <a:solidFill>
                    <a:prstClr val="black"/>
                  </a:solidFill>
                  <a:latin typeface="Times New Roman" panose="02020603050405020304" pitchFamily="18" charset="0"/>
                  <a:cs typeface="Times New Roman" panose="02020603050405020304" pitchFamily="18" charset="0"/>
                </a:rPr>
                <a:t>Thể</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loại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của</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văn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bản</a:t>
              </a:r>
              <a:r>
                <a:rPr lang="en-US" sz="3200" i="1" dirty="0">
                  <a:solidFill>
                    <a:prstClr val="black"/>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 xmlns:a16="http://schemas.microsoft.com/office/drawing/2014/main" id="{3CCC4987-0291-442E-B872-7DB54E62C4C7}"/>
              </a:ext>
            </a:extLst>
          </p:cNvPr>
          <p:cNvGrpSpPr/>
          <p:nvPr/>
        </p:nvGrpSpPr>
        <p:grpSpPr>
          <a:xfrm>
            <a:off x="5610920" y="2555346"/>
            <a:ext cx="3881596" cy="2159026"/>
            <a:chOff x="4217334" y="4670383"/>
            <a:chExt cx="3164953" cy="1914513"/>
          </a:xfrm>
        </p:grpSpPr>
        <p:pic>
          <p:nvPicPr>
            <p:cNvPr id="14" name="图片 17">
              <a:extLst>
                <a:ext uri="{FF2B5EF4-FFF2-40B4-BE49-F238E27FC236}">
                  <a16:creationId xmlns=""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 xmlns:a16="http://schemas.microsoft.com/office/drawing/2014/main" id="{48817971-6473-439F-B2F6-544DCA251883}"/>
                </a:ext>
              </a:extLst>
            </p:cNvPr>
            <p:cNvSpPr txBox="1"/>
            <p:nvPr/>
          </p:nvSpPr>
          <p:spPr>
            <a:xfrm>
              <a:off x="4472970" y="4757088"/>
              <a:ext cx="2086025" cy="1391893"/>
            </a:xfrm>
            <a:prstGeom prst="rect">
              <a:avLst/>
            </a:prstGeom>
            <a:noFill/>
          </p:spPr>
          <p:txBody>
            <a:bodyPr wrap="square" rtlCol="0">
              <a:spAutoFit/>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Đặc điểm của thể loại văn bản?</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1999809568"/>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5.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1158</Words>
  <Application>Microsoft Office PowerPoint</Application>
  <PresentationFormat>Custom</PresentationFormat>
  <Paragraphs>155</Paragraphs>
  <Slides>42</Slides>
  <Notes>13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34</cp:revision>
  <dcterms:created xsi:type="dcterms:W3CDTF">2022-01-07T15:30:21Z</dcterms:created>
  <dcterms:modified xsi:type="dcterms:W3CDTF">2025-06-23T10:44:56Z</dcterms:modified>
</cp:coreProperties>
</file>