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07" r:id="rId2"/>
    <p:sldId id="308" r:id="rId3"/>
    <p:sldId id="323" r:id="rId4"/>
    <p:sldId id="311" r:id="rId5"/>
    <p:sldId id="313" r:id="rId6"/>
    <p:sldId id="312" r:id="rId7"/>
    <p:sldId id="257" r:id="rId8"/>
    <p:sldId id="314" r:id="rId9"/>
    <p:sldId id="324" r:id="rId10"/>
    <p:sldId id="325" r:id="rId11"/>
    <p:sldId id="326" r:id="rId12"/>
    <p:sldId id="328" r:id="rId13"/>
    <p:sldId id="327" r:id="rId14"/>
    <p:sldId id="315" r:id="rId15"/>
    <p:sldId id="329" r:id="rId16"/>
    <p:sldId id="331" r:id="rId17"/>
    <p:sldId id="330" r:id="rId18"/>
    <p:sldId id="332" r:id="rId19"/>
    <p:sldId id="333" r:id="rId20"/>
    <p:sldId id="334" r:id="rId21"/>
    <p:sldId id="335" r:id="rId22"/>
    <p:sldId id="337" r:id="rId23"/>
    <p:sldId id="336" r:id="rId24"/>
    <p:sldId id="338" r:id="rId25"/>
    <p:sldId id="340" r:id="rId26"/>
    <p:sldId id="339" r:id="rId27"/>
    <p:sldId id="341" r:id="rId28"/>
    <p:sldId id="317" r:id="rId29"/>
    <p:sldId id="318" r:id="rId30"/>
    <p:sldId id="342" r:id="rId31"/>
    <p:sldId id="343" r:id="rId32"/>
    <p:sldId id="344" r:id="rId33"/>
    <p:sldId id="345" r:id="rId34"/>
    <p:sldId id="346" r:id="rId35"/>
    <p:sldId id="347" r:id="rId36"/>
    <p:sldId id="354" r:id="rId37"/>
    <p:sldId id="353" r:id="rId38"/>
    <p:sldId id="356" r:id="rId39"/>
    <p:sldId id="350" r:id="rId40"/>
    <p:sldId id="351" r:id="rId41"/>
    <p:sldId id="348" r:id="rId42"/>
    <p:sldId id="349" r:id="rId43"/>
    <p:sldId id="357" r:id="rId44"/>
    <p:sldId id="352" r:id="rId45"/>
    <p:sldId id="35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5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DB1FC-2A0D-45A8-A2D3-07DECA68E130}" type="datetimeFigureOut">
              <a:rPr lang="en-US" smtClean="0"/>
              <a:t>28/2/2022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09C0-7EAB-4FF6-AA13-3DCEEB0AE676}" type="slidenum">
              <a:rPr lang="en-US" smtClean="0"/>
              <a:t>‹#›</a:t>
            </a:fld>
            <a:endParaRPr lang="en-US"/>
          </a:p>
        </p:txBody>
      </p:sp>
    </p:spTree>
    <p:extLst>
      <p:ext uri="{BB962C8B-B14F-4D97-AF65-F5344CB8AC3E}">
        <p14:creationId xmlns:p14="http://schemas.microsoft.com/office/powerpoint/2010/main" val="375197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6076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662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558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872170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71435054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65754143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41024296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15902156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663075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3568688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6990422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4317326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62346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390304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229642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14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emf"/><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1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1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35.xml"/><Relationship Id="rId3" Type="http://schemas.openxmlformats.org/officeDocument/2006/relationships/image" Target="../media/image26.gif"/><Relationship Id="rId7" Type="http://schemas.openxmlformats.org/officeDocument/2006/relationships/image" Target="../media/image30.png"/><Relationship Id="rId12" Type="http://schemas.openxmlformats.org/officeDocument/2006/relationships/slide" Target="slide34.xml"/><Relationship Id="rId17" Type="http://schemas.openxmlformats.org/officeDocument/2006/relationships/image" Target="../media/image7.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slide" Target="slide33.xml"/><Relationship Id="rId5" Type="http://schemas.openxmlformats.org/officeDocument/2006/relationships/image" Target="../media/image28.png"/><Relationship Id="rId15" Type="http://schemas.openxmlformats.org/officeDocument/2006/relationships/image" Target="../media/image32.png"/><Relationship Id="rId10" Type="http://schemas.openxmlformats.org/officeDocument/2006/relationships/slide" Target="slide32.xml"/><Relationship Id="rId4" Type="http://schemas.openxmlformats.org/officeDocument/2006/relationships/image" Target="../media/image27.png"/><Relationship Id="rId9" Type="http://schemas.openxmlformats.org/officeDocument/2006/relationships/slide" Target="slide31.xml"/><Relationship Id="rId14"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hemeOverride" Target="../theme/themeOverride3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0" y="-9760"/>
            <a:ext cx="12192001" cy="6858000"/>
          </a:xfrm>
          <a:prstGeom prst="rect">
            <a:avLst/>
          </a:prstGeom>
        </p:spPr>
      </p:pic>
      <p:pic>
        <p:nvPicPr>
          <p:cNvPr id="22" name="图片 21">
            <a:extLst>
              <a:ext uri="{FF2B5EF4-FFF2-40B4-BE49-F238E27FC236}">
                <a16:creationId xmlns:a16="http://schemas.microsoft.com/office/drawing/2014/main" xmlns=""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3220871" y="120046"/>
            <a:ext cx="88573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smtClean="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Đọc kết nối chủ điểm:</a:t>
            </a:r>
            <a:endPar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xmlns=""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xmlns=""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文本框 11">
            <a:extLst>
              <a:ext uri="{FF2B5EF4-FFF2-40B4-BE49-F238E27FC236}">
                <a16:creationId xmlns:a16="http://schemas.microsoft.com/office/drawing/2014/main" xmlns="" id="{5104E58F-C17A-47F3-B579-C51AF53AF4F2}"/>
              </a:ext>
            </a:extLst>
          </p:cNvPr>
          <p:cNvSpPr txBox="1"/>
          <p:nvPr/>
        </p:nvSpPr>
        <p:spPr>
          <a:xfrm>
            <a:off x="3826796" y="1124213"/>
            <a:ext cx="64135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GÓC</a:t>
            </a:r>
            <a:r>
              <a:rPr kumimoji="0" lang="en-US" altLang="zh-CN" sz="8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NHÌN</a:t>
            </a:r>
            <a:endParaRPr kumimoji="0" lang="zh-CN" altLang="en-US"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1">
            <a:extLst>
              <a:ext uri="{FF2B5EF4-FFF2-40B4-BE49-F238E27FC236}">
                <a16:creationId xmlns:a16="http://schemas.microsoft.com/office/drawing/2014/main" xmlns="" id="{4566C13B-8113-4F47-9F47-0DB4E1DD4B89}"/>
              </a:ext>
            </a:extLst>
          </p:cNvPr>
          <p:cNvSpPr txBox="1"/>
          <p:nvPr/>
        </p:nvSpPr>
        <p:spPr>
          <a:xfrm>
            <a:off x="4004537" y="2518914"/>
            <a:ext cx="64135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Theo </a:t>
            </a:r>
            <a:r>
              <a:rPr kumimoji="0" lang="en-US" altLang="zh-CN" sz="4000" b="1"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Hạt</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giống</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tâm</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hồn</a:t>
            </a:r>
            <a:endParaRPr kumimoji="0" lang="zh-CN" altLang="en-US"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1">
            <a:extLst>
              <a:ext uri="{FF2B5EF4-FFF2-40B4-BE49-F238E27FC236}">
                <a16:creationId xmlns:a16="http://schemas.microsoft.com/office/drawing/2014/main" xmlns="" id="{20A809E1-5846-4FD5-9CD1-4EB160BC0138}"/>
              </a:ext>
            </a:extLst>
          </p:cNvPr>
          <p:cNvSpPr txBox="1"/>
          <p:nvPr/>
        </p:nvSpPr>
        <p:spPr>
          <a:xfrm>
            <a:off x="4135352" y="3417584"/>
            <a:ext cx="64135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Giáo</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viên</a:t>
            </a:r>
            <a:r>
              <a:rPr kumimoji="0" lang="en-US" altLang="zh-CN" sz="4000" b="1" i="0" u="none" strike="noStrike" kern="1200" cap="none" spc="0" normalizeH="0" noProof="0" smtClean="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Tường Vy</a:t>
            </a:r>
            <a:endParaRPr kumimoji="0" lang="zh-CN" altLang="en-US"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52373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A24322-4AFE-434E-A733-BEBA84FE345E}"/>
              </a:ext>
            </a:extLst>
          </p:cNvPr>
          <p:cNvPicPr>
            <a:picLocks noChangeAspect="1"/>
          </p:cNvPicPr>
          <p:nvPr/>
        </p:nvPicPr>
        <p:blipFill>
          <a:blip r:embed="rId2"/>
          <a:stretch>
            <a:fillRect/>
          </a:stretch>
        </p:blipFill>
        <p:spPr>
          <a:xfrm>
            <a:off x="-679355" y="-382137"/>
            <a:ext cx="12871356" cy="7240137"/>
          </a:xfrm>
          <a:prstGeom prst="rect">
            <a:avLst/>
          </a:prstGeom>
        </p:spPr>
      </p:pic>
    </p:spTree>
    <p:extLst>
      <p:ext uri="{BB962C8B-B14F-4D97-AF65-F5344CB8AC3E}">
        <p14:creationId xmlns:p14="http://schemas.microsoft.com/office/powerpoint/2010/main" val="4855140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693765" y="1451766"/>
            <a:ext cx="4079572" cy="24219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5739" y="324151"/>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60554" y="106815"/>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0356" y="-31994"/>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1212700" y="1565202"/>
            <a:ext cx="3229020" cy="1815882"/>
          </a:xfrm>
          <a:prstGeom prst="rect">
            <a:avLst/>
          </a:prstGeom>
        </p:spPr>
        <p:txBody>
          <a:bodyPr wrap="square">
            <a:spAutoFit/>
          </a:bodyPr>
          <a:lstStyle/>
          <a:p>
            <a:pPr lvl="0" algn="just">
              <a:defRPr/>
            </a:pPr>
            <a:r>
              <a:rPr lang="vi-VN" sz="2800" b="1" i="1" dirty="0">
                <a:solidFill>
                  <a:srgbClr val="002060"/>
                </a:solidFill>
                <a:latin typeface="Times New Roman" panose="02020603050405020304" pitchFamily="18" charset="0"/>
                <a:cs typeface="Times New Roman" panose="02020603050405020304" pitchFamily="18" charset="0"/>
              </a:rPr>
              <a:t>Vị vua bực mình vì chân ông rất đau, những cơn nhức mỏi hành hạ</a:t>
            </a:r>
            <a:r>
              <a:rPr lang="en-US" sz="2800" b="1" i="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 name="Picture 2">
            <a:extLst>
              <a:ext uri="{FF2B5EF4-FFF2-40B4-BE49-F238E27FC236}">
                <a16:creationId xmlns:a16="http://schemas.microsoft.com/office/drawing/2014/main" xmlns="" id="{8174AED7-CB67-4D8F-BF36-33044D003DD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78667" y1="38667" x2="78667" y2="38667"/>
                        <a14:foregroundMark x1="76889" y1="60889" x2="76889" y2="60889"/>
                        <a14:foregroundMark x1="73778" y1="54222" x2="73778" y2="54222"/>
                        <a14:foregroundMark x1="79556" y1="53333" x2="79556" y2="53333"/>
                        <a14:foregroundMark x1="72889" y1="54222" x2="72889" y2="54222"/>
                        <a14:foregroundMark x1="71556" y1="53333" x2="71556" y2="53333"/>
                        <a14:foregroundMark x1="76889" y1="51111" x2="76889" y2="51111"/>
                        <a14:foregroundMark x1="18667" y1="47556" x2="18667" y2="47556"/>
                        <a14:foregroundMark x1="17333" y1="44444" x2="17333" y2="44444"/>
                        <a14:foregroundMark x1="18667" y1="43111" x2="18667" y2="43111"/>
                        <a14:foregroundMark x1="12889" y1="46222" x2="12889" y2="46222"/>
                        <a14:foregroundMark x1="12889" y1="45333" x2="12889" y2="45333"/>
                        <a14:foregroundMark x1="21333" y1="48444" x2="21333" y2="48444"/>
                        <a14:foregroundMark x1="20000" y1="49333" x2="20000" y2="49333"/>
                        <a14:foregroundMark x1="42222" y1="54222" x2="42222" y2="54222"/>
                        <a14:foregroundMark x1="42667" y1="44889" x2="42667" y2="44889"/>
                        <a14:foregroundMark x1="43556" y1="53778" x2="43556" y2="53778"/>
                        <a14:foregroundMark x1="44444" y1="56444" x2="44444" y2="56444"/>
                        <a14:foregroundMark x1="44444" y1="59556" x2="44444" y2="60889"/>
                        <a14:foregroundMark x1="44444" y1="61333" x2="44444" y2="63111"/>
                        <a14:foregroundMark x1="44444" y1="64889" x2="43556" y2="70222"/>
                        <a14:foregroundMark x1="43556" y1="72889" x2="43556" y2="75111"/>
                        <a14:foregroundMark x1="43556" y1="76444" x2="44000" y2="79556"/>
                        <a14:foregroundMark x1="44000" y1="80444" x2="44444" y2="82667"/>
                        <a14:foregroundMark x1="44444" y1="83556" x2="44444" y2="83556"/>
                      </a14:backgroundRemoval>
                    </a14:imgEffect>
                  </a14:imgLayer>
                </a14:imgProps>
              </a:ext>
            </a:extLst>
          </a:blip>
          <a:stretch>
            <a:fillRect/>
          </a:stretch>
        </p:blipFill>
        <p:spPr>
          <a:xfrm>
            <a:off x="3817632" y="1565202"/>
            <a:ext cx="4927554" cy="4927554"/>
          </a:xfrm>
          <a:prstGeom prst="rect">
            <a:avLst/>
          </a:prstGeom>
        </p:spPr>
      </p:pic>
      <p:pic>
        <p:nvPicPr>
          <p:cNvPr id="16" name="图片 59">
            <a:extLst>
              <a:ext uri="{FF2B5EF4-FFF2-40B4-BE49-F238E27FC236}">
                <a16:creationId xmlns:a16="http://schemas.microsoft.com/office/drawing/2014/main" xmlns="" id="{CE6BDFD4-4E2A-43E2-8B4A-933E632A9328}"/>
              </a:ext>
            </a:extLst>
          </p:cNvPr>
          <p:cNvPicPr>
            <a:picLocks noChangeAspect="1"/>
          </p:cNvPicPr>
          <p:nvPr/>
        </p:nvPicPr>
        <p:blipFill>
          <a:blip r:embed="rId4"/>
          <a:stretch>
            <a:fillRect/>
          </a:stretch>
        </p:blipFill>
        <p:spPr>
          <a:xfrm>
            <a:off x="6916459" y="700315"/>
            <a:ext cx="4723210" cy="2804113"/>
          </a:xfrm>
          <a:prstGeom prst="rect">
            <a:avLst/>
          </a:prstGeom>
        </p:spPr>
      </p:pic>
      <p:sp>
        <p:nvSpPr>
          <p:cNvPr id="17" name="Rectangle 16">
            <a:extLst>
              <a:ext uri="{FF2B5EF4-FFF2-40B4-BE49-F238E27FC236}">
                <a16:creationId xmlns:a16="http://schemas.microsoft.com/office/drawing/2014/main" xmlns="" id="{189FCD0F-30CA-4214-AF6C-2392FEEE9249}"/>
              </a:ext>
            </a:extLst>
          </p:cNvPr>
          <p:cNvSpPr/>
          <p:nvPr/>
        </p:nvSpPr>
        <p:spPr>
          <a:xfrm>
            <a:off x="7658729" y="945283"/>
            <a:ext cx="3483177" cy="2246769"/>
          </a:xfrm>
          <a:prstGeom prst="rect">
            <a:avLst/>
          </a:prstGeom>
        </p:spPr>
        <p:txBody>
          <a:bodyPr wrap="square">
            <a:spAutoFit/>
          </a:bodyPr>
          <a:lstStyle/>
          <a:p>
            <a:pPr lvl="0" algn="just">
              <a:defRPr/>
            </a:pPr>
            <a:r>
              <a:rPr lang="vi-VN" sz="2800" b="1" i="1" dirty="0">
                <a:solidFill>
                  <a:srgbClr val="002060"/>
                </a:solidFill>
                <a:latin typeface="Times New Roman" panose="02020603050405020304" pitchFamily="18" charset="0"/>
                <a:cs typeface="Times New Roman" panose="02020603050405020304" pitchFamily="18" charset="0"/>
              </a:rPr>
              <a:t>Vị vua quyết định: tất cả các con đường trong vương quốc phải được bao phủ bằng da súc vật.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8" name="图片 59">
            <a:extLst>
              <a:ext uri="{FF2B5EF4-FFF2-40B4-BE49-F238E27FC236}">
                <a16:creationId xmlns:a16="http://schemas.microsoft.com/office/drawing/2014/main" xmlns="" id="{BCAA6C93-542E-413C-9314-598545B74A2C}"/>
              </a:ext>
            </a:extLst>
          </p:cNvPr>
          <p:cNvPicPr>
            <a:picLocks noChangeAspect="1"/>
          </p:cNvPicPr>
          <p:nvPr/>
        </p:nvPicPr>
        <p:blipFill>
          <a:blip r:embed="rId4"/>
          <a:stretch>
            <a:fillRect/>
          </a:stretch>
        </p:blipFill>
        <p:spPr>
          <a:xfrm>
            <a:off x="4010438" y="4155801"/>
            <a:ext cx="4079572" cy="2421993"/>
          </a:xfrm>
          <a:prstGeom prst="rect">
            <a:avLst/>
          </a:prstGeom>
        </p:spPr>
      </p:pic>
      <p:sp>
        <p:nvSpPr>
          <p:cNvPr id="20" name="Rectangle 19">
            <a:extLst>
              <a:ext uri="{FF2B5EF4-FFF2-40B4-BE49-F238E27FC236}">
                <a16:creationId xmlns:a16="http://schemas.microsoft.com/office/drawing/2014/main" xmlns="" id="{35BB976B-8F83-4006-88AF-C1E6346BBB31}"/>
              </a:ext>
            </a:extLst>
          </p:cNvPr>
          <p:cNvSpPr/>
          <p:nvPr/>
        </p:nvSpPr>
        <p:spPr>
          <a:xfrm>
            <a:off x="4441720" y="4312165"/>
            <a:ext cx="3217009" cy="1815882"/>
          </a:xfrm>
          <a:prstGeom prst="rect">
            <a:avLst/>
          </a:prstGeom>
        </p:spPr>
        <p:txBody>
          <a:bodyPr wrap="square">
            <a:spAutoFit/>
          </a:bodyPr>
          <a:lstStyle/>
          <a:p>
            <a:pPr algn="just">
              <a:spcAft>
                <a:spcPts val="0"/>
              </a:spcAft>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quyết định vô lí, không khả thi vì vương quốc rất rộng lớn.</a:t>
            </a:r>
            <a:endParaRPr lang="en-US" sz="2400" b="1"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D1F6003-F852-4F36-891D-B50F68B73E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556" b="97333" l="9778" r="89778">
                        <a14:foregroundMark x1="49778" y1="7556" x2="49778" y2="7556"/>
                        <a14:foregroundMark x1="24000" y1="48000" x2="24000" y2="48000"/>
                        <a14:foregroundMark x1="39111" y1="93778" x2="39111" y2="93778"/>
                        <a14:foregroundMark x1="48889" y1="97333" x2="48889" y2="97333"/>
                        <a14:foregroundMark x1="76000" y1="47111" x2="76000" y2="47111"/>
                      </a14:backgroundRemoval>
                    </a14:imgEffect>
                  </a14:imgLayer>
                </a14:imgProps>
              </a:ext>
            </a:extLst>
          </a:blip>
          <a:stretch>
            <a:fillRect/>
          </a:stretch>
        </p:blipFill>
        <p:spPr>
          <a:xfrm>
            <a:off x="-80364" y="4714875"/>
            <a:ext cx="2143125" cy="2143125"/>
          </a:xfrm>
          <a:prstGeom prst="rect">
            <a:avLst/>
          </a:prstGeom>
        </p:spPr>
      </p:pic>
    </p:spTree>
    <p:extLst>
      <p:ext uri="{BB962C8B-B14F-4D97-AF65-F5344CB8AC3E}">
        <p14:creationId xmlns:p14="http://schemas.microsoft.com/office/powerpoint/2010/main" val="605600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par>
                                <p:cTn id="76" presetID="16" presetClass="entr" presetSubtype="21"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arn(inVertic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par>
                                <p:cTn id="84" presetID="16" presetClass="entr" presetSubtype="21"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412926" y="4648924"/>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2.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Nhân</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vật</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người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hầu</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94394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9CA445-C17C-45E3-A153-DA47A51C6B73}"/>
              </a:ext>
            </a:extLst>
          </p:cNvPr>
          <p:cNvPicPr>
            <a:picLocks noChangeAspect="1"/>
          </p:cNvPicPr>
          <p:nvPr/>
        </p:nvPicPr>
        <p:blipFill>
          <a:blip r:embed="rId2"/>
          <a:stretch>
            <a:fillRect/>
          </a:stretch>
        </p:blipFill>
        <p:spPr>
          <a:xfrm>
            <a:off x="-1" y="0"/>
            <a:ext cx="8898341" cy="6858000"/>
          </a:xfrm>
          <a:prstGeom prst="rect">
            <a:avLst/>
          </a:prstGeom>
        </p:spPr>
      </p:pic>
      <p:pic>
        <p:nvPicPr>
          <p:cNvPr id="3" name="Picture 2">
            <a:extLst>
              <a:ext uri="{FF2B5EF4-FFF2-40B4-BE49-F238E27FC236}">
                <a16:creationId xmlns:a16="http://schemas.microsoft.com/office/drawing/2014/main" xmlns="" id="{A5C3DD7B-41AA-4FBE-B2B7-3B351F907767}"/>
              </a:ext>
            </a:extLst>
          </p:cNvPr>
          <p:cNvPicPr>
            <a:picLocks noChangeAspect="1"/>
          </p:cNvPicPr>
          <p:nvPr/>
        </p:nvPicPr>
        <p:blipFill>
          <a:blip r:embed="rId3"/>
          <a:stretch>
            <a:fillRect/>
          </a:stretch>
        </p:blipFill>
        <p:spPr>
          <a:xfrm>
            <a:off x="8338782" y="58723"/>
            <a:ext cx="3758143" cy="6988029"/>
          </a:xfrm>
          <a:prstGeom prst="rect">
            <a:avLst/>
          </a:prstGeom>
        </p:spPr>
      </p:pic>
    </p:spTree>
    <p:extLst>
      <p:ext uri="{BB962C8B-B14F-4D97-AF65-F5344CB8AC3E}">
        <p14:creationId xmlns:p14="http://schemas.microsoft.com/office/powerpoint/2010/main" val="19162537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xmlns="" id="{8A8F9813-F81F-4398-B835-6BBE4B3DC2A6}"/>
              </a:ext>
            </a:extLst>
          </p:cNvPr>
          <p:cNvSpPr txBox="1"/>
          <p:nvPr/>
        </p:nvSpPr>
        <p:spPr>
          <a:xfrm>
            <a:off x="2283527" y="-33648"/>
            <a:ext cx="7607748" cy="461665"/>
          </a:xfrm>
          <a:prstGeom prst="rect">
            <a:avLst/>
          </a:prstGeom>
          <a:noFill/>
        </p:spPr>
        <p:txBody>
          <a:bodyPr wrap="square" rtlCol="0">
            <a:spAutoFit/>
          </a:bodyPr>
          <a:lstStyle/>
          <a:p>
            <a:pPr lvl="0" algn="ctr">
              <a:defRPr/>
            </a:pPr>
            <a:r>
              <a:rPr lang="vi-VN" altLang="zh-CN" sz="2400" b="1" dirty="0">
                <a:solidFill>
                  <a:srgbClr val="002060"/>
                </a:solidFill>
                <a:latin typeface="Times New Roman" panose="02020603050405020304" pitchFamily="18" charset="0"/>
                <a:cs typeface="Times New Roman" panose="02020603050405020304" pitchFamily="18" charset="0"/>
              </a:rPr>
              <a:t>1. Nhân vật người hầu</a:t>
            </a: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xmlns=""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xmlns=""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xmlns=""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xmlns="" id="{B6934F20-3A77-42A0-B706-1C8778F47D4E}"/>
              </a:ext>
            </a:extLst>
          </p:cNvPr>
          <p:cNvPicPr>
            <a:picLocks noChangeAspect="1"/>
          </p:cNvPicPr>
          <p:nvPr/>
        </p:nvPicPr>
        <p:blipFill>
          <a:blip r:embed="rId10"/>
          <a:stretch>
            <a:fillRect/>
          </a:stretch>
        </p:blipFill>
        <p:spPr>
          <a:xfrm>
            <a:off x="250557" y="1340114"/>
            <a:ext cx="4079572" cy="2421993"/>
          </a:xfrm>
          <a:prstGeom prst="rect">
            <a:avLst/>
          </a:prstGeom>
        </p:spPr>
      </p:pic>
      <p:sp>
        <p:nvSpPr>
          <p:cNvPr id="21" name="Rectangle 20">
            <a:extLst>
              <a:ext uri="{FF2B5EF4-FFF2-40B4-BE49-F238E27FC236}">
                <a16:creationId xmlns:a16="http://schemas.microsoft.com/office/drawing/2014/main" xmlns="" id="{3AA7DAB0-7F41-4E08-9B64-731295224C62}"/>
              </a:ext>
            </a:extLst>
          </p:cNvPr>
          <p:cNvSpPr/>
          <p:nvPr/>
        </p:nvSpPr>
        <p:spPr>
          <a:xfrm>
            <a:off x="769491" y="1799660"/>
            <a:ext cx="3444221" cy="1815882"/>
          </a:xfrm>
          <a:prstGeom prst="rect">
            <a:avLst/>
          </a:prstGeom>
        </p:spPr>
        <p:txBody>
          <a:bodyPr wrap="square">
            <a:spAutoFit/>
          </a:bodyPr>
          <a:lstStyle/>
          <a:p>
            <a:pPr lvl="0" algn="just">
              <a:defRPr/>
            </a:pPr>
            <a:r>
              <a:rPr lang="vi-VN" sz="2800" b="1" i="1" dirty="0">
                <a:solidFill>
                  <a:srgbClr val="002060"/>
                </a:solidFill>
                <a:latin typeface="Times New Roman" panose="02020603050405020304" pitchFamily="18" charset="0"/>
                <a:cs typeface="Times New Roman" panose="02020603050405020304" pitchFamily="18" charset="0"/>
              </a:rPr>
              <a:t>Lời khuyên đưa ra: cắt những miếng da bò êm ái phủ quanh đôi chân.</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xmlns="" id="{5404405C-1A62-4ECF-BEA2-71A5CAB35467}"/>
              </a:ext>
            </a:extLst>
          </p:cNvPr>
          <p:cNvPicPr>
            <a:picLocks noChangeAspect="1"/>
          </p:cNvPicPr>
          <p:nvPr/>
        </p:nvPicPr>
        <p:blipFill>
          <a:blip r:embed="rId10"/>
          <a:stretch>
            <a:fillRect/>
          </a:stretch>
        </p:blipFill>
        <p:spPr>
          <a:xfrm>
            <a:off x="6605970" y="819975"/>
            <a:ext cx="4079572" cy="2421993"/>
          </a:xfrm>
          <a:prstGeom prst="rect">
            <a:avLst/>
          </a:prstGeom>
        </p:spPr>
      </p:pic>
      <p:sp>
        <p:nvSpPr>
          <p:cNvPr id="27" name="Rectangle 26">
            <a:extLst>
              <a:ext uri="{FF2B5EF4-FFF2-40B4-BE49-F238E27FC236}">
                <a16:creationId xmlns:a16="http://schemas.microsoft.com/office/drawing/2014/main" xmlns="" id="{9401AA75-C098-447D-989E-08C99D265C6B}"/>
              </a:ext>
            </a:extLst>
          </p:cNvPr>
          <p:cNvSpPr/>
          <p:nvPr/>
        </p:nvSpPr>
        <p:spPr>
          <a:xfrm>
            <a:off x="7189374" y="921637"/>
            <a:ext cx="3252105" cy="1815882"/>
          </a:xfrm>
          <a:prstGeom prst="rect">
            <a:avLst/>
          </a:prstGeom>
        </p:spPr>
        <p:txBody>
          <a:bodyPr wrap="square">
            <a:spAutoFit/>
          </a:bodyPr>
          <a:lstStyle/>
          <a:p>
            <a:pPr lvl="0" algn="just">
              <a:defRPr/>
            </a:pPr>
            <a:r>
              <a:rPr lang="en-US" sz="2800" b="1" i="1" dirty="0">
                <a:solidFill>
                  <a:srgbClr val="002060"/>
                </a:solidFill>
                <a:latin typeface="Times New Roman" panose="02020603050405020304" pitchFamily="18" charset="0"/>
                <a:cs typeface="Times New Roman" panose="02020603050405020304" pitchFamily="18" charset="0"/>
              </a:rPr>
              <a:t>-&gt; </a:t>
            </a:r>
            <a:r>
              <a:rPr lang="vi-VN" sz="2800" b="1" i="1" dirty="0">
                <a:solidFill>
                  <a:srgbClr val="002060"/>
                </a:solidFill>
                <a:latin typeface="Times New Roman" panose="02020603050405020304" pitchFamily="18" charset="0"/>
                <a:cs typeface="Times New Roman" panose="02020603050405020304" pitchFamily="18" charset="0"/>
              </a:rPr>
              <a:t> Lời khuyên đúng đắn vừa giúp tiết kiệm ngân sách cho đất nước.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xmlns="" id="{7746E684-9224-4480-B92D-0E6D68222212}"/>
              </a:ext>
            </a:extLst>
          </p:cNvPr>
          <p:cNvPicPr>
            <a:picLocks noChangeAspect="1"/>
          </p:cNvPicPr>
          <p:nvPr/>
        </p:nvPicPr>
        <p:blipFill>
          <a:blip r:embed="rId10"/>
          <a:stretch>
            <a:fillRect/>
          </a:stretch>
        </p:blipFill>
        <p:spPr>
          <a:xfrm>
            <a:off x="3596649" y="4725366"/>
            <a:ext cx="4079572" cy="2421993"/>
          </a:xfrm>
          <a:prstGeom prst="rect">
            <a:avLst/>
          </a:prstGeom>
        </p:spPr>
      </p:pic>
      <p:sp>
        <p:nvSpPr>
          <p:cNvPr id="29" name="Rectangle 28">
            <a:extLst>
              <a:ext uri="{FF2B5EF4-FFF2-40B4-BE49-F238E27FC236}">
                <a16:creationId xmlns:a16="http://schemas.microsoft.com/office/drawing/2014/main" xmlns="" id="{B27BDF93-DA4C-4D55-9A47-83D059D359FD}"/>
              </a:ext>
            </a:extLst>
          </p:cNvPr>
          <p:cNvSpPr/>
          <p:nvPr/>
        </p:nvSpPr>
        <p:spPr>
          <a:xfrm>
            <a:off x="3985146" y="5043541"/>
            <a:ext cx="3270269" cy="2246769"/>
          </a:xfrm>
          <a:prstGeom prst="rect">
            <a:avLst/>
          </a:prstGeom>
        </p:spPr>
        <p:txBody>
          <a:bodyPr wrap="square">
            <a:spAutoFit/>
          </a:bodyPr>
          <a:lstStyle/>
          <a:p>
            <a:pPr lvl="0" algn="just">
              <a:defRPr/>
            </a:pPr>
            <a:r>
              <a:rPr lang="en-US" sz="2800" b="1" i="1" dirty="0">
                <a:solidFill>
                  <a:srgbClr val="002060"/>
                </a:solidFill>
                <a:latin typeface="Times New Roman" panose="02020603050405020304" pitchFamily="18" charset="0"/>
                <a:cs typeface="Times New Roman" panose="02020603050405020304" pitchFamily="18" charset="0"/>
              </a:rPr>
              <a:t>-&gt; </a:t>
            </a:r>
            <a:r>
              <a:rPr lang="vi-VN" sz="2800" b="1" i="1" dirty="0">
                <a:solidFill>
                  <a:srgbClr val="002060"/>
                </a:solidFill>
                <a:latin typeface="Times New Roman" panose="02020603050405020304" pitchFamily="18" charset="0"/>
                <a:cs typeface="Times New Roman" panose="02020603050405020304" pitchFamily="18" charset="0"/>
              </a:rPr>
              <a:t> Lời khuyên đúng đắn</a:t>
            </a:r>
            <a:r>
              <a:rPr lang="en-US" sz="2800" b="1" i="1" dirty="0">
                <a:solidFill>
                  <a:srgbClr val="002060"/>
                </a:solidFill>
                <a:latin typeface="Times New Roman" panose="02020603050405020304" pitchFamily="18" charset="0"/>
                <a:cs typeface="Times New Roman" panose="02020603050405020304" pitchFamily="18" charset="0"/>
              </a:rPr>
              <a:t> </a:t>
            </a:r>
            <a:r>
              <a:rPr lang="vi-VN" sz="2800" b="1" i="1" dirty="0">
                <a:solidFill>
                  <a:srgbClr val="002060"/>
                </a:solidFill>
                <a:latin typeface="Times New Roman" panose="02020603050405020304" pitchFamily="18" charset="0"/>
                <a:cs typeface="Times New Roman" panose="02020603050405020304" pitchFamily="18" charset="0"/>
              </a:rPr>
              <a:t>vừa góp phần phát minh ra đôi giầy đầu tiên trong lịch sử.</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81310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412926" y="4648924"/>
            <a:ext cx="7607748" cy="1446550"/>
          </a:xfrm>
          <a:prstGeom prst="rect">
            <a:avLst/>
          </a:prstGeom>
          <a:noFill/>
        </p:spPr>
        <p:txBody>
          <a:bodyPr wrap="square" rtlCol="0">
            <a:spAutoFit/>
          </a:bodyPr>
          <a:lstStyle/>
          <a:p>
            <a:pPr lvl="0" algn="ctr">
              <a:defRPr/>
            </a:pPr>
            <a:r>
              <a:rPr lang="vi-VN" altLang="zh-CN" sz="4400" b="1" dirty="0">
                <a:solidFill>
                  <a:srgbClr val="002060"/>
                </a:solidFill>
                <a:latin typeface="Times New Roman" panose="02020603050405020304" pitchFamily="18" charset="0"/>
                <a:cs typeface="Times New Roman" panose="02020603050405020304" pitchFamily="18" charset="0"/>
              </a:rPr>
              <a:t>3. Nhận xét cách nhìn của vị vua và người hầu</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48862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422268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PHT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sau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và từ đó đưa ra nhận xét về cách nhìn nhận giữa hai nhân vật có gì khác nhau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135117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986632F4-333B-4F50-9726-D685E24C1594}"/>
              </a:ext>
            </a:extLst>
          </p:cNvPr>
          <p:cNvGraphicFramePr>
            <a:graphicFrameLocks noGrp="1"/>
          </p:cNvGraphicFramePr>
          <p:nvPr>
            <p:extLst>
              <p:ext uri="{D42A27DB-BD31-4B8C-83A1-F6EECF244321}">
                <p14:modId xmlns:p14="http://schemas.microsoft.com/office/powerpoint/2010/main" val="1504402647"/>
              </p:ext>
            </p:extLst>
          </p:nvPr>
        </p:nvGraphicFramePr>
        <p:xfrm>
          <a:off x="491955" y="150125"/>
          <a:ext cx="10444295" cy="5945920"/>
        </p:xfrm>
        <a:graphic>
          <a:graphicData uri="http://schemas.openxmlformats.org/drawingml/2006/table">
            <a:tbl>
              <a:tblPr firstRow="1" firstCol="1" bandRow="1"/>
              <a:tblGrid>
                <a:gridCol w="3849927">
                  <a:extLst>
                    <a:ext uri="{9D8B030D-6E8A-4147-A177-3AD203B41FA5}">
                      <a16:colId xmlns:a16="http://schemas.microsoft.com/office/drawing/2014/main" xmlns="" val="1702580377"/>
                    </a:ext>
                  </a:extLst>
                </a:gridCol>
                <a:gridCol w="3290390">
                  <a:extLst>
                    <a:ext uri="{9D8B030D-6E8A-4147-A177-3AD203B41FA5}">
                      <a16:colId xmlns:a16="http://schemas.microsoft.com/office/drawing/2014/main" xmlns="" val="4097731840"/>
                    </a:ext>
                  </a:extLst>
                </a:gridCol>
                <a:gridCol w="3303978">
                  <a:extLst>
                    <a:ext uri="{9D8B030D-6E8A-4147-A177-3AD203B41FA5}">
                      <a16:colId xmlns:a16="http://schemas.microsoft.com/office/drawing/2014/main" xmlns="" val="2683023412"/>
                    </a:ext>
                  </a:extLst>
                </a:gridCol>
              </a:tblGrid>
              <a:tr h="1035590">
                <a:tc>
                  <a:txBody>
                    <a:bodyPr/>
                    <a:lstStyle/>
                    <a:p>
                      <a:pPr algn="just">
                        <a:lnSpc>
                          <a:spcPct val="150000"/>
                        </a:lnSpc>
                        <a:spcAft>
                          <a:spcPts val="0"/>
                        </a:spcAft>
                      </a:pPr>
                      <a:r>
                        <a:rPr lang="vi-VN" sz="40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vi-VN" sz="36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vật</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 vua</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hầu</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5806713"/>
                  </a:ext>
                </a:extLst>
              </a:tr>
              <a:tr h="1565970">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2509258"/>
                  </a:ext>
                </a:extLst>
              </a:tr>
              <a:tr h="3344360">
                <a:tc>
                  <a:txBody>
                    <a:bodyPr/>
                    <a:lstStyle/>
                    <a:p>
                      <a:pPr algn="just">
                        <a:lnSpc>
                          <a:spcPct val="150000"/>
                        </a:lnSpc>
                        <a:spcAft>
                          <a:spcPts val="0"/>
                        </a:spcAft>
                      </a:pP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36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3470296"/>
                  </a:ext>
                </a:extLst>
              </a:tr>
            </a:tbl>
          </a:graphicData>
        </a:graphic>
      </p:graphicFrame>
      <p:pic>
        <p:nvPicPr>
          <p:cNvPr id="4" name="Picture 3">
            <a:extLst>
              <a:ext uri="{FF2B5EF4-FFF2-40B4-BE49-F238E27FC236}">
                <a16:creationId xmlns:a16="http://schemas.microsoft.com/office/drawing/2014/main" xmlns="" id="{89BE5BA6-8AD7-44A4-A8B8-AA9283992B6F}"/>
              </a:ext>
            </a:extLst>
          </p:cNvPr>
          <p:cNvPicPr>
            <a:picLocks noChangeAspect="1"/>
          </p:cNvPicPr>
          <p:nvPr/>
        </p:nvPicPr>
        <p:blipFill>
          <a:blip r:embed="rId2"/>
          <a:stretch>
            <a:fillRect/>
          </a:stretch>
        </p:blipFill>
        <p:spPr>
          <a:xfrm>
            <a:off x="5956184" y="219384"/>
            <a:ext cx="1641128" cy="1639100"/>
          </a:xfrm>
          <a:prstGeom prst="rect">
            <a:avLst/>
          </a:prstGeom>
        </p:spPr>
      </p:pic>
      <p:pic>
        <p:nvPicPr>
          <p:cNvPr id="5" name="Picture 4">
            <a:extLst>
              <a:ext uri="{FF2B5EF4-FFF2-40B4-BE49-F238E27FC236}">
                <a16:creationId xmlns:a16="http://schemas.microsoft.com/office/drawing/2014/main" xmlns="" id="{5C1282A7-5F5B-478C-8AF9-033D371031ED}"/>
              </a:ext>
            </a:extLst>
          </p:cNvPr>
          <p:cNvPicPr>
            <a:picLocks noChangeAspect="1"/>
          </p:cNvPicPr>
          <p:nvPr/>
        </p:nvPicPr>
        <p:blipFill>
          <a:blip r:embed="rId3"/>
          <a:stretch>
            <a:fillRect/>
          </a:stretch>
        </p:blipFill>
        <p:spPr>
          <a:xfrm>
            <a:off x="9349479" y="333403"/>
            <a:ext cx="1444039" cy="1411062"/>
          </a:xfrm>
          <a:prstGeom prst="rect">
            <a:avLst/>
          </a:prstGeom>
        </p:spPr>
      </p:pic>
      <p:sp>
        <p:nvSpPr>
          <p:cNvPr id="7" name="TextBox 6">
            <a:extLst>
              <a:ext uri="{FF2B5EF4-FFF2-40B4-BE49-F238E27FC236}">
                <a16:creationId xmlns:a16="http://schemas.microsoft.com/office/drawing/2014/main" xmlns="" id="{60C4999C-5721-4A5B-B5D0-882AC970DBEA}"/>
              </a:ext>
            </a:extLst>
          </p:cNvPr>
          <p:cNvSpPr txBox="1"/>
          <p:nvPr/>
        </p:nvSpPr>
        <p:spPr>
          <a:xfrm>
            <a:off x="998289" y="1552211"/>
            <a:ext cx="2582758"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F4AC7B0-DADE-4BBD-9B07-E2E877AEDF33}"/>
              </a:ext>
            </a:extLst>
          </p:cNvPr>
          <p:cNvSpPr txBox="1"/>
          <p:nvPr/>
        </p:nvSpPr>
        <p:spPr>
          <a:xfrm>
            <a:off x="491955" y="3695350"/>
            <a:ext cx="3820738"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Tâm trạng khi đưa ra quyết định</a:t>
            </a:r>
          </a:p>
        </p:txBody>
      </p:sp>
    </p:spTree>
    <p:extLst>
      <p:ext uri="{BB962C8B-B14F-4D97-AF65-F5344CB8AC3E}">
        <p14:creationId xmlns:p14="http://schemas.microsoft.com/office/powerpoint/2010/main" val="295443921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986632F4-333B-4F50-9726-D685E24C1594}"/>
              </a:ext>
            </a:extLst>
          </p:cNvPr>
          <p:cNvGraphicFramePr>
            <a:graphicFrameLocks noGrp="1"/>
          </p:cNvGraphicFramePr>
          <p:nvPr>
            <p:extLst>
              <p:ext uri="{D42A27DB-BD31-4B8C-83A1-F6EECF244321}">
                <p14:modId xmlns:p14="http://schemas.microsoft.com/office/powerpoint/2010/main" val="1600298824"/>
              </p:ext>
            </p:extLst>
          </p:nvPr>
        </p:nvGraphicFramePr>
        <p:xfrm>
          <a:off x="461394" y="293614"/>
          <a:ext cx="10444295" cy="6531090"/>
        </p:xfrm>
        <a:graphic>
          <a:graphicData uri="http://schemas.openxmlformats.org/drawingml/2006/table">
            <a:tbl>
              <a:tblPr firstRow="1" firstCol="1" bandRow="1"/>
              <a:tblGrid>
                <a:gridCol w="3849927">
                  <a:extLst>
                    <a:ext uri="{9D8B030D-6E8A-4147-A177-3AD203B41FA5}">
                      <a16:colId xmlns:a16="http://schemas.microsoft.com/office/drawing/2014/main" xmlns="" val="1702580377"/>
                    </a:ext>
                  </a:extLst>
                </a:gridCol>
                <a:gridCol w="3290390">
                  <a:extLst>
                    <a:ext uri="{9D8B030D-6E8A-4147-A177-3AD203B41FA5}">
                      <a16:colId xmlns:a16="http://schemas.microsoft.com/office/drawing/2014/main" xmlns="" val="4097731840"/>
                    </a:ext>
                  </a:extLst>
                </a:gridCol>
                <a:gridCol w="3303978">
                  <a:extLst>
                    <a:ext uri="{9D8B030D-6E8A-4147-A177-3AD203B41FA5}">
                      <a16:colId xmlns:a16="http://schemas.microsoft.com/office/drawing/2014/main" xmlns="" val="2683023412"/>
                    </a:ext>
                  </a:extLst>
                </a:gridCol>
              </a:tblGrid>
              <a:tr h="1526797">
                <a:tc>
                  <a:txBody>
                    <a:bodyPr/>
                    <a:lstStyle/>
                    <a:p>
                      <a:pPr algn="just">
                        <a:lnSpc>
                          <a:spcPct val="150000"/>
                        </a:lnSpc>
                        <a:spcAft>
                          <a:spcPts val="0"/>
                        </a:spcAft>
                      </a:pPr>
                      <a:r>
                        <a:rPr lang="vi-VN" sz="24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 vua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hầu</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5806713"/>
                  </a:ext>
                </a:extLst>
              </a:tr>
              <a:tr h="2235126">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2509258"/>
                  </a:ext>
                </a:extLst>
              </a:tr>
              <a:tr h="2769167">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3470296"/>
                  </a:ext>
                </a:extLst>
              </a:tr>
            </a:tbl>
          </a:graphicData>
        </a:graphic>
      </p:graphicFrame>
      <p:pic>
        <p:nvPicPr>
          <p:cNvPr id="4" name="Picture 3">
            <a:extLst>
              <a:ext uri="{FF2B5EF4-FFF2-40B4-BE49-F238E27FC236}">
                <a16:creationId xmlns:a16="http://schemas.microsoft.com/office/drawing/2014/main" xmlns="" id="{89BE5BA6-8AD7-44A4-A8B8-AA9283992B6F}"/>
              </a:ext>
            </a:extLst>
          </p:cNvPr>
          <p:cNvPicPr>
            <a:picLocks noChangeAspect="1"/>
          </p:cNvPicPr>
          <p:nvPr/>
        </p:nvPicPr>
        <p:blipFill>
          <a:blip r:embed="rId2"/>
          <a:stretch>
            <a:fillRect/>
          </a:stretch>
        </p:blipFill>
        <p:spPr>
          <a:xfrm>
            <a:off x="5956184" y="219384"/>
            <a:ext cx="1641128" cy="1639100"/>
          </a:xfrm>
          <a:prstGeom prst="rect">
            <a:avLst/>
          </a:prstGeom>
        </p:spPr>
      </p:pic>
      <p:pic>
        <p:nvPicPr>
          <p:cNvPr id="5" name="Picture 4">
            <a:extLst>
              <a:ext uri="{FF2B5EF4-FFF2-40B4-BE49-F238E27FC236}">
                <a16:creationId xmlns:a16="http://schemas.microsoft.com/office/drawing/2014/main" xmlns="" id="{5C1282A7-5F5B-478C-8AF9-033D371031ED}"/>
              </a:ext>
            </a:extLst>
          </p:cNvPr>
          <p:cNvPicPr>
            <a:picLocks noChangeAspect="1"/>
          </p:cNvPicPr>
          <p:nvPr/>
        </p:nvPicPr>
        <p:blipFill>
          <a:blip r:embed="rId3"/>
          <a:stretch>
            <a:fillRect/>
          </a:stretch>
        </p:blipFill>
        <p:spPr>
          <a:xfrm>
            <a:off x="9349479" y="333403"/>
            <a:ext cx="1444039" cy="1411062"/>
          </a:xfrm>
          <a:prstGeom prst="rect">
            <a:avLst/>
          </a:prstGeom>
        </p:spPr>
      </p:pic>
      <p:sp>
        <p:nvSpPr>
          <p:cNvPr id="7" name="TextBox 6">
            <a:extLst>
              <a:ext uri="{FF2B5EF4-FFF2-40B4-BE49-F238E27FC236}">
                <a16:creationId xmlns:a16="http://schemas.microsoft.com/office/drawing/2014/main" xmlns="" id="{60C4999C-5721-4A5B-B5D0-882AC970DBEA}"/>
              </a:ext>
            </a:extLst>
          </p:cNvPr>
          <p:cNvSpPr txBox="1"/>
          <p:nvPr/>
        </p:nvSpPr>
        <p:spPr>
          <a:xfrm>
            <a:off x="998289" y="2197916"/>
            <a:ext cx="2047355"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F4AC7B0-DADE-4BBD-9B07-E2E877AEDF33}"/>
              </a:ext>
            </a:extLst>
          </p:cNvPr>
          <p:cNvSpPr txBox="1"/>
          <p:nvPr/>
        </p:nvSpPr>
        <p:spPr>
          <a:xfrm>
            <a:off x="461394" y="4274190"/>
            <a:ext cx="3593484"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Tâm trạng khi đưa ra quyết định</a:t>
            </a:r>
          </a:p>
        </p:txBody>
      </p:sp>
      <p:sp>
        <p:nvSpPr>
          <p:cNvPr id="9" name="TextBox 8">
            <a:extLst>
              <a:ext uri="{FF2B5EF4-FFF2-40B4-BE49-F238E27FC236}">
                <a16:creationId xmlns:a16="http://schemas.microsoft.com/office/drawing/2014/main" xmlns="" id="{8A6C9C20-B981-4D9C-80C1-84D3AD9FC216}"/>
              </a:ext>
            </a:extLst>
          </p:cNvPr>
          <p:cNvSpPr txBox="1"/>
          <p:nvPr/>
        </p:nvSpPr>
        <p:spPr>
          <a:xfrm>
            <a:off x="4586140" y="1844952"/>
            <a:ext cx="2740087"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gười đứng đầu một đất 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9D7185F4-81BD-4B03-BE78-73F0CFA3BEFD}"/>
              </a:ext>
            </a:extLst>
          </p:cNvPr>
          <p:cNvSpPr txBox="1"/>
          <p:nvPr/>
        </p:nvSpPr>
        <p:spPr>
          <a:xfrm>
            <a:off x="7840081" y="2006577"/>
            <a:ext cx="2740087"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Người nghèo, luôn cân nhắc kĩ về tiền nong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CAC0A47-6463-4506-9C8F-CA584BED2F71}"/>
              </a:ext>
            </a:extLst>
          </p:cNvPr>
          <p:cNvSpPr txBox="1"/>
          <p:nvPr/>
        </p:nvSpPr>
        <p:spPr>
          <a:xfrm>
            <a:off x="4491926" y="4401327"/>
            <a:ext cx="310538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tức</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31A5BBB-DB84-4239-87E4-9F4603CCF0D6}"/>
              </a:ext>
            </a:extLst>
          </p:cNvPr>
          <p:cNvSpPr txBox="1"/>
          <p:nvPr/>
        </p:nvSpPr>
        <p:spPr>
          <a:xfrm>
            <a:off x="7626733" y="4401327"/>
            <a:ext cx="3166785"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27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4222687" cy="156966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Thông điệp văn bản muốn gửi đến người đọc là gì</a:t>
            </a:r>
            <a:r>
              <a:rPr lang="en-US" sz="3200" b="1" i="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822832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xmlns=""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xmlns=""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xmlns=""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xmlns=""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xmlns=""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xmlns="" id="{813D66B9-4A09-462C-AA26-03692FE6AEA6}"/>
              </a:ext>
            </a:extLst>
          </p:cNvPr>
          <p:cNvSpPr txBox="1"/>
          <p:nvPr/>
        </p:nvSpPr>
        <p:spPr>
          <a:xfrm>
            <a:off x="4102975" y="2459504"/>
            <a:ext cx="45279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KHỞI</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ĐỘNG</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21">
            <a:extLst>
              <a:ext uri="{FF2B5EF4-FFF2-40B4-BE49-F238E27FC236}">
                <a16:creationId xmlns:a16="http://schemas.microsoft.com/office/drawing/2014/main" xmlns="" id="{6CF40CCF-6BEE-4612-87B3-A884D03C8A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a:extLst>
              <a:ext uri="{FF2B5EF4-FFF2-40B4-BE49-F238E27FC236}">
                <a16:creationId xmlns:a16="http://schemas.microsoft.com/office/drawing/2014/main" xmlns="" id="{AFE911AE-FF82-45CF-BF94-25148BCE8E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spTree>
    <p:extLst>
      <p:ext uri="{BB962C8B-B14F-4D97-AF65-F5344CB8AC3E}">
        <p14:creationId xmlns:p14="http://schemas.microsoft.com/office/powerpoint/2010/main" val="3604428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26" presetClass="emph" presetSubtype="0" repeatCount="indefinite" fill="hold" grpId="1" nodeType="withEffect">
                                  <p:stCondLst>
                                    <p:cond delay="0"/>
                                  </p:stCondLst>
                                  <p:endCondLst>
                                    <p:cond evt="onNext" delay="0">
                                      <p:tgtEl>
                                        <p:sldTgt/>
                                      </p:tgtEl>
                                    </p:cond>
                                  </p:endCondLst>
                                  <p:childTnLst>
                                    <p:animEffect transition="out" filter="fade">
                                      <p:cBhvr>
                                        <p:cTn id="20" dur="1000" tmFilter="0, 0; .2, .5; .8, .5; 1, 0"/>
                                        <p:tgtEl>
                                          <p:spTgt spid="22"/>
                                        </p:tgtEl>
                                      </p:cBhvr>
                                    </p:animEffect>
                                    <p:animScale>
                                      <p:cBhvr>
                                        <p:cTn id="21" dur="500" autoRev="1" fill="hold"/>
                                        <p:tgtEl>
                                          <p:spTgt spid="22"/>
                                        </p:tgtEl>
                                      </p:cBhvr>
                                      <p:by x="105000" y="105000"/>
                                    </p:animScale>
                                  </p:childTnLst>
                                </p:cTn>
                              </p:par>
                              <p:par>
                                <p:cTn id="22" presetID="26" presetClass="emph" presetSubtype="0" repeatCount="indefinite" fill="hold" grpId="1" nodeType="withEffect">
                                  <p:stCondLst>
                                    <p:cond delay="0"/>
                                  </p:stCondLst>
                                  <p:endCondLst>
                                    <p:cond evt="onNext" delay="0">
                                      <p:tgtEl>
                                        <p:sldTgt/>
                                      </p:tgtEl>
                                    </p:cond>
                                  </p:end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2" grpId="0" animBg="1"/>
      <p:bldP spid="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xmlns="" id="{8A8F9813-F81F-4398-B835-6BBE4B3DC2A6}"/>
              </a:ext>
            </a:extLst>
          </p:cNvPr>
          <p:cNvSpPr txBox="1"/>
          <p:nvPr/>
        </p:nvSpPr>
        <p:spPr>
          <a:xfrm>
            <a:off x="2283527" y="-33648"/>
            <a:ext cx="76077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Thông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điệp</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xmlns=""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xmlns=""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xmlns=""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xmlns="" id="{B6934F20-3A77-42A0-B706-1C8778F47D4E}"/>
              </a:ext>
            </a:extLst>
          </p:cNvPr>
          <p:cNvPicPr>
            <a:picLocks noChangeAspect="1"/>
          </p:cNvPicPr>
          <p:nvPr/>
        </p:nvPicPr>
        <p:blipFill>
          <a:blip r:embed="rId10"/>
          <a:stretch>
            <a:fillRect/>
          </a:stretch>
        </p:blipFill>
        <p:spPr>
          <a:xfrm>
            <a:off x="250557" y="1340114"/>
            <a:ext cx="4079572" cy="2972051"/>
          </a:xfrm>
          <a:prstGeom prst="rect">
            <a:avLst/>
          </a:prstGeom>
        </p:spPr>
      </p:pic>
      <p:sp>
        <p:nvSpPr>
          <p:cNvPr id="21" name="Rectangle 20">
            <a:extLst>
              <a:ext uri="{FF2B5EF4-FFF2-40B4-BE49-F238E27FC236}">
                <a16:creationId xmlns:a16="http://schemas.microsoft.com/office/drawing/2014/main" xmlns="" id="{3AA7DAB0-7F41-4E08-9B64-731295224C62}"/>
              </a:ext>
            </a:extLst>
          </p:cNvPr>
          <p:cNvSpPr/>
          <p:nvPr/>
        </p:nvSpPr>
        <p:spPr>
          <a:xfrm>
            <a:off x="775684" y="1389261"/>
            <a:ext cx="3359588" cy="2677656"/>
          </a:xfrm>
          <a:prstGeom prst="rect">
            <a:avLst/>
          </a:prstGeom>
        </p:spPr>
        <p:txBody>
          <a:bodyPr wrap="square">
            <a:spAutoFit/>
          </a:bodyPr>
          <a:lstStyle/>
          <a:p>
            <a:pPr lvl="0" algn="just">
              <a:defRPr/>
            </a:pPr>
            <a:r>
              <a:rPr lang="en-US" sz="2800" b="1" i="1" dirty="0">
                <a:solidFill>
                  <a:srgbClr val="002060"/>
                </a:solidFill>
                <a:latin typeface="Times New Roman" panose="02020603050405020304" pitchFamily="18" charset="0"/>
                <a:cs typeface="Times New Roman" panose="02020603050405020304" pitchFamily="18" charset="0"/>
              </a:rPr>
              <a:t>K</a:t>
            </a:r>
            <a:r>
              <a:rPr lang="vi-VN" sz="2800" b="1" i="1" dirty="0">
                <a:solidFill>
                  <a:srgbClr val="002060"/>
                </a:solidFill>
                <a:latin typeface="Times New Roman" panose="02020603050405020304" pitchFamily="18" charset="0"/>
                <a:cs typeface="Times New Roman" panose="02020603050405020304" pitchFamily="18" charset="0"/>
              </a:rPr>
              <a:t>hi ta thay đổi góc nhìn</a:t>
            </a:r>
            <a:r>
              <a:rPr lang="en-US" sz="2800" b="1" i="1" dirty="0">
                <a:solidFill>
                  <a:srgbClr val="002060"/>
                </a:solidFill>
                <a:latin typeface="Times New Roman" panose="02020603050405020304" pitchFamily="18" charset="0"/>
                <a:cs typeface="Times New Roman" panose="02020603050405020304" pitchFamily="18" charset="0"/>
              </a:rPr>
              <a:t> </a:t>
            </a:r>
            <a:r>
              <a:rPr lang="vi-VN" sz="2800" b="1" i="1" dirty="0">
                <a:solidFill>
                  <a:srgbClr val="002060"/>
                </a:solidFill>
                <a:latin typeface="Times New Roman" panose="02020603050405020304" pitchFamily="18" charset="0"/>
                <a:cs typeface="Times New Roman" panose="02020603050405020304" pitchFamily="18" charset="0"/>
              </a:rPr>
              <a:t>ta sẽ có được những giải pháp hiệu quả, hợp lí và có được những sáng tạo không ngờ</a:t>
            </a:r>
            <a:r>
              <a:rPr lang="en-US" sz="2800" b="1" i="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xmlns="" id="{5404405C-1A62-4ECF-BEA2-71A5CAB35467}"/>
              </a:ext>
            </a:extLst>
          </p:cNvPr>
          <p:cNvPicPr>
            <a:picLocks noChangeAspect="1"/>
          </p:cNvPicPr>
          <p:nvPr/>
        </p:nvPicPr>
        <p:blipFill>
          <a:blip r:embed="rId10"/>
          <a:stretch>
            <a:fillRect/>
          </a:stretch>
        </p:blipFill>
        <p:spPr>
          <a:xfrm>
            <a:off x="6605970" y="819975"/>
            <a:ext cx="4620710" cy="2743260"/>
          </a:xfrm>
          <a:prstGeom prst="rect">
            <a:avLst/>
          </a:prstGeom>
        </p:spPr>
      </p:pic>
      <p:sp>
        <p:nvSpPr>
          <p:cNvPr id="27" name="Rectangle 26">
            <a:extLst>
              <a:ext uri="{FF2B5EF4-FFF2-40B4-BE49-F238E27FC236}">
                <a16:creationId xmlns:a16="http://schemas.microsoft.com/office/drawing/2014/main" xmlns="" id="{9401AA75-C098-447D-989E-08C99D265C6B}"/>
              </a:ext>
            </a:extLst>
          </p:cNvPr>
          <p:cNvSpPr/>
          <p:nvPr/>
        </p:nvSpPr>
        <p:spPr>
          <a:xfrm>
            <a:off x="7189375" y="921637"/>
            <a:ext cx="3750160" cy="2246769"/>
          </a:xfrm>
          <a:prstGeom prst="rect">
            <a:avLst/>
          </a:prstGeom>
        </p:spPr>
        <p:txBody>
          <a:bodyPr wrap="square">
            <a:spAutoFit/>
          </a:bodyPr>
          <a:lstStyle/>
          <a:p>
            <a:pPr lvl="0" algn="just">
              <a:defRPr/>
            </a:pPr>
            <a:r>
              <a:rPr lang="en-US" sz="2800" b="1" i="1" dirty="0" err="1">
                <a:solidFill>
                  <a:srgbClr val="002060"/>
                </a:solidFill>
                <a:latin typeface="Times New Roman" panose="02020603050405020304" pitchFamily="18" charset="0"/>
                <a:cs typeface="Times New Roman" panose="02020603050405020304" pitchFamily="18" charset="0"/>
              </a:rPr>
              <a:t>Chúng</a:t>
            </a:r>
            <a:r>
              <a:rPr lang="en-US" sz="2800" b="1" i="1" dirty="0">
                <a:solidFill>
                  <a:srgbClr val="002060"/>
                </a:solidFill>
                <a:latin typeface="Times New Roman" panose="02020603050405020304" pitchFamily="18" charset="0"/>
                <a:cs typeface="Times New Roman" panose="02020603050405020304" pitchFamily="18" charset="0"/>
              </a:rPr>
              <a:t> ta </a:t>
            </a:r>
            <a:r>
              <a:rPr lang="en-US" sz="2800" b="1" i="1" dirty="0" err="1">
                <a:solidFill>
                  <a:srgbClr val="002060"/>
                </a:solidFill>
                <a:latin typeface="Times New Roman" panose="02020603050405020304" pitchFamily="18" charset="0"/>
                <a:cs typeface="Times New Roman" panose="02020603050405020304" pitchFamily="18" charset="0"/>
              </a:rPr>
              <a:t>nên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nhìn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một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chiều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từ</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nhiều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khía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cạnh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nhau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nhìn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nhận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sự</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việc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một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quan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nhất</a:t>
            </a:r>
            <a:r>
              <a:rPr lang="en-US" sz="2800" b="1" i="1" dirty="0">
                <a:solidFill>
                  <a:srgbClr val="002060"/>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xmlns="" id="{7746E684-9224-4480-B92D-0E6D68222212}"/>
              </a:ext>
            </a:extLst>
          </p:cNvPr>
          <p:cNvPicPr>
            <a:picLocks noChangeAspect="1"/>
          </p:cNvPicPr>
          <p:nvPr/>
        </p:nvPicPr>
        <p:blipFill>
          <a:blip r:embed="rId10"/>
          <a:stretch>
            <a:fillRect/>
          </a:stretch>
        </p:blipFill>
        <p:spPr>
          <a:xfrm>
            <a:off x="3803307" y="4479809"/>
            <a:ext cx="5605326" cy="2421993"/>
          </a:xfrm>
          <a:prstGeom prst="rect">
            <a:avLst/>
          </a:prstGeom>
        </p:spPr>
      </p:pic>
      <p:sp>
        <p:nvSpPr>
          <p:cNvPr id="29" name="Rectangle 28">
            <a:extLst>
              <a:ext uri="{FF2B5EF4-FFF2-40B4-BE49-F238E27FC236}">
                <a16:creationId xmlns:a16="http://schemas.microsoft.com/office/drawing/2014/main" xmlns="" id="{B27BDF93-DA4C-4D55-9A47-83D059D359FD}"/>
              </a:ext>
            </a:extLst>
          </p:cNvPr>
          <p:cNvSpPr/>
          <p:nvPr/>
        </p:nvSpPr>
        <p:spPr>
          <a:xfrm>
            <a:off x="4017537" y="4792719"/>
            <a:ext cx="4729018" cy="1815882"/>
          </a:xfrm>
          <a:prstGeom prst="rect">
            <a:avLst/>
          </a:prstGeom>
        </p:spPr>
        <p:txBody>
          <a:bodyPr wrap="square">
            <a:spAutoFit/>
          </a:bodyPr>
          <a:lstStyle/>
          <a:p>
            <a:pPr lvl="0" algn="just">
              <a:defRPr/>
            </a:pPr>
            <a:r>
              <a:rPr lang="vi-VN" sz="2800" b="1" i="1" dirty="0">
                <a:solidFill>
                  <a:srgbClr val="002060"/>
                </a:solidFill>
                <a:latin typeface="Times New Roman" panose="02020603050405020304" pitchFamily="18" charset="0"/>
                <a:cs typeface="Times New Roman" panose="02020603050405020304" pitchFamily="18" charset="0"/>
              </a:rPr>
              <a:t>Nhưng không có nghĩa lúc nào cũng thay đổi cách nhìn vì nó có thể gây ra sự hỗn loạn khi nhìn nhận một vấn đề.</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244710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428391" y="5159718"/>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4</a:t>
            </a:r>
            <a:r>
              <a:rPr kumimoji="0" lang="vi-VN"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học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786246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4222687" cy="2062103"/>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Có phải lúc nào chúng ta cũng nên thay đổi cách nhìn của mình không? Vì sao?</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4272547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xmlns="" id="{8A8F9813-F81F-4398-B835-6BBE4B3DC2A6}"/>
              </a:ext>
            </a:extLst>
          </p:cNvPr>
          <p:cNvSpPr txBox="1"/>
          <p:nvPr/>
        </p:nvSpPr>
        <p:spPr>
          <a:xfrm>
            <a:off x="2283527" y="-33648"/>
            <a:ext cx="7607748" cy="584775"/>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cs typeface="Times New Roman" panose="02020603050405020304" pitchFamily="18" charset="0"/>
              </a:rPr>
              <a:t>4. </a:t>
            </a:r>
            <a:r>
              <a:rPr lang="en-US" altLang="zh-CN" sz="3200" b="1" dirty="0" err="1">
                <a:solidFill>
                  <a:srgbClr val="002060"/>
                </a:solidFill>
                <a:latin typeface="Times New Roman" panose="02020603050405020304" pitchFamily="18" charset="0"/>
                <a:cs typeface="Times New Roman" panose="02020603050405020304" pitchFamily="18" charset="0"/>
              </a:rPr>
              <a:t>Bài</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học</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xmlns=""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xmlns=""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xmlns=""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xmlns="" id="{B6934F20-3A77-42A0-B706-1C8778F47D4E}"/>
              </a:ext>
            </a:extLst>
          </p:cNvPr>
          <p:cNvPicPr>
            <a:picLocks noChangeAspect="1"/>
          </p:cNvPicPr>
          <p:nvPr/>
        </p:nvPicPr>
        <p:blipFill>
          <a:blip r:embed="rId10"/>
          <a:stretch>
            <a:fillRect/>
          </a:stretch>
        </p:blipFill>
        <p:spPr>
          <a:xfrm>
            <a:off x="250557" y="1340114"/>
            <a:ext cx="4079572" cy="2421993"/>
          </a:xfrm>
          <a:prstGeom prst="rect">
            <a:avLst/>
          </a:prstGeom>
        </p:spPr>
      </p:pic>
      <p:sp>
        <p:nvSpPr>
          <p:cNvPr id="21" name="Rectangle 20">
            <a:extLst>
              <a:ext uri="{FF2B5EF4-FFF2-40B4-BE49-F238E27FC236}">
                <a16:creationId xmlns:a16="http://schemas.microsoft.com/office/drawing/2014/main" xmlns="" id="{3AA7DAB0-7F41-4E08-9B64-731295224C62}"/>
              </a:ext>
            </a:extLst>
          </p:cNvPr>
          <p:cNvSpPr/>
          <p:nvPr/>
        </p:nvSpPr>
        <p:spPr>
          <a:xfrm>
            <a:off x="814456" y="1521832"/>
            <a:ext cx="3041702" cy="1938992"/>
          </a:xfrm>
          <a:prstGeom prst="rect">
            <a:avLst/>
          </a:prstGeom>
        </p:spPr>
        <p:txBody>
          <a:bodyPr wrap="square">
            <a:spAutoFit/>
          </a:bodyPr>
          <a:lstStyle/>
          <a:p>
            <a:pPr lvl="0" algn="just">
              <a:defRPr/>
            </a:pPr>
            <a:r>
              <a:rPr lang="en-US" sz="2400" b="1" i="1" dirty="0">
                <a:solidFill>
                  <a:srgbClr val="002060"/>
                </a:solidFill>
                <a:latin typeface="Times New Roman" panose="02020603050405020304" pitchFamily="18" charset="0"/>
                <a:cs typeface="Times New Roman" panose="02020603050405020304" pitchFamily="18" charset="0"/>
              </a:rPr>
              <a:t>B</a:t>
            </a:r>
            <a:r>
              <a:rPr lang="vi-VN" sz="2400" b="1" i="1" dirty="0">
                <a:solidFill>
                  <a:srgbClr val="002060"/>
                </a:solidFill>
                <a:latin typeface="Times New Roman" panose="02020603050405020304" pitchFamily="18" charset="0"/>
                <a:cs typeface="Times New Roman" panose="02020603050405020304" pitchFamily="18" charset="0"/>
              </a:rPr>
              <a:t>iết lắng nghe, tiếp thu những ý kiến đúng đắn, phản biện nhứng ý kiến chưa hợp lí</a:t>
            </a:r>
            <a:r>
              <a:rPr lang="en-US" sz="2400" b="1" i="1" dirty="0">
                <a:solidFill>
                  <a:srgbClr val="002060"/>
                </a:solidFill>
                <a:latin typeface="Times New Roman" panose="02020603050405020304" pitchFamily="18" charset="0"/>
                <a:cs typeface="Times New Roman" panose="02020603050405020304" pitchFamily="18" charset="0"/>
              </a:rPr>
              <a:t>.</a:t>
            </a:r>
            <a:r>
              <a:rPr lang="vi-VN"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xmlns="" id="{5404405C-1A62-4ECF-BEA2-71A5CAB35467}"/>
              </a:ext>
            </a:extLst>
          </p:cNvPr>
          <p:cNvPicPr>
            <a:picLocks noChangeAspect="1"/>
          </p:cNvPicPr>
          <p:nvPr/>
        </p:nvPicPr>
        <p:blipFill>
          <a:blip r:embed="rId10"/>
          <a:stretch>
            <a:fillRect/>
          </a:stretch>
        </p:blipFill>
        <p:spPr>
          <a:xfrm>
            <a:off x="6605970" y="819975"/>
            <a:ext cx="4620710" cy="2743260"/>
          </a:xfrm>
          <a:prstGeom prst="rect">
            <a:avLst/>
          </a:prstGeom>
        </p:spPr>
      </p:pic>
      <p:sp>
        <p:nvSpPr>
          <p:cNvPr id="27" name="Rectangle 26">
            <a:extLst>
              <a:ext uri="{FF2B5EF4-FFF2-40B4-BE49-F238E27FC236}">
                <a16:creationId xmlns:a16="http://schemas.microsoft.com/office/drawing/2014/main" xmlns="" id="{9401AA75-C098-447D-989E-08C99D265C6B}"/>
              </a:ext>
            </a:extLst>
          </p:cNvPr>
          <p:cNvSpPr/>
          <p:nvPr/>
        </p:nvSpPr>
        <p:spPr>
          <a:xfrm>
            <a:off x="7286209" y="1442452"/>
            <a:ext cx="3041702" cy="1200329"/>
          </a:xfrm>
          <a:prstGeom prst="rect">
            <a:avLst/>
          </a:prstGeom>
        </p:spPr>
        <p:txBody>
          <a:bodyPr wrap="square">
            <a:spAutoFit/>
          </a:bodyPr>
          <a:lstStyle/>
          <a:p>
            <a:pPr lvl="0" algn="just">
              <a:defRPr/>
            </a:pPr>
            <a:r>
              <a:rPr lang="en-US" sz="2400" b="1" i="1" dirty="0" err="1">
                <a:solidFill>
                  <a:srgbClr val="002060"/>
                </a:solidFill>
                <a:latin typeface="Times New Roman" panose="02020603050405020304" pitchFamily="18" charset="0"/>
                <a:cs typeface="Times New Roman" panose="02020603050405020304" pitchFamily="18" charset="0"/>
              </a:rPr>
              <a:t>Phải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có</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chính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kiến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trình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bày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bảo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vệ</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góc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nhìn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mình</a:t>
            </a:r>
            <a:r>
              <a:rPr lang="en-US"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xmlns="" id="{7746E684-9224-4480-B92D-0E6D68222212}"/>
              </a:ext>
            </a:extLst>
          </p:cNvPr>
          <p:cNvPicPr>
            <a:picLocks noChangeAspect="1"/>
          </p:cNvPicPr>
          <p:nvPr/>
        </p:nvPicPr>
        <p:blipFill>
          <a:blip r:embed="rId10"/>
          <a:stretch>
            <a:fillRect/>
          </a:stretch>
        </p:blipFill>
        <p:spPr>
          <a:xfrm>
            <a:off x="3537926" y="4645974"/>
            <a:ext cx="4079572" cy="2421993"/>
          </a:xfrm>
          <a:prstGeom prst="rect">
            <a:avLst/>
          </a:prstGeom>
        </p:spPr>
      </p:pic>
      <p:sp>
        <p:nvSpPr>
          <p:cNvPr id="29" name="Rectangle 28">
            <a:extLst>
              <a:ext uri="{FF2B5EF4-FFF2-40B4-BE49-F238E27FC236}">
                <a16:creationId xmlns:a16="http://schemas.microsoft.com/office/drawing/2014/main" xmlns="" id="{B27BDF93-DA4C-4D55-9A47-83D059D359FD}"/>
              </a:ext>
            </a:extLst>
          </p:cNvPr>
          <p:cNvSpPr/>
          <p:nvPr/>
        </p:nvSpPr>
        <p:spPr>
          <a:xfrm>
            <a:off x="4017537" y="4792719"/>
            <a:ext cx="3259129" cy="1938992"/>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Khi quyết định, phán xét điều gì đó cần phải bình tĩnh, suy nghĩ thấu đáo, không nên quyết định lúc tức giận.</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565189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510524" y="5278054"/>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III.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Tổng</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kết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594706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171326" y="2171677"/>
            <a:ext cx="5396334" cy="156966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 Văn bản đề cập đến nội dung gì?</a:t>
            </a:r>
          </a:p>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 Nghệ thuật văn bản?</a:t>
            </a: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148091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5794661" y="-2230894"/>
            <a:ext cx="861774" cy="5690019"/>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dung – Ý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nghĩa</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8" y="1378425"/>
            <a:ext cx="8460996" cy="917350"/>
            <a:chOff x="3959623" y="887143"/>
            <a:chExt cx="6917383" cy="991636"/>
          </a:xfrm>
        </p:grpSpPr>
        <p:sp>
          <p:nvSpPr>
            <p:cNvPr id="8" name="五边形 7"/>
            <p:cNvSpPr/>
            <p:nvPr/>
          </p:nvSpPr>
          <p:spPr>
            <a:xfrm flipH="1">
              <a:off x="4122959" y="887143"/>
              <a:ext cx="6754047" cy="933291"/>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i="1" dirty="0" err="1">
                  <a:solidFill>
                    <a:srgbClr val="002060"/>
                  </a:solidFill>
                  <a:latin typeface="Times New Roman" panose="02020603050405020304" pitchFamily="18" charset="0"/>
                  <a:cs typeface="Times New Roman" panose="02020603050405020304" pitchFamily="18" charset="0"/>
                </a:rPr>
                <a:t>Truyện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về</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quyết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định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lí</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vị</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vua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trong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lúc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bực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tức</a:t>
              </a:r>
              <a:r>
                <a:rPr lang="en-US" sz="2800" b="1" i="1" dirty="0">
                  <a:solidFill>
                    <a:srgbClr val="002060"/>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3817612" y="2528865"/>
            <a:ext cx="8274301" cy="799210"/>
            <a:chOff x="4122959" y="1084217"/>
            <a:chExt cx="6575521" cy="863930"/>
          </a:xfrm>
        </p:grpSpPr>
        <p:sp>
          <p:nvSpPr>
            <p:cNvPr id="30" name="五边形 29"/>
            <p:cNvSpPr/>
            <p:nvPr/>
          </p:nvSpPr>
          <p:spPr>
            <a:xfrm flipH="1">
              <a:off x="4122959" y="1084217"/>
              <a:ext cx="6575521" cy="863930"/>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i="1" dirty="0">
                  <a:solidFill>
                    <a:srgbClr val="002060"/>
                  </a:solidFill>
                  <a:latin typeface="Times New Roman" panose="02020603050405020304" pitchFamily="18" charset="0"/>
                  <a:cs typeface="Times New Roman" panose="02020603050405020304" pitchFamily="18" charset="0"/>
                </a:rPr>
                <a:t>L</a:t>
              </a:r>
              <a:r>
                <a:rPr lang="vi-VN" sz="2800" b="1" i="1" dirty="0">
                  <a:solidFill>
                    <a:srgbClr val="002060"/>
                  </a:solidFill>
                  <a:latin typeface="Times New Roman" panose="02020603050405020304" pitchFamily="18" charset="0"/>
                  <a:cs typeface="Times New Roman" panose="02020603050405020304" pitchFamily="18" charset="0"/>
                </a:rPr>
                <a:t>ời khuyên sáng suốt của người hầu đã tìm ra được cách giải quyết vấn đề hợp lí.</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122960" y="120092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1992367" y="3550991"/>
            <a:ext cx="10099546" cy="1149413"/>
            <a:chOff x="2538976" y="1057950"/>
            <a:chExt cx="8159505" cy="804370"/>
          </a:xfrm>
        </p:grpSpPr>
        <p:sp>
          <p:nvSpPr>
            <p:cNvPr id="34" name="五边形 33"/>
            <p:cNvSpPr/>
            <p:nvPr/>
          </p:nvSpPr>
          <p:spPr>
            <a:xfrm flipH="1">
              <a:off x="3512544" y="1084217"/>
              <a:ext cx="7185937"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lang="en-US" sz="2800" b="1" i="1" smtClean="0">
                  <a:solidFill>
                    <a:srgbClr val="002060"/>
                  </a:solidFill>
                  <a:latin typeface="Times New Roman" panose="02020603050405020304" pitchFamily="18" charset="0"/>
                  <a:cs typeface="Times New Roman" panose="02020603050405020304" pitchFamily="18" charset="0"/>
                </a:rPr>
                <a:t>K</a:t>
              </a:r>
              <a:r>
                <a:rPr lang="vi-VN" sz="2800" b="1" i="1" dirty="0">
                  <a:solidFill>
                    <a:srgbClr val="002060"/>
                  </a:solidFill>
                  <a:latin typeface="Times New Roman" panose="02020603050405020304" pitchFamily="18" charset="0"/>
                  <a:cs typeface="Times New Roman" panose="02020603050405020304" pitchFamily="18" charset="0"/>
                </a:rPr>
                <a:t>hi ta thay đổi góc nhìn, ta sẽ có được những giải pháp hiệu quả, hợp lí và có được những sáng tạo không ngờ.</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5" name="菱形 34"/>
            <p:cNvSpPr/>
            <p:nvPr/>
          </p:nvSpPr>
          <p:spPr>
            <a:xfrm>
              <a:off x="2538976" y="1221828"/>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xmlns=""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xmlns=""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363199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5794661" y="-1054290"/>
            <a:ext cx="861774" cy="3336811"/>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Nghệ</a:t>
            </a: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9" y="1560735"/>
            <a:ext cx="7702490" cy="735039"/>
            <a:chOff x="3959623" y="1084217"/>
            <a:chExt cx="6738858" cy="794562"/>
          </a:xfrm>
        </p:grpSpPr>
        <p:sp>
          <p:nvSpPr>
            <p:cNvPr id="8" name="五边形 7"/>
            <p:cNvSpPr/>
            <p:nvPr/>
          </p:nvSpPr>
          <p:spPr>
            <a:xfrm flipH="1">
              <a:off x="4122960" y="1084217"/>
              <a:ext cx="6575521"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i="1" dirty="0" err="1">
                  <a:solidFill>
                    <a:srgbClr val="002060"/>
                  </a:solidFill>
                  <a:latin typeface="Times New Roman" panose="02020603050405020304" pitchFamily="18" charset="0"/>
                  <a:cs typeface="Times New Roman" panose="02020603050405020304" pitchFamily="18" charset="0"/>
                </a:rPr>
                <a:t>Cách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kể</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chuyện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hấp</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dẫn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sinh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động</a:t>
              </a:r>
              <a:r>
                <a:rPr lang="en-US" sz="3200" b="1" i="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3817612" y="3207075"/>
            <a:ext cx="7823928" cy="751652"/>
            <a:chOff x="4122960" y="1084217"/>
            <a:chExt cx="6575521" cy="812521"/>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i="1" dirty="0" err="1">
                  <a:solidFill>
                    <a:srgbClr val="002060"/>
                  </a:solidFill>
                  <a:latin typeface="Times New Roman" panose="02020603050405020304" pitchFamily="18" charset="0"/>
                  <a:cs typeface="Times New Roman" panose="02020603050405020304" pitchFamily="18" charset="0"/>
                </a:rPr>
                <a:t>Ngôi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kể</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thứ</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làm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câu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truyện</a:t>
              </a:r>
              <a:r>
                <a:rPr lang="en-US" sz="3200" b="1" i="1" dirty="0">
                  <a:solidFill>
                    <a:srgbClr val="002060"/>
                  </a:solidFill>
                  <a:latin typeface="Times New Roman" panose="02020603050405020304" pitchFamily="18" charset="0"/>
                  <a:cs typeface="Times New Roman" panose="02020603050405020304" pitchFamily="18" charset="0"/>
                </a:rPr>
                <a:t> them </a:t>
              </a:r>
              <a:r>
                <a:rPr lang="en-US" sz="3200" b="1" i="1" dirty="0" err="1">
                  <a:solidFill>
                    <a:srgbClr val="002060"/>
                  </a:solidFill>
                  <a:latin typeface="Times New Roman" panose="02020603050405020304" pitchFamily="18" charset="0"/>
                  <a:cs typeface="Times New Roman" panose="02020603050405020304" pitchFamily="18" charset="0"/>
                </a:rPr>
                <a:t>chân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thật</a:t>
              </a:r>
              <a:r>
                <a:rPr lang="vi-VN" sz="3200" b="1" i="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122960" y="120092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19" cy="6321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3197417" y="3328076"/>
            <a:ext cx="1097732" cy="936040"/>
            <a:chOff x="3512544" y="901951"/>
            <a:chExt cx="960398" cy="655049"/>
          </a:xfrm>
        </p:grpSpPr>
        <p:sp>
          <p:nvSpPr>
            <p:cNvPr id="35" name="菱形 34"/>
            <p:cNvSpPr/>
            <p:nvPr/>
          </p:nvSpPr>
          <p:spPr>
            <a:xfrm>
              <a:off x="3512544" y="901951"/>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xmlns=""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xmlns=""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345090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xmlns=""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xmlns=""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xmlns=""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xmlns=""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xmlns=""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xmlns="" id="{813D66B9-4A09-462C-AA26-03692FE6AEA6}"/>
              </a:ext>
            </a:extLst>
          </p:cNvPr>
          <p:cNvSpPr txBox="1"/>
          <p:nvPr/>
        </p:nvSpPr>
        <p:spPr>
          <a:xfrm>
            <a:off x="4044916" y="2459504"/>
            <a:ext cx="45279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LUYỆN</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TẬP</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extLst>
      <p:ext uri="{BB962C8B-B14F-4D97-AF65-F5344CB8AC3E}">
        <p14:creationId xmlns:p14="http://schemas.microsoft.com/office/powerpoint/2010/main" val="2424437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9416944"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7372778" cy="2062103"/>
          </a:xfrm>
          <a:prstGeom prst="rect">
            <a:avLst/>
          </a:prstGeom>
        </p:spPr>
        <p:txBody>
          <a:bodyPr wrap="square">
            <a:spAutoFit/>
          </a:bodyPr>
          <a:lstStyle/>
          <a:p>
            <a:pPr lvl="0" algn="just">
              <a:defRPr/>
            </a:pPr>
            <a:r>
              <a:rPr lang="en-US" sz="3200" b="1" i="1" dirty="0" err="1">
                <a:solidFill>
                  <a:srgbClr val="002060"/>
                </a:solidFill>
                <a:latin typeface="Times New Roman" panose="02020603050405020304" pitchFamily="18" charset="0"/>
                <a:cs typeface="Times New Roman" panose="02020603050405020304" pitchFamily="18" charset="0"/>
              </a:rPr>
              <a:t>Tham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trò</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a:t>
            </a:r>
            <a:r>
              <a:rPr lang="vi-VN" sz="3200" b="1" i="1" dirty="0">
                <a:solidFill>
                  <a:srgbClr val="002060"/>
                </a:solidFill>
                <a:latin typeface="Times New Roman" panose="02020603050405020304" pitchFamily="18" charset="0"/>
                <a:cs typeface="Times New Roman" panose="02020603050405020304" pitchFamily="18" charset="0"/>
              </a:rPr>
              <a:t>ơ</a:t>
            </a:r>
            <a:r>
              <a:rPr lang="en-US" sz="3200" b="1" i="1" dirty="0">
                <a:solidFill>
                  <a:srgbClr val="002060"/>
                </a:solidFill>
                <a:latin typeface="Times New Roman" panose="02020603050405020304" pitchFamily="18" charset="0"/>
                <a:cs typeface="Times New Roman" panose="02020603050405020304" pitchFamily="18" charset="0"/>
              </a:rPr>
              <a:t>i: </a:t>
            </a:r>
            <a:r>
              <a:rPr lang="vi-VN" sz="3200" b="1" i="1" dirty="0">
                <a:solidFill>
                  <a:srgbClr val="002060"/>
                </a:solidFill>
                <a:latin typeface="Times New Roman" panose="02020603050405020304" pitchFamily="18" charset="0"/>
                <a:cs typeface="Times New Roman" panose="02020603050405020304" pitchFamily="18" charset="0"/>
              </a:rPr>
              <a:t>“Bức ảnh bí mật”. Có một bức ảnh bị che bởi 6 mảnh ghép, để lật được các mảnh ghép phải trả lời đúng các câu hỏi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extLst>
      <p:ext uri="{BB962C8B-B14F-4D97-AF65-F5344CB8AC3E}">
        <p14:creationId xmlns:p14="http://schemas.microsoft.com/office/powerpoint/2010/main" val="400442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11641" y="1005457"/>
            <a:ext cx="5122329" cy="3051712"/>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508221" y="4028979"/>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540673" y="1618073"/>
            <a:ext cx="4339988" cy="1569660"/>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F91B65E5-6F82-445E-9722-F50762A9D8D0}"/>
              </a:ext>
            </a:extLst>
          </p:cNvPr>
          <p:cNvPicPr>
            <a:picLocks noChangeAspect="1"/>
          </p:cNvPicPr>
          <p:nvPr/>
        </p:nvPicPr>
        <p:blipFill>
          <a:blip r:embed="rId8"/>
          <a:stretch>
            <a:fillRect/>
          </a:stretch>
        </p:blipFill>
        <p:spPr>
          <a:xfrm>
            <a:off x="5233970" y="729638"/>
            <a:ext cx="7438195" cy="5370912"/>
          </a:xfrm>
          <a:prstGeom prst="rect">
            <a:avLst/>
          </a:prstGeom>
        </p:spPr>
      </p:pic>
    </p:spTree>
    <p:extLst>
      <p:ext uri="{BB962C8B-B14F-4D97-AF65-F5344CB8AC3E}">
        <p14:creationId xmlns:p14="http://schemas.microsoft.com/office/powerpoint/2010/main" val="2304843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ừ truyện “Thầy bói xem voi” tới quản trị bằng tư duy hệ thống - SLEADER">
            <a:extLst>
              <a:ext uri="{FF2B5EF4-FFF2-40B4-BE49-F238E27FC236}">
                <a16:creationId xmlns:a16="http://schemas.microsoft.com/office/drawing/2014/main" xmlns="" id="{8B1ED4EE-B9E6-42EB-B95D-F6FA979ADE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8069" y="1306007"/>
            <a:ext cx="6375861" cy="4430541"/>
          </a:xfrm>
          <a:prstGeom prst="rect">
            <a:avLst/>
          </a:prstGeom>
          <a:noFill/>
          <a:ln>
            <a:noFill/>
          </a:ln>
        </p:spPr>
      </p:pic>
      <p:sp>
        <p:nvSpPr>
          <p:cNvPr id="3" name="TextBox 2">
            <a:extLst>
              <a:ext uri="{FF2B5EF4-FFF2-40B4-BE49-F238E27FC236}">
                <a16:creationId xmlns:a16="http://schemas.microsoft.com/office/drawing/2014/main" xmlns="" id="{1C42E84C-E926-476D-8F0E-41D42C2FF734}"/>
              </a:ext>
            </a:extLst>
          </p:cNvPr>
          <p:cNvSpPr txBox="1"/>
          <p:nvPr/>
        </p:nvSpPr>
        <p:spPr>
          <a:xfrm>
            <a:off x="4572000" y="274202"/>
            <a:ext cx="730360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TRÒ CH</a:t>
            </a:r>
            <a:r>
              <a:rPr lang="vi-VN" sz="4000" b="1" dirty="0">
                <a:latin typeface="Times New Roman" panose="02020603050405020304" pitchFamily="18" charset="0"/>
                <a:cs typeface="Times New Roman" panose="02020603050405020304" pitchFamily="18" charset="0"/>
              </a:rPr>
              <a:t>Ơ</a:t>
            </a:r>
            <a:r>
              <a:rPr lang="en-US" sz="4000" b="1" dirty="0">
                <a:latin typeface="Times New Roman" panose="02020603050405020304" pitchFamily="18" charset="0"/>
                <a:cs typeface="Times New Roman" panose="02020603050405020304" pitchFamily="18" charset="0"/>
              </a:rPr>
              <a:t>I BỨC ẢNH BÍ MẬT</a:t>
            </a:r>
          </a:p>
        </p:txBody>
      </p:sp>
      <p:pic>
        <p:nvPicPr>
          <p:cNvPr id="15" name="Picture 14">
            <a:extLst>
              <a:ext uri="{FF2B5EF4-FFF2-40B4-BE49-F238E27FC236}">
                <a16:creationId xmlns:a16="http://schemas.microsoft.com/office/drawing/2014/main" xmlns="" id="{72FA3CCD-0D98-470A-B665-D561C24CB8AB}"/>
              </a:ext>
            </a:extLst>
          </p:cNvPr>
          <p:cNvPicPr>
            <a:picLocks noChangeAspect="1"/>
          </p:cNvPicPr>
          <p:nvPr/>
        </p:nvPicPr>
        <p:blipFill>
          <a:blip r:embed="rId4"/>
          <a:stretch>
            <a:fillRect/>
          </a:stretch>
        </p:blipFill>
        <p:spPr>
          <a:xfrm>
            <a:off x="2992241" y="1404977"/>
            <a:ext cx="2950720" cy="2560542"/>
          </a:xfrm>
          <a:prstGeom prst="rect">
            <a:avLst/>
          </a:prstGeom>
        </p:spPr>
      </p:pic>
      <p:pic>
        <p:nvPicPr>
          <p:cNvPr id="21" name="Picture 20">
            <a:extLst>
              <a:ext uri="{FF2B5EF4-FFF2-40B4-BE49-F238E27FC236}">
                <a16:creationId xmlns:a16="http://schemas.microsoft.com/office/drawing/2014/main" xmlns="" id="{2C943444-EE39-41A1-BDDB-CF2F8F6F2DD4}"/>
              </a:ext>
            </a:extLst>
          </p:cNvPr>
          <p:cNvPicPr>
            <a:picLocks noChangeAspect="1"/>
          </p:cNvPicPr>
          <p:nvPr/>
        </p:nvPicPr>
        <p:blipFill>
          <a:blip r:embed="rId5"/>
          <a:stretch>
            <a:fillRect/>
          </a:stretch>
        </p:blipFill>
        <p:spPr>
          <a:xfrm>
            <a:off x="3002888" y="1427833"/>
            <a:ext cx="2871465" cy="2572735"/>
          </a:xfrm>
          <a:prstGeom prst="rect">
            <a:avLst/>
          </a:prstGeom>
        </p:spPr>
      </p:pic>
      <p:pic>
        <p:nvPicPr>
          <p:cNvPr id="22" name="Picture 21">
            <a:extLst>
              <a:ext uri="{FF2B5EF4-FFF2-40B4-BE49-F238E27FC236}">
                <a16:creationId xmlns:a16="http://schemas.microsoft.com/office/drawing/2014/main" xmlns="" id="{FA16B518-471D-425D-9914-9741510F5165}"/>
              </a:ext>
            </a:extLst>
          </p:cNvPr>
          <p:cNvPicPr>
            <a:picLocks noChangeAspect="1"/>
          </p:cNvPicPr>
          <p:nvPr/>
        </p:nvPicPr>
        <p:blipFill>
          <a:blip r:embed="rId6"/>
          <a:stretch>
            <a:fillRect/>
          </a:stretch>
        </p:blipFill>
        <p:spPr>
          <a:xfrm>
            <a:off x="2986769" y="3965519"/>
            <a:ext cx="6218459" cy="1700931"/>
          </a:xfrm>
          <a:prstGeom prst="rect">
            <a:avLst/>
          </a:prstGeom>
        </p:spPr>
      </p:pic>
      <p:pic>
        <p:nvPicPr>
          <p:cNvPr id="25" name="Picture 24">
            <a:extLst>
              <a:ext uri="{FF2B5EF4-FFF2-40B4-BE49-F238E27FC236}">
                <a16:creationId xmlns:a16="http://schemas.microsoft.com/office/drawing/2014/main" xmlns="" id="{CB1DF229-65D4-4291-A6BC-ACA580BD338C}"/>
              </a:ext>
            </a:extLst>
          </p:cNvPr>
          <p:cNvPicPr>
            <a:picLocks noChangeAspect="1"/>
          </p:cNvPicPr>
          <p:nvPr/>
        </p:nvPicPr>
        <p:blipFill>
          <a:blip r:embed="rId7"/>
          <a:stretch>
            <a:fillRect/>
          </a:stretch>
        </p:blipFill>
        <p:spPr>
          <a:xfrm>
            <a:off x="5874352" y="2899115"/>
            <a:ext cx="3292125" cy="1066403"/>
          </a:xfrm>
          <a:prstGeom prst="rect">
            <a:avLst/>
          </a:prstGeom>
        </p:spPr>
      </p:pic>
      <p:pic>
        <p:nvPicPr>
          <p:cNvPr id="26" name="Picture 25">
            <a:extLst>
              <a:ext uri="{FF2B5EF4-FFF2-40B4-BE49-F238E27FC236}">
                <a16:creationId xmlns:a16="http://schemas.microsoft.com/office/drawing/2014/main" xmlns="" id="{DD274415-50F8-4812-A620-FB347D89DED6}"/>
              </a:ext>
            </a:extLst>
          </p:cNvPr>
          <p:cNvPicPr>
            <a:picLocks noChangeAspect="1"/>
          </p:cNvPicPr>
          <p:nvPr/>
        </p:nvPicPr>
        <p:blipFill>
          <a:blip r:embed="rId8"/>
          <a:stretch>
            <a:fillRect/>
          </a:stretch>
        </p:blipFill>
        <p:spPr>
          <a:xfrm>
            <a:off x="5874353" y="1422952"/>
            <a:ext cx="3292125" cy="1622252"/>
          </a:xfrm>
          <a:prstGeom prst="rect">
            <a:avLst/>
          </a:prstGeom>
        </p:spPr>
      </p:pic>
      <p:sp>
        <p:nvSpPr>
          <p:cNvPr id="27" name="Rectangle 26">
            <a:hlinkClick r:id="rId9" action="ppaction://hlinksldjump"/>
            <a:extLst>
              <a:ext uri="{FF2B5EF4-FFF2-40B4-BE49-F238E27FC236}">
                <a16:creationId xmlns:a16="http://schemas.microsoft.com/office/drawing/2014/main" xmlns="" id="{EBD0D22D-7A5F-4ABA-B257-686B6BE2FC0D}"/>
              </a:ext>
            </a:extLst>
          </p:cNvPr>
          <p:cNvSpPr/>
          <p:nvPr/>
        </p:nvSpPr>
        <p:spPr>
          <a:xfrm>
            <a:off x="1268755" y="1466860"/>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8" name="Rectangle 27">
            <a:hlinkClick r:id="rId10" action="ppaction://hlinksldjump"/>
            <a:extLst>
              <a:ext uri="{FF2B5EF4-FFF2-40B4-BE49-F238E27FC236}">
                <a16:creationId xmlns:a16="http://schemas.microsoft.com/office/drawing/2014/main" xmlns="" id="{09300170-321D-4718-836A-5D2FBDA17CD0}"/>
              </a:ext>
            </a:extLst>
          </p:cNvPr>
          <p:cNvSpPr/>
          <p:nvPr/>
        </p:nvSpPr>
        <p:spPr>
          <a:xfrm>
            <a:off x="1268755" y="1930034"/>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29" name="Rectangle 28">
            <a:hlinkClick r:id="rId11" action="ppaction://hlinksldjump"/>
            <a:extLst>
              <a:ext uri="{FF2B5EF4-FFF2-40B4-BE49-F238E27FC236}">
                <a16:creationId xmlns:a16="http://schemas.microsoft.com/office/drawing/2014/main" xmlns="" id="{A11035C8-47B2-4F5A-9709-CF2031C08303}"/>
              </a:ext>
            </a:extLst>
          </p:cNvPr>
          <p:cNvSpPr/>
          <p:nvPr/>
        </p:nvSpPr>
        <p:spPr>
          <a:xfrm>
            <a:off x="1268753" y="2419662"/>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30" name="Rectangle 29">
            <a:hlinkClick r:id="rId12" action="ppaction://hlinksldjump"/>
            <a:extLst>
              <a:ext uri="{FF2B5EF4-FFF2-40B4-BE49-F238E27FC236}">
                <a16:creationId xmlns:a16="http://schemas.microsoft.com/office/drawing/2014/main" xmlns="" id="{896A4C8E-C51B-4BC6-852B-126794D229A2}"/>
              </a:ext>
            </a:extLst>
          </p:cNvPr>
          <p:cNvSpPr/>
          <p:nvPr/>
        </p:nvSpPr>
        <p:spPr>
          <a:xfrm>
            <a:off x="1268754" y="2874952"/>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31" name="Rectangle 30">
            <a:hlinkClick r:id="rId13" action="ppaction://hlinksldjump"/>
            <a:extLst>
              <a:ext uri="{FF2B5EF4-FFF2-40B4-BE49-F238E27FC236}">
                <a16:creationId xmlns:a16="http://schemas.microsoft.com/office/drawing/2014/main" xmlns="" id="{8F0706B6-55CD-407B-A3A5-6E885993CF9E}"/>
              </a:ext>
            </a:extLst>
          </p:cNvPr>
          <p:cNvSpPr/>
          <p:nvPr/>
        </p:nvSpPr>
        <p:spPr>
          <a:xfrm>
            <a:off x="1268754" y="3353623"/>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pic>
        <p:nvPicPr>
          <p:cNvPr id="32" name="Picture 31">
            <a:hlinkClick r:id="rId14" action="ppaction://hlinksldjump"/>
            <a:extLst>
              <a:ext uri="{FF2B5EF4-FFF2-40B4-BE49-F238E27FC236}">
                <a16:creationId xmlns:a16="http://schemas.microsoft.com/office/drawing/2014/main" xmlns="" id="{6F586A03-25A3-4C84-B4A7-FB2D20664BAF}"/>
              </a:ext>
            </a:extLst>
          </p:cNvPr>
          <p:cNvPicPr>
            <a:picLocks noChangeAspect="1"/>
          </p:cNvPicPr>
          <p:nvPr/>
        </p:nvPicPr>
        <p:blipFill>
          <a:blip r:embed="rId15"/>
          <a:stretch>
            <a:fillRect/>
          </a:stretch>
        </p:blipFill>
        <p:spPr>
          <a:xfrm>
            <a:off x="-162166" y="4988947"/>
            <a:ext cx="3292125" cy="1462670"/>
          </a:xfrm>
          <a:prstGeom prst="rect">
            <a:avLst/>
          </a:prstGeom>
        </p:spPr>
      </p:pic>
      <p:pic>
        <p:nvPicPr>
          <p:cNvPr id="33" name="Picture 32">
            <a:extLst>
              <a:ext uri="{FF2B5EF4-FFF2-40B4-BE49-F238E27FC236}">
                <a16:creationId xmlns:a16="http://schemas.microsoft.com/office/drawing/2014/main" xmlns="" id="{D077ABBE-5CDE-4339-B97F-12C1E56B5A12}"/>
              </a:ext>
            </a:extLst>
          </p:cNvPr>
          <p:cNvPicPr>
            <a:picLocks noChangeAspect="1"/>
          </p:cNvPicPr>
          <p:nvPr/>
        </p:nvPicPr>
        <p:blipFill>
          <a:blip r:embed="rId16"/>
          <a:stretch>
            <a:fillRect/>
          </a:stretch>
        </p:blipFill>
        <p:spPr>
          <a:xfrm>
            <a:off x="9261297" y="1803633"/>
            <a:ext cx="3498929" cy="5290720"/>
          </a:xfrm>
          <a:prstGeom prst="rect">
            <a:avLst/>
          </a:prstGeom>
        </p:spPr>
      </p:pic>
      <p:pic>
        <p:nvPicPr>
          <p:cNvPr id="34" name="图片 1">
            <a:extLst>
              <a:ext uri="{FF2B5EF4-FFF2-40B4-BE49-F238E27FC236}">
                <a16:creationId xmlns:a16="http://schemas.microsoft.com/office/drawing/2014/main" xmlns="" id="{6D70D2D7-B0A1-4EE4-B3D6-1E53B870BB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2174" y="108275"/>
            <a:ext cx="4303694" cy="979076"/>
          </a:xfrm>
          <a:prstGeom prst="rect">
            <a:avLst/>
          </a:prstGeom>
        </p:spPr>
      </p:pic>
    </p:spTree>
    <p:extLst>
      <p:ext uri="{BB962C8B-B14F-4D97-AF65-F5344CB8AC3E}">
        <p14:creationId xmlns:p14="http://schemas.microsoft.com/office/powerpoint/2010/main" val="2237068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8.33333E-7 3.33333E-6 L 8.33333E-7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4118995" y="-1182216"/>
            <a:ext cx="7810150" cy="4699802"/>
          </a:xfrm>
          <a:prstGeom prst="rect">
            <a:avLst/>
          </a:prstGeom>
        </p:spPr>
      </p:pic>
      <p:sp>
        <p:nvSpPr>
          <p:cNvPr id="3" name="TextBox 2">
            <a:extLst>
              <a:ext uri="{FF2B5EF4-FFF2-40B4-BE49-F238E27FC236}">
                <a16:creationId xmlns:a16="http://schemas.microsoft.com/office/drawing/2014/main" xmlns="" id="{8CB22C4D-61CA-4448-98E0-0DBCB440532F}"/>
              </a:ext>
            </a:extLst>
          </p:cNvPr>
          <p:cNvSpPr txBox="1"/>
          <p:nvPr/>
        </p:nvSpPr>
        <p:spPr>
          <a:xfrm>
            <a:off x="5201937" y="714679"/>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ra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p>
        </p:txBody>
      </p:sp>
      <p:pic>
        <p:nvPicPr>
          <p:cNvPr id="8" name="Picture 7">
            <a:hlinkClick r:id="rId6" action="ppaction://hlinksldjump"/>
            <a:extLst>
              <a:ext uri="{FF2B5EF4-FFF2-40B4-BE49-F238E27FC236}">
                <a16:creationId xmlns:a16="http://schemas.microsoft.com/office/drawing/2014/main" xmlns="" id="{00ABEB78-39A4-45F3-9741-E8BE4E6119E7}"/>
              </a:ext>
            </a:extLst>
          </p:cNvPr>
          <p:cNvPicPr>
            <a:picLocks noChangeAspect="1"/>
          </p:cNvPicPr>
          <p:nvPr/>
        </p:nvPicPr>
        <p:blipFill>
          <a:blip r:embed="rId7"/>
          <a:stretch>
            <a:fillRect/>
          </a:stretch>
        </p:blipFill>
        <p:spPr>
          <a:xfrm>
            <a:off x="629" y="5025683"/>
            <a:ext cx="4487045" cy="1999661"/>
          </a:xfrm>
          <a:prstGeom prst="rect">
            <a:avLst/>
          </a:prstGeom>
        </p:spPr>
      </p:pic>
      <p:sp>
        <p:nvSpPr>
          <p:cNvPr id="11" name="Rectangle 10">
            <a:extLst>
              <a:ext uri="{FF2B5EF4-FFF2-40B4-BE49-F238E27FC236}">
                <a16:creationId xmlns:a16="http://schemas.microsoft.com/office/drawing/2014/main" xmlns=""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Đứng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5239BDFE-D233-4F50-97C5-53B8E39928BB}"/>
              </a:ext>
            </a:extLst>
          </p:cNvPr>
          <p:cNvPicPr>
            <a:picLocks noChangeAspect="1"/>
          </p:cNvPicPr>
          <p:nvPr/>
        </p:nvPicPr>
        <p:blipFill>
          <a:blip r:embed="rId8"/>
          <a:stretch>
            <a:fillRect/>
          </a:stretch>
        </p:blipFill>
        <p:spPr>
          <a:xfrm>
            <a:off x="176170" y="524250"/>
            <a:ext cx="4622334" cy="3609144"/>
          </a:xfrm>
          <a:prstGeom prst="rect">
            <a:avLst/>
          </a:prstGeom>
        </p:spPr>
      </p:pic>
    </p:spTree>
    <p:extLst>
      <p:ext uri="{BB962C8B-B14F-4D97-AF65-F5344CB8AC3E}">
        <p14:creationId xmlns:p14="http://schemas.microsoft.com/office/powerpoint/2010/main" val="2515873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xmlns=""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xmlns=""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xmlns=""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Gió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nấy</a:t>
            </a:r>
            <a:r>
              <a:rPr lang="en-US" sz="4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A6EF8C03-CC51-4F2F-8017-AC82206AE363}"/>
              </a:ext>
            </a:extLst>
          </p:cNvPr>
          <p:cNvPicPr>
            <a:picLocks noChangeAspect="1"/>
          </p:cNvPicPr>
          <p:nvPr/>
        </p:nvPicPr>
        <p:blipFill>
          <a:blip r:embed="rId8"/>
          <a:stretch>
            <a:fillRect/>
          </a:stretch>
        </p:blipFill>
        <p:spPr>
          <a:xfrm>
            <a:off x="474130" y="982192"/>
            <a:ext cx="3306562" cy="2728162"/>
          </a:xfrm>
          <a:prstGeom prst="rect">
            <a:avLst/>
          </a:prstGeom>
        </p:spPr>
      </p:pic>
    </p:spTree>
    <p:extLst>
      <p:ext uri="{BB962C8B-B14F-4D97-AF65-F5344CB8AC3E}">
        <p14:creationId xmlns:p14="http://schemas.microsoft.com/office/powerpoint/2010/main" val="2844394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xmlns=""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3: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xmlns=""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xmlns=""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Ếch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giếng</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31B42AC6-A093-451F-A57E-8493D5E5B5C8}"/>
              </a:ext>
            </a:extLst>
          </p:cNvPr>
          <p:cNvPicPr>
            <a:picLocks noChangeAspect="1"/>
          </p:cNvPicPr>
          <p:nvPr/>
        </p:nvPicPr>
        <p:blipFill>
          <a:blip r:embed="rId8"/>
          <a:stretch>
            <a:fillRect/>
          </a:stretch>
        </p:blipFill>
        <p:spPr>
          <a:xfrm>
            <a:off x="236478" y="682607"/>
            <a:ext cx="3904699" cy="3831234"/>
          </a:xfrm>
          <a:prstGeom prst="rect">
            <a:avLst/>
          </a:prstGeom>
        </p:spPr>
      </p:pic>
    </p:spTree>
    <p:extLst>
      <p:ext uri="{BB962C8B-B14F-4D97-AF65-F5344CB8AC3E}">
        <p14:creationId xmlns:p14="http://schemas.microsoft.com/office/powerpoint/2010/main" val="1041741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xmlns=""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xmlns=""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xmlns=""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60EDB811-C762-4E79-A0CD-F8490E608B7F}"/>
              </a:ext>
            </a:extLst>
          </p:cNvPr>
          <p:cNvPicPr>
            <a:picLocks noChangeAspect="1"/>
          </p:cNvPicPr>
          <p:nvPr/>
        </p:nvPicPr>
        <p:blipFill>
          <a:blip r:embed="rId8"/>
          <a:stretch>
            <a:fillRect/>
          </a:stretch>
        </p:blipFill>
        <p:spPr>
          <a:xfrm>
            <a:off x="350366" y="757390"/>
            <a:ext cx="3676511" cy="3023301"/>
          </a:xfrm>
          <a:prstGeom prst="rect">
            <a:avLst/>
          </a:prstGeom>
        </p:spPr>
      </p:pic>
    </p:spTree>
    <p:extLst>
      <p:ext uri="{BB962C8B-B14F-4D97-AF65-F5344CB8AC3E}">
        <p14:creationId xmlns:p14="http://schemas.microsoft.com/office/powerpoint/2010/main" val="1283892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20208" y="-467218"/>
            <a:ext cx="8500145" cy="4699802"/>
          </a:xfrm>
          <a:prstGeom prst="rect">
            <a:avLst/>
          </a:prstGeom>
        </p:spPr>
      </p:pic>
      <p:sp>
        <p:nvSpPr>
          <p:cNvPr id="3" name="TextBox 2">
            <a:extLst>
              <a:ext uri="{FF2B5EF4-FFF2-40B4-BE49-F238E27FC236}">
                <a16:creationId xmlns:a16="http://schemas.microsoft.com/office/drawing/2014/main" xmlns="" id="{8CB22C4D-61CA-4448-98E0-0DBCB440532F}"/>
              </a:ext>
            </a:extLst>
          </p:cNvPr>
          <p:cNvSpPr txBox="1"/>
          <p:nvPr/>
        </p:nvSpPr>
        <p:spPr>
          <a:xfrm>
            <a:off x="5166768" y="1434770"/>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5: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xmlns=""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xmlns=""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latin typeface="Times New Roman" panose="02020603050405020304" pitchFamily="18" charset="0"/>
                <a:cs typeface="Times New Roman" panose="02020603050405020304" pitchFamily="18" charset="0"/>
              </a:rPr>
              <a:t>Đẽo cày giữa đường</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BB3CAA8E-B398-4DF0-8566-A4C59368ED7A}"/>
              </a:ext>
            </a:extLst>
          </p:cNvPr>
          <p:cNvPicPr>
            <a:picLocks noChangeAspect="1"/>
          </p:cNvPicPr>
          <p:nvPr/>
        </p:nvPicPr>
        <p:blipFill>
          <a:blip r:embed="rId8"/>
          <a:stretch>
            <a:fillRect/>
          </a:stretch>
        </p:blipFill>
        <p:spPr>
          <a:xfrm>
            <a:off x="1" y="776230"/>
            <a:ext cx="4053254" cy="2640521"/>
          </a:xfrm>
          <a:prstGeom prst="rect">
            <a:avLst/>
          </a:prstGeom>
        </p:spPr>
      </p:pic>
    </p:spTree>
    <p:extLst>
      <p:ext uri="{BB962C8B-B14F-4D97-AF65-F5344CB8AC3E}">
        <p14:creationId xmlns:p14="http://schemas.microsoft.com/office/powerpoint/2010/main" val="393253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9416944"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7372778"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Câu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chuyện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thành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ngữ</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gửi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đến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chúng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ta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thông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điệp</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gì</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extLst>
      <p:ext uri="{BB962C8B-B14F-4D97-AF65-F5344CB8AC3E}">
        <p14:creationId xmlns:p14="http://schemas.microsoft.com/office/powerpoint/2010/main" val="4087265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647896" y="2171677"/>
            <a:ext cx="4222687" cy="2554545"/>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Thầy bói xem voi: không nên nhìn nhận, đánh giá phiến diện mà phải có sự đánh giá toàn diện, đa chiều…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xmlns=""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2031689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387528" y="1260453"/>
            <a:ext cx="6180131"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60440"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19749" y="4471880"/>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453247" y="2007313"/>
            <a:ext cx="4129083"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Viết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đoạn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văn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ngắn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từ 5 – 7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câu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trình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bày</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về</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cách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nhìn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nhận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đánh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giá</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một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con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người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trong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cuộc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sống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16" name="图片 74">
            <a:extLst>
              <a:ext uri="{FF2B5EF4-FFF2-40B4-BE49-F238E27FC236}">
                <a16:creationId xmlns:a16="http://schemas.microsoft.com/office/drawing/2014/main" xmlns="" id="{DAC1F1A8-A465-49CC-B15C-5AD5B59CB31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83746" y="1249506"/>
            <a:ext cx="1247331" cy="1621087"/>
          </a:xfrm>
          <a:prstGeom prst="rect">
            <a:avLst/>
          </a:prstGeom>
        </p:spPr>
      </p:pic>
      <p:pic>
        <p:nvPicPr>
          <p:cNvPr id="17" name="图片 74">
            <a:extLst>
              <a:ext uri="{FF2B5EF4-FFF2-40B4-BE49-F238E27FC236}">
                <a16:creationId xmlns:a16="http://schemas.microsoft.com/office/drawing/2014/main" xmlns="" id="{65E2BCA5-F0F9-4454-B4F7-CA838F924F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16752" y="2747563"/>
            <a:ext cx="1247331" cy="1621087"/>
          </a:xfrm>
          <a:prstGeom prst="rect">
            <a:avLst/>
          </a:prstGeom>
        </p:spPr>
      </p:pic>
      <p:pic>
        <p:nvPicPr>
          <p:cNvPr id="18" name="图片 74">
            <a:extLst>
              <a:ext uri="{FF2B5EF4-FFF2-40B4-BE49-F238E27FC236}">
                <a16:creationId xmlns:a16="http://schemas.microsoft.com/office/drawing/2014/main" xmlns="" id="{CCA80082-F573-4283-AC24-3934C13CC5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8474" y="3839988"/>
            <a:ext cx="1247331" cy="1621087"/>
          </a:xfrm>
          <a:prstGeom prst="rect">
            <a:avLst/>
          </a:prstGeom>
        </p:spPr>
      </p:pic>
    </p:spTree>
    <p:extLst>
      <p:ext uri="{BB962C8B-B14F-4D97-AF65-F5344CB8AC3E}">
        <p14:creationId xmlns:p14="http://schemas.microsoft.com/office/powerpoint/2010/main" val="1505086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3335D1D-C368-4924-BB92-D5382A21E361}"/>
              </a:ext>
            </a:extLst>
          </p:cNvPr>
          <p:cNvSpPr/>
          <p:nvPr/>
        </p:nvSpPr>
        <p:spPr>
          <a:xfrm>
            <a:off x="1793846" y="797510"/>
            <a:ext cx="5546521" cy="1815882"/>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p:txBody>
      </p:sp>
      <p:pic>
        <p:nvPicPr>
          <p:cNvPr id="3" name="图片 69">
            <a:extLst>
              <a:ext uri="{FF2B5EF4-FFF2-40B4-BE49-F238E27FC236}">
                <a16:creationId xmlns:a16="http://schemas.microsoft.com/office/drawing/2014/main" xmlns="" id="{B9034A56-D00A-4D4D-A3CA-21C6836732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058" y="105315"/>
            <a:ext cx="1956356" cy="1384390"/>
          </a:xfrm>
          <a:prstGeom prst="rect">
            <a:avLst/>
          </a:prstGeom>
        </p:spPr>
      </p:pic>
      <p:pic>
        <p:nvPicPr>
          <p:cNvPr id="4" name="图片 69">
            <a:extLst>
              <a:ext uri="{FF2B5EF4-FFF2-40B4-BE49-F238E27FC236}">
                <a16:creationId xmlns:a16="http://schemas.microsoft.com/office/drawing/2014/main" xmlns="" id="{35E13210-AF6C-46F9-ACEE-0F84D94E6A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35644" y="-58167"/>
            <a:ext cx="1956356" cy="1384390"/>
          </a:xfrm>
          <a:prstGeom prst="rect">
            <a:avLst/>
          </a:prstGeom>
        </p:spPr>
      </p:pic>
      <p:pic>
        <p:nvPicPr>
          <p:cNvPr id="5" name="图片 74">
            <a:extLst>
              <a:ext uri="{FF2B5EF4-FFF2-40B4-BE49-F238E27FC236}">
                <a16:creationId xmlns:a16="http://schemas.microsoft.com/office/drawing/2014/main" xmlns="" id="{6D3E16E1-2418-4085-8D4F-18FAC63083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a:extLst>
              <a:ext uri="{FF2B5EF4-FFF2-40B4-BE49-F238E27FC236}">
                <a16:creationId xmlns:a16="http://schemas.microsoft.com/office/drawing/2014/main" xmlns="" id="{2A0FE3CF-60FC-47CD-B92C-0D6A664C5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a:extLst>
              <a:ext uri="{FF2B5EF4-FFF2-40B4-BE49-F238E27FC236}">
                <a16:creationId xmlns:a16="http://schemas.microsoft.com/office/drawing/2014/main" xmlns="" id="{0F67E6EB-CF98-4BDE-8475-622AF4DA41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a:extLst>
              <a:ext uri="{FF2B5EF4-FFF2-40B4-BE49-F238E27FC236}">
                <a16:creationId xmlns:a16="http://schemas.microsoft.com/office/drawing/2014/main" xmlns="" id="{6F227415-2A15-46CB-937A-EA862297D0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11599" y="4865123"/>
            <a:ext cx="1698016" cy="1201579"/>
          </a:xfrm>
          <a:prstGeom prst="rect">
            <a:avLst/>
          </a:prstGeom>
        </p:spPr>
      </p:pic>
      <p:sp>
        <p:nvSpPr>
          <p:cNvPr id="9" name="Rectangle 8">
            <a:extLst>
              <a:ext uri="{FF2B5EF4-FFF2-40B4-BE49-F238E27FC236}">
                <a16:creationId xmlns:a16="http://schemas.microsoft.com/office/drawing/2014/main" xmlns="" id="{AEA8CBB6-4D52-4828-952C-96FAA3F0CA27}"/>
              </a:ext>
            </a:extLst>
          </p:cNvPr>
          <p:cNvSpPr/>
          <p:nvPr/>
        </p:nvSpPr>
        <p:spPr>
          <a:xfrm>
            <a:off x="4503490" y="3429000"/>
            <a:ext cx="5546521" cy="2677656"/>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dung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vấn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nhìn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phiến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diện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lệch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lạc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Phải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nhìn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595370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xmlns=""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xmlns=""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xmlns=""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xmlns=""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xmlns=""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xmlns="" id="{813D66B9-4A09-462C-AA26-03692FE6AEA6}"/>
              </a:ext>
            </a:extLst>
          </p:cNvPr>
          <p:cNvSpPr txBox="1"/>
          <p:nvPr/>
        </p:nvSpPr>
        <p:spPr>
          <a:xfrm>
            <a:off x="3437458" y="2283980"/>
            <a:ext cx="59807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HÌNH</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THÀNH KIẾN THỨC</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21">
            <a:extLst>
              <a:ext uri="{FF2B5EF4-FFF2-40B4-BE49-F238E27FC236}">
                <a16:creationId xmlns:a16="http://schemas.microsoft.com/office/drawing/2014/main" xmlns="" id="{A4D73833-72DA-41F7-9579-325131C42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a:extLst>
              <a:ext uri="{FF2B5EF4-FFF2-40B4-BE49-F238E27FC236}">
                <a16:creationId xmlns:a16="http://schemas.microsoft.com/office/drawing/2014/main" xmlns="" id="{07D69D9A-2CCF-4641-9877-56C38ED66E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spTree>
    <p:extLst>
      <p:ext uri="{BB962C8B-B14F-4D97-AF65-F5344CB8AC3E}">
        <p14:creationId xmlns:p14="http://schemas.microsoft.com/office/powerpoint/2010/main" val="4232186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3335D1D-C368-4924-BB92-D5382A21E361}"/>
              </a:ext>
            </a:extLst>
          </p:cNvPr>
          <p:cNvSpPr/>
          <p:nvPr/>
        </p:nvSpPr>
        <p:spPr>
          <a:xfrm>
            <a:off x="1460311" y="797510"/>
            <a:ext cx="10025638" cy="6001643"/>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Cách nhìn nhận, đánh giá con người hiện nay trong mỗi chúng ta đều phần nào cho thấy những nhận thức, tình cảm trong ta. Ta hay nhìn mọi người một cách phiến diện, ta thường quan sát ai đó theo những định kiến mà không quan tâm đến vấn đề chìm sau tảng băng trôi. Điều đó  xảy đến cõ lẽ bởi con người chỉ mải mê chạy theo đồng tiền và thờ ơ với cuộc sống này. Có thể nói, sự phát triển của mạng xã hội làm người ta dễ dàng dàng đánh giá nhau hơn qua một tấm hình, một video thay vì tìm hiểu, khám phá nội tâm bên trong. Cứ nhìn nhận cái thứ bóng bẩy, hào nhoáng ấy, thì bạn và tôi, chúng ta mãi mãi không thể biết thật giả trong đời này!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3" name="图片 69">
            <a:extLst>
              <a:ext uri="{FF2B5EF4-FFF2-40B4-BE49-F238E27FC236}">
                <a16:creationId xmlns:a16="http://schemas.microsoft.com/office/drawing/2014/main" xmlns="" id="{B9034A56-D00A-4D4D-A3CA-21C6836732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058" y="105315"/>
            <a:ext cx="1509802" cy="1068392"/>
          </a:xfrm>
          <a:prstGeom prst="rect">
            <a:avLst/>
          </a:prstGeom>
        </p:spPr>
      </p:pic>
      <p:pic>
        <p:nvPicPr>
          <p:cNvPr id="4" name="图片 69">
            <a:extLst>
              <a:ext uri="{FF2B5EF4-FFF2-40B4-BE49-F238E27FC236}">
                <a16:creationId xmlns:a16="http://schemas.microsoft.com/office/drawing/2014/main" xmlns="" id="{35E13210-AF6C-46F9-ACEE-0F84D94E6A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72800" y="-58167"/>
            <a:ext cx="1219200" cy="862751"/>
          </a:xfrm>
          <a:prstGeom prst="rect">
            <a:avLst/>
          </a:prstGeom>
        </p:spPr>
      </p:pic>
      <p:pic>
        <p:nvPicPr>
          <p:cNvPr id="5" name="图片 74">
            <a:extLst>
              <a:ext uri="{FF2B5EF4-FFF2-40B4-BE49-F238E27FC236}">
                <a16:creationId xmlns:a16="http://schemas.microsoft.com/office/drawing/2014/main" xmlns="" id="{6D3E16E1-2418-4085-8D4F-18FAC63083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a:extLst>
              <a:ext uri="{FF2B5EF4-FFF2-40B4-BE49-F238E27FC236}">
                <a16:creationId xmlns:a16="http://schemas.microsoft.com/office/drawing/2014/main" xmlns="" id="{2A0FE3CF-60FC-47CD-B92C-0D6A664C5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a:extLst>
              <a:ext uri="{FF2B5EF4-FFF2-40B4-BE49-F238E27FC236}">
                <a16:creationId xmlns:a16="http://schemas.microsoft.com/office/drawing/2014/main" xmlns="" id="{0F67E6EB-CF98-4BDE-8475-622AF4DA41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a:extLst>
              <a:ext uri="{FF2B5EF4-FFF2-40B4-BE49-F238E27FC236}">
                <a16:creationId xmlns:a16="http://schemas.microsoft.com/office/drawing/2014/main" xmlns="" id="{6F227415-2A15-46CB-937A-EA862297D0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85949" y="5656421"/>
            <a:ext cx="849008" cy="1201579"/>
          </a:xfrm>
          <a:prstGeom prst="rect">
            <a:avLst/>
          </a:prstGeom>
        </p:spPr>
      </p:pic>
    </p:spTree>
    <p:extLst>
      <p:ext uri="{BB962C8B-B14F-4D97-AF65-F5344CB8AC3E}">
        <p14:creationId xmlns:p14="http://schemas.microsoft.com/office/powerpoint/2010/main" val="3308632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xmlns=""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xmlns=""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xmlns=""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xmlns=""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xmlns=""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xmlns="" id="{813D66B9-4A09-462C-AA26-03692FE6AEA6}"/>
              </a:ext>
            </a:extLst>
          </p:cNvPr>
          <p:cNvSpPr txBox="1"/>
          <p:nvPr/>
        </p:nvSpPr>
        <p:spPr>
          <a:xfrm>
            <a:off x="4044916" y="2459504"/>
            <a:ext cx="45279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VẬN</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DỤNG</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extLst>
      <p:ext uri="{BB962C8B-B14F-4D97-AF65-F5344CB8AC3E}">
        <p14:creationId xmlns:p14="http://schemas.microsoft.com/office/powerpoint/2010/main" val="4038858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xmlns="" id="{0D2EF722-AC9E-4C65-A690-2FDDAAAD6CF9}"/>
              </a:ext>
            </a:extLst>
          </p:cNvPr>
          <p:cNvPicPr>
            <a:picLocks noChangeAspect="1"/>
          </p:cNvPicPr>
          <p:nvPr/>
        </p:nvPicPr>
        <p:blipFill>
          <a:blip r:embed="rId4"/>
          <a:stretch>
            <a:fillRect/>
          </a:stretch>
        </p:blipFill>
        <p:spPr>
          <a:xfrm>
            <a:off x="1529768" y="1608481"/>
            <a:ext cx="6180131" cy="4337093"/>
          </a:xfrm>
          <a:prstGeom prst="rect">
            <a:avLst/>
          </a:prstGeom>
        </p:spPr>
      </p:pic>
      <p:pic>
        <p:nvPicPr>
          <p:cNvPr id="21" name="图片 69">
            <a:extLst>
              <a:ext uri="{FF2B5EF4-FFF2-40B4-BE49-F238E27FC236}">
                <a16:creationId xmlns:a16="http://schemas.microsoft.com/office/drawing/2014/main" xmlns=""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44436" y="698979"/>
            <a:ext cx="1105092" cy="782004"/>
          </a:xfrm>
          <a:prstGeom prst="rect">
            <a:avLst/>
          </a:prstGeom>
        </p:spPr>
      </p:pic>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60440"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90240" y="5095939"/>
            <a:ext cx="1837722" cy="1300440"/>
          </a:xfrm>
          <a:prstGeom prst="rect">
            <a:avLst/>
          </a:prstGeom>
        </p:spPr>
      </p:pic>
      <p:sp>
        <p:nvSpPr>
          <p:cNvPr id="2" name="Rectangle 1">
            <a:extLst>
              <a:ext uri="{FF2B5EF4-FFF2-40B4-BE49-F238E27FC236}">
                <a16:creationId xmlns:a16="http://schemas.microsoft.com/office/drawing/2014/main" xmlns="" id="{26927DBB-6E79-4F87-A7E2-B1AF9FC2FF95}"/>
              </a:ext>
            </a:extLst>
          </p:cNvPr>
          <p:cNvSpPr/>
          <p:nvPr/>
        </p:nvSpPr>
        <p:spPr>
          <a:xfrm>
            <a:off x="2453247" y="2007313"/>
            <a:ext cx="4744507" cy="353943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Có ý kiến cho rằng: “Chúng ta cần phải biết lắng nghe ý kiến của người khác nhưng cũng phải biết bảo vệ ý kiến của mình” Em hãy lập sơ đồ tóm ý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xmlns=""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16" name="图片 74">
            <a:extLst>
              <a:ext uri="{FF2B5EF4-FFF2-40B4-BE49-F238E27FC236}">
                <a16:creationId xmlns:a16="http://schemas.microsoft.com/office/drawing/2014/main" xmlns="" id="{DAC1F1A8-A465-49CC-B15C-5AD5B59CB31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83746" y="1249506"/>
            <a:ext cx="1247331" cy="1621087"/>
          </a:xfrm>
          <a:prstGeom prst="rect">
            <a:avLst/>
          </a:prstGeom>
        </p:spPr>
      </p:pic>
      <p:pic>
        <p:nvPicPr>
          <p:cNvPr id="17" name="图片 74">
            <a:extLst>
              <a:ext uri="{FF2B5EF4-FFF2-40B4-BE49-F238E27FC236}">
                <a16:creationId xmlns:a16="http://schemas.microsoft.com/office/drawing/2014/main" xmlns="" id="{65E2BCA5-F0F9-4454-B4F7-CA838F924F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16752" y="2747563"/>
            <a:ext cx="1247331" cy="1621087"/>
          </a:xfrm>
          <a:prstGeom prst="rect">
            <a:avLst/>
          </a:prstGeom>
        </p:spPr>
      </p:pic>
      <p:pic>
        <p:nvPicPr>
          <p:cNvPr id="18" name="图片 74">
            <a:extLst>
              <a:ext uri="{FF2B5EF4-FFF2-40B4-BE49-F238E27FC236}">
                <a16:creationId xmlns:a16="http://schemas.microsoft.com/office/drawing/2014/main" xmlns="" id="{CCA80082-F573-4283-AC24-3934C13CC5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8474" y="3839988"/>
            <a:ext cx="1247331" cy="1621087"/>
          </a:xfrm>
          <a:prstGeom prst="rect">
            <a:avLst/>
          </a:prstGeom>
        </p:spPr>
      </p:pic>
    </p:spTree>
    <p:extLst>
      <p:ext uri="{BB962C8B-B14F-4D97-AF65-F5344CB8AC3E}">
        <p14:creationId xmlns:p14="http://schemas.microsoft.com/office/powerpoint/2010/main" val="344106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C5CBD16-186D-4BD1-B84A-DFEA31E5C587}"/>
              </a:ext>
            </a:extLst>
          </p:cNvPr>
          <p:cNvGrpSpPr>
            <a:grpSpLocks/>
          </p:cNvGrpSpPr>
          <p:nvPr/>
        </p:nvGrpSpPr>
        <p:grpSpPr bwMode="auto">
          <a:xfrm>
            <a:off x="1409350" y="444617"/>
            <a:ext cx="9462782" cy="5419288"/>
            <a:chOff x="1233" y="2345"/>
            <a:chExt cx="9160" cy="4146"/>
          </a:xfrm>
        </p:grpSpPr>
        <p:grpSp>
          <p:nvGrpSpPr>
            <p:cNvPr id="3" name="Group 2">
              <a:extLst>
                <a:ext uri="{FF2B5EF4-FFF2-40B4-BE49-F238E27FC236}">
                  <a16:creationId xmlns:a16="http://schemas.microsoft.com/office/drawing/2014/main" xmlns="" id="{F2288998-36D7-40EB-8C87-CDC776BFBD33}"/>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xmlns="" id="{DF299BD7-84DC-4020-87BD-232F633EE7A5}"/>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sz="3600"/>
              </a:p>
            </p:txBody>
          </p:sp>
          <p:grpSp>
            <p:nvGrpSpPr>
              <p:cNvPr id="6" name="Group 5">
                <a:extLst>
                  <a:ext uri="{FF2B5EF4-FFF2-40B4-BE49-F238E27FC236}">
                    <a16:creationId xmlns:a16="http://schemas.microsoft.com/office/drawing/2014/main" xmlns="" id="{502B627D-4D07-4274-B35E-5C62DB688896}"/>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xmlns="" id="{80EB4087-B6DD-4E55-81DE-A7C80A7DB6AC}"/>
                    </a:ext>
                  </a:extLst>
                </p:cNvPr>
                <p:cNvSpPr>
                  <a:spLocks noChangeArrowheads="1"/>
                </p:cNvSpPr>
                <p:nvPr/>
              </p:nvSpPr>
              <p:spPr bwMode="auto">
                <a:xfrm>
                  <a:off x="3239" y="1800"/>
                  <a:ext cx="4881"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xmlns="" id="{4B117AC2-E180-402D-A44C-47E8A393448F}"/>
                    </a:ext>
                  </a:extLst>
                </p:cNvPr>
                <p:cNvSpPr>
                  <a:spLocks noChangeArrowheads="1"/>
                </p:cNvSpPr>
                <p:nvPr/>
              </p:nvSpPr>
              <p:spPr bwMode="auto">
                <a:xfrm>
                  <a:off x="2410" y="292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xmlns="" id="{7E3D92E6-DA14-4EA6-B204-42B3F6777533}"/>
                    </a:ext>
                  </a:extLst>
                </p:cNvPr>
                <p:cNvSpPr>
                  <a:spLocks noChangeArrowheads="1"/>
                </p:cNvSpPr>
                <p:nvPr/>
              </p:nvSpPr>
              <p:spPr bwMode="auto">
                <a:xfrm>
                  <a:off x="6280" y="294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4540441B-B7C5-45E1-A650-CB2BC8B7DD2B}"/>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070F43C3-4C4B-4954-A085-E2A0DE23011D}"/>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041DB453-446D-48A1-9C9D-A85438BC80D1}"/>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ADFF934B-5A62-4E51-9CE4-92F915093E50}"/>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xmlns="" id="{D07CBFB2-28AA-4D37-B3AB-7B78661124FA}"/>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xmlns="" id="{2BC8F37D-E660-43D1-BF08-AF951101B319}"/>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xmlns="" id="{7476BE84-FF3A-4A09-AAC9-6CB17822ED7D}"/>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xmlns="" id="{BA2E82A9-399F-459C-9784-E27FDF4279A5}"/>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xmlns="" id="{03BD2E50-868D-4EEB-8A2B-3BADB1AECC68}"/>
                </a:ext>
              </a:extLst>
            </p:cNvPr>
            <p:cNvSpPr>
              <a:spLocks noChangeArrowheads="1"/>
            </p:cNvSpPr>
            <p:nvPr/>
          </p:nvSpPr>
          <p:spPr bwMode="auto">
            <a:xfrm>
              <a:off x="2585" y="2427"/>
              <a:ext cx="6450"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0908857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6175445" y="-2613526"/>
            <a:ext cx="861774" cy="666925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4400" b="1" i="0" u="none" strike="noStrike" kern="1200" cap="none" spc="0" normalizeH="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4121834" y="1560735"/>
            <a:ext cx="7211576" cy="681064"/>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ea typeface="黑体"/>
                  <a:cs typeface="Times New Roman" panose="02020603050405020304" pitchFamily="18" charset="0"/>
                </a:rPr>
                <a:t>Hoàn</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thành</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các</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bài</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tập</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4" y="2528866"/>
            <a:ext cx="7211576"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Chuẩn</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bị</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Th</a:t>
              </a:r>
              <a:r>
                <a:rPr lang="en-US" sz="2400" dirty="0" err="1">
                  <a:solidFill>
                    <a:srgbClr val="002060"/>
                  </a:solidFill>
                  <a:latin typeface="Times New Roman" panose="02020603050405020304" pitchFamily="18" charset="0"/>
                  <a:ea typeface="黑体"/>
                  <a:cs typeface="Times New Roman" panose="02020603050405020304" pitchFamily="18" charset="0"/>
                </a:rPr>
                <a:t>ực</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hành</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tiếng</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Việt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8"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xmlns=""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5" name="Picture 4">
            <a:extLst>
              <a:ext uri="{FF2B5EF4-FFF2-40B4-BE49-F238E27FC236}">
                <a16:creationId xmlns:a16="http://schemas.microsoft.com/office/drawing/2014/main" xmlns="" id="{3C2E14A3-F15A-42B9-B336-938EF308D809}"/>
              </a:ext>
            </a:extLst>
          </p:cNvPr>
          <p:cNvPicPr>
            <a:picLocks noChangeAspect="1"/>
          </p:cNvPicPr>
          <p:nvPr/>
        </p:nvPicPr>
        <p:blipFill>
          <a:blip r:embed="rId6"/>
          <a:stretch>
            <a:fillRect/>
          </a:stretch>
        </p:blipFill>
        <p:spPr>
          <a:xfrm>
            <a:off x="4696796" y="3693385"/>
            <a:ext cx="3926047" cy="2658273"/>
          </a:xfrm>
          <a:prstGeom prst="rect">
            <a:avLst/>
          </a:prstGeom>
        </p:spPr>
      </p:pic>
    </p:spTree>
    <p:extLst>
      <p:ext uri="{BB962C8B-B14F-4D97-AF65-F5344CB8AC3E}">
        <p14:creationId xmlns:p14="http://schemas.microsoft.com/office/powerpoint/2010/main" val="904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0" y="-9760"/>
            <a:ext cx="12192001" cy="6858000"/>
          </a:xfrm>
          <a:prstGeom prst="rect">
            <a:avLst/>
          </a:prstGeom>
        </p:spPr>
      </p:pic>
      <p:pic>
        <p:nvPicPr>
          <p:cNvPr id="22" name="图片 21">
            <a:extLst>
              <a:ext uri="{FF2B5EF4-FFF2-40B4-BE49-F238E27FC236}">
                <a16:creationId xmlns:a16="http://schemas.microsoft.com/office/drawing/2014/main" xmlns=""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a:extLst>
              <a:ext uri="{FF2B5EF4-FFF2-40B4-BE49-F238E27FC236}">
                <a16:creationId xmlns:a16="http://schemas.microsoft.com/office/drawing/2014/main" xmlns=""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xmlns=""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文本框 11">
            <a:extLst>
              <a:ext uri="{FF2B5EF4-FFF2-40B4-BE49-F238E27FC236}">
                <a16:creationId xmlns:a16="http://schemas.microsoft.com/office/drawing/2014/main" xmlns="" id="{5104E58F-C17A-47F3-B579-C51AF53AF4F2}"/>
              </a:ext>
            </a:extLst>
          </p:cNvPr>
          <p:cNvSpPr txBox="1"/>
          <p:nvPr/>
        </p:nvSpPr>
        <p:spPr>
          <a:xfrm>
            <a:off x="3635397" y="1172415"/>
            <a:ext cx="641354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kumimoji="0" lang="zh-CN" altLang="en-US"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21031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397957" y="446993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err="1">
                <a:solidFill>
                  <a:srgbClr val="002060"/>
                </a:solidFill>
                <a:latin typeface="Times New Roman" panose="02020603050405020304" pitchFamily="18" charset="0"/>
                <a:cs typeface="Times New Roman" panose="02020603050405020304" pitchFamily="18" charset="0"/>
              </a:rPr>
              <a:t>Trải</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nghiệm</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cùng</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văn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bản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67706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4569869" y="-29051"/>
            <a:ext cx="861774" cy="1595950"/>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Đọc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8" y="1560735"/>
            <a:ext cx="8283577" cy="735039"/>
            <a:chOff x="3959623" y="1084217"/>
            <a:chExt cx="6738858" cy="794562"/>
          </a:xfrm>
        </p:grpSpPr>
        <p:sp>
          <p:nvSpPr>
            <p:cNvPr id="8" name="五边形 7"/>
            <p:cNvSpPr/>
            <p:nvPr/>
          </p:nvSpPr>
          <p:spPr>
            <a:xfrm flipH="1">
              <a:off x="4122960" y="1084217"/>
              <a:ext cx="6575521"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i="1" dirty="0" err="1">
                  <a:solidFill>
                    <a:srgbClr val="002060"/>
                  </a:solidFill>
                  <a:latin typeface="Times New Roman" panose="02020603050405020304" pitchFamily="18" charset="0"/>
                  <a:cs typeface="Times New Roman" panose="02020603050405020304" pitchFamily="18" charset="0"/>
                </a:rPr>
                <a:t>Biết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đọc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thầm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đọc</a:t>
              </a:r>
              <a:r>
                <a:rPr lang="en-US" sz="2800" b="1" i="1" dirty="0">
                  <a:solidFill>
                    <a:srgbClr val="002060"/>
                  </a:solidFill>
                  <a:latin typeface="Times New Roman" panose="02020603050405020304" pitchFamily="18" charset="0"/>
                  <a:cs typeface="Times New Roman" panose="02020603050405020304" pitchFamily="18" charset="0"/>
                </a:rPr>
                <a:t> to, </a:t>
              </a:r>
              <a:r>
                <a:rPr lang="en-US" sz="2800" b="1" i="1" dirty="0" err="1">
                  <a:solidFill>
                    <a:srgbClr val="002060"/>
                  </a:solidFill>
                  <a:latin typeface="Times New Roman" panose="02020603050405020304" pitchFamily="18" charset="0"/>
                  <a:cs typeface="Times New Roman" panose="02020603050405020304" pitchFamily="18" charset="0"/>
                </a:rPr>
                <a:t>trôi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chảy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phù</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hợp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về</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tốc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độ</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đọc</a:t>
              </a:r>
              <a:r>
                <a:rPr lang="en-US" sz="2800" b="1" i="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19" cy="5655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3" y="2528866"/>
            <a:ext cx="7792661"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i="1" dirty="0">
                  <a:solidFill>
                    <a:srgbClr val="002060"/>
                  </a:solidFill>
                  <a:latin typeface="Times New Roman" panose="02020603050405020304" pitchFamily="18" charset="0"/>
                  <a:cs typeface="Times New Roman" panose="02020603050405020304" pitchFamily="18" charset="0"/>
                </a:rPr>
                <a:t>Trả lời được các câu hỏi dự đoán, theo dõi</a:t>
              </a:r>
              <a:r>
                <a:rPr lang="en-US" sz="2800" b="1" i="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3708422" y="3453675"/>
            <a:ext cx="8206071" cy="724077"/>
            <a:chOff x="3959622" y="1037721"/>
            <a:chExt cx="6738859" cy="782712"/>
          </a:xfrm>
        </p:grpSpPr>
        <p:sp>
          <p:nvSpPr>
            <p:cNvPr id="34" name="五边形 33"/>
            <p:cNvSpPr/>
            <p:nvPr/>
          </p:nvSpPr>
          <p:spPr>
            <a:xfrm flipH="1">
              <a:off x="3959622" y="1084217"/>
              <a:ext cx="6738859"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Xác định thể loại và phương thức biểu đạt chính của văn bản?</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5" name="菱形 34"/>
            <p:cNvSpPr/>
            <p:nvPr/>
          </p:nvSpPr>
          <p:spPr>
            <a:xfrm>
              <a:off x="4071887" y="1037721"/>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xmlns=""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xmlns=""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1487362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7020249" y="-3796885"/>
            <a:ext cx="1538883" cy="9035969"/>
          </a:xfrm>
          <a:prstGeom prst="rect">
            <a:avLst/>
          </a:prstGeom>
          <a:noFill/>
        </p:spPr>
        <p:txBody>
          <a:bodyPr vert="eaVert" wrap="square" rtlCol="0">
            <a:spAutoFit/>
          </a:bodyPr>
          <a:lstStyle/>
          <a:p>
            <a:pPr lvl="0">
              <a:defRPr/>
            </a:pPr>
            <a:r>
              <a:rPr lang="vi-VN"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2. Thể loại, phương thức biểu đạt, bố cục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4121834" y="1560735"/>
            <a:ext cx="7211576" cy="681064"/>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truyện</a:t>
              </a:r>
              <a:r>
                <a:rPr lang="en-US" sz="3200" dirty="0">
                  <a:solidFill>
                    <a:srgbClr val="00206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4" y="2528866"/>
            <a:ext cx="7211576"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002060"/>
                  </a:solidFill>
                  <a:latin typeface="Times New Roman" panose="02020603050405020304" pitchFamily="18" charset="0"/>
                  <a:cs typeface="Times New Roman" panose="02020603050405020304" pitchFamily="18" charset="0"/>
                </a:rPr>
                <a:t>Phương thức biểu đạt: Tự sự</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8"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xmlns=""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5" name="Picture 4">
            <a:extLst>
              <a:ext uri="{FF2B5EF4-FFF2-40B4-BE49-F238E27FC236}">
                <a16:creationId xmlns:a16="http://schemas.microsoft.com/office/drawing/2014/main" xmlns="" id="{3C2E14A3-F15A-42B9-B336-938EF308D809}"/>
              </a:ext>
            </a:extLst>
          </p:cNvPr>
          <p:cNvPicPr>
            <a:picLocks noChangeAspect="1"/>
          </p:cNvPicPr>
          <p:nvPr/>
        </p:nvPicPr>
        <p:blipFill>
          <a:blip r:embed="rId6"/>
          <a:stretch>
            <a:fillRect/>
          </a:stretch>
        </p:blipFill>
        <p:spPr>
          <a:xfrm>
            <a:off x="4696796" y="3693385"/>
            <a:ext cx="3926047" cy="2658273"/>
          </a:xfrm>
          <a:prstGeom prst="rect">
            <a:avLst/>
          </a:prstGeom>
        </p:spPr>
      </p:pic>
    </p:spTree>
    <p:extLst>
      <p:ext uri="{BB962C8B-B14F-4D97-AF65-F5344CB8AC3E}">
        <p14:creationId xmlns:p14="http://schemas.microsoft.com/office/powerpoint/2010/main" val="3297386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412926" y="4648924"/>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II. </a:t>
            </a:r>
            <a:r>
              <a:rPr lang="en-US" altLang="zh-CN" sz="4400" b="1" dirty="0" err="1">
                <a:solidFill>
                  <a:srgbClr val="002060"/>
                </a:solidFill>
                <a:latin typeface="Times New Roman" panose="02020603050405020304" pitchFamily="18" charset="0"/>
                <a:cs typeface="Times New Roman" panose="02020603050405020304" pitchFamily="18" charset="0"/>
              </a:rPr>
              <a:t>Suy</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ngẫm</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và</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phản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hồi</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86596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xmlns=""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xmlns=""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xmlns=""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xmlns=""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xmlns=""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xmlns=""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xmlns=""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xmlns=""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xmlns=""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xmlns=""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xmlns=""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xmlns=""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xmlns=""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xmlns=""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xmlns=""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xmlns=""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xmlns=""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xmlns=""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xmlns=""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xmlns=""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xmlns=""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xmlns=""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xmlns=""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xmlns=""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xmlns=""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xmlns=""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xmlns=""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xmlns=""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xmlns=""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xmlns=""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xmlns=""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xmlns=""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xmlns=""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xmlns=""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xmlns=""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xmlns=""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xmlns=""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xmlns=""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xmlns=""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xmlns=""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xmlns=""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xmlns=""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xmlns=""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xmlns=""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xmlns=""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xmlns=""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xmlns=""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xmlns=""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xmlns=""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xmlns="" id="{069AB095-F8D2-4BC8-A6FB-89AEAB009398}"/>
              </a:ext>
            </a:extLst>
          </p:cNvPr>
          <p:cNvSpPr txBox="1"/>
          <p:nvPr/>
        </p:nvSpPr>
        <p:spPr>
          <a:xfrm>
            <a:off x="2412926" y="4648924"/>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1. </a:t>
            </a:r>
            <a:r>
              <a:rPr lang="en-US" altLang="zh-CN" sz="4400" b="1" dirty="0" err="1">
                <a:solidFill>
                  <a:srgbClr val="002060"/>
                </a:solidFill>
                <a:latin typeface="Times New Roman" panose="02020603050405020304" pitchFamily="18" charset="0"/>
                <a:cs typeface="Times New Roman" panose="02020603050405020304" pitchFamily="18" charset="0"/>
              </a:rPr>
              <a:t>Nhân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vật</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vị</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vua</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662897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162</TotalTime>
  <Words>1173</Words>
  <Application>Microsoft Office PowerPoint</Application>
  <PresentationFormat>Custom</PresentationFormat>
  <Paragraphs>127</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42</cp:revision>
  <dcterms:created xsi:type="dcterms:W3CDTF">2021-11-30T14:57:08Z</dcterms:created>
  <dcterms:modified xsi:type="dcterms:W3CDTF">2022-02-28T02:09:59Z</dcterms:modified>
</cp:coreProperties>
</file>