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2" r:id="rId4"/>
    <p:sldId id="261" r:id="rId5"/>
    <p:sldId id="260" r:id="rId6"/>
    <p:sldId id="269" r:id="rId7"/>
    <p:sldId id="270" r:id="rId8"/>
    <p:sldId id="263" r:id="rId9"/>
    <p:sldId id="273" r:id="rId10"/>
    <p:sldId id="321" r:id="rId11"/>
    <p:sldId id="272" r:id="rId12"/>
    <p:sldId id="304" r:id="rId13"/>
    <p:sldId id="268" r:id="rId14"/>
    <p:sldId id="271" r:id="rId15"/>
    <p:sldId id="275" r:id="rId16"/>
    <p:sldId id="305" r:id="rId17"/>
    <p:sldId id="306" r:id="rId18"/>
    <p:sldId id="319" r:id="rId19"/>
    <p:sldId id="308" r:id="rId20"/>
    <p:sldId id="309" r:id="rId21"/>
    <p:sldId id="312" r:id="rId22"/>
    <p:sldId id="311" r:id="rId23"/>
    <p:sldId id="313" r:id="rId24"/>
    <p:sldId id="317" r:id="rId25"/>
    <p:sldId id="320" r:id="rId26"/>
    <p:sldId id="318" r:id="rId27"/>
    <p:sldId id="284" r:id="rId28"/>
    <p:sldId id="285" r:id="rId29"/>
    <p:sldId id="286" r:id="rId30"/>
    <p:sldId id="287" r:id="rId31"/>
    <p:sldId id="315" r:id="rId32"/>
    <p:sldId id="316" r:id="rId33"/>
    <p:sldId id="291" r:id="rId34"/>
    <p:sldId id="290" r:id="rId35"/>
    <p:sldId id="303" r:id="rId36"/>
    <p:sldId id="293" r:id="rId37"/>
    <p:sldId id="294" r:id="rId38"/>
    <p:sldId id="295" r:id="rId39"/>
    <p:sldId id="296" r:id="rId40"/>
    <p:sldId id="297" r:id="rId41"/>
    <p:sldId id="298" r:id="rId42"/>
    <p:sldId id="299" r:id="rId43"/>
    <p:sldId id="300" r:id="rId44"/>
    <p:sldId id="301" r:id="rId45"/>
    <p:sldId id="302" r:id="rId46"/>
    <p:sldId id="289" r:id="rId47"/>
    <p:sldId id="281" r:id="rId48"/>
    <p:sldId id="280" r:id="rId49"/>
    <p:sldId id="26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120" y="6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FF8F13-9EFD-41D8-BFFD-B747105A3CB4}"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3762101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FF8F13-9EFD-41D8-BFFD-B747105A3CB4}"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49772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FF8F13-9EFD-41D8-BFFD-B747105A3CB4}"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3141293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FF8F13-9EFD-41D8-BFFD-B747105A3CB4}"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513789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FF8F13-9EFD-41D8-BFFD-B747105A3CB4}"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76939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FF8F13-9EFD-41D8-BFFD-B747105A3CB4}" type="datetimeFigureOut">
              <a:rPr lang="en-US" smtClean="0"/>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3051409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FF8F13-9EFD-41D8-BFFD-B747105A3CB4}" type="datetimeFigureOut">
              <a:rPr lang="en-US" smtClean="0"/>
              <a:t>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1850143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FF8F13-9EFD-41D8-BFFD-B747105A3CB4}" type="datetimeFigureOut">
              <a:rPr lang="en-US" smtClean="0"/>
              <a:t>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2002515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F8F13-9EFD-41D8-BFFD-B747105A3CB4}" type="datetimeFigureOut">
              <a:rPr lang="en-US" smtClean="0"/>
              <a:t>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2531518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FF8F13-9EFD-41D8-BFFD-B747105A3CB4}" type="datetimeFigureOut">
              <a:rPr lang="en-US" smtClean="0"/>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1642749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FF8F13-9EFD-41D8-BFFD-B747105A3CB4}" type="datetimeFigureOut">
              <a:rPr lang="en-US" smtClean="0"/>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5F264-29FB-46E3-9925-3589B66A4114}" type="slidenum">
              <a:rPr lang="en-US" smtClean="0"/>
              <a:t>‹#›</a:t>
            </a:fld>
            <a:endParaRPr lang="en-US"/>
          </a:p>
        </p:txBody>
      </p:sp>
    </p:spTree>
    <p:extLst>
      <p:ext uri="{BB962C8B-B14F-4D97-AF65-F5344CB8AC3E}">
        <p14:creationId xmlns:p14="http://schemas.microsoft.com/office/powerpoint/2010/main" val="3248476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F8F13-9EFD-41D8-BFFD-B747105A3CB4}" type="datetimeFigureOut">
              <a:rPr lang="en-US" smtClean="0"/>
              <a:t>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5F264-29FB-46E3-9925-3589B66A4114}" type="slidenum">
              <a:rPr lang="en-US" smtClean="0"/>
              <a:t>‹#›</a:t>
            </a:fld>
            <a:endParaRPr lang="en-US"/>
          </a:p>
        </p:txBody>
      </p:sp>
    </p:spTree>
    <p:extLst>
      <p:ext uri="{BB962C8B-B14F-4D97-AF65-F5344CB8AC3E}">
        <p14:creationId xmlns:p14="http://schemas.microsoft.com/office/powerpoint/2010/main" val="209308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37.xml"/><Relationship Id="rId18" Type="http://schemas.openxmlformats.org/officeDocument/2006/relationships/slide" Target="slide42.xml"/><Relationship Id="rId3" Type="http://schemas.openxmlformats.org/officeDocument/2006/relationships/image" Target="../media/image21.jpg"/><Relationship Id="rId21" Type="http://schemas.openxmlformats.org/officeDocument/2006/relationships/slide" Target="slide45.xml"/><Relationship Id="rId7" Type="http://schemas.openxmlformats.org/officeDocument/2006/relationships/image" Target="../media/image24.png"/><Relationship Id="rId12" Type="http://schemas.openxmlformats.org/officeDocument/2006/relationships/slide" Target="slide36.xml"/><Relationship Id="rId17" Type="http://schemas.openxmlformats.org/officeDocument/2006/relationships/slide" Target="slide41.xml"/><Relationship Id="rId2" Type="http://schemas.openxmlformats.org/officeDocument/2006/relationships/audio" Target="../media/audio1.wav"/><Relationship Id="rId16" Type="http://schemas.openxmlformats.org/officeDocument/2006/relationships/slide" Target="slide40.xml"/><Relationship Id="rId20" Type="http://schemas.openxmlformats.org/officeDocument/2006/relationships/slide" Target="slide44.xml"/><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5.wdp"/><Relationship Id="rId5" Type="http://schemas.microsoft.com/office/2007/relationships/hdphoto" Target="../media/hdphoto3.wdp"/><Relationship Id="rId15" Type="http://schemas.openxmlformats.org/officeDocument/2006/relationships/slide" Target="slide39.xml"/><Relationship Id="rId10" Type="http://schemas.openxmlformats.org/officeDocument/2006/relationships/image" Target="../media/image26.png"/><Relationship Id="rId19" Type="http://schemas.openxmlformats.org/officeDocument/2006/relationships/slide" Target="slide43.xml"/><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slide" Target="slide38.xml"/><Relationship Id="rId22" Type="http://schemas.openxmlformats.org/officeDocument/2006/relationships/slide" Target="slide46.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27.jpg"/><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27.jpg"/><Relationship Id="rId4" Type="http://schemas.openxmlformats.org/officeDocument/2006/relationships/audio" Target="../media/audio1.wav"/></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27.jpg"/><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27.jp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27.jpg"/><Relationship Id="rId4" Type="http://schemas.openxmlformats.org/officeDocument/2006/relationships/audio" Target="../media/audio1.wav"/></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27.jp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27.jpg"/><Relationship Id="rId4" Type="http://schemas.openxmlformats.org/officeDocument/2006/relationships/audio" Target="../media/audio1.wav"/></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27.jpg"/><Relationship Id="rId4" Type="http://schemas.openxmlformats.org/officeDocument/2006/relationships/audio" Target="../media/audio1.wav"/></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27.jpg"/><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27.jpg"/><Relationship Id="rId4" Type="http://schemas.openxmlformats.org/officeDocument/2006/relationships/audio" Target="../media/audio1.wav"/></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2527160" y="182880"/>
            <a:ext cx="6085320" cy="830997"/>
          </a:xfrm>
          <a:prstGeom prst="rect">
            <a:avLst/>
          </a:prstGeom>
          <a:noFill/>
        </p:spPr>
        <p:txBody>
          <a:bodyPr wrap="none" rtlCol="0">
            <a:spAutoFit/>
          </a:bodyPr>
          <a:lstStyle/>
          <a:p>
            <a:r>
              <a:rPr lang="en-US" sz="4800" b="1">
                <a:solidFill>
                  <a:srgbClr val="7030A0"/>
                </a:solidFill>
                <a:latin typeface="Times New Roman" panose="02020603050405020304" pitchFamily="18" charset="0"/>
                <a:cs typeface="Times New Roman" panose="02020603050405020304" pitchFamily="18" charset="0"/>
              </a:rPr>
              <a:t>Đọc kết nối chủ điểm: </a:t>
            </a:r>
          </a:p>
        </p:txBody>
      </p:sp>
      <p:sp>
        <p:nvSpPr>
          <p:cNvPr id="3" name="TextBox 2"/>
          <p:cNvSpPr txBox="1"/>
          <p:nvPr/>
        </p:nvSpPr>
        <p:spPr>
          <a:xfrm>
            <a:off x="4517626" y="1153436"/>
            <a:ext cx="6791475" cy="1015663"/>
          </a:xfrm>
          <a:prstGeom prst="rect">
            <a:avLst/>
          </a:prstGeom>
          <a:noFill/>
        </p:spPr>
        <p:txBody>
          <a:bodyPr wrap="none" rtlCol="0">
            <a:spAutoFit/>
          </a:bodyPr>
          <a:lstStyle/>
          <a:p>
            <a:r>
              <a:rPr lang="en-US" sz="6000" b="1">
                <a:solidFill>
                  <a:srgbClr val="7030A0"/>
                </a:solidFill>
                <a:latin typeface="Times New Roman" panose="02020603050405020304" pitchFamily="18" charset="0"/>
                <a:cs typeface="Times New Roman" panose="02020603050405020304" pitchFamily="18" charset="0"/>
              </a:rPr>
              <a:t>CON GÁI CỦA MẸ</a:t>
            </a:r>
          </a:p>
        </p:txBody>
      </p:sp>
      <p:sp>
        <p:nvSpPr>
          <p:cNvPr id="5" name="TextBox 4"/>
          <p:cNvSpPr txBox="1"/>
          <p:nvPr/>
        </p:nvSpPr>
        <p:spPr>
          <a:xfrm>
            <a:off x="5972767" y="2169099"/>
            <a:ext cx="4955203" cy="830997"/>
          </a:xfrm>
          <a:prstGeom prst="rect">
            <a:avLst/>
          </a:prstGeom>
          <a:noFill/>
        </p:spPr>
        <p:txBody>
          <a:bodyPr wrap="none" rtlCol="0">
            <a:spAutoFit/>
          </a:bodyPr>
          <a:lstStyle/>
          <a:p>
            <a:r>
              <a:rPr lang="en-US" sz="4800" b="1">
                <a:solidFill>
                  <a:srgbClr val="7030A0"/>
                </a:solidFill>
                <a:latin typeface="Times New Roman" panose="02020603050405020304" pitchFamily="18" charset="0"/>
                <a:cs typeface="Times New Roman" panose="02020603050405020304" pitchFamily="18" charset="0"/>
              </a:rPr>
              <a:t>           </a:t>
            </a:r>
            <a:r>
              <a:rPr lang="en-US" sz="4000" b="1" i="1">
                <a:solidFill>
                  <a:srgbClr val="7030A0"/>
                </a:solidFill>
                <a:latin typeface="Times New Roman" panose="02020603050405020304" pitchFamily="18" charset="0"/>
                <a:cs typeface="Times New Roman" panose="02020603050405020304" pitchFamily="18" charset="0"/>
              </a:rPr>
              <a:t>Thái Bá Dũng</a:t>
            </a:r>
            <a:endParaRPr lang="en-US" sz="4800" b="1" i="1">
              <a:solidFill>
                <a:srgbClr val="7030A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711432" y="3081466"/>
            <a:ext cx="7152920" cy="707886"/>
          </a:xfrm>
          <a:prstGeom prst="rect">
            <a:avLst/>
          </a:prstGeom>
          <a:noFill/>
        </p:spPr>
        <p:txBody>
          <a:bodyPr wrap="none" rtlCol="0">
            <a:spAutoFit/>
          </a:bodyPr>
          <a:lstStyle/>
          <a:p>
            <a:r>
              <a:rPr lang="en-US" sz="4000" b="1" i="1" dirty="0" err="1">
                <a:solidFill>
                  <a:srgbClr val="7030A0"/>
                </a:solidFill>
                <a:latin typeface="Times New Roman" panose="02020603050405020304" pitchFamily="18" charset="0"/>
                <a:cs typeface="Times New Roman" panose="02020603050405020304" pitchFamily="18" charset="0"/>
              </a:rPr>
              <a:t>Giáo</a:t>
            </a:r>
            <a:r>
              <a:rPr lang="en-US" sz="4000" b="1" i="1" dirty="0">
                <a:solidFill>
                  <a:srgbClr val="7030A0"/>
                </a:solidFill>
                <a:latin typeface="Times New Roman" panose="02020603050405020304" pitchFamily="18" charset="0"/>
                <a:cs typeface="Times New Roman" panose="02020603050405020304" pitchFamily="18" charset="0"/>
              </a:rPr>
              <a:t> </a:t>
            </a:r>
            <a:r>
              <a:rPr lang="en-US" sz="4000" b="1" i="1" dirty="0" err="1">
                <a:solidFill>
                  <a:srgbClr val="7030A0"/>
                </a:solidFill>
                <a:latin typeface="Times New Roman" panose="02020603050405020304" pitchFamily="18" charset="0"/>
                <a:cs typeface="Times New Roman" panose="02020603050405020304" pitchFamily="18" charset="0"/>
              </a:rPr>
              <a:t>viên</a:t>
            </a:r>
            <a:r>
              <a:rPr lang="en-US" sz="4000" b="1" i="1" dirty="0">
                <a:solidFill>
                  <a:srgbClr val="7030A0"/>
                </a:solidFill>
                <a:latin typeface="Times New Roman" panose="02020603050405020304" pitchFamily="18" charset="0"/>
                <a:cs typeface="Times New Roman" panose="02020603050405020304" pitchFamily="18" charset="0"/>
              </a:rPr>
              <a:t>: </a:t>
            </a:r>
            <a:r>
              <a:rPr lang="en-US" sz="4000" b="1" i="1" dirty="0" err="1" smtClean="0">
                <a:solidFill>
                  <a:srgbClr val="7030A0"/>
                </a:solidFill>
                <a:latin typeface="Times New Roman" panose="02020603050405020304" pitchFamily="18" charset="0"/>
                <a:cs typeface="Times New Roman" panose="02020603050405020304" pitchFamily="18" charset="0"/>
              </a:rPr>
              <a:t>Phạm</a:t>
            </a:r>
            <a:r>
              <a:rPr lang="en-US" sz="4000" b="1" i="1" dirty="0" smtClean="0">
                <a:solidFill>
                  <a:srgbClr val="7030A0"/>
                </a:solidFill>
                <a:latin typeface="Times New Roman" panose="02020603050405020304" pitchFamily="18" charset="0"/>
                <a:cs typeface="Times New Roman" panose="02020603050405020304" pitchFamily="18" charset="0"/>
              </a:rPr>
              <a:t> </a:t>
            </a:r>
            <a:r>
              <a:rPr lang="en-US" sz="4000" b="1" i="1" dirty="0" err="1" smtClean="0">
                <a:solidFill>
                  <a:srgbClr val="7030A0"/>
                </a:solidFill>
                <a:latin typeface="Times New Roman" panose="02020603050405020304" pitchFamily="18" charset="0"/>
                <a:cs typeface="Times New Roman" panose="02020603050405020304" pitchFamily="18" charset="0"/>
              </a:rPr>
              <a:t>Thị</a:t>
            </a:r>
            <a:r>
              <a:rPr lang="en-US" sz="4000" b="1" i="1" dirty="0" smtClean="0">
                <a:solidFill>
                  <a:srgbClr val="7030A0"/>
                </a:solidFill>
                <a:latin typeface="Times New Roman" panose="02020603050405020304" pitchFamily="18" charset="0"/>
                <a:cs typeface="Times New Roman" panose="02020603050405020304" pitchFamily="18" charset="0"/>
              </a:rPr>
              <a:t> </a:t>
            </a:r>
            <a:r>
              <a:rPr lang="en-US" sz="4000" b="1" i="1" dirty="0" err="1" smtClean="0">
                <a:solidFill>
                  <a:srgbClr val="7030A0"/>
                </a:solidFill>
                <a:latin typeface="Times New Roman" panose="02020603050405020304" pitchFamily="18" charset="0"/>
                <a:cs typeface="Times New Roman" panose="02020603050405020304" pitchFamily="18" charset="0"/>
              </a:rPr>
              <a:t>Mimh</a:t>
            </a:r>
            <a:r>
              <a:rPr lang="en-US" sz="4000" b="1" i="1" dirty="0" smtClean="0">
                <a:solidFill>
                  <a:srgbClr val="7030A0"/>
                </a:solidFill>
                <a:latin typeface="Times New Roman" panose="02020603050405020304" pitchFamily="18" charset="0"/>
                <a:cs typeface="Times New Roman" panose="02020603050405020304" pitchFamily="18" charset="0"/>
              </a:rPr>
              <a:t> </a:t>
            </a:r>
            <a:r>
              <a:rPr lang="en-US" sz="4000" b="1" i="1" dirty="0" err="1" smtClean="0">
                <a:solidFill>
                  <a:srgbClr val="7030A0"/>
                </a:solidFill>
                <a:latin typeface="Times New Roman" panose="02020603050405020304" pitchFamily="18" charset="0"/>
                <a:cs typeface="Times New Roman" panose="02020603050405020304" pitchFamily="18" charset="0"/>
              </a:rPr>
              <a:t>Tâm</a:t>
            </a:r>
            <a:endParaRPr lang="en-US" sz="40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84799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332953" y="0"/>
            <a:ext cx="2769028" cy="1015663"/>
          </a:xfrm>
          <a:prstGeom prst="rect">
            <a:avLst/>
          </a:prstGeom>
        </p:spPr>
        <p:txBody>
          <a:bodyPr wrap="none">
            <a:spAutoFit/>
          </a:bodyPr>
          <a:lstStyle/>
          <a:p>
            <a:pPr algn="just">
              <a:lnSpc>
                <a:spcPct val="150000"/>
              </a:lnSpc>
            </a:pPr>
            <a:r>
              <a:rPr lang="nl-NL"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Tác phẩm</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1176503" y="1520037"/>
            <a:ext cx="7783477" cy="584775"/>
          </a:xfrm>
          <a:prstGeom prst="rect">
            <a:avLst/>
          </a:prstGeom>
        </p:spPr>
        <p:txBody>
          <a:bodyPr wrap="none">
            <a:spAutoFit/>
          </a:bodyPr>
          <a:lstStyle/>
          <a:p>
            <a:r>
              <a:rPr lang="en-US" sz="3200">
                <a:latin typeface="Times New Roman" panose="02020603050405020304" pitchFamily="18" charset="0"/>
                <a:cs typeface="Times New Roman" panose="02020603050405020304" pitchFamily="18" charset="0"/>
              </a:rPr>
              <a:t>- Xuất xứ: Báo Tuổi trẻ, số ra ngày 24/8/2019.</a:t>
            </a:r>
          </a:p>
        </p:txBody>
      </p:sp>
    </p:spTree>
    <p:extLst>
      <p:ext uri="{BB962C8B-B14F-4D97-AF65-F5344CB8AC3E}">
        <p14:creationId xmlns:p14="http://schemas.microsoft.com/office/powerpoint/2010/main" val="526255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1CF4D6-F9CB-3F4D-899C-3CC56AFC72D0}"/>
              </a:ext>
            </a:extLst>
          </p:cNvPr>
          <p:cNvSpPr txBox="1">
            <a:spLocks/>
          </p:cNvSpPr>
          <p:nvPr/>
        </p:nvSpPr>
        <p:spPr>
          <a:xfrm>
            <a:off x="4467497" y="652730"/>
            <a:ext cx="7001691"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a:solidFill>
                  <a:srgbClr val="7030A0"/>
                </a:solidFill>
                <a:latin typeface="Times New Roman" panose="02020603050405020304" pitchFamily="18" charset="0"/>
                <a:cs typeface="Times New Roman" panose="02020603050405020304" pitchFamily="18" charset="0"/>
              </a:rPr>
              <a:t>II. Suy ngẫm và phản hồi</a:t>
            </a:r>
            <a:endParaRPr kumimoji="0" lang="en-US" sz="6000" b="1" i="0"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221129919"/>
      </p:ext>
    </p:extLst>
  </p:cSld>
  <p:clrMapOvr>
    <a:masterClrMapping/>
  </p:clrMapOvr>
  <p:transition spd="slow">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1CF4D6-F9CB-3F4D-899C-3CC56AFC72D0}"/>
              </a:ext>
            </a:extLst>
          </p:cNvPr>
          <p:cNvSpPr txBox="1">
            <a:spLocks/>
          </p:cNvSpPr>
          <p:nvPr/>
        </p:nvSpPr>
        <p:spPr>
          <a:xfrm>
            <a:off x="4467497" y="652730"/>
            <a:ext cx="7001691"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6000" b="1" i="0" u="none" strike="noStrike" kern="1200" cap="none" spc="0" normalizeH="0" baseline="0" noProof="0">
                <a:ln>
                  <a:noFill/>
                </a:ln>
                <a:solidFill>
                  <a:srgbClr val="7030A0"/>
                </a:solidFill>
                <a:effectLst/>
                <a:uLnTx/>
                <a:uFillTx/>
                <a:latin typeface="Times New Roman" panose="02020603050405020304" pitchFamily="18" charset="0"/>
                <a:ea typeface="+mj-ea"/>
                <a:cs typeface="Times New Roman" panose="02020603050405020304" pitchFamily="18" charset="0"/>
              </a:rPr>
              <a:t>1. Tình cảm của người mẹ</a:t>
            </a:r>
          </a:p>
        </p:txBody>
      </p:sp>
    </p:spTree>
    <p:extLst>
      <p:ext uri="{BB962C8B-B14F-4D97-AF65-F5344CB8AC3E}">
        <p14:creationId xmlns:p14="http://schemas.microsoft.com/office/powerpoint/2010/main" val="1005759127"/>
      </p:ext>
    </p:extLst>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644796" y="659311"/>
            <a:ext cx="8995593" cy="5532483"/>
            <a:chOff x="-33201" y="200077"/>
            <a:chExt cx="4904912" cy="3346825"/>
          </a:xfrm>
        </p:grpSpPr>
        <p:sp>
          <p:nvSpPr>
            <p:cNvPr id="3" name="Rectangle 2"/>
            <p:cNvSpPr/>
            <p:nvPr/>
          </p:nvSpPr>
          <p:spPr>
            <a:xfrm>
              <a:off x="-33201" y="200077"/>
              <a:ext cx="4904912" cy="3346825"/>
            </a:xfrm>
            <a:prstGeom prst="rect">
              <a:avLst/>
            </a:prstGeom>
            <a:solidFill>
              <a:sysClr val="window" lastClr="FFFFFF"/>
            </a:solidFill>
            <a:ln w="12700" cap="flat" cmpd="sng" algn="ctr">
              <a:solidFill>
                <a:srgbClr val="00B05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descr="Shap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7" y="254000"/>
              <a:ext cx="2292985" cy="32829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13267"/>
              <a:ext cx="2263140" cy="3200400"/>
            </a:xfrm>
            <a:prstGeom prst="rect">
              <a:avLst/>
            </a:prstGeom>
          </p:spPr>
        </p:pic>
        <p:sp>
          <p:nvSpPr>
            <p:cNvPr id="6" name="Text Box 63"/>
            <p:cNvSpPr txBox="1"/>
            <p:nvPr/>
          </p:nvSpPr>
          <p:spPr>
            <a:xfrm>
              <a:off x="2861734" y="736600"/>
              <a:ext cx="1356360" cy="533400"/>
            </a:xfrm>
            <a:prstGeom prst="rect">
              <a:avLst/>
            </a:prstGeom>
            <a:solidFill>
              <a:srgbClr val="70AD47">
                <a:lumMod val="60000"/>
                <a:lumOff val="40000"/>
              </a:srgbClr>
            </a:solidFill>
            <a:ln w="6350">
              <a:solidFill>
                <a:sysClr val="window" lastClr="FFFFFF"/>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Sự đền đáp công ơn của người con</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 Box 64"/>
            <p:cNvSpPr txBox="1"/>
            <p:nvPr/>
          </p:nvSpPr>
          <p:spPr>
            <a:xfrm>
              <a:off x="448734" y="795867"/>
              <a:ext cx="1356360" cy="533400"/>
            </a:xfrm>
            <a:prstGeom prst="rect">
              <a:avLst/>
            </a:prstGeom>
            <a:solidFill>
              <a:srgbClr val="F18B92"/>
            </a:solidFill>
            <a:ln w="6350">
              <a:solidFill>
                <a:sysClr val="window" lastClr="FFFFFF"/>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Tình cảm của người mẹ</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grpSp>
          <p:nvGrpSpPr>
            <p:cNvPr id="8" name="Group 7"/>
            <p:cNvGrpSpPr/>
            <p:nvPr/>
          </p:nvGrpSpPr>
          <p:grpSpPr>
            <a:xfrm>
              <a:off x="203200" y="1397000"/>
              <a:ext cx="2077877" cy="1719578"/>
              <a:chOff x="0" y="0"/>
              <a:chExt cx="2077877" cy="1719792"/>
            </a:xfrm>
          </p:grpSpPr>
          <p:sp>
            <p:nvSpPr>
              <p:cNvPr id="18" name="Text Box 66"/>
              <p:cNvSpPr txBox="1"/>
              <p:nvPr/>
            </p:nvSpPr>
            <p:spPr>
              <a:xfrm>
                <a:off x="0" y="0"/>
                <a:ext cx="2051050" cy="265430"/>
              </a:xfrm>
              <a:prstGeom prst="rect">
                <a:avLst/>
              </a:prstGeom>
              <a:solidFill>
                <a:srgbClr val="EEB8DD"/>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9" name="Text Box 67"/>
              <p:cNvSpPr txBox="1"/>
              <p:nvPr/>
            </p:nvSpPr>
            <p:spPr>
              <a:xfrm>
                <a:off x="88900" y="203200"/>
                <a:ext cx="1962150" cy="278342"/>
              </a:xfrm>
              <a:prstGeom prst="rect">
                <a:avLst/>
              </a:prstGeom>
              <a:solidFill>
                <a:srgbClr val="EEB8DD"/>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0" name="Text Box 68"/>
              <p:cNvSpPr txBox="1"/>
              <p:nvPr/>
            </p:nvSpPr>
            <p:spPr>
              <a:xfrm>
                <a:off x="209550" y="419100"/>
                <a:ext cx="1841500" cy="278342"/>
              </a:xfrm>
              <a:prstGeom prst="rect">
                <a:avLst/>
              </a:prstGeom>
              <a:solidFill>
                <a:srgbClr val="EEB8DD"/>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1" name="Text Box 69"/>
              <p:cNvSpPr txBox="1"/>
              <p:nvPr/>
            </p:nvSpPr>
            <p:spPr>
              <a:xfrm>
                <a:off x="444500" y="654050"/>
                <a:ext cx="1606550" cy="278342"/>
              </a:xfrm>
              <a:prstGeom prst="rect">
                <a:avLst/>
              </a:prstGeom>
              <a:solidFill>
                <a:srgbClr val="EEB8DD"/>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2" name="Text Box 70"/>
              <p:cNvSpPr txBox="1"/>
              <p:nvPr/>
            </p:nvSpPr>
            <p:spPr>
              <a:xfrm>
                <a:off x="679450" y="857250"/>
                <a:ext cx="1371600" cy="278342"/>
              </a:xfrm>
              <a:prstGeom prst="rect">
                <a:avLst/>
              </a:prstGeom>
              <a:solidFill>
                <a:srgbClr val="EEB8DD"/>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 name="Text Box 71"/>
              <p:cNvSpPr txBox="1"/>
              <p:nvPr/>
            </p:nvSpPr>
            <p:spPr>
              <a:xfrm>
                <a:off x="953927" y="1052534"/>
                <a:ext cx="1123950" cy="278342"/>
              </a:xfrm>
              <a:prstGeom prst="rect">
                <a:avLst/>
              </a:prstGeom>
              <a:solidFill>
                <a:srgbClr val="EEB8DD"/>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3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r>
                  <a:rPr lang="en-US" sz="1200">
                    <a:effectLst/>
                    <a:latin typeface=".VnTime" panose="020B7200000000000000" pitchFamily="34" charset="0"/>
                    <a:ea typeface="Times New Roman" panose="02020603050405020304" pitchFamily="18" charset="0"/>
                    <a:cs typeface="Times New Roman" panose="02020603050405020304" pitchFamily="18" charset="0"/>
                  </a:rPr>
                  <a:t>………………………………</a:t>
                </a:r>
              </a:p>
            </p:txBody>
          </p:sp>
          <p:sp>
            <p:nvSpPr>
              <p:cNvPr id="24" name="Text Box 72"/>
              <p:cNvSpPr txBox="1"/>
              <p:nvPr/>
            </p:nvSpPr>
            <p:spPr>
              <a:xfrm>
                <a:off x="1231900" y="1250950"/>
                <a:ext cx="819150" cy="278342"/>
              </a:xfrm>
              <a:prstGeom prst="rect">
                <a:avLst/>
              </a:prstGeom>
              <a:solidFill>
                <a:srgbClr val="EEB8DD"/>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3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r>
                  <a:rPr lang="en-US" sz="1200">
                    <a:effectLst/>
                    <a:latin typeface=".VnTime" panose="020B7200000000000000" pitchFamily="34" charset="0"/>
                    <a:ea typeface="Times New Roman" panose="02020603050405020304" pitchFamily="18" charset="0"/>
                    <a:cs typeface="Times New Roman" panose="02020603050405020304" pitchFamily="18" charset="0"/>
                  </a:rPr>
                  <a:t>………………………………………</a:t>
                </a:r>
              </a:p>
            </p:txBody>
          </p:sp>
          <p:sp>
            <p:nvSpPr>
              <p:cNvPr id="25" name="Text Box 73"/>
              <p:cNvSpPr txBox="1"/>
              <p:nvPr/>
            </p:nvSpPr>
            <p:spPr>
              <a:xfrm>
                <a:off x="1536700" y="1441450"/>
                <a:ext cx="514350" cy="278342"/>
              </a:xfrm>
              <a:prstGeom prst="rect">
                <a:avLst/>
              </a:prstGeom>
              <a:solidFill>
                <a:srgbClr val="EEB8DD"/>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3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r>
                  <a:rPr lang="en-US" sz="1200">
                    <a:effectLst/>
                    <a:latin typeface=".VnTime" panose="020B7200000000000000" pitchFamily="34" charset="0"/>
                    <a:ea typeface="Times New Roman" panose="02020603050405020304" pitchFamily="18" charset="0"/>
                    <a:cs typeface="Times New Roman" panose="02020603050405020304" pitchFamily="18" charset="0"/>
                  </a:rPr>
                  <a:t>………………………………………………</a:t>
                </a:r>
              </a:p>
            </p:txBody>
          </p:sp>
        </p:grpSp>
        <p:grpSp>
          <p:nvGrpSpPr>
            <p:cNvPr id="9" name="Group 8"/>
            <p:cNvGrpSpPr/>
            <p:nvPr/>
          </p:nvGrpSpPr>
          <p:grpSpPr>
            <a:xfrm flipH="1">
              <a:off x="2404533" y="1405467"/>
              <a:ext cx="2116187" cy="1719578"/>
              <a:chOff x="-65136" y="0"/>
              <a:chExt cx="2116187" cy="1719792"/>
            </a:xfrm>
            <a:solidFill>
              <a:srgbClr val="70AD47">
                <a:lumMod val="40000"/>
                <a:lumOff val="60000"/>
              </a:srgbClr>
            </a:solidFill>
          </p:grpSpPr>
          <p:sp>
            <p:nvSpPr>
              <p:cNvPr id="10" name="Text Box 128"/>
              <p:cNvSpPr txBox="1"/>
              <p:nvPr/>
            </p:nvSpPr>
            <p:spPr>
              <a:xfrm>
                <a:off x="-65136" y="0"/>
                <a:ext cx="2116187" cy="265430"/>
              </a:xfrm>
              <a:prstGeom prst="rect">
                <a:avLst/>
              </a:prstGeom>
              <a:grpFill/>
              <a:ln w="6350">
                <a:solidFill>
                  <a:srgbClr val="70AD47">
                    <a:lumMod val="40000"/>
                    <a:lumOff val="60000"/>
                  </a:srgb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r>
                  <a:rPr lang="en-US" sz="1200">
                    <a:effectLst/>
                    <a:latin typeface=".VnTime" panose="020B7200000000000000" pitchFamily="34" charset="0"/>
                    <a:ea typeface="Times New Roman" panose="02020603050405020304" pitchFamily="18" charset="0"/>
                    <a:cs typeface="Times New Roman" panose="02020603050405020304" pitchFamily="18" charset="0"/>
                  </a:rPr>
                  <a:t>.</a:t>
                </a:r>
              </a:p>
            </p:txBody>
          </p:sp>
          <p:sp>
            <p:nvSpPr>
              <p:cNvPr id="11" name="Text Box 129"/>
              <p:cNvSpPr txBox="1"/>
              <p:nvPr/>
            </p:nvSpPr>
            <p:spPr>
              <a:xfrm>
                <a:off x="42171" y="203200"/>
                <a:ext cx="2008879" cy="278342"/>
              </a:xfrm>
              <a:prstGeom prst="rect">
                <a:avLst/>
              </a:prstGeom>
              <a:grpFill/>
              <a:ln w="6350">
                <a:solidFill>
                  <a:srgbClr val="70AD47">
                    <a:lumMod val="40000"/>
                    <a:lumOff val="60000"/>
                  </a:srgb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 Box 130"/>
              <p:cNvSpPr txBox="1"/>
              <p:nvPr/>
            </p:nvSpPr>
            <p:spPr>
              <a:xfrm>
                <a:off x="209550" y="419100"/>
                <a:ext cx="1841500" cy="278342"/>
              </a:xfrm>
              <a:prstGeom prst="rect">
                <a:avLst/>
              </a:prstGeom>
              <a:grpFill/>
              <a:ln w="6350">
                <a:solidFill>
                  <a:srgbClr val="70AD47">
                    <a:lumMod val="40000"/>
                    <a:lumOff val="60000"/>
                  </a:srgb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 Box 131"/>
              <p:cNvSpPr txBox="1"/>
              <p:nvPr/>
            </p:nvSpPr>
            <p:spPr>
              <a:xfrm>
                <a:off x="444500" y="654050"/>
                <a:ext cx="1606550" cy="278342"/>
              </a:xfrm>
              <a:prstGeom prst="rect">
                <a:avLst/>
              </a:prstGeom>
              <a:grpFill/>
              <a:ln w="6350">
                <a:solidFill>
                  <a:srgbClr val="70AD47">
                    <a:lumMod val="40000"/>
                    <a:lumOff val="60000"/>
                  </a:srgb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4" name="Text Box 132"/>
              <p:cNvSpPr txBox="1"/>
              <p:nvPr/>
            </p:nvSpPr>
            <p:spPr>
              <a:xfrm>
                <a:off x="679450" y="857250"/>
                <a:ext cx="1371600" cy="278342"/>
              </a:xfrm>
              <a:prstGeom prst="rect">
                <a:avLst/>
              </a:prstGeom>
              <a:grpFill/>
              <a:ln w="6350">
                <a:solidFill>
                  <a:srgbClr val="70AD47">
                    <a:lumMod val="40000"/>
                    <a:lumOff val="60000"/>
                  </a:srgb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 Box 133"/>
              <p:cNvSpPr txBox="1"/>
              <p:nvPr/>
            </p:nvSpPr>
            <p:spPr>
              <a:xfrm>
                <a:off x="927100" y="1047750"/>
                <a:ext cx="1123950" cy="278342"/>
              </a:xfrm>
              <a:prstGeom prst="rect">
                <a:avLst/>
              </a:prstGeom>
              <a:grpFill/>
              <a:ln w="6350">
                <a:solidFill>
                  <a:srgbClr val="70AD47">
                    <a:lumMod val="40000"/>
                    <a:lumOff val="60000"/>
                  </a:srgb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3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r>
                  <a:rPr lang="en-US" sz="1200">
                    <a:effectLst/>
                    <a:latin typeface=".VnTime" panose="020B7200000000000000" pitchFamily="34" charset="0"/>
                    <a:ea typeface="Times New Roman" panose="02020603050405020304" pitchFamily="18" charset="0"/>
                    <a:cs typeface="Times New Roman" panose="02020603050405020304" pitchFamily="18" charset="0"/>
                  </a:rPr>
                  <a:t>………………………………</a:t>
                </a:r>
              </a:p>
            </p:txBody>
          </p:sp>
          <p:sp>
            <p:nvSpPr>
              <p:cNvPr id="16" name="Text Box 134"/>
              <p:cNvSpPr txBox="1"/>
              <p:nvPr/>
            </p:nvSpPr>
            <p:spPr>
              <a:xfrm>
                <a:off x="1231900" y="1250950"/>
                <a:ext cx="819150" cy="278342"/>
              </a:xfrm>
              <a:prstGeom prst="rect">
                <a:avLst/>
              </a:prstGeom>
              <a:grpFill/>
              <a:ln w="6350">
                <a:solidFill>
                  <a:srgbClr val="70AD47">
                    <a:lumMod val="40000"/>
                    <a:lumOff val="60000"/>
                  </a:srgb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3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r>
                  <a:rPr lang="en-US" sz="1200">
                    <a:effectLst/>
                    <a:latin typeface=".VnTime" panose="020B7200000000000000" pitchFamily="34" charset="0"/>
                    <a:ea typeface="Times New Roman" panose="02020603050405020304" pitchFamily="18" charset="0"/>
                    <a:cs typeface="Times New Roman" panose="02020603050405020304" pitchFamily="18" charset="0"/>
                  </a:rPr>
                  <a:t>………………………………………</a:t>
                </a:r>
              </a:p>
            </p:txBody>
          </p:sp>
          <p:sp>
            <p:nvSpPr>
              <p:cNvPr id="17" name="Text Box 135"/>
              <p:cNvSpPr txBox="1"/>
              <p:nvPr/>
            </p:nvSpPr>
            <p:spPr>
              <a:xfrm>
                <a:off x="1536700" y="1441450"/>
                <a:ext cx="514350" cy="278342"/>
              </a:xfrm>
              <a:prstGeom prst="rect">
                <a:avLst/>
              </a:prstGeom>
              <a:grpFill/>
              <a:ln w="6350">
                <a:solidFill>
                  <a:srgbClr val="70AD47">
                    <a:lumMod val="40000"/>
                    <a:lumOff val="60000"/>
                  </a:srgb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300000"/>
                  </a:lnSpc>
                  <a:spcBef>
                    <a:spcPts val="0"/>
                  </a:spcBef>
                  <a:spcAft>
                    <a:spcPts val="0"/>
                  </a:spcAft>
                </a:pPr>
                <a:r>
                  <a:rPr lang="en-US" sz="1200">
                    <a:effectLst/>
                    <a:latin typeface="Arial" panose="020B0604020202020204" pitchFamily="34" charset="0"/>
                    <a:ea typeface="Times New Roman" panose="02020603050405020304" pitchFamily="18" charset="0"/>
                    <a:cs typeface="Times New Roman" panose="02020603050405020304" pitchFamily="18" charset="0"/>
                  </a:rPr>
                  <a:t>……………………………………</a:t>
                </a:r>
                <a:r>
                  <a:rPr lang="en-US" sz="1200">
                    <a:effectLst/>
                    <a:latin typeface=".VnTime" panose="020B7200000000000000" pitchFamily="34" charset="0"/>
                    <a:ea typeface="Times New Roman" panose="02020603050405020304" pitchFamily="18" charset="0"/>
                    <a:cs typeface="Times New Roman" panose="02020603050405020304" pitchFamily="18" charset="0"/>
                  </a:rPr>
                  <a:t>………………………………………………</a:t>
                </a:r>
              </a:p>
            </p:txBody>
          </p:sp>
        </p:grpSp>
      </p:grpSp>
      <p:sp>
        <p:nvSpPr>
          <p:cNvPr id="26" name="TextBox 25"/>
          <p:cNvSpPr txBox="1"/>
          <p:nvPr/>
        </p:nvSpPr>
        <p:spPr>
          <a:xfrm>
            <a:off x="3316583" y="-302"/>
            <a:ext cx="4372094"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PHIẾU HỌC TẬP SỐ 1</a:t>
            </a:r>
          </a:p>
        </p:txBody>
      </p:sp>
    </p:spTree>
    <p:extLst>
      <p:ext uri="{BB962C8B-B14F-4D97-AF65-F5344CB8AC3E}">
        <p14:creationId xmlns:p14="http://schemas.microsoft.com/office/powerpoint/2010/main" val="24176661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21577" y="4188087"/>
            <a:ext cx="4119839" cy="2619375"/>
          </a:xfrm>
          <a:prstGeom prst="rect">
            <a:avLst/>
          </a:prstGeom>
        </p:spPr>
      </p:pic>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 tin về người mẹ</a:t>
            </a:r>
            <a:endParaRPr lang="en-US"/>
          </a:p>
        </p:txBody>
      </p:sp>
      <p:sp>
        <p:nvSpPr>
          <p:cNvPr id="11" name="Rounded Rectangle 10"/>
          <p:cNvSpPr/>
          <p:nvPr/>
        </p:nvSpPr>
        <p:spPr>
          <a:xfrm>
            <a:off x="4323806" y="53915"/>
            <a:ext cx="5116282"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 Nguyễn Thị Thu Hà.</a:t>
            </a:r>
          </a:p>
        </p:txBody>
      </p:sp>
      <p:cxnSp>
        <p:nvCxnSpPr>
          <p:cNvPr id="10" name="Straight Arrow Connector 9"/>
          <p:cNvCxnSpPr/>
          <p:nvPr/>
        </p:nvCxnSpPr>
        <p:spPr>
          <a:xfrm flipV="1">
            <a:off x="2194941" y="731520"/>
            <a:ext cx="2128865" cy="184325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437014" y="1274283"/>
            <a:ext cx="5003074"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Nghề nghiệp: Nhặt ve chai, bán chổi ở chợ Hàn.</a:t>
            </a:r>
          </a:p>
          <a:p>
            <a:pPr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6" name="Rounded Rectangle 15"/>
          <p:cNvSpPr/>
          <p:nvPr/>
        </p:nvSpPr>
        <p:spPr>
          <a:xfrm>
            <a:off x="4552404" y="2411078"/>
            <a:ext cx="4887683"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 dáng: Gầy gò.</a:t>
            </a:r>
          </a:p>
          <a:p>
            <a:pPr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8" name="Rounded Rectangle 17"/>
          <p:cNvSpPr/>
          <p:nvPr/>
        </p:nvSpPr>
        <p:spPr>
          <a:xfrm>
            <a:off x="4465315" y="3590995"/>
            <a:ext cx="4974771"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 cảnh sinh sống:Căn phòng trọ khoảng 9m2.</a:t>
            </a:r>
          </a:p>
          <a:p>
            <a:pPr algn="ctr"/>
            <a:endPar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20" name="Straight Arrow Connector 19"/>
          <p:cNvCxnSpPr>
            <a:stCxn id="3" idx="3"/>
            <a:endCxn id="15" idx="1"/>
          </p:cNvCxnSpPr>
          <p:nvPr/>
        </p:nvCxnSpPr>
        <p:spPr>
          <a:xfrm flipV="1">
            <a:off x="2181497" y="1731483"/>
            <a:ext cx="2255517" cy="90931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 idx="3"/>
          </p:cNvCxnSpPr>
          <p:nvPr/>
        </p:nvCxnSpPr>
        <p:spPr>
          <a:xfrm>
            <a:off x="2181497" y="2640794"/>
            <a:ext cx="2481943" cy="12853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 idx="3"/>
          </p:cNvCxnSpPr>
          <p:nvPr/>
        </p:nvCxnSpPr>
        <p:spPr>
          <a:xfrm>
            <a:off x="2181497" y="2640794"/>
            <a:ext cx="2370907" cy="132266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365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5" grpId="0" animBg="1"/>
      <p:bldP spid="1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Cloud Callout 2"/>
          <p:cNvSpPr/>
          <p:nvPr/>
        </p:nvSpPr>
        <p:spPr>
          <a:xfrm>
            <a:off x="5005932" y="2121576"/>
            <a:ext cx="5029200" cy="3227457"/>
          </a:xfrm>
          <a:prstGeom prst="cloudCallout">
            <a:avLst>
              <a:gd name="adj1" fmla="val -43252"/>
              <a:gd name="adj2" fmla="val 61736"/>
            </a:avLst>
          </a:prstGeom>
          <a:ln w="7620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i="1">
                <a:latin typeface="Times New Roman" panose="02020603050405020304" pitchFamily="18" charset="0"/>
                <a:cs typeface="Times New Roman" panose="02020603050405020304" pitchFamily="18" charset="0"/>
              </a:rPr>
              <a:t>	</a:t>
            </a:r>
            <a:r>
              <a:rPr lang="vi-VN" sz="2800" i="1">
                <a:latin typeface="Times New Roman" panose="02020603050405020304" pitchFamily="18" charset="0"/>
                <a:cs typeface="Times New Roman" panose="02020603050405020304" pitchFamily="18" charset="0"/>
              </a:rPr>
              <a:t>Tìm các chi tiết nói về tình cảm của người mẹ với con? Em cảm nhận được điều gì ở người mẹ này?</a:t>
            </a:r>
            <a:endParaRPr lang="en-US" sz="2800" i="1">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5005932" y="238052"/>
            <a:ext cx="2676525" cy="1704975"/>
          </a:xfrm>
          <a:prstGeom prst="rect">
            <a:avLst/>
          </a:prstGeom>
        </p:spPr>
      </p:pic>
      <p:pic>
        <p:nvPicPr>
          <p:cNvPr id="10" name="Picture 9"/>
          <p:cNvPicPr>
            <a:picLocks noChangeAspect="1"/>
          </p:cNvPicPr>
          <p:nvPr/>
        </p:nvPicPr>
        <p:blipFill>
          <a:blip r:embed="rId4"/>
          <a:stretch>
            <a:fillRect/>
          </a:stretch>
        </p:blipFill>
        <p:spPr>
          <a:xfrm>
            <a:off x="1382621" y="2520459"/>
            <a:ext cx="2875870" cy="1809750"/>
          </a:xfrm>
          <a:prstGeom prst="rect">
            <a:avLst/>
          </a:prstGeom>
        </p:spPr>
      </p:pic>
      <p:pic>
        <p:nvPicPr>
          <p:cNvPr id="11" name="Picture 10"/>
          <p:cNvPicPr>
            <a:picLocks noChangeAspect="1"/>
          </p:cNvPicPr>
          <p:nvPr/>
        </p:nvPicPr>
        <p:blipFill>
          <a:blip r:embed="rId5"/>
          <a:stretch>
            <a:fillRect/>
          </a:stretch>
        </p:blipFill>
        <p:spPr>
          <a:xfrm>
            <a:off x="1411196" y="238052"/>
            <a:ext cx="2847295" cy="1786140"/>
          </a:xfrm>
          <a:prstGeom prst="rect">
            <a:avLst/>
          </a:prstGeom>
        </p:spPr>
      </p:pic>
      <p:pic>
        <p:nvPicPr>
          <p:cNvPr id="12" name="Picture 11"/>
          <p:cNvPicPr>
            <a:picLocks noChangeAspect="1"/>
          </p:cNvPicPr>
          <p:nvPr/>
        </p:nvPicPr>
        <p:blipFill>
          <a:blip r:embed="rId6"/>
          <a:stretch>
            <a:fillRect/>
          </a:stretch>
        </p:blipFill>
        <p:spPr>
          <a:xfrm>
            <a:off x="1411196" y="4826476"/>
            <a:ext cx="2951798" cy="1847850"/>
          </a:xfrm>
          <a:prstGeom prst="rect">
            <a:avLst/>
          </a:prstGeom>
        </p:spPr>
      </p:pic>
    </p:spTree>
    <p:extLst>
      <p:ext uri="{BB962C8B-B14F-4D97-AF65-F5344CB8AC3E}">
        <p14:creationId xmlns:p14="http://schemas.microsoft.com/office/powerpoint/2010/main" val="15135493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 cảm của người mẹ</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323805" y="53915"/>
            <a:ext cx="6557555"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 hoàn cảnh khó khăn, mẹ phải bế con rời quê hương.</a:t>
            </a:r>
          </a:p>
        </p:txBody>
      </p:sp>
      <p:cxnSp>
        <p:nvCxnSpPr>
          <p:cNvPr id="10" name="Straight Arrow Connector 9"/>
          <p:cNvCxnSpPr/>
          <p:nvPr/>
        </p:nvCxnSpPr>
        <p:spPr>
          <a:xfrm flipV="1">
            <a:off x="2194941" y="731520"/>
            <a:ext cx="2128865" cy="184325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437013" y="1274282"/>
            <a:ext cx="6574975" cy="100826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 có người xin con, dù ngheo khó nhưng mẹ không đành lòng bỏ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8" name="Rounded Rectangle 17"/>
          <p:cNvSpPr/>
          <p:nvPr/>
        </p:nvSpPr>
        <p:spPr>
          <a:xfrm>
            <a:off x="4690653" y="2588512"/>
            <a:ext cx="6425838" cy="118665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 vào lớp 1”: vui lắm, bật khóc khi thấy dòng chữ đầu tiên con viết lên tường.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20" name="Straight Arrow Connector 19"/>
          <p:cNvCxnSpPr>
            <a:stCxn id="3" idx="3"/>
            <a:endCxn id="15" idx="1"/>
          </p:cNvCxnSpPr>
          <p:nvPr/>
        </p:nvCxnSpPr>
        <p:spPr>
          <a:xfrm flipV="1">
            <a:off x="2181497" y="1731483"/>
            <a:ext cx="2255517" cy="90931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 idx="3"/>
          </p:cNvCxnSpPr>
          <p:nvPr/>
        </p:nvCxnSpPr>
        <p:spPr>
          <a:xfrm>
            <a:off x="2181497" y="2640794"/>
            <a:ext cx="2560320" cy="271328"/>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 idx="3"/>
          </p:cNvCxnSpPr>
          <p:nvPr/>
        </p:nvCxnSpPr>
        <p:spPr>
          <a:xfrm>
            <a:off x="2181497" y="2640794"/>
            <a:ext cx="2509156" cy="1891525"/>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728754" y="4133415"/>
            <a:ext cx="6387737" cy="118665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 việc vất vả nhưng thấy tiếng cười hồn nhiên của con làm mẹ có thêm sức lực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19" name="Straight Arrow Connector 18"/>
          <p:cNvCxnSpPr>
            <a:stCxn id="3" idx="3"/>
          </p:cNvCxnSpPr>
          <p:nvPr/>
        </p:nvCxnSpPr>
        <p:spPr>
          <a:xfrm>
            <a:off x="2181497" y="2640794"/>
            <a:ext cx="2509156" cy="3199006"/>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750869" y="5540419"/>
            <a:ext cx="6483188" cy="118665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Cầm tờ giấy trúng tuyển vào Trường Trung học phổ thông chuyên Lê Quý Đôn, mẹ khóc. Tờ giấy ướt nhoè trên đầu gối.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22" name="Picture 21"/>
          <p:cNvPicPr>
            <a:picLocks noChangeAspect="1"/>
          </p:cNvPicPr>
          <p:nvPr/>
        </p:nvPicPr>
        <p:blipFill>
          <a:blip r:embed="rId3"/>
          <a:stretch>
            <a:fillRect/>
          </a:stretch>
        </p:blipFill>
        <p:spPr>
          <a:xfrm>
            <a:off x="172675" y="4662978"/>
            <a:ext cx="2676525" cy="1704975"/>
          </a:xfrm>
          <a:prstGeom prst="rect">
            <a:avLst/>
          </a:prstGeom>
        </p:spPr>
      </p:pic>
      <p:pic>
        <p:nvPicPr>
          <p:cNvPr id="23" name="Picture 22"/>
          <p:cNvPicPr>
            <a:picLocks noChangeAspect="1"/>
          </p:cNvPicPr>
          <p:nvPr/>
        </p:nvPicPr>
        <p:blipFill>
          <a:blip r:embed="rId4"/>
          <a:stretch>
            <a:fillRect/>
          </a:stretch>
        </p:blipFill>
        <p:spPr>
          <a:xfrm>
            <a:off x="73002" y="4668033"/>
            <a:ext cx="2875870" cy="1809750"/>
          </a:xfrm>
          <a:prstGeom prst="rect">
            <a:avLst/>
          </a:prstGeom>
        </p:spPr>
      </p:pic>
      <p:pic>
        <p:nvPicPr>
          <p:cNvPr id="25" name="Picture 24"/>
          <p:cNvPicPr>
            <a:picLocks noChangeAspect="1"/>
          </p:cNvPicPr>
          <p:nvPr/>
        </p:nvPicPr>
        <p:blipFill>
          <a:blip r:embed="rId5"/>
          <a:stretch>
            <a:fillRect/>
          </a:stretch>
        </p:blipFill>
        <p:spPr>
          <a:xfrm>
            <a:off x="120627" y="4712472"/>
            <a:ext cx="2847295" cy="1786140"/>
          </a:xfrm>
          <a:prstGeom prst="rect">
            <a:avLst/>
          </a:prstGeom>
        </p:spPr>
      </p:pic>
      <p:pic>
        <p:nvPicPr>
          <p:cNvPr id="26" name="Picture 25"/>
          <p:cNvPicPr>
            <a:picLocks noChangeAspect="1"/>
          </p:cNvPicPr>
          <p:nvPr/>
        </p:nvPicPr>
        <p:blipFill>
          <a:blip r:embed="rId6"/>
          <a:stretch>
            <a:fillRect/>
          </a:stretch>
        </p:blipFill>
        <p:spPr>
          <a:xfrm>
            <a:off x="120627" y="4726742"/>
            <a:ext cx="2951798" cy="1847850"/>
          </a:xfrm>
          <a:prstGeom prst="rect">
            <a:avLst/>
          </a:prstGeom>
        </p:spPr>
      </p:pic>
    </p:spTree>
    <p:extLst>
      <p:ext uri="{BB962C8B-B14F-4D97-AF65-F5344CB8AC3E}">
        <p14:creationId xmlns:p14="http://schemas.microsoft.com/office/powerpoint/2010/main" val="2674576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0" presetClass="exit" presetSubtype="0" fill="hold" nodeType="withEffect">
                                  <p:stCondLst>
                                    <p:cond delay="0"/>
                                  </p:stCondLst>
                                  <p:childTnLst>
                                    <p:animEffect transition="out" filter="fade">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down)">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25"/>
                                        </p:tgtEl>
                                      </p:cBhvr>
                                    </p:animEffect>
                                    <p:set>
                                      <p:cBhvr>
                                        <p:cTn id="63" dur="1" fill="hold">
                                          <p:stCondLst>
                                            <p:cond delay="499"/>
                                          </p:stCondLst>
                                        </p:cTn>
                                        <p:tgtEl>
                                          <p:spTgt spid="2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barn(inVertical)">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barn(inVertical)">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barn(inVertical)">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26"/>
                                        </p:tgtEl>
                                      </p:cBhvr>
                                    </p:animEffect>
                                    <p:set>
                                      <p:cBhvr>
                                        <p:cTn id="83" dur="1" fill="hold">
                                          <p:stCondLst>
                                            <p:cond delay="499"/>
                                          </p:stCondLst>
                                        </p:cTn>
                                        <p:tgtEl>
                                          <p:spTgt spid="2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barn(inVertical)">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barn(inVertical)">
                                      <p:cBhvr>
                                        <p:cTn id="9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5" grpId="0" animBg="1"/>
      <p:bldP spid="18" grpId="0" animBg="1"/>
      <p:bldP spid="17"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 cảm của người mẹ</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323805" y="53915"/>
            <a:ext cx="6557555"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 hoàn cảnh nghèo khó, phải rời bỏ quê hương đi kiếm ăn</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cxnSp>
        <p:nvCxnSpPr>
          <p:cNvPr id="10" name="Straight Arrow Connector 9"/>
          <p:cNvCxnSpPr/>
          <p:nvPr/>
        </p:nvCxnSpPr>
        <p:spPr>
          <a:xfrm flipV="1">
            <a:off x="2194941" y="731520"/>
            <a:ext cx="2128865" cy="184325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306385" y="2176951"/>
            <a:ext cx="6574975" cy="100826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hông công việc ổn định nhưng mẹ vẫn cố gắng nuôi con ăn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8" name="Rounded Rectangle 17"/>
          <p:cNvSpPr/>
          <p:nvPr/>
        </p:nvSpPr>
        <p:spPr>
          <a:xfrm>
            <a:off x="4586150" y="3933986"/>
            <a:ext cx="6425838" cy="118665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 cảm yêu thương vô bờ bến, hi sinh tất cả của mẹ dành cho con.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20" name="Straight Arrow Connector 19"/>
          <p:cNvCxnSpPr>
            <a:stCxn id="3" idx="3"/>
          </p:cNvCxnSpPr>
          <p:nvPr/>
        </p:nvCxnSpPr>
        <p:spPr>
          <a:xfrm>
            <a:off x="2181497" y="2640794"/>
            <a:ext cx="2159728" cy="69648"/>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 idx="3"/>
            <a:endCxn id="18" idx="1"/>
          </p:cNvCxnSpPr>
          <p:nvPr/>
        </p:nvCxnSpPr>
        <p:spPr>
          <a:xfrm>
            <a:off x="2181497" y="2640794"/>
            <a:ext cx="2404653" cy="1886519"/>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172675" y="66977"/>
            <a:ext cx="2578832" cy="1774090"/>
          </a:xfrm>
          <a:prstGeom prst="rect">
            <a:avLst/>
          </a:prstGeom>
        </p:spPr>
      </p:pic>
      <p:pic>
        <p:nvPicPr>
          <p:cNvPr id="6" name="Picture 5"/>
          <p:cNvPicPr>
            <a:picLocks noChangeAspect="1"/>
          </p:cNvPicPr>
          <p:nvPr/>
        </p:nvPicPr>
        <p:blipFill>
          <a:blip r:embed="rId4"/>
          <a:stretch>
            <a:fillRect/>
          </a:stretch>
        </p:blipFill>
        <p:spPr>
          <a:xfrm>
            <a:off x="172675" y="4503956"/>
            <a:ext cx="2609314" cy="1749704"/>
          </a:xfrm>
          <a:prstGeom prst="rect">
            <a:avLst/>
          </a:prstGeom>
        </p:spPr>
      </p:pic>
    </p:spTree>
    <p:extLst>
      <p:ext uri="{BB962C8B-B14F-4D97-AF65-F5344CB8AC3E}">
        <p14:creationId xmlns:p14="http://schemas.microsoft.com/office/powerpoint/2010/main" val="3576861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5"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Phê phán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461537" y="85703"/>
            <a:ext cx="3702750" cy="15136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người bỏ rơi con cái khi mới sinh ra.</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0" name="Straight Arrow Connector 9"/>
          <p:cNvCxnSpPr>
            <a:endCxn id="11" idx="1"/>
          </p:cNvCxnSpPr>
          <p:nvPr/>
        </p:nvCxnSpPr>
        <p:spPr>
          <a:xfrm flipV="1">
            <a:off x="2194941" y="842517"/>
            <a:ext cx="2266596" cy="173226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637315" y="2002811"/>
            <a:ext cx="3526972" cy="161285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Thiếu</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trách nhiệm với con cái.</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7" name="Straight Arrow Connector 26"/>
          <p:cNvCxnSpPr>
            <a:stCxn id="3" idx="3"/>
          </p:cNvCxnSpPr>
          <p:nvPr/>
        </p:nvCxnSpPr>
        <p:spPr>
          <a:xfrm>
            <a:off x="2181497" y="2640794"/>
            <a:ext cx="2455817" cy="389789"/>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 idx="3"/>
          </p:cNvCxnSpPr>
          <p:nvPr/>
        </p:nvCxnSpPr>
        <p:spPr>
          <a:xfrm>
            <a:off x="2181497" y="2640794"/>
            <a:ext cx="2305784" cy="22316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487282" y="4200741"/>
            <a:ext cx="3677006" cy="171316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Bạo hành con cái.</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9066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8"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1CF4D6-F9CB-3F4D-899C-3CC56AFC72D0}"/>
              </a:ext>
            </a:extLst>
          </p:cNvPr>
          <p:cNvSpPr txBox="1">
            <a:spLocks/>
          </p:cNvSpPr>
          <p:nvPr/>
        </p:nvSpPr>
        <p:spPr>
          <a:xfrm>
            <a:off x="4467497" y="652730"/>
            <a:ext cx="7001691"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vi-VN" sz="6000" b="1">
                <a:solidFill>
                  <a:srgbClr val="7030A0"/>
                </a:solidFill>
                <a:cs typeface="Times New Roman" panose="02020603050405020304" pitchFamily="18" charset="0"/>
              </a:rPr>
              <a:t>2. Sự đền đáp công ơn của con</a:t>
            </a:r>
            <a:endParaRPr kumimoji="0" lang="vi-VN" sz="6000" b="1" i="0" u="none" strike="noStrike" kern="1200" cap="none" spc="0" normalizeH="0" baseline="0" noProof="0">
              <a:ln>
                <a:noFill/>
              </a:ln>
              <a:solidFill>
                <a:srgbClr val="7030A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74993839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4803740" y="529390"/>
            <a:ext cx="7388260" cy="6328610"/>
          </a:xfrm>
          <a:prstGeom prst="rect">
            <a:avLst/>
          </a:prstGeom>
          <a:noFill/>
          <a:ln w="9525">
            <a:noFill/>
          </a:ln>
        </p:spPr>
      </p:pic>
      <p:sp>
        <p:nvSpPr>
          <p:cNvPr id="5" name="Title 1">
            <a:extLst>
              <a:ext uri="{FF2B5EF4-FFF2-40B4-BE49-F238E27FC236}">
                <a16:creationId xmlns:a16="http://schemas.microsoft.com/office/drawing/2014/main" id="{F31CF4D6-F9CB-3F4D-899C-3CC56AFC72D0}"/>
              </a:ext>
            </a:extLst>
          </p:cNvPr>
          <p:cNvSpPr txBox="1">
            <a:spLocks/>
          </p:cNvSpPr>
          <p:nvPr/>
        </p:nvSpPr>
        <p:spPr>
          <a:xfrm>
            <a:off x="6632540" y="1606318"/>
            <a:ext cx="3855746"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Times New Roman" panose="02020603050405020304" pitchFamily="18" charset="0"/>
                <a:ea typeface="+mj-ea"/>
                <a:cs typeface="Times New Roman" panose="02020603050405020304" pitchFamily="18" charset="0"/>
              </a:rPr>
              <a:t>KHỞI ĐỘNG</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4142930227"/>
      </p:ext>
    </p:extLst>
  </p:cSld>
  <p:clrMapOvr>
    <a:masterClrMapping/>
  </p:clrMapOvr>
  <p:transition spd="slow">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itchFamily="18" charset="0"/>
                <a:cs typeface="Times New Roman" pitchFamily="18" charset="0"/>
              </a:rPr>
              <a:t>Thông</a:t>
            </a:r>
            <a:r>
              <a:rPr kumimoji="0" lang="en-US" sz="2400" b="1" i="0" u="none" strike="noStrike" kern="1200" cap="none" spc="0" normalizeH="0" noProof="0">
                <a:ln>
                  <a:noFill/>
                </a:ln>
                <a:solidFill>
                  <a:prstClr val="white"/>
                </a:solidFill>
                <a:effectLst/>
                <a:uLnTx/>
                <a:uFillTx/>
                <a:latin typeface="Times New Roman" pitchFamily="18" charset="0"/>
                <a:cs typeface="Times New Roman" pitchFamily="18" charset="0"/>
              </a:rPr>
              <a:t> tin về người con</a:t>
            </a:r>
            <a:endParaRPr kumimoji="0" lang="en-US" sz="24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11" name="Rounded Rectangle 10"/>
          <p:cNvSpPr/>
          <p:nvPr/>
        </p:nvSpPr>
        <p:spPr>
          <a:xfrm>
            <a:off x="4323805" y="53915"/>
            <a:ext cx="3944983" cy="151362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 Nguyễn Thị Lam Anh.</a:t>
            </a:r>
          </a:p>
        </p:txBody>
      </p:sp>
      <p:cxnSp>
        <p:nvCxnSpPr>
          <p:cNvPr id="10" name="Straight Arrow Connector 9"/>
          <p:cNvCxnSpPr/>
          <p:nvPr/>
        </p:nvCxnSpPr>
        <p:spPr>
          <a:xfrm flipV="1">
            <a:off x="2194941" y="731520"/>
            <a:ext cx="2128865" cy="184325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481647" y="3920924"/>
            <a:ext cx="3787141" cy="191817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một học sinh có thành tích học tập nổi bật</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27" name="Straight Arrow Connector 26"/>
          <p:cNvCxnSpPr>
            <a:stCxn id="3" idx="3"/>
            <a:endCxn id="18" idx="1"/>
          </p:cNvCxnSpPr>
          <p:nvPr/>
        </p:nvCxnSpPr>
        <p:spPr>
          <a:xfrm>
            <a:off x="2181497" y="2640794"/>
            <a:ext cx="2300150" cy="223921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2197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7" name="Cloud Callout 6"/>
          <p:cNvSpPr/>
          <p:nvPr/>
        </p:nvSpPr>
        <p:spPr>
          <a:xfrm>
            <a:off x="1287372" y="1112827"/>
            <a:ext cx="5936387" cy="3613751"/>
          </a:xfrm>
          <a:prstGeom prst="cloudCallout">
            <a:avLst>
              <a:gd name="adj1" fmla="val 60646"/>
              <a:gd name="adj2" fmla="val 52380"/>
            </a:avLst>
          </a:prstGeom>
          <a:ln w="76200">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Từ nhân vật Lam Anh, em thấy bản thân mình đã làm tròn trách nhiệm với cha mẹ mình chưa? </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503726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ình cảm của người con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461537" y="85703"/>
            <a:ext cx="5238206" cy="15136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Đỗ Trường THPT Chuyên Lê Quý Đôn.</a:t>
            </a:r>
          </a:p>
        </p:txBody>
      </p:sp>
      <p:cxnSp>
        <p:nvCxnSpPr>
          <p:cNvPr id="10" name="Straight Arrow Connector 9"/>
          <p:cNvCxnSpPr>
            <a:endCxn id="11" idx="1"/>
          </p:cNvCxnSpPr>
          <p:nvPr/>
        </p:nvCxnSpPr>
        <p:spPr>
          <a:xfrm flipV="1">
            <a:off x="2194941" y="842517"/>
            <a:ext cx="2266596" cy="173226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637314" y="2071496"/>
            <a:ext cx="5107577" cy="191817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 tuyển thẳng vào Trường ĐH Tân Trào với mức học bổng toàn phần.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27" name="Straight Arrow Connector 26"/>
          <p:cNvCxnSpPr>
            <a:stCxn id="3" idx="3"/>
          </p:cNvCxnSpPr>
          <p:nvPr/>
        </p:nvCxnSpPr>
        <p:spPr>
          <a:xfrm>
            <a:off x="2181497" y="2640794"/>
            <a:ext cx="2455817" cy="389789"/>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 idx="3"/>
          </p:cNvCxnSpPr>
          <p:nvPr/>
        </p:nvCxnSpPr>
        <p:spPr>
          <a:xfrm>
            <a:off x="2181497" y="2640794"/>
            <a:ext cx="2305784" cy="22316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487281" y="4200742"/>
            <a:ext cx="5388239" cy="191817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Sức học vượt trội, ba năm liền là học sinh giỏi toàn diện, hai năm cuối cấp đạt học sinh giỏi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 gia môn Địa lí</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52446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8"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 đền đáp công ơn của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Lam 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461537" y="85703"/>
            <a:ext cx="3702750" cy="15136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Lam Anh chăm chỉ học tập để đền đáp công ơn của mẹ.</a:t>
            </a:r>
          </a:p>
        </p:txBody>
      </p:sp>
      <p:cxnSp>
        <p:nvCxnSpPr>
          <p:cNvPr id="10" name="Straight Arrow Connector 9"/>
          <p:cNvCxnSpPr>
            <a:endCxn id="11" idx="1"/>
          </p:cNvCxnSpPr>
          <p:nvPr/>
        </p:nvCxnSpPr>
        <p:spPr>
          <a:xfrm flipV="1">
            <a:off x="2194941" y="842517"/>
            <a:ext cx="2266596" cy="173226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637315" y="2002811"/>
            <a:ext cx="3526972" cy="161285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 thủ làm thêm, kiếm thu nhập trang trải học phí.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27" name="Straight Arrow Connector 26"/>
          <p:cNvCxnSpPr>
            <a:stCxn id="3" idx="3"/>
          </p:cNvCxnSpPr>
          <p:nvPr/>
        </p:nvCxnSpPr>
        <p:spPr>
          <a:xfrm>
            <a:off x="2181497" y="2640794"/>
            <a:ext cx="2455817" cy="389789"/>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 idx="3"/>
          </p:cNvCxnSpPr>
          <p:nvPr/>
        </p:nvCxnSpPr>
        <p:spPr>
          <a:xfrm>
            <a:off x="2181497" y="2640794"/>
            <a:ext cx="2305784" cy="22316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487282" y="4200741"/>
            <a:ext cx="3677006" cy="171316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Khao khát đi làm có tiền để mua tặng mẹ đôi dép, quần áo và mời mẹ một bữa ăn.</a:t>
            </a:r>
          </a:p>
        </p:txBody>
      </p:sp>
      <p:sp>
        <p:nvSpPr>
          <p:cNvPr id="9" name="Rounded Rectangle 8"/>
          <p:cNvSpPr/>
          <p:nvPr/>
        </p:nvSpPr>
        <p:spPr>
          <a:xfrm>
            <a:off x="8987245" y="1599331"/>
            <a:ext cx="2952204" cy="260982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 người con hiếu thảo, chăm chỉ học tập để đền đáp công ơn của mẹ.</a:t>
            </a:r>
          </a:p>
        </p:txBody>
      </p:sp>
      <p:sp>
        <p:nvSpPr>
          <p:cNvPr id="2" name="Right Brace 1"/>
          <p:cNvSpPr/>
          <p:nvPr/>
        </p:nvSpPr>
        <p:spPr>
          <a:xfrm>
            <a:off x="8307976" y="509452"/>
            <a:ext cx="679269" cy="5068388"/>
          </a:xfrm>
          <a:prstGeom prst="rightBrac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73468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8" grpId="0" animBg="1"/>
      <p:bldP spid="12" grpId="0" animBg="1"/>
      <p:bldP spid="9"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86400" y="-1"/>
            <a:ext cx="670560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_Gánh Mẹ . Quách Beem -- Nghe Cảm Động Rơi Nước Mắ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8308" y="499655"/>
            <a:ext cx="10885714" cy="6123214"/>
          </a:xfrm>
          <a:prstGeom prst="rect">
            <a:avLst/>
          </a:prstGeom>
          <a:ln>
            <a:noFill/>
          </a:ln>
          <a:effectLst>
            <a:softEdge rad="112500"/>
          </a:effectLst>
        </p:spPr>
      </p:pic>
    </p:spTree>
    <p:extLst>
      <p:ext uri="{BB962C8B-B14F-4D97-AF65-F5344CB8AC3E}">
        <p14:creationId xmlns:p14="http://schemas.microsoft.com/office/powerpoint/2010/main" val="184235378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92001" cy="7014754"/>
          </a:xfrm>
          <a:prstGeom prst="rect">
            <a:avLst/>
          </a:prstGeom>
        </p:spPr>
      </p:pic>
      <p:sp>
        <p:nvSpPr>
          <p:cNvPr id="3" name="Title 1">
            <a:extLst>
              <a:ext uri="{FF2B5EF4-FFF2-40B4-BE49-F238E27FC236}">
                <a16:creationId xmlns:a16="http://schemas.microsoft.com/office/drawing/2014/main" id="{F31CF4D6-F9CB-3F4D-899C-3CC56AFC72D0}"/>
              </a:ext>
            </a:extLst>
          </p:cNvPr>
          <p:cNvSpPr txBox="1">
            <a:spLocks/>
          </p:cNvSpPr>
          <p:nvPr/>
        </p:nvSpPr>
        <p:spPr>
          <a:xfrm>
            <a:off x="2155371" y="0"/>
            <a:ext cx="6061166" cy="1789611"/>
          </a:xfrm>
          <a:prstGeom prst="rect">
            <a:avLst/>
          </a:prstGeom>
          <a:ln w="57150">
            <a:prstDash val="lgDashDot"/>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srgbClr val="7030A0"/>
                </a:solidFill>
                <a:effectLst/>
                <a:uLnTx/>
                <a:uFillTx/>
                <a:latin typeface="Times New Roman" panose="02020603050405020304" pitchFamily="18" charset="0"/>
                <a:ea typeface="+mj-ea"/>
                <a:cs typeface="Times New Roman" panose="02020603050405020304" pitchFamily="18" charset="0"/>
              </a:rPr>
              <a:t>THÔNG ĐIỆP</a:t>
            </a:r>
            <a:endParaRPr kumimoji="0" lang="en-US" sz="6000" b="1" i="0"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43402685"/>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Phê</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phán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461537" y="85703"/>
            <a:ext cx="3702750" cy="15136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Bất</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hiếu với cha mẹ.</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0" name="Straight Arrow Connector 9"/>
          <p:cNvCxnSpPr>
            <a:endCxn id="11" idx="1"/>
          </p:cNvCxnSpPr>
          <p:nvPr/>
        </p:nvCxnSpPr>
        <p:spPr>
          <a:xfrm flipV="1">
            <a:off x="2194941" y="842517"/>
            <a:ext cx="2266596" cy="173226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637315" y="2002811"/>
            <a:ext cx="3526972" cy="161285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Anh, chị,</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em tị nạnh nhau khi chăm sóc cha mẹ lúc tuổi già.</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27" name="Straight Arrow Connector 26"/>
          <p:cNvCxnSpPr>
            <a:stCxn id="3" idx="3"/>
          </p:cNvCxnSpPr>
          <p:nvPr/>
        </p:nvCxnSpPr>
        <p:spPr>
          <a:xfrm>
            <a:off x="2181497" y="2640794"/>
            <a:ext cx="2455817" cy="389789"/>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 idx="3"/>
          </p:cNvCxnSpPr>
          <p:nvPr/>
        </p:nvCxnSpPr>
        <p:spPr>
          <a:xfrm>
            <a:off x="2181497" y="2640794"/>
            <a:ext cx="2305784" cy="22316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487282" y="4200741"/>
            <a:ext cx="3677006" cy="171316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a:t>
            </a:r>
            <a:r>
              <a:rPr kumimoji="0" lang="en-US" sz="2800" b="0" i="0" u="none" strike="noStrike" kern="120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ờ, thiếu quan tâm đến cha mẹ.</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4319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ectangle 2"/>
          <p:cNvSpPr/>
          <p:nvPr/>
        </p:nvSpPr>
        <p:spPr>
          <a:xfrm>
            <a:off x="200297" y="82967"/>
            <a:ext cx="6096000" cy="584775"/>
          </a:xfrm>
          <a:prstGeom prst="rect">
            <a:avLst/>
          </a:prstGeom>
        </p:spPr>
        <p:txBody>
          <a:bodyPr>
            <a:spAutoFit/>
          </a:bodyPr>
          <a:lstStyle/>
          <a:p>
            <a:pPr lvl="0" algn="just"/>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Nhận xét</a:t>
            </a:r>
            <a:endParaRPr kumimoji="0" lang="en-US" sz="3200" b="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Cloud Callout 3"/>
          <p:cNvSpPr/>
          <p:nvPr/>
        </p:nvSpPr>
        <p:spPr>
          <a:xfrm>
            <a:off x="2754766" y="470868"/>
            <a:ext cx="4669291" cy="3613751"/>
          </a:xfrm>
          <a:prstGeom prst="cloudCallout">
            <a:avLst>
              <a:gd name="adj1" fmla="val -55979"/>
              <a:gd name="adj2" fmla="val 62140"/>
            </a:avLst>
          </a:prstGeom>
          <a:ln w="7620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a:latin typeface="Times New Roman" panose="02020603050405020304" pitchFamily="18" charset="0"/>
                <a:cs typeface="Times New Roman" panose="02020603050405020304" pitchFamily="18" charset="0"/>
              </a:rPr>
              <a:t>	</a:t>
            </a:r>
            <a:r>
              <a:rPr lang="vi-VN" sz="3200" i="1">
                <a:latin typeface="Times New Roman" panose="02020603050405020304" pitchFamily="18" charset="0"/>
                <a:cs typeface="Times New Roman" panose="02020603050405020304" pitchFamily="18" charset="0"/>
              </a:rPr>
              <a:t>Theo em, giữa Lam Anh và mẹ, ai là điểm tựa tinh thần của ai? Vì sao?</a:t>
            </a:r>
            <a:endParaRPr lang="en-US" sz="3200" i="1">
              <a:latin typeface="Times New Roman" panose="02020603050405020304" pitchFamily="18" charset="0"/>
              <a:cs typeface="Times New Roman" panose="02020603050405020304" pitchFamily="18" charset="0"/>
            </a:endParaRPr>
          </a:p>
        </p:txBody>
      </p:sp>
      <p:sp>
        <p:nvSpPr>
          <p:cNvPr id="2" name="Rounded Rectangle 1"/>
          <p:cNvSpPr/>
          <p:nvPr/>
        </p:nvSpPr>
        <p:spPr>
          <a:xfrm>
            <a:off x="-17418" y="2815317"/>
            <a:ext cx="249500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mj-lt"/>
              </a:rPr>
              <a:t>Đối với người mẹ</a:t>
            </a:r>
            <a:endParaRPr lang="en-US" sz="2800">
              <a:latin typeface="+mj-lt"/>
            </a:endParaRPr>
          </a:p>
        </p:txBody>
      </p:sp>
      <p:sp>
        <p:nvSpPr>
          <p:cNvPr id="8" name="Rounded Rectangle 7"/>
          <p:cNvSpPr/>
          <p:nvPr/>
        </p:nvSpPr>
        <p:spPr>
          <a:xfrm>
            <a:off x="3292553" y="2277744"/>
            <a:ext cx="2495006"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mj-lt"/>
              </a:rPr>
              <a:t>Lam Anh </a:t>
            </a:r>
            <a:endParaRPr lang="en-US" sz="2800">
              <a:latin typeface="+mj-lt"/>
            </a:endParaRPr>
          </a:p>
        </p:txBody>
      </p:sp>
      <p:sp>
        <p:nvSpPr>
          <p:cNvPr id="9" name="Rounded Rectangle 8"/>
          <p:cNvSpPr/>
          <p:nvPr/>
        </p:nvSpPr>
        <p:spPr>
          <a:xfrm>
            <a:off x="6581433" y="897945"/>
            <a:ext cx="249500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a:t>
            </a:r>
            <a:r>
              <a:rPr lang="vi-VN" sz="2800">
                <a:latin typeface="Times New Roman" panose="02020603050405020304" pitchFamily="18" charset="0"/>
                <a:cs typeface="Times New Roman" panose="02020603050405020304" pitchFamily="18" charset="0"/>
              </a:rPr>
              <a:t>iềm hạnh phúc</a:t>
            </a:r>
            <a:endParaRPr lang="en-US" sz="2800">
              <a:latin typeface="Times New Roman" panose="02020603050405020304" pitchFamily="18" charset="0"/>
              <a:cs typeface="Times New Roman" panose="02020603050405020304" pitchFamily="18" charset="0"/>
            </a:endParaRPr>
          </a:p>
        </p:txBody>
      </p:sp>
      <p:sp>
        <p:nvSpPr>
          <p:cNvPr id="10" name="Rounded Rectangle 9"/>
          <p:cNvSpPr/>
          <p:nvPr/>
        </p:nvSpPr>
        <p:spPr>
          <a:xfrm>
            <a:off x="6602525" y="2166438"/>
            <a:ext cx="2495006"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a:t>
            </a:r>
            <a:r>
              <a:rPr lang="vi-VN" sz="2800">
                <a:latin typeface="Times New Roman" panose="02020603050405020304" pitchFamily="18" charset="0"/>
                <a:cs typeface="Times New Roman" panose="02020603050405020304" pitchFamily="18" charset="0"/>
              </a:rPr>
              <a:t>iềm vui</a:t>
            </a:r>
            <a:r>
              <a:rPr lang="en-US" sz="2800">
                <a:latin typeface="Times New Roman" panose="02020603050405020304" pitchFamily="18" charset="0"/>
                <a:cs typeface="Times New Roman" panose="02020603050405020304" pitchFamily="18" charset="0"/>
              </a:rPr>
              <a:t>.</a:t>
            </a:r>
          </a:p>
        </p:txBody>
      </p:sp>
      <p:sp>
        <p:nvSpPr>
          <p:cNvPr id="11" name="Rounded Rectangle 10"/>
          <p:cNvSpPr/>
          <p:nvPr/>
        </p:nvSpPr>
        <p:spPr>
          <a:xfrm>
            <a:off x="6602525" y="4067059"/>
            <a:ext cx="2495006" cy="9144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Động lực sống.</a:t>
            </a:r>
          </a:p>
        </p:txBody>
      </p:sp>
      <p:cxnSp>
        <p:nvCxnSpPr>
          <p:cNvPr id="13" name="Straight Arrow Connector 12"/>
          <p:cNvCxnSpPr>
            <a:stCxn id="2" idx="3"/>
          </p:cNvCxnSpPr>
          <p:nvPr/>
        </p:nvCxnSpPr>
        <p:spPr>
          <a:xfrm flipV="1">
            <a:off x="2477588" y="3080839"/>
            <a:ext cx="770709" cy="191678"/>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740376" y="1521919"/>
            <a:ext cx="862148" cy="1457994"/>
          </a:xfrm>
          <a:prstGeom prst="straightConnector1">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787558" y="2789817"/>
            <a:ext cx="770709" cy="191678"/>
          </a:xfrm>
          <a:prstGeom prst="straightConnector1">
            <a:avLst/>
          </a:prstGeom>
          <a:ln w="571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1" idx="1"/>
          </p:cNvCxnSpPr>
          <p:nvPr/>
        </p:nvCxnSpPr>
        <p:spPr>
          <a:xfrm>
            <a:off x="5787558" y="2979913"/>
            <a:ext cx="814967" cy="1544346"/>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2763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2"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ectangle 2"/>
          <p:cNvSpPr/>
          <p:nvPr/>
        </p:nvSpPr>
        <p:spPr>
          <a:xfrm>
            <a:off x="200297" y="82967"/>
            <a:ext cx="6096000" cy="584775"/>
          </a:xfrm>
          <a:prstGeom prst="rect">
            <a:avLst/>
          </a:prstGeom>
        </p:spPr>
        <p:txBody>
          <a:bodyPr>
            <a:spAutoFit/>
          </a:bodyPr>
          <a:lstStyle/>
          <a:p>
            <a:pPr lvl="0" algn="just"/>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Nhận xét</a:t>
            </a:r>
            <a:endParaRPr kumimoji="0" lang="en-US" sz="3200" b="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ounded Rectangle 1"/>
          <p:cNvSpPr/>
          <p:nvPr/>
        </p:nvSpPr>
        <p:spPr>
          <a:xfrm>
            <a:off x="-17418" y="2815317"/>
            <a:ext cx="249500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mj-lt"/>
              </a:rPr>
              <a:t>Đối với người </a:t>
            </a:r>
            <a:r>
              <a:rPr lang="en-US" sz="2800">
                <a:latin typeface="Times New Roman" panose="02020603050405020304" pitchFamily="18" charset="0"/>
                <a:cs typeface="Times New Roman" panose="02020603050405020304" pitchFamily="18" charset="0"/>
              </a:rPr>
              <a:t>con</a:t>
            </a:r>
          </a:p>
        </p:txBody>
      </p:sp>
      <p:sp>
        <p:nvSpPr>
          <p:cNvPr id="8" name="Rounded Rectangle 7"/>
          <p:cNvSpPr/>
          <p:nvPr/>
        </p:nvSpPr>
        <p:spPr>
          <a:xfrm>
            <a:off x="3292553" y="2277744"/>
            <a:ext cx="2495006"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Mẹ</a:t>
            </a:r>
          </a:p>
        </p:txBody>
      </p:sp>
      <p:sp>
        <p:nvSpPr>
          <p:cNvPr id="9" name="Rounded Rectangle 8"/>
          <p:cNvSpPr/>
          <p:nvPr/>
        </p:nvSpPr>
        <p:spPr>
          <a:xfrm>
            <a:off x="6581433" y="897945"/>
            <a:ext cx="2495006" cy="914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Điểm tựa vững chắc</a:t>
            </a:r>
          </a:p>
        </p:txBody>
      </p:sp>
      <p:sp>
        <p:nvSpPr>
          <p:cNvPr id="10" name="Rounded Rectangle 9"/>
          <p:cNvSpPr/>
          <p:nvPr/>
        </p:nvSpPr>
        <p:spPr>
          <a:xfrm>
            <a:off x="6602525" y="2166438"/>
            <a:ext cx="2495006"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Chăm sóc, nuôi nấng.</a:t>
            </a:r>
          </a:p>
        </p:txBody>
      </p:sp>
      <p:sp>
        <p:nvSpPr>
          <p:cNvPr id="11" name="Rounded Rectangle 10"/>
          <p:cNvSpPr/>
          <p:nvPr/>
        </p:nvSpPr>
        <p:spPr>
          <a:xfrm>
            <a:off x="6646780" y="4181792"/>
            <a:ext cx="2495006"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Cho con học hành tử tế.</a:t>
            </a:r>
          </a:p>
        </p:txBody>
      </p:sp>
      <p:cxnSp>
        <p:nvCxnSpPr>
          <p:cNvPr id="13" name="Straight Arrow Connector 12"/>
          <p:cNvCxnSpPr>
            <a:stCxn id="2" idx="3"/>
          </p:cNvCxnSpPr>
          <p:nvPr/>
        </p:nvCxnSpPr>
        <p:spPr>
          <a:xfrm flipV="1">
            <a:off x="2477588" y="3080839"/>
            <a:ext cx="770709" cy="191678"/>
          </a:xfrm>
          <a:prstGeom prst="straightConnector1">
            <a:avLst/>
          </a:prstGeom>
          <a:ln w="571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740376" y="1521919"/>
            <a:ext cx="862148" cy="145799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787558" y="2789817"/>
            <a:ext cx="770709" cy="191678"/>
          </a:xfrm>
          <a:prstGeom prst="straightConnector1">
            <a:avLst/>
          </a:prstGeom>
          <a:ln w="381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1" idx="1"/>
          </p:cNvCxnSpPr>
          <p:nvPr/>
        </p:nvCxnSpPr>
        <p:spPr>
          <a:xfrm>
            <a:off x="5787558" y="2979913"/>
            <a:ext cx="814967" cy="1544346"/>
          </a:xfrm>
          <a:prstGeom prst="straightConnector1">
            <a:avLst/>
          </a:prstGeom>
          <a:ln w="38100">
            <a:prstDash val="lg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6233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ectangle 2"/>
          <p:cNvSpPr/>
          <p:nvPr/>
        </p:nvSpPr>
        <p:spPr>
          <a:xfrm>
            <a:off x="200297" y="82967"/>
            <a:ext cx="6096000" cy="584775"/>
          </a:xfrm>
          <a:prstGeom prst="rect">
            <a:avLst/>
          </a:prstGeom>
        </p:spPr>
        <p:txBody>
          <a:bodyPr>
            <a:spAutoFit/>
          </a:bodyPr>
          <a:lstStyle/>
          <a:p>
            <a:pPr lvl="0" algn="just"/>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Nhận xét</a:t>
            </a:r>
            <a:endParaRPr kumimoji="0" lang="en-US" sz="3200" b="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ounded Rectangle 1"/>
          <p:cNvSpPr/>
          <p:nvPr/>
        </p:nvSpPr>
        <p:spPr>
          <a:xfrm>
            <a:off x="1230085" y="1417090"/>
            <a:ext cx="249500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MẸ </a:t>
            </a:r>
          </a:p>
        </p:txBody>
      </p:sp>
      <p:sp>
        <p:nvSpPr>
          <p:cNvPr id="8" name="Rounded Rectangle 7"/>
          <p:cNvSpPr/>
          <p:nvPr/>
        </p:nvSpPr>
        <p:spPr>
          <a:xfrm>
            <a:off x="6185149" y="1444522"/>
            <a:ext cx="2495006"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LAM ANH</a:t>
            </a:r>
          </a:p>
        </p:txBody>
      </p:sp>
      <p:sp>
        <p:nvSpPr>
          <p:cNvPr id="4" name="Left-Right Arrow 3"/>
          <p:cNvSpPr/>
          <p:nvPr/>
        </p:nvSpPr>
        <p:spPr>
          <a:xfrm>
            <a:off x="3939861" y="1359139"/>
            <a:ext cx="2030518" cy="97235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ĐIỂM TỰA</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778" b="94222" l="9778" r="89778"/>
                    </a14:imgEffect>
                  </a14:imgLayer>
                </a14:imgProps>
              </a:ext>
            </a:extLst>
          </a:blip>
          <a:stretch>
            <a:fillRect/>
          </a:stretch>
        </p:blipFill>
        <p:spPr>
          <a:xfrm>
            <a:off x="5036385" y="2157743"/>
            <a:ext cx="2815454" cy="2815454"/>
          </a:xfrm>
          <a:prstGeom prst="rect">
            <a:avLst/>
          </a:prstGeom>
        </p:spPr>
      </p:pic>
      <p:pic>
        <p:nvPicPr>
          <p:cNvPr id="1026" name="Picture 2" descr="Chủ đề Phim Hoạt Hình ấm áp Cha Mẹ Con Hình ảnh | Định dạng hình ảnh PSD  611591511| vn.lovepik.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89919" l="10000" r="61744">
                        <a14:foregroundMark x1="51163" y1="83569" x2="51163" y2="83569"/>
                        <a14:foregroundMark x1="51163" y1="83569" x2="51163" y2="83569"/>
                        <a14:foregroundMark x1="49070" y1="80242" x2="49070" y2="80242"/>
                        <a14:foregroundMark x1="49651" y1="78831" x2="49651" y2="78831"/>
                        <a14:foregroundMark x1="51163" y1="78831" x2="53953" y2="79133"/>
                        <a14:foregroundMark x1="55116" y1="79435" x2="56628" y2="79940"/>
                        <a14:foregroundMark x1="57209" y1="79940" x2="57209" y2="79940"/>
                        <a14:foregroundMark x1="57791" y1="77823" x2="57791" y2="77823"/>
                        <a14:foregroundMark x1="47907" y1="82056" x2="47907" y2="82056"/>
                        <a14:foregroundMark x1="47907" y1="82056" x2="47907" y2="82056"/>
                        <a14:foregroundMark x1="48721" y1="86794" x2="48721" y2="86794"/>
                        <a14:foregroundMark x1="46395" y1="86996" x2="46395" y2="86996"/>
                        <a14:foregroundMark x1="46395" y1="85181" x2="46395" y2="85181"/>
                        <a14:foregroundMark x1="46395" y1="85181" x2="46395" y2="85181"/>
                        <a14:foregroundMark x1="47907" y1="84677" x2="47907" y2="84677"/>
                        <a14:foregroundMark x1="48488" y1="84375" x2="48488" y2="84375"/>
                      </a14:backgroundRemoval>
                    </a14:imgEffect>
                  </a14:imgLayer>
                </a14:imgProps>
              </a:ext>
              <a:ext uri="{28A0092B-C50C-407E-A947-70E740481C1C}">
                <a14:useLocalDpi xmlns:a14="http://schemas.microsoft.com/office/drawing/2010/main" val="0"/>
              </a:ext>
            </a:extLst>
          </a:blip>
          <a:srcRect/>
          <a:stretch>
            <a:fillRect/>
          </a:stretch>
        </p:blipFill>
        <p:spPr bwMode="auto">
          <a:xfrm>
            <a:off x="1041196" y="1691410"/>
            <a:ext cx="4315637" cy="4978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0676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1CF4D6-F9CB-3F4D-899C-3CC56AFC72D0}"/>
              </a:ext>
            </a:extLst>
          </p:cNvPr>
          <p:cNvSpPr txBox="1">
            <a:spLocks/>
          </p:cNvSpPr>
          <p:nvPr/>
        </p:nvSpPr>
        <p:spPr>
          <a:xfrm>
            <a:off x="4859383" y="1606318"/>
            <a:ext cx="7001691"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b="1">
                <a:solidFill>
                  <a:srgbClr val="7030A0"/>
                </a:solidFill>
                <a:latin typeface="Times New Roman" panose="02020603050405020304" pitchFamily="18" charset="0"/>
                <a:cs typeface="Times New Roman" panose="02020603050405020304" pitchFamily="18" charset="0"/>
              </a:rPr>
              <a:t>HÃY CHIA SẺ CẢM NHẬN SAU KHI XEM VIDEO. </a:t>
            </a:r>
            <a:endParaRPr kumimoji="0" lang="en-US" sz="60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9885331"/>
      </p:ext>
    </p:extLst>
  </p:cSld>
  <p:clrMapOvr>
    <a:masterClrMapping/>
  </p:clrMapOvr>
  <p:transition spd="slow">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1CF4D6-F9CB-3F4D-899C-3CC56AFC72D0}"/>
              </a:ext>
            </a:extLst>
          </p:cNvPr>
          <p:cNvSpPr txBox="1">
            <a:spLocks/>
          </p:cNvSpPr>
          <p:nvPr/>
        </p:nvSpPr>
        <p:spPr>
          <a:xfrm>
            <a:off x="4467497" y="652730"/>
            <a:ext cx="7001691"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srgbClr val="7030A0"/>
                </a:solidFill>
                <a:effectLst/>
                <a:uLnTx/>
                <a:uFillTx/>
                <a:latin typeface="Times New Roman" panose="02020603050405020304" pitchFamily="18" charset="0"/>
                <a:ea typeface="+mj-ea"/>
                <a:cs typeface="Times New Roman" panose="02020603050405020304" pitchFamily="18" charset="0"/>
              </a:rPr>
              <a:t>III. Tổng</a:t>
            </a:r>
            <a:r>
              <a:rPr kumimoji="0" lang="en-US" sz="6000" b="1" i="0" u="none" strike="noStrike" kern="1200" cap="none" spc="0" normalizeH="0" noProof="0">
                <a:ln>
                  <a:noFill/>
                </a:ln>
                <a:solidFill>
                  <a:srgbClr val="7030A0"/>
                </a:solidFill>
                <a:effectLst/>
                <a:uLnTx/>
                <a:uFillTx/>
                <a:latin typeface="Times New Roman" panose="02020603050405020304" pitchFamily="18" charset="0"/>
                <a:ea typeface="+mj-ea"/>
                <a:cs typeface="Times New Roman" panose="02020603050405020304" pitchFamily="18" charset="0"/>
              </a:rPr>
              <a:t> kết</a:t>
            </a:r>
            <a:endParaRPr kumimoji="0" lang="en-US" sz="6000" b="1" i="0"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132843448"/>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Nội dung – Ý nghĩa</a:t>
            </a:r>
            <a:endParaRPr kumimoji="0" lang="en-US" sz="1800" b="1" i="0" u="none" strike="noStrike" kern="1200" cap="none" spc="0" normalizeH="0" baseline="0" noProof="0">
              <a:ln>
                <a:noFill/>
              </a:ln>
              <a:solidFill>
                <a:prstClr val="white"/>
              </a:solidFill>
              <a:effectLst/>
              <a:uLnTx/>
              <a:uFillTx/>
              <a:latin typeface="Calibri" panose="020F0502020204030204"/>
            </a:endParaRPr>
          </a:p>
        </p:txBody>
      </p:sp>
      <p:sp>
        <p:nvSpPr>
          <p:cNvPr id="11" name="Rounded Rectangle 10"/>
          <p:cNvSpPr/>
          <p:nvPr/>
        </p:nvSpPr>
        <p:spPr>
          <a:xfrm>
            <a:off x="4461537" y="85703"/>
            <a:ext cx="3702750" cy="15136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âu chuyện xúc động về tình mẫu tử</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0" name="Straight Arrow Connector 9"/>
          <p:cNvCxnSpPr>
            <a:endCxn id="11" idx="1"/>
          </p:cNvCxnSpPr>
          <p:nvPr/>
        </p:nvCxnSpPr>
        <p:spPr>
          <a:xfrm flipV="1">
            <a:off x="2194941" y="842517"/>
            <a:ext cx="2266596" cy="173226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 idx="3"/>
          </p:cNvCxnSpPr>
          <p:nvPr/>
        </p:nvCxnSpPr>
        <p:spPr>
          <a:xfrm>
            <a:off x="2181497" y="2640794"/>
            <a:ext cx="2305784" cy="22316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487282" y="4200741"/>
            <a:ext cx="3677006" cy="171316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gười mẹ nghèo, vất vả mưu sinh để nuôi con ăn học, trưởng thành.</a:t>
            </a:r>
          </a:p>
        </p:txBody>
      </p:sp>
    </p:spTree>
    <p:extLst>
      <p:ext uri="{BB962C8B-B14F-4D97-AF65-F5344CB8AC3E}">
        <p14:creationId xmlns:p14="http://schemas.microsoft.com/office/powerpoint/2010/main" val="20377422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3" name="Rounded Rectangle 2"/>
          <p:cNvSpPr/>
          <p:nvPr/>
        </p:nvSpPr>
        <p:spPr>
          <a:xfrm>
            <a:off x="21769" y="2002811"/>
            <a:ext cx="2159728" cy="127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Nghệ thuật</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461537" y="85703"/>
            <a:ext cx="3702750" cy="15136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VB thông tin.</a:t>
            </a:r>
            <a:endPar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0" name="Straight Arrow Connector 9"/>
          <p:cNvCxnSpPr>
            <a:endCxn id="11" idx="1"/>
          </p:cNvCxnSpPr>
          <p:nvPr/>
        </p:nvCxnSpPr>
        <p:spPr>
          <a:xfrm flipV="1">
            <a:off x="2194941" y="842517"/>
            <a:ext cx="2266596" cy="1732261"/>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 idx="3"/>
          </p:cNvCxnSpPr>
          <p:nvPr/>
        </p:nvCxnSpPr>
        <p:spPr>
          <a:xfrm>
            <a:off x="2181497" y="2640794"/>
            <a:ext cx="2305784" cy="2231652"/>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487282" y="4200741"/>
            <a:ext cx="3677006" cy="171316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 văn chân thực, gây xúc động cho người đọc.</a:t>
            </a:r>
          </a:p>
        </p:txBody>
      </p:sp>
    </p:spTree>
    <p:extLst>
      <p:ext uri="{BB962C8B-B14F-4D97-AF65-F5344CB8AC3E}">
        <p14:creationId xmlns:p14="http://schemas.microsoft.com/office/powerpoint/2010/main" val="22743837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4803740" y="529390"/>
            <a:ext cx="7388260" cy="6328610"/>
          </a:xfrm>
          <a:prstGeom prst="rect">
            <a:avLst/>
          </a:prstGeom>
          <a:noFill/>
          <a:ln w="9525">
            <a:noFill/>
          </a:ln>
        </p:spPr>
      </p:pic>
      <p:sp>
        <p:nvSpPr>
          <p:cNvPr id="5" name="Title 1">
            <a:extLst>
              <a:ext uri="{FF2B5EF4-FFF2-40B4-BE49-F238E27FC236}">
                <a16:creationId xmlns:a16="http://schemas.microsoft.com/office/drawing/2014/main" id="{F31CF4D6-F9CB-3F4D-899C-3CC56AFC72D0}"/>
              </a:ext>
            </a:extLst>
          </p:cNvPr>
          <p:cNvSpPr txBox="1">
            <a:spLocks/>
          </p:cNvSpPr>
          <p:nvPr/>
        </p:nvSpPr>
        <p:spPr>
          <a:xfrm>
            <a:off x="5760720" y="1723884"/>
            <a:ext cx="4923509"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Times New Roman" panose="02020603050405020304" pitchFamily="18" charset="0"/>
                <a:ea typeface="+mj-ea"/>
                <a:cs typeface="Times New Roman" panose="02020603050405020304" pitchFamily="18" charset="0"/>
              </a:rPr>
              <a:t>LUYỆN</a:t>
            </a:r>
            <a:r>
              <a:rPr kumimoji="0" lang="en-US" sz="6000" b="1" i="0" u="none" strike="noStrike" kern="1200" cap="none" spc="0" normalizeH="0" noProof="0">
                <a:ln>
                  <a:noFill/>
                </a:ln>
                <a:solidFill>
                  <a:srgbClr val="FFFFFF"/>
                </a:solidFill>
                <a:effectLst/>
                <a:uLnTx/>
                <a:uFillTx/>
                <a:latin typeface="Times New Roman" panose="02020603050405020304" pitchFamily="18" charset="0"/>
                <a:ea typeface="+mj-ea"/>
                <a:cs typeface="Times New Roman" panose="02020603050405020304" pitchFamily="18" charset="0"/>
              </a:rPr>
              <a:t> TẬP</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493869207"/>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descr="Mẹ Và Con Gái Hạnh Phúc Hôn Mẹ Mẹ Và Con Gái Hạnh Phúc Cha Mẹ Con, Dễ, Mẹ,  Hình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625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90057" y="2511755"/>
            <a:ext cx="5577840" cy="1938992"/>
          </a:xfrm>
          <a:prstGeom prst="rect">
            <a:avLst/>
          </a:prstGeom>
          <a:noFill/>
        </p:spPr>
        <p:txBody>
          <a:bodyPr wrap="square" rtlCol="0">
            <a:spAutoFit/>
          </a:bodyPr>
          <a:lstStyle/>
          <a:p>
            <a:pPr algn="ctr"/>
            <a:r>
              <a:rPr lang="en-US"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HOA HỒNG TẶNG MẸ</a:t>
            </a:r>
          </a:p>
        </p:txBody>
      </p:sp>
      <p:sp>
        <p:nvSpPr>
          <p:cNvPr id="4" name="TextBox 3"/>
          <p:cNvSpPr txBox="1"/>
          <p:nvPr/>
        </p:nvSpPr>
        <p:spPr>
          <a:xfrm>
            <a:off x="2090057" y="1336097"/>
            <a:ext cx="5577840" cy="1015663"/>
          </a:xfrm>
          <a:prstGeom prst="rect">
            <a:avLst/>
          </a:prstGeom>
          <a:noFill/>
        </p:spPr>
        <p:txBody>
          <a:bodyPr wrap="square" rtlCol="0">
            <a:spAutoFit/>
          </a:bodyPr>
          <a:lstStyle/>
          <a:p>
            <a:pPr algn="ctr"/>
            <a:r>
              <a:rPr lang="en-US"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TRÒ CHƠI</a:t>
            </a:r>
          </a:p>
        </p:txBody>
      </p:sp>
      <p:sp>
        <p:nvSpPr>
          <p:cNvPr id="3" name="Rounded Rectangle 2">
            <a:hlinkClick r:id="rId4" action="ppaction://hlinksldjump"/>
          </p:cNvPr>
          <p:cNvSpPr/>
          <p:nvPr/>
        </p:nvSpPr>
        <p:spPr>
          <a:xfrm>
            <a:off x="3749040" y="5029200"/>
            <a:ext cx="2560320"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PLAY</a:t>
            </a:r>
          </a:p>
        </p:txBody>
      </p:sp>
    </p:spTree>
    <p:extLst>
      <p:ext uri="{BB962C8B-B14F-4D97-AF65-F5344CB8AC3E}">
        <p14:creationId xmlns:p14="http://schemas.microsoft.com/office/powerpoint/2010/main" val="27940089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1"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4"/>
                                        </p:tgtEl>
                                        <p:attrNameLst>
                                          <p:attrName>ppt_x</p:attrName>
                                          <p:attrName>ppt_y</p:attrName>
                                        </p:attrNameLst>
                                      </p:cBhvr>
                                    </p:animMotion>
                                    <p:animRot by="1500000">
                                      <p:cBhvr>
                                        <p:cTn id="15" dur="125" fill="hold">
                                          <p:stCondLst>
                                            <p:cond delay="0"/>
                                          </p:stCondLst>
                                        </p:cTn>
                                        <p:tgtEl>
                                          <p:spTgt spid="4"/>
                                        </p:tgtEl>
                                        <p:attrNameLst>
                                          <p:attrName>r</p:attrName>
                                        </p:attrNameLst>
                                      </p:cBhvr>
                                    </p:animRot>
                                    <p:animRot by="-1500000">
                                      <p:cBhvr>
                                        <p:cTn id="16" dur="125" fill="hold">
                                          <p:stCondLst>
                                            <p:cond delay="125"/>
                                          </p:stCondLst>
                                        </p:cTn>
                                        <p:tgtEl>
                                          <p:spTgt spid="4"/>
                                        </p:tgtEl>
                                        <p:attrNameLst>
                                          <p:attrName>r</p:attrName>
                                        </p:attrNameLst>
                                      </p:cBhvr>
                                    </p:animRot>
                                    <p:animRot by="-1500000">
                                      <p:cBhvr>
                                        <p:cTn id="17" dur="125" fill="hold">
                                          <p:stCondLst>
                                            <p:cond delay="250"/>
                                          </p:stCondLst>
                                        </p:cTn>
                                        <p:tgtEl>
                                          <p:spTgt spid="4"/>
                                        </p:tgtEl>
                                        <p:attrNameLst>
                                          <p:attrName>r</p:attrName>
                                        </p:attrNameLst>
                                      </p:cBhvr>
                                    </p:animRot>
                                    <p:animRot by="1500000">
                                      <p:cBhvr>
                                        <p:cTn id="18" dur="125" fill="hold">
                                          <p:stCondLst>
                                            <p:cond delay="375"/>
                                          </p:stCondLst>
                                        </p:cTn>
                                        <p:tgtEl>
                                          <p:spTgt spid="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grpId="0" nodeType="click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2"/>
                                        </p:tgtEl>
                                        <p:attrNameLst>
                                          <p:attrName>ppt_x</p:attrName>
                                          <p:attrName>ppt_y</p:attrName>
                                        </p:attrNameLst>
                                      </p:cBhvr>
                                    </p:animMotion>
                                    <p:animRot by="1500000">
                                      <p:cBhvr>
                                        <p:cTn id="23" dur="125" fill="hold">
                                          <p:stCondLst>
                                            <p:cond delay="0"/>
                                          </p:stCondLst>
                                        </p:cTn>
                                        <p:tgtEl>
                                          <p:spTgt spid="2"/>
                                        </p:tgtEl>
                                        <p:attrNameLst>
                                          <p:attrName>r</p:attrName>
                                        </p:attrNameLst>
                                      </p:cBhvr>
                                    </p:animRot>
                                    <p:animRot by="-1500000">
                                      <p:cBhvr>
                                        <p:cTn id="24" dur="125" fill="hold">
                                          <p:stCondLst>
                                            <p:cond delay="125"/>
                                          </p:stCondLst>
                                        </p:cTn>
                                        <p:tgtEl>
                                          <p:spTgt spid="2"/>
                                        </p:tgtEl>
                                        <p:attrNameLst>
                                          <p:attrName>r</p:attrName>
                                        </p:attrNameLst>
                                      </p:cBhvr>
                                    </p:animRot>
                                    <p:animRot by="-1500000">
                                      <p:cBhvr>
                                        <p:cTn id="25" dur="125" fill="hold">
                                          <p:stCondLst>
                                            <p:cond delay="250"/>
                                          </p:stCondLst>
                                        </p:cTn>
                                        <p:tgtEl>
                                          <p:spTgt spid="2"/>
                                        </p:tgtEl>
                                        <p:attrNameLst>
                                          <p:attrName>r</p:attrName>
                                        </p:attrNameLst>
                                      </p:cBhvr>
                                    </p:animRot>
                                    <p:animRot by="1500000">
                                      <p:cBhvr>
                                        <p:cTn id="26" dur="125" fill="hold">
                                          <p:stCondLst>
                                            <p:cond delay="375"/>
                                          </p:stCondLst>
                                        </p:cTn>
                                        <p:tgtEl>
                                          <p:spTgt spid="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1"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2"/>
                                        </p:tgtEl>
                                        <p:attrNameLst>
                                          <p:attrName>ppt_x</p:attrName>
                                          <p:attrName>ppt_y</p:attrName>
                                        </p:attrNameLst>
                                      </p:cBhvr>
                                    </p:animMotion>
                                    <p:animRot by="1500000">
                                      <p:cBhvr>
                                        <p:cTn id="31" dur="125" fill="hold">
                                          <p:stCondLst>
                                            <p:cond delay="0"/>
                                          </p:stCondLst>
                                        </p:cTn>
                                        <p:tgtEl>
                                          <p:spTgt spid="2"/>
                                        </p:tgtEl>
                                        <p:attrNameLst>
                                          <p:attrName>r</p:attrName>
                                        </p:attrNameLst>
                                      </p:cBhvr>
                                    </p:animRot>
                                    <p:animRot by="-1500000">
                                      <p:cBhvr>
                                        <p:cTn id="32" dur="125" fill="hold">
                                          <p:stCondLst>
                                            <p:cond delay="125"/>
                                          </p:stCondLst>
                                        </p:cTn>
                                        <p:tgtEl>
                                          <p:spTgt spid="2"/>
                                        </p:tgtEl>
                                        <p:attrNameLst>
                                          <p:attrName>r</p:attrName>
                                        </p:attrNameLst>
                                      </p:cBhvr>
                                    </p:animRot>
                                    <p:animRot by="-1500000">
                                      <p:cBhvr>
                                        <p:cTn id="33" dur="125" fill="hold">
                                          <p:stCondLst>
                                            <p:cond delay="250"/>
                                          </p:stCondLst>
                                        </p:cTn>
                                        <p:tgtEl>
                                          <p:spTgt spid="2"/>
                                        </p:tgtEl>
                                        <p:attrNameLst>
                                          <p:attrName>r</p:attrName>
                                        </p:attrNameLst>
                                      </p:cBhvr>
                                    </p:animRot>
                                    <p:animRot by="1500000">
                                      <p:cBhvr>
                                        <p:cTn id="34" dur="125" fill="hold">
                                          <p:stCondLst>
                                            <p:cond delay="375"/>
                                          </p:stCondLst>
                                        </p:cTn>
                                        <p:tgtEl>
                                          <p:spTgt spid="2"/>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4" presetClass="emph" presetSubtype="0" fill="hold" grpId="2" nodeType="clickEffect">
                                  <p:stCondLst>
                                    <p:cond delay="0"/>
                                  </p:stCondLst>
                                  <p:iterate type="lt">
                                    <p:tmPct val="10000"/>
                                  </p:iterate>
                                  <p:childTnLst>
                                    <p:animMotion origin="layout" path="M 0.0 0.0 L 0.0 -0.07213" pathEditMode="relative" ptsTypes="">
                                      <p:cBhvr>
                                        <p:cTn id="38" dur="250" accel="50000" decel="50000" autoRev="1" fill="hold">
                                          <p:stCondLst>
                                            <p:cond delay="0"/>
                                          </p:stCondLst>
                                        </p:cTn>
                                        <p:tgtEl>
                                          <p:spTgt spid="2"/>
                                        </p:tgtEl>
                                        <p:attrNameLst>
                                          <p:attrName>ppt_x</p:attrName>
                                          <p:attrName>ppt_y</p:attrName>
                                        </p:attrNameLst>
                                      </p:cBhvr>
                                    </p:animMotion>
                                    <p:animRot by="1500000">
                                      <p:cBhvr>
                                        <p:cTn id="39" dur="125" fill="hold">
                                          <p:stCondLst>
                                            <p:cond delay="0"/>
                                          </p:stCondLst>
                                        </p:cTn>
                                        <p:tgtEl>
                                          <p:spTgt spid="2"/>
                                        </p:tgtEl>
                                        <p:attrNameLst>
                                          <p:attrName>r</p:attrName>
                                        </p:attrNameLst>
                                      </p:cBhvr>
                                    </p:animRot>
                                    <p:animRot by="-1500000">
                                      <p:cBhvr>
                                        <p:cTn id="40" dur="125" fill="hold">
                                          <p:stCondLst>
                                            <p:cond delay="125"/>
                                          </p:stCondLst>
                                        </p:cTn>
                                        <p:tgtEl>
                                          <p:spTgt spid="2"/>
                                        </p:tgtEl>
                                        <p:attrNameLst>
                                          <p:attrName>r</p:attrName>
                                        </p:attrNameLst>
                                      </p:cBhvr>
                                    </p:animRot>
                                    <p:animRot by="-1500000">
                                      <p:cBhvr>
                                        <p:cTn id="41" dur="125" fill="hold">
                                          <p:stCondLst>
                                            <p:cond delay="250"/>
                                          </p:stCondLst>
                                        </p:cTn>
                                        <p:tgtEl>
                                          <p:spTgt spid="2"/>
                                        </p:tgtEl>
                                        <p:attrNameLst>
                                          <p:attrName>r</p:attrName>
                                        </p:attrNameLst>
                                      </p:cBhvr>
                                    </p:animRot>
                                    <p:animRot by="1500000">
                                      <p:cBhvr>
                                        <p:cTn id="42"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4"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97778" l="4889" r="89778"/>
                    </a14:imgEffect>
                  </a14:imgLayer>
                </a14:imgProps>
              </a:ext>
            </a:extLst>
          </a:blip>
          <a:stretch>
            <a:fillRect/>
          </a:stretch>
        </p:blipFill>
        <p:spPr>
          <a:xfrm>
            <a:off x="4294682" y="3827416"/>
            <a:ext cx="3452950" cy="3487783"/>
          </a:xfrm>
          <a:prstGeom prst="rect">
            <a:avLst/>
          </a:prstGeom>
        </p:spPr>
      </p:pic>
      <p:pic>
        <p:nvPicPr>
          <p:cNvPr id="17" name="Picture 16"/>
          <p:cNvPicPr>
            <a:picLocks noChangeAspect="1"/>
          </p:cNvPicPr>
          <p:nvPr/>
        </p:nvPicPr>
        <p:blipFill>
          <a:blip r:embed="rId6"/>
          <a:stretch>
            <a:fillRect/>
          </a:stretch>
        </p:blipFill>
        <p:spPr>
          <a:xfrm>
            <a:off x="4578211" y="3644536"/>
            <a:ext cx="3036071" cy="2432515"/>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4974969" y="3737388"/>
            <a:ext cx="3037115" cy="2429692"/>
          </a:xfrm>
          <a:prstGeom prst="rect">
            <a:avLst/>
          </a:prstGeom>
        </p:spPr>
      </p:pic>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4737922" y="3714534"/>
            <a:ext cx="3037115" cy="2429692"/>
          </a:xfrm>
          <a:prstGeom prst="rect">
            <a:avLst/>
          </a:prstGeom>
        </p:spPr>
      </p:pic>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5147634" y="3718423"/>
            <a:ext cx="3037115" cy="2429692"/>
          </a:xfrm>
          <a:prstGeom prst="rect">
            <a:avLst/>
          </a:prstGeom>
        </p:spPr>
      </p:pic>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4745761" y="3803019"/>
            <a:ext cx="3037115" cy="2429692"/>
          </a:xfrm>
          <a:prstGeom prst="rect">
            <a:avLst/>
          </a:prstGeom>
        </p:spPr>
      </p:pic>
      <p:pic>
        <p:nvPicPr>
          <p:cNvPr id="22" name="Picture 21"/>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4388919" y="3726110"/>
            <a:ext cx="3037115" cy="2429692"/>
          </a:xfrm>
          <a:prstGeom prst="rect">
            <a:avLst/>
          </a:prstGeom>
        </p:spPr>
      </p:pic>
      <p:pic>
        <p:nvPicPr>
          <p:cNvPr id="23" name="Picture 22"/>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3912302" y="3782399"/>
            <a:ext cx="3037115" cy="2429692"/>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4169474" y="3731749"/>
            <a:ext cx="3037115" cy="2429692"/>
          </a:xfrm>
          <a:prstGeom prst="rect">
            <a:avLst/>
          </a:prstGeom>
        </p:spPr>
      </p:pic>
      <p:pic>
        <p:nvPicPr>
          <p:cNvPr id="25" name="Picture 24"/>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5521492" y="4449514"/>
            <a:ext cx="2096709" cy="1677367"/>
          </a:xfrm>
          <a:prstGeom prst="rect">
            <a:avLst/>
          </a:prstGeom>
        </p:spPr>
      </p:pic>
      <p:pic>
        <p:nvPicPr>
          <p:cNvPr id="26" name="Picture 25"/>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5093141" y="4505313"/>
            <a:ext cx="2096709" cy="1677367"/>
          </a:xfrm>
          <a:prstGeom prst="rect">
            <a:avLst/>
          </a:prstGeom>
        </p:spPr>
      </p:pic>
      <p:pic>
        <p:nvPicPr>
          <p:cNvPr id="27" name="Picture 26"/>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4282930" y="4540756"/>
            <a:ext cx="2096709" cy="1677367"/>
          </a:xfrm>
          <a:prstGeom prst="rect">
            <a:avLst/>
          </a:prstGeom>
        </p:spPr>
      </p:pic>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4596032" y="4548050"/>
            <a:ext cx="2096709" cy="1677367"/>
          </a:xfrm>
          <a:prstGeom prst="rect">
            <a:avLst/>
          </a:prstGeom>
        </p:spPr>
      </p:pic>
      <p:pic>
        <p:nvPicPr>
          <p:cNvPr id="30" name="Picture 29"/>
          <p:cNvPicPr>
            <a:picLocks noChangeAspect="1"/>
          </p:cNvPicPr>
          <p:nvPr/>
        </p:nvPicPr>
        <p:blipFill>
          <a:blip r:embed="rId9"/>
          <a:stretch>
            <a:fillRect/>
          </a:stretch>
        </p:blipFill>
        <p:spPr>
          <a:xfrm>
            <a:off x="1437729" y="2750680"/>
            <a:ext cx="4186983" cy="4456944"/>
          </a:xfrm>
          <a:prstGeom prst="rect">
            <a:avLst/>
          </a:prstGeom>
        </p:spPr>
      </p:pic>
      <p:pic>
        <p:nvPicPr>
          <p:cNvPr id="31" name="Picture 30"/>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2868177" y="4267258"/>
            <a:ext cx="1358025" cy="1501213"/>
          </a:xfrm>
          <a:prstGeom prst="rect">
            <a:avLst/>
          </a:prstGeom>
        </p:spPr>
      </p:pic>
      <p:pic>
        <p:nvPicPr>
          <p:cNvPr id="32" name="Picture 31"/>
          <p:cNvPicPr>
            <a:picLocks noChangeAspect="1"/>
          </p:cNvPicPr>
          <p:nvPr/>
        </p:nvPicPr>
        <p:blipFill>
          <a:blip r:embed="rId10">
            <a:extLst>
              <a:ext uri="{BEBA8EAE-BF5A-486C-A8C5-ECC9F3942E4B}">
                <a14:imgProps xmlns:a14="http://schemas.microsoft.com/office/drawing/2010/main">
                  <a14:imgLayer r:embed="rId11">
                    <a14:imgEffect>
                      <a14:backgroundRemoval t="0" b="99111" l="9778" r="89778"/>
                    </a14:imgEffect>
                  </a14:imgLayer>
                </a14:imgProps>
              </a:ext>
            </a:extLst>
          </a:blip>
          <a:stretch>
            <a:fillRect/>
          </a:stretch>
        </p:blipFill>
        <p:spPr>
          <a:xfrm>
            <a:off x="6376066" y="914880"/>
            <a:ext cx="6077827" cy="6077827"/>
          </a:xfrm>
          <a:prstGeom prst="rect">
            <a:avLst/>
          </a:prstGeom>
        </p:spPr>
      </p:pic>
      <p:pic>
        <p:nvPicPr>
          <p:cNvPr id="33" name="Picture 32">
            <a:hlinkClick r:id="rId12"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930383" y="0"/>
            <a:ext cx="1358025" cy="1501213"/>
          </a:xfrm>
          <a:prstGeom prst="rect">
            <a:avLst/>
          </a:prstGeom>
        </p:spPr>
      </p:pic>
      <p:pic>
        <p:nvPicPr>
          <p:cNvPr id="34" name="Picture 33">
            <a:hlinkClick r:id="rId13"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2066851" y="0"/>
            <a:ext cx="1358025" cy="1501213"/>
          </a:xfrm>
          <a:prstGeom prst="rect">
            <a:avLst/>
          </a:prstGeom>
        </p:spPr>
      </p:pic>
      <p:pic>
        <p:nvPicPr>
          <p:cNvPr id="35" name="Picture 34">
            <a:hlinkClick r:id="rId14"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3010315" y="54032"/>
            <a:ext cx="1358025" cy="1501213"/>
          </a:xfrm>
          <a:prstGeom prst="rect">
            <a:avLst/>
          </a:prstGeom>
        </p:spPr>
      </p:pic>
      <p:pic>
        <p:nvPicPr>
          <p:cNvPr id="36" name="Picture 35">
            <a:hlinkClick r:id="rId15"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3964829" y="40543"/>
            <a:ext cx="1358025" cy="1501213"/>
          </a:xfrm>
          <a:prstGeom prst="rect">
            <a:avLst/>
          </a:prstGeom>
        </p:spPr>
      </p:pic>
      <p:pic>
        <p:nvPicPr>
          <p:cNvPr id="37" name="Picture 36">
            <a:hlinkClick r:id="rId1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4714611" y="63049"/>
            <a:ext cx="1358025" cy="1501213"/>
          </a:xfrm>
          <a:prstGeom prst="rect">
            <a:avLst/>
          </a:prstGeom>
        </p:spPr>
      </p:pic>
      <p:pic>
        <p:nvPicPr>
          <p:cNvPr id="38" name="Picture 37">
            <a:hlinkClick r:id="rId17"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5608600" y="69300"/>
            <a:ext cx="1358025" cy="1501213"/>
          </a:xfrm>
          <a:prstGeom prst="rect">
            <a:avLst/>
          </a:prstGeom>
        </p:spPr>
      </p:pic>
      <p:pic>
        <p:nvPicPr>
          <p:cNvPr id="39" name="Picture 38">
            <a:hlinkClick r:id="rId18"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6487660" y="54032"/>
            <a:ext cx="1358025" cy="1501213"/>
          </a:xfrm>
          <a:prstGeom prst="rect">
            <a:avLst/>
          </a:prstGeom>
        </p:spPr>
      </p:pic>
      <p:pic>
        <p:nvPicPr>
          <p:cNvPr id="40" name="Picture 39">
            <a:hlinkClick r:id="rId19"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7505737" y="40543"/>
            <a:ext cx="1358025" cy="1501213"/>
          </a:xfrm>
          <a:prstGeom prst="rect">
            <a:avLst/>
          </a:prstGeom>
        </p:spPr>
      </p:pic>
      <p:pic>
        <p:nvPicPr>
          <p:cNvPr id="41" name="Picture 40">
            <a:hlinkClick r:id="rId20"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8461018" y="40542"/>
            <a:ext cx="1358025" cy="1501213"/>
          </a:xfrm>
          <a:prstGeom prst="rect">
            <a:avLst/>
          </a:prstGeom>
        </p:spPr>
      </p:pic>
      <p:pic>
        <p:nvPicPr>
          <p:cNvPr id="42" name="Picture 41">
            <a:hlinkClick r:id="rId21"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9643947" y="0"/>
            <a:ext cx="1358025" cy="1501213"/>
          </a:xfrm>
          <a:prstGeom prst="rect">
            <a:avLst/>
          </a:prstGeom>
        </p:spPr>
      </p:pic>
      <p:sp>
        <p:nvSpPr>
          <p:cNvPr id="44" name="TextBox 43"/>
          <p:cNvSpPr txBox="1"/>
          <p:nvPr/>
        </p:nvSpPr>
        <p:spPr>
          <a:xfrm>
            <a:off x="1220660" y="856376"/>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45" name="TextBox 44"/>
          <p:cNvSpPr txBox="1"/>
          <p:nvPr/>
        </p:nvSpPr>
        <p:spPr>
          <a:xfrm>
            <a:off x="2342748" y="833869"/>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46" name="TextBox 45"/>
          <p:cNvSpPr txBox="1"/>
          <p:nvPr/>
        </p:nvSpPr>
        <p:spPr>
          <a:xfrm>
            <a:off x="3166705" y="901391"/>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sp>
        <p:nvSpPr>
          <p:cNvPr id="47" name="TextBox 46"/>
          <p:cNvSpPr txBox="1"/>
          <p:nvPr/>
        </p:nvSpPr>
        <p:spPr>
          <a:xfrm>
            <a:off x="4120198" y="914880"/>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
        <p:nvSpPr>
          <p:cNvPr id="48" name="TextBox 47"/>
          <p:cNvSpPr txBox="1"/>
          <p:nvPr/>
        </p:nvSpPr>
        <p:spPr>
          <a:xfrm>
            <a:off x="4839020" y="888806"/>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5</a:t>
            </a:r>
          </a:p>
        </p:txBody>
      </p:sp>
      <p:sp>
        <p:nvSpPr>
          <p:cNvPr id="49" name="TextBox 48"/>
          <p:cNvSpPr txBox="1"/>
          <p:nvPr/>
        </p:nvSpPr>
        <p:spPr>
          <a:xfrm>
            <a:off x="5857097" y="954751"/>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6</a:t>
            </a:r>
          </a:p>
        </p:txBody>
      </p:sp>
      <p:sp>
        <p:nvSpPr>
          <p:cNvPr id="50" name="TextBox 49"/>
          <p:cNvSpPr txBox="1"/>
          <p:nvPr/>
        </p:nvSpPr>
        <p:spPr>
          <a:xfrm>
            <a:off x="6796296" y="902127"/>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7</a:t>
            </a:r>
          </a:p>
        </p:txBody>
      </p:sp>
      <p:sp>
        <p:nvSpPr>
          <p:cNvPr id="51" name="TextBox 50"/>
          <p:cNvSpPr txBox="1"/>
          <p:nvPr/>
        </p:nvSpPr>
        <p:spPr>
          <a:xfrm>
            <a:off x="7672316" y="930316"/>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8</a:t>
            </a:r>
          </a:p>
        </p:txBody>
      </p:sp>
      <p:sp>
        <p:nvSpPr>
          <p:cNvPr id="52" name="TextBox 51"/>
          <p:cNvSpPr txBox="1"/>
          <p:nvPr/>
        </p:nvSpPr>
        <p:spPr>
          <a:xfrm>
            <a:off x="8765177" y="862149"/>
            <a:ext cx="360282" cy="7333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9</a:t>
            </a:r>
          </a:p>
        </p:txBody>
      </p:sp>
      <p:sp>
        <p:nvSpPr>
          <p:cNvPr id="53" name="TextBox 52"/>
          <p:cNvSpPr txBox="1"/>
          <p:nvPr/>
        </p:nvSpPr>
        <p:spPr>
          <a:xfrm>
            <a:off x="9880135" y="821875"/>
            <a:ext cx="873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10</a:t>
            </a:r>
          </a:p>
        </p:txBody>
      </p:sp>
      <p:pic>
        <p:nvPicPr>
          <p:cNvPr id="43" name="Picture 42"/>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6229965" y="4456430"/>
            <a:ext cx="1358025" cy="1501213"/>
          </a:xfrm>
          <a:prstGeom prst="rect">
            <a:avLst/>
          </a:prstGeom>
        </p:spPr>
      </p:pic>
      <p:sp>
        <p:nvSpPr>
          <p:cNvPr id="2" name="Rounded Rectangle 1"/>
          <p:cNvSpPr/>
          <p:nvPr/>
        </p:nvSpPr>
        <p:spPr>
          <a:xfrm>
            <a:off x="-2342645" y="1003682"/>
            <a:ext cx="2129889" cy="2138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Thầy cô nhấp vào bông hồng có số để chọn câu hỏi. Nhấp vào em bé sau mỗi lần trả lời đúng để có hoa hồng. </a:t>
            </a:r>
          </a:p>
        </p:txBody>
      </p:sp>
      <p:pic>
        <p:nvPicPr>
          <p:cNvPr id="54" name="Picture 53">
            <a:hlinkClick r:id="rId22"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2639" b="100000" l="10000" r="90000"/>
                    </a14:imgEffect>
                  </a14:imgLayer>
                </a14:imgProps>
              </a:ext>
            </a:extLst>
          </a:blip>
          <a:stretch>
            <a:fillRect/>
          </a:stretch>
        </p:blipFill>
        <p:spPr>
          <a:xfrm>
            <a:off x="10157779" y="3564459"/>
            <a:ext cx="2971811" cy="3285154"/>
          </a:xfrm>
          <a:prstGeom prst="rect">
            <a:avLst/>
          </a:prstGeom>
        </p:spPr>
      </p:pic>
    </p:spTree>
    <p:extLst>
      <p:ext uri="{BB962C8B-B14F-4D97-AF65-F5344CB8AC3E}">
        <p14:creationId xmlns:p14="http://schemas.microsoft.com/office/powerpoint/2010/main" val="2916139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0"/>
                    </p:tgtEl>
                  </p:cond>
                </p:stCondLst>
                <p:endSync evt="end" delay="0">
                  <p:rtn val="all"/>
                </p:endSync>
                <p:childTnLst>
                  <p:par>
                    <p:cTn id="12" fill="hold">
                      <p:stCondLst>
                        <p:cond delay="0"/>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1. Văn</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bản “</a:t>
            </a:r>
            <a:r>
              <a:rPr kumimoji="0" lang="en-US" sz="4000" b="0" i="1"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Con gái của mẹ</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thuộc chủ đề bài học nào?</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Điểm</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tựa tình thần.</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Lời</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ru.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Yêu</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thiên nhiên.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C.Tình</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yêu quê hương.</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
        <p:nvSpPr>
          <p:cNvPr id="11" name="Rounded Rectangle 10"/>
          <p:cNvSpPr/>
          <p:nvPr/>
        </p:nvSpPr>
        <p:spPr>
          <a:xfrm>
            <a:off x="-2342645" y="1003682"/>
            <a:ext cx="2129889" cy="2138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Thầy cô nhấp vào bông hồng để quay trở lại.</a:t>
            </a:r>
          </a:p>
        </p:txBody>
      </p:sp>
    </p:spTree>
    <p:extLst>
      <p:ext uri="{BB962C8B-B14F-4D97-AF65-F5344CB8AC3E}">
        <p14:creationId xmlns:p14="http://schemas.microsoft.com/office/powerpoint/2010/main" val="8071869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2. Tác</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giả của văn bản “</a:t>
            </a:r>
            <a:r>
              <a:rPr kumimoji="0" lang="en-US" sz="4000" b="0" i="1"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Con gái của mẹ</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là </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Tô</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Hoài.</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Thái</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Bá Dũng.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Huy Cận.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Nguyễn</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Nhật Ánh.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14913553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3. Vì</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sao người mẹ rời bỏ quê hương?</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Vì</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muốn đi khám phá.</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Vì</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quá đau khổ.</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Vì</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hoàn cảnh khó khăn.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Vì</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muốn tìm cha cho con.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10288832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4. Người</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con trong văn bản tên là </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Lam</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Nhã</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Lan 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Tú</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Anh.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15148570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50823" y="0"/>
            <a:ext cx="7241177"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90885883322994661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3589" y="635541"/>
            <a:ext cx="10162903" cy="5586917"/>
          </a:xfrm>
          <a:prstGeom prst="rect">
            <a:avLst/>
          </a:prstGeom>
          <a:ln>
            <a:noFill/>
          </a:ln>
          <a:effectLst>
            <a:softEdge rad="112500"/>
          </a:effectLst>
        </p:spPr>
      </p:pic>
    </p:spTree>
    <p:extLst>
      <p:ext uri="{BB962C8B-B14F-4D97-AF65-F5344CB8AC3E}">
        <p14:creationId xmlns:p14="http://schemas.microsoft.com/office/powerpoint/2010/main" val="1171334384"/>
      </p:ext>
    </p:extLst>
  </p:cSld>
  <p:clrMapOvr>
    <a:masterClrMapping/>
  </p:clrMapOvr>
  <p:transition spd="slow">
    <p:comb/>
  </p:transition>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5. Khi con gái viết</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những nét chữ đầu tiên, người mẹ đã </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cười</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thật tươi.</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khoe với mọi người.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nhảy</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múa.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khóc</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vì hạnh phúc.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35967715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6. Lam Anh là</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cô bé có thành tích học tập </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nổi</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bật, xuất sắc.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Luôn</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làm mẹ phiền lòng.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chưa</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tốt.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kém</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nhất lớp.</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19414826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7. Hiểu</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đúng nhất về “điểm tựa” trong văn bản này là gì?</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Không</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ai là điểm tựa của ai cả.</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Mẹ</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là điểm tựa duy nhất của Lam 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Cả</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hai mẹ con là điểm tựa của nhau.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Con là</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điểm tựa của mẹ.</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28226499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8. Nghề</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nghiệp của mẹ Lam Anh là</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nội</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trợ.</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nhặt</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ve chai, bán chổi.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bán</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hàng ăn.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giúp</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việc cho nhà giàu.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23311061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9. Khi có</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người muốn nhân Lam Anh làm con nuôi, người mẹ đã </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từ</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chối.</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Tất</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cả đều sai.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nhận</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lời.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hẹn</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họ vài ngày tới bế con.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21214549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27907" y="169818"/>
            <a:ext cx="9065623" cy="194636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10. Lam Anh đã</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làm gì để đền đáp công ơn của mẹ?</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6" name="Rounded Rectangle 5"/>
          <p:cNvSpPr/>
          <p:nvPr/>
        </p:nvSpPr>
        <p:spPr>
          <a:xfrm>
            <a:off x="0" y="3370217"/>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Không</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đi học ở nhà phụ mẹ.</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6553968" y="5368831"/>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Tất</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cả đều sai.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6535783" y="3370220"/>
            <a:ext cx="5656217"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Tìm</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người giúp đỡ mẹ.</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0" y="5368830"/>
            <a:ext cx="5656218" cy="14891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Chăm</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chỉ học tập, đi làm thêm.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ction="ppaction://hlinksldjump"/>
          </p:cNvPr>
          <p:cNvPicPr>
            <a:picLocks noChangeAspect="1"/>
          </p:cNvPicPr>
          <p:nvPr/>
        </p:nvPicPr>
        <p:blipFill>
          <a:blip r:embed="rId7">
            <a:extLst/>
          </a:blip>
          <a:stretch>
            <a:fillRect/>
          </a:stretch>
        </p:blipFill>
        <p:spPr>
          <a:xfrm>
            <a:off x="10694561" y="169818"/>
            <a:ext cx="1358025" cy="1501213"/>
          </a:xfrm>
          <a:prstGeom prst="rect">
            <a:avLst/>
          </a:prstGeom>
        </p:spPr>
      </p:pic>
    </p:spTree>
    <p:extLst>
      <p:ext uri="{BB962C8B-B14F-4D97-AF65-F5344CB8AC3E}">
        <p14:creationId xmlns:p14="http://schemas.microsoft.com/office/powerpoint/2010/main" val="1258877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4803740" y="529390"/>
            <a:ext cx="7388260" cy="6328610"/>
          </a:xfrm>
          <a:prstGeom prst="rect">
            <a:avLst/>
          </a:prstGeom>
          <a:noFill/>
          <a:ln w="9525">
            <a:noFill/>
          </a:ln>
        </p:spPr>
      </p:pic>
      <p:sp>
        <p:nvSpPr>
          <p:cNvPr id="5" name="Title 1">
            <a:extLst>
              <a:ext uri="{FF2B5EF4-FFF2-40B4-BE49-F238E27FC236}">
                <a16:creationId xmlns:a16="http://schemas.microsoft.com/office/drawing/2014/main" id="{F31CF4D6-F9CB-3F4D-899C-3CC56AFC72D0}"/>
              </a:ext>
            </a:extLst>
          </p:cNvPr>
          <p:cNvSpPr txBox="1">
            <a:spLocks/>
          </p:cNvSpPr>
          <p:nvPr/>
        </p:nvSpPr>
        <p:spPr>
          <a:xfrm>
            <a:off x="5826035" y="1371187"/>
            <a:ext cx="4923509"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Times New Roman" panose="02020603050405020304" pitchFamily="18" charset="0"/>
                <a:ea typeface="+mj-ea"/>
                <a:cs typeface="Times New Roman" panose="02020603050405020304" pitchFamily="18" charset="0"/>
              </a:rPr>
              <a:t>VẬN</a:t>
            </a:r>
            <a:r>
              <a:rPr kumimoji="0" lang="en-US" sz="6000" b="1" i="0" u="none" strike="noStrike" kern="1200" cap="none" spc="0" normalizeH="0" noProof="0">
                <a:ln>
                  <a:noFill/>
                </a:ln>
                <a:solidFill>
                  <a:srgbClr val="FFFFFF"/>
                </a:solidFill>
                <a:effectLst/>
                <a:uLnTx/>
                <a:uFillTx/>
                <a:latin typeface="Times New Roman" panose="02020603050405020304" pitchFamily="18" charset="0"/>
                <a:ea typeface="+mj-ea"/>
                <a:cs typeface="Times New Roman" panose="02020603050405020304" pitchFamily="18" charset="0"/>
              </a:rPr>
              <a:t> DỤNG</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154121505"/>
      </p:ext>
    </p:extLst>
  </p:cSld>
  <p:clrMapOvr>
    <a:masterClrMapping/>
  </p:clrMapOvr>
  <p:transition spd="slow">
    <p:comb/>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1271451" y="452413"/>
            <a:ext cx="6096000" cy="954107"/>
          </a:xfrm>
          <a:prstGeom prst="rect">
            <a:avLst/>
          </a:prstGeom>
        </p:spPr>
        <p:txBody>
          <a:bodyPr>
            <a:spAutoFit/>
          </a:bodyPr>
          <a:lstStyle/>
          <a:p>
            <a:pPr algn="just"/>
            <a:r>
              <a:rPr lang="en-US" sz="2800" kern="100">
                <a:latin typeface="Times New Roman" panose="02020603050405020304" pitchFamily="18" charset="0"/>
                <a:ea typeface="SimSun" panose="02010600030101010101" pitchFamily="2" charset="-122"/>
                <a:cs typeface="Times New Roman" panose="02020603050405020304" pitchFamily="18" charset="0"/>
              </a:rPr>
              <a:t>- Viết đoạn văn đúng hình thức, dung lượng.</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1271451" y="1511755"/>
            <a:ext cx="6096000" cy="954107"/>
          </a:xfrm>
          <a:prstGeom prst="rect">
            <a:avLst/>
          </a:prstGeom>
        </p:spPr>
        <p:txBody>
          <a:bodyPr>
            <a:spAutoFit/>
          </a:bodyPr>
          <a:lstStyle/>
          <a:p>
            <a:pPr lvl="0" algn="just"/>
            <a:r>
              <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Về nội dung; bày tỏ cảm xúc về câu chuyện nói về tình mẫu tử hoặc phụ tử.</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1271451" y="2675600"/>
            <a:ext cx="6096000" cy="1384995"/>
          </a:xfrm>
          <a:prstGeom prst="rect">
            <a:avLst/>
          </a:prstGeom>
        </p:spPr>
        <p:txBody>
          <a:bodyPr>
            <a:spAutoFit/>
          </a:bodyPr>
          <a:lstStyle/>
          <a:p>
            <a:pPr lvl="0" algn="just"/>
            <a:r>
              <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(Người cha ở ống cống nuôi hai con ăn học, thiếu úy Đậu Thị Huyền Trâm từ chối xạ trị để cứu con…)</a:t>
            </a:r>
            <a:endPar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94809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1336765" y="169818"/>
            <a:ext cx="7611292" cy="830997"/>
          </a:xfrm>
          <a:prstGeom prst="rect">
            <a:avLst/>
          </a:prstGeom>
        </p:spPr>
        <p:txBody>
          <a:bodyPr wrap="square">
            <a:spAutoFit/>
          </a:bodyPr>
          <a:lstStyle/>
          <a:p>
            <a:pPr algn="ctr"/>
            <a:r>
              <a:rPr lang="vi-VN"/>
              <a:t> </a:t>
            </a:r>
            <a:r>
              <a:rPr lang="vi-VN" sz="2400">
                <a:latin typeface="+mj-lt"/>
              </a:rPr>
              <a:t>Đi </a:t>
            </a:r>
            <a:r>
              <a:rPr lang="vi-VN" sz="2400" i="1">
                <a:latin typeface="+mj-lt"/>
              </a:rPr>
              <a:t>khắp thế gian không ai tốt bằng mẹ</a:t>
            </a:r>
          </a:p>
          <a:p>
            <a:pPr algn="ctr"/>
            <a:r>
              <a:rPr lang="vi-VN" sz="2400" i="1">
                <a:latin typeface="+mj-lt"/>
              </a:rPr>
              <a:t>Gánh nặng cuộc đời không ai khổ bằng cha</a:t>
            </a:r>
          </a:p>
        </p:txBody>
      </p:sp>
      <p:sp>
        <p:nvSpPr>
          <p:cNvPr id="3" name="Rectangle 2"/>
          <p:cNvSpPr/>
          <p:nvPr/>
        </p:nvSpPr>
        <p:spPr>
          <a:xfrm>
            <a:off x="1336765" y="1000815"/>
            <a:ext cx="7127966" cy="5632311"/>
          </a:xfrm>
          <a:prstGeom prst="rect">
            <a:avLst/>
          </a:prstGeom>
        </p:spPr>
        <p:txBody>
          <a:bodyPr wrap="square">
            <a:spAutoFit/>
          </a:bodyPr>
          <a:lstStyle/>
          <a:p>
            <a:pPr lvl="0" algn="just"/>
            <a:r>
              <a:rPr lang="en-US" sz="2400">
                <a:solidFill>
                  <a:prstClr val="black"/>
                </a:solidFill>
                <a:latin typeface="Times New Roman" panose="02020603050405020304" pitchFamily="18" charset="0"/>
              </a:rPr>
              <a:t>	</a:t>
            </a:r>
            <a:r>
              <a:rPr lang="vi-VN" sz="2400">
                <a:solidFill>
                  <a:prstClr val="black"/>
                </a:solidFill>
                <a:latin typeface="Times New Roman" panose="02020603050405020304" pitchFamily="18" charset="0"/>
              </a:rPr>
              <a:t>Thật vậy, tình yêu thương và sự hi sinh của cha mẹ dành cho con cái là vô bờ bến, chẳng thể nào đong đếm được. Bản thân em xúc động nhất với câu chuyện người cha ngủ ống cống 10 năm để nuôi con ăn học. Người cha trong câu chuyện ấy chính là ông Nguyễn Hữu Định ở ngoại thành Hà Nội. Gia cảnh vốn không khá giả là mấy nên để có tiền nuôi con ăn học, ông Định đã không quản bất cứ việc gì từ xe ôm, bốc vác, sửa xe đạp đến công nhân ngoài công trường, lăn lộn ở đất Hà Nội. Xót xa hơn cả, người cha ấy đã từng có 10 năm sống phiêu bạt khắp nơi, từ công trường tạm bợ đến các trụ ATM, vỉa hè, và cuối cùng ông đã dọn về sống trong ống cống. Cuối cùng, quả ngọt đã đến với ông và gia đình khi người con trai Nguyễn Hữu Tiến đã đỗ thủ khoa đại học Y Hà Nội. </a:t>
            </a:r>
            <a:endParaRPr lang="en-US" sz="2400">
              <a:solidFill>
                <a:prstClr val="black"/>
              </a:solidFill>
              <a:latin typeface="Calibri Light" panose="020F0302020204030204"/>
            </a:endParaRPr>
          </a:p>
        </p:txBody>
      </p:sp>
    </p:spTree>
    <p:extLst>
      <p:ext uri="{BB962C8B-B14F-4D97-AF65-F5344CB8AC3E}">
        <p14:creationId xmlns:p14="http://schemas.microsoft.com/office/powerpoint/2010/main" val="1527089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92001" cy="7014754"/>
          </a:xfrm>
          <a:prstGeom prst="rect">
            <a:avLst/>
          </a:prstGeom>
        </p:spPr>
      </p:pic>
    </p:spTree>
    <p:extLst>
      <p:ext uri="{BB962C8B-B14F-4D97-AF65-F5344CB8AC3E}">
        <p14:creationId xmlns:p14="http://schemas.microsoft.com/office/powerpoint/2010/main" val="3293525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1123405" y="744325"/>
            <a:ext cx="7354388" cy="5016758"/>
          </a:xfrm>
          <a:prstGeom prst="rect">
            <a:avLst/>
          </a:prstGeom>
          <a:ln w="762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200">
                <a:latin typeface="Times New Roman" panose="02020603050405020304" pitchFamily="18" charset="0"/>
                <a:ea typeface="Times New Roman" panose="02020603050405020304" pitchFamily="18" charset="0"/>
              </a:rPr>
              <a:t>	</a:t>
            </a:r>
            <a:r>
              <a:rPr lang="en-US" sz="4000">
                <a:latin typeface="Times New Roman" panose="02020603050405020304" pitchFamily="18" charset="0"/>
                <a:ea typeface="Times New Roman" panose="02020603050405020304" pitchFamily="18" charset="0"/>
              </a:rPr>
              <a:t>Quả thật đúng như ai đó đã từng nói, trên thế giới có nhiều kì quan, nhưng kì quan vĩ đại nhất là tình yêu của mẹ. Tình yêu của mẹ dành cho con là vô bờ bến, và thiêng liêng biết nhường nào. Sự thiêng liêng ấy được thể hiện qua bài viết “</a:t>
            </a:r>
            <a:r>
              <a:rPr lang="en-US" sz="4000" i="1">
                <a:latin typeface="Times New Roman" panose="02020603050405020304" pitchFamily="18" charset="0"/>
                <a:ea typeface="Times New Roman" panose="02020603050405020304" pitchFamily="18" charset="0"/>
              </a:rPr>
              <a:t>Con gái của mẹ</a:t>
            </a:r>
            <a:r>
              <a:rPr lang="en-US" sz="4000">
                <a:latin typeface="Times New Roman" panose="02020603050405020304" pitchFamily="18" charset="0"/>
                <a:ea typeface="Times New Roman" panose="02020603050405020304" pitchFamily="18" charset="0"/>
              </a:rPr>
              <a:t>”</a:t>
            </a:r>
            <a:endParaRPr lang="en-US" sz="4000"/>
          </a:p>
        </p:txBody>
      </p:sp>
    </p:spTree>
    <p:extLst>
      <p:ext uri="{BB962C8B-B14F-4D97-AF65-F5344CB8AC3E}">
        <p14:creationId xmlns:p14="http://schemas.microsoft.com/office/powerpoint/2010/main" val="5070257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4803740" y="529390"/>
            <a:ext cx="7388260" cy="6328610"/>
          </a:xfrm>
          <a:prstGeom prst="rect">
            <a:avLst/>
          </a:prstGeom>
          <a:noFill/>
          <a:ln w="9525">
            <a:noFill/>
          </a:ln>
        </p:spPr>
      </p:pic>
      <p:sp>
        <p:nvSpPr>
          <p:cNvPr id="5" name="Title 1">
            <a:extLst>
              <a:ext uri="{FF2B5EF4-FFF2-40B4-BE49-F238E27FC236}">
                <a16:creationId xmlns:a16="http://schemas.microsoft.com/office/drawing/2014/main" id="{F31CF4D6-F9CB-3F4D-899C-3CC56AFC72D0}"/>
              </a:ext>
            </a:extLst>
          </p:cNvPr>
          <p:cNvSpPr txBox="1">
            <a:spLocks/>
          </p:cNvSpPr>
          <p:nvPr/>
        </p:nvSpPr>
        <p:spPr>
          <a:xfrm>
            <a:off x="5760720" y="1723884"/>
            <a:ext cx="4923509"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Times New Roman" panose="02020603050405020304" pitchFamily="18" charset="0"/>
                <a:ea typeface="+mj-ea"/>
                <a:cs typeface="Times New Roman" panose="02020603050405020304" pitchFamily="18" charset="0"/>
              </a:rPr>
              <a:t>HÌNH THÀNH KIẾN THỨC</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915540714"/>
      </p:ext>
    </p:extLst>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1CF4D6-F9CB-3F4D-899C-3CC56AFC72D0}"/>
              </a:ext>
            </a:extLst>
          </p:cNvPr>
          <p:cNvSpPr txBox="1">
            <a:spLocks/>
          </p:cNvSpPr>
          <p:nvPr/>
        </p:nvSpPr>
        <p:spPr>
          <a:xfrm>
            <a:off x="4467497" y="652730"/>
            <a:ext cx="7001691"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a:solidFill>
                  <a:srgbClr val="7030A0"/>
                </a:solidFill>
                <a:latin typeface="Times New Roman" panose="02020603050405020304" pitchFamily="18" charset="0"/>
                <a:cs typeface="Times New Roman" panose="02020603050405020304" pitchFamily="18" charset="0"/>
              </a:rPr>
              <a:t>I. Trải nghiệm cùng văn bản</a:t>
            </a:r>
            <a:endParaRPr kumimoji="0" lang="en-US" sz="6000" b="1" i="0"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663513389"/>
      </p:ext>
    </p:extLst>
  </p:cSld>
  <p:clrMapOvr>
    <a:masterClrMapping/>
  </p:clrMapOvr>
  <p:transition spd="slow">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202131" y="217933"/>
            <a:ext cx="1423788" cy="905441"/>
          </a:xfrm>
          <a:prstGeom prst="rect">
            <a:avLst/>
          </a:prstGeom>
        </p:spPr>
        <p:txBody>
          <a:bodyPr wrap="none">
            <a:spAutoFit/>
          </a:bodyPr>
          <a:lstStyle/>
          <a:p>
            <a:pPr algn="just">
              <a:lnSpc>
                <a:spcPct val="150000"/>
              </a:lnSpc>
            </a:pPr>
            <a:r>
              <a:rPr lang="nl-NL"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Đọc</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339624" y="997566"/>
            <a:ext cx="6096000" cy="1077218"/>
          </a:xfrm>
          <a:prstGeom prst="rect">
            <a:avLst/>
          </a:prstGeom>
        </p:spPr>
        <p:txBody>
          <a:bodyPr>
            <a:spAutoFit/>
          </a:bodyPr>
          <a:lstStyle/>
          <a:p>
            <a:pPr algn="just"/>
            <a:r>
              <a:rPr lang="vi-VN" sz="3200">
                <a:latin typeface="+mj-lt"/>
              </a:rPr>
              <a:t>- HS biết cách đọc thầm, trả lời được các câu hỏi theo dõi, suy luận</a:t>
            </a:r>
            <a:r>
              <a:rPr lang="en-US" sz="3200">
                <a:latin typeface="+mj-lt"/>
              </a:rPr>
              <a:t>.</a:t>
            </a:r>
            <a:endParaRPr lang="vi-VN" sz="3200">
              <a:latin typeface="+mj-lt"/>
            </a:endParaRPr>
          </a:p>
        </p:txBody>
      </p:sp>
      <p:sp>
        <p:nvSpPr>
          <p:cNvPr id="7" name="Rectangle 6"/>
          <p:cNvSpPr/>
          <p:nvPr/>
        </p:nvSpPr>
        <p:spPr>
          <a:xfrm>
            <a:off x="1431064" y="2395976"/>
            <a:ext cx="6096000" cy="1569660"/>
          </a:xfrm>
          <a:prstGeom prst="rect">
            <a:avLst/>
          </a:prstGeom>
        </p:spPr>
        <p:txBody>
          <a:bodyPr>
            <a:spAutoFit/>
          </a:bodyPr>
          <a:lstStyle/>
          <a:p>
            <a:pPr lvl="0" algn="just"/>
            <a:r>
              <a:rPr lang="vi-VN" sz="3200">
                <a:solidFill>
                  <a:prstClr val="black"/>
                </a:solidFill>
                <a:latin typeface="Times New Roman" panose="02020603050405020304" pitchFamily="18" charset="0"/>
              </a:rPr>
              <a:t>- HS biết cách đọc to, trôi chảy, phù hợp về tốc độ đọc, phân biệt được lời người kể chuyện và lời nhân vật</a:t>
            </a:r>
            <a:r>
              <a:rPr lang="en-US" sz="3200">
                <a:solidFill>
                  <a:prstClr val="black"/>
                </a:solidFill>
                <a:latin typeface="Times New Roman" panose="02020603050405020304" pitchFamily="18" charset="0"/>
              </a:rPr>
              <a:t>.</a:t>
            </a:r>
            <a:endParaRPr lang="vi-VN" sz="3200">
              <a:solidFill>
                <a:prstClr val="black"/>
              </a:solidFill>
              <a:latin typeface="Times New Roman" panose="02020603050405020304" pitchFamily="18" charset="0"/>
            </a:endParaRPr>
          </a:p>
        </p:txBody>
      </p:sp>
      <p:sp>
        <p:nvSpPr>
          <p:cNvPr id="8" name="Cloud Callout 7"/>
          <p:cNvSpPr/>
          <p:nvPr/>
        </p:nvSpPr>
        <p:spPr>
          <a:xfrm>
            <a:off x="1431064" y="2463501"/>
            <a:ext cx="5029200" cy="3227457"/>
          </a:xfrm>
          <a:prstGeom prst="cloudCallout">
            <a:avLst>
              <a:gd name="adj1" fmla="val 69216"/>
              <a:gd name="adj2" fmla="val 57688"/>
            </a:avLst>
          </a:prstGeom>
          <a:ln w="7620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i="1">
                <a:latin typeface="Times New Roman" panose="02020603050405020304" pitchFamily="18" charset="0"/>
                <a:cs typeface="Times New Roman" panose="02020603050405020304" pitchFamily="18" charset="0"/>
              </a:rPr>
              <a:t>Đọc xong văn bản, em thấy ấn tượng với vấn đề nào nhất?</a:t>
            </a:r>
            <a:endParaRPr lang="en-US" sz="32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2817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1"/>
          <p:cNvSpPr/>
          <p:nvPr/>
        </p:nvSpPr>
        <p:spPr>
          <a:xfrm>
            <a:off x="-59617" y="-193507"/>
            <a:ext cx="2169505" cy="1015663"/>
          </a:xfrm>
          <a:prstGeom prst="rect">
            <a:avLst/>
          </a:prstGeom>
        </p:spPr>
        <p:txBody>
          <a:bodyPr wrap="none">
            <a:spAutoFit/>
          </a:bodyPr>
          <a:lstStyle/>
          <a:p>
            <a:pPr algn="just">
              <a:lnSpc>
                <a:spcPct val="150000"/>
              </a:lnSpc>
            </a:pPr>
            <a:r>
              <a:rPr lang="nl-NL"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Tác giả</a:t>
            </a:r>
            <a:endParaRPr lang="en-US" sz="400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195648" y="314325"/>
            <a:ext cx="5867400" cy="6543675"/>
          </a:xfrm>
          <a:prstGeom prst="rect">
            <a:avLst/>
          </a:prstGeom>
        </p:spPr>
      </p:pic>
    </p:spTree>
    <p:extLst>
      <p:ext uri="{BB962C8B-B14F-4D97-AF65-F5344CB8AC3E}">
        <p14:creationId xmlns:p14="http://schemas.microsoft.com/office/powerpoint/2010/main" val="37006230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1297</Words>
  <Application>Microsoft Office PowerPoint</Application>
  <PresentationFormat>Widescreen</PresentationFormat>
  <Paragraphs>210</Paragraphs>
  <Slides>49</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SimSun</vt: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68</cp:revision>
  <dcterms:created xsi:type="dcterms:W3CDTF">2021-11-30T02:10:14Z</dcterms:created>
  <dcterms:modified xsi:type="dcterms:W3CDTF">2024-01-21T01:37:28Z</dcterms:modified>
</cp:coreProperties>
</file>