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2" r:id="rId4"/>
    <p:sldId id="258" r:id="rId5"/>
    <p:sldId id="303" r:id="rId6"/>
    <p:sldId id="316" r:id="rId7"/>
    <p:sldId id="269" r:id="rId8"/>
    <p:sldId id="280" r:id="rId9"/>
    <p:sldId id="304" r:id="rId10"/>
    <p:sldId id="260" r:id="rId11"/>
    <p:sldId id="305" r:id="rId12"/>
    <p:sldId id="317" r:id="rId13"/>
    <p:sldId id="306" r:id="rId14"/>
    <p:sldId id="281" r:id="rId15"/>
    <p:sldId id="307" r:id="rId16"/>
    <p:sldId id="261" r:id="rId17"/>
    <p:sldId id="308" r:id="rId18"/>
    <p:sldId id="318" r:id="rId19"/>
    <p:sldId id="309" r:id="rId20"/>
    <p:sldId id="313" r:id="rId21"/>
    <p:sldId id="283" r:id="rId22"/>
    <p:sldId id="310" r:id="rId23"/>
    <p:sldId id="271" r:id="rId24"/>
    <p:sldId id="311" r:id="rId25"/>
    <p:sldId id="312" r:id="rId26"/>
    <p:sldId id="274" r:id="rId27"/>
    <p:sldId id="314" r:id="rId28"/>
    <p:sldId id="276" r:id="rId29"/>
    <p:sldId id="31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77" d="100"/>
          <a:sy n="77" d="100"/>
        </p:scale>
        <p:origin x="-84" y="-50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09/21/2024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3.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76156" y="588351"/>
            <a:ext cx="11253235" cy="6146403"/>
          </a:xfrm>
          <a:prstGeom prst="rect">
            <a:avLst/>
          </a:prstGeom>
        </p:spPr>
      </p:pic>
    </p:spTree>
    <p:extLst>
      <p:ext uri="{BB962C8B-B14F-4D97-AF65-F5344CB8AC3E}">
        <p14:creationId xmlns=""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61369"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chi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ốc</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3.3.</a:t>
            </a:r>
          </a:p>
        </p:txBody>
      </p:sp>
      <p:pic>
        <p:nvPicPr>
          <p:cNvPr id="4" name="Picture 3"/>
          <p:cNvPicPr>
            <a:picLocks noChangeAspect="1"/>
          </p:cNvPicPr>
          <p:nvPr/>
        </p:nvPicPr>
        <p:blipFill>
          <a:blip r:embed="rId2"/>
          <a:stretch>
            <a:fillRect/>
          </a:stretch>
        </p:blipFill>
        <p:spPr>
          <a:xfrm>
            <a:off x="1470454" y="1060264"/>
            <a:ext cx="9539416" cy="5676438"/>
          </a:xfrm>
          <a:prstGeom prst="rect">
            <a:avLst/>
          </a:prstGeom>
        </p:spPr>
      </p:pic>
    </p:spTree>
    <p:extLst>
      <p:ext uri="{BB962C8B-B14F-4D97-AF65-F5344CB8AC3E}">
        <p14:creationId xmlns=""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645"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chi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ốc</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3.3.</a:t>
            </a:r>
          </a:p>
        </p:txBody>
      </p:sp>
      <p:pic>
        <p:nvPicPr>
          <p:cNvPr id="4" name="Picture 3"/>
          <p:cNvPicPr>
            <a:picLocks noChangeAspect="1"/>
          </p:cNvPicPr>
          <p:nvPr/>
        </p:nvPicPr>
        <p:blipFill>
          <a:blip r:embed="rId2"/>
          <a:stretch>
            <a:fillRect/>
          </a:stretch>
        </p:blipFill>
        <p:spPr>
          <a:xfrm>
            <a:off x="424704" y="1206940"/>
            <a:ext cx="6371511" cy="5226889"/>
          </a:xfrm>
          <a:prstGeom prst="rect">
            <a:avLst/>
          </a:prstGeom>
        </p:spPr>
      </p:pic>
      <p:sp>
        <p:nvSpPr>
          <p:cNvPr id="2" name="Rectangle 1"/>
          <p:cNvSpPr/>
          <p:nvPr/>
        </p:nvSpPr>
        <p:spPr>
          <a:xfrm>
            <a:off x="6932141" y="1656098"/>
            <a:ext cx="5004485" cy="353943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smtClean="0">
                <a:latin typeface="Times New Roman" panose="02020603050405020304" pitchFamily="18" charset="0"/>
                <a:cs typeface="Times New Roman" panose="02020603050405020304" pitchFamily="18" charset="0"/>
              </a:rPr>
              <a:t>.</a:t>
            </a:r>
          </a:p>
          <a:p>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 chi tiết được lắp với nhau: </a:t>
            </a:r>
          </a:p>
          <a:p>
            <a:pPr indent="346075"/>
            <a:r>
              <a:rPr lang="vi-VN" sz="28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Bu </a:t>
            </a:r>
            <a:r>
              <a:rPr lang="vi-VN" sz="2800" dirty="0">
                <a:latin typeface="Times New Roman" panose="02020603050405020304" pitchFamily="18" charset="0"/>
                <a:cs typeface="Times New Roman" panose="02020603050405020304" pitchFamily="18" charset="0"/>
              </a:rPr>
              <a:t>lông M20</a:t>
            </a:r>
          </a:p>
          <a:p>
            <a:pPr indent="346075"/>
            <a:r>
              <a:rPr lang="vi-VN" sz="2800" dirty="0" smtClean="0">
                <a:latin typeface="Times New Roman" panose="02020603050405020304" pitchFamily="18" charset="0"/>
                <a:cs typeface="Times New Roman" panose="02020603050405020304" pitchFamily="18" charset="0"/>
              </a:rPr>
              <a:t>2.</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Chi </a:t>
            </a:r>
            <a:r>
              <a:rPr lang="vi-VN" sz="2800" dirty="0">
                <a:latin typeface="Times New Roman" panose="02020603050405020304" pitchFamily="18" charset="0"/>
                <a:cs typeface="Times New Roman" panose="02020603050405020304" pitchFamily="18" charset="0"/>
              </a:rPr>
              <a:t>tiết ghép 1</a:t>
            </a:r>
          </a:p>
          <a:p>
            <a:pPr indent="346075"/>
            <a:r>
              <a:rPr lang="vi-VN" sz="2800" dirty="0" smtClean="0">
                <a:latin typeface="Times New Roman" panose="02020603050405020304" pitchFamily="18" charset="0"/>
                <a:cs typeface="Times New Roman" panose="02020603050405020304" pitchFamily="18" charset="0"/>
              </a:rPr>
              <a:t>3.</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Chi </a:t>
            </a:r>
            <a:r>
              <a:rPr lang="vi-VN" sz="2800" dirty="0">
                <a:latin typeface="Times New Roman" panose="02020603050405020304" pitchFamily="18" charset="0"/>
                <a:cs typeface="Times New Roman" panose="02020603050405020304" pitchFamily="18" charset="0"/>
              </a:rPr>
              <a:t>tiết ghép 2</a:t>
            </a:r>
          </a:p>
          <a:p>
            <a:pPr indent="346075"/>
            <a:r>
              <a:rPr lang="vi-VN" sz="28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Vòng </a:t>
            </a:r>
            <a:r>
              <a:rPr lang="vi-VN" sz="2800" dirty="0">
                <a:latin typeface="Times New Roman" panose="02020603050405020304" pitchFamily="18" charset="0"/>
                <a:cs typeface="Times New Roman" panose="02020603050405020304" pitchFamily="18" charset="0"/>
              </a:rPr>
              <a:t>đệm</a:t>
            </a:r>
          </a:p>
          <a:p>
            <a:pPr indent="346075"/>
            <a:r>
              <a:rPr lang="vi-VN" sz="2800" dirty="0" smtClean="0">
                <a:latin typeface="Times New Roman" panose="02020603050405020304" pitchFamily="18" charset="0"/>
                <a:cs typeface="Times New Roman" panose="02020603050405020304" pitchFamily="18" charset="0"/>
              </a:rPr>
              <a:t>5.</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Đai </a:t>
            </a:r>
            <a:r>
              <a:rPr lang="vi-VN" sz="2800" dirty="0">
                <a:latin typeface="Times New Roman" panose="02020603050405020304" pitchFamily="18" charset="0"/>
                <a:cs typeface="Times New Roman" panose="02020603050405020304" pitchFamily="18" charset="0"/>
              </a:rPr>
              <a:t>ốc M20</a:t>
            </a:r>
          </a:p>
        </p:txBody>
      </p:sp>
    </p:spTree>
    <p:extLst>
      <p:ext uri="{BB962C8B-B14F-4D97-AF65-F5344CB8AC3E}">
        <p14:creationId xmlns="" xmlns:p14="http://schemas.microsoft.com/office/powerpoint/2010/main" val="6081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087395" y="1280742"/>
            <a:ext cx="10886302" cy="523220"/>
          </a:xfrm>
          <a:prstGeom prst="rect">
            <a:avLst/>
          </a:prstGeom>
        </p:spPr>
        <p:txBody>
          <a:bodyPr wrap="square">
            <a:spAutoFit/>
          </a:bodyPr>
          <a:lstStyle/>
          <a:p>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lắp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lắp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8" name="Rectangle 7"/>
          <p:cNvSpPr/>
          <p:nvPr/>
        </p:nvSpPr>
        <p:spPr>
          <a:xfrm>
            <a:off x="3767975" y="322203"/>
            <a:ext cx="589854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BÀI 3. BẢN VẼ KỸ THUẬT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840259" y="1194243"/>
            <a:ext cx="11046930" cy="483209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2.1.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lắp</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22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44372"/>
            <a:ext cx="10560356" cy="461665"/>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bảng</a:t>
            </a:r>
            <a:r>
              <a:rPr lang="en-US" sz="2400" b="1" dirty="0">
                <a:latin typeface="Times New Roman" panose="02020603050405020304" pitchFamily="18" charset="0"/>
                <a:cs typeface="Times New Roman" panose="02020603050405020304" pitchFamily="18" charset="0"/>
              </a:rPr>
              <a:t> 3.2.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lắp</a:t>
            </a:r>
            <a:endParaRPr lang="en-US" sz="2400" b="1" dirty="0">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 xmlns:p14="http://schemas.microsoft.com/office/powerpoint/2010/main" val="2100667810"/>
              </p:ext>
            </p:extLst>
          </p:nvPr>
        </p:nvGraphicFramePr>
        <p:xfrm>
          <a:off x="449766" y="576227"/>
          <a:ext cx="11530741" cy="6158204"/>
        </p:xfrm>
        <a:graphic>
          <a:graphicData uri="http://schemas.openxmlformats.org/drawingml/2006/table">
            <a:tbl>
              <a:tblPr firstRow="1" firstCol="1" bandRow="1"/>
              <a:tblGrid>
                <a:gridCol w="2256364">
                  <a:extLst>
                    <a:ext uri="{9D8B030D-6E8A-4147-A177-3AD203B41FA5}">
                      <a16:colId xmlns="" xmlns:a16="http://schemas.microsoft.com/office/drawing/2014/main" val="292896339"/>
                    </a:ext>
                  </a:extLst>
                </a:gridCol>
                <a:gridCol w="4263081">
                  <a:extLst>
                    <a:ext uri="{9D8B030D-6E8A-4147-A177-3AD203B41FA5}">
                      <a16:colId xmlns="" xmlns:a16="http://schemas.microsoft.com/office/drawing/2014/main" val="2268557819"/>
                    </a:ext>
                  </a:extLst>
                </a:gridCol>
                <a:gridCol w="5011296">
                  <a:extLst>
                    <a:ext uri="{9D8B030D-6E8A-4147-A177-3AD203B41FA5}">
                      <a16:colId xmlns="" xmlns:a16="http://schemas.microsoft.com/office/drawing/2014/main" val="1257030595"/>
                    </a:ext>
                  </a:extLst>
                </a:gridCol>
              </a:tblGrid>
              <a:tr h="314826">
                <a:tc>
                  <a:txBody>
                    <a:bodyPr/>
                    <a:lstStyle/>
                    <a:p>
                      <a:pPr marL="0" marR="0" algn="ctr">
                        <a:lnSpc>
                          <a:spcPct val="107000"/>
                        </a:lnSpc>
                        <a:spcBef>
                          <a:spcPts val="0"/>
                        </a:spcBef>
                        <a:spcAft>
                          <a:spcPts val="0"/>
                        </a:spcAft>
                      </a:pPr>
                      <a:r>
                        <a:rPr lang="en-US" sz="19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9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đọc</a:t>
                      </a:r>
                      <a:endPar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9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Kết quả đọc bản vẽ vòng đệm</a:t>
                      </a:r>
                      <a:endPar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90064209"/>
                  </a:ext>
                </a:extLst>
              </a:tr>
              <a:tr h="629652">
                <a:tc>
                  <a:txBody>
                    <a:bodyPr/>
                    <a:lstStyle/>
                    <a:p>
                      <a:pPr marL="0" marR="0">
                        <a:spcBef>
                          <a:spcPts val="0"/>
                        </a:spcBef>
                        <a:spcAft>
                          <a:spcPts val="0"/>
                        </a:spcAft>
                      </a:pPr>
                      <a:r>
                        <a:rPr lang="en-US" sz="19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9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19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19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9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Tên gọi sản phẩm</a:t>
                      </a:r>
                    </a:p>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Tỉ lệ bản vẽ</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Bu lông, đai ốc.</a:t>
                      </a:r>
                    </a:p>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Tỉ lệ: 2:1</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93920368"/>
                  </a:ext>
                </a:extLst>
              </a:tr>
              <a:tr h="1600086">
                <a:tc>
                  <a:txBody>
                    <a:bodyPr/>
                    <a:lstStyle/>
                    <a:p>
                      <a:pPr marL="0" marR="0">
                        <a:lnSpc>
                          <a:spcPct val="107000"/>
                        </a:lnSpc>
                        <a:spcBef>
                          <a:spcPts val="0"/>
                        </a:spcBef>
                        <a:spcAft>
                          <a:spcPts val="0"/>
                        </a:spcAft>
                      </a:pPr>
                      <a:r>
                        <a:rPr lang="en-US" sz="19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9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9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9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kê</a:t>
                      </a:r>
                      <a:endPar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Bu lông M20(1), thép.</a:t>
                      </a:r>
                    </a:p>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 tiết ghép 1(1), thép.</a:t>
                      </a:r>
                    </a:p>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 tiết ghép 2(1), thép.</a:t>
                      </a:r>
                    </a:p>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Đai ốc M20(1), thép.</a:t>
                      </a:r>
                    </a:p>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Vòng đệm (1), thép.</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4241720"/>
                  </a:ext>
                </a:extLst>
              </a:tr>
              <a:tr h="629652">
                <a:tc>
                  <a:txBody>
                    <a:bodyPr/>
                    <a:lstStyle/>
                    <a:p>
                      <a:pPr marL="0" marR="0">
                        <a:lnSpc>
                          <a:spcPct val="107000"/>
                        </a:lnSpc>
                        <a:spcBef>
                          <a:spcPts val="0"/>
                        </a:spcBef>
                        <a:spcAft>
                          <a:spcPts val="0"/>
                        </a:spcAft>
                      </a:pPr>
                      <a:r>
                        <a:rPr lang="en-US" sz="19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Hình chiếu đứng.</a:t>
                      </a:r>
                    </a:p>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Hình chiếu bằng</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7746877"/>
                  </a:ext>
                </a:extLst>
              </a:tr>
              <a:tr h="1293425">
                <a:tc>
                  <a:txBody>
                    <a:bodyPr/>
                    <a:lstStyle/>
                    <a:p>
                      <a:pPr marL="0" marR="0">
                        <a:lnSpc>
                          <a:spcPct val="107000"/>
                        </a:lnSpc>
                        <a:spcBef>
                          <a:spcPts val="0"/>
                        </a:spcBef>
                        <a:spcAft>
                          <a:spcPts val="0"/>
                        </a:spcAft>
                      </a:pPr>
                      <a:r>
                        <a:rPr lang="en-US" sz="19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spcBef>
                          <a:spcPts val="0"/>
                        </a:spcBef>
                        <a:spcAft>
                          <a:spcPts val="0"/>
                        </a:spcAft>
                      </a:pP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1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77, 60</a:t>
                      </a:r>
                    </a:p>
                    <a:p>
                      <a:pPr marL="0" marR="0">
                        <a:lnSpc>
                          <a:spcPct val="107000"/>
                        </a:lnSpc>
                        <a:spcBef>
                          <a:spcPts val="0"/>
                        </a:spcBef>
                        <a:spcAft>
                          <a:spcPts val="0"/>
                        </a:spcAft>
                      </a:pP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lắp</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ghép</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M20</a:t>
                      </a:r>
                    </a:p>
                    <a:p>
                      <a:pPr marL="0" marR="0">
                        <a:lnSpc>
                          <a:spcPct val="107000"/>
                        </a:lnSpc>
                        <a:spcBef>
                          <a:spcPts val="0"/>
                        </a:spcBef>
                        <a:spcAft>
                          <a:spcPts val="0"/>
                        </a:spcAft>
                      </a:pP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 40, 43</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35521423"/>
                  </a:ext>
                </a:extLst>
              </a:tr>
              <a:tr h="739278">
                <a:tc>
                  <a:txBody>
                    <a:bodyPr/>
                    <a:lstStyle/>
                    <a:p>
                      <a:pPr marL="0" marR="0">
                        <a:lnSpc>
                          <a:spcPct val="107000"/>
                        </a:lnSpc>
                        <a:spcBef>
                          <a:spcPts val="0"/>
                        </a:spcBef>
                        <a:spcAft>
                          <a:spcPts val="0"/>
                        </a:spcAft>
                      </a:pPr>
                      <a:r>
                        <a:rPr lang="en-US" sz="19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 trí của các chi tiết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 lông M20(1), chi tiết ghép 1(2), chi tiết ghép 2(1), vòng đệm (4), đai ốc M20(5)</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72279251"/>
                  </a:ext>
                </a:extLst>
              </a:tr>
              <a:tr h="951285">
                <a:tc>
                  <a:txBody>
                    <a:bodyPr/>
                    <a:lstStyle/>
                    <a:p>
                      <a:pPr marL="0" marR="0">
                        <a:lnSpc>
                          <a:spcPct val="107000"/>
                        </a:lnSpc>
                        <a:spcBef>
                          <a:spcPts val="0"/>
                        </a:spcBef>
                        <a:spcAft>
                          <a:spcPts val="0"/>
                        </a:spcAft>
                      </a:pPr>
                      <a:r>
                        <a:rPr lang="en-US" sz="19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Trình tự tháo, lắp các chi tiết.</a:t>
                      </a:r>
                    </a:p>
                    <a:p>
                      <a:pPr marL="0" marR="0">
                        <a:spcBef>
                          <a:spcPts val="0"/>
                        </a:spcBef>
                        <a:spcAft>
                          <a:spcPts val="0"/>
                        </a:spcAft>
                      </a:pPr>
                      <a:r>
                        <a:rPr lang="en-US" sz="1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Công dụng của sản phẩm.</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Tháo</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5 - 4 - 3 - 3 - 1.</a:t>
                      </a:r>
                    </a:p>
                    <a:p>
                      <a:pPr marL="0" marR="0">
                        <a:lnSpc>
                          <a:spcPct val="107000"/>
                        </a:lnSpc>
                        <a:spcBef>
                          <a:spcPts val="0"/>
                        </a:spcBef>
                        <a:spcAft>
                          <a:spcPts val="0"/>
                        </a:spcAft>
                      </a:pP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Lắp</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1 - 2 - 3 - 4 – 5</a:t>
                      </a:r>
                    </a:p>
                    <a:p>
                      <a:pPr marL="0" marR="0">
                        <a:lnSpc>
                          <a:spcPct val="107000"/>
                        </a:lnSpc>
                        <a:spcBef>
                          <a:spcPts val="0"/>
                        </a:spcBef>
                        <a:spcAft>
                          <a:spcPts val="0"/>
                        </a:spcAft>
                      </a:pP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1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6334773"/>
                  </a:ext>
                </a:extLst>
              </a:tr>
            </a:tbl>
          </a:graphicData>
        </a:graphic>
      </p:graphicFrame>
    </p:spTree>
    <p:extLst>
      <p:ext uri="{BB962C8B-B14F-4D97-AF65-F5344CB8AC3E}">
        <p14:creationId xmlns=""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9373" y="650535"/>
            <a:ext cx="10107816" cy="6124754"/>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lắp</a:t>
            </a:r>
            <a:endParaRPr lang="en-US" sz="2800" b="1" dirty="0" smtClean="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2.2.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vẽ</a:t>
            </a:r>
            <a:r>
              <a:rPr lang="en-US" sz="2600" b="1" dirty="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lắp</a:t>
            </a:r>
            <a:endParaRPr lang="en-US" sz="2600" b="1"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Khung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a:t>
            </a:r>
          </a:p>
          <a:p>
            <a:pPr indent="346075"/>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endParaRPr lang="en-US" sz="2600" dirty="0">
              <a:latin typeface="Times New Roman" panose="02020603050405020304" pitchFamily="18" charset="0"/>
              <a:cs typeface="Times New Roman" panose="02020603050405020304" pitchFamily="18" charset="0"/>
            </a:endParaRPr>
          </a:p>
          <a:p>
            <a:pPr indent="346075"/>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vẽ</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2. </a:t>
            </a:r>
            <a:r>
              <a:rPr lang="en-US" sz="2600" dirty="0" err="1">
                <a:latin typeface="Times New Roman" panose="02020603050405020304" pitchFamily="18" charset="0"/>
                <a:cs typeface="Times New Roman" panose="02020603050405020304" pitchFamily="18" charset="0"/>
              </a:rPr>
              <a:t>Bảng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chi </a:t>
            </a:r>
            <a:r>
              <a:rPr lang="en-US" sz="2600" dirty="0" err="1">
                <a:latin typeface="Times New Roman" panose="02020603050405020304" pitchFamily="18" charset="0"/>
                <a:cs typeface="Times New Roman" panose="02020603050405020304" pitchFamily="18" charset="0"/>
              </a:rPr>
              <a:t>tiết</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3.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gọi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chiếu</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a:t>
            </a:r>
          </a:p>
          <a:p>
            <a:pPr indent="346075"/>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chung</a:t>
            </a:r>
            <a:r>
              <a:rPr lang="en-US" sz="2600" dirty="0">
                <a:latin typeface="Times New Roman" panose="02020603050405020304" pitchFamily="18" charset="0"/>
                <a:cs typeface="Times New Roman" panose="02020603050405020304" pitchFamily="18" charset="0"/>
              </a:rPr>
              <a:t> </a:t>
            </a:r>
          </a:p>
          <a:p>
            <a:pPr indent="346075"/>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ghép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chi </a:t>
            </a:r>
            <a:r>
              <a:rPr lang="en-US" sz="2600" dirty="0" err="1">
                <a:latin typeface="Times New Roman" panose="02020603050405020304" pitchFamily="18" charset="0"/>
                <a:cs typeface="Times New Roman" panose="02020603050405020304" pitchFamily="18" charset="0"/>
              </a:rPr>
              <a:t>tiết</a:t>
            </a:r>
            <a:r>
              <a:rPr lang="en-US" sz="2600" dirty="0">
                <a:latin typeface="Times New Roman" panose="02020603050405020304" pitchFamily="18" charset="0"/>
                <a:cs typeface="Times New Roman" panose="02020603050405020304" pitchFamily="18" charset="0"/>
              </a:rPr>
              <a:t>.</a:t>
            </a:r>
          </a:p>
          <a:p>
            <a:pPr indent="346075"/>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định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chi </a:t>
            </a:r>
            <a:r>
              <a:rPr lang="en-US" sz="2600" dirty="0" err="1">
                <a:latin typeface="Times New Roman" panose="02020603050405020304" pitchFamily="18" charset="0"/>
                <a:cs typeface="Times New Roman" panose="02020603050405020304" pitchFamily="18" charset="0"/>
              </a:rPr>
              <a:t>tiết</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5.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tích</a:t>
            </a:r>
            <a:r>
              <a:rPr lang="en-US" sz="2600" dirty="0">
                <a:latin typeface="Times New Roman" panose="02020603050405020304" pitchFamily="18" charset="0"/>
                <a:cs typeface="Times New Roman" panose="02020603050405020304" pitchFamily="18" charset="0"/>
              </a:rPr>
              <a:t> chi </a:t>
            </a:r>
            <a:r>
              <a:rPr lang="en-US" sz="2600" dirty="0" err="1">
                <a:latin typeface="Times New Roman" panose="02020603050405020304" pitchFamily="18" charset="0"/>
                <a:cs typeface="Times New Roman" panose="02020603050405020304" pitchFamily="18" charset="0"/>
              </a:rPr>
              <a:t>tiết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chi </a:t>
            </a:r>
            <a:r>
              <a:rPr lang="en-US" sz="2600" dirty="0" err="1">
                <a:latin typeface="Times New Roman" panose="02020603050405020304" pitchFamily="18" charset="0"/>
                <a:cs typeface="Times New Roman" panose="02020603050405020304" pitchFamily="18" charset="0"/>
              </a:rPr>
              <a:t>tiết</a:t>
            </a:r>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6. </a:t>
            </a:r>
            <a:r>
              <a:rPr lang="en-US" sz="2600" dirty="0" err="1">
                <a:latin typeface="Times New Roman" panose="02020603050405020304" pitchFamily="18" charset="0"/>
                <a:cs typeface="Times New Roman" panose="02020603050405020304" pitchFamily="18" charset="0"/>
              </a:rPr>
              <a:t>Tổng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endParaRPr lang="en-US" sz="2600" dirty="0">
              <a:latin typeface="Times New Roman" panose="02020603050405020304" pitchFamily="18" charset="0"/>
              <a:cs typeface="Times New Roman" panose="02020603050405020304" pitchFamily="18" charset="0"/>
            </a:endParaRPr>
          </a:p>
          <a:p>
            <a:pPr indent="346075"/>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chi </a:t>
            </a:r>
            <a:r>
              <a:rPr lang="en-US" sz="2600" dirty="0" err="1">
                <a:latin typeface="Times New Roman" panose="02020603050405020304" pitchFamily="18" charset="0"/>
                <a:cs typeface="Times New Roman" panose="02020603050405020304" pitchFamily="18" charset="0"/>
              </a:rPr>
              <a:t>tiết</a:t>
            </a:r>
            <a:r>
              <a:rPr lang="en-US" sz="2600" dirty="0">
                <a:latin typeface="Times New Roman" panose="02020603050405020304" pitchFamily="18" charset="0"/>
                <a:cs typeface="Times New Roman" panose="02020603050405020304" pitchFamily="18" charset="0"/>
              </a:rPr>
              <a:t>.</a:t>
            </a:r>
          </a:p>
          <a:p>
            <a:pPr indent="346075"/>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a:t>
            </a:r>
          </a:p>
        </p:txBody>
      </p:sp>
      <p:sp>
        <p:nvSpPr>
          <p:cNvPr id="8" name="Rectangle 7"/>
          <p:cNvSpPr/>
          <p:nvPr/>
        </p:nvSpPr>
        <p:spPr>
          <a:xfrm>
            <a:off x="3767975" y="62706"/>
            <a:ext cx="589854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BÀI 3. BẢN VẼ KỸ THUẬT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454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054" y="-25129"/>
            <a:ext cx="11699124" cy="492443"/>
          </a:xfrm>
          <a:prstGeom prst="rect">
            <a:avLst/>
          </a:prstGeom>
        </p:spPr>
        <p:txBody>
          <a:bodyPr wrap="square">
            <a:spAutoFit/>
          </a:bodyPr>
          <a:lstStyle/>
          <a:p>
            <a:r>
              <a:rPr lang="en-US" sz="2600" b="1" dirty="0" smtClean="0">
                <a:latin typeface="Times New Roman" panose="02020603050405020304" pitchFamily="18" charset="0"/>
                <a:cs typeface="Times New Roman" panose="02020603050405020304" pitchFamily="18" charset="0"/>
              </a:rPr>
              <a:t>1. </a:t>
            </a:r>
            <a:r>
              <a:rPr lang="en-US" sz="2600" b="1" dirty="0" err="1" smtClean="0">
                <a:latin typeface="Times New Roman" panose="02020603050405020304" pitchFamily="18" charset="0"/>
                <a:cs typeface="Times New Roman" panose="02020603050405020304" pitchFamily="18" charset="0"/>
              </a:rPr>
              <a:t>Trên</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Hình</a:t>
            </a:r>
            <a:r>
              <a:rPr lang="en-US" sz="2600" b="1" dirty="0">
                <a:latin typeface="Times New Roman" panose="02020603050405020304" pitchFamily="18" charset="0"/>
                <a:cs typeface="Times New Roman" panose="02020603050405020304" pitchFamily="18" charset="0"/>
              </a:rPr>
              <a:t> 3.4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diễn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1359242" y="498090"/>
            <a:ext cx="9856153" cy="5576139"/>
          </a:xfrm>
          <a:prstGeom prst="rect">
            <a:avLst/>
          </a:prstGeom>
        </p:spPr>
      </p:pic>
      <p:sp>
        <p:nvSpPr>
          <p:cNvPr id="6" name="Rectangle 5"/>
          <p:cNvSpPr/>
          <p:nvPr/>
        </p:nvSpPr>
        <p:spPr>
          <a:xfrm>
            <a:off x="543697" y="6211669"/>
            <a:ext cx="11483461" cy="492443"/>
          </a:xfrm>
          <a:prstGeom prst="rect">
            <a:avLst/>
          </a:prstGeom>
        </p:spPr>
        <p:txBody>
          <a:bodyPr wrap="square">
            <a:spAutoFit/>
          </a:bodyPr>
          <a:lstStyle/>
          <a:p>
            <a:r>
              <a:rPr lang="en-US" sz="2600" b="1" dirty="0">
                <a:latin typeface="Times New Roman" panose="02020603050405020304" pitchFamily="18" charset="0"/>
                <a:cs typeface="Times New Roman" panose="02020603050405020304" pitchFamily="18" charset="0"/>
              </a:rPr>
              <a:t>2. </a:t>
            </a:r>
            <a:r>
              <a:rPr lang="en-US" sz="2600" b="1" dirty="0" err="1">
                <a:latin typeface="Times New Roman" panose="02020603050405020304" pitchFamily="18" charset="0"/>
                <a:cs typeface="Times New Roman" panose="02020603050405020304" pitchFamily="18" charset="0"/>
              </a:rPr>
              <a:t>Bản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biết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những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tin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nhà</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1341" y="271439"/>
            <a:ext cx="10589740"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3.4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diễn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341659" y="1160784"/>
            <a:ext cx="5530585" cy="4424470"/>
          </a:xfrm>
          <a:prstGeom prst="rect">
            <a:avLst/>
          </a:prstGeom>
        </p:spPr>
      </p:pic>
      <p:sp>
        <p:nvSpPr>
          <p:cNvPr id="2" name="Rectangle 1"/>
          <p:cNvSpPr/>
          <p:nvPr/>
        </p:nvSpPr>
        <p:spPr>
          <a:xfrm>
            <a:off x="5696465" y="1038079"/>
            <a:ext cx="6240162" cy="353943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1. - Mặt đứng A - A: hình chiếu đứng biểu diễn mặt trước của ngôi nhà.</a:t>
            </a:r>
          </a:p>
          <a:p>
            <a:r>
              <a:rPr lang="vi-VN" sz="2800" dirty="0">
                <a:latin typeface="Times New Roman" panose="02020603050405020304" pitchFamily="18" charset="0"/>
                <a:cs typeface="Times New Roman" panose="02020603050405020304" pitchFamily="18" charset="0"/>
              </a:rPr>
              <a:t>- Mặt cắt B - B: hình chiếu cạnh, thể hiện các bộ phận và kích thước của ngồi nhà theo chiều cao.</a:t>
            </a:r>
          </a:p>
          <a:p>
            <a:r>
              <a:rPr lang="vi-VN" sz="2800" dirty="0">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05732" y="1519137"/>
            <a:ext cx="4514549" cy="3611641"/>
          </a:xfrm>
          <a:prstGeom prst="rect">
            <a:avLst/>
          </a:prstGeom>
        </p:spPr>
      </p:pic>
      <p:sp>
        <p:nvSpPr>
          <p:cNvPr id="6" name="Rectangle 5"/>
          <p:cNvSpPr/>
          <p:nvPr/>
        </p:nvSpPr>
        <p:spPr>
          <a:xfrm>
            <a:off x="242799" y="387530"/>
            <a:ext cx="4366269"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tin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4720279" y="222491"/>
            <a:ext cx="7348151" cy="6494085"/>
          </a:xfrm>
          <a:prstGeom prst="rect">
            <a:avLst/>
          </a:prstGeom>
        </p:spPr>
        <p:txBody>
          <a:bodyPr wrap="square">
            <a:spAutoFit/>
          </a:bodyPr>
          <a:lstStyle/>
          <a:p>
            <a:r>
              <a:rPr lang="vi-VN" sz="2600" dirty="0" smtClean="0">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600" dirty="0" smtClean="0">
                <a:latin typeface="Times New Roman" panose="02020603050405020304" pitchFamily="18" charset="0"/>
                <a:cs typeface="Times New Roman" panose="02020603050405020304" pitchFamily="18" charset="0"/>
              </a:rPr>
              <a:t>Bản vẽ nhà thường có các bình biểu diễn sau:</a:t>
            </a:r>
          </a:p>
          <a:p>
            <a:r>
              <a:rPr lang="vi-VN" sz="2600" dirty="0" smtClean="0">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600" dirty="0" smtClean="0">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600" dirty="0" smtClean="0">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087397" y="613464"/>
            <a:ext cx="10923362" cy="6124754"/>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3.1.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indent="346075"/>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3385751" y="62706"/>
            <a:ext cx="6280764"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BÀI 3. BẢN VẼ KỸ THUẬT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3.1 cho ta biết kĩ sư dựa trên cơ sở nào để kiểm tra chi tiết máy?</a:t>
            </a:r>
          </a:p>
        </p:txBody>
      </p:sp>
      <p:pic>
        <p:nvPicPr>
          <p:cNvPr id="4" name="Picture 3"/>
          <p:cNvPicPr>
            <a:picLocks noChangeAspect="1"/>
          </p:cNvPicPr>
          <p:nvPr/>
        </p:nvPicPr>
        <p:blipFill>
          <a:blip r:embed="rId2"/>
          <a:stretch>
            <a:fillRect/>
          </a:stretch>
        </p:blipFill>
        <p:spPr>
          <a:xfrm>
            <a:off x="421419" y="246491"/>
            <a:ext cx="8348870" cy="6440556"/>
          </a:xfrm>
          <a:prstGeom prst="rect">
            <a:avLst/>
          </a:prstGeom>
        </p:spPr>
      </p:pic>
    </p:spTree>
    <p:extLst>
      <p:ext uri="{BB962C8B-B14F-4D97-AF65-F5344CB8AC3E}">
        <p14:creationId xmlns=""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617" y="152037"/>
            <a:ext cx="11510370" cy="6456992"/>
          </a:xfrm>
          <a:prstGeom prst="rect">
            <a:avLst/>
          </a:prstGeom>
        </p:spPr>
      </p:pic>
    </p:spTree>
    <p:extLst>
      <p:ext uri="{BB962C8B-B14F-4D97-AF65-F5344CB8AC3E}">
        <p14:creationId xmlns=""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642551" y="99917"/>
            <a:ext cx="9181070"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3.4.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2538559230"/>
              </p:ext>
            </p:extLst>
          </p:nvPr>
        </p:nvGraphicFramePr>
        <p:xfrm>
          <a:off x="593123" y="781758"/>
          <a:ext cx="11408308" cy="5870260"/>
        </p:xfrm>
        <a:graphic>
          <a:graphicData uri="http://schemas.openxmlformats.org/drawingml/2006/table">
            <a:tbl>
              <a:tblPr firstRow="1" firstCol="1" bandRow="1"/>
              <a:tblGrid>
                <a:gridCol w="2584877">
                  <a:extLst>
                    <a:ext uri="{9D8B030D-6E8A-4147-A177-3AD203B41FA5}">
                      <a16:colId xmlns="" xmlns:a16="http://schemas.microsoft.com/office/drawing/2014/main" val="3559690938"/>
                    </a:ext>
                  </a:extLst>
                </a:gridCol>
                <a:gridCol w="3846690">
                  <a:extLst>
                    <a:ext uri="{9D8B030D-6E8A-4147-A177-3AD203B41FA5}">
                      <a16:colId xmlns="" xmlns:a16="http://schemas.microsoft.com/office/drawing/2014/main" val="2431998841"/>
                    </a:ext>
                  </a:extLst>
                </a:gridCol>
                <a:gridCol w="4976741">
                  <a:extLst>
                    <a:ext uri="{9D8B030D-6E8A-4147-A177-3AD203B41FA5}">
                      <a16:colId xmlns="" xmlns:a16="http://schemas.microsoft.com/office/drawing/2014/main" val="445326973"/>
                    </a:ext>
                  </a:extLst>
                </a:gridCol>
              </a:tblGrid>
              <a:tr h="0">
                <a:tc>
                  <a:txBody>
                    <a:bodyPr/>
                    <a:lstStyle/>
                    <a:p>
                      <a:pPr marL="0" marR="0" algn="ctr">
                        <a:lnSpc>
                          <a:spcPct val="107000"/>
                        </a:lnSpc>
                        <a:spcBef>
                          <a:spcPts val="0"/>
                        </a:spcBef>
                        <a:spcAft>
                          <a:spcPts val="0"/>
                        </a:spcAft>
                      </a:pP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đọc</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43663414"/>
                  </a:ext>
                </a:extLst>
              </a:tr>
              <a:tr h="0">
                <a:tc>
                  <a:txBody>
                    <a:bodyPr/>
                    <a:lstStyle/>
                    <a:p>
                      <a:pPr marL="0" marR="0">
                        <a:spcBef>
                          <a:spcPts val="0"/>
                        </a:spcBef>
                        <a:spcAft>
                          <a:spcPts val="0"/>
                        </a:spcAft>
                      </a:pPr>
                      <a:r>
                        <a:rPr lang="en-US" sz="24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ngôi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vẽ</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kế</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ở</a:t>
                      </a: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56512121"/>
                  </a:ext>
                </a:extLst>
              </a:tr>
              <a:tr h="0">
                <a:tc>
                  <a:txBody>
                    <a:bodyPr/>
                    <a:lstStyle/>
                    <a:p>
                      <a:pPr marL="0" marR="0">
                        <a:lnSpc>
                          <a:spcPct val="107000"/>
                        </a:lnSpc>
                        <a:spcBef>
                          <a:spcPts val="0"/>
                        </a:spcBef>
                        <a:spcAft>
                          <a:spcPts val="0"/>
                        </a:spcAft>
                      </a:pPr>
                      <a:r>
                        <a:rPr lang="en-US" sz="24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diễn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bằng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 A</a:t>
                      </a: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cắt</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68361518"/>
                  </a:ext>
                </a:extLst>
              </a:tr>
              <a:tr h="0">
                <a:tc>
                  <a:txBody>
                    <a:bodyPr/>
                    <a:lstStyle/>
                    <a:p>
                      <a:pPr marL="0" marR="0">
                        <a:lnSpc>
                          <a:spcPct val="107000"/>
                        </a:lnSpc>
                        <a:spcBef>
                          <a:spcPts val="0"/>
                        </a:spcBef>
                        <a:spcAft>
                          <a:spcPts val="0"/>
                        </a:spcAft>
                      </a:pPr>
                      <a:r>
                        <a:rPr lang="en-US" sz="24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thước</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16 200,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5000,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57000</a:t>
                      </a: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4000x5000</a:t>
                      </a: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4000x3000</a:t>
                      </a: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5000x5000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94225932"/>
                  </a:ext>
                </a:extLst>
              </a:tr>
              <a:tr h="0">
                <a:tc>
                  <a:txBody>
                    <a:bodyPr/>
                    <a:lstStyle/>
                    <a:p>
                      <a:pPr marL="0" marR="0">
                        <a:spcBef>
                          <a:spcPts val="0"/>
                        </a:spcBef>
                        <a:spcAft>
                          <a:spcPts val="0"/>
                        </a:spcAft>
                      </a:pPr>
                      <a:r>
                        <a:rPr lang="en-US" sz="2400" b="1"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4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spcBef>
                          <a:spcPts val="0"/>
                        </a:spcBef>
                        <a:spcAft>
                          <a:spcPts val="0"/>
                        </a:spcAf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phòng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đơn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3187070"/>
                  </a:ext>
                </a:extLst>
              </a:tr>
            </a:tbl>
          </a:graphicData>
        </a:graphic>
      </p:graphicFrame>
    </p:spTree>
    <p:extLst>
      <p:ext uri="{BB962C8B-B14F-4D97-AF65-F5344CB8AC3E}">
        <p14:creationId xmlns=""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26163" y="585926"/>
            <a:ext cx="10049070" cy="6124754"/>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3.2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endParaRPr lang="en-US" sz="2800" dirty="0">
              <a:latin typeface="Times New Roman" panose="02020603050405020304" pitchFamily="18" charset="0"/>
              <a:cs typeface="Times New Roman" panose="02020603050405020304" pitchFamily="18" charset="0"/>
            </a:endParaRP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endParaRPr lang="en-US" sz="2800" dirty="0">
              <a:latin typeface="Times New Roman" panose="02020603050405020304" pitchFamily="18" charset="0"/>
              <a:cs typeface="Times New Roman" panose="02020603050405020304" pitchFamily="18" charset="0"/>
            </a:endParaRP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804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a:t>
            </a:r>
          </a:p>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3.5)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vở</a:t>
            </a:r>
            <a:r>
              <a:rPr lang="en-US" sz="28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2397210" y="1720357"/>
            <a:ext cx="7945395" cy="4989359"/>
          </a:xfrm>
          <a:prstGeom prst="rect">
            <a:avLst/>
          </a:prstGeom>
        </p:spPr>
      </p:pic>
    </p:spTree>
    <p:extLst>
      <p:ext uri="{BB962C8B-B14F-4D97-AF65-F5344CB8AC3E}">
        <p14:creationId xmlns=""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48033" y="584775"/>
            <a:ext cx="10503244"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So </a:t>
            </a:r>
            <a:r>
              <a:rPr lang="en-US" sz="2800" b="1" dirty="0" err="1">
                <a:latin typeface="Times New Roman" panose="02020603050405020304" pitchFamily="18" charset="0"/>
                <a:cs typeface="Times New Roman" panose="02020603050405020304" pitchFamily="18" charset="0"/>
              </a:rPr>
              <a:t>sánh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chi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503474796"/>
              </p:ext>
            </p:extLst>
          </p:nvPr>
        </p:nvGraphicFramePr>
        <p:xfrm>
          <a:off x="1519881" y="1334432"/>
          <a:ext cx="9897762" cy="4745092"/>
        </p:xfrm>
        <a:graphic>
          <a:graphicData uri="http://schemas.openxmlformats.org/drawingml/2006/table">
            <a:tbl>
              <a:tblPr/>
              <a:tblGrid>
                <a:gridCol w="3299254">
                  <a:extLst>
                    <a:ext uri="{9D8B030D-6E8A-4147-A177-3AD203B41FA5}">
                      <a16:colId xmlns="" xmlns:a16="http://schemas.microsoft.com/office/drawing/2014/main" val="2643047668"/>
                    </a:ext>
                  </a:extLst>
                </a:gridCol>
                <a:gridCol w="3299254">
                  <a:extLst>
                    <a:ext uri="{9D8B030D-6E8A-4147-A177-3AD203B41FA5}">
                      <a16:colId xmlns="" xmlns:a16="http://schemas.microsoft.com/office/drawing/2014/main" val="2297106618"/>
                    </a:ext>
                  </a:extLst>
                </a:gridCol>
                <a:gridCol w="3299254">
                  <a:extLst>
                    <a:ext uri="{9D8B030D-6E8A-4147-A177-3AD203B41FA5}">
                      <a16:colId xmlns="" xmlns:a16="http://schemas.microsoft.com/office/drawing/2014/main" val="1312589610"/>
                    </a:ext>
                  </a:extLst>
                </a:gridCol>
              </a:tblGrid>
              <a:tr h="1242762">
                <a:tc>
                  <a:txBody>
                    <a:bodyPr/>
                    <a:lstStyle/>
                    <a:p>
                      <a:pPr algn="ctr" fontAlgn="t"/>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ctr" fontAlgn="t"/>
                      <a:r>
                        <a:rPr lang="en-US" sz="2800" b="1" dirty="0">
                          <a:solidFill>
                            <a:srgbClr val="000000"/>
                          </a:solidFill>
                          <a:effectLst/>
                          <a:latin typeface="Times New Roman" panose="02020603050405020304" pitchFamily="18" charset="0"/>
                          <a:cs typeface="Times New Roman" panose="02020603050405020304" pitchFamily="18" charset="0"/>
                        </a:rPr>
                        <a:t/>
                      </a:r>
                      <a:br>
                        <a:rPr lang="en-US" sz="2800" b="1" dirty="0">
                          <a:solidFill>
                            <a:srgbClr val="000000"/>
                          </a:solidFill>
                          <a:effectLst/>
                          <a:latin typeface="Times New Roman" panose="02020603050405020304" pitchFamily="18" charset="0"/>
                          <a:cs typeface="Times New Roman" panose="02020603050405020304" pitchFamily="18" charset="0"/>
                        </a:rPr>
                      </a:br>
                      <a:r>
                        <a:rPr lang="en-US" sz="2800" b="1" dirty="0" err="1">
                          <a:solidFill>
                            <a:srgbClr val="000000"/>
                          </a:solidFill>
                          <a:effectLst/>
                          <a:latin typeface="Times New Roman" panose="02020603050405020304" pitchFamily="18" charset="0"/>
                          <a:cs typeface="Times New Roman" panose="02020603050405020304" pitchFamily="18" charset="0"/>
                        </a:rPr>
                        <a:t>Bản</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vẽ</a:t>
                      </a:r>
                      <a:r>
                        <a:rPr lang="en-US" sz="2800" b="1" dirty="0">
                          <a:solidFill>
                            <a:srgbClr val="000000"/>
                          </a:solidFill>
                          <a:effectLst/>
                          <a:latin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cs typeface="Times New Roman" panose="02020603050405020304" pitchFamily="18" charset="0"/>
                        </a:rPr>
                        <a:t>tiết</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ctr" fontAlgn="t"/>
                      <a:endParaRPr lang="en-US" sz="2800" b="1" dirty="0" smtClean="0">
                        <a:solidFill>
                          <a:srgbClr val="000000"/>
                        </a:solidFill>
                        <a:effectLst/>
                        <a:latin typeface="Times New Roman" panose="02020603050405020304" pitchFamily="18" charset="0"/>
                        <a:cs typeface="Times New Roman" panose="02020603050405020304" pitchFamily="18" charset="0"/>
                      </a:endParaRPr>
                    </a:p>
                    <a:p>
                      <a:pPr algn="ctr" fontAlgn="t"/>
                      <a:r>
                        <a:rPr lang="en-US" sz="2800" b="1" dirty="0" err="1" smtClean="0">
                          <a:solidFill>
                            <a:srgbClr val="000000"/>
                          </a:solidFill>
                          <a:effectLst/>
                          <a:latin typeface="Times New Roman" panose="02020603050405020304" pitchFamily="18" charset="0"/>
                          <a:cs typeface="Times New Roman" panose="02020603050405020304" pitchFamily="18" charset="0"/>
                        </a:rPr>
                        <a:t>Bản</a:t>
                      </a:r>
                      <a:r>
                        <a:rPr lang="en-US" sz="2800" b="1" dirty="0" smtClean="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vẽ</a:t>
                      </a:r>
                      <a:r>
                        <a:rPr lang="en-US" sz="2800" b="1" dirty="0">
                          <a:solidFill>
                            <a:srgbClr val="000000"/>
                          </a:solidFill>
                          <a:effectLst/>
                          <a:latin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cs typeface="Times New Roman" panose="02020603050405020304" pitchFamily="18" charset="0"/>
                        </a:rPr>
                        <a:t>lắp</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B w="7620" cap="flat" cmpd="sng" algn="ctr">
                      <a:solidFill>
                        <a:srgbClr val="DDDDDD"/>
                      </a:solidFill>
                      <a:prstDash val="solid"/>
                      <a:round/>
                      <a:headEnd type="none" w="med" len="med"/>
                      <a:tailEnd type="none" w="med" len="med"/>
                    </a:lnB>
                    <a:noFill/>
                  </a:tcPr>
                </a:tc>
                <a:extLst>
                  <a:ext uri="{0D108BD9-81ED-4DB2-BD59-A6C34878D82A}">
                    <a16:rowId xmlns="" xmlns:a16="http://schemas.microsoft.com/office/drawing/2014/main" val="1969106466"/>
                  </a:ext>
                </a:extLst>
              </a:tr>
              <a:tr h="1751165">
                <a:tc>
                  <a:txBody>
                    <a:bodyPr/>
                    <a:lstStyle/>
                    <a:p>
                      <a:pPr algn="just" fontAlgn="t"/>
                      <a:r>
                        <a:rPr lang="en-US" sz="2800" dirty="0" err="1">
                          <a:solidFill>
                            <a:srgbClr val="000000"/>
                          </a:solidFill>
                          <a:effectLst/>
                          <a:latin typeface="Times New Roman" panose="02020603050405020304" pitchFamily="18" charset="0"/>
                          <a:cs typeface="Times New Roman" panose="02020603050405020304" pitchFamily="18" charset="0"/>
                        </a:rPr>
                        <a:t>Giống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nhau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gridSpan="2">
                  <a:txBody>
                    <a:bodyPr/>
                    <a:lstStyle/>
                    <a:p>
                      <a:pPr algn="just" fontAlgn="t"/>
                      <a:r>
                        <a:rPr lang="vi-VN" sz="2800" dirty="0">
                          <a:solidFill>
                            <a:srgbClr val="000000"/>
                          </a:solidFill>
                          <a:effectLst/>
                          <a:latin typeface="Times New Roman" panose="02020603050405020304" pitchFamily="18" charset="0"/>
                          <a:cs typeface="Times New Roman" panose="02020603050405020304" pitchFamily="18" charset="0"/>
                        </a:rPr>
                        <a:t>- Khung tên</a:t>
                      </a:r>
                    </a:p>
                    <a:p>
                      <a:pPr algn="just" fontAlgn="t"/>
                      <a:r>
                        <a:rPr lang="vi-VN" sz="2800" dirty="0">
                          <a:solidFill>
                            <a:srgbClr val="000000"/>
                          </a:solidFill>
                          <a:effectLst/>
                          <a:latin typeface="Times New Roman" panose="02020603050405020304" pitchFamily="18" charset="0"/>
                          <a:cs typeface="Times New Roman" panose="02020603050405020304" pitchFamily="18" charset="0"/>
                        </a:rPr>
                        <a:t>- Hình biểu diễn</a:t>
                      </a:r>
                    </a:p>
                    <a:p>
                      <a:pPr algn="just" fontAlgn="t"/>
                      <a:r>
                        <a:rPr lang="vi-VN" sz="2800" dirty="0">
                          <a:solidFill>
                            <a:srgbClr val="000000"/>
                          </a:solidFill>
                          <a:effectLst/>
                          <a:latin typeface="Times New Roman" panose="02020603050405020304" pitchFamily="18" charset="0"/>
                          <a:cs typeface="Times New Roman" panose="02020603050405020304" pitchFamily="18" charset="0"/>
                        </a:rPr>
                        <a:t>- Kích thước</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hMerge="1">
                  <a:txBody>
                    <a:bodyPr/>
                    <a:lstStyle/>
                    <a:p>
                      <a:endParaRPr lang="en-US"/>
                    </a:p>
                  </a:txBody>
                  <a:tcPr/>
                </a:tc>
                <a:extLst>
                  <a:ext uri="{0D108BD9-81ED-4DB2-BD59-A6C34878D82A}">
                    <a16:rowId xmlns="" xmlns:a16="http://schemas.microsoft.com/office/drawing/2014/main" val="4133075783"/>
                  </a:ext>
                </a:extLst>
              </a:tr>
              <a:tr h="1751165">
                <a:tc>
                  <a:txBody>
                    <a:bodyPr/>
                    <a:lstStyle/>
                    <a:p>
                      <a:pPr algn="just" fontAlgn="t"/>
                      <a:r>
                        <a:rPr lang="en-US" sz="2800" dirty="0" err="1">
                          <a:solidFill>
                            <a:srgbClr val="000000"/>
                          </a:solidFill>
                          <a:effectLst/>
                          <a:latin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nhau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just" fontAlgn="t"/>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cầu</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kĩ</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thuật</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tc>
                  <a:txBody>
                    <a:bodyPr/>
                    <a:lstStyle/>
                    <a:p>
                      <a:pPr algn="just" fontAlgn="t"/>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Bảng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kê</a:t>
                      </a:r>
                      <a:endParaRPr lang="en-US" sz="28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cs typeface="Times New Roman" panose="02020603050405020304" pitchFamily="18" charset="0"/>
                        </a:rPr>
                        <a:t>tiết</a:t>
                      </a:r>
                      <a:endParaRPr lang="en-US" sz="28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hợp</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noFill/>
                  </a:tcPr>
                </a:tc>
                <a:extLst>
                  <a:ext uri="{0D108BD9-81ED-4DB2-BD59-A6C34878D82A}">
                    <a16:rowId xmlns="" xmlns:a16="http://schemas.microsoft.com/office/drawing/2014/main" val="1316068769"/>
                  </a:ext>
                </a:extLst>
              </a:tr>
            </a:tbl>
          </a:graphicData>
        </a:graphic>
      </p:graphicFrame>
    </p:spTree>
    <p:extLst>
      <p:ext uri="{BB962C8B-B14F-4D97-AF65-F5344CB8AC3E}">
        <p14:creationId xmlns="" xmlns:p14="http://schemas.microsoft.com/office/powerpoint/2010/main" val="3087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4279557" cy="1107996"/>
          </a:xfrm>
          <a:prstGeom prst="rect">
            <a:avLst/>
          </a:prstGeom>
        </p:spPr>
        <p:txBody>
          <a:bodyPr wrap="square">
            <a:spAutoFit/>
          </a:bodyPr>
          <a:lstStyle/>
          <a:p>
            <a:r>
              <a:rPr lang="en-US" sz="2200" b="1" dirty="0" err="1" smtClean="0">
                <a:latin typeface="Times New Roman" panose="02020603050405020304" pitchFamily="18" charset="0"/>
                <a:cs typeface="Times New Roman" panose="02020603050405020304" pitchFamily="18" charset="0"/>
              </a:rPr>
              <a:t>Bài</a:t>
            </a:r>
            <a:r>
              <a:rPr lang="en-US" sz="2200" b="1"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2. </a:t>
            </a:r>
            <a:r>
              <a:rPr lang="en-US" sz="2200" b="1" dirty="0" err="1">
                <a:latin typeface="Times New Roman" panose="02020603050405020304" pitchFamily="18" charset="0"/>
                <a:cs typeface="Times New Roman" panose="02020603050405020304" pitchFamily="18" charset="0"/>
              </a:rPr>
              <a:t>Đọc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bản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vẽ</a:t>
            </a:r>
            <a:r>
              <a:rPr lang="en-US" sz="2200" b="1" dirty="0">
                <a:latin typeface="Times New Roman" panose="02020603050405020304" pitchFamily="18" charset="0"/>
                <a:cs typeface="Times New Roman" panose="02020603050405020304" pitchFamily="18" charset="0"/>
              </a:rPr>
              <a:t> chi </a:t>
            </a:r>
            <a:r>
              <a:rPr lang="en-US" sz="2200" b="1" dirty="0" err="1">
                <a:latin typeface="Times New Roman" panose="02020603050405020304" pitchFamily="18" charset="0"/>
                <a:cs typeface="Times New Roman" panose="02020603050405020304" pitchFamily="18" charset="0"/>
              </a:rPr>
              <a:t>tiết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đai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ốc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cs typeface="Times New Roman" panose="02020603050405020304" pitchFamily="18" charset="0"/>
              </a:rPr>
              <a:t> 3.5) </a:t>
            </a:r>
            <a:r>
              <a:rPr lang="en-US" sz="2200" b="1" dirty="0" err="1">
                <a:latin typeface="Times New Roman" panose="02020603050405020304" pitchFamily="18" charset="0"/>
                <a:cs typeface="Times New Roman" panose="02020603050405020304" pitchFamily="18" charset="0"/>
              </a:rPr>
              <a:t>theo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quy</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ghi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kết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quả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vào</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vở</a:t>
            </a:r>
            <a:r>
              <a:rPr lang="en-US" sz="2200" b="1"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304800" y="2128139"/>
            <a:ext cx="4217773" cy="3638721"/>
          </a:xfrm>
          <a:prstGeom prst="rect">
            <a:avLst/>
          </a:prstGeom>
        </p:spPr>
      </p:pic>
      <p:graphicFrame>
        <p:nvGraphicFramePr>
          <p:cNvPr id="5" name="Table 4"/>
          <p:cNvGraphicFramePr>
            <a:graphicFrameLocks noGrp="1"/>
          </p:cNvGraphicFramePr>
          <p:nvPr>
            <p:extLst>
              <p:ext uri="{D42A27DB-BD31-4B8C-83A1-F6EECF244321}">
                <p14:modId xmlns="" xmlns:p14="http://schemas.microsoft.com/office/powerpoint/2010/main" val="2669512266"/>
              </p:ext>
            </p:extLst>
          </p:nvPr>
        </p:nvGraphicFramePr>
        <p:xfrm>
          <a:off x="4732638" y="827030"/>
          <a:ext cx="7278129" cy="5364740"/>
        </p:xfrm>
        <a:graphic>
          <a:graphicData uri="http://schemas.openxmlformats.org/drawingml/2006/table">
            <a:tbl>
              <a:tblPr/>
              <a:tblGrid>
                <a:gridCol w="2426043">
                  <a:extLst>
                    <a:ext uri="{9D8B030D-6E8A-4147-A177-3AD203B41FA5}">
                      <a16:colId xmlns="" xmlns:a16="http://schemas.microsoft.com/office/drawing/2014/main" val="1777733039"/>
                    </a:ext>
                  </a:extLst>
                </a:gridCol>
                <a:gridCol w="2426043">
                  <a:extLst>
                    <a:ext uri="{9D8B030D-6E8A-4147-A177-3AD203B41FA5}">
                      <a16:colId xmlns="" xmlns:a16="http://schemas.microsoft.com/office/drawing/2014/main" val="3003077502"/>
                    </a:ext>
                  </a:extLst>
                </a:gridCol>
                <a:gridCol w="2426043">
                  <a:extLst>
                    <a:ext uri="{9D8B030D-6E8A-4147-A177-3AD203B41FA5}">
                      <a16:colId xmlns="" xmlns:a16="http://schemas.microsoft.com/office/drawing/2014/main" val="808550692"/>
                    </a:ext>
                  </a:extLst>
                </a:gridCol>
              </a:tblGrid>
              <a:tr h="831121">
                <a:tc>
                  <a:txBody>
                    <a:bodyPr/>
                    <a:lstStyle/>
                    <a:p>
                      <a:pPr algn="ctr" fontAlgn="t"/>
                      <a:r>
                        <a:rPr lang="en-US" sz="2200" b="1" dirty="0" err="1">
                          <a:solidFill>
                            <a:srgbClr val="000000"/>
                          </a:solidFill>
                          <a:effectLst/>
                          <a:latin typeface="Times New Roman" panose="02020603050405020304" pitchFamily="18" charset="0"/>
                          <a:cs typeface="Times New Roman" panose="02020603050405020304" pitchFamily="18" charset="0"/>
                        </a:rPr>
                        <a:t>Trình</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tự</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đọc</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200" b="1" dirty="0" err="1">
                          <a:solidFill>
                            <a:srgbClr val="000000"/>
                          </a:solidFill>
                          <a:effectLst/>
                          <a:latin typeface="Times New Roman" panose="02020603050405020304" pitchFamily="18" charset="0"/>
                          <a:cs typeface="Times New Roman" panose="02020603050405020304" pitchFamily="18" charset="0"/>
                        </a:rPr>
                        <a:t>Nội</a:t>
                      </a:r>
                      <a:r>
                        <a:rPr lang="en-US" sz="2200" b="1" dirty="0">
                          <a:solidFill>
                            <a:srgbClr val="000000"/>
                          </a:solidFill>
                          <a:effectLst/>
                          <a:latin typeface="Times New Roman" panose="02020603050405020304" pitchFamily="18" charset="0"/>
                          <a:cs typeface="Times New Roman" panose="02020603050405020304" pitchFamily="18" charset="0"/>
                        </a:rPr>
                        <a:t> dung </a:t>
                      </a:r>
                      <a:r>
                        <a:rPr lang="en-US" sz="2200" b="1" dirty="0" err="1">
                          <a:solidFill>
                            <a:srgbClr val="000000"/>
                          </a:solidFill>
                          <a:effectLst/>
                          <a:latin typeface="Times New Roman" panose="02020603050405020304" pitchFamily="18" charset="0"/>
                          <a:cs typeface="Times New Roman" panose="02020603050405020304" pitchFamily="18" charset="0"/>
                        </a:rPr>
                        <a:t>đọc</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200" b="1" dirty="0" err="1">
                          <a:solidFill>
                            <a:srgbClr val="000000"/>
                          </a:solidFill>
                          <a:effectLst/>
                          <a:latin typeface="Times New Roman" panose="02020603050405020304" pitchFamily="18" charset="0"/>
                          <a:cs typeface="Times New Roman" panose="02020603050405020304" pitchFamily="18" charset="0"/>
                        </a:rPr>
                        <a:t>Kết</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quả</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đọc</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bản</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vẽ</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đai</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smtClean="0">
                          <a:solidFill>
                            <a:srgbClr val="000000"/>
                          </a:solidFill>
                          <a:effectLst/>
                          <a:latin typeface="Times New Roman" panose="02020603050405020304" pitchFamily="18" charset="0"/>
                          <a:cs typeface="Times New Roman" panose="02020603050405020304" pitchFamily="18" charset="0"/>
                        </a:rPr>
                        <a:t>ốc</a:t>
                      </a:r>
                      <a:r>
                        <a:rPr lang="en-US" sz="2200" b="1" baseline="0" dirty="0">
                          <a:solidFill>
                            <a:srgbClr val="000000"/>
                          </a:solidFill>
                          <a:effectLst/>
                          <a:latin typeface="Times New Roman" panose="02020603050405020304" pitchFamily="18" charset="0"/>
                          <a:cs typeface="Times New Roman" panose="02020603050405020304" pitchFamily="18" charset="0"/>
                        </a:rPr>
                        <a:t> </a:t>
                      </a:r>
                      <a:r>
                        <a:rPr lang="en-US" sz="2200" b="1" dirty="0" smtClean="0">
                          <a:solidFill>
                            <a:srgbClr val="000000"/>
                          </a:solidFill>
                          <a:effectLst/>
                          <a:latin typeface="Times New Roman" panose="02020603050405020304" pitchFamily="18" charset="0"/>
                          <a:cs typeface="Times New Roman" panose="02020603050405020304" pitchFamily="18" charset="0"/>
                        </a:rPr>
                        <a:t>(H 3.5</a:t>
                      </a:r>
                      <a:r>
                        <a:rPr lang="en-US" sz="2200" b="1" dirty="0">
                          <a:solidFill>
                            <a:srgbClr val="000000"/>
                          </a:solidFill>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2421132737"/>
                  </a:ext>
                </a:extLst>
              </a:tr>
              <a:tr h="1072415">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Bước 1. Khung tên</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Tên</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gọi</a:t>
                      </a:r>
                      <a:r>
                        <a:rPr lang="en-US" sz="2200" dirty="0">
                          <a:solidFill>
                            <a:srgbClr val="000000"/>
                          </a:solidFill>
                          <a:effectLst/>
                          <a:latin typeface="Times New Roman" panose="02020603050405020304" pitchFamily="18" charset="0"/>
                          <a:cs typeface="Times New Roman" panose="02020603050405020304" pitchFamily="18" charset="0"/>
                        </a:rPr>
                        <a:t> chi </a:t>
                      </a:r>
                      <a:r>
                        <a:rPr lang="en-US" sz="2200" dirty="0" err="1">
                          <a:solidFill>
                            <a:srgbClr val="000000"/>
                          </a:solidFill>
                          <a:effectLst/>
                          <a:latin typeface="Times New Roman" panose="02020603050405020304" pitchFamily="18" charset="0"/>
                          <a:cs typeface="Times New Roman" panose="02020603050405020304" pitchFamily="18" charset="0"/>
                        </a:rPr>
                        <a:t>tiết</a:t>
                      </a:r>
                      <a:endParaRPr lang="en-US" sz="2200" dirty="0">
                        <a:solidFill>
                          <a:srgbClr val="000000"/>
                        </a:solidFill>
                        <a:effectLst/>
                        <a:latin typeface="Times New Roman" panose="02020603050405020304" pitchFamily="18" charset="0"/>
                        <a:cs typeface="Times New Roman" panose="02020603050405020304" pitchFamily="18" charset="0"/>
                      </a:endParaRPr>
                    </a:p>
                    <a:p>
                      <a:pPr algn="l" fontAlgn="t"/>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Vật</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liệu</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chế</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tạo</a:t>
                      </a:r>
                      <a:endParaRPr lang="en-US" sz="2200" dirty="0">
                        <a:solidFill>
                          <a:srgbClr val="000000"/>
                        </a:solidFill>
                        <a:effectLst/>
                        <a:latin typeface="Times New Roman" panose="02020603050405020304" pitchFamily="18" charset="0"/>
                        <a:cs typeface="Times New Roman" panose="02020603050405020304" pitchFamily="18" charset="0"/>
                      </a:endParaRPr>
                    </a:p>
                    <a:p>
                      <a:pPr algn="l" fontAlgn="t"/>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Tỉ</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lệ</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bản</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vẽ</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a:solidFill>
                            <a:srgbClr val="000000"/>
                          </a:solidFill>
                          <a:effectLst/>
                          <a:latin typeface="Times New Roman" panose="02020603050405020304" pitchFamily="18" charset="0"/>
                          <a:cs typeface="Times New Roman" panose="02020603050405020304" pitchFamily="18" charset="0"/>
                        </a:rPr>
                        <a:t>- Đai ốc</a:t>
                      </a:r>
                    </a:p>
                    <a:p>
                      <a:pPr algn="l" fontAlgn="t"/>
                      <a:r>
                        <a:rPr lang="en-US" sz="2200">
                          <a:solidFill>
                            <a:srgbClr val="000000"/>
                          </a:solidFill>
                          <a:effectLst/>
                          <a:latin typeface="Times New Roman" panose="02020603050405020304" pitchFamily="18" charset="0"/>
                          <a:cs typeface="Times New Roman" panose="02020603050405020304" pitchFamily="18" charset="0"/>
                        </a:rPr>
                        <a:t>- Thép</a:t>
                      </a:r>
                    </a:p>
                    <a:p>
                      <a:pPr algn="l" fontAlgn="t"/>
                      <a:r>
                        <a:rPr lang="en-US" sz="2200">
                          <a:solidFill>
                            <a:srgbClr val="000000"/>
                          </a:solidFill>
                          <a:effectLst/>
                          <a:latin typeface="Times New Roman" panose="02020603050405020304" pitchFamily="18" charset="0"/>
                          <a:cs typeface="Times New Roman" panose="02020603050405020304" pitchFamily="18" charset="0"/>
                        </a:rPr>
                        <a:t>- Tỉ lệ: 2: 1</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2306863284"/>
                  </a:ext>
                </a:extLst>
              </a:tr>
              <a:tr h="1200090">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Bước 2. Hình biểu diễn</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dirty="0" err="1">
                          <a:solidFill>
                            <a:srgbClr val="000000"/>
                          </a:solidFill>
                          <a:effectLst/>
                          <a:latin typeface="Times New Roman" panose="02020603050405020304" pitchFamily="18" charset="0"/>
                          <a:cs typeface="Times New Roman" panose="02020603050405020304" pitchFamily="18" charset="0"/>
                        </a:rPr>
                        <a:t>Tên</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gọi</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hình</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chiếu</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dirty="0" err="1">
                          <a:solidFill>
                            <a:srgbClr val="000000"/>
                          </a:solidFill>
                          <a:effectLst/>
                          <a:latin typeface="Times New Roman" panose="02020603050405020304" pitchFamily="18" charset="0"/>
                          <a:cs typeface="Times New Roman" panose="02020603050405020304" pitchFamily="18" charset="0"/>
                        </a:rPr>
                        <a:t>Hình</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chiếu</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đứng</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hình</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chiếu</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bằng</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hình</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chiếu</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cạnh</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2046524576"/>
                  </a:ext>
                </a:extLst>
              </a:tr>
              <a:tr h="1313708">
                <a:tc>
                  <a:txBody>
                    <a:bodyPr/>
                    <a:lstStyle/>
                    <a:p>
                      <a:pPr algn="l" fontAlgn="t"/>
                      <a:r>
                        <a:rPr lang="vi-VN" sz="2200">
                          <a:solidFill>
                            <a:srgbClr val="000000"/>
                          </a:solidFill>
                          <a:effectLst/>
                          <a:latin typeface="Times New Roman" panose="02020603050405020304" pitchFamily="18" charset="0"/>
                          <a:cs typeface="Times New Roman" panose="02020603050405020304" pitchFamily="18" charset="0"/>
                        </a:rPr>
                        <a:t>Bước 3. Kích thước</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 Kích thước chung của chi tiết</a:t>
                      </a:r>
                    </a:p>
                    <a:p>
                      <a:pPr algn="l" fontAlgn="t"/>
                      <a:r>
                        <a:rPr lang="vi-VN" sz="2200" dirty="0">
                          <a:solidFill>
                            <a:srgbClr val="000000"/>
                          </a:solidFill>
                          <a:effectLst/>
                          <a:latin typeface="Times New Roman" panose="02020603050405020304" pitchFamily="18" charset="0"/>
                          <a:cs typeface="Times New Roman" panose="02020603050405020304" pitchFamily="18" charset="0"/>
                        </a:rPr>
                        <a:t>- Kích thước các phần của chi tiết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Chiều</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dài</a:t>
                      </a:r>
                      <a:r>
                        <a:rPr lang="en-US" sz="2200" dirty="0">
                          <a:solidFill>
                            <a:srgbClr val="000000"/>
                          </a:solidFill>
                          <a:effectLst/>
                          <a:latin typeface="Times New Roman" panose="02020603050405020304" pitchFamily="18" charset="0"/>
                          <a:cs typeface="Times New Roman" panose="02020603050405020304" pitchFamily="18" charset="0"/>
                        </a:rPr>
                        <a:t>: 40; </a:t>
                      </a:r>
                      <a:r>
                        <a:rPr lang="en-US" sz="2200" dirty="0" err="1">
                          <a:solidFill>
                            <a:srgbClr val="000000"/>
                          </a:solidFill>
                          <a:effectLst/>
                          <a:latin typeface="Times New Roman" panose="02020603050405020304" pitchFamily="18" charset="0"/>
                          <a:cs typeface="Times New Roman" panose="02020603050405020304" pitchFamily="18" charset="0"/>
                        </a:rPr>
                        <a:t>chiều</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rộng</a:t>
                      </a:r>
                      <a:r>
                        <a:rPr lang="en-US" sz="2200" dirty="0">
                          <a:solidFill>
                            <a:srgbClr val="000000"/>
                          </a:solidFill>
                          <a:effectLst/>
                          <a:latin typeface="Times New Roman" panose="02020603050405020304" pitchFamily="18" charset="0"/>
                          <a:cs typeface="Times New Roman" panose="02020603050405020304" pitchFamily="18" charset="0"/>
                        </a:rPr>
                        <a:t>: 34,64; </a:t>
                      </a:r>
                      <a:r>
                        <a:rPr lang="en-US" sz="2200" dirty="0" err="1">
                          <a:solidFill>
                            <a:srgbClr val="000000"/>
                          </a:solidFill>
                          <a:effectLst/>
                          <a:latin typeface="Times New Roman" panose="02020603050405020304" pitchFamily="18" charset="0"/>
                          <a:cs typeface="Times New Roman" panose="02020603050405020304" pitchFamily="18" charset="0"/>
                        </a:rPr>
                        <a:t>chiều</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cao</a:t>
                      </a:r>
                      <a:r>
                        <a:rPr lang="en-US" sz="2200" dirty="0">
                          <a:solidFill>
                            <a:srgbClr val="000000"/>
                          </a:solidFill>
                          <a:effectLst/>
                          <a:latin typeface="Times New Roman" panose="02020603050405020304" pitchFamily="18" charset="0"/>
                          <a:cs typeface="Times New Roman" panose="02020603050405020304" pitchFamily="18" charset="0"/>
                        </a:rPr>
                        <a:t>: 16</a:t>
                      </a:r>
                    </a:p>
                    <a:p>
                      <a:pPr algn="l" fontAlgn="t"/>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Cạnh</a:t>
                      </a:r>
                      <a:r>
                        <a:rPr lang="en-US" sz="2200" dirty="0">
                          <a:solidFill>
                            <a:srgbClr val="000000"/>
                          </a:solidFill>
                          <a:effectLst/>
                          <a:latin typeface="Times New Roman" panose="02020603050405020304" pitchFamily="18" charset="0"/>
                          <a:cs typeface="Times New Roman" panose="02020603050405020304" pitchFamily="18" charset="0"/>
                        </a:rPr>
                        <a:t>: 20</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2852644165"/>
                  </a:ext>
                </a:extLst>
              </a:tr>
              <a:tr h="831121">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Bước 4. Yêu cầu kĩ thuật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a:solidFill>
                            <a:srgbClr val="000000"/>
                          </a:solidFill>
                          <a:effectLst/>
                          <a:latin typeface="Times New Roman" panose="02020603050405020304" pitchFamily="18" charset="0"/>
                          <a:cs typeface="Times New Roman" panose="02020603050405020304" pitchFamily="18" charset="0"/>
                        </a:rPr>
                        <a:t>Yêu cầu về gia công, xử lí bề mặt</a:t>
                      </a: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dirty="0" err="1">
                          <a:solidFill>
                            <a:srgbClr val="000000"/>
                          </a:solidFill>
                          <a:effectLst/>
                          <a:latin typeface="Times New Roman" panose="02020603050405020304" pitchFamily="18" charset="0"/>
                          <a:cs typeface="Times New Roman" panose="02020603050405020304" pitchFamily="18" charset="0"/>
                        </a:rPr>
                        <a:t>Làm</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tù</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smtClean="0">
                          <a:solidFill>
                            <a:srgbClr val="000000"/>
                          </a:solidFill>
                          <a:effectLst/>
                          <a:latin typeface="Times New Roman" panose="02020603050405020304" pitchFamily="18" charset="0"/>
                          <a:cs typeface="Times New Roman" panose="02020603050405020304" pitchFamily="18" charset="0"/>
                        </a:rPr>
                        <a:t>cạnh</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mạ</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kẽm</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38862" marR="38862" marT="38862" marB="3886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1417597096"/>
                  </a:ext>
                </a:extLst>
              </a:tr>
            </a:tbl>
          </a:graphicData>
        </a:graphic>
      </p:graphicFrame>
    </p:spTree>
    <p:extLst>
      <p:ext uri="{BB962C8B-B14F-4D97-AF65-F5344CB8AC3E}">
        <p14:creationId xmlns="" xmlns:p14="http://schemas.microsoft.com/office/powerpoint/2010/main" val="1843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Đọc bản vẽ nhà một tầng (Hình 3.6) theo quy trình đã học. </a:t>
            </a:r>
          </a:p>
        </p:txBody>
      </p:sp>
    </p:spTree>
    <p:extLst>
      <p:ext uri="{BB962C8B-B14F-4D97-AF65-F5344CB8AC3E}">
        <p14:creationId xmlns="" xmlns:p14="http://schemas.microsoft.com/office/powerpoint/2010/main" val="1408488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LUYỆN TẬP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10633"/>
            <a:ext cx="11887200" cy="461665"/>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3.6)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p>
        </p:txBody>
      </p:sp>
      <p:graphicFrame>
        <p:nvGraphicFramePr>
          <p:cNvPr id="2" name="Table 1"/>
          <p:cNvGraphicFramePr>
            <a:graphicFrameLocks noGrp="1"/>
          </p:cNvGraphicFramePr>
          <p:nvPr>
            <p:extLst>
              <p:ext uri="{D42A27DB-BD31-4B8C-83A1-F6EECF244321}">
                <p14:modId xmlns="" xmlns:p14="http://schemas.microsoft.com/office/powerpoint/2010/main" val="3164983692"/>
              </p:ext>
            </p:extLst>
          </p:nvPr>
        </p:nvGraphicFramePr>
        <p:xfrm>
          <a:off x="449841" y="1033623"/>
          <a:ext cx="11548569" cy="5641080"/>
        </p:xfrm>
        <a:graphic>
          <a:graphicData uri="http://schemas.openxmlformats.org/drawingml/2006/table">
            <a:tbl>
              <a:tblPr/>
              <a:tblGrid>
                <a:gridCol w="3257186">
                  <a:extLst>
                    <a:ext uri="{9D8B030D-6E8A-4147-A177-3AD203B41FA5}">
                      <a16:colId xmlns="" xmlns:a16="http://schemas.microsoft.com/office/drawing/2014/main" val="2958118500"/>
                    </a:ext>
                  </a:extLst>
                </a:gridCol>
                <a:gridCol w="3361038">
                  <a:extLst>
                    <a:ext uri="{9D8B030D-6E8A-4147-A177-3AD203B41FA5}">
                      <a16:colId xmlns="" xmlns:a16="http://schemas.microsoft.com/office/drawing/2014/main" val="2660001932"/>
                    </a:ext>
                  </a:extLst>
                </a:gridCol>
                <a:gridCol w="4930345">
                  <a:extLst>
                    <a:ext uri="{9D8B030D-6E8A-4147-A177-3AD203B41FA5}">
                      <a16:colId xmlns="" xmlns:a16="http://schemas.microsoft.com/office/drawing/2014/main" val="1011741901"/>
                    </a:ext>
                  </a:extLst>
                </a:gridCol>
              </a:tblGrid>
              <a:tr h="674948">
                <a:tc>
                  <a:txBody>
                    <a:bodyPr/>
                    <a:lstStyle/>
                    <a:p>
                      <a:pPr algn="ctr" fontAlgn="t"/>
                      <a:r>
                        <a:rPr lang="en-US" sz="2200" b="1" dirty="0" err="1" smtClean="0">
                          <a:solidFill>
                            <a:srgbClr val="000000"/>
                          </a:solidFill>
                          <a:effectLst/>
                          <a:latin typeface="Times New Roman" panose="02020603050405020304" pitchFamily="18" charset="0"/>
                          <a:cs typeface="Times New Roman" panose="02020603050405020304" pitchFamily="18" charset="0"/>
                        </a:rPr>
                        <a:t>Trình</a:t>
                      </a:r>
                      <a:r>
                        <a:rPr lang="en-US" sz="2200" b="1" dirty="0" smtClean="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tự</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đọc</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200" b="1" dirty="0" err="1">
                          <a:solidFill>
                            <a:srgbClr val="000000"/>
                          </a:solidFill>
                          <a:effectLst/>
                          <a:latin typeface="Times New Roman" panose="02020603050405020304" pitchFamily="18" charset="0"/>
                          <a:cs typeface="Times New Roman" panose="02020603050405020304" pitchFamily="18" charset="0"/>
                        </a:rPr>
                        <a:t>Nội</a:t>
                      </a:r>
                      <a:r>
                        <a:rPr lang="en-US" sz="2200" b="1" dirty="0">
                          <a:solidFill>
                            <a:srgbClr val="000000"/>
                          </a:solidFill>
                          <a:effectLst/>
                          <a:latin typeface="Times New Roman" panose="02020603050405020304" pitchFamily="18" charset="0"/>
                          <a:cs typeface="Times New Roman" panose="02020603050405020304" pitchFamily="18" charset="0"/>
                        </a:rPr>
                        <a:t> dung </a:t>
                      </a:r>
                      <a:r>
                        <a:rPr lang="en-US" sz="2200" b="1" dirty="0" err="1">
                          <a:solidFill>
                            <a:srgbClr val="000000"/>
                          </a:solidFill>
                          <a:effectLst/>
                          <a:latin typeface="Times New Roman" panose="02020603050405020304" pitchFamily="18" charset="0"/>
                          <a:cs typeface="Times New Roman" panose="02020603050405020304" pitchFamily="18" charset="0"/>
                        </a:rPr>
                        <a:t>đọc</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200" b="1" dirty="0" err="1">
                          <a:solidFill>
                            <a:srgbClr val="000000"/>
                          </a:solidFill>
                          <a:effectLst/>
                          <a:latin typeface="Times New Roman" panose="02020603050405020304" pitchFamily="18" charset="0"/>
                          <a:cs typeface="Times New Roman" panose="02020603050405020304" pitchFamily="18" charset="0"/>
                        </a:rPr>
                        <a:t>Kết</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quả</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đọc</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bản</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vẽ</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nhà</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một</a:t>
                      </a:r>
                      <a:r>
                        <a:rPr lang="en-US" sz="2200" b="1" dirty="0">
                          <a:solidFill>
                            <a:srgbClr val="000000"/>
                          </a:solidFill>
                          <a:effectLst/>
                          <a:latin typeface="Times New Roman" panose="02020603050405020304" pitchFamily="18" charset="0"/>
                          <a:cs typeface="Times New Roman" panose="02020603050405020304" pitchFamily="18" charset="0"/>
                        </a:rPr>
                        <a:t> </a:t>
                      </a:r>
                      <a:r>
                        <a:rPr lang="en-US" sz="2200" b="1" dirty="0" err="1">
                          <a:solidFill>
                            <a:srgbClr val="000000"/>
                          </a:solidFill>
                          <a:effectLst/>
                          <a:latin typeface="Times New Roman" panose="02020603050405020304" pitchFamily="18" charset="0"/>
                          <a:cs typeface="Times New Roman" panose="02020603050405020304" pitchFamily="18" charset="0"/>
                        </a:rPr>
                        <a:t>tầng</a:t>
                      </a:r>
                      <a:endParaRPr lang="en-US" sz="2200" dirty="0">
                        <a:solidFill>
                          <a:srgbClr val="000000"/>
                        </a:solidFill>
                        <a:effectLst/>
                        <a:latin typeface="Times New Roman" panose="02020603050405020304" pitchFamily="18" charset="0"/>
                        <a:cs typeface="Times New Roman" panose="02020603050405020304" pitchFamily="18" charset="0"/>
                      </a:endParaRPr>
                    </a:p>
                    <a:p>
                      <a:pPr algn="ctr" fontAlgn="t"/>
                      <a:r>
                        <a:rPr lang="en-US" sz="2200" b="1" dirty="0">
                          <a:solidFill>
                            <a:srgbClr val="000000"/>
                          </a:solidFill>
                          <a:effectLst/>
                          <a:latin typeface="Times New Roman" panose="02020603050405020304" pitchFamily="18" charset="0"/>
                          <a:cs typeface="Times New Roman" panose="02020603050405020304" pitchFamily="18" charset="0"/>
                        </a:rPr>
                        <a:t>(</a:t>
                      </a:r>
                      <a:r>
                        <a:rPr lang="en-US" sz="2200" b="1" dirty="0" err="1">
                          <a:solidFill>
                            <a:srgbClr val="000000"/>
                          </a:solidFill>
                          <a:effectLst/>
                          <a:latin typeface="Times New Roman" panose="02020603050405020304" pitchFamily="18" charset="0"/>
                          <a:cs typeface="Times New Roman" panose="02020603050405020304" pitchFamily="18" charset="0"/>
                        </a:rPr>
                        <a:t>Hình</a:t>
                      </a:r>
                      <a:r>
                        <a:rPr lang="en-US" sz="2200" b="1" dirty="0">
                          <a:solidFill>
                            <a:srgbClr val="000000"/>
                          </a:solidFill>
                          <a:effectLst/>
                          <a:latin typeface="Times New Roman" panose="02020603050405020304" pitchFamily="18" charset="0"/>
                          <a:cs typeface="Times New Roman" panose="02020603050405020304" pitchFamily="18" charset="0"/>
                        </a:rPr>
                        <a:t> 3.6)</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3108879001"/>
                  </a:ext>
                </a:extLst>
              </a:tr>
              <a:tr h="523085">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Bước 1. Khung tên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a:solidFill>
                            <a:srgbClr val="000000"/>
                          </a:solidFill>
                          <a:effectLst/>
                          <a:latin typeface="Times New Roman" panose="02020603050405020304" pitchFamily="18" charset="0"/>
                          <a:cs typeface="Times New Roman" panose="02020603050405020304" pitchFamily="18" charset="0"/>
                        </a:rPr>
                        <a:t>- Tên của ngôi nhà</a:t>
                      </a:r>
                    </a:p>
                    <a:p>
                      <a:pPr algn="l" fontAlgn="t"/>
                      <a:r>
                        <a:rPr lang="en-US" sz="2200">
                          <a:solidFill>
                            <a:srgbClr val="000000"/>
                          </a:solidFill>
                          <a:effectLst/>
                          <a:latin typeface="Times New Roman" panose="02020603050405020304" pitchFamily="18" charset="0"/>
                          <a:cs typeface="Times New Roman" panose="02020603050405020304" pitchFamily="18" charset="0"/>
                        </a:rPr>
                        <a:t>- Tỉ lệ bản vẽ</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a:solidFill>
                            <a:srgbClr val="000000"/>
                          </a:solidFill>
                          <a:effectLst/>
                          <a:latin typeface="Times New Roman" panose="02020603050405020304" pitchFamily="18" charset="0"/>
                          <a:cs typeface="Times New Roman" panose="02020603050405020304" pitchFamily="18" charset="0"/>
                        </a:rPr>
                        <a:t>- Nhà một tầng</a:t>
                      </a:r>
                    </a:p>
                    <a:p>
                      <a:pPr algn="l" fontAlgn="t"/>
                      <a:r>
                        <a:rPr lang="en-US" sz="2200">
                          <a:solidFill>
                            <a:srgbClr val="000000"/>
                          </a:solidFill>
                          <a:effectLst/>
                          <a:latin typeface="Times New Roman" panose="02020603050405020304" pitchFamily="18" charset="0"/>
                          <a:cs typeface="Times New Roman" panose="02020603050405020304" pitchFamily="18" charset="0"/>
                        </a:rPr>
                        <a:t>- Tỉ lệ: 1: 50</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2011357206"/>
                  </a:ext>
                </a:extLst>
              </a:tr>
              <a:tr h="674948">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Bước 2. Hình biểu diễn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a:solidFill>
                            <a:srgbClr val="000000"/>
                          </a:solidFill>
                          <a:effectLst/>
                          <a:latin typeface="Times New Roman" panose="02020603050405020304" pitchFamily="18" charset="0"/>
                          <a:cs typeface="Times New Roman" panose="02020603050405020304" pitchFamily="18" charset="0"/>
                        </a:rPr>
                        <a:t>Tên gọi các hình biểu diễn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a:solidFill>
                            <a:srgbClr val="000000"/>
                          </a:solidFill>
                          <a:effectLst/>
                          <a:latin typeface="Times New Roman" panose="02020603050405020304" pitchFamily="18" charset="0"/>
                          <a:cs typeface="Times New Roman" panose="02020603050405020304" pitchFamily="18" charset="0"/>
                        </a:rPr>
                        <a:t>- Mặt đứng A – A</a:t>
                      </a:r>
                    </a:p>
                    <a:p>
                      <a:pPr algn="l" fontAlgn="t"/>
                      <a:r>
                        <a:rPr lang="en-US" sz="2200">
                          <a:solidFill>
                            <a:srgbClr val="000000"/>
                          </a:solidFill>
                          <a:effectLst/>
                          <a:latin typeface="Times New Roman" panose="02020603050405020304" pitchFamily="18" charset="0"/>
                          <a:cs typeface="Times New Roman" panose="02020603050405020304" pitchFamily="18" charset="0"/>
                        </a:rPr>
                        <a:t>- Mặt cắt B – B</a:t>
                      </a:r>
                    </a:p>
                    <a:p>
                      <a:pPr algn="l" fontAlgn="t"/>
                      <a:r>
                        <a:rPr lang="en-US" sz="2200">
                          <a:solidFill>
                            <a:srgbClr val="000000"/>
                          </a:solidFill>
                          <a:effectLst/>
                          <a:latin typeface="Times New Roman" panose="02020603050405020304" pitchFamily="18" charset="0"/>
                          <a:cs typeface="Times New Roman" panose="02020603050405020304" pitchFamily="18" charset="0"/>
                        </a:rPr>
                        <a:t>- Mặt bằng</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1340478960"/>
                  </a:ext>
                </a:extLst>
              </a:tr>
              <a:tr h="1889853">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Bước 3. Kích thước</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 Kích thước chung</a:t>
                      </a:r>
                    </a:p>
                    <a:p>
                      <a:pPr algn="l" fontAlgn="t"/>
                      <a:r>
                        <a:rPr lang="vi-VN" sz="2200" dirty="0">
                          <a:solidFill>
                            <a:srgbClr val="000000"/>
                          </a:solidFill>
                          <a:effectLst/>
                          <a:latin typeface="Times New Roman" panose="02020603050405020304" pitchFamily="18" charset="0"/>
                          <a:cs typeface="Times New Roman" panose="02020603050405020304" pitchFamily="18" charset="0"/>
                        </a:rPr>
                        <a:t>- Kích thước từng bộ phận</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 Dài 7700, rộng 7000, cao 4500</a:t>
                      </a:r>
                    </a:p>
                    <a:p>
                      <a:pPr algn="l" fontAlgn="t"/>
                      <a:r>
                        <a:rPr lang="vi-VN" sz="2200" dirty="0">
                          <a:solidFill>
                            <a:srgbClr val="000000"/>
                          </a:solidFill>
                          <a:effectLst/>
                          <a:latin typeface="Times New Roman" panose="02020603050405020304" pitchFamily="18" charset="0"/>
                          <a:cs typeface="Times New Roman" panose="02020603050405020304" pitchFamily="18" charset="0"/>
                        </a:rPr>
                        <a:t>- Kích thước từng bộ phận:</a:t>
                      </a:r>
                    </a:p>
                    <a:p>
                      <a:pPr marL="0" indent="346075" algn="l" fontAlgn="t"/>
                      <a:r>
                        <a:rPr lang="vi-VN" sz="2200" dirty="0">
                          <a:solidFill>
                            <a:srgbClr val="000000"/>
                          </a:solidFill>
                          <a:effectLst/>
                          <a:latin typeface="Times New Roman" panose="02020603050405020304" pitchFamily="18" charset="0"/>
                          <a:cs typeface="Times New Roman" panose="02020603050405020304" pitchFamily="18" charset="0"/>
                        </a:rPr>
                        <a:t>+ Phòng khách: 4600 x 3100</a:t>
                      </a:r>
                    </a:p>
                    <a:p>
                      <a:pPr marL="0" indent="346075" algn="l" fontAlgn="t"/>
                      <a:r>
                        <a:rPr lang="vi-VN" sz="2200" dirty="0">
                          <a:solidFill>
                            <a:srgbClr val="000000"/>
                          </a:solidFill>
                          <a:effectLst/>
                          <a:latin typeface="Times New Roman" panose="02020603050405020304" pitchFamily="18" charset="0"/>
                          <a:cs typeface="Times New Roman" panose="02020603050405020304" pitchFamily="18" charset="0"/>
                        </a:rPr>
                        <a:t>+ Phòng ngủ: 4600 x 3100</a:t>
                      </a:r>
                    </a:p>
                    <a:p>
                      <a:pPr marL="0" indent="346075" algn="l" fontAlgn="t"/>
                      <a:r>
                        <a:rPr lang="vi-VN" sz="2200" dirty="0">
                          <a:solidFill>
                            <a:srgbClr val="000000"/>
                          </a:solidFill>
                          <a:effectLst/>
                          <a:latin typeface="Times New Roman" panose="02020603050405020304" pitchFamily="18" charset="0"/>
                          <a:cs typeface="Times New Roman" panose="02020603050405020304" pitchFamily="18" charset="0"/>
                        </a:rPr>
                        <a:t>+ Nhà vệ sinh: 3100 x 1500</a:t>
                      </a:r>
                    </a:p>
                    <a:p>
                      <a:pPr marL="0" indent="346075" algn="l" fontAlgn="t"/>
                      <a:r>
                        <a:rPr lang="vi-VN" sz="2200" dirty="0">
                          <a:solidFill>
                            <a:srgbClr val="000000"/>
                          </a:solidFill>
                          <a:effectLst/>
                          <a:latin typeface="Times New Roman" panose="02020603050405020304" pitchFamily="18" charset="0"/>
                          <a:cs typeface="Times New Roman" panose="02020603050405020304" pitchFamily="18" charset="0"/>
                        </a:rPr>
                        <a:t>+ Bếp và phòng ăn: 5500 x 3100</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1326768767"/>
                  </a:ext>
                </a:extLst>
              </a:tr>
              <a:tr h="978674">
                <a:tc>
                  <a:txBody>
                    <a:bodyPr/>
                    <a:lstStyle/>
                    <a:p>
                      <a:pPr algn="l" fontAlgn="t"/>
                      <a:r>
                        <a:rPr lang="vi-VN" sz="2200">
                          <a:solidFill>
                            <a:srgbClr val="000000"/>
                          </a:solidFill>
                          <a:effectLst/>
                          <a:latin typeface="Times New Roman" panose="02020603050405020304" pitchFamily="18" charset="0"/>
                          <a:cs typeface="Times New Roman" panose="02020603050405020304" pitchFamily="18" charset="0"/>
                        </a:rPr>
                        <a:t>Bước 4. Các bộ phận chính</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phòng</a:t>
                      </a:r>
                      <a:endParaRPr lang="en-US" sz="2200" dirty="0">
                        <a:solidFill>
                          <a:srgbClr val="000000"/>
                        </a:solidFill>
                        <a:effectLst/>
                        <a:latin typeface="Times New Roman" panose="02020603050405020304" pitchFamily="18" charset="0"/>
                        <a:cs typeface="Times New Roman" panose="02020603050405020304" pitchFamily="18" charset="0"/>
                      </a:endParaRPr>
                    </a:p>
                    <a:p>
                      <a:pPr algn="l" fontAlgn="t"/>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Số</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của</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đi</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và</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cửa</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sổ</a:t>
                      </a:r>
                      <a:endParaRPr lang="en-US" sz="2200" dirty="0">
                        <a:solidFill>
                          <a:srgbClr val="000000"/>
                        </a:solidFill>
                        <a:effectLst/>
                        <a:latin typeface="Times New Roman" panose="02020603050405020304" pitchFamily="18" charset="0"/>
                        <a:cs typeface="Times New Roman" panose="02020603050405020304" pitchFamily="18" charset="0"/>
                      </a:endParaRPr>
                    </a:p>
                    <a:p>
                      <a:pPr algn="l" fontAlgn="t"/>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Các</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bộ</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phận</a:t>
                      </a:r>
                      <a:r>
                        <a:rPr lang="en-US" sz="2200" dirty="0">
                          <a:solidFill>
                            <a:srgbClr val="000000"/>
                          </a:solidFill>
                          <a:effectLst/>
                          <a:latin typeface="Times New Roman" panose="02020603050405020304" pitchFamily="18" charset="0"/>
                          <a:cs typeface="Times New Roman" panose="02020603050405020304" pitchFamily="18" charset="0"/>
                        </a:rPr>
                        <a:t> </a:t>
                      </a:r>
                      <a:r>
                        <a:rPr lang="en-US" sz="2200" dirty="0" err="1">
                          <a:solidFill>
                            <a:srgbClr val="000000"/>
                          </a:solidFill>
                          <a:effectLst/>
                          <a:latin typeface="Times New Roman" panose="02020603050405020304" pitchFamily="18" charset="0"/>
                          <a:cs typeface="Times New Roman" panose="02020603050405020304" pitchFamily="18" charset="0"/>
                        </a:rPr>
                        <a:t>khác</a:t>
                      </a:r>
                      <a:endParaRPr lang="en-US" sz="2200" dirty="0">
                        <a:solidFill>
                          <a:srgbClr val="000000"/>
                        </a:solidFill>
                        <a:effectLst/>
                        <a:latin typeface="Times New Roman" panose="02020603050405020304" pitchFamily="18" charset="0"/>
                        <a:cs typeface="Times New Roman" panose="02020603050405020304" pitchFamily="18" charset="0"/>
                      </a:endParaRP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l" fontAlgn="t"/>
                      <a:r>
                        <a:rPr lang="vi-VN" sz="2200" dirty="0">
                          <a:solidFill>
                            <a:srgbClr val="000000"/>
                          </a:solidFill>
                          <a:effectLst/>
                          <a:latin typeface="Times New Roman" panose="02020603050405020304" pitchFamily="18" charset="0"/>
                          <a:cs typeface="Times New Roman" panose="02020603050405020304" pitchFamily="18" charset="0"/>
                        </a:rPr>
                        <a:t>- 3 phòng</a:t>
                      </a:r>
                    </a:p>
                    <a:p>
                      <a:pPr algn="l" fontAlgn="t"/>
                      <a:r>
                        <a:rPr lang="vi-VN" sz="2200" dirty="0">
                          <a:solidFill>
                            <a:srgbClr val="000000"/>
                          </a:solidFill>
                          <a:effectLst/>
                          <a:latin typeface="Times New Roman" panose="02020603050405020304" pitchFamily="18" charset="0"/>
                          <a:cs typeface="Times New Roman" panose="02020603050405020304" pitchFamily="18" charset="0"/>
                        </a:rPr>
                        <a:t>- 3 cửa đi đơn 1 cánh, 1 cửa đi đơn 2 cánh, 6 cửa sổ và 1 cửa chớp.</a:t>
                      </a:r>
                    </a:p>
                  </a:txBody>
                  <a:tcPr marL="27660" marR="27660" marT="27660" marB="276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952562419"/>
                  </a:ext>
                </a:extLst>
              </a:tr>
            </a:tbl>
          </a:graphicData>
        </a:graphic>
      </p:graphicFrame>
    </p:spTree>
    <p:extLst>
      <p:ext uri="{BB962C8B-B14F-4D97-AF65-F5344CB8AC3E}">
        <p14:creationId xmlns="" xmlns:p14="http://schemas.microsoft.com/office/powerpoint/2010/main" val="15617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VẬN DỤNG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35347"/>
            <a:ext cx="11537795" cy="830997"/>
          </a:xfrm>
          <a:prstGeom prst="rect">
            <a:avLst/>
          </a:prstGeom>
        </p:spPr>
        <p:txBody>
          <a:bodyPr wrap="square">
            <a:spAutoFit/>
          </a:bodyPr>
          <a:lstStyle/>
          <a:p>
            <a:r>
              <a:rPr lang="vi-VN"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vẽ</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3.7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vẽ</a:t>
            </a:r>
            <a:r>
              <a:rPr lang="en-US" sz="2400" b="1" dirty="0">
                <a:latin typeface="Times New Roman" pitchFamily="18" charset="0"/>
                <a:cs typeface="Times New Roman" pitchFamily="18" charset="0"/>
              </a:rPr>
              <a:t>.</a:t>
            </a:r>
          </a:p>
        </p:txBody>
      </p:sp>
      <p:pic>
        <p:nvPicPr>
          <p:cNvPr id="4" name="Picture 3"/>
          <p:cNvPicPr>
            <a:picLocks noChangeAspect="1"/>
          </p:cNvPicPr>
          <p:nvPr/>
        </p:nvPicPr>
        <p:blipFill>
          <a:blip r:embed="rId3"/>
          <a:stretch>
            <a:fillRect/>
          </a:stretch>
        </p:blipFill>
        <p:spPr>
          <a:xfrm>
            <a:off x="1297458" y="1421030"/>
            <a:ext cx="10039235" cy="5374180"/>
          </a:xfrm>
          <a:prstGeom prst="rect">
            <a:avLst/>
          </a:prstGeom>
        </p:spPr>
      </p:pic>
    </p:spTree>
    <p:extLst>
      <p:ext uri="{BB962C8B-B14F-4D97-AF65-F5344CB8AC3E}">
        <p14:creationId xmlns=""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graphicFrame>
        <p:nvGraphicFramePr>
          <p:cNvPr id="2" name="Table 1"/>
          <p:cNvGraphicFramePr>
            <a:graphicFrameLocks noGrp="1"/>
          </p:cNvGraphicFramePr>
          <p:nvPr>
            <p:extLst>
              <p:ext uri="{D42A27DB-BD31-4B8C-83A1-F6EECF244321}">
                <p14:modId xmlns="" xmlns:p14="http://schemas.microsoft.com/office/powerpoint/2010/main" val="1027691490"/>
              </p:ext>
            </p:extLst>
          </p:nvPr>
        </p:nvGraphicFramePr>
        <p:xfrm>
          <a:off x="1445740" y="89246"/>
          <a:ext cx="10577384" cy="6668816"/>
        </p:xfrm>
        <a:graphic>
          <a:graphicData uri="http://schemas.openxmlformats.org/drawingml/2006/table">
            <a:tbl>
              <a:tblPr/>
              <a:tblGrid>
                <a:gridCol w="2463908">
                  <a:extLst>
                    <a:ext uri="{9D8B030D-6E8A-4147-A177-3AD203B41FA5}">
                      <a16:colId xmlns="" xmlns:a16="http://schemas.microsoft.com/office/drawing/2014/main" val="2683335630"/>
                    </a:ext>
                  </a:extLst>
                </a:gridCol>
                <a:gridCol w="4181179">
                  <a:extLst>
                    <a:ext uri="{9D8B030D-6E8A-4147-A177-3AD203B41FA5}">
                      <a16:colId xmlns="" xmlns:a16="http://schemas.microsoft.com/office/drawing/2014/main" val="2937966729"/>
                    </a:ext>
                  </a:extLst>
                </a:gridCol>
                <a:gridCol w="3932297">
                  <a:extLst>
                    <a:ext uri="{9D8B030D-6E8A-4147-A177-3AD203B41FA5}">
                      <a16:colId xmlns="" xmlns:a16="http://schemas.microsoft.com/office/drawing/2014/main" val="2426540157"/>
                    </a:ext>
                  </a:extLst>
                </a:gridCol>
              </a:tblGrid>
              <a:tr h="625276">
                <a:tc>
                  <a:txBody>
                    <a:bodyPr/>
                    <a:lstStyle/>
                    <a:p>
                      <a:pPr algn="ctr" fontAlgn="t"/>
                      <a:r>
                        <a:rPr lang="en-US" sz="2000" b="1" dirty="0" err="1">
                          <a:solidFill>
                            <a:srgbClr val="000000"/>
                          </a:solidFill>
                          <a:effectLst/>
                          <a:latin typeface="Times New Roman" panose="02020603050405020304" pitchFamily="18" charset="0"/>
                          <a:cs typeface="Times New Roman" panose="02020603050405020304" pitchFamily="18" charset="0"/>
                        </a:rPr>
                        <a:t>Trình</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tự</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đọc</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en-US" sz="2000" b="1" dirty="0" err="1">
                          <a:solidFill>
                            <a:srgbClr val="000000"/>
                          </a:solidFill>
                          <a:effectLst/>
                          <a:latin typeface="Times New Roman" panose="02020603050405020304" pitchFamily="18" charset="0"/>
                          <a:cs typeface="Times New Roman" panose="02020603050405020304" pitchFamily="18" charset="0"/>
                        </a:rPr>
                        <a:t>Nội</a:t>
                      </a:r>
                      <a:r>
                        <a:rPr lang="en-US" sz="2000" b="1" dirty="0">
                          <a:solidFill>
                            <a:srgbClr val="000000"/>
                          </a:solidFill>
                          <a:effectLst/>
                          <a:latin typeface="Times New Roman" panose="02020603050405020304" pitchFamily="18" charset="0"/>
                          <a:cs typeface="Times New Roman" panose="02020603050405020304" pitchFamily="18" charset="0"/>
                        </a:rPr>
                        <a:t> dung </a:t>
                      </a:r>
                      <a:r>
                        <a:rPr lang="en-US" sz="2000" b="1" dirty="0" err="1">
                          <a:solidFill>
                            <a:srgbClr val="000000"/>
                          </a:solidFill>
                          <a:effectLst/>
                          <a:latin typeface="Times New Roman" panose="02020603050405020304" pitchFamily="18" charset="0"/>
                          <a:cs typeface="Times New Roman" panose="02020603050405020304" pitchFamily="18" charset="0"/>
                        </a:rPr>
                        <a:t>đọc</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ctr" fontAlgn="t"/>
                      <a:r>
                        <a:rPr lang="vi-VN" sz="2000" b="1" dirty="0">
                          <a:solidFill>
                            <a:srgbClr val="000000"/>
                          </a:solidFill>
                          <a:effectLst/>
                          <a:latin typeface="Times New Roman" panose="02020603050405020304" pitchFamily="18" charset="0"/>
                          <a:cs typeface="Times New Roman" panose="02020603050405020304" pitchFamily="18" charset="0"/>
                        </a:rPr>
                        <a:t>Kết quả đọc bản vẽ giá sách treo </a:t>
                      </a:r>
                      <a:r>
                        <a:rPr lang="vi-VN" sz="2000" b="1" dirty="0" smtClean="0">
                          <a:solidFill>
                            <a:srgbClr val="000000"/>
                          </a:solidFill>
                          <a:effectLst/>
                          <a:latin typeface="Times New Roman" panose="02020603050405020304" pitchFamily="18" charset="0"/>
                          <a:cs typeface="Times New Roman" panose="02020603050405020304" pitchFamily="18" charset="0"/>
                        </a:rPr>
                        <a:t>tường</a:t>
                      </a:r>
                      <a:r>
                        <a:rPr lang="en-US" sz="2000" b="1" baseline="0" dirty="0" smtClean="0">
                          <a:solidFill>
                            <a:srgbClr val="000000"/>
                          </a:solidFill>
                          <a:effectLst/>
                          <a:latin typeface="Times New Roman" panose="02020603050405020304" pitchFamily="18" charset="0"/>
                          <a:cs typeface="Times New Roman" panose="02020603050405020304" pitchFamily="18" charset="0"/>
                        </a:rPr>
                        <a:t> </a:t>
                      </a:r>
                      <a:r>
                        <a:rPr lang="vi-VN" sz="2000" b="1" dirty="0" smtClean="0">
                          <a:solidFill>
                            <a:srgbClr val="000000"/>
                          </a:solidFill>
                          <a:effectLst/>
                          <a:latin typeface="Times New Roman" panose="02020603050405020304" pitchFamily="18" charset="0"/>
                          <a:cs typeface="Times New Roman" panose="02020603050405020304" pitchFamily="18" charset="0"/>
                        </a:rPr>
                        <a:t>(Hình </a:t>
                      </a:r>
                      <a:r>
                        <a:rPr lang="vi-VN" sz="2000" b="1" dirty="0">
                          <a:solidFill>
                            <a:srgbClr val="000000"/>
                          </a:solidFill>
                          <a:effectLst/>
                          <a:latin typeface="Times New Roman" panose="02020603050405020304" pitchFamily="18" charset="0"/>
                          <a:cs typeface="Times New Roman" panose="02020603050405020304" pitchFamily="18" charset="0"/>
                        </a:rPr>
                        <a:t>3.7)</a:t>
                      </a:r>
                      <a:endParaRPr lang="vi-VN" sz="20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1226110474"/>
                  </a:ext>
                </a:extLst>
              </a:tr>
              <a:tr h="395584">
                <a:tc>
                  <a:txBody>
                    <a:bodyPr/>
                    <a:lstStyle/>
                    <a:p>
                      <a:pPr algn="just" fontAlgn="t"/>
                      <a:r>
                        <a:rPr lang="vi-VN" sz="2000" dirty="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Tên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gọi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phẩm</a:t>
                      </a:r>
                      <a:endParaRPr lang="en-US" sz="2000" dirty="0">
                        <a:solidFill>
                          <a:srgbClr val="000000"/>
                        </a:solidFill>
                        <a:effectLst/>
                        <a:latin typeface="Times New Roman" panose="02020603050405020304" pitchFamily="18" charset="0"/>
                        <a:cs typeface="Times New Roman" panose="02020603050405020304" pitchFamily="18" charset="0"/>
                      </a:endParaRPr>
                    </a:p>
                    <a:p>
                      <a:pPr algn="just" fontAlgn="t"/>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Tỉ</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lệ</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vẽ</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20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340864135"/>
                  </a:ext>
                </a:extLst>
              </a:tr>
              <a:tr h="854970">
                <a:tc>
                  <a:txBody>
                    <a:bodyPr/>
                    <a:lstStyle/>
                    <a:p>
                      <a:pPr algn="just" fontAlgn="t"/>
                      <a:r>
                        <a:rPr lang="vi-VN" sz="2000" dirty="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20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113328408"/>
                  </a:ext>
                </a:extLst>
              </a:tr>
              <a:tr h="510430">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dirty="0" err="1">
                          <a:solidFill>
                            <a:srgbClr val="000000"/>
                          </a:solidFill>
                          <a:effectLst/>
                          <a:latin typeface="Times New Roman" panose="02020603050405020304" pitchFamily="18" charset="0"/>
                          <a:cs typeface="Times New Roman" panose="02020603050405020304" pitchFamily="18" charset="0"/>
                        </a:rPr>
                        <a:t>Tên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gọi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hình</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chiếu</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20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1926623625"/>
                  </a:ext>
                </a:extLst>
              </a:tr>
              <a:tr h="1084663">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dirty="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2000" dirty="0">
                          <a:solidFill>
                            <a:srgbClr val="000000"/>
                          </a:solidFill>
                          <a:effectLst/>
                          <a:latin typeface="Times New Roman" panose="02020603050405020304" pitchFamily="18" charset="0"/>
                          <a:cs typeface="Times New Roman" panose="02020603050405020304" pitchFamily="18" charset="0"/>
                        </a:rPr>
                        <a:t>- Kích thước chung: </a:t>
                      </a:r>
                      <a:r>
                        <a:rPr lang="vi-VN" sz="2000" dirty="0" smtClean="0">
                          <a:solidFill>
                            <a:srgbClr val="000000"/>
                          </a:solidFill>
                          <a:effectLst/>
                          <a:latin typeface="Times New Roman" panose="02020603050405020304" pitchFamily="18" charset="0"/>
                          <a:cs typeface="Times New Roman" panose="02020603050405020304" pitchFamily="18" charset="0"/>
                        </a:rPr>
                        <a:t>1200</a:t>
                      </a:r>
                      <a:r>
                        <a:rPr lang="en-US" sz="2000" dirty="0" smtClean="0">
                          <a:solidFill>
                            <a:srgbClr val="000000"/>
                          </a:solidFill>
                          <a:effectLst/>
                          <a:latin typeface="Times New Roman" panose="02020603050405020304" pitchFamily="18" charset="0"/>
                          <a:cs typeface="Times New Roman" panose="02020603050405020304" pitchFamily="18" charset="0"/>
                        </a:rPr>
                        <a:t>x</a:t>
                      </a:r>
                      <a:r>
                        <a:rPr lang="vi-VN" sz="2000" dirty="0" smtClean="0">
                          <a:solidFill>
                            <a:srgbClr val="000000"/>
                          </a:solidFill>
                          <a:effectLst/>
                          <a:latin typeface="Times New Roman" panose="02020603050405020304" pitchFamily="18" charset="0"/>
                          <a:cs typeface="Times New Roman" panose="02020603050405020304" pitchFamily="18" charset="0"/>
                        </a:rPr>
                        <a:t> 650</a:t>
                      </a:r>
                      <a:r>
                        <a:rPr lang="en-US" sz="2000" dirty="0" smtClean="0">
                          <a:solidFill>
                            <a:srgbClr val="000000"/>
                          </a:solidFill>
                          <a:effectLst/>
                          <a:latin typeface="Times New Roman" panose="02020603050405020304" pitchFamily="18" charset="0"/>
                          <a:cs typeface="Times New Roman" panose="02020603050405020304" pitchFamily="18" charset="0"/>
                        </a:rPr>
                        <a:t>x200</a:t>
                      </a:r>
                      <a:endParaRPr lang="vi-VN" sz="2000" dirty="0">
                        <a:solidFill>
                          <a:srgbClr val="000000"/>
                        </a:solidFill>
                        <a:effectLst/>
                        <a:latin typeface="Times New Roman" panose="02020603050405020304" pitchFamily="18" charset="0"/>
                        <a:cs typeface="Times New Roman" panose="02020603050405020304" pitchFamily="18" charset="0"/>
                      </a:endParaRPr>
                    </a:p>
                    <a:p>
                      <a:pPr algn="just" fontAlgn="t"/>
                      <a:r>
                        <a:rPr lang="vi-VN" sz="2000" dirty="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634185496"/>
                  </a:ext>
                </a:extLst>
              </a:tr>
              <a:tr h="854970">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20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20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982602653"/>
                  </a:ext>
                </a:extLst>
              </a:tr>
              <a:tr h="854970">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20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Tháo</a:t>
                      </a:r>
                      <a:r>
                        <a:rPr lang="en-US" sz="2000" dirty="0">
                          <a:solidFill>
                            <a:srgbClr val="000000"/>
                          </a:solidFill>
                          <a:effectLst/>
                          <a:latin typeface="Times New Roman" panose="02020603050405020304" pitchFamily="18" charset="0"/>
                          <a:cs typeface="Times New Roman" panose="02020603050405020304" pitchFamily="18" charset="0"/>
                        </a:rPr>
                        <a:t> chi </a:t>
                      </a:r>
                      <a:r>
                        <a:rPr lang="en-US" sz="2000" dirty="0" err="1">
                          <a:solidFill>
                            <a:srgbClr val="000000"/>
                          </a:solidFill>
                          <a:effectLst/>
                          <a:latin typeface="Times New Roman" panose="02020603050405020304" pitchFamily="18" charset="0"/>
                          <a:cs typeface="Times New Roman" panose="02020603050405020304" pitchFamily="18" charset="0"/>
                        </a:rPr>
                        <a:t>tiết</a:t>
                      </a:r>
                      <a:r>
                        <a:rPr lang="en-US" sz="2000" dirty="0">
                          <a:solidFill>
                            <a:srgbClr val="000000"/>
                          </a:solidFill>
                          <a:effectLst/>
                          <a:latin typeface="Times New Roman" panose="02020603050405020304" pitchFamily="18" charset="0"/>
                          <a:cs typeface="Times New Roman" panose="02020603050405020304" pitchFamily="18" charset="0"/>
                        </a:rPr>
                        <a:t>: 4 – 3 – 2 – 1</a:t>
                      </a:r>
                    </a:p>
                    <a:p>
                      <a:pPr algn="just" fontAlgn="t"/>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Lắp</a:t>
                      </a:r>
                      <a:r>
                        <a:rPr lang="en-US" sz="2000" dirty="0">
                          <a:solidFill>
                            <a:srgbClr val="000000"/>
                          </a:solidFill>
                          <a:effectLst/>
                          <a:latin typeface="Times New Roman" panose="02020603050405020304" pitchFamily="18" charset="0"/>
                          <a:cs typeface="Times New Roman" panose="02020603050405020304" pitchFamily="18" charset="0"/>
                        </a:rPr>
                        <a:t> chi </a:t>
                      </a:r>
                      <a:r>
                        <a:rPr lang="en-US" sz="2000" dirty="0" err="1">
                          <a:solidFill>
                            <a:srgbClr val="000000"/>
                          </a:solidFill>
                          <a:effectLst/>
                          <a:latin typeface="Times New Roman" panose="02020603050405020304" pitchFamily="18" charset="0"/>
                          <a:cs typeface="Times New Roman" panose="02020603050405020304" pitchFamily="18" charset="0"/>
                        </a:rPr>
                        <a:t>tiết</a:t>
                      </a:r>
                      <a:r>
                        <a:rPr lang="en-US" sz="2000" dirty="0">
                          <a:solidFill>
                            <a:srgbClr val="000000"/>
                          </a:solidFill>
                          <a:effectLst/>
                          <a:latin typeface="Times New Roman" panose="02020603050405020304" pitchFamily="18" charset="0"/>
                          <a:cs typeface="Times New Roman" panose="02020603050405020304" pitchFamily="18" charset="0"/>
                        </a:rPr>
                        <a:t>: 1 – 2 – 3 – 4</a:t>
                      </a:r>
                    </a:p>
                    <a:p>
                      <a:pPr algn="just" fontAlgn="t"/>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Cố</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định</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cs typeface="Times New Roman" panose="02020603050405020304" pitchFamily="18" charset="0"/>
                        </a:rPr>
                        <a:t> chi </a:t>
                      </a:r>
                      <a:r>
                        <a:rPr lang="en-US" sz="2000" dirty="0" err="1">
                          <a:solidFill>
                            <a:srgbClr val="000000"/>
                          </a:solidFill>
                          <a:effectLst/>
                          <a:latin typeface="Times New Roman" panose="02020603050405020304" pitchFamily="18" charset="0"/>
                          <a:cs typeface="Times New Roman" panose="02020603050405020304" pitchFamily="18" charset="0"/>
                        </a:rPr>
                        <a:t>tiết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nhau</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 xmlns:a16="http://schemas.microsoft.com/office/drawing/2014/main" val="349771255"/>
                  </a:ext>
                </a:extLst>
              </a:tr>
            </a:tbl>
          </a:graphicData>
        </a:graphic>
      </p:graphicFrame>
    </p:spTree>
    <p:extLst>
      <p:ext uri="{BB962C8B-B14F-4D97-AF65-F5344CB8AC3E}">
        <p14:creationId xmlns=""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Kĩ sư dựa trên bản vẽ chi tiết để kiểm tra chi tiết máy.</a:t>
            </a:r>
          </a:p>
        </p:txBody>
      </p:sp>
      <p:pic>
        <p:nvPicPr>
          <p:cNvPr id="4" name="Picture 3"/>
          <p:cNvPicPr>
            <a:picLocks noChangeAspect="1"/>
          </p:cNvPicPr>
          <p:nvPr/>
        </p:nvPicPr>
        <p:blipFill>
          <a:blip r:embed="rId2"/>
          <a:stretch>
            <a:fillRect/>
          </a:stretch>
        </p:blipFill>
        <p:spPr>
          <a:xfrm>
            <a:off x="421419" y="246491"/>
            <a:ext cx="8348870" cy="6440556"/>
          </a:xfrm>
          <a:prstGeom prst="rect">
            <a:avLst/>
          </a:prstGeom>
        </p:spPr>
      </p:pic>
    </p:spTree>
    <p:extLst>
      <p:ext uri="{BB962C8B-B14F-4D97-AF65-F5344CB8AC3E}">
        <p14:creationId xmlns="" xmlns:p14="http://schemas.microsoft.com/office/powerpoint/2010/main" val="42819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989" y="106157"/>
            <a:ext cx="11677135" cy="492443"/>
          </a:xfrm>
          <a:prstGeom prst="rect">
            <a:avLst/>
          </a:prstGeom>
        </p:spPr>
        <p:txBody>
          <a:bodyPr wrap="square">
            <a:spAutoFit/>
          </a:bodyPr>
          <a:lstStyle/>
          <a:p>
            <a:r>
              <a:rPr lang="en-US" sz="2600" b="1" dirty="0" err="1">
                <a:latin typeface="Times New Roman" panose="02020603050405020304" pitchFamily="18" charset="0"/>
                <a:cs typeface="Times New Roman" panose="02020603050405020304" pitchFamily="18" charset="0"/>
              </a:rPr>
              <a:t>Bản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vẽ</a:t>
            </a:r>
            <a:r>
              <a:rPr lang="en-US" sz="2600" b="1" dirty="0">
                <a:latin typeface="Times New Roman" panose="02020603050405020304" pitchFamily="18" charset="0"/>
                <a:cs typeface="Times New Roman" panose="02020603050405020304" pitchFamily="18" charset="0"/>
              </a:rPr>
              <a:t> chi </a:t>
            </a:r>
            <a:r>
              <a:rPr lang="en-US" sz="2600" b="1" dirty="0" err="1">
                <a:latin typeface="Times New Roman" panose="02020603050405020304" pitchFamily="18" charset="0"/>
                <a:cs typeface="Times New Roman" panose="02020603050405020304" pitchFamily="18" charset="0"/>
              </a:rPr>
              <a:t>tiết</a:t>
            </a:r>
            <a:r>
              <a:rPr lang="en-US" sz="2600" b="1" dirty="0">
                <a:latin typeface="Times New Roman" panose="02020603050405020304" pitchFamily="18" charset="0"/>
                <a:cs typeface="Times New Roman" panose="02020603050405020304" pitchFamily="18" charset="0"/>
              </a:rPr>
              <a:t> ở </a:t>
            </a:r>
            <a:r>
              <a:rPr lang="en-US" sz="2600" b="1" dirty="0" err="1">
                <a:latin typeface="Times New Roman" panose="02020603050405020304" pitchFamily="18" charset="0"/>
                <a:cs typeface="Times New Roman" panose="02020603050405020304" pitchFamily="18" charset="0"/>
              </a:rPr>
              <a:t>Hình</a:t>
            </a:r>
            <a:r>
              <a:rPr lang="en-US" sz="2600" b="1" dirty="0">
                <a:latin typeface="Times New Roman" panose="02020603050405020304" pitchFamily="18" charset="0"/>
                <a:cs typeface="Times New Roman" panose="02020603050405020304" pitchFamily="18" charset="0"/>
              </a:rPr>
              <a:t> 3.2 </a:t>
            </a:r>
            <a:r>
              <a:rPr lang="en-US" sz="2600" b="1" dirty="0" err="1">
                <a:latin typeface="Times New Roman" panose="02020603050405020304" pitchFamily="18" charset="0"/>
                <a:cs typeface="Times New Roman" panose="02020603050405020304" pitchFamily="18" charset="0"/>
              </a:rPr>
              <a:t>cho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biết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những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tin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vòng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đệm</a:t>
            </a:r>
            <a:r>
              <a:rPr lang="en-US" sz="2600" b="1"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2372498" y="691978"/>
            <a:ext cx="7945394" cy="5993027"/>
          </a:xfrm>
          <a:prstGeom prst="rect">
            <a:avLst/>
          </a:prstGeom>
        </p:spPr>
      </p:pic>
    </p:spTree>
    <p:extLst>
      <p:ext uri="{BB962C8B-B14F-4D97-AF65-F5344CB8AC3E}">
        <p14:creationId xmlns=""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646" cy="492443"/>
          </a:xfrm>
          <a:prstGeom prst="rect">
            <a:avLst/>
          </a:prstGeom>
        </p:spPr>
        <p:txBody>
          <a:bodyPr wrap="square">
            <a:spAutoFit/>
          </a:bodyPr>
          <a:lstStyle/>
          <a:p>
            <a:r>
              <a:rPr lang="en-US" sz="2600" b="1" dirty="0" err="1">
                <a:latin typeface="Times New Roman" panose="02020603050405020304" pitchFamily="18" charset="0"/>
                <a:cs typeface="Times New Roman" panose="02020603050405020304" pitchFamily="18" charset="0"/>
              </a:rPr>
              <a:t>Bản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vẽ</a:t>
            </a:r>
            <a:r>
              <a:rPr lang="en-US" sz="2600" b="1" dirty="0">
                <a:latin typeface="Times New Roman" panose="02020603050405020304" pitchFamily="18" charset="0"/>
                <a:cs typeface="Times New Roman" panose="02020603050405020304" pitchFamily="18" charset="0"/>
              </a:rPr>
              <a:t> chi </a:t>
            </a:r>
            <a:r>
              <a:rPr lang="en-US" sz="2600" b="1" dirty="0" err="1">
                <a:latin typeface="Times New Roman" panose="02020603050405020304" pitchFamily="18" charset="0"/>
                <a:cs typeface="Times New Roman" panose="02020603050405020304" pitchFamily="18" charset="0"/>
              </a:rPr>
              <a:t>tiết</a:t>
            </a:r>
            <a:r>
              <a:rPr lang="en-US" sz="2600" b="1" dirty="0">
                <a:latin typeface="Times New Roman" panose="02020603050405020304" pitchFamily="18" charset="0"/>
                <a:cs typeface="Times New Roman" panose="02020603050405020304" pitchFamily="18" charset="0"/>
              </a:rPr>
              <a:t> ở </a:t>
            </a:r>
            <a:r>
              <a:rPr lang="en-US" sz="2600" b="1" dirty="0" err="1">
                <a:latin typeface="Times New Roman" panose="02020603050405020304" pitchFamily="18" charset="0"/>
                <a:cs typeface="Times New Roman" panose="02020603050405020304" pitchFamily="18" charset="0"/>
              </a:rPr>
              <a:t>Hình</a:t>
            </a:r>
            <a:r>
              <a:rPr lang="en-US" sz="2600" b="1" dirty="0">
                <a:latin typeface="Times New Roman" panose="02020603050405020304" pitchFamily="18" charset="0"/>
                <a:cs typeface="Times New Roman" panose="02020603050405020304" pitchFamily="18" charset="0"/>
              </a:rPr>
              <a:t> 3.2 </a:t>
            </a:r>
            <a:r>
              <a:rPr lang="en-US" sz="2600" b="1" dirty="0" err="1">
                <a:latin typeface="Times New Roman" panose="02020603050405020304" pitchFamily="18" charset="0"/>
                <a:cs typeface="Times New Roman" panose="02020603050405020304" pitchFamily="18" charset="0"/>
              </a:rPr>
              <a:t>cho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biết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những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tin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vòng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đệm</a:t>
            </a:r>
            <a:r>
              <a:rPr lang="en-US" sz="2600" b="1"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319281" y="1198605"/>
            <a:ext cx="5995022" cy="5140411"/>
          </a:xfrm>
          <a:prstGeom prst="rect">
            <a:avLst/>
          </a:prstGeom>
        </p:spPr>
      </p:pic>
      <p:sp>
        <p:nvSpPr>
          <p:cNvPr id="2" name="Rectangle 1"/>
          <p:cNvSpPr/>
          <p:nvPr/>
        </p:nvSpPr>
        <p:spPr>
          <a:xfrm>
            <a:off x="6410130" y="837838"/>
            <a:ext cx="5563567" cy="5693866"/>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 Khung tên:</a:t>
            </a:r>
          </a:p>
          <a:p>
            <a:pPr indent="23495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Tên </a:t>
            </a:r>
            <a:r>
              <a:rPr lang="vi-VN" sz="2800" dirty="0">
                <a:latin typeface="Times New Roman" panose="02020603050405020304" pitchFamily="18" charset="0"/>
                <a:cs typeface="Times New Roman" panose="02020603050405020304" pitchFamily="18" charset="0"/>
              </a:rPr>
              <a:t>gọi: Vòng đệm</a:t>
            </a:r>
          </a:p>
          <a:p>
            <a:pPr indent="23495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Vật </a:t>
            </a:r>
            <a:r>
              <a:rPr lang="vi-VN" sz="2800" dirty="0">
                <a:latin typeface="Times New Roman" panose="02020603050405020304" pitchFamily="18" charset="0"/>
                <a:cs typeface="Times New Roman" panose="02020603050405020304" pitchFamily="18" charset="0"/>
              </a:rPr>
              <a:t>liệu: thép.</a:t>
            </a:r>
          </a:p>
          <a:p>
            <a:pPr indent="23495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Tỉ </a:t>
            </a:r>
            <a:r>
              <a:rPr lang="vi-VN" sz="2800" dirty="0">
                <a:latin typeface="Times New Roman" panose="02020603050405020304" pitchFamily="18" charset="0"/>
                <a:cs typeface="Times New Roman" panose="02020603050405020304" pitchFamily="18" charset="0"/>
              </a:rPr>
              <a:t>lệ: 2:1</a:t>
            </a:r>
          </a:p>
          <a:p>
            <a:r>
              <a:rPr lang="vi-VN" sz="2800" dirty="0">
                <a:latin typeface="Times New Roman" panose="02020603050405020304" pitchFamily="18" charset="0"/>
                <a:cs typeface="Times New Roman" panose="02020603050405020304" pitchFamily="18" charset="0"/>
              </a:rPr>
              <a:t>- Hình biểu diễn: các hình hiếu thể hiện hình dạng của vòng đệm.</a:t>
            </a:r>
          </a:p>
          <a:p>
            <a:r>
              <a:rPr lang="vi-VN" sz="2800" dirty="0">
                <a:latin typeface="Times New Roman" panose="02020603050405020304" pitchFamily="18" charset="0"/>
                <a:cs typeface="Times New Roman" panose="02020603050405020304" pitchFamily="18" charset="0"/>
              </a:rPr>
              <a:t>- Kích thước:</a:t>
            </a:r>
          </a:p>
          <a:p>
            <a:pPr indent="23495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Đường </a:t>
            </a:r>
            <a:r>
              <a:rPr lang="vi-VN" sz="2800" dirty="0">
                <a:latin typeface="Times New Roman" panose="02020603050405020304" pitchFamily="18" charset="0"/>
                <a:cs typeface="Times New Roman" panose="02020603050405020304" pitchFamily="18" charset="0"/>
              </a:rPr>
              <a:t>kính ngoài 44 mm</a:t>
            </a:r>
          </a:p>
          <a:p>
            <a:pPr indent="23495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Đường </a:t>
            </a:r>
            <a:r>
              <a:rPr lang="vi-VN" sz="2800" dirty="0">
                <a:latin typeface="Times New Roman" panose="02020603050405020304" pitchFamily="18" charset="0"/>
                <a:cs typeface="Times New Roman" panose="02020603050405020304" pitchFamily="18" charset="0"/>
              </a:rPr>
              <a:t>kính trong 22 mm</a:t>
            </a:r>
          </a:p>
          <a:p>
            <a:pPr indent="23495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Bề </a:t>
            </a:r>
            <a:r>
              <a:rPr lang="vi-VN" sz="2800" dirty="0">
                <a:latin typeface="Times New Roman" panose="02020603050405020304" pitchFamily="18" charset="0"/>
                <a:cs typeface="Times New Roman" panose="02020603050405020304" pitchFamily="18" charset="0"/>
              </a:rPr>
              <a:t>dày của vòng đệm 3 mm</a:t>
            </a:r>
          </a:p>
          <a:p>
            <a:r>
              <a:rPr lang="vi-VN" sz="2800" dirty="0">
                <a:latin typeface="Times New Roman" panose="02020603050405020304" pitchFamily="18" charset="0"/>
                <a:cs typeface="Times New Roman" panose="02020603050405020304" pitchFamily="18" charset="0"/>
              </a:rPr>
              <a:t>- Yêu cầu kĩ thuật:</a:t>
            </a:r>
          </a:p>
          <a:p>
            <a:pPr indent="23495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Làm </a:t>
            </a:r>
            <a:r>
              <a:rPr lang="vi-VN" sz="2800" dirty="0">
                <a:latin typeface="Times New Roman" panose="02020603050405020304" pitchFamily="18" charset="0"/>
                <a:cs typeface="Times New Roman" panose="02020603050405020304" pitchFamily="18" charset="0"/>
              </a:rPr>
              <a:t>tù cạnh</a:t>
            </a:r>
          </a:p>
          <a:p>
            <a:pPr indent="23495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Mạ </a:t>
            </a:r>
            <a:r>
              <a:rPr lang="vi-VN" sz="2800" dirty="0">
                <a:latin typeface="Times New Roman" panose="02020603050405020304" pitchFamily="18" charset="0"/>
                <a:cs typeface="Times New Roman" panose="02020603050405020304" pitchFamily="18" charset="0"/>
              </a:rPr>
              <a:t>kẽm</a:t>
            </a:r>
          </a:p>
        </p:txBody>
      </p:sp>
    </p:spTree>
    <p:extLst>
      <p:ext uri="{BB962C8B-B14F-4D97-AF65-F5344CB8AC3E}">
        <p14:creationId xmlns="" xmlns:p14="http://schemas.microsoft.com/office/powerpoint/2010/main" val="41030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087395" y="1280742"/>
            <a:ext cx="10886302" cy="523220"/>
          </a:xfrm>
          <a:prstGeom prst="rect">
            <a:avLst/>
          </a:prstGeom>
        </p:spPr>
        <p:txBody>
          <a:bodyPr wrap="square">
            <a:spAutoFit/>
          </a:bodyPr>
          <a:lstStyle/>
          <a:p>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vẽ</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vẽ</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nội</a:t>
            </a:r>
            <a:r>
              <a:rPr lang="en-US" sz="2800" dirty="0" smtClean="0">
                <a:latin typeface="Times New Roman" pitchFamily="18" charset="0"/>
                <a:cs typeface="Times New Roman" pitchFamily="18" charset="0"/>
              </a:rPr>
              <a:t> dung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926757" y="1268385"/>
            <a:ext cx="11046940" cy="440120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chi </a:t>
            </a:r>
            <a:r>
              <a:rPr lang="en-US" sz="2800" b="1" dirty="0" err="1">
                <a:latin typeface="Times New Roman" panose="02020603050405020304" pitchFamily="18" charset="0"/>
                <a:cs typeface="Times New Roman" panose="02020603050405020304" pitchFamily="18" charset="0"/>
              </a:rPr>
              <a:t>tiết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1.1.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chi </a:t>
            </a:r>
            <a:r>
              <a:rPr lang="en-US" sz="2800" b="1" dirty="0" err="1">
                <a:latin typeface="Times New Roman" panose="02020603050405020304" pitchFamily="18" charset="0"/>
                <a:cs typeface="Times New Roman" panose="02020603050405020304" pitchFamily="18" charset="0"/>
              </a:rPr>
              <a:t>tiết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sau</a:t>
            </a:r>
            <a:endParaRPr lang="en-US" sz="2800" dirty="0">
              <a:latin typeface="Times New Roman" panose="02020603050405020304" pitchFamily="18" charset="0"/>
              <a:cs typeface="Times New Roman" panose="02020603050405020304" pitchFamily="18" charset="0"/>
            </a:endParaRP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a:t>
            </a:r>
          </a:p>
          <a:p>
            <a:pPr indent="346075"/>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a:t>
            </a:r>
          </a:p>
          <a:p>
            <a:pPr indent="346075"/>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endParaRPr lang="vi-VN"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2043" y="106157"/>
            <a:ext cx="9724768"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2.2.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chi </a:t>
            </a:r>
            <a:r>
              <a:rPr lang="en-US" sz="2800" b="1" dirty="0" err="1">
                <a:latin typeface="Times New Roman" panose="02020603050405020304" pitchFamily="18" charset="0"/>
                <a:cs typeface="Times New Roman" panose="02020603050405020304" pitchFamily="18" charset="0"/>
              </a:rPr>
              <a:t>tiết</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97110" y="861731"/>
            <a:ext cx="11049489" cy="5909770"/>
          </a:xfrm>
          <a:prstGeom prst="rect">
            <a:avLst/>
          </a:prstGeom>
        </p:spPr>
      </p:pic>
    </p:spTree>
    <p:extLst>
      <p:ext uri="{BB962C8B-B14F-4D97-AF65-F5344CB8AC3E}">
        <p14:creationId xmlns=""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779373" y="922389"/>
            <a:ext cx="9391135" cy="526297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chi </a:t>
            </a:r>
            <a:r>
              <a:rPr lang="en-US" sz="2800" b="1" dirty="0" err="1">
                <a:latin typeface="Times New Roman" panose="02020603050405020304" pitchFamily="18" charset="0"/>
                <a:cs typeface="Times New Roman" panose="02020603050405020304" pitchFamily="18" charset="0"/>
              </a:rPr>
              <a:t>tiết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1.2.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chi </a:t>
            </a:r>
            <a:r>
              <a:rPr lang="en-US" sz="2800" b="1" dirty="0" err="1">
                <a:latin typeface="Times New Roman" panose="02020603050405020304" pitchFamily="18" charset="0"/>
                <a:cs typeface="Times New Roman" panose="02020603050405020304" pitchFamily="18" charset="0"/>
              </a:rPr>
              <a:t>tiết</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a:t>
            </a:r>
          </a:p>
          <a:p>
            <a:pPr indent="284163"/>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a:p>
            <a:pPr indent="284163"/>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endParaRPr lang="en-US" sz="2800" dirty="0">
              <a:latin typeface="Times New Roman" panose="02020603050405020304" pitchFamily="18" charset="0"/>
              <a:cs typeface="Times New Roman" panose="02020603050405020304" pitchFamily="18" charset="0"/>
            </a:endParaRPr>
          </a:p>
          <a:p>
            <a:pPr indent="284163"/>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a:t>
            </a:r>
          </a:p>
          <a:p>
            <a:pPr indent="284163"/>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a:p>
            <a:pPr indent="284163"/>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Bước</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endParaRPr lang="en-US" sz="2800" dirty="0">
              <a:latin typeface="Times New Roman" panose="02020603050405020304" pitchFamily="18" charset="0"/>
              <a:cs typeface="Times New Roman" panose="02020603050405020304" pitchFamily="18" charset="0"/>
            </a:endParaRPr>
          </a:p>
          <a:p>
            <a:pPr indent="284163"/>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3570263" y="198633"/>
            <a:ext cx="589854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BÀI 3. BẢN VẼ KỸ THUẬT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554</TotalTime>
  <Words>2633</Words>
  <PresentationFormat>Custom</PresentationFormat>
  <Paragraphs>291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Wisp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VnTeach.Com</dc:creator>
  <cp:keywords>VnTeach.Com</cp:keywords>
  <cp:lastModifiedBy>Admin</cp:lastModifiedBy>
  <cp:revision>11</cp:revision>
  <dcterms:created xsi:type="dcterms:W3CDTF">2023-06-21T22:05:51Z</dcterms:created>
  <dcterms:modified xsi:type="dcterms:W3CDTF">2024-09-21T07:12:18Z</dcterms:modified>
</cp:coreProperties>
</file>