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258" r:id="rId5"/>
    <p:sldId id="366" r:id="rId6"/>
    <p:sldId id="32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35" r:id="rId23"/>
    <p:sldId id="382" r:id="rId24"/>
    <p:sldId id="364" r:id="rId25"/>
    <p:sldId id="383" r:id="rId26"/>
    <p:sldId id="276" r:id="rId27"/>
    <p:sldId id="3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304626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9.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65419" y="808892"/>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5616" y="148031"/>
            <a:ext cx="107302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537737" y="1250301"/>
            <a:ext cx="5415194" cy="2817845"/>
          </a:xfrm>
          <a:prstGeom prst="rect">
            <a:avLst/>
          </a:prstGeom>
        </p:spPr>
      </p:pic>
      <p:pic>
        <p:nvPicPr>
          <p:cNvPr id="6" name="Picture 5"/>
          <p:cNvPicPr>
            <a:picLocks noChangeAspect="1"/>
          </p:cNvPicPr>
          <p:nvPr/>
        </p:nvPicPr>
        <p:blipFill>
          <a:blip r:embed="rId3"/>
          <a:stretch>
            <a:fillRect/>
          </a:stretch>
        </p:blipFill>
        <p:spPr>
          <a:xfrm>
            <a:off x="6204858" y="1250301"/>
            <a:ext cx="5495730" cy="2817845"/>
          </a:xfrm>
          <a:prstGeom prst="rect">
            <a:avLst/>
          </a:prstGeom>
        </p:spPr>
      </p:pic>
      <p:pic>
        <p:nvPicPr>
          <p:cNvPr id="7" name="Picture 6"/>
          <p:cNvPicPr>
            <a:picLocks noChangeAspect="1"/>
          </p:cNvPicPr>
          <p:nvPr/>
        </p:nvPicPr>
        <p:blipFill>
          <a:blip r:embed="rId4"/>
          <a:stretch>
            <a:fillRect/>
          </a:stretch>
        </p:blipFill>
        <p:spPr>
          <a:xfrm>
            <a:off x="4077478" y="4208106"/>
            <a:ext cx="5309118" cy="2108718"/>
          </a:xfrm>
          <a:prstGeom prst="rect">
            <a:avLst/>
          </a:prstGeom>
        </p:spPr>
      </p:pic>
      <p:sp>
        <p:nvSpPr>
          <p:cNvPr id="9" name="TextBox 8"/>
          <p:cNvSpPr txBox="1"/>
          <p:nvPr/>
        </p:nvSpPr>
        <p:spPr>
          <a:xfrm>
            <a:off x="4698591" y="6456784"/>
            <a:ext cx="4557375"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9.5. Một số tải tiêu thụ điện thông dụng</a:t>
            </a:r>
          </a:p>
        </p:txBody>
      </p:sp>
    </p:spTree>
    <p:extLst>
      <p:ext uri="{BB962C8B-B14F-4D97-AF65-F5344CB8AC3E}">
        <p14:creationId xmlns:p14="http://schemas.microsoft.com/office/powerpoint/2010/main" val="27789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5616" y="148031"/>
            <a:ext cx="107302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248488" y="671251"/>
            <a:ext cx="5415194" cy="2817845"/>
          </a:xfrm>
          <a:prstGeom prst="rect">
            <a:avLst/>
          </a:prstGeom>
        </p:spPr>
      </p:pic>
      <p:pic>
        <p:nvPicPr>
          <p:cNvPr id="6" name="Picture 5"/>
          <p:cNvPicPr>
            <a:picLocks noChangeAspect="1"/>
          </p:cNvPicPr>
          <p:nvPr/>
        </p:nvPicPr>
        <p:blipFill>
          <a:blip r:embed="rId3"/>
          <a:stretch>
            <a:fillRect/>
          </a:stretch>
        </p:blipFill>
        <p:spPr>
          <a:xfrm>
            <a:off x="5887618" y="765111"/>
            <a:ext cx="5495730" cy="2817845"/>
          </a:xfrm>
          <a:prstGeom prst="rect">
            <a:avLst/>
          </a:prstGeom>
        </p:spPr>
      </p:pic>
      <p:pic>
        <p:nvPicPr>
          <p:cNvPr id="7" name="Picture 6"/>
          <p:cNvPicPr>
            <a:picLocks noChangeAspect="1"/>
          </p:cNvPicPr>
          <p:nvPr/>
        </p:nvPicPr>
        <p:blipFill>
          <a:blip r:embed="rId4"/>
          <a:stretch>
            <a:fillRect/>
          </a:stretch>
        </p:blipFill>
        <p:spPr>
          <a:xfrm>
            <a:off x="301526" y="3881259"/>
            <a:ext cx="5309118" cy="2108718"/>
          </a:xfrm>
          <a:prstGeom prst="rect">
            <a:avLst/>
          </a:prstGeom>
        </p:spPr>
      </p:pic>
      <p:sp>
        <p:nvSpPr>
          <p:cNvPr id="9" name="TextBox 8"/>
          <p:cNvSpPr txBox="1"/>
          <p:nvPr/>
        </p:nvSpPr>
        <p:spPr>
          <a:xfrm>
            <a:off x="490485" y="6197474"/>
            <a:ext cx="4557375"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9.5. Một số tải tiêu thụ điện thông dụng</a:t>
            </a:r>
          </a:p>
        </p:txBody>
      </p:sp>
      <p:sp>
        <p:nvSpPr>
          <p:cNvPr id="2" name="Rectangle 1"/>
          <p:cNvSpPr/>
          <p:nvPr/>
        </p:nvSpPr>
        <p:spPr>
          <a:xfrm>
            <a:off x="5887618" y="3881259"/>
            <a:ext cx="6096000" cy="2677656"/>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Đèn điện: Biến đổi điện năng thành quang năng để thắp sáng.</a:t>
            </a:r>
          </a:p>
          <a:p>
            <a:r>
              <a:rPr lang="vi-VN" sz="2800">
                <a:solidFill>
                  <a:srgbClr val="FF0000"/>
                </a:solidFill>
                <a:latin typeface="Times New Roman" panose="02020603050405020304" pitchFamily="18" charset="0"/>
                <a:cs typeface="Times New Roman" panose="02020603050405020304" pitchFamily="18" charset="0"/>
              </a:rPr>
              <a:t>b) Nồi cơm điện: Biến đổi điện năng thành nhiệt năng để nấu chín thức ăn.</a:t>
            </a:r>
          </a:p>
          <a:p>
            <a:r>
              <a:rPr lang="vi-VN" sz="2800">
                <a:solidFill>
                  <a:srgbClr val="FF0000"/>
                </a:solidFill>
                <a:latin typeface="Times New Roman" panose="02020603050405020304" pitchFamily="18" charset="0"/>
                <a:cs typeface="Times New Roman" panose="02020603050405020304" pitchFamily="18" charset="0"/>
              </a:rPr>
              <a:t>c) Quạt điện: Biến đổi điện năng thành cơ năng để làm mát.</a:t>
            </a:r>
          </a:p>
        </p:txBody>
      </p:sp>
    </p:spTree>
    <p:extLst>
      <p:ext uri="{BB962C8B-B14F-4D97-AF65-F5344CB8AC3E}">
        <p14:creationId xmlns:p14="http://schemas.microsoft.com/office/powerpoint/2010/main" val="12013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2.2. Tải tiêu thụ điện</a:t>
            </a:r>
          </a:p>
          <a:p>
            <a:r>
              <a:rPr lang="en-US" sz="2800">
                <a:latin typeface="Times New Roman" panose="02020603050405020304" pitchFamily="18" charset="0"/>
                <a:cs typeface="Times New Roman" panose="02020603050405020304" pitchFamily="18" charset="0"/>
              </a:rPr>
              <a:t>Tải tiêu thụ điện là những thiết bị, đồ dùng điện được sử dụng trong cuộc sống gia đình hoặc trong công nghiệp, có chức năng biến đổi điện năng thành các dạng năng lượng khác để phục vụ nhu cầu sử dụng như quang năng, cơ năng, nhiệt năng.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26892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702" y="129370"/>
            <a:ext cx="1087327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9.6, em hãy nêu tên, chức năng của một số thiết bị đóng, cắt và bảo vệ mạch điện.</a:t>
            </a:r>
          </a:p>
        </p:txBody>
      </p:sp>
      <p:pic>
        <p:nvPicPr>
          <p:cNvPr id="5" name="Picture 4"/>
          <p:cNvPicPr>
            <a:picLocks noChangeAspect="1"/>
          </p:cNvPicPr>
          <p:nvPr/>
        </p:nvPicPr>
        <p:blipFill>
          <a:blip r:embed="rId2"/>
          <a:stretch>
            <a:fillRect/>
          </a:stretch>
        </p:blipFill>
        <p:spPr>
          <a:xfrm>
            <a:off x="783771" y="1203648"/>
            <a:ext cx="10459617" cy="4777273"/>
          </a:xfrm>
          <a:prstGeom prst="rect">
            <a:avLst/>
          </a:prstGeom>
        </p:spPr>
      </p:pic>
    </p:spTree>
    <p:extLst>
      <p:ext uri="{BB962C8B-B14F-4D97-AF65-F5344CB8AC3E}">
        <p14:creationId xmlns:p14="http://schemas.microsoft.com/office/powerpoint/2010/main" val="36165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222676"/>
            <a:ext cx="1087327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9.6, em hãy nêu tên, chức năng của một số thiết bị đóng, cắt và bảo vệ mạch điện.</a:t>
            </a:r>
          </a:p>
        </p:txBody>
      </p:sp>
      <p:pic>
        <p:nvPicPr>
          <p:cNvPr id="5" name="Picture 4"/>
          <p:cNvPicPr>
            <a:picLocks noChangeAspect="1"/>
          </p:cNvPicPr>
          <p:nvPr/>
        </p:nvPicPr>
        <p:blipFill>
          <a:blip r:embed="rId2"/>
          <a:stretch>
            <a:fillRect/>
          </a:stretch>
        </p:blipFill>
        <p:spPr>
          <a:xfrm>
            <a:off x="289249" y="1548881"/>
            <a:ext cx="6867332" cy="5103846"/>
          </a:xfrm>
          <a:prstGeom prst="rect">
            <a:avLst/>
          </a:prstGeom>
        </p:spPr>
      </p:pic>
      <p:sp>
        <p:nvSpPr>
          <p:cNvPr id="2" name="Rectangle 1"/>
          <p:cNvSpPr/>
          <p:nvPr/>
        </p:nvSpPr>
        <p:spPr>
          <a:xfrm>
            <a:off x="7371183" y="1306285"/>
            <a:ext cx="4422710" cy="526297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a) Cầu dao: thiết bị đóng, cắt nguồn điện bằng tay.</a:t>
            </a:r>
          </a:p>
          <a:p>
            <a:r>
              <a:rPr lang="vi-VN" sz="2800">
                <a:solidFill>
                  <a:srgbClr val="FF0000"/>
                </a:solidFill>
                <a:latin typeface="Times New Roman" panose="02020603050405020304" pitchFamily="18" charset="0"/>
                <a:cs typeface="Times New Roman" panose="02020603050405020304" pitchFamily="18" charset="0"/>
              </a:rPr>
              <a:t>b) Cầu chì: thiết bị bảo vệ sự cố ngắn mạch và quá tải cho mạch điện. Cầu chì thường được sử dụng kết hợp với cầu dao.</a:t>
            </a:r>
          </a:p>
          <a:p>
            <a:r>
              <a:rPr lang="vi-VN" sz="2800">
                <a:solidFill>
                  <a:srgbClr val="FF0000"/>
                </a:solidFill>
                <a:latin typeface="Times New Roman" panose="02020603050405020304" pitchFamily="18" charset="0"/>
                <a:cs typeface="Times New Roman" panose="02020603050405020304" pitchFamily="18" charset="0"/>
              </a:rPr>
              <a:t>c)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602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424731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2.3. Bộ phận đóng, cắt và bảo vệ mạch điện</a:t>
            </a:r>
          </a:p>
          <a:p>
            <a:r>
              <a:rPr lang="en-US" sz="2800">
                <a:latin typeface="Times New Roman" panose="02020603050405020304" pitchFamily="18" charset="0"/>
                <a:cs typeface="Times New Roman" panose="02020603050405020304" pitchFamily="18" charset="0"/>
              </a:rPr>
              <a:t>- Bộ phận đóng, cắt và bảo vệ mạch điện có chức năng đóng, cắt nguồn điện cho mạch điện và bảo vệ mạch điện khi có sự cố</a:t>
            </a:r>
          </a:p>
          <a:p>
            <a:r>
              <a:rPr lang="en-US" sz="2800">
                <a:latin typeface="Times New Roman" panose="02020603050405020304" pitchFamily="18" charset="0"/>
                <a:cs typeface="Times New Roman" panose="02020603050405020304" pitchFamily="18" charset="0"/>
              </a:rPr>
              <a:t>- Bộ phận đóng, cắt và bảo vệ mạch điện có các thành phần:</a:t>
            </a:r>
          </a:p>
          <a:p>
            <a:r>
              <a:rPr lang="en-US" sz="2800">
                <a:latin typeface="Times New Roman" panose="02020603050405020304" pitchFamily="18" charset="0"/>
                <a:cs typeface="Times New Roman" panose="02020603050405020304" pitchFamily="18" charset="0"/>
              </a:rPr>
              <a:t>+ Cầu dao: thiết bị đóng, cắt nguồn điện bằng tay.</a:t>
            </a:r>
          </a:p>
          <a:p>
            <a:r>
              <a:rPr lang="en-US" sz="2800">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en-US" sz="2800">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a:p>
            <a:r>
              <a:rPr lang="en-US"/>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9585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71" y="65315"/>
            <a:ext cx="1112519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chức năng và phạm vi ứng dụng của các loại công tắc có trong Hình 9.7.</a:t>
            </a:r>
          </a:p>
        </p:txBody>
      </p:sp>
      <p:pic>
        <p:nvPicPr>
          <p:cNvPr id="5" name="Picture 4"/>
          <p:cNvPicPr>
            <a:picLocks noChangeAspect="1"/>
          </p:cNvPicPr>
          <p:nvPr/>
        </p:nvPicPr>
        <p:blipFill>
          <a:blip r:embed="rId2"/>
          <a:stretch>
            <a:fillRect/>
          </a:stretch>
        </p:blipFill>
        <p:spPr>
          <a:xfrm>
            <a:off x="474304" y="1268964"/>
            <a:ext cx="11439331" cy="5383762"/>
          </a:xfrm>
          <a:prstGeom prst="rect">
            <a:avLst/>
          </a:prstGeom>
        </p:spPr>
      </p:pic>
    </p:spTree>
    <p:extLst>
      <p:ext uri="{BB962C8B-B14F-4D97-AF65-F5344CB8AC3E}">
        <p14:creationId xmlns:p14="http://schemas.microsoft.com/office/powerpoint/2010/main" val="29327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71" y="65315"/>
            <a:ext cx="1112519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chức năng và phạm vi ứng dụng của các loại công tắc có trong Hình 9.7.</a:t>
            </a:r>
          </a:p>
        </p:txBody>
      </p:sp>
      <p:pic>
        <p:nvPicPr>
          <p:cNvPr id="5" name="Picture 4"/>
          <p:cNvPicPr>
            <a:picLocks noChangeAspect="1"/>
          </p:cNvPicPr>
          <p:nvPr/>
        </p:nvPicPr>
        <p:blipFill>
          <a:blip r:embed="rId2"/>
          <a:stretch>
            <a:fillRect/>
          </a:stretch>
        </p:blipFill>
        <p:spPr>
          <a:xfrm>
            <a:off x="474305" y="1268964"/>
            <a:ext cx="5553272" cy="5383762"/>
          </a:xfrm>
          <a:prstGeom prst="rect">
            <a:avLst/>
          </a:prstGeom>
        </p:spPr>
      </p:pic>
      <p:sp>
        <p:nvSpPr>
          <p:cNvPr id="2" name="Rectangle 1"/>
          <p:cNvSpPr/>
          <p:nvPr/>
        </p:nvSpPr>
        <p:spPr>
          <a:xfrm>
            <a:off x="6319935" y="1268964"/>
            <a:ext cx="5296678" cy="483209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Công tắc nổi và công tắc âm tường (Hình 9.7a, 9.7b): sử dụng để đóng, ngắt mạch điện trực tiếp bằng tay.</a:t>
            </a:r>
          </a:p>
          <a:p>
            <a:r>
              <a:rPr lang="vi-VN" sz="2800">
                <a:solidFill>
                  <a:srgbClr val="FF0000"/>
                </a:solidFill>
                <a:latin typeface="Times New Roman" panose="02020603050405020304" pitchFamily="18" charset="0"/>
                <a:cs typeface="Times New Roman" panose="02020603050405020304" pitchFamily="18" charset="0"/>
              </a:rPr>
              <a:t>- Công tắc điện từ (Hinh 9.7c): sử dụng đề đóng, ngắt mạch điện tự động.</a:t>
            </a:r>
          </a:p>
          <a:p>
            <a:r>
              <a:rPr lang="vi-VN" sz="2800">
                <a:solidFill>
                  <a:srgbClr val="FF0000"/>
                </a:solidFill>
                <a:latin typeface="Times New Roman" panose="02020603050405020304" pitchFamily="18" charset="0"/>
                <a:cs typeface="Times New Roman" panose="02020603050405020304" pitchFamily="18" charset="0"/>
              </a:rPr>
              <a:t>- Mô đun điều khiển (Hình 9.7d): sử dụng để đóng, ngắt mạch điện tự đông theo chương trình đã được lập trình sẵn.</a:t>
            </a:r>
          </a:p>
        </p:txBody>
      </p:sp>
    </p:spTree>
    <p:extLst>
      <p:ext uri="{BB962C8B-B14F-4D97-AF65-F5344CB8AC3E}">
        <p14:creationId xmlns:p14="http://schemas.microsoft.com/office/powerpoint/2010/main" val="41326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2.4. Bộ phận điều khiển mạch điện</a:t>
            </a:r>
          </a:p>
          <a:p>
            <a:r>
              <a:rPr lang="en-US" sz="2800">
                <a:latin typeface="Times New Roman" panose="02020603050405020304" pitchFamily="18" charset="0"/>
                <a:cs typeface="Times New Roman" panose="02020603050405020304" pitchFamily="18" charset="0"/>
              </a:rPr>
              <a:t>- Bộ phận điều khiển mạch điện có chức năng bật, tắt hoạt động của tải theo nhu cầu sử dụng</a:t>
            </a:r>
          </a:p>
          <a:p>
            <a:r>
              <a:rPr lang="en-US" sz="2800">
                <a:latin typeface="Times New Roman" panose="02020603050405020304" pitchFamily="18" charset="0"/>
                <a:cs typeface="Times New Roman" panose="02020603050405020304" pitchFamily="18" charset="0"/>
              </a:rPr>
              <a:t>- Bộ phận điều khiển mạch điện gồm:</a:t>
            </a:r>
          </a:p>
          <a:p>
            <a:r>
              <a:rPr lang="en-US" sz="2800">
                <a:latin typeface="Times New Roman" panose="02020603050405020304" pitchFamily="18" charset="0"/>
                <a:cs typeface="Times New Roman" panose="02020603050405020304" pitchFamily="18" charset="0"/>
              </a:rPr>
              <a:t>+ Công tắc nổi và công tắc âm tường sử dụng để đóng, ngắt mạch điện trực tiếp bằng tay.</a:t>
            </a:r>
          </a:p>
          <a:p>
            <a:r>
              <a:rPr lang="en-US" sz="2800">
                <a:latin typeface="Times New Roman" panose="02020603050405020304" pitchFamily="18" charset="0"/>
                <a:cs typeface="Times New Roman" panose="02020603050405020304" pitchFamily="18" charset="0"/>
              </a:rPr>
              <a:t>+ Công tắc điện từ sử dụng đề đóng, ngắt mạch điện tự động.</a:t>
            </a:r>
          </a:p>
          <a:p>
            <a:r>
              <a:rPr lang="en-US" sz="2800">
                <a:latin typeface="Times New Roman" panose="02020603050405020304" pitchFamily="18" charset="0"/>
                <a:cs typeface="Times New Roman" panose="02020603050405020304" pitchFamily="18" charset="0"/>
              </a:rPr>
              <a:t>+ Mô đun điều khiển: sử dụng để đóng, ngắt mạch điện tự đông theo chương trình đã được lập trình sẵn.</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352471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388" y="129370"/>
            <a:ext cx="1143311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9.8, em hãy cho biết có những loại dây dẫn điện thông dụng nào? </a:t>
            </a:r>
          </a:p>
        </p:txBody>
      </p:sp>
      <p:pic>
        <p:nvPicPr>
          <p:cNvPr id="6" name="Picture 5"/>
          <p:cNvPicPr>
            <a:picLocks noChangeAspect="1"/>
          </p:cNvPicPr>
          <p:nvPr/>
        </p:nvPicPr>
        <p:blipFill>
          <a:blip r:embed="rId2"/>
          <a:stretch>
            <a:fillRect/>
          </a:stretch>
        </p:blipFill>
        <p:spPr>
          <a:xfrm>
            <a:off x="699796" y="1194318"/>
            <a:ext cx="10459616" cy="5169159"/>
          </a:xfrm>
          <a:prstGeom prst="rect">
            <a:avLst/>
          </a:prstGeom>
        </p:spPr>
      </p:pic>
    </p:spTree>
    <p:extLst>
      <p:ext uri="{BB962C8B-B14F-4D97-AF65-F5344CB8AC3E}">
        <p14:creationId xmlns:p14="http://schemas.microsoft.com/office/powerpoint/2010/main" val="28574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xác định bộ phần điều khiển bóng đèn sáng và tắt trên mạch điện ở Hình 9.1.</a:t>
            </a:r>
          </a:p>
        </p:txBody>
      </p:sp>
      <p:sp>
        <p:nvSpPr>
          <p:cNvPr id="7" name="TextBox 6"/>
          <p:cNvSpPr txBox="1"/>
          <p:nvPr/>
        </p:nvSpPr>
        <p:spPr>
          <a:xfrm>
            <a:off x="1485900" y="5448477"/>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9.1. Mạch điện cơ bản</a:t>
            </a:r>
          </a:p>
        </p:txBody>
      </p:sp>
      <p:pic>
        <p:nvPicPr>
          <p:cNvPr id="3" name="Picture 2"/>
          <p:cNvPicPr>
            <a:picLocks noChangeAspect="1"/>
          </p:cNvPicPr>
          <p:nvPr/>
        </p:nvPicPr>
        <p:blipFill>
          <a:blip r:embed="rId2"/>
          <a:stretch>
            <a:fillRect/>
          </a:stretch>
        </p:blipFill>
        <p:spPr>
          <a:xfrm>
            <a:off x="589085" y="782515"/>
            <a:ext cx="6137030" cy="46071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388" y="129370"/>
            <a:ext cx="1143311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9.8, em hãy cho biết có những loại dây dẫn điện thông dụng nào? </a:t>
            </a:r>
          </a:p>
        </p:txBody>
      </p:sp>
      <p:pic>
        <p:nvPicPr>
          <p:cNvPr id="6" name="Picture 5"/>
          <p:cNvPicPr>
            <a:picLocks noChangeAspect="1"/>
          </p:cNvPicPr>
          <p:nvPr/>
        </p:nvPicPr>
        <p:blipFill>
          <a:blip r:embed="rId2"/>
          <a:stretch>
            <a:fillRect/>
          </a:stretch>
        </p:blipFill>
        <p:spPr>
          <a:xfrm>
            <a:off x="298580" y="1352938"/>
            <a:ext cx="5738326" cy="5169159"/>
          </a:xfrm>
          <a:prstGeom prst="rect">
            <a:avLst/>
          </a:prstGeom>
        </p:spPr>
      </p:pic>
      <p:sp>
        <p:nvSpPr>
          <p:cNvPr id="2" name="Rectangle 1"/>
          <p:cNvSpPr/>
          <p:nvPr/>
        </p:nvSpPr>
        <p:spPr>
          <a:xfrm>
            <a:off x="6693159" y="1219020"/>
            <a:ext cx="507274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Dây điện đơn cứng.</a:t>
            </a:r>
          </a:p>
          <a:p>
            <a:r>
              <a:rPr lang="vi-VN" sz="2800">
                <a:solidFill>
                  <a:srgbClr val="FF0000"/>
                </a:solidFill>
                <a:latin typeface="Times New Roman" panose="02020603050405020304" pitchFamily="18" charset="0"/>
                <a:cs typeface="Times New Roman" panose="02020603050405020304" pitchFamily="18" charset="0"/>
              </a:rPr>
              <a:t>•	Dây điện đơn mềm.</a:t>
            </a:r>
          </a:p>
          <a:p>
            <a:r>
              <a:rPr lang="vi-VN" sz="2800">
                <a:solidFill>
                  <a:srgbClr val="FF0000"/>
                </a:solidFill>
                <a:latin typeface="Times New Roman" panose="02020603050405020304" pitchFamily="18" charset="0"/>
                <a:cs typeface="Times New Roman" panose="02020603050405020304" pitchFamily="18" charset="0"/>
              </a:rPr>
              <a:t>•	Dây điện đôi mềm dệp.</a:t>
            </a:r>
          </a:p>
          <a:p>
            <a:r>
              <a:rPr lang="vi-VN" sz="2800">
                <a:solidFill>
                  <a:srgbClr val="FF0000"/>
                </a:solidFill>
                <a:latin typeface="Times New Roman" panose="02020603050405020304" pitchFamily="18" charset="0"/>
                <a:cs typeface="Times New Roman" panose="02020603050405020304" pitchFamily="18" charset="0"/>
              </a:rPr>
              <a:t>•	Dây điện xoắn mềm.</a:t>
            </a:r>
          </a:p>
          <a:p>
            <a:r>
              <a:rPr lang="vi-VN" sz="2800">
                <a:solidFill>
                  <a:srgbClr val="FF0000"/>
                </a:solidFill>
                <a:latin typeface="Times New Roman" panose="02020603050405020304" pitchFamily="18" charset="0"/>
                <a:cs typeface="Times New Roman" panose="02020603050405020304" pitchFamily="18" charset="0"/>
              </a:rPr>
              <a:t>•	Dây cáp điện thường.</a:t>
            </a:r>
          </a:p>
          <a:p>
            <a:r>
              <a:rPr lang="vi-VN" sz="2800">
                <a:solidFill>
                  <a:srgbClr val="FF0000"/>
                </a:solidFill>
                <a:latin typeface="Times New Roman" panose="02020603050405020304" pitchFamily="18" charset="0"/>
                <a:cs typeface="Times New Roman" panose="02020603050405020304" pitchFamily="18" charset="0"/>
              </a:rPr>
              <a:t>•	Dây cáp điện bọc giáp.</a:t>
            </a:r>
          </a:p>
          <a:p>
            <a:r>
              <a:rPr lang="vi-VN" sz="2800">
                <a:solidFill>
                  <a:srgbClr val="FF0000"/>
                </a:solidFill>
                <a:latin typeface="Times New Roman" panose="02020603050405020304" pitchFamily="18" charset="0"/>
                <a:cs typeface="Times New Roman" panose="02020603050405020304" pitchFamily="18" charset="0"/>
              </a:rPr>
              <a:t>•	Dây cáp điện ngầm 3 pha.</a:t>
            </a:r>
          </a:p>
        </p:txBody>
      </p:sp>
    </p:spTree>
    <p:extLst>
      <p:ext uri="{BB962C8B-B14F-4D97-AF65-F5344CB8AC3E}">
        <p14:creationId xmlns:p14="http://schemas.microsoft.com/office/powerpoint/2010/main" val="35965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61257" y="725180"/>
            <a:ext cx="12014718"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2.5. Dây dẫn điện</a:t>
            </a:r>
          </a:p>
          <a:p>
            <a:r>
              <a:rPr lang="en-US" sz="2800">
                <a:latin typeface="Times New Roman" panose="02020603050405020304" pitchFamily="18" charset="0"/>
                <a:cs typeface="Times New Roman" panose="02020603050405020304" pitchFamily="18" charset="0"/>
              </a:rPr>
              <a:t>- Dây dẫn điện có chức năng  kết nối các bộ phận(thiết bị) của mạch điện để tạo thành mạch kín cho dòng điện chạy qua khi mạch điện hoạt động.</a:t>
            </a:r>
          </a:p>
          <a:p>
            <a:r>
              <a:rPr lang="en-US" sz="2800">
                <a:latin typeface="Times New Roman" panose="02020603050405020304" pitchFamily="18" charset="0"/>
                <a:cs typeface="Times New Roman" panose="02020603050405020304" pitchFamily="18" charset="0"/>
              </a:rPr>
              <a:t>- Dây dẫn điện gồm những loại sau:</a:t>
            </a:r>
          </a:p>
          <a:p>
            <a:r>
              <a:rPr lang="en-US" sz="2800">
                <a:latin typeface="Times New Roman" panose="02020603050405020304" pitchFamily="18" charset="0"/>
                <a:cs typeface="Times New Roman" panose="02020603050405020304" pitchFamily="18" charset="0"/>
              </a:rPr>
              <a:t>- Dây điện đơn cứng.</a:t>
            </a:r>
          </a:p>
          <a:p>
            <a:r>
              <a:rPr lang="en-US" sz="2800">
                <a:latin typeface="Times New Roman" panose="02020603050405020304" pitchFamily="18" charset="0"/>
                <a:cs typeface="Times New Roman" panose="02020603050405020304" pitchFamily="18" charset="0"/>
              </a:rPr>
              <a:t>- Dây điện đơn mềm.</a:t>
            </a:r>
          </a:p>
          <a:p>
            <a:r>
              <a:rPr lang="en-US" sz="2800">
                <a:latin typeface="Times New Roman" panose="02020603050405020304" pitchFamily="18" charset="0"/>
                <a:cs typeface="Times New Roman" panose="02020603050405020304" pitchFamily="18" charset="0"/>
              </a:rPr>
              <a:t>- Dây điện đôi mềm dệp.</a:t>
            </a:r>
          </a:p>
          <a:p>
            <a:r>
              <a:rPr lang="en-US" sz="2800">
                <a:latin typeface="Times New Roman" panose="02020603050405020304" pitchFamily="18" charset="0"/>
                <a:cs typeface="Times New Roman" panose="02020603050405020304" pitchFamily="18" charset="0"/>
              </a:rPr>
              <a:t>- Dây điện xoắn mềm.</a:t>
            </a:r>
          </a:p>
          <a:p>
            <a:r>
              <a:rPr lang="en-US" sz="2800">
                <a:latin typeface="Times New Roman" panose="02020603050405020304" pitchFamily="18" charset="0"/>
                <a:cs typeface="Times New Roman" panose="02020603050405020304" pitchFamily="18" charset="0"/>
              </a:rPr>
              <a:t>- Dây cáp điện thường.</a:t>
            </a:r>
          </a:p>
          <a:p>
            <a:r>
              <a:rPr lang="en-US" sz="2800">
                <a:latin typeface="Times New Roman" panose="02020603050405020304" pitchFamily="18" charset="0"/>
                <a:cs typeface="Times New Roman" panose="02020603050405020304" pitchFamily="18" charset="0"/>
              </a:rPr>
              <a:t>- Dây cáp điện bọc giáp.</a:t>
            </a:r>
          </a:p>
          <a:p>
            <a:r>
              <a:rPr lang="en-US" sz="2800">
                <a:latin typeface="Times New Roman" panose="02020603050405020304" pitchFamily="18" charset="0"/>
                <a:cs typeface="Times New Roman" panose="02020603050405020304" pitchFamily="18" charset="0"/>
              </a:rPr>
              <a:t>- Dây cáp điện ngầm 3 pha.</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4070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Hình 9.9,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2433" y="1560428"/>
            <a:ext cx="6456783" cy="3683375"/>
          </a:xfrm>
          <a:prstGeom prst="rect">
            <a:avLst/>
          </a:prstGeom>
        </p:spPr>
      </p:pic>
      <p:sp>
        <p:nvSpPr>
          <p:cNvPr id="6" name="TextBox 5"/>
          <p:cNvSpPr txBox="1"/>
          <p:nvPr/>
        </p:nvSpPr>
        <p:spPr>
          <a:xfrm>
            <a:off x="1974054" y="5387655"/>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9.9.Bảng điện cơ bản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Hình 9.9,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2433" y="1560428"/>
            <a:ext cx="6456783" cy="3683375"/>
          </a:xfrm>
          <a:prstGeom prst="rect">
            <a:avLst/>
          </a:prstGeom>
        </p:spPr>
      </p:pic>
      <p:sp>
        <p:nvSpPr>
          <p:cNvPr id="6" name="TextBox 5"/>
          <p:cNvSpPr txBox="1"/>
          <p:nvPr/>
        </p:nvSpPr>
        <p:spPr>
          <a:xfrm>
            <a:off x="1974054" y="5387655"/>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9.9.Bảng điện cơ bản</a:t>
            </a:r>
          </a:p>
        </p:txBody>
      </p:sp>
      <p:sp>
        <p:nvSpPr>
          <p:cNvPr id="5" name="Rectangle 4"/>
          <p:cNvSpPr/>
          <p:nvPr/>
        </p:nvSpPr>
        <p:spPr>
          <a:xfrm>
            <a:off x="7812616" y="1264888"/>
            <a:ext cx="3831988" cy="5262979"/>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1. - Aptomat: thiết bị đóng, cắt nguồn điện bằng tay hoặc cắt nguồn điện tự động khi có sự cố quá tải và ngắn mạch xảy ra.</a:t>
            </a:r>
          </a:p>
          <a:p>
            <a:r>
              <a:rPr lang="en-US" sz="2800" b="1">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b="1">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2474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2. 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kể tên một số mạch điện sử dụng công tắc nổi, công tắc âm tường để bật, tắt tải bằng tay.</a:t>
            </a:r>
          </a:p>
          <a:p>
            <a:r>
              <a:rPr lang="en-US" sz="2800" b="1">
                <a:latin typeface="Times New Roman" panose="02020603050405020304" pitchFamily="18" charset="0"/>
                <a:cs typeface="Times New Roman" panose="02020603050405020304" pitchFamily="18" charset="0"/>
              </a:rPr>
              <a:t>2. Hãy kể tên một số mạch điện sử dụng công tắc điện từ, mô đun điều khiển để bật, tắt tải tự động mà em biết.</a:t>
            </a:r>
          </a:p>
        </p:txBody>
      </p:sp>
      <p:sp>
        <p:nvSpPr>
          <p:cNvPr id="4" name="TextBox 3">
            <a:extLst>
              <a:ext uri="{FF2B5EF4-FFF2-40B4-BE49-F238E27FC236}">
                <a16:creationId xmlns:a16="http://schemas.microsoft.com/office/drawing/2014/main" id="{A51BC6DC-6497-157D-D86F-A600F3D73DE5}"/>
              </a:ext>
            </a:extLst>
          </p:cNvPr>
          <p:cNvSpPr txBox="1"/>
          <p:nvPr/>
        </p:nvSpPr>
        <p:spPr>
          <a:xfrm>
            <a:off x="719666" y="5393714"/>
            <a:ext cx="890693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kể tên một số mạch điện sử dụng công tắc nổi, công tắc âm tường để bật, tắt tải bằng tay.</a:t>
            </a:r>
          </a:p>
          <a:p>
            <a:r>
              <a:rPr lang="en-US" sz="2800" b="1">
                <a:latin typeface="Times New Roman" panose="02020603050405020304" pitchFamily="18" charset="0"/>
                <a:cs typeface="Times New Roman" panose="02020603050405020304" pitchFamily="18" charset="0"/>
              </a:rPr>
              <a:t>2. Hãy kể tên một số mạch điện sử dụng công tắc điện từ, mô đun điều khiển để bật, tắt tải tự động mà em biết.</a:t>
            </a:r>
          </a:p>
        </p:txBody>
      </p:sp>
      <p:pic>
        <p:nvPicPr>
          <p:cNvPr id="2" name="Picture 1"/>
          <p:cNvPicPr>
            <a:picLocks noChangeAspect="1"/>
          </p:cNvPicPr>
          <p:nvPr/>
        </p:nvPicPr>
        <p:blipFill>
          <a:blip r:embed="rId3"/>
          <a:stretch>
            <a:fillRect/>
          </a:stretch>
        </p:blipFill>
        <p:spPr>
          <a:xfrm>
            <a:off x="2317165" y="2985432"/>
            <a:ext cx="4223594" cy="2687580"/>
          </a:xfrm>
          <a:prstGeom prst="rect">
            <a:avLst/>
          </a:prstGeom>
        </p:spPr>
      </p:pic>
      <p:pic>
        <p:nvPicPr>
          <p:cNvPr id="4" name="Picture 3"/>
          <p:cNvPicPr>
            <a:picLocks noChangeAspect="1"/>
          </p:cNvPicPr>
          <p:nvPr/>
        </p:nvPicPr>
        <p:blipFill>
          <a:blip r:embed="rId4"/>
          <a:stretch>
            <a:fillRect/>
          </a:stretch>
        </p:blipFill>
        <p:spPr>
          <a:xfrm>
            <a:off x="6683705" y="2985432"/>
            <a:ext cx="4273666" cy="2538290"/>
          </a:xfrm>
          <a:prstGeom prst="rect">
            <a:avLst/>
          </a:prstGeom>
        </p:spPr>
      </p:pic>
    </p:spTree>
    <p:extLst>
      <p:ext uri="{BB962C8B-B14F-4D97-AF65-F5344CB8AC3E}">
        <p14:creationId xmlns:p14="http://schemas.microsoft.com/office/powerpoint/2010/main" val="14855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Bộ phần điều khiển bóng đèn sáng và tắt trên mạch điện là công tắc.</a:t>
            </a:r>
          </a:p>
        </p:txBody>
      </p:sp>
      <p:sp>
        <p:nvSpPr>
          <p:cNvPr id="7" name="TextBox 6"/>
          <p:cNvSpPr txBox="1"/>
          <p:nvPr/>
        </p:nvSpPr>
        <p:spPr>
          <a:xfrm>
            <a:off x="1485900" y="5448477"/>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9.1. Mạch điện cơ bản</a:t>
            </a:r>
          </a:p>
        </p:txBody>
      </p:sp>
      <p:pic>
        <p:nvPicPr>
          <p:cNvPr id="3" name="Picture 2"/>
          <p:cNvPicPr>
            <a:picLocks noChangeAspect="1"/>
          </p:cNvPicPr>
          <p:nvPr/>
        </p:nvPicPr>
        <p:blipFill>
          <a:blip r:embed="rId2"/>
          <a:stretch>
            <a:fillRect/>
          </a:stretch>
        </p:blipFill>
        <p:spPr>
          <a:xfrm>
            <a:off x="589085" y="782515"/>
            <a:ext cx="6137030" cy="4607170"/>
          </a:xfrm>
          <a:prstGeom prst="rect">
            <a:avLst/>
          </a:prstGeom>
        </p:spPr>
      </p:pic>
    </p:spTree>
    <p:extLst>
      <p:ext uri="{BB962C8B-B14F-4D97-AF65-F5344CB8AC3E}">
        <p14:creationId xmlns:p14="http://schemas.microsoft.com/office/powerpoint/2010/main" val="17578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20877"/>
            <a:ext cx="118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cho biết chức năng của các bộ phận trên mạch điện trong Hình 9.2.</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6490" y="951722"/>
            <a:ext cx="10590245" cy="4599991"/>
          </a:xfrm>
          <a:prstGeom prst="rect">
            <a:avLst/>
          </a:prstGeom>
        </p:spPr>
      </p:pic>
      <p:sp>
        <p:nvSpPr>
          <p:cNvPr id="7" name="TextBox 6"/>
          <p:cNvSpPr txBox="1"/>
          <p:nvPr/>
        </p:nvSpPr>
        <p:spPr>
          <a:xfrm>
            <a:off x="4082772" y="5182381"/>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9.2. Sơ đồ mạch điện đơn giản</a:t>
            </a: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20877"/>
            <a:ext cx="118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cho biết chức năng của các bộ phận trên mạch điện trong Hình 9.2.</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6490" y="951722"/>
            <a:ext cx="4833257" cy="4599991"/>
          </a:xfrm>
          <a:prstGeom prst="rect">
            <a:avLst/>
          </a:prstGeom>
        </p:spPr>
      </p:pic>
      <p:sp>
        <p:nvSpPr>
          <p:cNvPr id="7" name="TextBox 6"/>
          <p:cNvSpPr txBox="1"/>
          <p:nvPr/>
        </p:nvSpPr>
        <p:spPr>
          <a:xfrm>
            <a:off x="1320911" y="5551713"/>
            <a:ext cx="382025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9.2. Sơ đồ mạch điện đơn giản</a:t>
            </a:r>
          </a:p>
        </p:txBody>
      </p:sp>
      <p:sp>
        <p:nvSpPr>
          <p:cNvPr id="4" name="Rectangle 3"/>
          <p:cNvSpPr/>
          <p:nvPr/>
        </p:nvSpPr>
        <p:spPr>
          <a:xfrm>
            <a:off x="5634134" y="1442955"/>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 Nguồn điện: cung cấp năng lượng điện cho toàn mạch điện.</a:t>
            </a:r>
          </a:p>
          <a:p>
            <a:r>
              <a:rPr lang="vi-VN" sz="2800">
                <a:solidFill>
                  <a:srgbClr val="FF0000"/>
                </a:solidFill>
                <a:latin typeface="Times New Roman" panose="02020603050405020304" pitchFamily="18" charset="0"/>
                <a:cs typeface="Times New Roman" panose="02020603050405020304" pitchFamily="18" charset="0"/>
              </a:rPr>
              <a:t>- Truyền dẫn, đóng cắt, điều khiển và bảo vệ:</a:t>
            </a:r>
          </a:p>
          <a:p>
            <a:r>
              <a:rPr lang="vi-VN" sz="2800">
                <a:solidFill>
                  <a:srgbClr val="FF0000"/>
                </a:solidFill>
                <a:latin typeface="Times New Roman" panose="02020603050405020304" pitchFamily="18" charset="0"/>
                <a:cs typeface="Times New Roman" panose="02020603050405020304" pitchFamily="18" charset="0"/>
              </a:rPr>
              <a:t>+ Cầu trì: đóng, ngắt nguồn điện; điều khiển hoạt động của tải và bảo vệ an toàn cho mạch điện.</a:t>
            </a:r>
          </a:p>
          <a:p>
            <a:r>
              <a:rPr lang="vi-VN" sz="2800">
                <a:solidFill>
                  <a:srgbClr val="FF0000"/>
                </a:solidFill>
                <a:latin typeface="Times New Roman" panose="02020603050405020304" pitchFamily="18" charset="0"/>
                <a:cs typeface="Times New Roman" panose="02020603050405020304" pitchFamily="18" charset="0"/>
              </a:rPr>
              <a:t>+ Dây đẫn: kết nối các bộ phận của mạch điện.</a:t>
            </a:r>
          </a:p>
          <a:p>
            <a:r>
              <a:rPr lang="vi-VN" sz="2800">
                <a:solidFill>
                  <a:srgbClr val="FF0000"/>
                </a:solidFill>
                <a:latin typeface="Times New Roman" panose="02020603050405020304" pitchFamily="18" charset="0"/>
                <a:cs typeface="Times New Roman" panose="02020603050405020304" pitchFamily="18" charset="0"/>
              </a:rPr>
              <a:t>- Bóng đèn: tiêu thụ năng lượng điện từ nguồn điện.</a:t>
            </a:r>
          </a:p>
        </p:txBody>
      </p:sp>
    </p:spTree>
    <p:extLst>
      <p:ext uri="{BB962C8B-B14F-4D97-AF65-F5344CB8AC3E}">
        <p14:creationId xmlns:p14="http://schemas.microsoft.com/office/powerpoint/2010/main" val="34077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67820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1.Cấu trúc chung của mạch điện</a:t>
            </a:r>
          </a:p>
          <a:p>
            <a:r>
              <a:rPr lang="en-US" sz="2800">
                <a:latin typeface="Times New Roman" panose="02020603050405020304" pitchFamily="18" charset="0"/>
                <a:cs typeface="Times New Roman" panose="02020603050405020304" pitchFamily="18" charset="0"/>
              </a:rPr>
              <a:t>Mạch điện là tập hợp các bộ phận mang điện được kết nối lại với nhau bằng dây dẫn điện để thực hiện chức năng của mạch điện trong điều kiện bình thường.</a:t>
            </a:r>
          </a:p>
          <a:p>
            <a:r>
              <a:rPr lang="en-US" sz="2800">
                <a:latin typeface="Times New Roman" panose="02020603050405020304" pitchFamily="18" charset="0"/>
                <a:cs typeface="Times New Roman" panose="02020603050405020304" pitchFamily="18" charset="0"/>
              </a:rPr>
              <a:t>*Mạch điện có cấu trúc như sau</a:t>
            </a:r>
          </a:p>
          <a:p>
            <a:r>
              <a:rPr lang="en-US" sz="2800">
                <a:latin typeface="Times New Roman" panose="02020603050405020304" pitchFamily="18" charset="0"/>
                <a:cs typeface="Times New Roman" panose="02020603050405020304" pitchFamily="18" charset="0"/>
              </a:rPr>
              <a:t>- Nguồn điện: cung cấp năng lượng điện cho toàn mạch điện.</a:t>
            </a:r>
          </a:p>
          <a:p>
            <a:r>
              <a:rPr lang="en-US" sz="2800">
                <a:latin typeface="Times New Roman" panose="02020603050405020304" pitchFamily="18" charset="0"/>
                <a:cs typeface="Times New Roman" panose="02020603050405020304" pitchFamily="18" charset="0"/>
              </a:rPr>
              <a:t>-Truyền dẫn, đóng cắt, điều khiển và bảo vệ:</a:t>
            </a:r>
          </a:p>
          <a:p>
            <a:r>
              <a:rPr lang="en-US" sz="2800" baseline="-25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Thiết bị đóng cắt, điều khiển và bảo vệ mạch điện: đóng, cắt nguồn điện, điều khiển hoạt động của tải và bảo vệ an toàn cho mạch điện.</a:t>
            </a:r>
          </a:p>
          <a:p>
            <a:r>
              <a:rPr lang="en-US" sz="2800">
                <a:latin typeface="Times New Roman" panose="02020603050405020304" pitchFamily="18" charset="0"/>
                <a:cs typeface="Times New Roman" panose="02020603050405020304" pitchFamily="18" charset="0"/>
              </a:rPr>
              <a:t>+ Dây dẫn: kết nối các bộ phận của mạch điện</a:t>
            </a:r>
          </a:p>
          <a:p>
            <a:r>
              <a:rPr lang="en-US" sz="2800">
                <a:latin typeface="Times New Roman" panose="02020603050405020304" pitchFamily="18" charset="0"/>
                <a:cs typeface="Times New Roman" panose="02020603050405020304" pitchFamily="18" charset="0"/>
              </a:rPr>
              <a:t>-Phụ tải điện: tiêu thụ năng lượng điện từ nguồn điện.</a:t>
            </a:r>
          </a:p>
          <a:p>
            <a:r>
              <a:rPr lang="en-US"/>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967" y="138701"/>
            <a:ext cx="1081729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9.4, hãy kể tên những loại nguồn điện được sử dụng ở gia đình em.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9127" y="1335404"/>
            <a:ext cx="10982130" cy="5196025"/>
          </a:xfrm>
          <a:prstGeom prst="rect">
            <a:avLst/>
          </a:prstGeom>
        </p:spPr>
      </p:pic>
    </p:spTree>
    <p:extLst>
      <p:ext uri="{BB962C8B-B14F-4D97-AF65-F5344CB8AC3E}">
        <p14:creationId xmlns:p14="http://schemas.microsoft.com/office/powerpoint/2010/main" val="33930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967" y="138701"/>
            <a:ext cx="1081729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9.4, hãy kể tên những loại nguồn điện được sử dụng ở gia đình em.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9127" y="1335404"/>
            <a:ext cx="5691673" cy="5196025"/>
          </a:xfrm>
          <a:prstGeom prst="rect">
            <a:avLst/>
          </a:prstGeom>
        </p:spPr>
      </p:pic>
      <p:sp>
        <p:nvSpPr>
          <p:cNvPr id="2" name="Rectangle 1"/>
          <p:cNvSpPr/>
          <p:nvPr/>
        </p:nvSpPr>
        <p:spPr>
          <a:xfrm>
            <a:off x="6752252" y="2362305"/>
            <a:ext cx="5200261" cy="1815882"/>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a) Nguồn điện một chiều.</a:t>
            </a:r>
          </a:p>
          <a:p>
            <a:r>
              <a:rPr lang="en-US" sz="2800">
                <a:solidFill>
                  <a:srgbClr val="FF0000"/>
                </a:solidFill>
                <a:latin typeface="Times New Roman" panose="02020603050405020304" pitchFamily="18" charset="0"/>
                <a:cs typeface="Times New Roman" panose="02020603050405020304" pitchFamily="18" charset="0"/>
              </a:rPr>
              <a:t>b) Nguồn điện một chiều.</a:t>
            </a:r>
          </a:p>
          <a:p>
            <a:r>
              <a:rPr lang="en-US" sz="2800">
                <a:solidFill>
                  <a:srgbClr val="FF0000"/>
                </a:solidFill>
                <a:latin typeface="Times New Roman" panose="02020603050405020304" pitchFamily="18" charset="0"/>
                <a:cs typeface="Times New Roman" panose="02020603050405020304" pitchFamily="18" charset="0"/>
              </a:rPr>
              <a:t>c) Nguồn điện xoay chiều.</a:t>
            </a:r>
          </a:p>
          <a:p>
            <a:r>
              <a:rPr lang="en-US" sz="2800">
                <a:solidFill>
                  <a:srgbClr val="FF0000"/>
                </a:solidFill>
                <a:latin typeface="Times New Roman" panose="02020603050405020304" pitchFamily="18" charset="0"/>
                <a:cs typeface="Times New Roman" panose="02020603050405020304" pitchFamily="18" charset="0"/>
              </a:rPr>
              <a:t>d) Nguồn điện xoay chiều.</a:t>
            </a:r>
          </a:p>
        </p:txBody>
      </p:sp>
    </p:spTree>
    <p:extLst>
      <p:ext uri="{BB962C8B-B14F-4D97-AF65-F5344CB8AC3E}">
        <p14:creationId xmlns:p14="http://schemas.microsoft.com/office/powerpoint/2010/main" val="31426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2.1.Nguồn điện</a:t>
            </a:r>
          </a:p>
          <a:p>
            <a:r>
              <a:rPr lang="en-US" sz="2800">
                <a:latin typeface="Times New Roman" panose="02020603050405020304" pitchFamily="18" charset="0"/>
                <a:cs typeface="Times New Roman" panose="02020603050405020304" pitchFamily="18" charset="0"/>
              </a:rPr>
              <a:t>Nguồn điện là bộ phận cung cấp điện năng cho mạch điện hoạt động và có 2 loại:</a:t>
            </a:r>
          </a:p>
          <a:p>
            <a:r>
              <a:rPr lang="en-US" sz="2800">
                <a:latin typeface="Times New Roman" panose="02020603050405020304" pitchFamily="18" charset="0"/>
                <a:cs typeface="Times New Roman" panose="02020603050405020304" pitchFamily="18" charset="0"/>
              </a:rPr>
              <a:t>a.Nguồn điện xoay chiều(AC)</a:t>
            </a:r>
          </a:p>
          <a:p>
            <a:r>
              <a:rPr lang="en-US" sz="2800">
                <a:latin typeface="Times New Roman" panose="02020603050405020304" pitchFamily="18" charset="0"/>
                <a:cs typeface="Times New Roman" panose="02020603050405020304" pitchFamily="18" charset="0"/>
              </a:rPr>
              <a:t>- Cung cấp điện năng cho mạch điện có tải tiêu thụ điện xoay chiều</a:t>
            </a:r>
          </a:p>
          <a:p>
            <a:r>
              <a:rPr lang="en-US" sz="2800">
                <a:latin typeface="Times New Roman" panose="02020603050405020304" pitchFamily="18" charset="0"/>
                <a:cs typeface="Times New Roman" panose="02020603050405020304" pitchFamily="18" charset="0"/>
              </a:rPr>
              <a:t>- Khi mạch điện hoạt động, nguồn điện xoay chiều tạo ra dòng điện xoay chiều có giá trị và chiều thay đổi theo thời gian.</a:t>
            </a:r>
          </a:p>
          <a:p>
            <a:r>
              <a:rPr lang="en-US" sz="2800">
                <a:latin typeface="Times New Roman" panose="02020603050405020304" pitchFamily="18" charset="0"/>
                <a:cs typeface="Times New Roman" panose="02020603050405020304" pitchFamily="18" charset="0"/>
              </a:rPr>
              <a:t>- Một số nguồn điện xoay chiều thông dụng như nguồn điện lưới, máy phát điện xoay chiều…</a:t>
            </a:r>
          </a:p>
          <a:p>
            <a:r>
              <a:rPr lang="en-US" sz="2800">
                <a:latin typeface="Times New Roman" panose="02020603050405020304" pitchFamily="18" charset="0"/>
                <a:cs typeface="Times New Roman" panose="02020603050405020304" pitchFamily="18" charset="0"/>
              </a:rPr>
              <a:t>b. Nguồn điện một chiều(DC)</a:t>
            </a:r>
          </a:p>
          <a:p>
            <a:r>
              <a:rPr lang="en-US" sz="2800">
                <a:latin typeface="Times New Roman" panose="02020603050405020304" pitchFamily="18" charset="0"/>
                <a:cs typeface="Times New Roman" panose="02020603050405020304" pitchFamily="18" charset="0"/>
              </a:rPr>
              <a:t>- Cung cấp điện năng cho mạch điện có tải tiêu thụ điện một chiều</a:t>
            </a:r>
          </a:p>
          <a:p>
            <a:r>
              <a:rPr lang="en-US" sz="2800">
                <a:latin typeface="Times New Roman" panose="02020603050405020304" pitchFamily="18" charset="0"/>
                <a:cs typeface="Times New Roman" panose="02020603050405020304" pitchFamily="18" charset="0"/>
              </a:rPr>
              <a:t>- Khi mạch điện hoạt động, nguồn điện một chiều tạo ra dòng điện một chiều có giá trị và chiều không thay đổi theo thời gian.</a:t>
            </a:r>
          </a:p>
          <a:p>
            <a:r>
              <a:rPr lang="en-US" sz="2800">
                <a:latin typeface="Times New Roman" panose="02020603050405020304" pitchFamily="18" charset="0"/>
                <a:cs typeface="Times New Roman" panose="02020603050405020304" pitchFamily="18" charset="0"/>
              </a:rPr>
              <a:t>- Một số nguồn điện một chiều thông dụng như nguồn điện pin, ắc quy, pin năng lượng mặt trời….</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11746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888</TotalTime>
  <Words>1911</Words>
  <Application>Microsoft Office PowerPoint</Application>
  <PresentationFormat>Widescreen</PresentationFormat>
  <Paragraphs>125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2023-08-18T04:20:24Z</dcterms:modified>
</cp:coreProperties>
</file>