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2" r:id="rId4"/>
    <p:sldId id="265" r:id="rId5"/>
    <p:sldId id="274" r:id="rId6"/>
    <p:sldId id="259" r:id="rId7"/>
    <p:sldId id="266" r:id="rId8"/>
    <p:sldId id="281" r:id="rId9"/>
    <p:sldId id="275" r:id="rId10"/>
    <p:sldId id="261" r:id="rId11"/>
    <p:sldId id="273" r:id="rId12"/>
    <p:sldId id="276" r:id="rId13"/>
    <p:sldId id="263" r:id="rId14"/>
    <p:sldId id="264" r:id="rId15"/>
    <p:sldId id="267" r:id="rId16"/>
    <p:sldId id="277" r:id="rId17"/>
    <p:sldId id="268" r:id="rId18"/>
    <p:sldId id="279" r:id="rId19"/>
    <p:sldId id="278" r:id="rId20"/>
    <p:sldId id="280" r:id="rId21"/>
    <p:sldId id="271" r:id="rId22"/>
    <p:sldId id="269" r:id="rId23"/>
    <p:sldId id="270" r:id="rId24"/>
    <p:sldId id="272" r:id="rId2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59B9"/>
    <a:srgbClr val="FF4446"/>
    <a:srgbClr val="FF3B3B"/>
    <a:srgbClr val="FF5A58"/>
    <a:srgbClr val="000000"/>
    <a:srgbClr val="FF3300"/>
    <a:srgbClr val="FFC4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990"/>
    <p:restoredTop sz="94674"/>
  </p:normalViewPr>
  <p:slideViewPr>
    <p:cSldViewPr snapToGrid="0" snapToObjects="1" showGuides="1">
      <p:cViewPr varScale="1">
        <p:scale>
          <a:sx n="87" d="100"/>
          <a:sy n="87" d="100"/>
        </p:scale>
        <p:origin x="-66" y="-192"/>
      </p:cViewPr>
      <p:guideLst>
        <p:guide orient="horz" pos="2137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328C1-F1C5-914B-A23B-3368A1CCE6D0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44EF-4B71-5447-9E1A-80697F4E56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33935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82157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836068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836068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1261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CDFA2-BD7B-EF43-9B11-03CBEA771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97AB0C-A9C3-E047-AED8-38F9E04F0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35DBE8-6304-8041-888C-12DC4186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E383B3-EBA3-5E4A-AE89-97F96C65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C88ABF-0B0A-B742-8591-43598C59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2576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44B6A-2A56-3742-AA08-C424FE08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178357-C428-1B4A-85AB-EA5445BA2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A334F9-7952-A445-A534-71E1633A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5BD444-A1AD-8348-A027-D32AF8D9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2BB0CB-59A2-AD4D-BB86-97182BDD8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1662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29A017F-FF9F-6F43-8B32-D12CD3249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787C8-C004-A845-8EB3-83A69DCFE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94662E-CC65-4846-94DD-BD2134E4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A59F9F-D70D-8A44-9942-CA4E3041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2DD5B3-72D9-F141-B220-404E28DC9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9370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041DB6-D258-544D-AC9A-F95F6342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FB4CB1-9F90-2B48-82F3-08817FD88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EB008D-7605-1049-A630-4A6A2856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C059FA-994B-9944-9722-1A8A0B52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42EB9E-1583-3F43-9586-A44BC4AA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0692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D8E5C-C30E-4E44-853F-CCF2F4C4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34F850-CD0A-C444-B382-1B84C06CB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7734DB-C058-CF45-A5C9-D45993F14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AEADC7-786E-8248-85F2-15E97491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A529C9-9DFD-D04B-8023-748068BE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4309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1EBA19-CB58-BE40-A426-DB383AC8B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028409-815E-4947-8541-F175DAFFA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F1344C-1AEB-014E-86C6-8F20AABE3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2A1A0A-A4F1-B945-B4F2-B50F1EDF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18779F-66EA-7E42-B8BF-5E4DE124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6F1ACB-02F2-0944-B276-48392B53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8173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B774A6-3023-1648-A976-8D1F4ED4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611FAB-408D-494A-A1DD-E8F28BA63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8BB275-44E0-C343-8F6F-4FB4FB521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4BD8848-EF12-6F4B-AAEF-68D8075BB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558382E-CA33-D64A-8D36-E483E6186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A55FD6F-FA17-4E40-82C1-E91510AF7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98D211-0280-3A40-8268-507EF9A5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680C52D-7E06-0946-B2B8-738E0147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52090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EE85A-4FF2-C348-99AA-D1CE2F109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46AEC9-4764-194B-807B-254753B02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3F1056-F20F-FD46-8DD2-BD574DB9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17742C-E995-E642-9A71-14CC7CD1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2147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EA0E05-26EC-B64F-9329-83E49A05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D5D773-CB56-4942-AE2B-6F234ADF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75A4271-4788-304E-852D-B5A7DFCE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9171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60741-247C-DD4A-975C-C2984F13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398CCF-6614-3146-9090-12749E1DE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FFA4B1-3209-EE40-AF69-7EDEB9D13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1EA25F-0FEB-B74F-86B3-69E56347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8573CB-61D3-4447-BFD2-8B2A42AD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93F859-18BD-E243-A566-05DD3F4D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2973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AA6A3E-E4C1-684A-8BC3-21286B45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861F7CA-F87A-8D4C-A7AF-A2CFAAFD2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E1D2E2-71FC-814D-9234-46D052BCF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7B873C-E857-724E-B9EF-56623056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1408E5-101F-3B47-B3B1-B1F88C27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3C7DBC-5074-934A-8244-5845DF95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1728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0CBC8C-B918-744D-BE25-D2090D64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EBF994-5721-0442-BB15-C7A6B45DB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C68590-E747-7F47-AECF-82FEC931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459A0-7237-874E-934C-4D4A1D9B4C1D}" type="datetimeFigureOut">
              <a:rPr lang="x-none" smtClean="0"/>
              <a:pPr/>
              <a:t>09/05/2024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E2398-F6A6-0A40-BEB9-D0CFF37D9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4CDCD-E3B5-B34C-9716-4ECDC569F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01B23-1CD7-584A-8534-84953DCAD33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6652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microsoft.com/office/2007/relationships/hdphoto" Target="../media/hdphoto9.wdp"/><Relationship Id="rId2" Type="http://schemas.openxmlformats.org/officeDocument/2006/relationships/notesSlide" Target="../notesSlides/notesSlide4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2.png"/><Relationship Id="rId1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microsoft.com/office/2007/relationships/media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ENCIAS NATURALES – BIBLIOTECA VIRTUAL">
            <a:extLst>
              <a:ext uri="{FF2B5EF4-FFF2-40B4-BE49-F238E27FC236}">
                <a16:creationId xmlns:a16="http://schemas.microsoft.com/office/drawing/2014/main" xmlns="" id="{D742719A-6B32-744A-806E-325456135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13000"/>
                    </a14:imgEffect>
                    <a14:imgEffect>
                      <a14:saturation sat="200000"/>
                    </a14:imgEffect>
                    <a14:imgEffect>
                      <a14:brightnessContrast bright="25000"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8517" y="244786"/>
            <a:ext cx="8109646" cy="61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DD7577-F328-0B4E-9CD7-7F2B627ED6A9}"/>
              </a:ext>
            </a:extLst>
          </p:cNvPr>
          <p:cNvSpPr txBox="1"/>
          <p:nvPr/>
        </p:nvSpPr>
        <p:spPr>
          <a:xfrm>
            <a:off x="76472" y="685791"/>
            <a:ext cx="353120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5000" b="1" dirty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itchFamily="82" charset="77"/>
                <a:cs typeface="Phosphate Inline" panose="02000506050000020004" pitchFamily="2" charset="77"/>
              </a:rPr>
              <a:t>Bài 1</a:t>
            </a:r>
          </a:p>
          <a:p>
            <a:pPr algn="ctr"/>
            <a:r>
              <a:rPr lang="x-none" sz="5000" b="1" dirty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sphate Inline" panose="02000506050000020004" pitchFamily="2" charset="77"/>
                <a:cs typeface="Phosphate Inline" panose="02000506050000020004" pitchFamily="2" charset="77"/>
              </a:rPr>
              <a:t>GIỚI THIỆU VỀ KHOA HỌC TỰ NHIÊN</a:t>
            </a:r>
          </a:p>
        </p:txBody>
      </p:sp>
    </p:spTree>
    <p:extLst>
      <p:ext uri="{BB962C8B-B14F-4D97-AF65-F5344CB8AC3E}">
        <p14:creationId xmlns:p14="http://schemas.microsoft.com/office/powerpoint/2010/main" xmlns="" val="23139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507BFA-311F-864F-80DC-5978FC69CCE4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b="1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62D4EF-39C6-4B4C-AB28-28076CEA2D8A}"/>
              </a:ext>
            </a:extLst>
          </p:cNvPr>
          <p:cNvSpPr txBox="1"/>
          <p:nvPr/>
        </p:nvSpPr>
        <p:spPr>
          <a:xfrm>
            <a:off x="1986115" y="918184"/>
            <a:ext cx="10205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x-none" sz="28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</a:t>
            </a:r>
            <a:r>
              <a:rPr lang="x-none" sz="28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YẾU CỦA </a:t>
            </a:r>
            <a:r>
              <a:rPr lang="en-US" sz="28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x-none" sz="28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699639-5DBA-9F44-8A59-B633C8E65941}"/>
              </a:ext>
            </a:extLst>
          </p:cNvPr>
          <p:cNvSpPr txBox="1"/>
          <p:nvPr/>
        </p:nvSpPr>
        <p:spPr>
          <a:xfrm flipH="1">
            <a:off x="427604" y="1935298"/>
            <a:ext cx="11448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Tham khảo SGK và thảo luận nhóm sáu trong thời gian 8 phút, trả lời các </a:t>
            </a:r>
            <a:r>
              <a:rPr lang="x-none" sz="32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câu hỏi</a:t>
            </a:r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2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sau</a:t>
            </a:r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2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rồi</a:t>
            </a:r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2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trình</a:t>
            </a:r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2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bày</a:t>
            </a:r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2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ra</a:t>
            </a:r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2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giấy</a:t>
            </a:r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A0:</a:t>
            </a:r>
            <a:endParaRPr lang="x-none" sz="32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D561121-ED09-444F-98B2-31E3F3DDF107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B050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xmlns="" id="{4391EF61-7248-B14E-9FFC-69EA26CE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xmlns="" id="{2AAEFE29-6391-8E4D-BCF0-273924CC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xmlns="" id="{04A039E7-38C6-F245-9719-AE127E1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xmlns="" id="{95A39E56-3C45-C143-B622-6DD8C0204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xmlns="" id="{BD00F1BE-7ED7-8A49-9D36-99CC0BD6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xmlns="" id="{506D6B44-0F8D-5F4C-9E84-F55B567E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xmlns="" id="{BB23F4A4-9633-7D44-B594-ADC9D386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xmlns="" id="{B2D8E4E9-B55A-1C49-9570-03158C9D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xmlns="" id="{91B469E1-1487-EF42-9B4F-6A83802B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xmlns="" id="{E17CFCC4-8E63-C846-990A-5D0561DF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xmlns="" id="{04692D15-4756-DB41-9B8B-350250F2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xmlns="" id="{3E13DB9F-48D8-2D4E-AFC8-9B884146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xmlns="" id="{524130C2-0580-8B44-92AC-98DABDCAD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xmlns="" id="{F435F387-D1E8-4D43-ABDF-CAC03FD4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xmlns="" id="{3A74A8EE-9E41-9F4A-91EC-F00B27E6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xmlns="" id="{665870A5-B5DC-D74E-90F6-2ABB2CB64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xmlns="" id="{83F80E52-8D72-3541-BEB2-BE64F63A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xmlns="" id="{47ED3A37-096D-5D4C-86CE-CC710524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xmlns="" id="{0237FA6E-DD48-D24B-8C4E-CAFB34FB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xmlns="" id="{E18E220B-5FC2-C84B-9775-DB4D2481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xmlns="" id="{058F1476-AF2E-C24D-84A6-94764486C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xmlns="" id="{F8311838-11FD-C047-9D8B-936F4FCF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xmlns="" id="{F378F74B-31D2-B84D-82B1-CD11A46F2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xmlns="" id="{3E3B5012-0596-7D45-B433-B5C6F2023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xmlns="" id="{225B3000-3544-9C42-B2F7-18EA5ECAF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xmlns="" id="{8FAECA04-8E87-DD49-9747-91851B4E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D039508-62E6-41B0-8DB9-319D831DDB02}"/>
              </a:ext>
            </a:extLst>
          </p:cNvPr>
          <p:cNvGrpSpPr/>
          <p:nvPr/>
        </p:nvGrpSpPr>
        <p:grpSpPr>
          <a:xfrm>
            <a:off x="774642" y="3442645"/>
            <a:ext cx="10688021" cy="1038653"/>
            <a:chOff x="774642" y="3834541"/>
            <a:chExt cx="10688021" cy="1038653"/>
          </a:xfrm>
        </p:grpSpPr>
        <p:pic>
          <p:nvPicPr>
            <p:cNvPr id="7174" name="Picture 6" descr="1">
              <a:extLst>
                <a:ext uri="{FF2B5EF4-FFF2-40B4-BE49-F238E27FC236}">
                  <a16:creationId xmlns:a16="http://schemas.microsoft.com/office/drawing/2014/main" xmlns="" id="{972C43B3-55D1-F545-B725-CE6371466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42" y="3834541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146D2DD-7A8D-824B-991C-59C3D9C6F746}"/>
                </a:ext>
              </a:extLst>
            </p:cNvPr>
            <p:cNvSpPr txBox="1"/>
            <p:nvPr/>
          </p:nvSpPr>
          <p:spPr>
            <a:xfrm flipH="1">
              <a:off x="1803962" y="3857531"/>
              <a:ext cx="9658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3000" dirty="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Khoa học tự nhiên gồm những lĩnh </a:t>
              </a:r>
              <a:r>
                <a:rPr lang="x-none" sz="300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vực </a:t>
              </a:r>
              <a:r>
                <a:rPr lang="en-US" sz="3000" dirty="0" err="1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chủ</a:t>
              </a:r>
              <a:r>
                <a:rPr lang="en-US" sz="3000" dirty="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 </a:t>
              </a:r>
              <a:r>
                <a:rPr lang="en-US" sz="3000" dirty="0" err="1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yếu</a:t>
              </a:r>
              <a:r>
                <a:rPr lang="en-US" sz="3000" dirty="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 </a:t>
              </a:r>
              <a:r>
                <a:rPr lang="x-none" sz="300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nào</a:t>
              </a:r>
              <a:r>
                <a:rPr lang="x-none" sz="3000" dirty="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? Đối tượng nghiên cứu của mỗi lĩnh vực đó là gì?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8A54F0D-6E21-46FB-A6AA-E8F46E11D5CD}"/>
              </a:ext>
            </a:extLst>
          </p:cNvPr>
          <p:cNvGrpSpPr/>
          <p:nvPr/>
        </p:nvGrpSpPr>
        <p:grpSpPr>
          <a:xfrm>
            <a:off x="784522" y="4802286"/>
            <a:ext cx="10678141" cy="1015663"/>
            <a:chOff x="784522" y="5226840"/>
            <a:chExt cx="10678141" cy="1015663"/>
          </a:xfrm>
        </p:grpSpPr>
        <p:pic>
          <p:nvPicPr>
            <p:cNvPr id="7172" name="Picture 4" descr="2">
              <a:extLst>
                <a:ext uri="{FF2B5EF4-FFF2-40B4-BE49-F238E27FC236}">
                  <a16:creationId xmlns:a16="http://schemas.microsoft.com/office/drawing/2014/main" xmlns="" id="{268E86DC-8AB2-9044-ACB6-6629A13FA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2" y="5260122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CC37671-400F-AB46-B33F-8A3B582E9A7E}"/>
                </a:ext>
              </a:extLst>
            </p:cNvPr>
            <p:cNvSpPr txBox="1"/>
            <p:nvPr/>
          </p:nvSpPr>
          <p:spPr>
            <a:xfrm flipH="1">
              <a:off x="1803962" y="5226840"/>
              <a:ext cx="9658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3000" dirty="0">
                  <a:solidFill>
                    <a:srgbClr val="FF3B3B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Lấy 3 ví dụ về đối tượng nghiên cứu cho mỗi lĩnh vực khoa học tự nhiên.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5064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62D4EF-39C6-4B4C-AB28-28076CEA2D8A}"/>
              </a:ext>
            </a:extLst>
          </p:cNvPr>
          <p:cNvSpPr txBox="1"/>
          <p:nvPr/>
        </p:nvSpPr>
        <p:spPr>
          <a:xfrm>
            <a:off x="1986115" y="918184"/>
            <a:ext cx="10205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x-none" sz="28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</a:t>
            </a:r>
            <a:r>
              <a:rPr lang="x-none" sz="28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YẾU CỦA </a:t>
            </a:r>
            <a:r>
              <a:rPr lang="en-US" sz="28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x-none" sz="28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D561121-ED09-444F-98B2-31E3F3DDF107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B050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xmlns="" id="{4391EF61-7248-B14E-9FFC-69EA26CE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xmlns="" id="{2AAEFE29-6391-8E4D-BCF0-273924CC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xmlns="" id="{04A039E7-38C6-F245-9719-AE127E1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xmlns="" id="{95A39E56-3C45-C143-B622-6DD8C0204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xmlns="" id="{BD00F1BE-7ED7-8A49-9D36-99CC0BD6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xmlns="" id="{506D6B44-0F8D-5F4C-9E84-F55B567E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xmlns="" id="{BB23F4A4-9633-7D44-B594-ADC9D386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xmlns="" id="{B2D8E4E9-B55A-1C49-9570-03158C9D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xmlns="" id="{91B469E1-1487-EF42-9B4F-6A83802B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xmlns="" id="{E17CFCC4-8E63-C846-990A-5D0561DF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xmlns="" id="{04692D15-4756-DB41-9B8B-350250F2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xmlns="" id="{3E13DB9F-48D8-2D4E-AFC8-9B884146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xmlns="" id="{524130C2-0580-8B44-92AC-98DABDCAD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xmlns="" id="{F435F387-D1E8-4D43-ABDF-CAC03FD4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xmlns="" id="{3A74A8EE-9E41-9F4A-91EC-F00B27E6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xmlns="" id="{665870A5-B5DC-D74E-90F6-2ABB2CB64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xmlns="" id="{83F80E52-8D72-3541-BEB2-BE64F63A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xmlns="" id="{47ED3A37-096D-5D4C-86CE-CC710524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xmlns="" id="{0237FA6E-DD48-D24B-8C4E-CAFB34FB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xmlns="" id="{E18E220B-5FC2-C84B-9775-DB4D2481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xmlns="" id="{058F1476-AF2E-C24D-84A6-94764486C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xmlns="" id="{F8311838-11FD-C047-9D8B-936F4FCF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xmlns="" id="{F378F74B-31D2-B84D-82B1-CD11A46F2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xmlns="" id="{3E3B5012-0596-7D45-B433-B5C6F2023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xmlns="" id="{225B3000-3544-9C42-B2F7-18EA5ECAF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xmlns="" id="{8FAECA04-8E87-DD49-9747-91851B4E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806964" y="2100942"/>
          <a:ext cx="10666579" cy="4149635"/>
        </p:xfrm>
        <a:graphic>
          <a:graphicData uri="http://schemas.openxmlformats.org/drawingml/2006/table">
            <a:tbl>
              <a:tblPr/>
              <a:tblGrid>
                <a:gridCol w="1805607"/>
                <a:gridCol w="1912190"/>
                <a:gridCol w="2263057"/>
                <a:gridCol w="1615492"/>
                <a:gridCol w="1454741"/>
                <a:gridCol w="1615492"/>
              </a:tblGrid>
              <a:tr h="1524001">
                <a:tc>
                  <a:txBody>
                    <a:bodyPr/>
                    <a:lstStyle/>
                    <a:p>
                      <a:pPr marR="2159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lĩnh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vực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yếu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KHTN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lí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Hóa học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Sinh học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Thiên văn học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Khoa học Trái Đất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5634">
                <a:tc>
                  <a:txBody>
                    <a:bodyPr/>
                    <a:lstStyle/>
                    <a:p>
                      <a:pPr marR="21590" indent="21590"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Đối tượng nghiên cứu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indent="21590" algn="just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Năng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lượng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giữa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nam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...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indent="21590"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cấu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than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biến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đun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nóng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cấu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trúc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muối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…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indent="21590"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Vi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khuẩn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rêu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loài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chim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…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indent="21590"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Ngân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mặt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trời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mặt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trăng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… 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indent="21590" algn="just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dạng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trái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bầu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khí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quyển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, …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059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62D4EF-39C6-4B4C-AB28-28076CEA2D8A}"/>
              </a:ext>
            </a:extLst>
          </p:cNvPr>
          <p:cNvSpPr txBox="1"/>
          <p:nvPr/>
        </p:nvSpPr>
        <p:spPr>
          <a:xfrm>
            <a:off x="1643739" y="526288"/>
            <a:ext cx="1038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x-none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</a:t>
            </a:r>
            <a:r>
              <a:rPr lang="x-none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YẾU CỦA </a:t>
            </a:r>
            <a:r>
              <a:rPr lang="en-US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x-none" sz="32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8D561121-ED09-444F-98B2-31E3F3DDF107}"/>
              </a:ext>
            </a:extLst>
          </p:cNvPr>
          <p:cNvGrpSpPr/>
          <p:nvPr/>
        </p:nvGrpSpPr>
        <p:grpSpPr>
          <a:xfrm>
            <a:off x="280252" y="177145"/>
            <a:ext cx="1194528" cy="1238028"/>
            <a:chOff x="7534276" y="5373688"/>
            <a:chExt cx="801688" cy="803275"/>
          </a:xfrm>
          <a:solidFill>
            <a:srgbClr val="00B050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xmlns="" id="{4391EF61-7248-B14E-9FFC-69EA26CE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xmlns="" id="{2AAEFE29-6391-8E4D-BCF0-273924CC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xmlns="" id="{04A039E7-38C6-F245-9719-AE127E1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xmlns="" id="{95A39E56-3C45-C143-B622-6DD8C0204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xmlns="" id="{BD00F1BE-7ED7-8A49-9D36-99CC0BD6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xmlns="" id="{506D6B44-0F8D-5F4C-9E84-F55B567E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xmlns="" id="{BB23F4A4-9633-7D44-B594-ADC9D386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xmlns="" id="{B2D8E4E9-B55A-1C49-9570-03158C9D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xmlns="" id="{91B469E1-1487-EF42-9B4F-6A83802B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xmlns="" id="{E17CFCC4-8E63-C846-990A-5D0561DF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xmlns="" id="{04692D15-4756-DB41-9B8B-350250F2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xmlns="" id="{3E13DB9F-48D8-2D4E-AFC8-9B884146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xmlns="" id="{524130C2-0580-8B44-92AC-98DABDCAD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xmlns="" id="{F435F387-D1E8-4D43-ABDF-CAC03FD4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xmlns="" id="{3A74A8EE-9E41-9F4A-91EC-F00B27E6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xmlns="" id="{665870A5-B5DC-D74E-90F6-2ABB2CB64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xmlns="" id="{83F80E52-8D72-3541-BEB2-BE64F63A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xmlns="" id="{47ED3A37-096D-5D4C-86CE-CC710524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xmlns="" id="{0237FA6E-DD48-D24B-8C4E-CAFB34FB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xmlns="" id="{E18E220B-5FC2-C84B-9775-DB4D2481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xmlns="" id="{058F1476-AF2E-C24D-84A6-94764486C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xmlns="" id="{F8311838-11FD-C047-9D8B-936F4FCF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xmlns="" id="{F378F74B-31D2-B84D-82B1-CD11A46F2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xmlns="" id="{3E3B5012-0596-7D45-B433-B5C6F2023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xmlns="" id="{225B3000-3544-9C42-B2F7-18EA5ECAF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xmlns="" id="{8FAECA04-8E87-DD49-9747-91851B4E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08637" y="1382464"/>
            <a:ext cx="1170918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Đối tượng nghiên cứu: </a:t>
            </a: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 vật, hiện tượng của thế giới tự nhiên và ảnh hưởng của thế giới tự nhiên đến con người.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 lĩnh vực KHTN: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Sinh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nghiên cứu về sinh vật và sự sống trên Trái Đất.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Vật lí nghiên cứu về vật chất, năng lượng và sự biến đổi của chúng trong tự nhiên.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Hóa học nghiên cứu về các chất và sự biến đổi các chất trong tự nhiên.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Khoa học Trái Đất nghiên cứu về Trái Đất.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Thiên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nghiên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cứu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59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5BFC6E-1517-9B4C-9D85-30EF1FCD1187}"/>
              </a:ext>
            </a:extLst>
          </p:cNvPr>
          <p:cNvSpPr txBox="1"/>
          <p:nvPr/>
        </p:nvSpPr>
        <p:spPr>
          <a:xfrm>
            <a:off x="2092401" y="892746"/>
            <a:ext cx="1005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VỀ VẬT SỐNG, VẬT KHÔNG SỐNG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E0B971D-5AB2-6545-BB58-5B8ABEFA1525}"/>
              </a:ext>
            </a:extLst>
          </p:cNvPr>
          <p:cNvSpPr txBox="1"/>
          <p:nvPr/>
        </p:nvSpPr>
        <p:spPr>
          <a:xfrm flipH="1">
            <a:off x="7674379" y="2269471"/>
            <a:ext cx="423571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hảo </a:t>
            </a:r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luận nhóm đôi trong thời gian 5 phút,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hoàn thành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bảng 2 trong</a:t>
            </a:r>
          </a:p>
          <a:p>
            <a:pPr algn="just">
              <a:spcBef>
                <a:spcPts val="600"/>
              </a:spcBef>
            </a:pPr>
            <a:r>
              <a:rPr lang="x-none" sz="28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</a:t>
            </a:r>
            <a:r>
              <a:rPr lang="x-none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TẬP SỐ 3</a:t>
            </a:r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xmlns="" id="{567CB406-B21E-B64A-8D9D-1DD658F1E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4448452"/>
              </p:ext>
            </p:extLst>
          </p:nvPr>
        </p:nvGraphicFramePr>
        <p:xfrm>
          <a:off x="197414" y="2086487"/>
          <a:ext cx="7255164" cy="4334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860">
                  <a:extLst>
                    <a:ext uri="{9D8B030D-6E8A-4147-A177-3AD203B41FA5}">
                      <a16:colId xmlns:a16="http://schemas.microsoft.com/office/drawing/2014/main" xmlns="" val="3815556433"/>
                    </a:ext>
                  </a:extLst>
                </a:gridCol>
                <a:gridCol w="762860">
                  <a:extLst>
                    <a:ext uri="{9D8B030D-6E8A-4147-A177-3AD203B41FA5}">
                      <a16:colId xmlns:a16="http://schemas.microsoft.com/office/drawing/2014/main" xmlns="" val="2702167245"/>
                    </a:ext>
                  </a:extLst>
                </a:gridCol>
                <a:gridCol w="763347">
                  <a:extLst>
                    <a:ext uri="{9D8B030D-6E8A-4147-A177-3AD203B41FA5}">
                      <a16:colId xmlns:a16="http://schemas.microsoft.com/office/drawing/2014/main" xmlns="" val="2239346345"/>
                    </a:ext>
                  </a:extLst>
                </a:gridCol>
                <a:gridCol w="763347">
                  <a:extLst>
                    <a:ext uri="{9D8B030D-6E8A-4147-A177-3AD203B41FA5}">
                      <a16:colId xmlns:a16="http://schemas.microsoft.com/office/drawing/2014/main" xmlns="" val="3547429664"/>
                    </a:ext>
                  </a:extLst>
                </a:gridCol>
                <a:gridCol w="748669">
                  <a:extLst>
                    <a:ext uri="{9D8B030D-6E8A-4147-A177-3AD203B41FA5}">
                      <a16:colId xmlns:a16="http://schemas.microsoft.com/office/drawing/2014/main" xmlns="" val="3536321897"/>
                    </a:ext>
                  </a:extLst>
                </a:gridCol>
                <a:gridCol w="726158">
                  <a:extLst>
                    <a:ext uri="{9D8B030D-6E8A-4147-A177-3AD203B41FA5}">
                      <a16:colId xmlns:a16="http://schemas.microsoft.com/office/drawing/2014/main" xmlns="" val="1510437913"/>
                    </a:ext>
                  </a:extLst>
                </a:gridCol>
                <a:gridCol w="693863">
                  <a:extLst>
                    <a:ext uri="{9D8B030D-6E8A-4147-A177-3AD203B41FA5}">
                      <a16:colId xmlns:a16="http://schemas.microsoft.com/office/drawing/2014/main" xmlns="" val="2993153410"/>
                    </a:ext>
                  </a:extLst>
                </a:gridCol>
                <a:gridCol w="693374">
                  <a:extLst>
                    <a:ext uri="{9D8B030D-6E8A-4147-A177-3AD203B41FA5}">
                      <a16:colId xmlns:a16="http://schemas.microsoft.com/office/drawing/2014/main" xmlns="" val="2622578201"/>
                    </a:ext>
                  </a:extLst>
                </a:gridCol>
                <a:gridCol w="694843">
                  <a:extLst>
                    <a:ext uri="{9D8B030D-6E8A-4147-A177-3AD203B41FA5}">
                      <a16:colId xmlns:a16="http://schemas.microsoft.com/office/drawing/2014/main" xmlns="" val="3817218393"/>
                    </a:ext>
                  </a:extLst>
                </a:gridCol>
                <a:gridCol w="645843">
                  <a:extLst>
                    <a:ext uri="{9D8B030D-6E8A-4147-A177-3AD203B41FA5}">
                      <a16:colId xmlns:a16="http://schemas.microsoft.com/office/drawing/2014/main" xmlns="" val="158095596"/>
                    </a:ext>
                  </a:extLst>
                </a:gridCol>
              </a:tblGrid>
              <a:tr h="2830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Vật trong </a:t>
                      </a:r>
                      <a:br>
                        <a:rPr lang="en-US" sz="1300">
                          <a:effectLst/>
                        </a:rPr>
                      </a:br>
                      <a:r>
                        <a:rPr lang="en-US" sz="1300">
                          <a:effectLst/>
                        </a:rPr>
                        <a:t>tự nhiên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Xếp loại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R="5461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Đặc điểm nhận biết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6639871"/>
                  </a:ext>
                </a:extLst>
              </a:tr>
              <a:tr h="90232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 b="1">
                          <a:effectLst/>
                        </a:rPr>
                        <a:t>Vật sống</a:t>
                      </a:r>
                      <a:endParaRPr lang="x-none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 b="1">
                          <a:effectLst/>
                        </a:rPr>
                        <a:t>Vật </a:t>
                      </a:r>
                      <a:br>
                        <a:rPr lang="en-US" sz="1300" b="1">
                          <a:effectLst/>
                        </a:rPr>
                      </a:br>
                      <a:r>
                        <a:rPr lang="en-US" sz="1300" b="1">
                          <a:effectLst/>
                        </a:rPr>
                        <a:t>không sống</a:t>
                      </a:r>
                      <a:endParaRPr lang="x-none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47819618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13262336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12205046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46481859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7351713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00486142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44055184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x-no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71745133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7531B2A-8DAA-4FB6-90D4-FC8F6317A820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34" name="Freeform 430">
              <a:extLst>
                <a:ext uri="{FF2B5EF4-FFF2-40B4-BE49-F238E27FC236}">
                  <a16:creationId xmlns:a16="http://schemas.microsoft.com/office/drawing/2014/main" xmlns="" id="{5E47B001-90B4-47C3-B003-9DA9BD7F3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31">
              <a:extLst>
                <a:ext uri="{FF2B5EF4-FFF2-40B4-BE49-F238E27FC236}">
                  <a16:creationId xmlns:a16="http://schemas.microsoft.com/office/drawing/2014/main" xmlns="" id="{E85F7943-4829-40C6-855B-56C89A9B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32">
              <a:extLst>
                <a:ext uri="{FF2B5EF4-FFF2-40B4-BE49-F238E27FC236}">
                  <a16:creationId xmlns:a16="http://schemas.microsoft.com/office/drawing/2014/main" xmlns="" id="{C778E094-1A27-47DD-937E-717C94543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33">
              <a:extLst>
                <a:ext uri="{FF2B5EF4-FFF2-40B4-BE49-F238E27FC236}">
                  <a16:creationId xmlns:a16="http://schemas.microsoft.com/office/drawing/2014/main" xmlns="" id="{081DFDF9-0E93-49DC-AD98-B9DAB7370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34">
              <a:extLst>
                <a:ext uri="{FF2B5EF4-FFF2-40B4-BE49-F238E27FC236}">
                  <a16:creationId xmlns:a16="http://schemas.microsoft.com/office/drawing/2014/main" xmlns="" id="{C17F69FE-D39A-4721-BF9A-0354A5189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35">
              <a:extLst>
                <a:ext uri="{FF2B5EF4-FFF2-40B4-BE49-F238E27FC236}">
                  <a16:creationId xmlns:a16="http://schemas.microsoft.com/office/drawing/2014/main" xmlns="" id="{45C0AE89-8B9B-44E0-ACA3-0E7BCEE3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36">
              <a:extLst>
                <a:ext uri="{FF2B5EF4-FFF2-40B4-BE49-F238E27FC236}">
                  <a16:creationId xmlns:a16="http://schemas.microsoft.com/office/drawing/2014/main" xmlns="" id="{F26E76DC-43AD-4971-8777-714CBB25A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7">
              <a:extLst>
                <a:ext uri="{FF2B5EF4-FFF2-40B4-BE49-F238E27FC236}">
                  <a16:creationId xmlns:a16="http://schemas.microsoft.com/office/drawing/2014/main" xmlns="" id="{FC10E5DE-8957-4E51-9125-D7BDA59E8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38">
              <a:extLst>
                <a:ext uri="{FF2B5EF4-FFF2-40B4-BE49-F238E27FC236}">
                  <a16:creationId xmlns:a16="http://schemas.microsoft.com/office/drawing/2014/main" xmlns="" id="{DE87F093-4712-4FFC-B163-988520BA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39">
              <a:extLst>
                <a:ext uri="{FF2B5EF4-FFF2-40B4-BE49-F238E27FC236}">
                  <a16:creationId xmlns:a16="http://schemas.microsoft.com/office/drawing/2014/main" xmlns="" id="{5AB5AEE5-DFD4-4991-AA96-C2761005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40">
              <a:extLst>
                <a:ext uri="{FF2B5EF4-FFF2-40B4-BE49-F238E27FC236}">
                  <a16:creationId xmlns:a16="http://schemas.microsoft.com/office/drawing/2014/main" xmlns="" id="{BA647D1C-A543-4680-B636-84EBC87E9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1">
              <a:extLst>
                <a:ext uri="{FF2B5EF4-FFF2-40B4-BE49-F238E27FC236}">
                  <a16:creationId xmlns:a16="http://schemas.microsoft.com/office/drawing/2014/main" xmlns="" id="{27C00A8A-330F-4CC0-8AB8-1A7992D51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42">
              <a:extLst>
                <a:ext uri="{FF2B5EF4-FFF2-40B4-BE49-F238E27FC236}">
                  <a16:creationId xmlns:a16="http://schemas.microsoft.com/office/drawing/2014/main" xmlns="" id="{19343E56-5FC0-4A4A-8F2B-D50B627B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43">
              <a:extLst>
                <a:ext uri="{FF2B5EF4-FFF2-40B4-BE49-F238E27FC236}">
                  <a16:creationId xmlns:a16="http://schemas.microsoft.com/office/drawing/2014/main" xmlns="" id="{F0ED31E1-D6A8-4C1D-8404-D754BC37C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4">
              <a:extLst>
                <a:ext uri="{FF2B5EF4-FFF2-40B4-BE49-F238E27FC236}">
                  <a16:creationId xmlns:a16="http://schemas.microsoft.com/office/drawing/2014/main" xmlns="" id="{052548F3-0396-43B5-8940-2E7FF8A3A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5">
              <a:extLst>
                <a:ext uri="{FF2B5EF4-FFF2-40B4-BE49-F238E27FC236}">
                  <a16:creationId xmlns:a16="http://schemas.microsoft.com/office/drawing/2014/main" xmlns="" id="{FB45587F-FC84-4E26-827B-85B78F4302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6">
              <a:extLst>
                <a:ext uri="{FF2B5EF4-FFF2-40B4-BE49-F238E27FC236}">
                  <a16:creationId xmlns:a16="http://schemas.microsoft.com/office/drawing/2014/main" xmlns="" id="{78F07DBA-348E-4A54-A138-6B42599B6E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47">
              <a:extLst>
                <a:ext uri="{FF2B5EF4-FFF2-40B4-BE49-F238E27FC236}">
                  <a16:creationId xmlns:a16="http://schemas.microsoft.com/office/drawing/2014/main" xmlns="" id="{5A8D2630-2E86-416A-B645-C42A29EC8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48">
              <a:extLst>
                <a:ext uri="{FF2B5EF4-FFF2-40B4-BE49-F238E27FC236}">
                  <a16:creationId xmlns:a16="http://schemas.microsoft.com/office/drawing/2014/main" xmlns="" id="{3448855F-FBDF-4875-974E-2ABBEA427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49">
              <a:extLst>
                <a:ext uri="{FF2B5EF4-FFF2-40B4-BE49-F238E27FC236}">
                  <a16:creationId xmlns:a16="http://schemas.microsoft.com/office/drawing/2014/main" xmlns="" id="{83EE91CE-4DE7-46F2-9C82-B926D0836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50">
              <a:extLst>
                <a:ext uri="{FF2B5EF4-FFF2-40B4-BE49-F238E27FC236}">
                  <a16:creationId xmlns:a16="http://schemas.microsoft.com/office/drawing/2014/main" xmlns="" id="{00269A0A-8BDB-4886-8614-5F7DEFFD6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51">
              <a:extLst>
                <a:ext uri="{FF2B5EF4-FFF2-40B4-BE49-F238E27FC236}">
                  <a16:creationId xmlns:a16="http://schemas.microsoft.com/office/drawing/2014/main" xmlns="" id="{4D410672-28ED-418A-B617-89FD0CD4A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52">
              <a:extLst>
                <a:ext uri="{FF2B5EF4-FFF2-40B4-BE49-F238E27FC236}">
                  <a16:creationId xmlns:a16="http://schemas.microsoft.com/office/drawing/2014/main" xmlns="" id="{CD757C67-8DE0-44DF-BA9C-62BF0A919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53">
              <a:extLst>
                <a:ext uri="{FF2B5EF4-FFF2-40B4-BE49-F238E27FC236}">
                  <a16:creationId xmlns:a16="http://schemas.microsoft.com/office/drawing/2014/main" xmlns="" id="{AEC07909-C260-41F0-A6BF-855AFEFCC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54">
              <a:extLst>
                <a:ext uri="{FF2B5EF4-FFF2-40B4-BE49-F238E27FC236}">
                  <a16:creationId xmlns:a16="http://schemas.microsoft.com/office/drawing/2014/main" xmlns="" id="{43DDC265-AABB-4443-A317-0F1DEB575C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55">
              <a:extLst>
                <a:ext uri="{FF2B5EF4-FFF2-40B4-BE49-F238E27FC236}">
                  <a16:creationId xmlns:a16="http://schemas.microsoft.com/office/drawing/2014/main" xmlns="" id="{8555714A-673D-4B75-964A-0700F704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D081FB0-074F-4FDA-BBD4-4C71AF6F5F75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pic>
        <p:nvPicPr>
          <p:cNvPr id="61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76CB27A1-CCE5-4523-A991-09D197E7CA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8751" y="4792882"/>
            <a:ext cx="2425246" cy="13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50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1147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F48F353-0756-FB43-AC24-D5356397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0" y="3564423"/>
            <a:ext cx="1955800" cy="1511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6D1E65F-F2A2-3143-948C-2F61C230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2127162"/>
            <a:ext cx="1879600" cy="1346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239BDB0-2D6B-5D4F-85F5-507340A86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730" y="4936628"/>
            <a:ext cx="1524000" cy="1066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E237CF7-6962-7345-A714-31F0AAE66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866" y="5588975"/>
            <a:ext cx="1397000" cy="1219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AA61776-DFA5-2947-9205-9DF9D9323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56" y="5219963"/>
            <a:ext cx="2006600" cy="12451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58AF58B-A0AC-CF4C-B4F5-15D7B90D4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474" b="89474" l="4630" r="92130">
                        <a14:foregroundMark x1="15741" y1="62105" x2="15741" y2="62105"/>
                        <a14:foregroundMark x1="4630" y1="70526" x2="4630" y2="70526"/>
                        <a14:foregroundMark x1="82870" y1="12632" x2="82870" y2="12632"/>
                        <a14:foregroundMark x1="92130" y1="37895" x2="92130" y2="37895"/>
                        <a14:foregroundMark x1="69444" y1="35789" x2="69444" y2="35789"/>
                        <a14:foregroundMark x1="62963" y1="58947" x2="62963" y2="58947"/>
                        <a14:foregroundMark x1="59259" y1="78947" x2="59259" y2="78947"/>
                        <a14:foregroundMark x1="50926" y1="84211" x2="50926" y2="8421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130" y="3652602"/>
            <a:ext cx="2743200" cy="12065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D5EAC9A-A0AE-C14E-A042-55A632DCAC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730" y="2127162"/>
            <a:ext cx="2057400" cy="1346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E3A4439-82DC-884A-BFA5-9567D81D0E87}"/>
              </a:ext>
            </a:extLst>
          </p:cNvPr>
          <p:cNvSpPr txBox="1"/>
          <p:nvPr/>
        </p:nvSpPr>
        <p:spPr>
          <a:xfrm flipH="1">
            <a:off x="6933270" y="3272035"/>
            <a:ext cx="47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SỐNG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C6F1892-C8E7-0C44-8059-3982F074E820}"/>
              </a:ext>
            </a:extLst>
          </p:cNvPr>
          <p:cNvSpPr txBox="1"/>
          <p:nvPr/>
        </p:nvSpPr>
        <p:spPr>
          <a:xfrm flipH="1">
            <a:off x="7031864" y="6172696"/>
            <a:ext cx="47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KHÔNG SỐNG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689E74B-2C7E-43CE-9375-FD50A14AD196}"/>
              </a:ext>
            </a:extLst>
          </p:cNvPr>
          <p:cNvSpPr txBox="1"/>
          <p:nvPr/>
        </p:nvSpPr>
        <p:spPr>
          <a:xfrm>
            <a:off x="1913275" y="449896"/>
            <a:ext cx="1005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PHÂN BIỆT </a:t>
            </a:r>
            <a:r>
              <a:rPr lang="x-none" sz="32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</a:t>
            </a:r>
            <a:r>
              <a:rPr lang="x-none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SỐNG, VẬT KHÔNG SỐNG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7C0A836C-2E27-43CE-84C7-938AB2E69599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74" name="Freeform 467">
              <a:extLst>
                <a:ext uri="{FF2B5EF4-FFF2-40B4-BE49-F238E27FC236}">
                  <a16:creationId xmlns:a16="http://schemas.microsoft.com/office/drawing/2014/main" xmlns="" id="{15746DA5-D0B7-4153-AB95-B617E5A27E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68">
              <a:extLst>
                <a:ext uri="{FF2B5EF4-FFF2-40B4-BE49-F238E27FC236}">
                  <a16:creationId xmlns:a16="http://schemas.microsoft.com/office/drawing/2014/main" xmlns="" id="{C39DE272-B9FC-4652-81A7-27CA0B2E6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9">
              <a:extLst>
                <a:ext uri="{FF2B5EF4-FFF2-40B4-BE49-F238E27FC236}">
                  <a16:creationId xmlns:a16="http://schemas.microsoft.com/office/drawing/2014/main" xmlns="" id="{FC4476B0-8600-431D-98EF-79A8B7C24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0">
              <a:extLst>
                <a:ext uri="{FF2B5EF4-FFF2-40B4-BE49-F238E27FC236}">
                  <a16:creationId xmlns:a16="http://schemas.microsoft.com/office/drawing/2014/main" xmlns="" id="{79BF9C68-1D8C-4DEC-B545-3A1321D93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71">
              <a:extLst>
                <a:ext uri="{FF2B5EF4-FFF2-40B4-BE49-F238E27FC236}">
                  <a16:creationId xmlns:a16="http://schemas.microsoft.com/office/drawing/2014/main" xmlns="" id="{97EAF8FE-6012-400D-B32F-5E2D17F8E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2">
              <a:extLst>
                <a:ext uri="{FF2B5EF4-FFF2-40B4-BE49-F238E27FC236}">
                  <a16:creationId xmlns:a16="http://schemas.microsoft.com/office/drawing/2014/main" xmlns="" id="{1FF206DD-6BBE-4672-BDC0-E231586A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473">
              <a:extLst>
                <a:ext uri="{FF2B5EF4-FFF2-40B4-BE49-F238E27FC236}">
                  <a16:creationId xmlns:a16="http://schemas.microsoft.com/office/drawing/2014/main" xmlns="" id="{94194E82-4E88-4A1B-9310-81C22C4CB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74">
              <a:extLst>
                <a:ext uri="{FF2B5EF4-FFF2-40B4-BE49-F238E27FC236}">
                  <a16:creationId xmlns:a16="http://schemas.microsoft.com/office/drawing/2014/main" xmlns="" id="{1ACA2DFE-A4D4-4619-932B-E4BA5A858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475">
              <a:extLst>
                <a:ext uri="{FF2B5EF4-FFF2-40B4-BE49-F238E27FC236}">
                  <a16:creationId xmlns:a16="http://schemas.microsoft.com/office/drawing/2014/main" xmlns="" id="{C8FFB783-3734-431C-AF62-5A0157668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76">
              <a:extLst>
                <a:ext uri="{FF2B5EF4-FFF2-40B4-BE49-F238E27FC236}">
                  <a16:creationId xmlns:a16="http://schemas.microsoft.com/office/drawing/2014/main" xmlns="" id="{F810AF13-B15F-4113-B1CD-6D28E7C8D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85189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509 L 0.54922 -0.2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61" y="-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695 L 0.5211 -0.146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0" y="-7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394 L 0.34935 -0.24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25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949 L 0.52109 -0.14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-7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764 L 0.51498 0.0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55" y="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1713 L 0.32955 -0.0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-34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62826 -0.15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2EC82F-36A7-B04F-A738-CDCA1554E2BD}"/>
              </a:ext>
            </a:extLst>
          </p:cNvPr>
          <p:cNvSpPr txBox="1"/>
          <p:nvPr/>
        </p:nvSpPr>
        <p:spPr>
          <a:xfrm>
            <a:off x="1963742" y="514573"/>
            <a:ext cx="917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ĐẶC ĐIỂM CỦA SỰ SỐNG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8447B1C5-087A-B148-AF34-164FAD982A5E}"/>
              </a:ext>
            </a:extLst>
          </p:cNvPr>
          <p:cNvSpPr/>
          <p:nvPr/>
        </p:nvSpPr>
        <p:spPr>
          <a:xfrm>
            <a:off x="3642106" y="1867148"/>
            <a:ext cx="2200756" cy="1366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Thu, nhận </a:t>
            </a:r>
          </a:p>
          <a:p>
            <a:pPr algn="ctr"/>
            <a:r>
              <a:rPr lang="x-none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chất cần thiết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E125DF0B-E7EA-1B44-9235-EC2482C2FCE4}"/>
              </a:ext>
            </a:extLst>
          </p:cNvPr>
          <p:cNvSpPr/>
          <p:nvPr/>
        </p:nvSpPr>
        <p:spPr>
          <a:xfrm>
            <a:off x="665565" y="3716725"/>
            <a:ext cx="2200756" cy="1366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Thải bỏ </a:t>
            </a:r>
          </a:p>
          <a:p>
            <a:pPr algn="ctr"/>
            <a:r>
              <a:rPr lang="x-none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chất thải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BE679F60-DA30-E640-8C09-E58347B906DA}"/>
              </a:ext>
            </a:extLst>
          </p:cNvPr>
          <p:cNvSpPr/>
          <p:nvPr/>
        </p:nvSpPr>
        <p:spPr>
          <a:xfrm>
            <a:off x="3642101" y="5565080"/>
            <a:ext cx="2200757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Vận động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9986D223-C90E-E64B-9F2A-501CFB188721}"/>
              </a:ext>
            </a:extLst>
          </p:cNvPr>
          <p:cNvSpPr/>
          <p:nvPr/>
        </p:nvSpPr>
        <p:spPr>
          <a:xfrm>
            <a:off x="6256150" y="1867148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Lớn lên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9B0376F2-9F30-EB4E-BAD6-2F0DD2D628D8}"/>
              </a:ext>
            </a:extLst>
          </p:cNvPr>
          <p:cNvSpPr/>
          <p:nvPr/>
        </p:nvSpPr>
        <p:spPr>
          <a:xfrm>
            <a:off x="9611513" y="3104838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Sinh sản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88324CD5-BAC9-D044-8986-3EC0C2F9657E}"/>
              </a:ext>
            </a:extLst>
          </p:cNvPr>
          <p:cNvSpPr/>
          <p:nvPr/>
        </p:nvSpPr>
        <p:spPr>
          <a:xfrm>
            <a:off x="6256153" y="4332436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Cảm ứng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2CAE4F85-D49B-ED45-9EEC-CEED9B00CB0A}"/>
              </a:ext>
            </a:extLst>
          </p:cNvPr>
          <p:cNvSpPr/>
          <p:nvPr/>
        </p:nvSpPr>
        <p:spPr>
          <a:xfrm>
            <a:off x="9727770" y="5565080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Chết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BF6393A-F352-6844-939C-52B70284C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93" y="5095160"/>
            <a:ext cx="1252519" cy="16890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456C50A-D64E-DD4B-B5CC-FC9475EA1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1298" y="1238043"/>
            <a:ext cx="1882947" cy="14355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43C5B23-1F7A-144B-AAAC-993895B4E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6126" y="2812384"/>
            <a:ext cx="1770346" cy="13236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A11B53E-F598-EF4C-8CFB-080065ACD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137" y="4179002"/>
            <a:ext cx="1515708" cy="1290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25D89B4-D405-964F-8841-09DB21256C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36138" y="5565080"/>
            <a:ext cx="1672351" cy="10421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3412CD4-A660-0347-952B-62B2869B75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9470" y="3603739"/>
            <a:ext cx="2200756" cy="14914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1EFF96D-66EF-E040-9B11-25AA68E2B2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608" y="1845114"/>
            <a:ext cx="2869923" cy="1677228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2BCA91E1-0525-184A-9C21-9651E6E5FC6B}"/>
              </a:ext>
            </a:extLst>
          </p:cNvPr>
          <p:cNvCxnSpPr/>
          <p:nvPr/>
        </p:nvCxnSpPr>
        <p:spPr>
          <a:xfrm>
            <a:off x="6024563" y="1635678"/>
            <a:ext cx="0" cy="4971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224746D-E888-4AA7-9FAD-2D70770BB689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47" name="Freeform 467">
              <a:extLst>
                <a:ext uri="{FF2B5EF4-FFF2-40B4-BE49-F238E27FC236}">
                  <a16:creationId xmlns:a16="http://schemas.microsoft.com/office/drawing/2014/main" xmlns="" id="{95E10E36-E7BB-418C-861E-AF2CC8295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68">
              <a:extLst>
                <a:ext uri="{FF2B5EF4-FFF2-40B4-BE49-F238E27FC236}">
                  <a16:creationId xmlns:a16="http://schemas.microsoft.com/office/drawing/2014/main" xmlns="" id="{A7D9EB91-C2AD-40BF-AB25-281B5EF1E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9">
              <a:extLst>
                <a:ext uri="{FF2B5EF4-FFF2-40B4-BE49-F238E27FC236}">
                  <a16:creationId xmlns:a16="http://schemas.microsoft.com/office/drawing/2014/main" xmlns="" id="{F5117F05-3177-4940-A58F-7D6442E80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0">
              <a:extLst>
                <a:ext uri="{FF2B5EF4-FFF2-40B4-BE49-F238E27FC236}">
                  <a16:creationId xmlns:a16="http://schemas.microsoft.com/office/drawing/2014/main" xmlns="" id="{ACCE99E4-EF43-4FD1-9326-6055189E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71">
              <a:extLst>
                <a:ext uri="{FF2B5EF4-FFF2-40B4-BE49-F238E27FC236}">
                  <a16:creationId xmlns:a16="http://schemas.microsoft.com/office/drawing/2014/main" xmlns="" id="{4BFA2AE4-B79D-4C6B-BCC2-BEABB4087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72">
              <a:extLst>
                <a:ext uri="{FF2B5EF4-FFF2-40B4-BE49-F238E27FC236}">
                  <a16:creationId xmlns:a16="http://schemas.microsoft.com/office/drawing/2014/main" xmlns="" id="{D0D6C29B-6D2F-42B4-A455-8778B08C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73">
              <a:extLst>
                <a:ext uri="{FF2B5EF4-FFF2-40B4-BE49-F238E27FC236}">
                  <a16:creationId xmlns:a16="http://schemas.microsoft.com/office/drawing/2014/main" xmlns="" id="{4AEBB70D-1998-4012-8C05-9BF98C866B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74">
              <a:extLst>
                <a:ext uri="{FF2B5EF4-FFF2-40B4-BE49-F238E27FC236}">
                  <a16:creationId xmlns:a16="http://schemas.microsoft.com/office/drawing/2014/main" xmlns="" id="{FA41B3D4-F0FB-43FA-99DB-BA6DD7C3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75">
              <a:extLst>
                <a:ext uri="{FF2B5EF4-FFF2-40B4-BE49-F238E27FC236}">
                  <a16:creationId xmlns:a16="http://schemas.microsoft.com/office/drawing/2014/main" xmlns="" id="{D07F2098-04C8-47F1-A4CD-82FB66FD8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76">
              <a:extLst>
                <a:ext uri="{FF2B5EF4-FFF2-40B4-BE49-F238E27FC236}">
                  <a16:creationId xmlns:a16="http://schemas.microsoft.com/office/drawing/2014/main" xmlns="" id="{1BF00112-5059-4DB5-B1CC-62853AAA3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2672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5BFC6E-1517-9B4C-9D85-30EF1FCD1187}"/>
              </a:ext>
            </a:extLst>
          </p:cNvPr>
          <p:cNvSpPr txBox="1"/>
          <p:nvPr/>
        </p:nvSpPr>
        <p:spPr>
          <a:xfrm>
            <a:off x="709879" y="228700"/>
            <a:ext cx="1005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smtClean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</a:t>
            </a:r>
            <a:r>
              <a:rPr lang="x-none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SỐNG, VẬT KHÔNG SỐNG</a:t>
            </a: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80250" y="769931"/>
            <a:ext cx="1191175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Vật sống: con cá, con chim, mầm cây, con sứa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Vật không sống: xe đạp, cái cốc, đôi giày.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=&gt; Vật sống mang những đặc điểm của sự sống, vật không sống không mang những đặc điểm của vật sống.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Đặc điểm của vật sống: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Thu nhận chất dinh dưỡng cần thiết từ môi trường.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Thải bỏ chất thải (khí oxi, phân…)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Biết vận động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Lớn lên và tăng trưởng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Có khả năng sinh sản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Cảm ứng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Chết đi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04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CA5E2E1-BD65-7E4C-9119-3084371D787D}"/>
              </a:ext>
            </a:extLst>
          </p:cNvPr>
          <p:cNvSpPr txBox="1"/>
          <p:nvPr/>
        </p:nvSpPr>
        <p:spPr>
          <a:xfrm>
            <a:off x="1972100" y="20745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06835" y="892603"/>
            <a:ext cx="114299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1: Lập bảng sự khác biệt giữa vật sống và vật không sống: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141514" y="1621949"/>
          <a:ext cx="11898086" cy="3863342"/>
        </p:xfrm>
        <a:graphic>
          <a:graphicData uri="http://schemas.openxmlformats.org/drawingml/2006/table">
            <a:tbl>
              <a:tblPr/>
              <a:tblGrid>
                <a:gridCol w="6088931"/>
                <a:gridCol w="5809155"/>
              </a:tblGrid>
              <a:tr h="429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Vật sống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Vật không sống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Sinh vật mang những đặc điểm của sự sống.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Vật không mang những đặc điểm của sự sống.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6271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CA5E2E1-BD65-7E4C-9119-3084371D787D}"/>
              </a:ext>
            </a:extLst>
          </p:cNvPr>
          <p:cNvSpPr txBox="1"/>
          <p:nvPr/>
        </p:nvSpPr>
        <p:spPr>
          <a:xfrm>
            <a:off x="1972100" y="20745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06835" y="892603"/>
            <a:ext cx="114299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1: Lập bảng sự khác biệt giữa vật sống và vật không sống: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141514" y="1621949"/>
          <a:ext cx="11898086" cy="5133704"/>
        </p:xfrm>
        <a:graphic>
          <a:graphicData uri="http://schemas.openxmlformats.org/drawingml/2006/table">
            <a:tbl>
              <a:tblPr/>
              <a:tblGrid>
                <a:gridCol w="6088931"/>
                <a:gridCol w="5809155"/>
              </a:tblGrid>
              <a:tr h="429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Vật sống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Vật không sống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Sinh vật mang những đặc điểm của sự sống.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Vật không mang những đặc điểm của sự sống.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Các sinh vật có khả năng sinh sản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Vật không có khả năng sinh sản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Để sinh tồn, các sinh vật phụ thuộc vào nước, không khí và thức ăn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Không cần yêu cầu như vậy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Nhạy cảm và phản ứng nhanh với các kích thích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Không nhạy cảm và không phản ứng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Cơ thể trải qua quá trình sinh trưởng và phát triển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Không sin trưởng và phát triển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Sống đến tuổi thọ nhất định sẽ bị chết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Không có khái niệm tuổi thọ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Có thể di chuyển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Không thể tự di chuyển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6271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CA5E2E1-BD65-7E4C-9119-3084371D787D}"/>
              </a:ext>
            </a:extLst>
          </p:cNvPr>
          <p:cNvSpPr txBox="1"/>
          <p:nvPr/>
        </p:nvSpPr>
        <p:spPr>
          <a:xfrm>
            <a:off x="1972100" y="31631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" y="1023235"/>
            <a:ext cx="1203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Câu 2: Hãy ghi vào bảng ví dụ về đối tượng nghiên cứu của các lĩnh vực Khoa học tự nhiên?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2155363"/>
          <a:ext cx="11887201" cy="4267200"/>
        </p:xfrm>
        <a:graphic>
          <a:graphicData uri="http://schemas.openxmlformats.org/drawingml/2006/table">
            <a:tbl>
              <a:tblPr/>
              <a:tblGrid>
                <a:gridCol w="3057289"/>
                <a:gridCol w="1981835"/>
                <a:gridCol w="1622080"/>
                <a:gridCol w="1802594"/>
                <a:gridCol w="1620809"/>
                <a:gridCol w="18025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Đối tượng nghiên cứu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Vật lí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Hóa học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Sinh học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Thiên văn học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Khoa học trái đất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Năng lượng điện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Tế bào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Mặt trăng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Trái Đất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Con người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Âm thanh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Kim loại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Sao chổi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6271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EC4D65-E7AA-A644-95CA-E029DDBAA6F7}"/>
              </a:ext>
            </a:extLst>
          </p:cNvPr>
          <p:cNvSpPr txBox="1"/>
          <p:nvPr/>
        </p:nvSpPr>
        <p:spPr>
          <a:xfrm>
            <a:off x="1720802" y="606641"/>
            <a:ext cx="560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</a:t>
            </a:r>
            <a:r>
              <a:rPr lang="x-none" sz="36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động nhóm</a:t>
            </a:r>
            <a:endParaRPr lang="x-none" sz="3600" b="1" dirty="0">
              <a:solidFill>
                <a:srgbClr val="0059B9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7D99AAE-3123-8C46-AB0E-2E60588721DC}"/>
              </a:ext>
            </a:extLst>
          </p:cNvPr>
          <p:cNvGrpSpPr/>
          <p:nvPr/>
        </p:nvGrpSpPr>
        <p:grpSpPr>
          <a:xfrm>
            <a:off x="1045603" y="362309"/>
            <a:ext cx="1266276" cy="1268783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xmlns="" id="{9B3B6A96-2AE3-9649-83AB-61B19323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xmlns="" id="{F7467682-8C15-0A43-9463-38A4C3714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xmlns="" id="{FC5A2121-88D4-B443-A8FE-5BC447598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xmlns="" id="{BA103797-79BD-F841-B175-44C805488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xmlns="" id="{D99F95B7-BB19-6642-83FB-2C2900C8C9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xmlns="" id="{299017BB-09D5-914D-B009-FC945BC32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xmlns="" id="{CB548A3C-EACC-D34E-883F-C91F5FE39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xmlns="" id="{2A3B1A0A-B438-8349-8589-121D16CE3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xmlns="" id="{B979AACC-E93C-5B4B-8891-E9C70A00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xmlns="" id="{049D9131-FEBF-234D-8514-972D60E5A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xmlns="" id="{2F61DE3C-FE47-CA40-B936-C0F9B4610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xmlns="" id="{9D758866-10C1-F648-822C-3BC0E47B2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xmlns="" id="{D09A7969-4B04-5945-B1E6-E29A5B1F2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xmlns="" id="{1A0419B1-7559-064A-BA74-78186EE61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xmlns="" id="{6F163F58-C627-3C4C-AE4D-AAB6C8D0EA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xmlns="" id="{1416B5B8-7BCA-0142-A2BE-AAC0AFBF66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xmlns="" id="{ECE08E35-97C3-3947-89DC-928C326597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xmlns="" id="{EC29D293-5E7E-8C41-91AE-632BA2118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xmlns="" id="{EEF921DD-2DC3-BA45-AA2D-54A21DAE5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xmlns="" id="{F74A2691-5FFD-104E-9859-665D3F6F2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xmlns="" id="{A2CB283A-1367-AB45-8F3B-A3B365AB0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xmlns="" id="{0FDABDAD-B1DB-8C4E-A0D3-1626AA347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xmlns="" id="{B35DE9D9-E397-4041-B2DD-3AE6E1ADD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xmlns="" id="{4D82FBF7-28B6-5A42-8AFC-B3D1AEE86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xmlns="" id="{0030513C-6AA6-F045-A2CD-225D2966D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xmlns="" id="{65042F25-1FE4-F145-AD39-BE0FA8A9B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379C4C96-8607-894A-A432-31C7304FDEA0}"/>
              </a:ext>
            </a:extLst>
          </p:cNvPr>
          <p:cNvSpPr/>
          <p:nvPr/>
        </p:nvSpPr>
        <p:spPr>
          <a:xfrm>
            <a:off x="692515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18611F0C-9CF4-CB41-AC5B-9B876143D571}"/>
              </a:ext>
            </a:extLst>
          </p:cNvPr>
          <p:cNvSpPr/>
          <p:nvPr/>
        </p:nvSpPr>
        <p:spPr>
          <a:xfrm>
            <a:off x="3419589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9D3F70D9-865A-4C42-9C83-E15D99A00061}"/>
              </a:ext>
            </a:extLst>
          </p:cNvPr>
          <p:cNvSpPr/>
          <p:nvPr/>
        </p:nvSpPr>
        <p:spPr>
          <a:xfrm>
            <a:off x="6275898" y="2264665"/>
            <a:ext cx="2639883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D8949422-FE80-FD4E-87BC-5C3ECF600C81}"/>
              </a:ext>
            </a:extLst>
          </p:cNvPr>
          <p:cNvSpPr/>
          <p:nvPr/>
        </p:nvSpPr>
        <p:spPr>
          <a:xfrm>
            <a:off x="9215349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2B89C4-1E21-E64E-A114-C160DBDFD7E6}"/>
              </a:ext>
            </a:extLst>
          </p:cNvPr>
          <p:cNvSpPr txBox="1"/>
          <p:nvPr/>
        </p:nvSpPr>
        <p:spPr>
          <a:xfrm>
            <a:off x="1928507" y="2057506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C63B6C0-5E4C-0444-8D79-F5B59CC65CF0}"/>
              </a:ext>
            </a:extLst>
          </p:cNvPr>
          <p:cNvSpPr txBox="1"/>
          <p:nvPr/>
        </p:nvSpPr>
        <p:spPr>
          <a:xfrm>
            <a:off x="4659433" y="2033832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14676C9-63C8-D845-8B44-8D7183825BA3}"/>
              </a:ext>
            </a:extLst>
          </p:cNvPr>
          <p:cNvSpPr txBox="1"/>
          <p:nvPr/>
        </p:nvSpPr>
        <p:spPr>
          <a:xfrm>
            <a:off x="7366665" y="2057506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E165A29-0C28-AD43-A0AC-2434BD42A32D}"/>
              </a:ext>
            </a:extLst>
          </p:cNvPr>
          <p:cNvSpPr txBox="1"/>
          <p:nvPr/>
        </p:nvSpPr>
        <p:spPr>
          <a:xfrm>
            <a:off x="10404958" y="2057506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F144196-15BB-E449-A953-0832BF480480}"/>
              </a:ext>
            </a:extLst>
          </p:cNvPr>
          <p:cNvSpPr txBox="1"/>
          <p:nvPr/>
        </p:nvSpPr>
        <p:spPr>
          <a:xfrm>
            <a:off x="869059" y="2793015"/>
            <a:ext cx="21434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không có điện?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6DF619F-D5CA-D745-9462-0F91207B27DE}"/>
              </a:ext>
            </a:extLst>
          </p:cNvPr>
          <p:cNvSpPr txBox="1"/>
          <p:nvPr/>
        </p:nvSpPr>
        <p:spPr>
          <a:xfrm>
            <a:off x="3589778" y="3762292"/>
            <a:ext cx="21393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không có dự báo thời tiết?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28EACFE-A926-F74D-B49E-12B974C61D7D}"/>
              </a:ext>
            </a:extLst>
          </p:cNvPr>
          <p:cNvSpPr txBox="1"/>
          <p:nvPr/>
        </p:nvSpPr>
        <p:spPr>
          <a:xfrm>
            <a:off x="6264381" y="2725693"/>
            <a:ext cx="27242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</a:t>
            </a:r>
            <a:r>
              <a:rPr lang="x-none" sz="2600" b="1">
                <a:latin typeface="Lucida Grande" panose="020B0600040502020204" pitchFamily="34" charset="0"/>
                <a:cs typeface="Lucida Grande" panose="020B0600040502020204" pitchFamily="34" charset="0"/>
              </a:rPr>
              <a:t>không phát </a:t>
            </a:r>
            <a:r>
              <a:rPr lang="x-none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hiện ra </a:t>
            </a:r>
            <a:r>
              <a:rPr lang="x-none" sz="2600" b="1">
                <a:latin typeface="Lucida Grande" panose="020B0600040502020204" pitchFamily="34" charset="0"/>
                <a:cs typeface="Lucida Grande" panose="020B0600040502020204" pitchFamily="34" charset="0"/>
              </a:rPr>
              <a:t>virus </a:t>
            </a:r>
            <a:r>
              <a:rPr lang="en-US" sz="2600" b="1">
                <a:latin typeface="Lucida Grande" panose="020B0600040502020204" pitchFamily="34" charset="0"/>
                <a:cs typeface="Lucida Grande" panose="020B0600040502020204" pitchFamily="34" charset="0"/>
              </a:rPr>
              <a:t>SARS-CoV-2 và vaccine?</a:t>
            </a:r>
            <a:endParaRPr lang="x-none" sz="2600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5FC2B43-5934-FC4E-BEC2-EEE1E8CED147}"/>
              </a:ext>
            </a:extLst>
          </p:cNvPr>
          <p:cNvSpPr txBox="1"/>
          <p:nvPr/>
        </p:nvSpPr>
        <p:spPr>
          <a:xfrm>
            <a:off x="9479673" y="3130200"/>
            <a:ext cx="20054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con người không biết gì về vũ trụ?</a:t>
            </a:r>
          </a:p>
        </p:txBody>
      </p:sp>
      <p:pic>
        <p:nvPicPr>
          <p:cNvPr id="2052" name="Picture 4" descr="Lamp free icon">
            <a:extLst>
              <a:ext uri="{FF2B5EF4-FFF2-40B4-BE49-F238E27FC236}">
                <a16:creationId xmlns:a16="http://schemas.microsoft.com/office/drawing/2014/main" xmlns="" id="{CA161A03-BE45-8C47-AF8F-830F4768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16042">
            <a:off x="886446" y="4911885"/>
            <a:ext cx="1368201" cy="13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oudy free icon">
            <a:extLst>
              <a:ext uri="{FF2B5EF4-FFF2-40B4-BE49-F238E27FC236}">
                <a16:creationId xmlns:a16="http://schemas.microsoft.com/office/drawing/2014/main" xmlns="" id="{24FD4F1E-C706-B644-90C6-70CBAC64F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6753" y="2538246"/>
            <a:ext cx="1108630" cy="110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vid-19 free icon">
            <a:extLst>
              <a:ext uri="{FF2B5EF4-FFF2-40B4-BE49-F238E27FC236}">
                <a16:creationId xmlns:a16="http://schemas.microsoft.com/office/drawing/2014/main" xmlns="" id="{A7778C1C-51DB-274F-922A-108FFAC96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256"/>
          <a:stretch/>
        </p:blipFill>
        <p:spPr bwMode="auto">
          <a:xfrm>
            <a:off x="6970703" y="5272265"/>
            <a:ext cx="1342873" cy="108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niverse free icon">
            <a:extLst>
              <a:ext uri="{FF2B5EF4-FFF2-40B4-BE49-F238E27FC236}">
                <a16:creationId xmlns:a16="http://schemas.microsoft.com/office/drawing/2014/main" xmlns="" id="{31D8FB29-221A-564E-84D7-0F75A342E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0221" y="2425463"/>
            <a:ext cx="704737" cy="70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xmlns="" id="{25E6A5EF-F7D1-4900-A5A3-AF08AF817B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782" y="-1048"/>
            <a:ext cx="3212248" cy="180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798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2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3" grpId="0" animBg="1"/>
      <p:bldP spid="34" grpId="0" animBg="1"/>
      <p:bldP spid="35" grpId="0" animBg="1"/>
      <p:bldP spid="32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CA5E2E1-BD65-7E4C-9119-3084371D787D}"/>
              </a:ext>
            </a:extLst>
          </p:cNvPr>
          <p:cNvSpPr txBox="1"/>
          <p:nvPr/>
        </p:nvSpPr>
        <p:spPr>
          <a:xfrm>
            <a:off x="1972100" y="31631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" y="1023235"/>
            <a:ext cx="1203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Câu 2: Hãy ghi vào bảng ví dụ về đối tượng nghiên cứu của các lĩnh vực Khoa học tự nhiên?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2155363"/>
          <a:ext cx="11887201" cy="4267200"/>
        </p:xfrm>
        <a:graphic>
          <a:graphicData uri="http://schemas.openxmlformats.org/drawingml/2006/table">
            <a:tbl>
              <a:tblPr/>
              <a:tblGrid>
                <a:gridCol w="3057289"/>
                <a:gridCol w="1981835"/>
                <a:gridCol w="1622080"/>
                <a:gridCol w="1802594"/>
                <a:gridCol w="1620809"/>
                <a:gridCol w="18025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Đối tượng nghiên cứu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Vật lí</a:t>
                      </a: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Hóa học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Sinh học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Thiên văn học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Khoa học trái đất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Năng lượng điện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x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Tế bào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x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Mặt trăng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x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Trái Đất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x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Con người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x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Âm thanh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x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Kim loại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x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Sao chổi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Arial"/>
                        </a:rPr>
                        <a:t>x</a:t>
                      </a:r>
                      <a:endParaRPr lang="en-US" sz="2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6271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xmlns="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xmlns="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xmlns="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xmlns="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xmlns="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xmlns="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xmlns="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xmlns="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xmlns="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xmlns="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xmlns="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xmlns="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0DE2AB4-D10C-6842-95EA-8A423AC44771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x-none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x-none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Giao thông vận tải</a:t>
            </a:r>
          </a:p>
        </p:txBody>
      </p:sp>
      <p:pic>
        <p:nvPicPr>
          <p:cNvPr id="6146" name="Picture 2" descr="Tàu ngầm hạt nhân mạnh nhất thế giới vừa bị Tu-142 viếng thăm">
            <a:extLst>
              <a:ext uri="{FF2B5EF4-FFF2-40B4-BE49-F238E27FC236}">
                <a16:creationId xmlns:a16="http://schemas.microsoft.com/office/drawing/2014/main" xmlns="" id="{E0AD54A7-F945-994F-BB33-FC74CE3C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976" y="2486159"/>
            <a:ext cx="4889715" cy="37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ầu trời ngày càng đông đúc máy bay hơn">
            <a:extLst>
              <a:ext uri="{FF2B5EF4-FFF2-40B4-BE49-F238E27FC236}">
                <a16:creationId xmlns:a16="http://schemas.microsoft.com/office/drawing/2014/main" xmlns="" id="{DF12E41A-3DB3-F341-BF33-72A3D7A4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485308"/>
            <a:ext cx="5558618" cy="37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103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xmlns="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xmlns="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xmlns="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xmlns="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xmlns="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xmlns="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xmlns="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xmlns="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xmlns="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xmlns="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xmlns="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xmlns="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2050" name="Picture 2" descr="Tin khoa học: Du hành vũ trụ sẽ làm con người già đi? - MVietQ">
            <a:extLst>
              <a:ext uri="{FF2B5EF4-FFF2-40B4-BE49-F238E27FC236}">
                <a16:creationId xmlns:a16="http://schemas.microsoft.com/office/drawing/2014/main" xmlns="" id="{8D497B86-BDEB-C248-BE9A-CFF340F4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824" y="2579402"/>
            <a:ext cx="4726097" cy="35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x-none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Du hành vũ trụ</a:t>
            </a:r>
          </a:p>
        </p:txBody>
      </p:sp>
      <p:pic>
        <p:nvPicPr>
          <p:cNvPr id="2052" name="Picture 4" descr="Tàu thăm dò vũ trụ sắp mang mẫu vật từ tiểu hành tinh về Trái Đất -  VietNamNet">
            <a:extLst>
              <a:ext uri="{FF2B5EF4-FFF2-40B4-BE49-F238E27FC236}">
                <a16:creationId xmlns:a16="http://schemas.microsoft.com/office/drawing/2014/main" xmlns="" id="{215AF0A3-B2AA-BD41-B3DF-0F4631F23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3299" y="2579402"/>
            <a:ext cx="5907622" cy="35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5AF8FDC-34A8-437F-B5BD-D2AE3308ED81}"/>
              </a:ext>
            </a:extLst>
          </p:cNvPr>
          <p:cNvSpPr txBox="1"/>
          <p:nvPr/>
        </p:nvSpPr>
        <p:spPr>
          <a:xfrm flipH="1">
            <a:off x="980234" y="1288407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x-none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1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xmlns="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xmlns="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xmlns="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xmlns="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xmlns="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xmlns="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xmlns="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xmlns="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xmlns="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xmlns="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xmlns="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xmlns="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x-none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Thông tin liên lạc</a:t>
            </a:r>
          </a:p>
        </p:txBody>
      </p:sp>
      <p:pic>
        <p:nvPicPr>
          <p:cNvPr id="4098" name="Picture 2" descr="Thông tin liên lạc là gì? Sự bùng nổ của thông tin liên lạc ngày nay">
            <a:extLst>
              <a:ext uri="{FF2B5EF4-FFF2-40B4-BE49-F238E27FC236}">
                <a16:creationId xmlns:a16="http://schemas.microsoft.com/office/drawing/2014/main" xmlns="" id="{D0620BA4-1F82-F64E-8471-0335E0BE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7508" y="2661148"/>
            <a:ext cx="5206739" cy="354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4FD008D-1465-284E-B5E1-868CCBD46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205" y="2649569"/>
            <a:ext cx="4174038" cy="35704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3868B63-B451-4E60-8974-57A8388959E5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x-none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8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xmlns="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xmlns="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xmlns="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xmlns="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xmlns="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xmlns="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xmlns="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xmlns="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xmlns="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xmlns="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xmlns="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xmlns="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x-none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 tế</a:t>
            </a:r>
          </a:p>
        </p:txBody>
      </p:sp>
      <p:pic>
        <p:nvPicPr>
          <p:cNvPr id="8194" name="Picture 2" descr="Ngành Khoa học và Công nghệ Y Khoa học gì? Ra trường làm gì?">
            <a:extLst>
              <a:ext uri="{FF2B5EF4-FFF2-40B4-BE49-F238E27FC236}">
                <a16:creationId xmlns:a16="http://schemas.microsoft.com/office/drawing/2014/main" xmlns="" id="{1188E686-92FF-F04E-97E0-B0E38792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55" y="2694540"/>
            <a:ext cx="6123993" cy="34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ần thành lập một số ủy ban khuyến nghị chính sách khoa học">
            <a:extLst>
              <a:ext uri="{FF2B5EF4-FFF2-40B4-BE49-F238E27FC236}">
                <a16:creationId xmlns:a16="http://schemas.microsoft.com/office/drawing/2014/main" xmlns="" id="{9EE18C75-1868-FC40-9F17-10F45509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5061" y="2672944"/>
            <a:ext cx="5251570" cy="34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21BFF0C-9BE9-4664-9574-339B519A7914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x-none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x-none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6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B958246-98E4-6044-A256-7407F8197C59}"/>
              </a:ext>
            </a:extLst>
          </p:cNvPr>
          <p:cNvSpPr txBox="1"/>
          <p:nvPr/>
        </p:nvSpPr>
        <p:spPr>
          <a:xfrm>
            <a:off x="1696644" y="639583"/>
            <a:ext cx="1036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KHÁI NIỆM KHOA HỌC TỰ NHIÊN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A586537-F102-E845-BFFA-5FA8BE533020}"/>
              </a:ext>
            </a:extLst>
          </p:cNvPr>
          <p:cNvSpPr txBox="1"/>
          <p:nvPr/>
        </p:nvSpPr>
        <p:spPr>
          <a:xfrm flipH="1">
            <a:off x="415518" y="1771427"/>
            <a:ext cx="8358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</a:t>
            </a:r>
            <a:r>
              <a:rPr lang="x-none" sz="32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hảo </a:t>
            </a:r>
            <a:r>
              <a:rPr lang="x-none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luận nhóm đôi trong thời gian 3 phút</a:t>
            </a:r>
            <a:r>
              <a:rPr lang="x-none" sz="32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, </a:t>
            </a:r>
            <a:r>
              <a:rPr lang="en-US" sz="32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trả</a:t>
            </a:r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2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lời</a:t>
            </a:r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2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câu</a:t>
            </a:r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2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hỏi</a:t>
            </a:r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200" dirty="0" err="1" smtClean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sau</a:t>
            </a:r>
            <a:r>
              <a:rPr lang="en-US" sz="3200" dirty="0" smtClean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:</a:t>
            </a:r>
            <a:endParaRPr lang="en-US" sz="32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1171" name="Group 1170">
            <a:extLst>
              <a:ext uri="{FF2B5EF4-FFF2-40B4-BE49-F238E27FC236}">
                <a16:creationId xmlns:a16="http://schemas.microsoft.com/office/drawing/2014/main" xmlns="" id="{D1209901-D066-5D44-BBBB-AEDF8CAAD289}"/>
              </a:ext>
            </a:extLst>
          </p:cNvPr>
          <p:cNvGrpSpPr/>
          <p:nvPr/>
        </p:nvGrpSpPr>
        <p:grpSpPr>
          <a:xfrm>
            <a:off x="241613" y="315142"/>
            <a:ext cx="1371421" cy="1401438"/>
            <a:chOff x="7534276" y="5373688"/>
            <a:chExt cx="801688" cy="803275"/>
          </a:xfrm>
          <a:solidFill>
            <a:srgbClr val="FF3300"/>
          </a:solidFill>
        </p:grpSpPr>
        <p:sp>
          <p:nvSpPr>
            <p:cNvPr id="1172" name="Freeform 430">
              <a:extLst>
                <a:ext uri="{FF2B5EF4-FFF2-40B4-BE49-F238E27FC236}">
                  <a16:creationId xmlns:a16="http://schemas.microsoft.com/office/drawing/2014/main" xmlns="" id="{A0EDA486-D5FC-6345-A799-E13EADE16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3" name="Freeform 431">
              <a:extLst>
                <a:ext uri="{FF2B5EF4-FFF2-40B4-BE49-F238E27FC236}">
                  <a16:creationId xmlns:a16="http://schemas.microsoft.com/office/drawing/2014/main" xmlns="" id="{483A0805-CF0E-1243-9123-790ACA164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4" name="Freeform 432">
              <a:extLst>
                <a:ext uri="{FF2B5EF4-FFF2-40B4-BE49-F238E27FC236}">
                  <a16:creationId xmlns:a16="http://schemas.microsoft.com/office/drawing/2014/main" xmlns="" id="{8CC0150A-C475-6E4B-AA37-462A88C4F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5" name="Freeform 433">
              <a:extLst>
                <a:ext uri="{FF2B5EF4-FFF2-40B4-BE49-F238E27FC236}">
                  <a16:creationId xmlns:a16="http://schemas.microsoft.com/office/drawing/2014/main" xmlns="" id="{529CC822-037A-6C41-8A93-1C90143C1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6" name="Freeform 434">
              <a:extLst>
                <a:ext uri="{FF2B5EF4-FFF2-40B4-BE49-F238E27FC236}">
                  <a16:creationId xmlns:a16="http://schemas.microsoft.com/office/drawing/2014/main" xmlns="" id="{18382BA3-D47B-3A47-9978-62D6F94ECD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7" name="Freeform 435">
              <a:extLst>
                <a:ext uri="{FF2B5EF4-FFF2-40B4-BE49-F238E27FC236}">
                  <a16:creationId xmlns:a16="http://schemas.microsoft.com/office/drawing/2014/main" xmlns="" id="{47ECE79F-649C-B849-AD17-874324649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8" name="Freeform 436">
              <a:extLst>
                <a:ext uri="{FF2B5EF4-FFF2-40B4-BE49-F238E27FC236}">
                  <a16:creationId xmlns:a16="http://schemas.microsoft.com/office/drawing/2014/main" xmlns="" id="{9168304F-B11D-2946-A0AA-6DDDB1E7E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9" name="Freeform 437">
              <a:extLst>
                <a:ext uri="{FF2B5EF4-FFF2-40B4-BE49-F238E27FC236}">
                  <a16:creationId xmlns:a16="http://schemas.microsoft.com/office/drawing/2014/main" xmlns="" id="{A26E5CBE-0055-5B41-87F7-B617FA4F7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0" name="Freeform 438">
              <a:extLst>
                <a:ext uri="{FF2B5EF4-FFF2-40B4-BE49-F238E27FC236}">
                  <a16:creationId xmlns:a16="http://schemas.microsoft.com/office/drawing/2014/main" xmlns="" id="{E01DA784-B038-CB43-AC23-B9F9D37AE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1" name="Freeform 439">
              <a:extLst>
                <a:ext uri="{FF2B5EF4-FFF2-40B4-BE49-F238E27FC236}">
                  <a16:creationId xmlns:a16="http://schemas.microsoft.com/office/drawing/2014/main" xmlns="" id="{D929C826-6091-6649-8DA1-DA7A9A129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2" name="Freeform 440">
              <a:extLst>
                <a:ext uri="{FF2B5EF4-FFF2-40B4-BE49-F238E27FC236}">
                  <a16:creationId xmlns:a16="http://schemas.microsoft.com/office/drawing/2014/main" xmlns="" id="{7A9DFBDA-13AD-3849-9FF8-89575DEF5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3" name="Freeform 441">
              <a:extLst>
                <a:ext uri="{FF2B5EF4-FFF2-40B4-BE49-F238E27FC236}">
                  <a16:creationId xmlns:a16="http://schemas.microsoft.com/office/drawing/2014/main" xmlns="" id="{F23B12E1-63CD-114A-B946-B9A52E83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4" name="Freeform 442">
              <a:extLst>
                <a:ext uri="{FF2B5EF4-FFF2-40B4-BE49-F238E27FC236}">
                  <a16:creationId xmlns:a16="http://schemas.microsoft.com/office/drawing/2014/main" xmlns="" id="{D0E0B3F5-79DC-AD46-81A5-9FDC58990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5" name="Freeform 443">
              <a:extLst>
                <a:ext uri="{FF2B5EF4-FFF2-40B4-BE49-F238E27FC236}">
                  <a16:creationId xmlns:a16="http://schemas.microsoft.com/office/drawing/2014/main" xmlns="" id="{7EDC0D38-211C-1C43-B0A2-6E37F965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6" name="Freeform 444">
              <a:extLst>
                <a:ext uri="{FF2B5EF4-FFF2-40B4-BE49-F238E27FC236}">
                  <a16:creationId xmlns:a16="http://schemas.microsoft.com/office/drawing/2014/main" xmlns="" id="{2271AABA-8C4C-DF41-8332-9188206C4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7" name="Freeform 445">
              <a:extLst>
                <a:ext uri="{FF2B5EF4-FFF2-40B4-BE49-F238E27FC236}">
                  <a16:creationId xmlns:a16="http://schemas.microsoft.com/office/drawing/2014/main" xmlns="" id="{8FB5EA53-FF1D-FF4B-91CA-74EE42B3B4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8" name="Freeform 446">
              <a:extLst>
                <a:ext uri="{FF2B5EF4-FFF2-40B4-BE49-F238E27FC236}">
                  <a16:creationId xmlns:a16="http://schemas.microsoft.com/office/drawing/2014/main" xmlns="" id="{F324A72A-85C5-334A-BEC8-34915B2A32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9" name="Freeform 447">
              <a:extLst>
                <a:ext uri="{FF2B5EF4-FFF2-40B4-BE49-F238E27FC236}">
                  <a16:creationId xmlns:a16="http://schemas.microsoft.com/office/drawing/2014/main" xmlns="" id="{5FF05AC6-7C7F-E640-AB19-C6D2041FD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0" name="Freeform 448">
              <a:extLst>
                <a:ext uri="{FF2B5EF4-FFF2-40B4-BE49-F238E27FC236}">
                  <a16:creationId xmlns:a16="http://schemas.microsoft.com/office/drawing/2014/main" xmlns="" id="{79282F54-EF22-D846-89B7-C3A4BCA37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1" name="Freeform 449">
              <a:extLst>
                <a:ext uri="{FF2B5EF4-FFF2-40B4-BE49-F238E27FC236}">
                  <a16:creationId xmlns:a16="http://schemas.microsoft.com/office/drawing/2014/main" xmlns="" id="{C950EB43-7161-B84D-B4B4-74B099488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2" name="Freeform 450">
              <a:extLst>
                <a:ext uri="{FF2B5EF4-FFF2-40B4-BE49-F238E27FC236}">
                  <a16:creationId xmlns:a16="http://schemas.microsoft.com/office/drawing/2014/main" xmlns="" id="{CAD14826-F92D-8C4F-B4F0-E1496AEBD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3" name="Freeform 451">
              <a:extLst>
                <a:ext uri="{FF2B5EF4-FFF2-40B4-BE49-F238E27FC236}">
                  <a16:creationId xmlns:a16="http://schemas.microsoft.com/office/drawing/2014/main" xmlns="" id="{0C6CEDDD-3304-FD44-A8CD-A10A570BC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4" name="Freeform 452">
              <a:extLst>
                <a:ext uri="{FF2B5EF4-FFF2-40B4-BE49-F238E27FC236}">
                  <a16:creationId xmlns:a16="http://schemas.microsoft.com/office/drawing/2014/main" xmlns="" id="{BE9B0318-86DD-6244-8C68-6D13BAFE7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5" name="Freeform 453">
              <a:extLst>
                <a:ext uri="{FF2B5EF4-FFF2-40B4-BE49-F238E27FC236}">
                  <a16:creationId xmlns:a16="http://schemas.microsoft.com/office/drawing/2014/main" xmlns="" id="{E9CCFC77-05DC-074E-8D55-2A3389704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6" name="Freeform 454">
              <a:extLst>
                <a:ext uri="{FF2B5EF4-FFF2-40B4-BE49-F238E27FC236}">
                  <a16:creationId xmlns:a16="http://schemas.microsoft.com/office/drawing/2014/main" xmlns="" id="{215121B1-B25A-B149-9592-3DFAB010F4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7" name="Freeform 455">
              <a:extLst>
                <a:ext uri="{FF2B5EF4-FFF2-40B4-BE49-F238E27FC236}">
                  <a16:creationId xmlns:a16="http://schemas.microsoft.com/office/drawing/2014/main" xmlns="" id="{1546E05F-0998-474E-BC27-BA212182F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</p:grp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15518" y="3004364"/>
            <a:ext cx="11049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Thế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giới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tự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nhiên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xung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quanh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chúng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ta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gồm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hiện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tượng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tự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nhiên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sự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thực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…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cả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con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người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Trong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hoạt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sau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đâu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hoạt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nghiên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cứu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về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thế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giới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tự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nhiên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đối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tượng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nghiên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cứu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của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hoạt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đó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gì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?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21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C34E62-20C8-1D49-94F0-D1C7444B2CC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318" y="1490122"/>
            <a:ext cx="9327979" cy="4821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97B6F0-DFFA-1E48-BA15-AFD80225277A}"/>
              </a:ext>
            </a:extLst>
          </p:cNvPr>
          <p:cNvSpPr txBox="1"/>
          <p:nvPr/>
        </p:nvSpPr>
        <p:spPr>
          <a:xfrm>
            <a:off x="1753751" y="321836"/>
            <a:ext cx="1036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KHÁI NIỆM KHOA HỌC TỰ NHIÊN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2803B17-79E7-0548-8DE3-6269DF928678}"/>
              </a:ext>
            </a:extLst>
          </p:cNvPr>
          <p:cNvSpPr/>
          <p:nvPr/>
        </p:nvSpPr>
        <p:spPr>
          <a:xfrm>
            <a:off x="1537090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ACA0268F-2678-BE49-9263-CC4CBE385AE0}"/>
              </a:ext>
            </a:extLst>
          </p:cNvPr>
          <p:cNvSpPr/>
          <p:nvPr/>
        </p:nvSpPr>
        <p:spPr>
          <a:xfrm>
            <a:off x="5194690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8247F7FC-2E94-F84C-9B5A-506DA29DA9AC}"/>
              </a:ext>
            </a:extLst>
          </p:cNvPr>
          <p:cNvSpPr/>
          <p:nvPr/>
        </p:nvSpPr>
        <p:spPr>
          <a:xfrm>
            <a:off x="7741947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D5881206-27F7-AE4A-BF92-19AF9EBAC9EE}"/>
              </a:ext>
            </a:extLst>
          </p:cNvPr>
          <p:cNvSpPr/>
          <p:nvPr/>
        </p:nvSpPr>
        <p:spPr>
          <a:xfrm>
            <a:off x="7785489" y="5989903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AE4E9B4-47E8-47CB-9E90-5EEECFC65600}"/>
              </a:ext>
            </a:extLst>
          </p:cNvPr>
          <p:cNvGrpSpPr/>
          <p:nvPr/>
        </p:nvGrpSpPr>
        <p:grpSpPr>
          <a:xfrm>
            <a:off x="218684" y="159650"/>
            <a:ext cx="1418357" cy="1229264"/>
            <a:chOff x="10807701" y="4343400"/>
            <a:chExt cx="847725" cy="720725"/>
          </a:xfrm>
          <a:solidFill>
            <a:srgbClr val="FF3300"/>
          </a:solidFill>
        </p:grpSpPr>
        <p:sp>
          <p:nvSpPr>
            <p:cNvPr id="38" name="Freeform 467">
              <a:extLst>
                <a:ext uri="{FF2B5EF4-FFF2-40B4-BE49-F238E27FC236}">
                  <a16:creationId xmlns:a16="http://schemas.microsoft.com/office/drawing/2014/main" xmlns="" id="{B1CA761B-53EB-4887-BC34-4AAC4F6EA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68">
              <a:extLst>
                <a:ext uri="{FF2B5EF4-FFF2-40B4-BE49-F238E27FC236}">
                  <a16:creationId xmlns:a16="http://schemas.microsoft.com/office/drawing/2014/main" xmlns="" id="{02C43413-A50A-4503-A5EB-74B9FFDA4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69">
              <a:extLst>
                <a:ext uri="{FF2B5EF4-FFF2-40B4-BE49-F238E27FC236}">
                  <a16:creationId xmlns:a16="http://schemas.microsoft.com/office/drawing/2014/main" xmlns="" id="{A1CA65AA-D817-4CAD-8DA7-1D8FAC1BC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0">
              <a:extLst>
                <a:ext uri="{FF2B5EF4-FFF2-40B4-BE49-F238E27FC236}">
                  <a16:creationId xmlns:a16="http://schemas.microsoft.com/office/drawing/2014/main" xmlns="" id="{15DFDBBC-F55E-4238-BE1F-8C1E06DE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1">
              <a:extLst>
                <a:ext uri="{FF2B5EF4-FFF2-40B4-BE49-F238E27FC236}">
                  <a16:creationId xmlns:a16="http://schemas.microsoft.com/office/drawing/2014/main" xmlns="" id="{46B0BDFD-B7C5-4517-AF91-222E013EA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72">
              <a:extLst>
                <a:ext uri="{FF2B5EF4-FFF2-40B4-BE49-F238E27FC236}">
                  <a16:creationId xmlns:a16="http://schemas.microsoft.com/office/drawing/2014/main" xmlns="" id="{6311E3C9-0718-46EC-84E1-F9B7D1214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73">
              <a:extLst>
                <a:ext uri="{FF2B5EF4-FFF2-40B4-BE49-F238E27FC236}">
                  <a16:creationId xmlns:a16="http://schemas.microsoft.com/office/drawing/2014/main" xmlns="" id="{8B90D053-9890-4239-BDDB-33F04BF480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4">
              <a:extLst>
                <a:ext uri="{FF2B5EF4-FFF2-40B4-BE49-F238E27FC236}">
                  <a16:creationId xmlns:a16="http://schemas.microsoft.com/office/drawing/2014/main" xmlns="" id="{8F77E7C3-6C0F-42FB-9B10-725DE339D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5">
              <a:extLst>
                <a:ext uri="{FF2B5EF4-FFF2-40B4-BE49-F238E27FC236}">
                  <a16:creationId xmlns:a16="http://schemas.microsoft.com/office/drawing/2014/main" xmlns="" id="{109EFA27-74FA-4A1C-BC30-4CA00E243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76">
              <a:extLst>
                <a:ext uri="{FF2B5EF4-FFF2-40B4-BE49-F238E27FC236}">
                  <a16:creationId xmlns:a16="http://schemas.microsoft.com/office/drawing/2014/main" xmlns="" id="{FEEF394E-F62E-4453-82D5-FB17C8610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0110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97B6F0-DFFA-1E48-BA15-AFD80225277A}"/>
              </a:ext>
            </a:extLst>
          </p:cNvPr>
          <p:cNvSpPr txBox="1"/>
          <p:nvPr/>
        </p:nvSpPr>
        <p:spPr>
          <a:xfrm>
            <a:off x="1753751" y="321836"/>
            <a:ext cx="1036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KHÁI NIỆM KHOA HỌC TỰ NHIÊN</a:t>
            </a: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xmlns="" id="{BAE4E9B4-47E8-47CB-9E90-5EEECFC65600}"/>
              </a:ext>
            </a:extLst>
          </p:cNvPr>
          <p:cNvGrpSpPr/>
          <p:nvPr/>
        </p:nvGrpSpPr>
        <p:grpSpPr>
          <a:xfrm>
            <a:off x="218684" y="159650"/>
            <a:ext cx="1418357" cy="1229264"/>
            <a:chOff x="10807701" y="4343400"/>
            <a:chExt cx="847725" cy="720725"/>
          </a:xfrm>
          <a:solidFill>
            <a:srgbClr val="FF3300"/>
          </a:solidFill>
        </p:grpSpPr>
        <p:sp>
          <p:nvSpPr>
            <p:cNvPr id="38" name="Freeform 467">
              <a:extLst>
                <a:ext uri="{FF2B5EF4-FFF2-40B4-BE49-F238E27FC236}">
                  <a16:creationId xmlns:a16="http://schemas.microsoft.com/office/drawing/2014/main" xmlns="" id="{B1CA761B-53EB-4887-BC34-4AAC4F6EA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68">
              <a:extLst>
                <a:ext uri="{FF2B5EF4-FFF2-40B4-BE49-F238E27FC236}">
                  <a16:creationId xmlns:a16="http://schemas.microsoft.com/office/drawing/2014/main" xmlns="" id="{02C43413-A50A-4503-A5EB-74B9FFDA4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69">
              <a:extLst>
                <a:ext uri="{FF2B5EF4-FFF2-40B4-BE49-F238E27FC236}">
                  <a16:creationId xmlns:a16="http://schemas.microsoft.com/office/drawing/2014/main" xmlns="" id="{A1CA65AA-D817-4CAD-8DA7-1D8FAC1BC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0">
              <a:extLst>
                <a:ext uri="{FF2B5EF4-FFF2-40B4-BE49-F238E27FC236}">
                  <a16:creationId xmlns:a16="http://schemas.microsoft.com/office/drawing/2014/main" xmlns="" id="{15DFDBBC-F55E-4238-BE1F-8C1E06DE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1">
              <a:extLst>
                <a:ext uri="{FF2B5EF4-FFF2-40B4-BE49-F238E27FC236}">
                  <a16:creationId xmlns:a16="http://schemas.microsoft.com/office/drawing/2014/main" xmlns="" id="{46B0BDFD-B7C5-4517-AF91-222E013EA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72">
              <a:extLst>
                <a:ext uri="{FF2B5EF4-FFF2-40B4-BE49-F238E27FC236}">
                  <a16:creationId xmlns:a16="http://schemas.microsoft.com/office/drawing/2014/main" xmlns="" id="{6311E3C9-0718-46EC-84E1-F9B7D1214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73">
              <a:extLst>
                <a:ext uri="{FF2B5EF4-FFF2-40B4-BE49-F238E27FC236}">
                  <a16:creationId xmlns:a16="http://schemas.microsoft.com/office/drawing/2014/main" xmlns="" id="{8B90D053-9890-4239-BDDB-33F04BF480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4">
              <a:extLst>
                <a:ext uri="{FF2B5EF4-FFF2-40B4-BE49-F238E27FC236}">
                  <a16:creationId xmlns:a16="http://schemas.microsoft.com/office/drawing/2014/main" xmlns="" id="{8F77E7C3-6C0F-42FB-9B10-725DE339D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5">
              <a:extLst>
                <a:ext uri="{FF2B5EF4-FFF2-40B4-BE49-F238E27FC236}">
                  <a16:creationId xmlns:a16="http://schemas.microsoft.com/office/drawing/2014/main" xmlns="" id="{109EFA27-74FA-4A1C-BC30-4CA00E243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76">
              <a:extLst>
                <a:ext uri="{FF2B5EF4-FFF2-40B4-BE49-F238E27FC236}">
                  <a16:creationId xmlns:a16="http://schemas.microsoft.com/office/drawing/2014/main" xmlns="" id="{FEEF394E-F62E-4453-82D5-FB17C8610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67563" y="1850571"/>
            <a:ext cx="1096926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Khoa học tự nhiên nghiên cứu các sự vật, hiện tượng của thế giới tự nhiên và ảnh hưởng của thế giới tự nhiên đến cuộc sống của con người.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0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B42EAE-4A5F-7541-857A-D1332CE5C1F2}"/>
              </a:ext>
            </a:extLst>
          </p:cNvPr>
          <p:cNvSpPr txBox="1"/>
          <p:nvPr/>
        </p:nvSpPr>
        <p:spPr>
          <a:xfrm>
            <a:off x="1883411" y="434698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983CCF-C129-2B4D-9F24-1F777A0F88A3}"/>
              </a:ext>
            </a:extLst>
          </p:cNvPr>
          <p:cNvSpPr txBox="1"/>
          <p:nvPr/>
        </p:nvSpPr>
        <p:spPr>
          <a:xfrm>
            <a:off x="1907256" y="957918"/>
            <a:ext cx="10430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000" b="1" spc="-9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VAI </a:t>
            </a:r>
            <a:r>
              <a:rPr lang="x-none" sz="3000" b="1" spc="-9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TRÒ CỦA KHOA HỌC TỰ NHIÊN TRONG CUỘC SỐNG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4E4611-4067-FC42-B0D7-11F54B73B494}"/>
              </a:ext>
            </a:extLst>
          </p:cNvPr>
          <p:cNvSpPr txBox="1"/>
          <p:nvPr/>
        </p:nvSpPr>
        <p:spPr>
          <a:xfrm flipH="1">
            <a:off x="325827" y="2118002"/>
            <a:ext cx="3538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4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Tham khảo SGK và thảo luận nhóm sáu trong thời gian 5 phút, </a:t>
            </a:r>
            <a:r>
              <a:rPr lang="x-none" sz="24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hoàn thành</a:t>
            </a:r>
            <a:r>
              <a:rPr lang="en-US" sz="24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4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bảng</a:t>
            </a:r>
            <a:r>
              <a:rPr lang="en-US" sz="24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1 </a:t>
            </a:r>
            <a:r>
              <a:rPr lang="en-US" sz="24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trong</a:t>
            </a:r>
            <a:r>
              <a:rPr lang="x-none" sz="24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x-none" sz="24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HỌC TẬP SỐ 2</a:t>
            </a:r>
            <a:r>
              <a:rPr lang="x-none" sz="24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C09D20D-42A0-B748-BD96-50A85EF65108}"/>
              </a:ext>
            </a:extLst>
          </p:cNvPr>
          <p:cNvGrpSpPr/>
          <p:nvPr/>
        </p:nvGrpSpPr>
        <p:grpSpPr>
          <a:xfrm>
            <a:off x="288206" y="448720"/>
            <a:ext cx="1583282" cy="1586416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xmlns="" id="{6B99B6B4-4A1B-8446-8DE1-A36F9EF8F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xmlns="" id="{594D323C-71B3-3F47-8261-C5C6F6FC8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xmlns="" id="{2990DC72-C680-8B46-B776-1BFF47E30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xmlns="" id="{E6C0A30E-CE84-0B4C-81CE-827929B1D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xmlns="" id="{2BF0CF94-6BB3-2B49-803C-9258D8611B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xmlns="" id="{C3FF48AB-605C-BC4E-B2D3-1DF81F6B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xmlns="" id="{343AC457-6546-5F40-B66B-B73374892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xmlns="" id="{7B0B88D0-0A69-2F4E-8133-F8F6DBCE8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xmlns="" id="{CC3FBA13-D00C-6C43-8A08-BA8C17E3B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xmlns="" id="{9581C868-5F40-B64E-923D-712CF0D7B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xmlns="" id="{618E3482-2B9B-E047-994C-A4D789244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xmlns="" id="{69E6ABBA-C76A-844F-85F4-B196F767A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xmlns="" id="{87A42CA4-74CC-2942-91B4-B0CD54AB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xmlns="" id="{5D7F1294-2782-3447-BD4E-48F2302D3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xmlns="" id="{F5CE898C-9EA7-584F-9313-E3DC5B3E3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xmlns="" id="{1A96AE3A-653F-E448-843E-BEACFC571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xmlns="" id="{3DC53135-2312-2947-A8CC-9E550E25A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xmlns="" id="{B923F7BF-10E3-3448-90E5-5198FA75B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xmlns="" id="{67D89E73-D0D2-1D42-8526-C104E2289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xmlns="" id="{FAF24088-1203-344F-AD41-7CBECB851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xmlns="" id="{8E01A69F-05BA-A848-8010-CAE434B04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xmlns="" id="{E8466BF0-4143-5B4D-B2E6-2417032CA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xmlns="" id="{4154E145-00A3-CD46-A744-76724047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xmlns="" id="{8A968B82-17EE-014B-A5A5-BB49188A1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xmlns="" id="{C97D0C98-F1CC-084D-9715-030181A458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xmlns="" id="{D7F66496-9501-EB40-B94F-C0BF19FBA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E3CF4C07-61CE-4C4B-B3C1-C809E8D7E3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856" y="5268687"/>
            <a:ext cx="2236401" cy="1257976"/>
          </a:xfrm>
          <a:prstGeom prst="rect">
            <a:avLst/>
          </a:prstGeom>
        </p:spPr>
      </p:pic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4082127" y="1796858"/>
          <a:ext cx="7837729" cy="4103198"/>
        </p:xfrm>
        <a:graphic>
          <a:graphicData uri="http://schemas.openxmlformats.org/drawingml/2006/table">
            <a:tbl>
              <a:tblPr/>
              <a:tblGrid>
                <a:gridCol w="2997843"/>
                <a:gridCol w="964573"/>
                <a:gridCol w="1382213"/>
                <a:gridCol w="1305591"/>
                <a:gridCol w="1187509"/>
              </a:tblGrid>
              <a:tr h="197078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Vai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trò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của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khoa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học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tự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nhiên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1800" b="1" dirty="0" smtClean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1800" b="1" dirty="0" smtClean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Hoạt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động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nghiên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cứu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khoa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học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tự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nhiên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Bảo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vệ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môi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trường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Cung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thông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tin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nâng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hiểu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biết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người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Mở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rộng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sản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xuất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phát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triển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tế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Bảo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vệ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khỏe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sống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người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4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Tìm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hiểu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vi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khuẩn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4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Tìm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hiểu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trụ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8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Tìm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kiếm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thăm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dò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dầu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ở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biển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VN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8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Nghiên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cứu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xử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ô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nhiễm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nước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0045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114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1F975DF-C1C8-42DD-AA63-5F63655278B1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33" name="Freeform 467">
              <a:extLst>
                <a:ext uri="{FF2B5EF4-FFF2-40B4-BE49-F238E27FC236}">
                  <a16:creationId xmlns:a16="http://schemas.microsoft.com/office/drawing/2014/main" xmlns="" id="{EFE75986-3415-4AA8-AA20-4A096D6E4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68">
              <a:extLst>
                <a:ext uri="{FF2B5EF4-FFF2-40B4-BE49-F238E27FC236}">
                  <a16:creationId xmlns:a16="http://schemas.microsoft.com/office/drawing/2014/main" xmlns="" id="{F87CB567-62FC-4061-929A-5705388D2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69">
              <a:extLst>
                <a:ext uri="{FF2B5EF4-FFF2-40B4-BE49-F238E27FC236}">
                  <a16:creationId xmlns:a16="http://schemas.microsoft.com/office/drawing/2014/main" xmlns="" id="{1B7548FF-6872-49B4-8FB2-CF9FAE093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70">
              <a:extLst>
                <a:ext uri="{FF2B5EF4-FFF2-40B4-BE49-F238E27FC236}">
                  <a16:creationId xmlns:a16="http://schemas.microsoft.com/office/drawing/2014/main" xmlns="" id="{51D2E736-D954-475E-9800-48C2624BC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71">
              <a:extLst>
                <a:ext uri="{FF2B5EF4-FFF2-40B4-BE49-F238E27FC236}">
                  <a16:creationId xmlns:a16="http://schemas.microsoft.com/office/drawing/2014/main" xmlns="" id="{AD70399B-11E0-485E-AD89-A4EFE8FC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72">
              <a:extLst>
                <a:ext uri="{FF2B5EF4-FFF2-40B4-BE49-F238E27FC236}">
                  <a16:creationId xmlns:a16="http://schemas.microsoft.com/office/drawing/2014/main" xmlns="" id="{8343E6CD-CDBE-47A1-B2E0-0907C7075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73">
              <a:extLst>
                <a:ext uri="{FF2B5EF4-FFF2-40B4-BE49-F238E27FC236}">
                  <a16:creationId xmlns:a16="http://schemas.microsoft.com/office/drawing/2014/main" xmlns="" id="{735D9D9E-CDEA-4BBB-A43D-3790E50A9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74">
              <a:extLst>
                <a:ext uri="{FF2B5EF4-FFF2-40B4-BE49-F238E27FC236}">
                  <a16:creationId xmlns:a16="http://schemas.microsoft.com/office/drawing/2014/main" xmlns="" id="{DE192580-3F1D-461E-92AE-DC455FB26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5">
              <a:extLst>
                <a:ext uri="{FF2B5EF4-FFF2-40B4-BE49-F238E27FC236}">
                  <a16:creationId xmlns:a16="http://schemas.microsoft.com/office/drawing/2014/main" xmlns="" id="{D4126124-5293-4531-ACEE-1EC46A1EB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6">
              <a:extLst>
                <a:ext uri="{FF2B5EF4-FFF2-40B4-BE49-F238E27FC236}">
                  <a16:creationId xmlns:a16="http://schemas.microsoft.com/office/drawing/2014/main" xmlns="" id="{3B0AD2D7-E015-45AA-A7D7-A006239E2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771771E-3AAB-4832-9C10-3764DE187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2"/>
          <a:stretch/>
        </p:blipFill>
        <p:spPr>
          <a:xfrm>
            <a:off x="2501216" y="219745"/>
            <a:ext cx="6682976" cy="65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5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983CCF-C129-2B4D-9F24-1F777A0F88A3}"/>
              </a:ext>
            </a:extLst>
          </p:cNvPr>
          <p:cNvSpPr txBox="1"/>
          <p:nvPr/>
        </p:nvSpPr>
        <p:spPr>
          <a:xfrm>
            <a:off x="1548018" y="783742"/>
            <a:ext cx="10430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000" b="1" spc="-9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VAI </a:t>
            </a:r>
            <a:r>
              <a:rPr lang="x-none" sz="3000" b="1" spc="-9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TRÒ CỦA KHOA HỌC TỰ NHIÊN TRONG CUỘC SỐNG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C09D20D-42A0-B748-BD96-50A85EF65108}"/>
              </a:ext>
            </a:extLst>
          </p:cNvPr>
          <p:cNvGrpSpPr/>
          <p:nvPr/>
        </p:nvGrpSpPr>
        <p:grpSpPr>
          <a:xfrm>
            <a:off x="168461" y="318088"/>
            <a:ext cx="1309486" cy="1348140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xmlns="" id="{6B99B6B4-4A1B-8446-8DE1-A36F9EF8F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xmlns="" id="{594D323C-71B3-3F47-8261-C5C6F6FC8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xmlns="" id="{2990DC72-C680-8B46-B776-1BFF47E30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xmlns="" id="{E6C0A30E-CE84-0B4C-81CE-827929B1D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xmlns="" id="{2BF0CF94-6BB3-2B49-803C-9258D8611B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xmlns="" id="{C3FF48AB-605C-BC4E-B2D3-1DF81F6B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xmlns="" id="{343AC457-6546-5F40-B66B-B73374892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xmlns="" id="{7B0B88D0-0A69-2F4E-8133-F8F6DBCE8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xmlns="" id="{CC3FBA13-D00C-6C43-8A08-BA8C17E3B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xmlns="" id="{9581C868-5F40-B64E-923D-712CF0D7B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xmlns="" id="{618E3482-2B9B-E047-994C-A4D789244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xmlns="" id="{69E6ABBA-C76A-844F-85F4-B196F767A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xmlns="" id="{87A42CA4-74CC-2942-91B4-B0CD54AB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xmlns="" id="{5D7F1294-2782-3447-BD4E-48F2302D3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xmlns="" id="{F5CE898C-9EA7-584F-9313-E3DC5B3E3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xmlns="" id="{1A96AE3A-653F-E448-843E-BEACFC571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xmlns="" id="{3DC53135-2312-2947-A8CC-9E550E25A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xmlns="" id="{B923F7BF-10E3-3448-90E5-5198FA75B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xmlns="" id="{67D89E73-D0D2-1D42-8526-C104E2289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xmlns="" id="{FAF24088-1203-344F-AD41-7CBECB851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xmlns="" id="{8E01A69F-05BA-A848-8010-CAE434B04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xmlns="" id="{E8466BF0-4143-5B4D-B2E6-2417032CA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xmlns="" id="{4154E145-00A3-CD46-A744-76724047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xmlns="" id="{8A968B82-17EE-014B-A5A5-BB49188A1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xmlns="" id="{C97D0C98-F1CC-084D-9715-030181A458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xmlns="" id="{D7F66496-9501-EB40-B94F-C0BF19FBA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1503453" y="1501117"/>
          <a:ext cx="9338717" cy="5073854"/>
        </p:xfrm>
        <a:graphic>
          <a:graphicData uri="http://schemas.openxmlformats.org/drawingml/2006/table">
            <a:tbl>
              <a:tblPr/>
              <a:tblGrid>
                <a:gridCol w="3397621"/>
                <a:gridCol w="1414926"/>
                <a:gridCol w="1555622"/>
                <a:gridCol w="1555622"/>
                <a:gridCol w="1414926"/>
              </a:tblGrid>
              <a:tr h="247825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Vai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trò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khoa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học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tự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nhiên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000" b="1" dirty="0" smtClean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000" b="1" dirty="0" smtClean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Hoạt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nghiên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cứu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khoa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học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tự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nhiên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Bảo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môi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trường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Cung cấp thông tin và nâng cao hiểu biết của con người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Mở rộng sản xuất và phát triển kinh tế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Bảo vệ sức khỏe và cuộc sống của con người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Tìm hiểu vi khuẩn 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Tìm hiểu vũ trụ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52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Tìm kiếm và thăm dò dầu khí ở vùng biển VN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52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Nghiên cứu xử lí ô nhiễm nước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US"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004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983CCF-C129-2B4D-9F24-1F777A0F88A3}"/>
              </a:ext>
            </a:extLst>
          </p:cNvPr>
          <p:cNvSpPr txBox="1"/>
          <p:nvPr/>
        </p:nvSpPr>
        <p:spPr>
          <a:xfrm>
            <a:off x="1907256" y="957918"/>
            <a:ext cx="10430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000" b="1" spc="-9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VAI </a:t>
            </a:r>
            <a:r>
              <a:rPr lang="x-none" sz="3000" b="1" spc="-9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TRÒ CỦA KHOA HỌC TỰ NHIÊN TRONG CUỘC SỐNG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C09D20D-42A0-B748-BD96-50A85EF65108}"/>
              </a:ext>
            </a:extLst>
          </p:cNvPr>
          <p:cNvGrpSpPr/>
          <p:nvPr/>
        </p:nvGrpSpPr>
        <p:grpSpPr>
          <a:xfrm>
            <a:off x="288206" y="448720"/>
            <a:ext cx="1583282" cy="1586416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xmlns="" id="{6B99B6B4-4A1B-8446-8DE1-A36F9EF8F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xmlns="" id="{594D323C-71B3-3F47-8261-C5C6F6FC8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xmlns="" id="{2990DC72-C680-8B46-B776-1BFF47E30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xmlns="" id="{E6C0A30E-CE84-0B4C-81CE-827929B1D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xmlns="" id="{2BF0CF94-6BB3-2B49-803C-9258D8611B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xmlns="" id="{C3FF48AB-605C-BC4E-B2D3-1DF81F6B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xmlns="" id="{343AC457-6546-5F40-B66B-B73374892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xmlns="" id="{7B0B88D0-0A69-2F4E-8133-F8F6DBCE8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xmlns="" id="{CC3FBA13-D00C-6C43-8A08-BA8C17E3B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xmlns="" id="{9581C868-5F40-B64E-923D-712CF0D7B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xmlns="" id="{618E3482-2B9B-E047-994C-A4D789244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xmlns="" id="{69E6ABBA-C76A-844F-85F4-B196F767A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xmlns="" id="{87A42CA4-74CC-2942-91B4-B0CD54AB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xmlns="" id="{5D7F1294-2782-3447-BD4E-48F2302D3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xmlns="" id="{F5CE898C-9EA7-584F-9313-E3DC5B3E3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xmlns="" id="{1A96AE3A-653F-E448-843E-BEACFC571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xmlns="" id="{3DC53135-2312-2947-A8CC-9E550E25A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xmlns="" id="{B923F7BF-10E3-3448-90E5-5198FA75B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xmlns="" id="{67D89E73-D0D2-1D42-8526-C104E2289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xmlns="" id="{FAF24088-1203-344F-AD41-7CBECB851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xmlns="" id="{8E01A69F-05BA-A848-8010-CAE434B04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xmlns="" id="{E8466BF0-4143-5B4D-B2E6-2417032CA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xmlns="" id="{4154E145-00A3-CD46-A744-76724047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xmlns="" id="{8A968B82-17EE-014B-A5A5-BB49188A1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xmlns="" id="{C97D0C98-F1CC-084D-9715-030181A458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xmlns="" id="{D7F66496-9501-EB40-B94F-C0BF19FBA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88206" y="2373085"/>
            <a:ext cx="1163165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Cung cấp thông tin và nâng cao hiểu biết của con người.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Mở rộng sản xuất và phát triển kinh tế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Bảo vệ sức khỏe và cuộc sống của con người.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Bảo vệ môi trường, ứng phó với biến đổi khí hậu.</a:t>
            </a:r>
            <a:endParaRPr kumimoji="0" lang="vi-V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4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1460</Words>
  <Application>Microsoft Office PowerPoint</Application>
  <PresentationFormat>Custom</PresentationFormat>
  <Paragraphs>279</Paragraphs>
  <Slides>24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148</cp:revision>
  <dcterms:created xsi:type="dcterms:W3CDTF">2021-05-19T13:28:09Z</dcterms:created>
  <dcterms:modified xsi:type="dcterms:W3CDTF">2024-09-05T09:56:11Z</dcterms:modified>
</cp:coreProperties>
</file>