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400" r:id="rId2"/>
    <p:sldId id="399" r:id="rId3"/>
    <p:sldId id="357" r:id="rId4"/>
    <p:sldId id="335" r:id="rId5"/>
    <p:sldId id="334" r:id="rId6"/>
    <p:sldId id="359" r:id="rId7"/>
    <p:sldId id="358" r:id="rId8"/>
    <p:sldId id="360" r:id="rId9"/>
    <p:sldId id="380" r:id="rId10"/>
    <p:sldId id="372" r:id="rId11"/>
    <p:sldId id="373" r:id="rId12"/>
    <p:sldId id="259" r:id="rId13"/>
    <p:sldId id="285" r:id="rId14"/>
    <p:sldId id="268" r:id="rId15"/>
    <p:sldId id="269" r:id="rId16"/>
    <p:sldId id="270" r:id="rId17"/>
    <p:sldId id="271" r:id="rId18"/>
    <p:sldId id="272" r:id="rId19"/>
    <p:sldId id="273" r:id="rId20"/>
    <p:sldId id="374" r:id="rId21"/>
    <p:sldId id="375" r:id="rId22"/>
    <p:sldId id="376" r:id="rId23"/>
    <p:sldId id="377" r:id="rId24"/>
    <p:sldId id="378" r:id="rId25"/>
    <p:sldId id="393" r:id="rId26"/>
    <p:sldId id="394" r:id="rId27"/>
    <p:sldId id="396" r:id="rId28"/>
    <p:sldId id="395" r:id="rId29"/>
    <p:sldId id="387" r:id="rId30"/>
    <p:sldId id="388" r:id="rId31"/>
    <p:sldId id="361" r:id="rId32"/>
    <p:sldId id="362" r:id="rId33"/>
    <p:sldId id="381" r:id="rId34"/>
    <p:sldId id="383" r:id="rId35"/>
    <p:sldId id="384" r:id="rId36"/>
    <p:sldId id="364" r:id="rId37"/>
    <p:sldId id="365" r:id="rId38"/>
    <p:sldId id="385" r:id="rId39"/>
    <p:sldId id="386" r:id="rId40"/>
    <p:sldId id="382" r:id="rId41"/>
    <p:sldId id="367" r:id="rId42"/>
    <p:sldId id="389" r:id="rId43"/>
    <p:sldId id="369" r:id="rId44"/>
    <p:sldId id="370" r:id="rId45"/>
    <p:sldId id="390" r:id="rId46"/>
    <p:sldId id="391" r:id="rId47"/>
    <p:sldId id="401" r:id="rId48"/>
    <p:sldId id="40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000"/>
    <a:srgbClr val="000066"/>
    <a:srgbClr val="CC0099"/>
    <a:srgbClr val="FF4747"/>
    <a:srgbClr val="FF00FF"/>
    <a:srgbClr val="006600"/>
    <a:srgbClr val="FF0000"/>
    <a:srgbClr val="0000FF"/>
    <a:srgbClr val="0000CC"/>
    <a:srgbClr val="9C0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74" autoAdjust="0"/>
    <p:restoredTop sz="89919" autoAdjust="0"/>
  </p:normalViewPr>
  <p:slideViewPr>
    <p:cSldViewPr snapToGrid="0">
      <p:cViewPr>
        <p:scale>
          <a:sx n="48" d="100"/>
          <a:sy n="48" d="100"/>
        </p:scale>
        <p:origin x="-100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16/10/2024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9BF97-CCE8-4556-AECF-D3B0ACA3D1B9}" type="slidenum">
              <a:rPr lang="en-US" smtClean="0"/>
              <a:pPr/>
              <a:t>25</a:t>
            </a:fld>
            <a:endParaRPr lang="en-US"/>
          </a:p>
        </p:txBody>
      </p:sp>
    </p:spTree>
    <p:extLst>
      <p:ext uri="{BB962C8B-B14F-4D97-AF65-F5344CB8AC3E}">
        <p14:creationId xmlns:p14="http://schemas.microsoft.com/office/powerpoint/2010/main" val="170807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r>
              <a:rPr lang="vi-VN" dirty="0"/>
              <a:t>ư</a:t>
            </a:r>
            <a:r>
              <a:rPr lang="en-US" dirty="0"/>
              <a:t>u ý: </a:t>
            </a:r>
            <a:r>
              <a:rPr lang="en-US" dirty="0" err="1"/>
              <a:t>H</a:t>
            </a:r>
            <a:r>
              <a:rPr lang="en-US" baseline="-25000" dirty="0" err="1"/>
              <a:t>2</a:t>
            </a:r>
            <a:r>
              <a:rPr lang="en-US" baseline="0" dirty="0" err="1"/>
              <a:t>SO</a:t>
            </a:r>
            <a:r>
              <a:rPr lang="en-US" baseline="-25000" dirty="0" err="1"/>
              <a:t>4</a:t>
            </a:r>
            <a:r>
              <a:rPr lang="en-US" baseline="0" dirty="0"/>
              <a:t> </a:t>
            </a:r>
            <a:r>
              <a:rPr lang="en-US" baseline="0" dirty="0" err="1"/>
              <a:t>đặc</a:t>
            </a:r>
            <a:r>
              <a:rPr lang="en-US" baseline="0" dirty="0"/>
              <a:t> </a:t>
            </a:r>
            <a:r>
              <a:rPr lang="en-US" baseline="0" dirty="0" err="1"/>
              <a:t>và</a:t>
            </a:r>
            <a:r>
              <a:rPr lang="en-US" baseline="0" dirty="0"/>
              <a:t> </a:t>
            </a:r>
            <a:r>
              <a:rPr lang="en-US" baseline="0" dirty="0" err="1"/>
              <a:t>HNO</a:t>
            </a:r>
            <a:r>
              <a:rPr lang="en-US" baseline="-25000" dirty="0" err="1"/>
              <a:t>3</a:t>
            </a:r>
            <a:r>
              <a:rPr lang="en-US" baseline="0" dirty="0"/>
              <a:t>.</a:t>
            </a:r>
            <a:endParaRPr lang="en-US" dirty="0"/>
          </a:p>
        </p:txBody>
      </p:sp>
      <p:sp>
        <p:nvSpPr>
          <p:cNvPr id="4" name="Slide Number Placeholder 3"/>
          <p:cNvSpPr>
            <a:spLocks noGrp="1"/>
          </p:cNvSpPr>
          <p:nvPr>
            <p:ph type="sldNum" sz="quarter" idx="5"/>
          </p:nvPr>
        </p:nvSpPr>
        <p:spPr/>
        <p:txBody>
          <a:bodyPr/>
          <a:lstStyle/>
          <a:p>
            <a:fld id="{C519BF97-CCE8-4556-AECF-D3B0ACA3D1B9}" type="slidenum">
              <a:rPr lang="en-US" smtClean="0"/>
              <a:pPr/>
              <a:t>42</a:t>
            </a:fld>
            <a:endParaRPr lang="en-US"/>
          </a:p>
        </p:txBody>
      </p:sp>
    </p:spTree>
    <p:extLst>
      <p:ext uri="{BB962C8B-B14F-4D97-AF65-F5344CB8AC3E}">
        <p14:creationId xmlns:p14="http://schemas.microsoft.com/office/powerpoint/2010/main" val="538582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5A308FB-1498-7B9A-946F-62E1B0251D58}"/>
              </a:ext>
            </a:extLst>
          </p:cNvPr>
          <p:cNvSpPr>
            <a:spLocks noGrp="1"/>
          </p:cNvSpPr>
          <p:nvPr>
            <p:ph type="dt" sz="half" idx="10"/>
          </p:nvPr>
        </p:nvSpPr>
        <p:spPr/>
        <p:txBody>
          <a:bodyPr/>
          <a:lstStyle/>
          <a:p>
            <a:fld id="{5C547B41-D574-4D99-8733-CDF2B4333776}" type="datetimeFigureOut">
              <a:rPr lang="en-US" smtClean="0"/>
              <a:pPr/>
              <a:t>16/10/2024</a:t>
            </a:fld>
            <a:endParaRPr lang="en-US"/>
          </a:p>
        </p:txBody>
      </p:sp>
      <p:sp>
        <p:nvSpPr>
          <p:cNvPr id="5" name="Footer Placeholder 4">
            <a:extLst>
              <a:ext uri="{FF2B5EF4-FFF2-40B4-BE49-F238E27FC236}">
                <a16:creationId xmlns:a16="http://schemas.microsoft.com/office/drawing/2014/main" xmlns=""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353-18A1-E62E-F0E7-0D1DB37C746D}"/>
              </a:ext>
            </a:extLst>
          </p:cNvPr>
          <p:cNvSpPr>
            <a:spLocks noGrp="1"/>
          </p:cNvSpPr>
          <p:nvPr>
            <p:ph type="dt" sz="half" idx="10"/>
          </p:nvPr>
        </p:nvSpPr>
        <p:spPr/>
        <p:txBody>
          <a:bodyPr/>
          <a:lstStyle/>
          <a:p>
            <a:fld id="{5C547B41-D574-4D99-8733-CDF2B4333776}" type="datetimeFigureOut">
              <a:rPr lang="en-US" smtClean="0"/>
              <a:pPr/>
              <a:t>16/10/2024</a:t>
            </a:fld>
            <a:endParaRPr lang="en-US"/>
          </a:p>
        </p:txBody>
      </p:sp>
      <p:sp>
        <p:nvSpPr>
          <p:cNvPr id="5" name="Footer Placeholder 4">
            <a:extLst>
              <a:ext uri="{FF2B5EF4-FFF2-40B4-BE49-F238E27FC236}">
                <a16:creationId xmlns:a16="http://schemas.microsoft.com/office/drawing/2014/main" xmlns=""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68DFEF-F563-6ADA-AE7D-EA7B9CBD9BA3}"/>
              </a:ext>
            </a:extLst>
          </p:cNvPr>
          <p:cNvSpPr>
            <a:spLocks noGrp="1"/>
          </p:cNvSpPr>
          <p:nvPr>
            <p:ph type="dt" sz="half" idx="10"/>
          </p:nvPr>
        </p:nvSpPr>
        <p:spPr/>
        <p:txBody>
          <a:bodyPr/>
          <a:lstStyle/>
          <a:p>
            <a:fld id="{5C547B41-D574-4D99-8733-CDF2B4333776}" type="datetimeFigureOut">
              <a:rPr lang="en-US" smtClean="0"/>
              <a:pPr/>
              <a:t>16/10/2024</a:t>
            </a:fld>
            <a:endParaRPr lang="en-US"/>
          </a:p>
        </p:txBody>
      </p:sp>
      <p:sp>
        <p:nvSpPr>
          <p:cNvPr id="5" name="Footer Placeholder 4">
            <a:extLst>
              <a:ext uri="{FF2B5EF4-FFF2-40B4-BE49-F238E27FC236}">
                <a16:creationId xmlns:a16="http://schemas.microsoft.com/office/drawing/2014/main" xmlns=""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FFF51C-A686-C9EF-6705-2D21B90A814C}"/>
              </a:ext>
            </a:extLst>
          </p:cNvPr>
          <p:cNvSpPr>
            <a:spLocks noGrp="1"/>
          </p:cNvSpPr>
          <p:nvPr>
            <p:ph type="dt" sz="half" idx="10"/>
          </p:nvPr>
        </p:nvSpPr>
        <p:spPr/>
        <p:txBody>
          <a:bodyPr/>
          <a:lstStyle/>
          <a:p>
            <a:fld id="{5C547B41-D574-4D99-8733-CDF2B4333776}" type="datetimeFigureOut">
              <a:rPr lang="en-US" smtClean="0"/>
              <a:pPr/>
              <a:t>16/10/2024</a:t>
            </a:fld>
            <a:endParaRPr lang="en-US"/>
          </a:p>
        </p:txBody>
      </p:sp>
      <p:sp>
        <p:nvSpPr>
          <p:cNvPr id="5" name="Footer Placeholder 4">
            <a:extLst>
              <a:ext uri="{FF2B5EF4-FFF2-40B4-BE49-F238E27FC236}">
                <a16:creationId xmlns:a16="http://schemas.microsoft.com/office/drawing/2014/main" xmlns=""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CA1E298-89A3-8D15-25E9-03DFDEE533DC}"/>
              </a:ext>
            </a:extLst>
          </p:cNvPr>
          <p:cNvSpPr>
            <a:spLocks noGrp="1"/>
          </p:cNvSpPr>
          <p:nvPr>
            <p:ph type="dt" sz="half" idx="10"/>
          </p:nvPr>
        </p:nvSpPr>
        <p:spPr/>
        <p:txBody>
          <a:bodyPr/>
          <a:lstStyle/>
          <a:p>
            <a:fld id="{5C547B41-D574-4D99-8733-CDF2B4333776}" type="datetimeFigureOut">
              <a:rPr lang="en-US" smtClean="0"/>
              <a:pPr/>
              <a:t>16/10/2024</a:t>
            </a:fld>
            <a:endParaRPr lang="en-US"/>
          </a:p>
        </p:txBody>
      </p:sp>
      <p:sp>
        <p:nvSpPr>
          <p:cNvPr id="5" name="Footer Placeholder 4">
            <a:extLst>
              <a:ext uri="{FF2B5EF4-FFF2-40B4-BE49-F238E27FC236}">
                <a16:creationId xmlns:a16="http://schemas.microsoft.com/office/drawing/2014/main" xmlns=""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06D9F4-C35F-E5D4-C980-AF9C8B965E7C}"/>
              </a:ext>
            </a:extLst>
          </p:cNvPr>
          <p:cNvSpPr>
            <a:spLocks noGrp="1"/>
          </p:cNvSpPr>
          <p:nvPr>
            <p:ph type="dt" sz="half" idx="10"/>
          </p:nvPr>
        </p:nvSpPr>
        <p:spPr/>
        <p:txBody>
          <a:bodyPr/>
          <a:lstStyle/>
          <a:p>
            <a:fld id="{5C547B41-D574-4D99-8733-CDF2B4333776}" type="datetimeFigureOut">
              <a:rPr lang="en-US" smtClean="0"/>
              <a:pPr/>
              <a:t>16/10/2024</a:t>
            </a:fld>
            <a:endParaRPr lang="en-US"/>
          </a:p>
        </p:txBody>
      </p:sp>
      <p:sp>
        <p:nvSpPr>
          <p:cNvPr id="6" name="Footer Placeholder 5">
            <a:extLst>
              <a:ext uri="{FF2B5EF4-FFF2-40B4-BE49-F238E27FC236}">
                <a16:creationId xmlns:a16="http://schemas.microsoft.com/office/drawing/2014/main" xmlns=""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87046D3-876D-4C5B-45C3-7A78EAF1461A}"/>
              </a:ext>
            </a:extLst>
          </p:cNvPr>
          <p:cNvSpPr>
            <a:spLocks noGrp="1"/>
          </p:cNvSpPr>
          <p:nvPr>
            <p:ph type="dt" sz="half" idx="10"/>
          </p:nvPr>
        </p:nvSpPr>
        <p:spPr/>
        <p:txBody>
          <a:bodyPr/>
          <a:lstStyle/>
          <a:p>
            <a:fld id="{5C547B41-D574-4D99-8733-CDF2B4333776}" type="datetimeFigureOut">
              <a:rPr lang="en-US" smtClean="0"/>
              <a:pPr/>
              <a:t>16/10/2024</a:t>
            </a:fld>
            <a:endParaRPr lang="en-US"/>
          </a:p>
        </p:txBody>
      </p:sp>
      <p:sp>
        <p:nvSpPr>
          <p:cNvPr id="8" name="Footer Placeholder 7">
            <a:extLst>
              <a:ext uri="{FF2B5EF4-FFF2-40B4-BE49-F238E27FC236}">
                <a16:creationId xmlns:a16="http://schemas.microsoft.com/office/drawing/2014/main" xmlns=""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27C2031-2CC5-7BA1-98FD-2403904DC528}"/>
              </a:ext>
            </a:extLst>
          </p:cNvPr>
          <p:cNvSpPr>
            <a:spLocks noGrp="1"/>
          </p:cNvSpPr>
          <p:nvPr>
            <p:ph type="dt" sz="half" idx="10"/>
          </p:nvPr>
        </p:nvSpPr>
        <p:spPr/>
        <p:txBody>
          <a:bodyPr/>
          <a:lstStyle/>
          <a:p>
            <a:fld id="{5C547B41-D574-4D99-8733-CDF2B4333776}" type="datetimeFigureOut">
              <a:rPr lang="en-US" smtClean="0"/>
              <a:pPr/>
              <a:t>16/10/2024</a:t>
            </a:fld>
            <a:endParaRPr lang="en-US"/>
          </a:p>
        </p:txBody>
      </p:sp>
      <p:sp>
        <p:nvSpPr>
          <p:cNvPr id="4" name="Footer Placeholder 3">
            <a:extLst>
              <a:ext uri="{FF2B5EF4-FFF2-40B4-BE49-F238E27FC236}">
                <a16:creationId xmlns:a16="http://schemas.microsoft.com/office/drawing/2014/main" xmlns=""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9F85CE8-8581-2F50-4DAF-FC03F1FDF7FE}"/>
              </a:ext>
            </a:extLst>
          </p:cNvPr>
          <p:cNvSpPr>
            <a:spLocks noGrp="1"/>
          </p:cNvSpPr>
          <p:nvPr>
            <p:ph type="dt" sz="half" idx="10"/>
          </p:nvPr>
        </p:nvSpPr>
        <p:spPr/>
        <p:txBody>
          <a:bodyPr/>
          <a:lstStyle/>
          <a:p>
            <a:fld id="{5C547B41-D574-4D99-8733-CDF2B4333776}" type="datetimeFigureOut">
              <a:rPr lang="en-US" smtClean="0"/>
              <a:pPr/>
              <a:t>16/10/2024</a:t>
            </a:fld>
            <a:endParaRPr lang="en-US"/>
          </a:p>
        </p:txBody>
      </p:sp>
      <p:sp>
        <p:nvSpPr>
          <p:cNvPr id="3" name="Footer Placeholder 2">
            <a:extLst>
              <a:ext uri="{FF2B5EF4-FFF2-40B4-BE49-F238E27FC236}">
                <a16:creationId xmlns:a16="http://schemas.microsoft.com/office/drawing/2014/main" xmlns=""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C2C796-6882-D4E3-AA7F-532004367F89}"/>
              </a:ext>
            </a:extLst>
          </p:cNvPr>
          <p:cNvSpPr>
            <a:spLocks noGrp="1"/>
          </p:cNvSpPr>
          <p:nvPr>
            <p:ph type="dt" sz="half" idx="10"/>
          </p:nvPr>
        </p:nvSpPr>
        <p:spPr/>
        <p:txBody>
          <a:bodyPr/>
          <a:lstStyle/>
          <a:p>
            <a:fld id="{5C547B41-D574-4D99-8733-CDF2B4333776}" type="datetimeFigureOut">
              <a:rPr lang="en-US" smtClean="0"/>
              <a:pPr/>
              <a:t>16/10/2024</a:t>
            </a:fld>
            <a:endParaRPr lang="en-US"/>
          </a:p>
        </p:txBody>
      </p:sp>
      <p:sp>
        <p:nvSpPr>
          <p:cNvPr id="6" name="Footer Placeholder 5">
            <a:extLst>
              <a:ext uri="{FF2B5EF4-FFF2-40B4-BE49-F238E27FC236}">
                <a16:creationId xmlns:a16="http://schemas.microsoft.com/office/drawing/2014/main" xmlns=""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F2E887-1386-15D9-5ECB-2E2384DFF0F1}"/>
              </a:ext>
            </a:extLst>
          </p:cNvPr>
          <p:cNvSpPr>
            <a:spLocks noGrp="1"/>
          </p:cNvSpPr>
          <p:nvPr>
            <p:ph type="dt" sz="half" idx="10"/>
          </p:nvPr>
        </p:nvSpPr>
        <p:spPr/>
        <p:txBody>
          <a:bodyPr/>
          <a:lstStyle/>
          <a:p>
            <a:fld id="{5C547B41-D574-4D99-8733-CDF2B4333776}" type="datetimeFigureOut">
              <a:rPr lang="en-US" smtClean="0"/>
              <a:pPr/>
              <a:t>16/10/2024</a:t>
            </a:fld>
            <a:endParaRPr lang="en-US"/>
          </a:p>
        </p:txBody>
      </p:sp>
      <p:sp>
        <p:nvSpPr>
          <p:cNvPr id="6" name="Footer Placeholder 5">
            <a:extLst>
              <a:ext uri="{FF2B5EF4-FFF2-40B4-BE49-F238E27FC236}">
                <a16:creationId xmlns:a16="http://schemas.microsoft.com/office/drawing/2014/main" xmlns=""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16/10/2024</a:t>
            </a:fld>
            <a:endParaRPr lang="en-US"/>
          </a:p>
        </p:txBody>
      </p:sp>
      <p:sp>
        <p:nvSpPr>
          <p:cNvPr id="5" name="Footer Placeholder 4">
            <a:extLst>
              <a:ext uri="{FF2B5EF4-FFF2-40B4-BE49-F238E27FC236}">
                <a16:creationId xmlns:a16="http://schemas.microsoft.com/office/drawing/2014/main" xmlns=""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slide" Target="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5.xml"/><Relationship Id="rId5" Type="http://schemas.microsoft.com/office/2007/relationships/hdphoto" Target="../media/hdphoto8.wdp"/><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gif"/><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audio" Target="file:///E:\HOC%20TAP\MAI-SINH\GADT-SI6-MAI\Mua%20xuan%20oi.MP3" TargetMode="External"/><Relationship Id="rId6" Type="http://schemas.openxmlformats.org/officeDocument/2006/relationships/image" Target="../media/image58.gif"/><Relationship Id="rId5" Type="http://schemas.openxmlformats.org/officeDocument/2006/relationships/image" Target="../media/image57.gif"/><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1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WordArt 3"/>
          <p:cNvSpPr>
            <a:spLocks noChangeArrowheads="1" noChangeShapeType="1" noTextEdit="1"/>
          </p:cNvSpPr>
          <p:nvPr/>
        </p:nvSpPr>
        <p:spPr bwMode="auto">
          <a:xfrm>
            <a:off x="711200" y="2209800"/>
            <a:ext cx="10769600" cy="1066800"/>
          </a:xfrm>
          <a:prstGeom prst="rect">
            <a:avLst/>
          </a:prstGeom>
        </p:spPr>
        <p:txBody>
          <a:bodyPr spcFirstLastPara="1" wrap="none" fromWordArt="1">
            <a:prstTxWarp prst="textArchUp">
              <a:avLst>
                <a:gd name="adj" fmla="val 10800000"/>
              </a:avLst>
            </a:prstTxWarp>
          </a:bodyPr>
          <a:lstStyle/>
          <a:p>
            <a:pPr algn="ctr"/>
            <a:r>
              <a:rPr lang="en-US" sz="3600" b="1" kern="10" dirty="0">
                <a:ln w="12700">
                  <a:solidFill>
                    <a:srgbClr val="FF00FF"/>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a:cs typeface="Arial"/>
              </a:rPr>
              <a:t>KÍNH CHÀO QUÝ THẦY GIÁO, CÔ </a:t>
            </a:r>
            <a:r>
              <a:rPr lang="en-US" sz="3600" b="1" kern="10" dirty="0" smtClean="0">
                <a:ln w="12700">
                  <a:solidFill>
                    <a:srgbClr val="FF00FF"/>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a:cs typeface="Arial"/>
              </a:rPr>
              <a:t>GIÁO ĐẾN THĂM LỚP 8A</a:t>
            </a:r>
            <a:r>
              <a:rPr lang="en-US" sz="3600" b="1" kern="10" baseline="-25000" dirty="0" smtClean="0">
                <a:ln w="12700">
                  <a:solidFill>
                    <a:srgbClr val="FF00FF"/>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a:cs typeface="Arial"/>
              </a:rPr>
              <a:t>1,5,6</a:t>
            </a:r>
            <a:endParaRPr lang="en-US" sz="3600" b="1" kern="10" dirty="0">
              <a:ln w="12700">
                <a:solidFill>
                  <a:srgbClr val="FF00FF"/>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a:cs typeface="Arial"/>
            </a:endParaRPr>
          </a:p>
        </p:txBody>
      </p:sp>
      <p:sp>
        <p:nvSpPr>
          <p:cNvPr id="27652" name="WordArt 4"/>
          <p:cNvSpPr>
            <a:spLocks noChangeArrowheads="1" noChangeShapeType="1" noTextEdit="1"/>
          </p:cNvSpPr>
          <p:nvPr/>
        </p:nvSpPr>
        <p:spPr bwMode="auto">
          <a:xfrm>
            <a:off x="1879600" y="5029200"/>
            <a:ext cx="8483600" cy="8763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FF0066"/>
                </a:solidFill>
                <a:effectLst>
                  <a:outerShdw dist="35921" dir="2700000" sy="50000" kx="2115830" algn="bl" rotWithShape="0">
                    <a:srgbClr val="C0C0C0">
                      <a:alpha val="79999"/>
                    </a:srgbClr>
                  </a:outerShdw>
                </a:effectLst>
                <a:latin typeface="+mj-lt"/>
                <a:ea typeface="+mj-lt"/>
                <a:cs typeface="+mj-lt"/>
              </a:rPr>
              <a:t>Giáo viên thực hiện: Nguyễn Thị Thanh Hương</a:t>
            </a:r>
            <a:endParaRPr lang="en-US" sz="3600" kern="10">
              <a:ln w="12700">
                <a:solidFill>
                  <a:srgbClr val="EAEAEA"/>
                </a:solidFill>
                <a:round/>
                <a:headEnd/>
                <a:tailEnd/>
              </a:ln>
              <a:solidFill>
                <a:srgbClr val="FF0066"/>
              </a:solidFill>
              <a:effectLst>
                <a:outerShdw dist="35921" dir="2700000" sy="50000" kx="2115830" algn="bl" rotWithShape="0">
                  <a:srgbClr val="C0C0C0">
                    <a:alpha val="79999"/>
                  </a:srgbClr>
                </a:outerShdw>
              </a:effectLst>
              <a:latin typeface="+mj-lt"/>
              <a:ea typeface="+mj-lt"/>
              <a:cs typeface="+mj-lt"/>
            </a:endParaRPr>
          </a:p>
        </p:txBody>
      </p:sp>
      <p:sp>
        <p:nvSpPr>
          <p:cNvPr id="2053" name="WordArt 5"/>
          <p:cNvSpPr>
            <a:spLocks noChangeArrowheads="1" noChangeShapeType="1" noTextEdit="1"/>
          </p:cNvSpPr>
          <p:nvPr/>
        </p:nvSpPr>
        <p:spPr bwMode="auto">
          <a:xfrm>
            <a:off x="711200" y="2971800"/>
            <a:ext cx="10769600" cy="685800"/>
          </a:xfrm>
          <a:prstGeom prst="rect">
            <a:avLst/>
          </a:prstGeom>
        </p:spPr>
        <p:txBody>
          <a:bodyPr wrap="none" fromWordArt="1">
            <a:prstTxWarp prst="textPlain">
              <a:avLst>
                <a:gd name="adj" fmla="val 50000"/>
              </a:avLst>
            </a:prstTxWarp>
          </a:bodyPr>
          <a:lstStyle/>
          <a:p>
            <a:pPr algn="ctr"/>
            <a:endParaRPr lang="en-US" sz="3600" kern="10">
              <a:ln w="12700">
                <a:solidFill>
                  <a:srgbClr val="66FF33"/>
                </a:solidFill>
                <a:round/>
                <a:headEnd/>
                <a:tailEnd/>
              </a:ln>
              <a:solidFill>
                <a:srgbClr val="0099FF"/>
              </a:solidFill>
              <a:effectLst>
                <a:outerShdw dist="35921" dir="2700000" sy="50000" rotWithShape="0">
                  <a:srgbClr val="875B0D">
                    <a:alpha val="70000"/>
                  </a:srgbClr>
                </a:outerShdw>
              </a:effectLst>
              <a:latin typeface="Arial"/>
              <a:cs typeface="Arial"/>
            </a:endParaRPr>
          </a:p>
        </p:txBody>
      </p:sp>
      <p:sp>
        <p:nvSpPr>
          <p:cNvPr id="27654" name="WordArt 6"/>
          <p:cNvSpPr>
            <a:spLocks noChangeArrowheads="1" noChangeShapeType="1" noTextEdit="1"/>
          </p:cNvSpPr>
          <p:nvPr/>
        </p:nvSpPr>
        <p:spPr bwMode="auto">
          <a:xfrm>
            <a:off x="2336800" y="152400"/>
            <a:ext cx="7518400" cy="381000"/>
          </a:xfrm>
          <a:prstGeom prst="rect">
            <a:avLst/>
          </a:prstGeom>
        </p:spPr>
        <p:txBody>
          <a:bodyPr wrap="none" fromWordArt="1">
            <a:prstTxWarp prst="textPlain">
              <a:avLst>
                <a:gd name="adj" fmla="val 50000"/>
              </a:avLst>
            </a:prstTxWarp>
          </a:bodyPr>
          <a:lstStyle/>
          <a:p>
            <a:pPr algn="ctr"/>
            <a:endParaRPr lang="en-US" sz="3600" kern="10">
              <a:ln w="12700">
                <a:solidFill>
                  <a:srgbClr val="FF0000"/>
                </a:solidFill>
                <a:round/>
                <a:headEnd/>
                <a:tailEnd/>
              </a:ln>
              <a:solidFill>
                <a:srgbClr val="0000FF"/>
              </a:solidFill>
              <a:effectLst>
                <a:outerShdw dist="35921" dir="2700000" sy="50000" rotWithShape="0">
                  <a:srgbClr val="875B0D">
                    <a:alpha val="70000"/>
                  </a:srgbClr>
                </a:outerShdw>
              </a:effectLst>
              <a:latin typeface="VNI-Times"/>
            </a:endParaRPr>
          </a:p>
        </p:txBody>
      </p:sp>
      <p:sp>
        <p:nvSpPr>
          <p:cNvPr id="27655" name="WordArt 7"/>
          <p:cNvSpPr>
            <a:spLocks noChangeArrowheads="1" noChangeShapeType="1" noTextEdit="1"/>
          </p:cNvSpPr>
          <p:nvPr/>
        </p:nvSpPr>
        <p:spPr bwMode="auto">
          <a:xfrm>
            <a:off x="2133600" y="533400"/>
            <a:ext cx="7924800" cy="381000"/>
          </a:xfrm>
          <a:prstGeom prst="rect">
            <a:avLst/>
          </a:prstGeom>
        </p:spPr>
        <p:txBody>
          <a:bodyPr wrap="none" fromWordArt="1">
            <a:prstTxWarp prst="textPlain">
              <a:avLst>
                <a:gd name="adj" fmla="val 50000"/>
              </a:avLst>
            </a:prstTxWarp>
          </a:bodyPr>
          <a:lstStyle/>
          <a:p>
            <a:pPr algn="ctr"/>
            <a:endParaRPr lang="en-US" sz="3600" kern="10">
              <a:ln w="12700">
                <a:solidFill>
                  <a:srgbClr val="0000FF"/>
                </a:solidFill>
                <a:round/>
                <a:headEnd/>
                <a:tailEnd/>
              </a:ln>
              <a:solidFill>
                <a:srgbClr val="FF6600"/>
              </a:solidFill>
              <a:effectLst>
                <a:outerShdw dist="35921" dir="2700000" sy="50000" rotWithShape="0">
                  <a:srgbClr val="875B0D">
                    <a:alpha val="70000"/>
                  </a:srgbClr>
                </a:outerShdw>
              </a:effectLst>
              <a:latin typeface="VNI-WIN Sample Font"/>
            </a:endParaRPr>
          </a:p>
        </p:txBody>
      </p:sp>
      <p:pic>
        <p:nvPicPr>
          <p:cNvPr id="2056" name="Picture 8"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30480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290984" y="4233864"/>
            <a:ext cx="3860800"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1"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402235" y="-387350"/>
            <a:ext cx="23622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31044" y="4277519"/>
            <a:ext cx="22463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57238" y="4211638"/>
            <a:ext cx="2244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16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repeatCount="indefinite" fill="hold" grpId="0" nodeType="clickEffect" nodePh="1">
                                  <p:stCondLst>
                                    <p:cond delay="0"/>
                                  </p:stCondLst>
                                  <p:endCondLst>
                                    <p:cond evt="begin" delay="0">
                                      <p:tn val="5"/>
                                    </p:cond>
                                  </p:endCondLst>
                                  <p:childTnLst>
                                    <p:animClr clrSpc="hsl" dir="cw">
                                      <p:cBhvr override="childStyle">
                                        <p:cTn id="6" dur="5000" fill="hold"/>
                                        <p:tgtEl>
                                          <p:spTgt spid="27655"/>
                                        </p:tgtEl>
                                        <p:attrNameLst>
                                          <p:attrName>style.color</p:attrName>
                                        </p:attrNameLst>
                                      </p:cBhvr>
                                      <p:by>
                                        <p:hsl h="-7200000" s="0" l="0"/>
                                      </p:by>
                                    </p:animClr>
                                    <p:animClr clrSpc="hsl" dir="cw">
                                      <p:cBhvr>
                                        <p:cTn id="7" dur="5000" fill="hold"/>
                                        <p:tgtEl>
                                          <p:spTgt spid="27655"/>
                                        </p:tgtEl>
                                        <p:attrNameLst>
                                          <p:attrName>fillcolor</p:attrName>
                                        </p:attrNameLst>
                                      </p:cBhvr>
                                      <p:by>
                                        <p:hsl h="-7200000" s="0" l="0"/>
                                      </p:by>
                                    </p:animClr>
                                    <p:animClr clrSpc="hsl" dir="cw">
                                      <p:cBhvr>
                                        <p:cTn id="8" dur="5000" fill="hold"/>
                                        <p:tgtEl>
                                          <p:spTgt spid="27655"/>
                                        </p:tgtEl>
                                        <p:attrNameLst>
                                          <p:attrName>stroke.color</p:attrName>
                                        </p:attrNameLst>
                                      </p:cBhvr>
                                      <p:by>
                                        <p:hsl h="-7200000" s="0" l="0"/>
                                      </p:by>
                                    </p:animClr>
                                    <p:set>
                                      <p:cBhvr>
                                        <p:cTn id="9" dur="5000" fill="hold"/>
                                        <p:tgtEl>
                                          <p:spTgt spid="27655"/>
                                        </p:tgtEl>
                                        <p:attrNameLst>
                                          <p:attrName>fill.type</p:attrName>
                                        </p:attrNameLst>
                                      </p:cBhvr>
                                      <p:to>
                                        <p:strVal val="solid"/>
                                      </p:to>
                                    </p:set>
                                  </p:childTnLst>
                                </p:cTn>
                              </p:par>
                              <p:par>
                                <p:cTn id="10" presetID="22" presetClass="emph" presetSubtype="0" repeatCount="indefinite" fill="hold" grpId="0" nodeType="withEffect" nodePh="1">
                                  <p:stCondLst>
                                    <p:cond delay="0"/>
                                  </p:stCondLst>
                                  <p:endCondLst>
                                    <p:cond evt="begin" delay="0">
                                      <p:tn val="10"/>
                                    </p:cond>
                                  </p:endCondLst>
                                  <p:childTnLst>
                                    <p:animClr clrSpc="hsl" dir="cw">
                                      <p:cBhvr override="childStyle">
                                        <p:cTn id="11" dur="5000" fill="hold"/>
                                        <p:tgtEl>
                                          <p:spTgt spid="27654"/>
                                        </p:tgtEl>
                                        <p:attrNameLst>
                                          <p:attrName>style.color</p:attrName>
                                        </p:attrNameLst>
                                      </p:cBhvr>
                                      <p:by>
                                        <p:hsl h="-7200000" s="0" l="0"/>
                                      </p:by>
                                    </p:animClr>
                                    <p:animClr clrSpc="hsl" dir="cw">
                                      <p:cBhvr>
                                        <p:cTn id="12" dur="5000" fill="hold"/>
                                        <p:tgtEl>
                                          <p:spTgt spid="27654"/>
                                        </p:tgtEl>
                                        <p:attrNameLst>
                                          <p:attrName>fillcolor</p:attrName>
                                        </p:attrNameLst>
                                      </p:cBhvr>
                                      <p:by>
                                        <p:hsl h="-7200000" s="0" l="0"/>
                                      </p:by>
                                    </p:animClr>
                                    <p:animClr clrSpc="hsl" dir="cw">
                                      <p:cBhvr>
                                        <p:cTn id="13" dur="5000" fill="hold"/>
                                        <p:tgtEl>
                                          <p:spTgt spid="27654"/>
                                        </p:tgtEl>
                                        <p:attrNameLst>
                                          <p:attrName>stroke.color</p:attrName>
                                        </p:attrNameLst>
                                      </p:cBhvr>
                                      <p:by>
                                        <p:hsl h="-7200000" s="0" l="0"/>
                                      </p:by>
                                    </p:animClr>
                                    <p:set>
                                      <p:cBhvr>
                                        <p:cTn id="14" dur="5000" fill="hold"/>
                                        <p:tgtEl>
                                          <p:spTgt spid="27654"/>
                                        </p:tgtEl>
                                        <p:attrNameLst>
                                          <p:attrName>fill.type</p:attrName>
                                        </p:attrNameLst>
                                      </p:cBhvr>
                                      <p:to>
                                        <p:strVal val="solid"/>
                                      </p:to>
                                    </p:set>
                                  </p:childTnLst>
                                </p:cTn>
                              </p:par>
                              <p:par>
                                <p:cTn id="15" presetID="22" presetClass="emph" presetSubtype="0" repeatCount="indefinite" fill="hold" grpId="0" nodeType="withEffect">
                                  <p:stCondLst>
                                    <p:cond delay="0"/>
                                  </p:stCondLst>
                                  <p:childTnLst>
                                    <p:animClr clrSpc="hsl" dir="cw">
                                      <p:cBhvr override="childStyle">
                                        <p:cTn id="16" dur="5000" fill="hold"/>
                                        <p:tgtEl>
                                          <p:spTgt spid="27651"/>
                                        </p:tgtEl>
                                        <p:attrNameLst>
                                          <p:attrName>style.color</p:attrName>
                                        </p:attrNameLst>
                                      </p:cBhvr>
                                      <p:by>
                                        <p:hsl h="-7200000" s="0" l="0"/>
                                      </p:by>
                                    </p:animClr>
                                    <p:animClr clrSpc="hsl" dir="cw">
                                      <p:cBhvr>
                                        <p:cTn id="17" dur="5000" fill="hold"/>
                                        <p:tgtEl>
                                          <p:spTgt spid="27651"/>
                                        </p:tgtEl>
                                        <p:attrNameLst>
                                          <p:attrName>fillcolor</p:attrName>
                                        </p:attrNameLst>
                                      </p:cBhvr>
                                      <p:by>
                                        <p:hsl h="-7200000" s="0" l="0"/>
                                      </p:by>
                                    </p:animClr>
                                    <p:animClr clrSpc="hsl" dir="cw">
                                      <p:cBhvr>
                                        <p:cTn id="18" dur="5000" fill="hold"/>
                                        <p:tgtEl>
                                          <p:spTgt spid="27651"/>
                                        </p:tgtEl>
                                        <p:attrNameLst>
                                          <p:attrName>stroke.color</p:attrName>
                                        </p:attrNameLst>
                                      </p:cBhvr>
                                      <p:by>
                                        <p:hsl h="-7200000" s="0" l="0"/>
                                      </p:by>
                                    </p:animClr>
                                    <p:set>
                                      <p:cBhvr>
                                        <p:cTn id="19" dur="5000" fill="hold"/>
                                        <p:tgtEl>
                                          <p:spTgt spid="27651"/>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652"/>
                                        </p:tgtEl>
                                        <p:attrNameLst>
                                          <p:attrName>style.visibility</p:attrName>
                                        </p:attrNameLst>
                                      </p:cBhvr>
                                      <p:to>
                                        <p:strVal val="visible"/>
                                      </p:to>
                                    </p:set>
                                    <p:anim calcmode="lin" valueType="num">
                                      <p:cBhvr additive="base">
                                        <p:cTn id="24" dur="500" fill="hold"/>
                                        <p:tgtEl>
                                          <p:spTgt spid="27652"/>
                                        </p:tgtEl>
                                        <p:attrNameLst>
                                          <p:attrName>ppt_x</p:attrName>
                                        </p:attrNameLst>
                                      </p:cBhvr>
                                      <p:tavLst>
                                        <p:tav tm="0">
                                          <p:val>
                                            <p:strVal val="#ppt_x"/>
                                          </p:val>
                                        </p:tav>
                                        <p:tav tm="100000">
                                          <p:val>
                                            <p:strVal val="#ppt_x"/>
                                          </p:val>
                                        </p:tav>
                                      </p:tavLst>
                                    </p:anim>
                                    <p:anim calcmode="lin" valueType="num">
                                      <p:cBhvr additive="base">
                                        <p:cTn id="25"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P spid="27654" grpId="0" animBg="1"/>
      <p:bldP spid="2765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27710" y="706605"/>
            <a:ext cx="12136070" cy="4890655"/>
          </a:xfrm>
          <a:prstGeom prst="rect">
            <a:avLst/>
          </a:prstGeom>
          <a:noFill/>
          <a:ln w="9525">
            <a:noFill/>
            <a:miter lim="800000"/>
            <a:headEnd/>
            <a:tailEnd/>
          </a:ln>
          <a:effectLst/>
        </p:spPr>
      </p:pic>
    </p:spTree>
    <p:extLst>
      <p:ext uri="{BB962C8B-B14F-4D97-AF65-F5344CB8AC3E}">
        <p14:creationId xmlns:p14="http://schemas.microsoft.com/office/powerpoint/2010/main" val="62780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Scale>
                                      <p:cBhvr>
                                        <p:cTn id="7" dur="1000" decel="50000" fill="hold">
                                          <p:stCondLst>
                                            <p:cond delay="0"/>
                                          </p:stCondLst>
                                        </p:cTn>
                                        <p:tgtEl>
                                          <p:spTgt spid="92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218"/>
                                        </p:tgtEl>
                                        <p:attrNameLst>
                                          <p:attrName>ppt_x</p:attrName>
                                          <p:attrName>ppt_y</p:attrName>
                                        </p:attrNameLst>
                                      </p:cBhvr>
                                    </p:animMotion>
                                    <p:animEffect transition="in" filter="fade">
                                      <p:cBhvr>
                                        <p:cTn id="9"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68784"/>
            <a:ext cx="12192000"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I. </a:t>
            </a:r>
            <a:r>
              <a:rPr lang="en-US" sz="2400" b="1" dirty="0" err="1">
                <a:solidFill>
                  <a:srgbClr val="0000FF"/>
                </a:solidFill>
                <a:latin typeface="Times New Roman" pitchFamily="18" charset="0"/>
                <a:cs typeface="Times New Roman" pitchFamily="18" charset="0"/>
              </a:rPr>
              <a:t>KHÁI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NIỆM</a:t>
            </a:r>
            <a:r>
              <a:rPr lang="en-US" sz="2400" b="1" dirty="0">
                <a:solidFill>
                  <a:srgbClr val="0000FF"/>
                </a:solidFill>
                <a:latin typeface="Times New Roman" pitchFamily="18" charset="0"/>
                <a:cs typeface="Times New Roman" pitchFamily="18" charset="0"/>
              </a:rPr>
              <a:t> ACID</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0" name="TextBox 29"/>
          <p:cNvSpPr txBox="1"/>
          <p:nvPr/>
        </p:nvSpPr>
        <p:spPr>
          <a:xfrm>
            <a:off x="0" y="1028700"/>
            <a:ext cx="12192000"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II. </a:t>
            </a:r>
            <a:r>
              <a:rPr lang="en-US" sz="2400" b="1" dirty="0" err="1">
                <a:solidFill>
                  <a:srgbClr val="0000FF"/>
                </a:solidFill>
                <a:latin typeface="Times New Roman" pitchFamily="18" charset="0"/>
                <a:cs typeface="Times New Roman" pitchFamily="18" charset="0"/>
              </a:rPr>
              <a:t>ỨNG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DỤNG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SỐ</a:t>
            </a:r>
            <a:r>
              <a:rPr lang="en-US" sz="2400" b="1" dirty="0">
                <a:solidFill>
                  <a:srgbClr val="0000FF"/>
                </a:solidFill>
                <a:latin typeface="Times New Roman" pitchFamily="18" charset="0"/>
                <a:cs typeface="Times New Roman" pitchFamily="18" charset="0"/>
              </a:rPr>
              <a:t> ACID</a:t>
            </a:r>
          </a:p>
        </p:txBody>
      </p:sp>
      <p:sp>
        <p:nvSpPr>
          <p:cNvPr id="34" name="TextBox 33"/>
          <p:cNvSpPr txBox="1"/>
          <p:nvPr/>
        </p:nvSpPr>
        <p:spPr>
          <a:xfrm>
            <a:off x="0" y="1587846"/>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1. Hydrochloric acid (</a:t>
            </a:r>
            <a:r>
              <a:rPr lang="en-US" sz="2800" b="1" dirty="0" err="1">
                <a:solidFill>
                  <a:srgbClr val="0000FF"/>
                </a:solidFill>
                <a:latin typeface="Times New Roman" pitchFamily="18" charset="0"/>
                <a:cs typeface="Times New Roman" pitchFamily="18" charset="0"/>
              </a:rPr>
              <a:t>HCl</a:t>
            </a:r>
            <a:r>
              <a:rPr lang="en-US" sz="2800" b="1" dirty="0">
                <a:solidFill>
                  <a:srgbClr val="0000FF"/>
                </a:solidFill>
                <a:latin typeface="Times New Roman" pitchFamily="18" charset="0"/>
                <a:cs typeface="Times New Roman" pitchFamily="18" charset="0"/>
              </a:rPr>
              <a:t>)</a:t>
            </a:r>
          </a:p>
        </p:txBody>
      </p:sp>
      <p:sp>
        <p:nvSpPr>
          <p:cNvPr id="35" name="TextBox 34"/>
          <p:cNvSpPr txBox="1"/>
          <p:nvPr/>
        </p:nvSpPr>
        <p:spPr>
          <a:xfrm>
            <a:off x="0" y="2100464"/>
            <a:ext cx="12192000" cy="523220"/>
          </a:xfrm>
          <a:prstGeom prst="rect">
            <a:avLst/>
          </a:prstGeom>
          <a:noFill/>
        </p:spPr>
        <p:txBody>
          <a:bodyPr wrap="square" rtlCol="0">
            <a:spAutoFit/>
          </a:bodyPr>
          <a:lstStyle/>
          <a:p>
            <a:r>
              <a:rPr lang="en-US" sz="2800" dirty="0">
                <a:solidFill>
                  <a:schemeClr val="tx1">
                    <a:lumMod val="95000"/>
                    <a:lumOff val="5000"/>
                  </a:schemeClr>
                </a:solidFill>
                <a:latin typeface="Times New Roman" pitchFamily="18" charset="0"/>
                <a:cs typeface="Times New Roman" pitchFamily="18" charset="0"/>
              </a:rPr>
              <a:t>- Hydrochloric acid </a:t>
            </a:r>
            <a:r>
              <a:rPr lang="en-US" sz="2800" dirty="0" err="1">
                <a:solidFill>
                  <a:schemeClr val="tx1">
                    <a:lumMod val="95000"/>
                    <a:lumOff val="5000"/>
                  </a:schemeClr>
                </a:solidFill>
                <a:latin typeface="Times New Roman" pitchFamily="18" charset="0"/>
                <a:cs typeface="Times New Roman" pitchFamily="18" charset="0"/>
              </a:rPr>
              <a:t>có</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trong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dày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của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người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động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vật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giúp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tiêu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hóa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thức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ăn</a:t>
            </a:r>
            <a:r>
              <a:rPr lang="en-US" sz="2800" dirty="0">
                <a:solidFill>
                  <a:schemeClr val="tx1">
                    <a:lumMod val="95000"/>
                    <a:lumOff val="5000"/>
                  </a:schemeClr>
                </a:solidFill>
                <a:latin typeface="Times New Roman" pitchFamily="18" charset="0"/>
                <a:cs typeface="Times New Roman" pitchFamily="18" charset="0"/>
              </a:rPr>
              <a:t>.</a:t>
            </a:r>
          </a:p>
        </p:txBody>
      </p:sp>
      <p:sp>
        <p:nvSpPr>
          <p:cNvPr id="36" name="TextBox 35"/>
          <p:cNvSpPr txBox="1"/>
          <p:nvPr/>
        </p:nvSpPr>
        <p:spPr>
          <a:xfrm>
            <a:off x="0" y="2557663"/>
            <a:ext cx="12192000" cy="954107"/>
          </a:xfrm>
          <a:prstGeom prst="rect">
            <a:avLst/>
          </a:prstGeom>
          <a:noFill/>
        </p:spPr>
        <p:txBody>
          <a:bodyPr wrap="square" rtlCol="0">
            <a:spAutoFit/>
          </a:bodyPr>
          <a:lstStyle/>
          <a:p>
            <a:r>
              <a:rPr lang="en-US" sz="2800" dirty="0">
                <a:solidFill>
                  <a:schemeClr val="tx1">
                    <a:lumMod val="95000"/>
                    <a:lumOff val="5000"/>
                  </a:schemeClr>
                </a:solidFill>
                <a:latin typeface="Times New Roman" pitchFamily="18" charset="0"/>
                <a:cs typeface="Times New Roman" pitchFamily="18" charset="0"/>
              </a:rPr>
              <a:t>- Hydrochloric acid </a:t>
            </a:r>
            <a:r>
              <a:rPr lang="en-US" sz="2800" dirty="0" err="1">
                <a:solidFill>
                  <a:schemeClr val="tx1">
                    <a:lumMod val="95000"/>
                    <a:lumOff val="5000"/>
                  </a:schemeClr>
                </a:solidFill>
                <a:latin typeface="Times New Roman" pitchFamily="18" charset="0"/>
                <a:cs typeface="Times New Roman" pitchFamily="18" charset="0"/>
              </a:rPr>
              <a:t>được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dụng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nhiều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trong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công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nghiệp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tẩy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rửa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kim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loại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sản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xuất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dẻo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dược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phẩm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điều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chế</a:t>
            </a:r>
            <a:r>
              <a:rPr lang="en-US" sz="2800" dirty="0">
                <a:solidFill>
                  <a:schemeClr val="tx1">
                    <a:lumMod val="95000"/>
                    <a:lumOff val="5000"/>
                  </a:schemeClr>
                </a:solidFill>
                <a:latin typeface="Times New Roman" pitchFamily="18" charset="0"/>
                <a:cs typeface="Times New Roman" pitchFamily="18" charset="0"/>
              </a:rPr>
              <a:t> glucose…</a:t>
            </a:r>
          </a:p>
        </p:txBody>
      </p:sp>
      <p:sp>
        <p:nvSpPr>
          <p:cNvPr id="37" name="TextBox 36"/>
          <p:cNvSpPr txBox="1"/>
          <p:nvPr/>
        </p:nvSpPr>
        <p:spPr>
          <a:xfrm>
            <a:off x="0" y="3444352"/>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2. Sulfuric acid (</a:t>
            </a:r>
            <a:r>
              <a:rPr lang="en-US" sz="2800" b="1" dirty="0" err="1">
                <a:solidFill>
                  <a:srgbClr val="0000FF"/>
                </a:solidFill>
                <a:latin typeface="Times New Roman" pitchFamily="18" charset="0"/>
                <a:cs typeface="Times New Roman" pitchFamily="18" charset="0"/>
              </a:rPr>
              <a:t>H</a:t>
            </a:r>
            <a:r>
              <a:rPr lang="en-US" sz="2800" b="1" baseline="-25000" dirty="0" err="1">
                <a:solidFill>
                  <a:srgbClr val="0000FF"/>
                </a:solidFill>
                <a:latin typeface="Times New Roman" pitchFamily="18" charset="0"/>
                <a:cs typeface="Times New Roman" pitchFamily="18" charset="0"/>
              </a:rPr>
              <a:t>2</a:t>
            </a:r>
            <a:r>
              <a:rPr lang="en-US" sz="2800" b="1" dirty="0" err="1">
                <a:solidFill>
                  <a:srgbClr val="0000FF"/>
                </a:solidFill>
                <a:latin typeface="Times New Roman" pitchFamily="18" charset="0"/>
                <a:cs typeface="Times New Roman" pitchFamily="18" charset="0"/>
              </a:rPr>
              <a:t>SO</a:t>
            </a:r>
            <a:r>
              <a:rPr lang="en-US" sz="2800" b="1" baseline="-25000" dirty="0" err="1">
                <a:solidFill>
                  <a:srgbClr val="0000FF"/>
                </a:solidFill>
                <a:latin typeface="Times New Roman" pitchFamily="18" charset="0"/>
                <a:cs typeface="Times New Roman" pitchFamily="18" charset="0"/>
              </a:rPr>
              <a:t>4</a:t>
            </a:r>
            <a:r>
              <a:rPr lang="en-US" sz="2800" b="1" dirty="0">
                <a:solidFill>
                  <a:srgbClr val="0000FF"/>
                </a:solidFill>
                <a:latin typeface="Times New Roman" pitchFamily="18" charset="0"/>
                <a:cs typeface="Times New Roman" pitchFamily="18" charset="0"/>
              </a:rPr>
              <a:t>)</a:t>
            </a:r>
          </a:p>
        </p:txBody>
      </p:sp>
      <p:sp>
        <p:nvSpPr>
          <p:cNvPr id="22" name="TextBox 21">
            <a:extLst>
              <a:ext uri="{FF2B5EF4-FFF2-40B4-BE49-F238E27FC236}">
                <a16:creationId xmlns:a16="http://schemas.microsoft.com/office/drawing/2014/main" xmlns="" id="{17FBF522-1326-4068-9E44-12C7BBD81466}"/>
              </a:ext>
            </a:extLst>
          </p:cNvPr>
          <p:cNvSpPr txBox="1"/>
          <p:nvPr/>
        </p:nvSpPr>
        <p:spPr>
          <a:xfrm>
            <a:off x="-16329" y="0"/>
            <a:ext cx="12192000"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BÀI 8: ACID</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824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Effect transition="in" filter="fade">
                                      <p:cBhvr>
                                        <p:cTn id="9" dur="10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Effect transition="in" filter="fade">
                                      <p:cBhvr>
                                        <p:cTn id="16" dur="10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1000" fill="hold"/>
                                        <p:tgtEl>
                                          <p:spTgt spid="37"/>
                                        </p:tgtEl>
                                        <p:attrNameLst>
                                          <p:attrName>ppt_w</p:attrName>
                                        </p:attrNameLst>
                                      </p:cBhvr>
                                      <p:tavLst>
                                        <p:tav tm="0">
                                          <p:val>
                                            <p:strVal val="#ppt_w+.3"/>
                                          </p:val>
                                        </p:tav>
                                        <p:tav tm="100000">
                                          <p:val>
                                            <p:strVal val="#ppt_w"/>
                                          </p:val>
                                        </p:tav>
                                      </p:tavLst>
                                    </p:anim>
                                    <p:anim calcmode="lin" valueType="num">
                                      <p:cBhvr>
                                        <p:cTn id="22" dur="1000" fill="hold"/>
                                        <p:tgtEl>
                                          <p:spTgt spid="37"/>
                                        </p:tgtEl>
                                        <p:attrNameLst>
                                          <p:attrName>ppt_h</p:attrName>
                                        </p:attrNameLst>
                                      </p:cBhvr>
                                      <p:tavLst>
                                        <p:tav tm="0">
                                          <p:val>
                                            <p:strVal val="#ppt_h"/>
                                          </p:val>
                                        </p:tav>
                                        <p:tav tm="100000">
                                          <p:val>
                                            <p:strVal val="#ppt_h"/>
                                          </p:val>
                                        </p:tav>
                                      </p:tavLst>
                                    </p:anim>
                                    <p:animEffect transition="in" filter="fade">
                                      <p:cBhvr>
                                        <p:cTn id="2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mages653636binguoijpg13325590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09600"/>
            <a:ext cx="79248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7"/>
          <p:cNvSpPr>
            <a:spLocks noChangeArrowheads="1"/>
          </p:cNvSpPr>
          <p:nvPr/>
        </p:nvSpPr>
        <p:spPr bwMode="auto">
          <a:xfrm>
            <a:off x="3048000" y="5334000"/>
            <a:ext cx="6400800" cy="914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err="1">
                <a:solidFill>
                  <a:srgbClr val="FF0000"/>
                </a:solidFill>
                <a:latin typeface="Times New Roman" pitchFamily="18" charset="0"/>
                <a:cs typeface="Times New Roman" pitchFamily="18" charset="0"/>
              </a:rPr>
              <a:t>Trước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bị</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bỏng</a:t>
            </a:r>
            <a:r>
              <a:rPr lang="en-US" sz="3200" b="1" dirty="0">
                <a:solidFill>
                  <a:srgbClr val="FF0000"/>
                </a:solidFill>
                <a:latin typeface="Times New Roman" pitchFamily="18" charset="0"/>
                <a:cs typeface="Times New Roman" pitchFamily="18" charset="0"/>
              </a:rPr>
              <a:t> do acid</a:t>
            </a:r>
          </a:p>
        </p:txBody>
      </p:sp>
    </p:spTree>
    <p:extLst>
      <p:ext uri="{BB962C8B-B14F-4D97-AF65-F5344CB8AC3E}">
        <p14:creationId xmlns:p14="http://schemas.microsoft.com/office/powerpoint/2010/main" val="3794630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76201"/>
            <a:ext cx="8229600" cy="563563"/>
          </a:xfrm>
        </p:spPr>
        <p:txBody>
          <a:bodyPr>
            <a:normAutofit/>
          </a:bodyPr>
          <a:lstStyle/>
          <a:p>
            <a:r>
              <a:rPr lang="en-US" altLang="en-US" sz="3200" b="1" dirty="0" err="1">
                <a:solidFill>
                  <a:srgbClr val="FF0000"/>
                </a:solidFill>
              </a:rPr>
              <a:t>Một</a:t>
            </a:r>
            <a:r>
              <a:rPr lang="en-US" altLang="en-US" sz="3200" b="1" dirty="0">
                <a:solidFill>
                  <a:srgbClr val="FF0000"/>
                </a:solidFill>
              </a:rPr>
              <a:t> </a:t>
            </a:r>
            <a:r>
              <a:rPr lang="en-US" altLang="en-US" sz="3200" b="1" dirty="0" err="1">
                <a:solidFill>
                  <a:srgbClr val="FF0000"/>
                </a:solidFill>
              </a:rPr>
              <a:t>số</a:t>
            </a:r>
            <a:r>
              <a:rPr lang="en-US" altLang="en-US" sz="3200" b="1" dirty="0">
                <a:solidFill>
                  <a:srgbClr val="FF0000"/>
                </a:solidFill>
              </a:rPr>
              <a:t> </a:t>
            </a:r>
            <a:r>
              <a:rPr lang="en-US" altLang="en-US" sz="3200" b="1" dirty="0" err="1">
                <a:solidFill>
                  <a:srgbClr val="FF0000"/>
                </a:solidFill>
              </a:rPr>
              <a:t>hình</a:t>
            </a:r>
            <a:r>
              <a:rPr lang="en-US" altLang="en-US" sz="3200" b="1" dirty="0">
                <a:solidFill>
                  <a:srgbClr val="FF0000"/>
                </a:solidFill>
              </a:rPr>
              <a:t> </a:t>
            </a:r>
            <a:r>
              <a:rPr lang="en-US" altLang="en-US" sz="3200" b="1" dirty="0" err="1">
                <a:solidFill>
                  <a:srgbClr val="FF0000"/>
                </a:solidFill>
              </a:rPr>
              <a:t>ảnh</a:t>
            </a:r>
            <a:r>
              <a:rPr lang="en-US" altLang="en-US" sz="3200" b="1" dirty="0">
                <a:solidFill>
                  <a:srgbClr val="FF0000"/>
                </a:solidFill>
              </a:rPr>
              <a:t> </a:t>
            </a:r>
            <a:r>
              <a:rPr lang="en-US" altLang="en-US" sz="3200" b="1" dirty="0" err="1">
                <a:solidFill>
                  <a:srgbClr val="FF0000"/>
                </a:solidFill>
              </a:rPr>
              <a:t>bị</a:t>
            </a:r>
            <a:r>
              <a:rPr lang="en-US" altLang="en-US" sz="3200" b="1" dirty="0">
                <a:solidFill>
                  <a:srgbClr val="FF0000"/>
                </a:solidFill>
              </a:rPr>
              <a:t> </a:t>
            </a:r>
            <a:r>
              <a:rPr lang="en-US" altLang="en-US" sz="3200" b="1" dirty="0" err="1">
                <a:solidFill>
                  <a:srgbClr val="FF0000"/>
                </a:solidFill>
              </a:rPr>
              <a:t>bỏng</a:t>
            </a:r>
            <a:r>
              <a:rPr lang="en-US" altLang="en-US" sz="3200" b="1" dirty="0">
                <a:solidFill>
                  <a:srgbClr val="FF0000"/>
                </a:solidFill>
              </a:rPr>
              <a:t> </a:t>
            </a:r>
            <a:r>
              <a:rPr lang="en-US" altLang="en-US" sz="3200" b="1" dirty="0" err="1">
                <a:solidFill>
                  <a:srgbClr val="FF0000"/>
                </a:solidFill>
              </a:rPr>
              <a:t>bởi</a:t>
            </a:r>
            <a:r>
              <a:rPr lang="en-US" altLang="en-US" sz="3200" b="1" dirty="0">
                <a:solidFill>
                  <a:srgbClr val="FF0000"/>
                </a:solidFill>
              </a:rPr>
              <a:t> acid</a:t>
            </a:r>
            <a:endParaRPr lang="en-GB" altLang="en-US" sz="3200" b="1" dirty="0">
              <a:solidFill>
                <a:srgbClr val="FF0000"/>
              </a:solidFill>
            </a:endParaRPr>
          </a:p>
        </p:txBody>
      </p:sp>
      <p:pic>
        <p:nvPicPr>
          <p:cNvPr id="11269" name="Picture 5" descr="Kết quả hình ảnh cho Hình ảnh bỏng bởi axit sunfuric đặ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09600"/>
            <a:ext cx="4267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Kết quả hình ảnh cho Hình ảnh bỏng bởi axit sunfuric đặ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09600"/>
            <a:ext cx="4343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1272" name="Rectangle 8"/>
          <p:cNvSpPr>
            <a:spLocks noChangeArrowheads="1"/>
          </p:cNvSpPr>
          <p:nvPr/>
        </p:nvSpPr>
        <p:spPr bwMode="auto">
          <a:xfrm>
            <a:off x="1905000" y="3276601"/>
            <a:ext cx="82296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3200" b="1" dirty="0" err="1">
                <a:solidFill>
                  <a:srgbClr val="FF0000"/>
                </a:solidFill>
              </a:rPr>
              <a:t>Sơ</a:t>
            </a:r>
            <a:r>
              <a:rPr lang="en-US" altLang="en-US" sz="3200" b="1" dirty="0">
                <a:solidFill>
                  <a:srgbClr val="FF0000"/>
                </a:solidFill>
              </a:rPr>
              <a:t> </a:t>
            </a:r>
            <a:r>
              <a:rPr lang="en-US" altLang="en-US" sz="3200" b="1" dirty="0" err="1">
                <a:solidFill>
                  <a:srgbClr val="FF0000"/>
                </a:solidFill>
              </a:rPr>
              <a:t>cứu</a:t>
            </a:r>
            <a:r>
              <a:rPr lang="en-US" altLang="en-US" sz="3200" b="1" dirty="0">
                <a:solidFill>
                  <a:srgbClr val="FF0000"/>
                </a:solidFill>
              </a:rPr>
              <a:t> </a:t>
            </a:r>
            <a:r>
              <a:rPr lang="en-US" altLang="en-US" sz="3200" b="1" dirty="0" err="1">
                <a:solidFill>
                  <a:srgbClr val="FF0000"/>
                </a:solidFill>
              </a:rPr>
              <a:t>khi</a:t>
            </a:r>
            <a:r>
              <a:rPr lang="en-US" altLang="en-US" sz="3200" b="1" dirty="0">
                <a:solidFill>
                  <a:srgbClr val="FF0000"/>
                </a:solidFill>
              </a:rPr>
              <a:t> </a:t>
            </a:r>
            <a:r>
              <a:rPr lang="en-US" altLang="en-US" sz="3200" b="1" dirty="0" err="1">
                <a:solidFill>
                  <a:srgbClr val="FF0000"/>
                </a:solidFill>
              </a:rPr>
              <a:t>bị</a:t>
            </a:r>
            <a:r>
              <a:rPr lang="en-US" altLang="en-US" sz="3200" b="1" dirty="0">
                <a:solidFill>
                  <a:srgbClr val="FF0000"/>
                </a:solidFill>
              </a:rPr>
              <a:t> </a:t>
            </a:r>
            <a:r>
              <a:rPr lang="en-US" altLang="en-US" sz="3200" b="1" dirty="0" err="1">
                <a:solidFill>
                  <a:srgbClr val="FF0000"/>
                </a:solidFill>
              </a:rPr>
              <a:t>bỏng</a:t>
            </a:r>
            <a:r>
              <a:rPr lang="en-US" altLang="en-US" sz="3200" b="1" dirty="0">
                <a:solidFill>
                  <a:srgbClr val="FF0000"/>
                </a:solidFill>
              </a:rPr>
              <a:t> </a:t>
            </a:r>
            <a:r>
              <a:rPr lang="en-US" altLang="en-US" sz="3200" b="1" dirty="0" err="1">
                <a:solidFill>
                  <a:srgbClr val="FF0000"/>
                </a:solidFill>
              </a:rPr>
              <a:t>bởi</a:t>
            </a:r>
            <a:r>
              <a:rPr lang="en-US" altLang="en-US" sz="3200" b="1" dirty="0">
                <a:solidFill>
                  <a:srgbClr val="FF0000"/>
                </a:solidFill>
              </a:rPr>
              <a:t> acid</a:t>
            </a:r>
            <a:endParaRPr lang="en-GB" altLang="en-US" sz="3200" b="1" dirty="0">
              <a:solidFill>
                <a:srgbClr val="FF0000"/>
              </a:solidFill>
            </a:endParaRPr>
          </a:p>
        </p:txBody>
      </p:sp>
      <p:pic>
        <p:nvPicPr>
          <p:cNvPr id="11274" name="Picture 10" descr="Kết quả hình ảnh cho Hình ảnh bỏng bởi axit sunfuric đặ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886200"/>
            <a:ext cx="2743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Kết quả hình ảnh cho Hình ảnh bỏng bởi axit sunfuric đặ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886200"/>
            <a:ext cx="2743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Kết quả hình ảnh cho Hình ảnh bệnh việ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3886200"/>
            <a:ext cx="32004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189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ox(in)">
                                      <p:cBhvr>
                                        <p:cTn id="7" dur="500"/>
                                        <p:tgtEl>
                                          <p:spTgt spid="11269"/>
                                        </p:tgtEl>
                                      </p:cBhvr>
                                    </p:animEffect>
                                  </p:childTnLst>
                                </p:cTn>
                              </p:par>
                              <p:par>
                                <p:cTn id="8" presetID="4" presetClass="entr" presetSubtype="16" fill="hold" nodeType="withEffect">
                                  <p:stCondLst>
                                    <p:cond delay="0"/>
                                  </p:stCondLst>
                                  <p:childTnLst>
                                    <p:set>
                                      <p:cBhvr>
                                        <p:cTn id="9" dur="1" fill="hold">
                                          <p:stCondLst>
                                            <p:cond delay="0"/>
                                          </p:stCondLst>
                                        </p:cTn>
                                        <p:tgtEl>
                                          <p:spTgt spid="11271"/>
                                        </p:tgtEl>
                                        <p:attrNameLst>
                                          <p:attrName>style.visibility</p:attrName>
                                        </p:attrNameLst>
                                      </p:cBhvr>
                                      <p:to>
                                        <p:strVal val="visible"/>
                                      </p:to>
                                    </p:set>
                                    <p:animEffect transition="in" filter="box(in)">
                                      <p:cBhvr>
                                        <p:cTn id="10" dur="500"/>
                                        <p:tgtEl>
                                          <p:spTgt spid="112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272"/>
                                        </p:tgtEl>
                                        <p:attrNameLst>
                                          <p:attrName>style.visibility</p:attrName>
                                        </p:attrNameLst>
                                      </p:cBhvr>
                                      <p:to>
                                        <p:strVal val="visible"/>
                                      </p:to>
                                    </p:set>
                                    <p:animEffect transition="in" filter="box(in)">
                                      <p:cBhvr>
                                        <p:cTn id="15" dur="500"/>
                                        <p:tgtEl>
                                          <p:spTgt spid="112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6" fill="hold" nodeType="clickEffect">
                                  <p:stCondLst>
                                    <p:cond delay="0"/>
                                  </p:stCondLst>
                                  <p:childTnLst>
                                    <p:set>
                                      <p:cBhvr>
                                        <p:cTn id="19" dur="1" fill="hold">
                                          <p:stCondLst>
                                            <p:cond delay="0"/>
                                          </p:stCondLst>
                                        </p:cTn>
                                        <p:tgtEl>
                                          <p:spTgt spid="11274"/>
                                        </p:tgtEl>
                                        <p:attrNameLst>
                                          <p:attrName>style.visibility</p:attrName>
                                        </p:attrNameLst>
                                      </p:cBhvr>
                                      <p:to>
                                        <p:strVal val="visible"/>
                                      </p:to>
                                    </p:set>
                                    <p:animEffect transition="in" filter="barn(inHorizontal)">
                                      <p:cBhvr>
                                        <p:cTn id="20" dur="500"/>
                                        <p:tgtEl>
                                          <p:spTgt spid="11274"/>
                                        </p:tgtEl>
                                      </p:cBhvr>
                                    </p:animEffect>
                                  </p:childTnLst>
                                </p:cTn>
                              </p:par>
                              <p:par>
                                <p:cTn id="21" presetID="16" presetClass="entr" presetSubtype="26" fill="hold" nodeType="withEffect">
                                  <p:stCondLst>
                                    <p:cond delay="0"/>
                                  </p:stCondLst>
                                  <p:childTnLst>
                                    <p:set>
                                      <p:cBhvr>
                                        <p:cTn id="22" dur="1" fill="hold">
                                          <p:stCondLst>
                                            <p:cond delay="0"/>
                                          </p:stCondLst>
                                        </p:cTn>
                                        <p:tgtEl>
                                          <p:spTgt spid="11276"/>
                                        </p:tgtEl>
                                        <p:attrNameLst>
                                          <p:attrName>style.visibility</p:attrName>
                                        </p:attrNameLst>
                                      </p:cBhvr>
                                      <p:to>
                                        <p:strVal val="visible"/>
                                      </p:to>
                                    </p:set>
                                    <p:animEffect transition="in" filter="barn(inHorizontal)">
                                      <p:cBhvr>
                                        <p:cTn id="23" dur="500"/>
                                        <p:tgtEl>
                                          <p:spTgt spid="1127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11278"/>
                                        </p:tgtEl>
                                        <p:attrNameLst>
                                          <p:attrName>style.visibility</p:attrName>
                                        </p:attrNameLst>
                                      </p:cBhvr>
                                      <p:to>
                                        <p:strVal val="visible"/>
                                      </p:to>
                                    </p:set>
                                    <p:animEffect transition="in" filter="box(in)">
                                      <p:cBhvr>
                                        <p:cTn id="28" dur="500"/>
                                        <p:tgtEl>
                                          <p:spTgt spid="1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Chart 3"/>
          <p:cNvGraphicFramePr>
            <a:graphicFrameLocks/>
          </p:cNvGraphicFramePr>
          <p:nvPr>
            <p:extLst>
              <p:ext uri="{D42A27DB-BD31-4B8C-83A1-F6EECF244321}">
                <p14:modId xmlns:p14="http://schemas.microsoft.com/office/powerpoint/2010/main" val="1470432634"/>
              </p:ext>
            </p:extLst>
          </p:nvPr>
        </p:nvGraphicFramePr>
        <p:xfrm>
          <a:off x="1232452" y="-187669"/>
          <a:ext cx="9144000" cy="6846887"/>
        </p:xfrm>
        <a:graphic>
          <a:graphicData uri="http://schemas.openxmlformats.org/presentationml/2006/ole">
            <mc:AlternateContent xmlns:mc="http://schemas.openxmlformats.org/markup-compatibility/2006">
              <mc:Choice xmlns:v="urn:schemas-microsoft-com:vml" Requires="v">
                <p:oleObj spid="_x0000_s2065" r:id="rId3" imgW="9144793" imgH="6846401" progId="Excel.Chart.8">
                  <p:embed/>
                </p:oleObj>
              </mc:Choice>
              <mc:Fallback>
                <p:oleObj r:id="rId3" imgW="9144793" imgH="6846401" progId="Excel.Chart.8">
                  <p:embed/>
                  <p:pic>
                    <p:nvPicPr>
                      <p:cNvPr id="31746" name="Char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452" y="-187669"/>
                        <a:ext cx="9144000" cy="6846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7206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Rot="1" noChangeAspect="1" noMove="1" noResize="1" noEditPoints="1" noAdjustHandles="1" noChangeArrowheads="1" noChangeShapeType="1" noTextEdit="1"/>
          </p:cNvSpPr>
          <p:nvPr/>
        </p:nvSpPr>
        <p:spPr>
          <a:xfrm>
            <a:off x="1482930" y="1"/>
            <a:ext cx="9144000" cy="830997"/>
          </a:xfrm>
          <a:prstGeom prst="rect">
            <a:avLst/>
          </a:prstGeom>
          <a:blipFill rotWithShape="1">
            <a:blip r:embed="rId2"/>
            <a:stretch>
              <a:fillRect/>
            </a:stretch>
          </a:blipFill>
        </p:spPr>
        <p:txBody>
          <a:bodyPr/>
          <a:lstStyle/>
          <a:p>
            <a:pPr>
              <a:defRPr/>
            </a:pPr>
            <a:r>
              <a:rPr lang="vi-VN">
                <a:noFill/>
              </a:rPr>
              <a:t> </a:t>
            </a:r>
          </a:p>
        </p:txBody>
      </p:sp>
      <p:cxnSp>
        <p:nvCxnSpPr>
          <p:cNvPr id="6" name="Straight Arrow Connector 5"/>
          <p:cNvCxnSpPr/>
          <p:nvPr/>
        </p:nvCxnSpPr>
        <p:spPr>
          <a:xfrm flipH="1">
            <a:off x="2652714" y="830263"/>
            <a:ext cx="3392487" cy="2089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045201" y="830264"/>
            <a:ext cx="3540125" cy="1939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054725" y="831850"/>
            <a:ext cx="0" cy="971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2774" name="Picture 2"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68639"/>
            <a:ext cx="2268538"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 descr="Hình ảnh có liên quan">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3564" y="2919413"/>
            <a:ext cx="2484437"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Rot="1" noChangeAspect="1" noMove="1" noResize="1" noEditPoints="1" noAdjustHandles="1" noChangeArrowheads="1" noChangeShapeType="1" noTextEdit="1"/>
          </p:cNvSpPr>
          <p:nvPr/>
        </p:nvSpPr>
        <p:spPr>
          <a:xfrm>
            <a:off x="5172327" y="1957612"/>
            <a:ext cx="1765291" cy="707886"/>
          </a:xfrm>
          <a:prstGeom prst="rect">
            <a:avLst/>
          </a:prstGeom>
          <a:blipFill rotWithShape="1">
            <a:blip r:embed="rId6"/>
            <a:stretch>
              <a:fillRect/>
            </a:stretch>
          </a:blipFill>
        </p:spPr>
        <p:txBody>
          <a:bodyPr/>
          <a:lstStyle/>
          <a:p>
            <a:pPr>
              <a:defRPr/>
            </a:pPr>
            <a:r>
              <a:rPr lang="vi-VN">
                <a:noFill/>
              </a:rPr>
              <a:t> </a:t>
            </a:r>
          </a:p>
        </p:txBody>
      </p:sp>
      <p:cxnSp>
        <p:nvCxnSpPr>
          <p:cNvPr id="18" name="Straight Arrow Connector 17"/>
          <p:cNvCxnSpPr/>
          <p:nvPr/>
        </p:nvCxnSpPr>
        <p:spPr>
          <a:xfrm>
            <a:off x="6054725" y="2547938"/>
            <a:ext cx="0" cy="971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2778" name="Picture 6" descr="Kết quả hình ảnh cho phân bón hóa họ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538" y="3519489"/>
            <a:ext cx="467995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e 10"/>
          <p:cNvSpPr/>
          <p:nvPr/>
        </p:nvSpPr>
        <p:spPr>
          <a:xfrm rot="20849078">
            <a:off x="514351" y="141289"/>
            <a:ext cx="2892425" cy="2752725"/>
          </a:xfrm>
          <a:prstGeom prst="pie">
            <a:avLst>
              <a:gd name="adj1" fmla="val 19441873"/>
              <a:gd name="adj2" fmla="val 43520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vi-VN" dirty="0">
              <a:solidFill>
                <a:schemeClr val="bg1"/>
              </a:solidFill>
              <a:latin typeface="+mj-lt"/>
            </a:endParaRPr>
          </a:p>
        </p:txBody>
      </p:sp>
      <p:sp>
        <p:nvSpPr>
          <p:cNvPr id="32780" name="TextBox 1"/>
          <p:cNvSpPr txBox="1">
            <a:spLocks noChangeArrowheads="1"/>
          </p:cNvSpPr>
          <p:nvPr/>
        </p:nvSpPr>
        <p:spPr bwMode="auto">
          <a:xfrm>
            <a:off x="2014539" y="1362075"/>
            <a:ext cx="140493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u="sng">
                <a:solidFill>
                  <a:srgbClr val="000000"/>
                </a:solidFill>
                <a:latin typeface="VNI-Times" pitchFamily="2" charset="0"/>
              </a:defRPr>
            </a:lvl1pPr>
            <a:lvl2pPr marL="742950" indent="-285750" eaLnBrk="0" hangingPunct="0">
              <a:defRPr sz="3200" u="sng">
                <a:solidFill>
                  <a:srgbClr val="000000"/>
                </a:solidFill>
                <a:latin typeface="VNI-Times" pitchFamily="2" charset="0"/>
              </a:defRPr>
            </a:lvl2pPr>
            <a:lvl3pPr marL="1143000" indent="-228600" eaLnBrk="0" hangingPunct="0">
              <a:defRPr sz="3200" u="sng">
                <a:solidFill>
                  <a:srgbClr val="000000"/>
                </a:solidFill>
                <a:latin typeface="VNI-Times" pitchFamily="2" charset="0"/>
              </a:defRPr>
            </a:lvl3pPr>
            <a:lvl4pPr marL="1600200" indent="-228600" eaLnBrk="0" hangingPunct="0">
              <a:defRPr sz="3200" u="sng">
                <a:solidFill>
                  <a:srgbClr val="000000"/>
                </a:solidFill>
                <a:latin typeface="VNI-Times" pitchFamily="2" charset="0"/>
              </a:defRPr>
            </a:lvl4pPr>
            <a:lvl5pPr marL="2057400" indent="-228600" eaLnBrk="0" hangingPunct="0">
              <a:defRPr sz="3200" u="sng">
                <a:solidFill>
                  <a:srgbClr val="000000"/>
                </a:solidFill>
                <a:latin typeface="VNI-Times" pitchFamily="2" charset="0"/>
              </a:defRPr>
            </a:lvl5pPr>
            <a:lvl6pPr marL="2514600" indent="-228600" algn="ctr" eaLnBrk="0" fontAlgn="base" hangingPunct="0">
              <a:spcBef>
                <a:spcPct val="0"/>
              </a:spcBef>
              <a:spcAft>
                <a:spcPct val="0"/>
              </a:spcAft>
              <a:defRPr sz="3200" u="sng">
                <a:solidFill>
                  <a:srgbClr val="000000"/>
                </a:solidFill>
                <a:latin typeface="VNI-Times" pitchFamily="2" charset="0"/>
              </a:defRPr>
            </a:lvl6pPr>
            <a:lvl7pPr marL="2971800" indent="-228600" algn="ctr" eaLnBrk="0" fontAlgn="base" hangingPunct="0">
              <a:spcBef>
                <a:spcPct val="0"/>
              </a:spcBef>
              <a:spcAft>
                <a:spcPct val="0"/>
              </a:spcAft>
              <a:defRPr sz="3200" u="sng">
                <a:solidFill>
                  <a:srgbClr val="000000"/>
                </a:solidFill>
                <a:latin typeface="VNI-Times" pitchFamily="2" charset="0"/>
              </a:defRPr>
            </a:lvl7pPr>
            <a:lvl8pPr marL="3429000" indent="-228600" algn="ctr" eaLnBrk="0" fontAlgn="base" hangingPunct="0">
              <a:spcBef>
                <a:spcPct val="0"/>
              </a:spcBef>
              <a:spcAft>
                <a:spcPct val="0"/>
              </a:spcAft>
              <a:defRPr sz="3200" u="sng">
                <a:solidFill>
                  <a:srgbClr val="000000"/>
                </a:solidFill>
                <a:latin typeface="VNI-Times" pitchFamily="2" charset="0"/>
              </a:defRPr>
            </a:lvl8pPr>
            <a:lvl9pPr marL="3886200" indent="-228600" algn="ctr" eaLnBrk="0" fontAlgn="base" hangingPunct="0">
              <a:spcBef>
                <a:spcPct val="0"/>
              </a:spcBef>
              <a:spcAft>
                <a:spcPct val="0"/>
              </a:spcAft>
              <a:defRPr sz="3200" u="sng">
                <a:solidFill>
                  <a:srgbClr val="000000"/>
                </a:solidFill>
                <a:latin typeface="VNI-Times" pitchFamily="2" charset="0"/>
              </a:defRPr>
            </a:lvl9pPr>
          </a:lstStyle>
          <a:p>
            <a:pPr eaLnBrk="1" hangingPunct="1"/>
            <a:r>
              <a:rPr lang="en-US" u="none">
                <a:solidFill>
                  <a:schemeClr val="bg1"/>
                </a:solidFill>
              </a:rPr>
              <a:t>  </a:t>
            </a:r>
            <a:r>
              <a:rPr lang="en-US" sz="1400" u="none">
                <a:solidFill>
                  <a:schemeClr val="bg1"/>
                </a:solidFill>
                <a:latin typeface="Times New Roman" panose="02020603050405020304" pitchFamily="18" charset="0"/>
                <a:cs typeface="Times New Roman" panose="02020603050405020304" pitchFamily="18" charset="0"/>
              </a:rPr>
              <a:t>Phân bón</a:t>
            </a:r>
            <a:endParaRPr lang="en-US" sz="1400" u="none">
              <a:solidFill>
                <a:schemeClr val="bg1"/>
              </a:solidFill>
            </a:endParaRPr>
          </a:p>
          <a:p>
            <a:pPr eaLnBrk="1" hangingPunct="1"/>
            <a:r>
              <a:rPr lang="en-US" sz="1400" u="none">
                <a:solidFill>
                  <a:schemeClr val="bg1"/>
                </a:solidFill>
              </a:rPr>
              <a:t>30%</a:t>
            </a:r>
            <a:endParaRPr lang="vi-VN" sz="1400" u="none">
              <a:solidFill>
                <a:schemeClr val="bg1"/>
              </a:solidFill>
            </a:endParaRPr>
          </a:p>
        </p:txBody>
      </p:sp>
      <p:sp>
        <p:nvSpPr>
          <p:cNvPr id="14" name="Pie 13"/>
          <p:cNvSpPr/>
          <p:nvPr/>
        </p:nvSpPr>
        <p:spPr>
          <a:xfrm rot="2368668">
            <a:off x="465137" y="87314"/>
            <a:ext cx="2987676" cy="2941637"/>
          </a:xfrm>
          <a:prstGeom prst="pie">
            <a:avLst>
              <a:gd name="adj1" fmla="val 13220143"/>
              <a:gd name="adj2" fmla="val 1624991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vi-VN"/>
          </a:p>
        </p:txBody>
      </p:sp>
      <p:sp>
        <p:nvSpPr>
          <p:cNvPr id="32782" name="TextBox 14"/>
          <p:cNvSpPr txBox="1">
            <a:spLocks noChangeArrowheads="1"/>
          </p:cNvSpPr>
          <p:nvPr/>
        </p:nvSpPr>
        <p:spPr bwMode="auto">
          <a:xfrm>
            <a:off x="1600201" y="185738"/>
            <a:ext cx="1152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u="sng">
                <a:solidFill>
                  <a:srgbClr val="000000"/>
                </a:solidFill>
                <a:latin typeface="VNI-Times" pitchFamily="2" charset="0"/>
              </a:defRPr>
            </a:lvl1pPr>
            <a:lvl2pPr marL="742950" indent="-285750" eaLnBrk="0" hangingPunct="0">
              <a:defRPr sz="3200" u="sng">
                <a:solidFill>
                  <a:srgbClr val="000000"/>
                </a:solidFill>
                <a:latin typeface="VNI-Times" pitchFamily="2" charset="0"/>
              </a:defRPr>
            </a:lvl2pPr>
            <a:lvl3pPr marL="1143000" indent="-228600" eaLnBrk="0" hangingPunct="0">
              <a:defRPr sz="3200" u="sng">
                <a:solidFill>
                  <a:srgbClr val="000000"/>
                </a:solidFill>
                <a:latin typeface="VNI-Times" pitchFamily="2" charset="0"/>
              </a:defRPr>
            </a:lvl3pPr>
            <a:lvl4pPr marL="1600200" indent="-228600" eaLnBrk="0" hangingPunct="0">
              <a:defRPr sz="3200" u="sng">
                <a:solidFill>
                  <a:srgbClr val="000000"/>
                </a:solidFill>
                <a:latin typeface="VNI-Times" pitchFamily="2" charset="0"/>
              </a:defRPr>
            </a:lvl4pPr>
            <a:lvl5pPr marL="2057400" indent="-228600" eaLnBrk="0" hangingPunct="0">
              <a:defRPr sz="3200" u="sng">
                <a:solidFill>
                  <a:srgbClr val="000000"/>
                </a:solidFill>
                <a:latin typeface="VNI-Times" pitchFamily="2" charset="0"/>
              </a:defRPr>
            </a:lvl5pPr>
            <a:lvl6pPr marL="2514600" indent="-228600" algn="ctr" eaLnBrk="0" fontAlgn="base" hangingPunct="0">
              <a:spcBef>
                <a:spcPct val="0"/>
              </a:spcBef>
              <a:spcAft>
                <a:spcPct val="0"/>
              </a:spcAft>
              <a:defRPr sz="3200" u="sng">
                <a:solidFill>
                  <a:srgbClr val="000000"/>
                </a:solidFill>
                <a:latin typeface="VNI-Times" pitchFamily="2" charset="0"/>
              </a:defRPr>
            </a:lvl6pPr>
            <a:lvl7pPr marL="2971800" indent="-228600" algn="ctr" eaLnBrk="0" fontAlgn="base" hangingPunct="0">
              <a:spcBef>
                <a:spcPct val="0"/>
              </a:spcBef>
              <a:spcAft>
                <a:spcPct val="0"/>
              </a:spcAft>
              <a:defRPr sz="3200" u="sng">
                <a:solidFill>
                  <a:srgbClr val="000000"/>
                </a:solidFill>
                <a:latin typeface="VNI-Times" pitchFamily="2" charset="0"/>
              </a:defRPr>
            </a:lvl7pPr>
            <a:lvl8pPr marL="3429000" indent="-228600" algn="ctr" eaLnBrk="0" fontAlgn="base" hangingPunct="0">
              <a:spcBef>
                <a:spcPct val="0"/>
              </a:spcBef>
              <a:spcAft>
                <a:spcPct val="0"/>
              </a:spcAft>
              <a:defRPr sz="3200" u="sng">
                <a:solidFill>
                  <a:srgbClr val="000000"/>
                </a:solidFill>
                <a:latin typeface="VNI-Times" pitchFamily="2" charset="0"/>
              </a:defRPr>
            </a:lvl8pPr>
            <a:lvl9pPr marL="3886200" indent="-228600" algn="ctr" eaLnBrk="0" fontAlgn="base" hangingPunct="0">
              <a:spcBef>
                <a:spcPct val="0"/>
              </a:spcBef>
              <a:spcAft>
                <a:spcPct val="0"/>
              </a:spcAft>
              <a:defRPr sz="3200" u="sng">
                <a:solidFill>
                  <a:srgbClr val="000000"/>
                </a:solidFill>
                <a:latin typeface="VNI-Times" pitchFamily="2" charset="0"/>
              </a:defRPr>
            </a:lvl9pPr>
          </a:lstStyle>
          <a:p>
            <a:pPr eaLnBrk="1" hangingPunct="1"/>
            <a:r>
              <a:rPr lang="en-US" sz="1200" u="none">
                <a:solidFill>
                  <a:schemeClr val="bg1"/>
                </a:solidFill>
                <a:latin typeface="Times New Roman" panose="02020603050405020304" pitchFamily="18" charset="0"/>
                <a:cs typeface="Times New Roman" panose="02020603050405020304" pitchFamily="18" charset="0"/>
              </a:rPr>
              <a:t>Chất tẩy rửa</a:t>
            </a:r>
          </a:p>
          <a:p>
            <a:pPr eaLnBrk="1" hangingPunct="1"/>
            <a:r>
              <a:rPr lang="en-US" sz="2000" u="none">
                <a:solidFill>
                  <a:schemeClr val="bg1"/>
                </a:solidFill>
                <a:latin typeface="Times New Roman" panose="02020603050405020304" pitchFamily="18" charset="0"/>
                <a:cs typeface="Times New Roman" panose="02020603050405020304" pitchFamily="18" charset="0"/>
              </a:rPr>
              <a:t>14%</a:t>
            </a:r>
            <a:endParaRPr lang="vi-VN" sz="2000" u="none">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1329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Rot="1" noChangeAspect="1" noMove="1" noResize="1" noEditPoints="1" noAdjustHandles="1" noChangeArrowheads="1" noChangeShapeType="1" noTextEdit="1"/>
          </p:cNvSpPr>
          <p:nvPr/>
        </p:nvSpPr>
        <p:spPr>
          <a:xfrm>
            <a:off x="1524000" y="1"/>
            <a:ext cx="9144000" cy="830997"/>
          </a:xfrm>
          <a:prstGeom prst="rect">
            <a:avLst/>
          </a:prstGeom>
          <a:blipFill rotWithShape="1">
            <a:blip r:embed="rId2"/>
            <a:stretch>
              <a:fillRect/>
            </a:stretch>
          </a:blipFill>
        </p:spPr>
        <p:txBody>
          <a:bodyPr/>
          <a:lstStyle/>
          <a:p>
            <a:pPr>
              <a:defRPr/>
            </a:pPr>
            <a:r>
              <a:rPr lang="vi-VN">
                <a:noFill/>
              </a:rPr>
              <a:t> </a:t>
            </a:r>
          </a:p>
        </p:txBody>
      </p:sp>
      <p:cxnSp>
        <p:nvCxnSpPr>
          <p:cNvPr id="5" name="Straight Arrow Connector 4"/>
          <p:cNvCxnSpPr/>
          <p:nvPr/>
        </p:nvCxnSpPr>
        <p:spPr>
          <a:xfrm flipH="1">
            <a:off x="3881438" y="830264"/>
            <a:ext cx="2381250" cy="1303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262688" y="830264"/>
            <a:ext cx="2354262" cy="1303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3797" name="Picture 2" descr="Kết quả hình ảnh cho S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2133600"/>
            <a:ext cx="4595813"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descr="Kết quả hình ảnh cho Phẩm nhuộm">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133601"/>
            <a:ext cx="4578350"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e 6"/>
          <p:cNvSpPr/>
          <p:nvPr/>
        </p:nvSpPr>
        <p:spPr>
          <a:xfrm rot="21399550">
            <a:off x="1524001" y="412750"/>
            <a:ext cx="2879725" cy="2808288"/>
          </a:xfrm>
          <a:prstGeom prst="pie">
            <a:avLst>
              <a:gd name="adj1" fmla="val 17032097"/>
              <a:gd name="adj2" fmla="val 19373355"/>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vi-VN"/>
          </a:p>
        </p:txBody>
      </p:sp>
      <p:sp>
        <p:nvSpPr>
          <p:cNvPr id="8" name="Pie 7"/>
          <p:cNvSpPr/>
          <p:nvPr/>
        </p:nvSpPr>
        <p:spPr>
          <a:xfrm rot="359660">
            <a:off x="1498601" y="398464"/>
            <a:ext cx="2879725" cy="2808287"/>
          </a:xfrm>
          <a:prstGeom prst="pie">
            <a:avLst>
              <a:gd name="adj1" fmla="val 16265273"/>
              <a:gd name="adj2" fmla="val 16605993"/>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vi-VN"/>
          </a:p>
        </p:txBody>
      </p:sp>
      <p:sp>
        <p:nvSpPr>
          <p:cNvPr id="33801" name="TextBox 1"/>
          <p:cNvSpPr txBox="1">
            <a:spLocks noChangeArrowheads="1"/>
          </p:cNvSpPr>
          <p:nvPr/>
        </p:nvSpPr>
        <p:spPr bwMode="auto">
          <a:xfrm>
            <a:off x="3197225" y="684213"/>
            <a:ext cx="64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u="sng">
                <a:solidFill>
                  <a:srgbClr val="000000"/>
                </a:solidFill>
                <a:latin typeface="VNI-Times" pitchFamily="2" charset="0"/>
              </a:defRPr>
            </a:lvl1pPr>
            <a:lvl2pPr marL="742950" indent="-285750" eaLnBrk="0" hangingPunct="0">
              <a:defRPr sz="3200" u="sng">
                <a:solidFill>
                  <a:srgbClr val="000000"/>
                </a:solidFill>
                <a:latin typeface="VNI-Times" pitchFamily="2" charset="0"/>
              </a:defRPr>
            </a:lvl2pPr>
            <a:lvl3pPr marL="1143000" indent="-228600" eaLnBrk="0" hangingPunct="0">
              <a:defRPr sz="3200" u="sng">
                <a:solidFill>
                  <a:srgbClr val="000000"/>
                </a:solidFill>
                <a:latin typeface="VNI-Times" pitchFamily="2" charset="0"/>
              </a:defRPr>
            </a:lvl3pPr>
            <a:lvl4pPr marL="1600200" indent="-228600" eaLnBrk="0" hangingPunct="0">
              <a:defRPr sz="3200" u="sng">
                <a:solidFill>
                  <a:srgbClr val="000000"/>
                </a:solidFill>
                <a:latin typeface="VNI-Times" pitchFamily="2" charset="0"/>
              </a:defRPr>
            </a:lvl4pPr>
            <a:lvl5pPr marL="2057400" indent="-228600" eaLnBrk="0" hangingPunct="0">
              <a:defRPr sz="3200" u="sng">
                <a:solidFill>
                  <a:srgbClr val="000000"/>
                </a:solidFill>
                <a:latin typeface="VNI-Times" pitchFamily="2" charset="0"/>
              </a:defRPr>
            </a:lvl5pPr>
            <a:lvl6pPr marL="2514600" indent="-228600" algn="ctr" eaLnBrk="0" fontAlgn="base" hangingPunct="0">
              <a:spcBef>
                <a:spcPct val="0"/>
              </a:spcBef>
              <a:spcAft>
                <a:spcPct val="0"/>
              </a:spcAft>
              <a:defRPr sz="3200" u="sng">
                <a:solidFill>
                  <a:srgbClr val="000000"/>
                </a:solidFill>
                <a:latin typeface="VNI-Times" pitchFamily="2" charset="0"/>
              </a:defRPr>
            </a:lvl6pPr>
            <a:lvl7pPr marL="2971800" indent="-228600" algn="ctr" eaLnBrk="0" fontAlgn="base" hangingPunct="0">
              <a:spcBef>
                <a:spcPct val="0"/>
              </a:spcBef>
              <a:spcAft>
                <a:spcPct val="0"/>
              </a:spcAft>
              <a:defRPr sz="3200" u="sng">
                <a:solidFill>
                  <a:srgbClr val="000000"/>
                </a:solidFill>
                <a:latin typeface="VNI-Times" pitchFamily="2" charset="0"/>
              </a:defRPr>
            </a:lvl7pPr>
            <a:lvl8pPr marL="3429000" indent="-228600" algn="ctr" eaLnBrk="0" fontAlgn="base" hangingPunct="0">
              <a:spcBef>
                <a:spcPct val="0"/>
              </a:spcBef>
              <a:spcAft>
                <a:spcPct val="0"/>
              </a:spcAft>
              <a:defRPr sz="3200" u="sng">
                <a:solidFill>
                  <a:srgbClr val="000000"/>
                </a:solidFill>
                <a:latin typeface="VNI-Times" pitchFamily="2" charset="0"/>
              </a:defRPr>
            </a:lvl8pPr>
            <a:lvl9pPr marL="3886200" indent="-228600" algn="ctr" eaLnBrk="0" fontAlgn="base" hangingPunct="0">
              <a:spcBef>
                <a:spcPct val="0"/>
              </a:spcBef>
              <a:spcAft>
                <a:spcPct val="0"/>
              </a:spcAft>
              <a:defRPr sz="3200" u="sng">
                <a:solidFill>
                  <a:srgbClr val="000000"/>
                </a:solidFill>
                <a:latin typeface="VNI-Times" pitchFamily="2" charset="0"/>
              </a:defRPr>
            </a:lvl9pPr>
          </a:lstStyle>
          <a:p>
            <a:pPr eaLnBrk="1" hangingPunct="1"/>
            <a:r>
              <a:rPr lang="en-US" sz="1600">
                <a:solidFill>
                  <a:schemeClr val="bg1"/>
                </a:solidFill>
                <a:latin typeface="Times New Roman" panose="02020603050405020304" pitchFamily="18" charset="0"/>
                <a:cs typeface="Times New Roman" panose="02020603050405020304" pitchFamily="18" charset="0"/>
              </a:rPr>
              <a:t>Sơn 11%</a:t>
            </a:r>
            <a:endParaRPr lang="vi-VN" sz="1600">
              <a:solidFill>
                <a:schemeClr val="bg1"/>
              </a:solidFill>
              <a:latin typeface="Times New Roman" panose="02020603050405020304" pitchFamily="18" charset="0"/>
              <a:cs typeface="Times New Roman" panose="02020603050405020304" pitchFamily="18" charset="0"/>
            </a:endParaRPr>
          </a:p>
        </p:txBody>
      </p:sp>
      <p:sp>
        <p:nvSpPr>
          <p:cNvPr id="3" name="Rectangular Callout 2"/>
          <p:cNvSpPr/>
          <p:nvPr/>
        </p:nvSpPr>
        <p:spPr>
          <a:xfrm>
            <a:off x="1524000" y="1"/>
            <a:ext cx="971550" cy="1330325"/>
          </a:xfrm>
          <a:prstGeom prst="wedgeRectCallout">
            <a:avLst>
              <a:gd name="adj1" fmla="val 119342"/>
              <a:gd name="adj2" fmla="val -12369"/>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err="1">
                <a:solidFill>
                  <a:schemeClr val="bg1"/>
                </a:solidFill>
              </a:rPr>
              <a:t>Phẩm</a:t>
            </a:r>
            <a:r>
              <a:rPr lang="en-US" dirty="0">
                <a:solidFill>
                  <a:schemeClr val="bg1"/>
                </a:solidFill>
              </a:rPr>
              <a:t> </a:t>
            </a:r>
            <a:r>
              <a:rPr lang="en-US" dirty="0" err="1">
                <a:solidFill>
                  <a:schemeClr val="bg1"/>
                </a:solidFill>
              </a:rPr>
              <a:t>nhuộm</a:t>
            </a:r>
            <a:r>
              <a:rPr lang="en-US" dirty="0">
                <a:solidFill>
                  <a:schemeClr val="bg1"/>
                </a:solidFill>
              </a:rPr>
              <a:t> 2%</a:t>
            </a:r>
            <a:endParaRPr lang="vi-VN" dirty="0">
              <a:solidFill>
                <a:schemeClr val="bg1"/>
              </a:solidFill>
            </a:endParaRPr>
          </a:p>
        </p:txBody>
      </p:sp>
    </p:spTree>
    <p:extLst>
      <p:ext uri="{BB962C8B-B14F-4D97-AF65-F5344CB8AC3E}">
        <p14:creationId xmlns:p14="http://schemas.microsoft.com/office/powerpoint/2010/main" val="4126869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Rot="1" noChangeAspect="1" noMove="1" noResize="1" noEditPoints="1" noAdjustHandles="1" noChangeArrowheads="1" noChangeShapeType="1" noTextEdit="1"/>
          </p:cNvSpPr>
          <p:nvPr/>
        </p:nvSpPr>
        <p:spPr>
          <a:xfrm>
            <a:off x="1524000" y="1"/>
            <a:ext cx="9144000" cy="830997"/>
          </a:xfrm>
          <a:prstGeom prst="rect">
            <a:avLst/>
          </a:prstGeom>
          <a:blipFill rotWithShape="1">
            <a:blip r:embed="rId2"/>
            <a:stretch>
              <a:fillRect/>
            </a:stretch>
          </a:blipFill>
        </p:spPr>
        <p:txBody>
          <a:bodyPr/>
          <a:lstStyle/>
          <a:p>
            <a:pPr>
              <a:defRPr/>
            </a:pPr>
            <a:r>
              <a:rPr lang="vi-VN">
                <a:noFill/>
              </a:rPr>
              <a:t> </a:t>
            </a:r>
          </a:p>
        </p:txBody>
      </p:sp>
      <p:cxnSp>
        <p:nvCxnSpPr>
          <p:cNvPr id="5" name="Straight Arrow Connector 4"/>
          <p:cNvCxnSpPr/>
          <p:nvPr/>
        </p:nvCxnSpPr>
        <p:spPr>
          <a:xfrm>
            <a:off x="6054725" y="831850"/>
            <a:ext cx="0" cy="971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a:spLocks noRot="1" noChangeAspect="1" noMove="1" noResize="1" noEditPoints="1" noAdjustHandles="1" noChangeArrowheads="1" noChangeShapeType="1" noTextEdit="1"/>
          </p:cNvSpPr>
          <p:nvPr/>
        </p:nvSpPr>
        <p:spPr>
          <a:xfrm>
            <a:off x="1493626" y="1875283"/>
            <a:ext cx="9144000" cy="914097"/>
          </a:xfrm>
          <a:prstGeom prst="rect">
            <a:avLst/>
          </a:prstGeom>
          <a:blipFill rotWithShape="1">
            <a:blip r:embed="rId3"/>
            <a:stretch>
              <a:fillRect/>
            </a:stretch>
          </a:blipFill>
        </p:spPr>
        <p:txBody>
          <a:bodyPr/>
          <a:lstStyle/>
          <a:p>
            <a:pPr>
              <a:defRPr/>
            </a:pPr>
            <a:r>
              <a:rPr lang="vi-VN">
                <a:noFill/>
              </a:rPr>
              <a:t> </a:t>
            </a:r>
          </a:p>
        </p:txBody>
      </p:sp>
      <p:cxnSp>
        <p:nvCxnSpPr>
          <p:cNvPr id="7" name="Straight Arrow Connector 6"/>
          <p:cNvCxnSpPr/>
          <p:nvPr/>
        </p:nvCxnSpPr>
        <p:spPr>
          <a:xfrm flipH="1">
            <a:off x="3254375" y="2705100"/>
            <a:ext cx="2800350" cy="9731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4822" name="Picture 2" descr="Kết quả hình ảnh cho bể seo bột giấ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3705226"/>
            <a:ext cx="352266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4" descr="Kết quả hình ảnh cho bể seo bột giấ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526" y="3705226"/>
            <a:ext cx="34194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5189539" y="5186363"/>
            <a:ext cx="172878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Pie 8"/>
          <p:cNvSpPr/>
          <p:nvPr/>
        </p:nvSpPr>
        <p:spPr>
          <a:xfrm>
            <a:off x="2135188" y="158751"/>
            <a:ext cx="3313112" cy="3033713"/>
          </a:xfrm>
          <a:prstGeom prst="pie">
            <a:avLst>
              <a:gd name="adj1" fmla="val 11513054"/>
              <a:gd name="adj2" fmla="val 13253968"/>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vi-VN"/>
          </a:p>
        </p:txBody>
      </p:sp>
      <p:sp>
        <p:nvSpPr>
          <p:cNvPr id="34826" name="TextBox 1"/>
          <p:cNvSpPr txBox="1">
            <a:spLocks noChangeArrowheads="1"/>
          </p:cNvSpPr>
          <p:nvPr/>
        </p:nvSpPr>
        <p:spPr bwMode="auto">
          <a:xfrm>
            <a:off x="2338388" y="831850"/>
            <a:ext cx="792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u="sng">
                <a:solidFill>
                  <a:srgbClr val="000000"/>
                </a:solidFill>
                <a:latin typeface="VNI-Times" pitchFamily="2" charset="0"/>
              </a:defRPr>
            </a:lvl1pPr>
            <a:lvl2pPr marL="742950" indent="-285750" eaLnBrk="0" hangingPunct="0">
              <a:defRPr sz="3200" u="sng">
                <a:solidFill>
                  <a:srgbClr val="000000"/>
                </a:solidFill>
                <a:latin typeface="VNI-Times" pitchFamily="2" charset="0"/>
              </a:defRPr>
            </a:lvl2pPr>
            <a:lvl3pPr marL="1143000" indent="-228600" eaLnBrk="0" hangingPunct="0">
              <a:defRPr sz="3200" u="sng">
                <a:solidFill>
                  <a:srgbClr val="000000"/>
                </a:solidFill>
                <a:latin typeface="VNI-Times" pitchFamily="2" charset="0"/>
              </a:defRPr>
            </a:lvl3pPr>
            <a:lvl4pPr marL="1600200" indent="-228600" eaLnBrk="0" hangingPunct="0">
              <a:defRPr sz="3200" u="sng">
                <a:solidFill>
                  <a:srgbClr val="000000"/>
                </a:solidFill>
                <a:latin typeface="VNI-Times" pitchFamily="2" charset="0"/>
              </a:defRPr>
            </a:lvl4pPr>
            <a:lvl5pPr marL="2057400" indent="-228600" eaLnBrk="0" hangingPunct="0">
              <a:defRPr sz="3200" u="sng">
                <a:solidFill>
                  <a:srgbClr val="000000"/>
                </a:solidFill>
                <a:latin typeface="VNI-Times" pitchFamily="2" charset="0"/>
              </a:defRPr>
            </a:lvl5pPr>
            <a:lvl6pPr marL="2514600" indent="-228600" algn="ctr" eaLnBrk="0" fontAlgn="base" hangingPunct="0">
              <a:spcBef>
                <a:spcPct val="0"/>
              </a:spcBef>
              <a:spcAft>
                <a:spcPct val="0"/>
              </a:spcAft>
              <a:defRPr sz="3200" u="sng">
                <a:solidFill>
                  <a:srgbClr val="000000"/>
                </a:solidFill>
                <a:latin typeface="VNI-Times" pitchFamily="2" charset="0"/>
              </a:defRPr>
            </a:lvl6pPr>
            <a:lvl7pPr marL="2971800" indent="-228600" algn="ctr" eaLnBrk="0" fontAlgn="base" hangingPunct="0">
              <a:spcBef>
                <a:spcPct val="0"/>
              </a:spcBef>
              <a:spcAft>
                <a:spcPct val="0"/>
              </a:spcAft>
              <a:defRPr sz="3200" u="sng">
                <a:solidFill>
                  <a:srgbClr val="000000"/>
                </a:solidFill>
                <a:latin typeface="VNI-Times" pitchFamily="2" charset="0"/>
              </a:defRPr>
            </a:lvl7pPr>
            <a:lvl8pPr marL="3429000" indent="-228600" algn="ctr" eaLnBrk="0" fontAlgn="base" hangingPunct="0">
              <a:spcBef>
                <a:spcPct val="0"/>
              </a:spcBef>
              <a:spcAft>
                <a:spcPct val="0"/>
              </a:spcAft>
              <a:defRPr sz="3200" u="sng">
                <a:solidFill>
                  <a:srgbClr val="000000"/>
                </a:solidFill>
                <a:latin typeface="VNI-Times" pitchFamily="2" charset="0"/>
              </a:defRPr>
            </a:lvl8pPr>
            <a:lvl9pPr marL="3886200" indent="-228600" algn="ctr" eaLnBrk="0" fontAlgn="base" hangingPunct="0">
              <a:spcBef>
                <a:spcPct val="0"/>
              </a:spcBef>
              <a:spcAft>
                <a:spcPct val="0"/>
              </a:spcAft>
              <a:defRPr sz="3200" u="sng">
                <a:solidFill>
                  <a:srgbClr val="000000"/>
                </a:solidFill>
                <a:latin typeface="VNI-Times" pitchFamily="2" charset="0"/>
              </a:defRPr>
            </a:lvl9pPr>
          </a:lstStyle>
          <a:p>
            <a:pPr eaLnBrk="1" hangingPunct="1"/>
            <a:r>
              <a:rPr lang="en-US" sz="1600" u="none">
                <a:solidFill>
                  <a:schemeClr val="bg1"/>
                </a:solidFill>
                <a:latin typeface="Times New Roman" panose="02020603050405020304" pitchFamily="18" charset="0"/>
                <a:cs typeface="Times New Roman" panose="02020603050405020304" pitchFamily="18" charset="0"/>
              </a:rPr>
              <a:t>Giấy</a:t>
            </a:r>
          </a:p>
          <a:p>
            <a:pPr eaLnBrk="1" hangingPunct="1"/>
            <a:r>
              <a:rPr lang="en-US" sz="1600" u="none">
                <a:solidFill>
                  <a:schemeClr val="bg1"/>
                </a:solidFill>
                <a:latin typeface="Times New Roman" panose="02020603050405020304" pitchFamily="18" charset="0"/>
                <a:cs typeface="Times New Roman" panose="02020603050405020304" pitchFamily="18" charset="0"/>
              </a:rPr>
              <a:t>8%</a:t>
            </a:r>
            <a:endParaRPr lang="vi-VN" sz="1600" u="none">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224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Rot="1" noChangeAspect="1" noMove="1" noResize="1" noEditPoints="1" noAdjustHandles="1" noChangeArrowheads="1" noChangeShapeType="1" noTextEdit="1"/>
          </p:cNvSpPr>
          <p:nvPr/>
        </p:nvSpPr>
        <p:spPr>
          <a:xfrm>
            <a:off x="1524000" y="1"/>
            <a:ext cx="9144000" cy="830997"/>
          </a:xfrm>
          <a:prstGeom prst="rect">
            <a:avLst/>
          </a:prstGeom>
          <a:blipFill rotWithShape="1">
            <a:blip r:embed="rId2"/>
            <a:stretch>
              <a:fillRect/>
            </a:stretch>
          </a:blipFill>
        </p:spPr>
        <p:txBody>
          <a:bodyPr/>
          <a:lstStyle/>
          <a:p>
            <a:pPr>
              <a:defRPr/>
            </a:pPr>
            <a:r>
              <a:rPr lang="vi-VN">
                <a:noFill/>
              </a:rPr>
              <a:t> </a:t>
            </a:r>
          </a:p>
        </p:txBody>
      </p:sp>
      <p:pic>
        <p:nvPicPr>
          <p:cNvPr id="35843" name="Picture 2"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6" y="1557339"/>
            <a:ext cx="4462463"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AutoShape 4" descr="Kết quả hình ảnh cho tơ nhân tạo"/>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u="sng">
                <a:solidFill>
                  <a:srgbClr val="000000"/>
                </a:solidFill>
                <a:latin typeface="VNI-Times" pitchFamily="2" charset="0"/>
              </a:defRPr>
            </a:lvl1pPr>
            <a:lvl2pPr marL="742950" indent="-285750" eaLnBrk="0" hangingPunct="0">
              <a:defRPr sz="3200" u="sng">
                <a:solidFill>
                  <a:srgbClr val="000000"/>
                </a:solidFill>
                <a:latin typeface="VNI-Times" pitchFamily="2" charset="0"/>
              </a:defRPr>
            </a:lvl2pPr>
            <a:lvl3pPr marL="1143000" indent="-228600" eaLnBrk="0" hangingPunct="0">
              <a:defRPr sz="3200" u="sng">
                <a:solidFill>
                  <a:srgbClr val="000000"/>
                </a:solidFill>
                <a:latin typeface="VNI-Times" pitchFamily="2" charset="0"/>
              </a:defRPr>
            </a:lvl3pPr>
            <a:lvl4pPr marL="1600200" indent="-228600" eaLnBrk="0" hangingPunct="0">
              <a:defRPr sz="3200" u="sng">
                <a:solidFill>
                  <a:srgbClr val="000000"/>
                </a:solidFill>
                <a:latin typeface="VNI-Times" pitchFamily="2" charset="0"/>
              </a:defRPr>
            </a:lvl4pPr>
            <a:lvl5pPr marL="2057400" indent="-228600" eaLnBrk="0" hangingPunct="0">
              <a:defRPr sz="3200" u="sng">
                <a:solidFill>
                  <a:srgbClr val="000000"/>
                </a:solidFill>
                <a:latin typeface="VNI-Times" pitchFamily="2" charset="0"/>
              </a:defRPr>
            </a:lvl5pPr>
            <a:lvl6pPr marL="2514600" indent="-228600" algn="ctr" eaLnBrk="0" fontAlgn="base" hangingPunct="0">
              <a:spcBef>
                <a:spcPct val="0"/>
              </a:spcBef>
              <a:spcAft>
                <a:spcPct val="0"/>
              </a:spcAft>
              <a:defRPr sz="3200" u="sng">
                <a:solidFill>
                  <a:srgbClr val="000000"/>
                </a:solidFill>
                <a:latin typeface="VNI-Times" pitchFamily="2" charset="0"/>
              </a:defRPr>
            </a:lvl6pPr>
            <a:lvl7pPr marL="2971800" indent="-228600" algn="ctr" eaLnBrk="0" fontAlgn="base" hangingPunct="0">
              <a:spcBef>
                <a:spcPct val="0"/>
              </a:spcBef>
              <a:spcAft>
                <a:spcPct val="0"/>
              </a:spcAft>
              <a:defRPr sz="3200" u="sng">
                <a:solidFill>
                  <a:srgbClr val="000000"/>
                </a:solidFill>
                <a:latin typeface="VNI-Times" pitchFamily="2" charset="0"/>
              </a:defRPr>
            </a:lvl7pPr>
            <a:lvl8pPr marL="3429000" indent="-228600" algn="ctr" eaLnBrk="0" fontAlgn="base" hangingPunct="0">
              <a:spcBef>
                <a:spcPct val="0"/>
              </a:spcBef>
              <a:spcAft>
                <a:spcPct val="0"/>
              </a:spcAft>
              <a:defRPr sz="3200" u="sng">
                <a:solidFill>
                  <a:srgbClr val="000000"/>
                </a:solidFill>
                <a:latin typeface="VNI-Times" pitchFamily="2" charset="0"/>
              </a:defRPr>
            </a:lvl8pPr>
            <a:lvl9pPr marL="3886200" indent="-228600" algn="ctr" eaLnBrk="0" fontAlgn="base" hangingPunct="0">
              <a:spcBef>
                <a:spcPct val="0"/>
              </a:spcBef>
              <a:spcAft>
                <a:spcPct val="0"/>
              </a:spcAft>
              <a:defRPr sz="3200" u="sng">
                <a:solidFill>
                  <a:srgbClr val="000000"/>
                </a:solidFill>
                <a:latin typeface="VNI-Times" pitchFamily="2" charset="0"/>
              </a:defRPr>
            </a:lvl9pPr>
          </a:lstStyle>
          <a:p>
            <a:pPr eaLnBrk="1" hangingPunct="1"/>
            <a:endParaRPr lang="vi-VN"/>
          </a:p>
        </p:txBody>
      </p:sp>
      <p:sp>
        <p:nvSpPr>
          <p:cNvPr id="35845" name="AutoShape 6" descr="Kết quả hình ảnh cho tơ nhân tạo"/>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u="sng">
                <a:solidFill>
                  <a:srgbClr val="000000"/>
                </a:solidFill>
                <a:latin typeface="VNI-Times" pitchFamily="2" charset="0"/>
              </a:defRPr>
            </a:lvl1pPr>
            <a:lvl2pPr marL="742950" indent="-285750" eaLnBrk="0" hangingPunct="0">
              <a:defRPr sz="3200" u="sng">
                <a:solidFill>
                  <a:srgbClr val="000000"/>
                </a:solidFill>
                <a:latin typeface="VNI-Times" pitchFamily="2" charset="0"/>
              </a:defRPr>
            </a:lvl2pPr>
            <a:lvl3pPr marL="1143000" indent="-228600" eaLnBrk="0" hangingPunct="0">
              <a:defRPr sz="3200" u="sng">
                <a:solidFill>
                  <a:srgbClr val="000000"/>
                </a:solidFill>
                <a:latin typeface="VNI-Times" pitchFamily="2" charset="0"/>
              </a:defRPr>
            </a:lvl3pPr>
            <a:lvl4pPr marL="1600200" indent="-228600" eaLnBrk="0" hangingPunct="0">
              <a:defRPr sz="3200" u="sng">
                <a:solidFill>
                  <a:srgbClr val="000000"/>
                </a:solidFill>
                <a:latin typeface="VNI-Times" pitchFamily="2" charset="0"/>
              </a:defRPr>
            </a:lvl4pPr>
            <a:lvl5pPr marL="2057400" indent="-228600" eaLnBrk="0" hangingPunct="0">
              <a:defRPr sz="3200" u="sng">
                <a:solidFill>
                  <a:srgbClr val="000000"/>
                </a:solidFill>
                <a:latin typeface="VNI-Times" pitchFamily="2" charset="0"/>
              </a:defRPr>
            </a:lvl5pPr>
            <a:lvl6pPr marL="2514600" indent="-228600" algn="ctr" eaLnBrk="0" fontAlgn="base" hangingPunct="0">
              <a:spcBef>
                <a:spcPct val="0"/>
              </a:spcBef>
              <a:spcAft>
                <a:spcPct val="0"/>
              </a:spcAft>
              <a:defRPr sz="3200" u="sng">
                <a:solidFill>
                  <a:srgbClr val="000000"/>
                </a:solidFill>
                <a:latin typeface="VNI-Times" pitchFamily="2" charset="0"/>
              </a:defRPr>
            </a:lvl6pPr>
            <a:lvl7pPr marL="2971800" indent="-228600" algn="ctr" eaLnBrk="0" fontAlgn="base" hangingPunct="0">
              <a:spcBef>
                <a:spcPct val="0"/>
              </a:spcBef>
              <a:spcAft>
                <a:spcPct val="0"/>
              </a:spcAft>
              <a:defRPr sz="3200" u="sng">
                <a:solidFill>
                  <a:srgbClr val="000000"/>
                </a:solidFill>
                <a:latin typeface="VNI-Times" pitchFamily="2" charset="0"/>
              </a:defRPr>
            </a:lvl7pPr>
            <a:lvl8pPr marL="3429000" indent="-228600" algn="ctr" eaLnBrk="0" fontAlgn="base" hangingPunct="0">
              <a:spcBef>
                <a:spcPct val="0"/>
              </a:spcBef>
              <a:spcAft>
                <a:spcPct val="0"/>
              </a:spcAft>
              <a:defRPr sz="3200" u="sng">
                <a:solidFill>
                  <a:srgbClr val="000000"/>
                </a:solidFill>
                <a:latin typeface="VNI-Times" pitchFamily="2" charset="0"/>
              </a:defRPr>
            </a:lvl8pPr>
            <a:lvl9pPr marL="3886200" indent="-228600" algn="ctr" eaLnBrk="0" fontAlgn="base" hangingPunct="0">
              <a:spcBef>
                <a:spcPct val="0"/>
              </a:spcBef>
              <a:spcAft>
                <a:spcPct val="0"/>
              </a:spcAft>
              <a:defRPr sz="3200" u="sng">
                <a:solidFill>
                  <a:srgbClr val="000000"/>
                </a:solidFill>
                <a:latin typeface="VNI-Times" pitchFamily="2" charset="0"/>
              </a:defRPr>
            </a:lvl9pPr>
          </a:lstStyle>
          <a:p>
            <a:pPr eaLnBrk="1" hangingPunct="1"/>
            <a:endParaRPr lang="vi-VN"/>
          </a:p>
        </p:txBody>
      </p:sp>
      <p:sp>
        <p:nvSpPr>
          <p:cNvPr id="35846" name="AutoShape 8" descr="Kết quả hình ảnh cho tơ nhân tạo"/>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u="sng">
                <a:solidFill>
                  <a:srgbClr val="000000"/>
                </a:solidFill>
                <a:latin typeface="VNI-Times" pitchFamily="2" charset="0"/>
              </a:defRPr>
            </a:lvl1pPr>
            <a:lvl2pPr marL="742950" indent="-285750" eaLnBrk="0" hangingPunct="0">
              <a:defRPr sz="3200" u="sng">
                <a:solidFill>
                  <a:srgbClr val="000000"/>
                </a:solidFill>
                <a:latin typeface="VNI-Times" pitchFamily="2" charset="0"/>
              </a:defRPr>
            </a:lvl2pPr>
            <a:lvl3pPr marL="1143000" indent="-228600" eaLnBrk="0" hangingPunct="0">
              <a:defRPr sz="3200" u="sng">
                <a:solidFill>
                  <a:srgbClr val="000000"/>
                </a:solidFill>
                <a:latin typeface="VNI-Times" pitchFamily="2" charset="0"/>
              </a:defRPr>
            </a:lvl3pPr>
            <a:lvl4pPr marL="1600200" indent="-228600" eaLnBrk="0" hangingPunct="0">
              <a:defRPr sz="3200" u="sng">
                <a:solidFill>
                  <a:srgbClr val="000000"/>
                </a:solidFill>
                <a:latin typeface="VNI-Times" pitchFamily="2" charset="0"/>
              </a:defRPr>
            </a:lvl4pPr>
            <a:lvl5pPr marL="2057400" indent="-228600" eaLnBrk="0" hangingPunct="0">
              <a:defRPr sz="3200" u="sng">
                <a:solidFill>
                  <a:srgbClr val="000000"/>
                </a:solidFill>
                <a:latin typeface="VNI-Times" pitchFamily="2" charset="0"/>
              </a:defRPr>
            </a:lvl5pPr>
            <a:lvl6pPr marL="2514600" indent="-228600" algn="ctr" eaLnBrk="0" fontAlgn="base" hangingPunct="0">
              <a:spcBef>
                <a:spcPct val="0"/>
              </a:spcBef>
              <a:spcAft>
                <a:spcPct val="0"/>
              </a:spcAft>
              <a:defRPr sz="3200" u="sng">
                <a:solidFill>
                  <a:srgbClr val="000000"/>
                </a:solidFill>
                <a:latin typeface="VNI-Times" pitchFamily="2" charset="0"/>
              </a:defRPr>
            </a:lvl6pPr>
            <a:lvl7pPr marL="2971800" indent="-228600" algn="ctr" eaLnBrk="0" fontAlgn="base" hangingPunct="0">
              <a:spcBef>
                <a:spcPct val="0"/>
              </a:spcBef>
              <a:spcAft>
                <a:spcPct val="0"/>
              </a:spcAft>
              <a:defRPr sz="3200" u="sng">
                <a:solidFill>
                  <a:srgbClr val="000000"/>
                </a:solidFill>
                <a:latin typeface="VNI-Times" pitchFamily="2" charset="0"/>
              </a:defRPr>
            </a:lvl7pPr>
            <a:lvl8pPr marL="3429000" indent="-228600" algn="ctr" eaLnBrk="0" fontAlgn="base" hangingPunct="0">
              <a:spcBef>
                <a:spcPct val="0"/>
              </a:spcBef>
              <a:spcAft>
                <a:spcPct val="0"/>
              </a:spcAft>
              <a:defRPr sz="3200" u="sng">
                <a:solidFill>
                  <a:srgbClr val="000000"/>
                </a:solidFill>
                <a:latin typeface="VNI-Times" pitchFamily="2" charset="0"/>
              </a:defRPr>
            </a:lvl8pPr>
            <a:lvl9pPr marL="3886200" indent="-228600" algn="ctr" eaLnBrk="0" fontAlgn="base" hangingPunct="0">
              <a:spcBef>
                <a:spcPct val="0"/>
              </a:spcBef>
              <a:spcAft>
                <a:spcPct val="0"/>
              </a:spcAft>
              <a:defRPr sz="3200" u="sng">
                <a:solidFill>
                  <a:srgbClr val="000000"/>
                </a:solidFill>
                <a:latin typeface="VNI-Times" pitchFamily="2" charset="0"/>
              </a:defRPr>
            </a:lvl9pPr>
          </a:lstStyle>
          <a:p>
            <a:pPr eaLnBrk="1" hangingPunct="1"/>
            <a:endParaRPr lang="vi-VN"/>
          </a:p>
        </p:txBody>
      </p:sp>
      <p:pic>
        <p:nvPicPr>
          <p:cNvPr id="35847" name="Picture 10"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1557339"/>
            <a:ext cx="43307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flipH="1">
            <a:off x="3721101" y="831850"/>
            <a:ext cx="2333625" cy="7254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054726" y="831851"/>
            <a:ext cx="2201863" cy="581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Pie 10"/>
          <p:cNvSpPr/>
          <p:nvPr/>
        </p:nvSpPr>
        <p:spPr>
          <a:xfrm>
            <a:off x="1679575" y="-1179513"/>
            <a:ext cx="4738688" cy="3744913"/>
          </a:xfrm>
          <a:prstGeom prst="pie">
            <a:avLst>
              <a:gd name="adj1" fmla="val 10469597"/>
              <a:gd name="adj2" fmla="val 1152141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vi-VN"/>
          </a:p>
        </p:txBody>
      </p:sp>
      <p:sp>
        <p:nvSpPr>
          <p:cNvPr id="35851" name="TextBox 1"/>
          <p:cNvSpPr txBox="1">
            <a:spLocks noChangeArrowheads="1"/>
          </p:cNvSpPr>
          <p:nvPr/>
        </p:nvSpPr>
        <p:spPr bwMode="auto">
          <a:xfrm>
            <a:off x="1443038" y="257175"/>
            <a:ext cx="144780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u="sng">
                <a:solidFill>
                  <a:srgbClr val="000000"/>
                </a:solidFill>
                <a:latin typeface="VNI-Times" pitchFamily="2" charset="0"/>
              </a:defRPr>
            </a:lvl1pPr>
            <a:lvl2pPr marL="742950" indent="-285750" eaLnBrk="0" hangingPunct="0">
              <a:defRPr sz="3200" u="sng">
                <a:solidFill>
                  <a:srgbClr val="000000"/>
                </a:solidFill>
                <a:latin typeface="VNI-Times" pitchFamily="2" charset="0"/>
              </a:defRPr>
            </a:lvl2pPr>
            <a:lvl3pPr marL="1143000" indent="-228600" eaLnBrk="0" hangingPunct="0">
              <a:defRPr sz="3200" u="sng">
                <a:solidFill>
                  <a:srgbClr val="000000"/>
                </a:solidFill>
                <a:latin typeface="VNI-Times" pitchFamily="2" charset="0"/>
              </a:defRPr>
            </a:lvl3pPr>
            <a:lvl4pPr marL="1600200" indent="-228600" eaLnBrk="0" hangingPunct="0">
              <a:defRPr sz="3200" u="sng">
                <a:solidFill>
                  <a:srgbClr val="000000"/>
                </a:solidFill>
                <a:latin typeface="VNI-Times" pitchFamily="2" charset="0"/>
              </a:defRPr>
            </a:lvl4pPr>
            <a:lvl5pPr marL="2057400" indent="-228600" eaLnBrk="0" hangingPunct="0">
              <a:defRPr sz="3200" u="sng">
                <a:solidFill>
                  <a:srgbClr val="000000"/>
                </a:solidFill>
                <a:latin typeface="VNI-Times" pitchFamily="2" charset="0"/>
              </a:defRPr>
            </a:lvl5pPr>
            <a:lvl6pPr marL="2514600" indent="-228600" algn="ctr" eaLnBrk="0" fontAlgn="base" hangingPunct="0">
              <a:spcBef>
                <a:spcPct val="0"/>
              </a:spcBef>
              <a:spcAft>
                <a:spcPct val="0"/>
              </a:spcAft>
              <a:defRPr sz="3200" u="sng">
                <a:solidFill>
                  <a:srgbClr val="000000"/>
                </a:solidFill>
                <a:latin typeface="VNI-Times" pitchFamily="2" charset="0"/>
              </a:defRPr>
            </a:lvl6pPr>
            <a:lvl7pPr marL="2971800" indent="-228600" algn="ctr" eaLnBrk="0" fontAlgn="base" hangingPunct="0">
              <a:spcBef>
                <a:spcPct val="0"/>
              </a:spcBef>
              <a:spcAft>
                <a:spcPct val="0"/>
              </a:spcAft>
              <a:defRPr sz="3200" u="sng">
                <a:solidFill>
                  <a:srgbClr val="000000"/>
                </a:solidFill>
                <a:latin typeface="VNI-Times" pitchFamily="2" charset="0"/>
              </a:defRPr>
            </a:lvl7pPr>
            <a:lvl8pPr marL="3429000" indent="-228600" algn="ctr" eaLnBrk="0" fontAlgn="base" hangingPunct="0">
              <a:spcBef>
                <a:spcPct val="0"/>
              </a:spcBef>
              <a:spcAft>
                <a:spcPct val="0"/>
              </a:spcAft>
              <a:defRPr sz="3200" u="sng">
                <a:solidFill>
                  <a:srgbClr val="000000"/>
                </a:solidFill>
                <a:latin typeface="VNI-Times" pitchFamily="2" charset="0"/>
              </a:defRPr>
            </a:lvl8pPr>
            <a:lvl9pPr marL="3886200" indent="-228600" algn="ctr" eaLnBrk="0" fontAlgn="base" hangingPunct="0">
              <a:spcBef>
                <a:spcPct val="0"/>
              </a:spcBef>
              <a:spcAft>
                <a:spcPct val="0"/>
              </a:spcAft>
              <a:defRPr sz="3200" u="sng">
                <a:solidFill>
                  <a:srgbClr val="000000"/>
                </a:solidFill>
                <a:latin typeface="VNI-Times" pitchFamily="2" charset="0"/>
              </a:defRPr>
            </a:lvl9pPr>
          </a:lstStyle>
          <a:p>
            <a:pPr eaLnBrk="1" hangingPunct="1"/>
            <a:r>
              <a:rPr lang="en-US" sz="1600">
                <a:solidFill>
                  <a:schemeClr val="bg1"/>
                </a:solidFill>
                <a:latin typeface="Times New Roman" panose="02020603050405020304" pitchFamily="18" charset="0"/>
                <a:cs typeface="Times New Roman" panose="02020603050405020304" pitchFamily="18" charset="0"/>
              </a:rPr>
              <a:t>Chất dẻo</a:t>
            </a:r>
          </a:p>
          <a:p>
            <a:pPr eaLnBrk="1" hangingPunct="1"/>
            <a:r>
              <a:rPr lang="en-US" sz="1600">
                <a:solidFill>
                  <a:schemeClr val="bg1"/>
                </a:solidFill>
                <a:latin typeface="Times New Roman" panose="02020603050405020304" pitchFamily="18" charset="0"/>
                <a:cs typeface="Times New Roman" panose="02020603050405020304" pitchFamily="18" charset="0"/>
              </a:rPr>
              <a:t>5%</a:t>
            </a:r>
            <a:endParaRPr lang="vi-VN" sz="16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476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Kết quả hình ảnh cho Dầu th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226" y="1"/>
            <a:ext cx="4087813"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descr="Kết quả hình ảnh cho Xă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4" y="3933826"/>
            <a:ext cx="4014787"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4864101" y="2492375"/>
            <a:ext cx="3895725" cy="12969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869" name="TextBox 6"/>
          <p:cNvSpPr txBox="1">
            <a:spLocks noChangeArrowheads="1"/>
          </p:cNvSpPr>
          <p:nvPr/>
        </p:nvSpPr>
        <p:spPr bwMode="auto">
          <a:xfrm rot="1085880">
            <a:off x="5118100" y="3073400"/>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u="sng">
                <a:solidFill>
                  <a:srgbClr val="000000"/>
                </a:solidFill>
                <a:latin typeface="VNI-Times" pitchFamily="2" charset="0"/>
              </a:defRPr>
            </a:lvl1pPr>
            <a:lvl2pPr marL="742950" indent="-285750" eaLnBrk="0" hangingPunct="0">
              <a:defRPr sz="3200" u="sng">
                <a:solidFill>
                  <a:srgbClr val="000000"/>
                </a:solidFill>
                <a:latin typeface="VNI-Times" pitchFamily="2" charset="0"/>
              </a:defRPr>
            </a:lvl2pPr>
            <a:lvl3pPr marL="1143000" indent="-228600" eaLnBrk="0" hangingPunct="0">
              <a:defRPr sz="3200" u="sng">
                <a:solidFill>
                  <a:srgbClr val="000000"/>
                </a:solidFill>
                <a:latin typeface="VNI-Times" pitchFamily="2" charset="0"/>
              </a:defRPr>
            </a:lvl3pPr>
            <a:lvl4pPr marL="1600200" indent="-228600" eaLnBrk="0" hangingPunct="0">
              <a:defRPr sz="3200" u="sng">
                <a:solidFill>
                  <a:srgbClr val="000000"/>
                </a:solidFill>
                <a:latin typeface="VNI-Times" pitchFamily="2" charset="0"/>
              </a:defRPr>
            </a:lvl4pPr>
            <a:lvl5pPr marL="2057400" indent="-228600" eaLnBrk="0" hangingPunct="0">
              <a:defRPr sz="3200" u="sng">
                <a:solidFill>
                  <a:srgbClr val="000000"/>
                </a:solidFill>
                <a:latin typeface="VNI-Times" pitchFamily="2" charset="0"/>
              </a:defRPr>
            </a:lvl5pPr>
            <a:lvl6pPr marL="2514600" indent="-228600" algn="ctr" eaLnBrk="0" fontAlgn="base" hangingPunct="0">
              <a:spcBef>
                <a:spcPct val="0"/>
              </a:spcBef>
              <a:spcAft>
                <a:spcPct val="0"/>
              </a:spcAft>
              <a:defRPr sz="3200" u="sng">
                <a:solidFill>
                  <a:srgbClr val="000000"/>
                </a:solidFill>
                <a:latin typeface="VNI-Times" pitchFamily="2" charset="0"/>
              </a:defRPr>
            </a:lvl6pPr>
            <a:lvl7pPr marL="2971800" indent="-228600" algn="ctr" eaLnBrk="0" fontAlgn="base" hangingPunct="0">
              <a:spcBef>
                <a:spcPct val="0"/>
              </a:spcBef>
              <a:spcAft>
                <a:spcPct val="0"/>
              </a:spcAft>
              <a:defRPr sz="3200" u="sng">
                <a:solidFill>
                  <a:srgbClr val="000000"/>
                </a:solidFill>
                <a:latin typeface="VNI-Times" pitchFamily="2" charset="0"/>
              </a:defRPr>
            </a:lvl7pPr>
            <a:lvl8pPr marL="3429000" indent="-228600" algn="ctr" eaLnBrk="0" fontAlgn="base" hangingPunct="0">
              <a:spcBef>
                <a:spcPct val="0"/>
              </a:spcBef>
              <a:spcAft>
                <a:spcPct val="0"/>
              </a:spcAft>
              <a:defRPr sz="3200" u="sng">
                <a:solidFill>
                  <a:srgbClr val="000000"/>
                </a:solidFill>
                <a:latin typeface="VNI-Times" pitchFamily="2" charset="0"/>
              </a:defRPr>
            </a:lvl8pPr>
            <a:lvl9pPr marL="3886200" indent="-228600" algn="ctr" eaLnBrk="0" fontAlgn="base" hangingPunct="0">
              <a:spcBef>
                <a:spcPct val="0"/>
              </a:spcBef>
              <a:spcAft>
                <a:spcPct val="0"/>
              </a:spcAft>
              <a:defRPr sz="3200" u="sng">
                <a:solidFill>
                  <a:srgbClr val="000000"/>
                </a:solidFill>
                <a:latin typeface="VNI-Times" pitchFamily="2" charset="0"/>
              </a:defRPr>
            </a:lvl9pPr>
          </a:lstStyle>
          <a:p>
            <a:pPr eaLnBrk="1" hangingPunct="1"/>
            <a:r>
              <a:rPr lang="vi-VN" u="none">
                <a:latin typeface="Times New Roman" panose="02020603050405020304" pitchFamily="18" charset="0"/>
                <a:cs typeface="Times New Roman" panose="02020603050405020304" pitchFamily="18" charset="0"/>
              </a:rPr>
              <a:t>Tinh luyện</a:t>
            </a:r>
          </a:p>
        </p:txBody>
      </p:sp>
      <p:sp>
        <p:nvSpPr>
          <p:cNvPr id="36870" name="TextBox 9"/>
          <p:cNvSpPr txBox="1">
            <a:spLocks noChangeArrowheads="1"/>
          </p:cNvSpPr>
          <p:nvPr/>
        </p:nvSpPr>
        <p:spPr bwMode="auto">
          <a:xfrm rot="1085880">
            <a:off x="5321301" y="2593975"/>
            <a:ext cx="3744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u="sng">
                <a:solidFill>
                  <a:srgbClr val="000000"/>
                </a:solidFill>
                <a:latin typeface="VNI-Times" pitchFamily="2" charset="0"/>
              </a:defRPr>
            </a:lvl1pPr>
            <a:lvl2pPr marL="742950" indent="-285750" eaLnBrk="0" hangingPunct="0">
              <a:defRPr sz="3200" u="sng">
                <a:solidFill>
                  <a:srgbClr val="000000"/>
                </a:solidFill>
                <a:latin typeface="VNI-Times" pitchFamily="2" charset="0"/>
              </a:defRPr>
            </a:lvl2pPr>
            <a:lvl3pPr marL="1143000" indent="-228600" eaLnBrk="0" hangingPunct="0">
              <a:defRPr sz="3200" u="sng">
                <a:solidFill>
                  <a:srgbClr val="000000"/>
                </a:solidFill>
                <a:latin typeface="VNI-Times" pitchFamily="2" charset="0"/>
              </a:defRPr>
            </a:lvl3pPr>
            <a:lvl4pPr marL="1600200" indent="-228600" eaLnBrk="0" hangingPunct="0">
              <a:defRPr sz="3200" u="sng">
                <a:solidFill>
                  <a:srgbClr val="000000"/>
                </a:solidFill>
                <a:latin typeface="VNI-Times" pitchFamily="2" charset="0"/>
              </a:defRPr>
            </a:lvl4pPr>
            <a:lvl5pPr marL="2057400" indent="-228600" eaLnBrk="0" hangingPunct="0">
              <a:defRPr sz="3200" u="sng">
                <a:solidFill>
                  <a:srgbClr val="000000"/>
                </a:solidFill>
                <a:latin typeface="VNI-Times" pitchFamily="2" charset="0"/>
              </a:defRPr>
            </a:lvl5pPr>
            <a:lvl6pPr marL="2514600" indent="-228600" algn="ctr" eaLnBrk="0" fontAlgn="base" hangingPunct="0">
              <a:spcBef>
                <a:spcPct val="0"/>
              </a:spcBef>
              <a:spcAft>
                <a:spcPct val="0"/>
              </a:spcAft>
              <a:defRPr sz="3200" u="sng">
                <a:solidFill>
                  <a:srgbClr val="000000"/>
                </a:solidFill>
                <a:latin typeface="VNI-Times" pitchFamily="2" charset="0"/>
              </a:defRPr>
            </a:lvl6pPr>
            <a:lvl7pPr marL="2971800" indent="-228600" algn="ctr" eaLnBrk="0" fontAlgn="base" hangingPunct="0">
              <a:spcBef>
                <a:spcPct val="0"/>
              </a:spcBef>
              <a:spcAft>
                <a:spcPct val="0"/>
              </a:spcAft>
              <a:defRPr sz="3200" u="sng">
                <a:solidFill>
                  <a:srgbClr val="000000"/>
                </a:solidFill>
                <a:latin typeface="VNI-Times" pitchFamily="2" charset="0"/>
              </a:defRPr>
            </a:lvl7pPr>
            <a:lvl8pPr marL="3429000" indent="-228600" algn="ctr" eaLnBrk="0" fontAlgn="base" hangingPunct="0">
              <a:spcBef>
                <a:spcPct val="0"/>
              </a:spcBef>
              <a:spcAft>
                <a:spcPct val="0"/>
              </a:spcAft>
              <a:defRPr sz="3200" u="sng">
                <a:solidFill>
                  <a:srgbClr val="000000"/>
                </a:solidFill>
                <a:latin typeface="VNI-Times" pitchFamily="2" charset="0"/>
              </a:defRPr>
            </a:lvl8pPr>
            <a:lvl9pPr marL="3886200" indent="-228600" algn="ctr" eaLnBrk="0" fontAlgn="base" hangingPunct="0">
              <a:spcBef>
                <a:spcPct val="0"/>
              </a:spcBef>
              <a:spcAft>
                <a:spcPct val="0"/>
              </a:spcAft>
              <a:defRPr sz="3200" u="sng">
                <a:solidFill>
                  <a:srgbClr val="000000"/>
                </a:solidFill>
                <a:latin typeface="VNI-Times" pitchFamily="2" charset="0"/>
              </a:defRPr>
            </a:lvl9pPr>
          </a:lstStyle>
          <a:p>
            <a:pPr eaLnBrk="1" hangingPunct="1"/>
            <a:r>
              <a:rPr lang="vi-VN" u="none">
                <a:latin typeface="Times New Roman" panose="02020603050405020304" pitchFamily="18" charset="0"/>
                <a:cs typeface="Times New Roman" panose="02020603050405020304" pitchFamily="18" charset="0"/>
              </a:rPr>
              <a:t>Xúc tác chuyển hóa</a:t>
            </a:r>
          </a:p>
        </p:txBody>
      </p:sp>
    </p:spTree>
    <p:extLst>
      <p:ext uri="{BB962C8B-B14F-4D97-AF65-F5344CB8AC3E}">
        <p14:creationId xmlns:p14="http://schemas.microsoft.com/office/powerpoint/2010/main" val="3755634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ách làm xoài lắc muối ớt siêu ngon đậm đà chua cay ăn là ghiền">
            <a:extLst>
              <a:ext uri="{FF2B5EF4-FFF2-40B4-BE49-F238E27FC236}">
                <a16:creationId xmlns:a16="http://schemas.microsoft.com/office/drawing/2014/main" xmlns="" id="{C120D01D-9567-4D8B-83C5-777F36FCA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755571" cy="37555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ông dụng chữa bệnh thần kỳ từ quả cóc | Báo Dân tộc và Phát triển">
            <a:extLst>
              <a:ext uri="{FF2B5EF4-FFF2-40B4-BE49-F238E27FC236}">
                <a16:creationId xmlns:a16="http://schemas.microsoft.com/office/drawing/2014/main" xmlns="" id="{671EB358-886C-49A2-996C-8631FB9BE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6357" y="0"/>
            <a:ext cx="5415643" cy="406173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Quả nhót là quả gì? Công dụng của quả nhót với sức khỏe">
            <a:extLst>
              <a:ext uri="{FF2B5EF4-FFF2-40B4-BE49-F238E27FC236}">
                <a16:creationId xmlns:a16="http://schemas.microsoft.com/office/drawing/2014/main" xmlns="" id="{F5498BCE-333E-444E-88EE-5CD9F6799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1" y="3942769"/>
            <a:ext cx="5029200" cy="291523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hanh Tươi 5 Quả Loại 1 - Minh Cầu Mart - Siêu thị trong tầm tay">
            <a:extLst>
              <a:ext uri="{FF2B5EF4-FFF2-40B4-BE49-F238E27FC236}">
                <a16:creationId xmlns:a16="http://schemas.microsoft.com/office/drawing/2014/main" xmlns="" id="{ADC3CA64-75F4-446E-82DB-322F4B25C6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772" t="13661" r="9260" b="11690"/>
          <a:stretch/>
        </p:blipFill>
        <p:spPr bwMode="auto">
          <a:xfrm>
            <a:off x="3886200" y="457200"/>
            <a:ext cx="2743200" cy="249827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ước Chanh Dây/Passion Fruit Juice - PastaParadise">
            <a:extLst>
              <a:ext uri="{FF2B5EF4-FFF2-40B4-BE49-F238E27FC236}">
                <a16:creationId xmlns:a16="http://schemas.microsoft.com/office/drawing/2014/main" xmlns="" id="{CAC0991C-3CC0-4CD3-8C76-3CFF3A0F44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538" r="12061" b="7538"/>
          <a:stretch/>
        </p:blipFill>
        <p:spPr bwMode="auto">
          <a:xfrm>
            <a:off x="3782788" y="3102429"/>
            <a:ext cx="3265712" cy="37555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ông dụng tuyệt vời tử quả me bạn bạn không ngờ tới">
            <a:extLst>
              <a:ext uri="{FF2B5EF4-FFF2-40B4-BE49-F238E27FC236}">
                <a16:creationId xmlns:a16="http://schemas.microsoft.com/office/drawing/2014/main" xmlns="" id="{F9E104C6-9ADA-4511-B97F-08C06EA949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696" y="4207274"/>
            <a:ext cx="3983333" cy="265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58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p:cTn id="13" dur="500" fill="hold"/>
                                        <p:tgtEl>
                                          <p:spTgt spid="4100"/>
                                        </p:tgtEl>
                                        <p:attrNameLst>
                                          <p:attrName>ppt_w</p:attrName>
                                        </p:attrNameLst>
                                      </p:cBhvr>
                                      <p:tavLst>
                                        <p:tav tm="0">
                                          <p:val>
                                            <p:fltVal val="0"/>
                                          </p:val>
                                        </p:tav>
                                        <p:tav tm="100000">
                                          <p:val>
                                            <p:strVal val="#ppt_w"/>
                                          </p:val>
                                        </p:tav>
                                      </p:tavLst>
                                    </p:anim>
                                    <p:anim calcmode="lin" valueType="num">
                                      <p:cBhvr>
                                        <p:cTn id="14" dur="500" fill="hold"/>
                                        <p:tgtEl>
                                          <p:spTgt spid="4100"/>
                                        </p:tgtEl>
                                        <p:attrNameLst>
                                          <p:attrName>ppt_h</p:attrName>
                                        </p:attrNameLst>
                                      </p:cBhvr>
                                      <p:tavLst>
                                        <p:tav tm="0">
                                          <p:val>
                                            <p:fltVal val="0"/>
                                          </p:val>
                                        </p:tav>
                                        <p:tav tm="100000">
                                          <p:val>
                                            <p:strVal val="#ppt_h"/>
                                          </p:val>
                                        </p:tav>
                                      </p:tavLst>
                                    </p:anim>
                                    <p:animEffect transition="in" filter="fade">
                                      <p:cBhvr>
                                        <p:cTn id="15" dur="500"/>
                                        <p:tgtEl>
                                          <p:spTgt spid="410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106"/>
                                        </p:tgtEl>
                                        <p:attrNameLst>
                                          <p:attrName>style.visibility</p:attrName>
                                        </p:attrNameLst>
                                      </p:cBhvr>
                                      <p:to>
                                        <p:strVal val="visible"/>
                                      </p:to>
                                    </p:set>
                                    <p:anim calcmode="lin" valueType="num">
                                      <p:cBhvr>
                                        <p:cTn id="19" dur="500" fill="hold"/>
                                        <p:tgtEl>
                                          <p:spTgt spid="4106"/>
                                        </p:tgtEl>
                                        <p:attrNameLst>
                                          <p:attrName>ppt_w</p:attrName>
                                        </p:attrNameLst>
                                      </p:cBhvr>
                                      <p:tavLst>
                                        <p:tav tm="0">
                                          <p:val>
                                            <p:fltVal val="0"/>
                                          </p:val>
                                        </p:tav>
                                        <p:tav tm="100000">
                                          <p:val>
                                            <p:strVal val="#ppt_w"/>
                                          </p:val>
                                        </p:tav>
                                      </p:tavLst>
                                    </p:anim>
                                    <p:anim calcmode="lin" valueType="num">
                                      <p:cBhvr>
                                        <p:cTn id="20" dur="500" fill="hold"/>
                                        <p:tgtEl>
                                          <p:spTgt spid="4106"/>
                                        </p:tgtEl>
                                        <p:attrNameLst>
                                          <p:attrName>ppt_h</p:attrName>
                                        </p:attrNameLst>
                                      </p:cBhvr>
                                      <p:tavLst>
                                        <p:tav tm="0">
                                          <p:val>
                                            <p:fltVal val="0"/>
                                          </p:val>
                                        </p:tav>
                                        <p:tav tm="100000">
                                          <p:val>
                                            <p:strVal val="#ppt_h"/>
                                          </p:val>
                                        </p:tav>
                                      </p:tavLst>
                                    </p:anim>
                                    <p:animEffect transition="in" filter="fade">
                                      <p:cBhvr>
                                        <p:cTn id="21" dur="500"/>
                                        <p:tgtEl>
                                          <p:spTgt spid="410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 calcmode="lin" valueType="num">
                                      <p:cBhvr>
                                        <p:cTn id="25" dur="500" fill="hold"/>
                                        <p:tgtEl>
                                          <p:spTgt spid="4108"/>
                                        </p:tgtEl>
                                        <p:attrNameLst>
                                          <p:attrName>ppt_w</p:attrName>
                                        </p:attrNameLst>
                                      </p:cBhvr>
                                      <p:tavLst>
                                        <p:tav tm="0">
                                          <p:val>
                                            <p:fltVal val="0"/>
                                          </p:val>
                                        </p:tav>
                                        <p:tav tm="100000">
                                          <p:val>
                                            <p:strVal val="#ppt_w"/>
                                          </p:val>
                                        </p:tav>
                                      </p:tavLst>
                                    </p:anim>
                                    <p:anim calcmode="lin" valueType="num">
                                      <p:cBhvr>
                                        <p:cTn id="26" dur="500" fill="hold"/>
                                        <p:tgtEl>
                                          <p:spTgt spid="4108"/>
                                        </p:tgtEl>
                                        <p:attrNameLst>
                                          <p:attrName>ppt_h</p:attrName>
                                        </p:attrNameLst>
                                      </p:cBhvr>
                                      <p:tavLst>
                                        <p:tav tm="0">
                                          <p:val>
                                            <p:fltVal val="0"/>
                                          </p:val>
                                        </p:tav>
                                        <p:tav tm="100000">
                                          <p:val>
                                            <p:strVal val="#ppt_h"/>
                                          </p:val>
                                        </p:tav>
                                      </p:tavLst>
                                    </p:anim>
                                    <p:animEffect transition="in" filter="fade">
                                      <p:cBhvr>
                                        <p:cTn id="27" dur="500"/>
                                        <p:tgtEl>
                                          <p:spTgt spid="4108"/>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4110"/>
                                        </p:tgtEl>
                                        <p:attrNameLst>
                                          <p:attrName>style.visibility</p:attrName>
                                        </p:attrNameLst>
                                      </p:cBhvr>
                                      <p:to>
                                        <p:strVal val="visible"/>
                                      </p:to>
                                    </p:set>
                                    <p:anim calcmode="lin" valueType="num">
                                      <p:cBhvr>
                                        <p:cTn id="37" dur="500" fill="hold"/>
                                        <p:tgtEl>
                                          <p:spTgt spid="4110"/>
                                        </p:tgtEl>
                                        <p:attrNameLst>
                                          <p:attrName>ppt_w</p:attrName>
                                        </p:attrNameLst>
                                      </p:cBhvr>
                                      <p:tavLst>
                                        <p:tav tm="0">
                                          <p:val>
                                            <p:fltVal val="0"/>
                                          </p:val>
                                        </p:tav>
                                        <p:tav tm="100000">
                                          <p:val>
                                            <p:strVal val="#ppt_w"/>
                                          </p:val>
                                        </p:tav>
                                      </p:tavLst>
                                    </p:anim>
                                    <p:anim calcmode="lin" valueType="num">
                                      <p:cBhvr>
                                        <p:cTn id="38" dur="500" fill="hold"/>
                                        <p:tgtEl>
                                          <p:spTgt spid="4110"/>
                                        </p:tgtEl>
                                        <p:attrNameLst>
                                          <p:attrName>ppt_h</p:attrName>
                                        </p:attrNameLst>
                                      </p:cBhvr>
                                      <p:tavLst>
                                        <p:tav tm="0">
                                          <p:val>
                                            <p:fltVal val="0"/>
                                          </p:val>
                                        </p:tav>
                                        <p:tav tm="100000">
                                          <p:val>
                                            <p:strVal val="#ppt_h"/>
                                          </p:val>
                                        </p:tav>
                                      </p:tavLst>
                                    </p:anim>
                                    <p:animEffect transition="in" filter="fade">
                                      <p:cBhvr>
                                        <p:cTn id="39" dur="500"/>
                                        <p:tgtEl>
                                          <p:spTgt spid="4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2" y="166260"/>
            <a:ext cx="12192001" cy="6480606"/>
          </a:xfrm>
          <a:prstGeom prst="rect">
            <a:avLst/>
          </a:prstGeom>
          <a:noFill/>
          <a:ln w="9525">
            <a:noFill/>
            <a:miter lim="800000"/>
            <a:headEnd/>
            <a:tailEnd/>
          </a:ln>
          <a:effectLst/>
        </p:spPr>
      </p:pic>
    </p:spTree>
    <p:extLst>
      <p:ext uri="{BB962C8B-B14F-4D97-AF65-F5344CB8AC3E}">
        <p14:creationId xmlns:p14="http://schemas.microsoft.com/office/powerpoint/2010/main" val="357685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ox(in)">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68784"/>
            <a:ext cx="12192000"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I. </a:t>
            </a:r>
            <a:r>
              <a:rPr lang="en-US" sz="2400" b="1" dirty="0" err="1">
                <a:solidFill>
                  <a:srgbClr val="0000FF"/>
                </a:solidFill>
                <a:latin typeface="Times New Roman" pitchFamily="18" charset="0"/>
                <a:cs typeface="Times New Roman" pitchFamily="18" charset="0"/>
              </a:rPr>
              <a:t>KHÁI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NIỆM</a:t>
            </a:r>
            <a:r>
              <a:rPr lang="en-US" sz="2400" b="1" dirty="0">
                <a:solidFill>
                  <a:srgbClr val="0000FF"/>
                </a:solidFill>
                <a:latin typeface="Times New Roman" pitchFamily="18" charset="0"/>
                <a:cs typeface="Times New Roman" pitchFamily="18" charset="0"/>
              </a:rPr>
              <a:t> ACID</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0" name="TextBox 29"/>
          <p:cNvSpPr txBox="1"/>
          <p:nvPr/>
        </p:nvSpPr>
        <p:spPr>
          <a:xfrm>
            <a:off x="0" y="894784"/>
            <a:ext cx="12192000"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II. </a:t>
            </a:r>
            <a:r>
              <a:rPr lang="en-US" sz="2400" b="1" dirty="0" err="1">
                <a:solidFill>
                  <a:srgbClr val="0000FF"/>
                </a:solidFill>
                <a:latin typeface="Times New Roman" pitchFamily="18" charset="0"/>
                <a:cs typeface="Times New Roman" pitchFamily="18" charset="0"/>
              </a:rPr>
              <a:t>ỨNG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DỤNG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SỐ</a:t>
            </a:r>
            <a:r>
              <a:rPr lang="en-US" sz="2400" b="1" dirty="0">
                <a:solidFill>
                  <a:srgbClr val="0000FF"/>
                </a:solidFill>
                <a:latin typeface="Times New Roman" pitchFamily="18" charset="0"/>
                <a:cs typeface="Times New Roman" pitchFamily="18" charset="0"/>
              </a:rPr>
              <a:t> ACID</a:t>
            </a:r>
          </a:p>
        </p:txBody>
      </p:sp>
      <p:sp>
        <p:nvSpPr>
          <p:cNvPr id="34" name="TextBox 33"/>
          <p:cNvSpPr txBox="1"/>
          <p:nvPr/>
        </p:nvSpPr>
        <p:spPr>
          <a:xfrm>
            <a:off x="0" y="1587846"/>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1. Hydrochloric acid (</a:t>
            </a:r>
            <a:r>
              <a:rPr lang="en-US" sz="2800" b="1" dirty="0" err="1">
                <a:solidFill>
                  <a:srgbClr val="0000FF"/>
                </a:solidFill>
                <a:latin typeface="Times New Roman" pitchFamily="18" charset="0"/>
                <a:cs typeface="Times New Roman" pitchFamily="18" charset="0"/>
              </a:rPr>
              <a:t>HCl</a:t>
            </a:r>
            <a:r>
              <a:rPr lang="en-US" sz="2800" b="1" dirty="0">
                <a:solidFill>
                  <a:srgbClr val="0000FF"/>
                </a:solidFill>
                <a:latin typeface="Times New Roman" pitchFamily="18" charset="0"/>
                <a:cs typeface="Times New Roman" pitchFamily="18" charset="0"/>
              </a:rPr>
              <a:t>)</a:t>
            </a:r>
          </a:p>
        </p:txBody>
      </p:sp>
      <p:sp>
        <p:nvSpPr>
          <p:cNvPr id="35" name="TextBox 34"/>
          <p:cNvSpPr txBox="1"/>
          <p:nvPr/>
        </p:nvSpPr>
        <p:spPr>
          <a:xfrm>
            <a:off x="0" y="2100464"/>
            <a:ext cx="12192000" cy="523220"/>
          </a:xfrm>
          <a:prstGeom prst="rect">
            <a:avLst/>
          </a:prstGeom>
          <a:noFill/>
        </p:spPr>
        <p:txBody>
          <a:bodyPr wrap="square" rtlCol="0">
            <a:spAutoFit/>
          </a:bodyPr>
          <a:lstStyle/>
          <a:p>
            <a:r>
              <a:rPr lang="en-US" sz="2800" dirty="0">
                <a:solidFill>
                  <a:schemeClr val="tx1">
                    <a:lumMod val="95000"/>
                    <a:lumOff val="5000"/>
                  </a:schemeClr>
                </a:solidFill>
                <a:latin typeface="Times New Roman" pitchFamily="18" charset="0"/>
                <a:cs typeface="Times New Roman" pitchFamily="18" charset="0"/>
              </a:rPr>
              <a:t>- Hydrochloric acid </a:t>
            </a:r>
            <a:r>
              <a:rPr lang="en-US" sz="2800" dirty="0" err="1">
                <a:solidFill>
                  <a:schemeClr val="tx1">
                    <a:lumMod val="95000"/>
                    <a:lumOff val="5000"/>
                  </a:schemeClr>
                </a:solidFill>
                <a:latin typeface="Times New Roman" pitchFamily="18" charset="0"/>
                <a:cs typeface="Times New Roman" pitchFamily="18" charset="0"/>
              </a:rPr>
              <a:t>có</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trong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dày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của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người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động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vật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giúp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tiêu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hóa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thức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ăn</a:t>
            </a:r>
            <a:r>
              <a:rPr lang="en-US" sz="2800" dirty="0">
                <a:solidFill>
                  <a:schemeClr val="tx1">
                    <a:lumMod val="95000"/>
                    <a:lumOff val="5000"/>
                  </a:schemeClr>
                </a:solidFill>
                <a:latin typeface="Times New Roman" pitchFamily="18" charset="0"/>
                <a:cs typeface="Times New Roman" pitchFamily="18" charset="0"/>
              </a:rPr>
              <a:t>.</a:t>
            </a:r>
          </a:p>
        </p:txBody>
      </p:sp>
      <p:sp>
        <p:nvSpPr>
          <p:cNvPr id="36" name="TextBox 35"/>
          <p:cNvSpPr txBox="1"/>
          <p:nvPr/>
        </p:nvSpPr>
        <p:spPr>
          <a:xfrm>
            <a:off x="0" y="2557663"/>
            <a:ext cx="12192000" cy="954107"/>
          </a:xfrm>
          <a:prstGeom prst="rect">
            <a:avLst/>
          </a:prstGeom>
          <a:noFill/>
        </p:spPr>
        <p:txBody>
          <a:bodyPr wrap="square" rtlCol="0">
            <a:spAutoFit/>
          </a:bodyPr>
          <a:lstStyle/>
          <a:p>
            <a:r>
              <a:rPr lang="en-US" sz="2800" dirty="0">
                <a:solidFill>
                  <a:schemeClr val="tx1">
                    <a:lumMod val="95000"/>
                    <a:lumOff val="5000"/>
                  </a:schemeClr>
                </a:solidFill>
                <a:latin typeface="Times New Roman" pitchFamily="18" charset="0"/>
                <a:cs typeface="Times New Roman" pitchFamily="18" charset="0"/>
              </a:rPr>
              <a:t>- Hydrochloric acid </a:t>
            </a:r>
            <a:r>
              <a:rPr lang="en-US" sz="2800" dirty="0" err="1">
                <a:solidFill>
                  <a:schemeClr val="tx1">
                    <a:lumMod val="95000"/>
                    <a:lumOff val="5000"/>
                  </a:schemeClr>
                </a:solidFill>
                <a:latin typeface="Times New Roman" pitchFamily="18" charset="0"/>
                <a:cs typeface="Times New Roman" pitchFamily="18" charset="0"/>
              </a:rPr>
              <a:t>được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dụng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nhiều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trong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công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nghiệp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tẩy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rửa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kim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loại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sản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xuất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dẻo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dược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phẩm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điều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chế</a:t>
            </a:r>
            <a:r>
              <a:rPr lang="en-US" sz="2800" dirty="0">
                <a:solidFill>
                  <a:schemeClr val="tx1">
                    <a:lumMod val="95000"/>
                    <a:lumOff val="5000"/>
                  </a:schemeClr>
                </a:solidFill>
                <a:latin typeface="Times New Roman" pitchFamily="18" charset="0"/>
                <a:cs typeface="Times New Roman" pitchFamily="18" charset="0"/>
              </a:rPr>
              <a:t> glucose…</a:t>
            </a:r>
          </a:p>
        </p:txBody>
      </p:sp>
      <p:sp>
        <p:nvSpPr>
          <p:cNvPr id="37" name="TextBox 36"/>
          <p:cNvSpPr txBox="1"/>
          <p:nvPr/>
        </p:nvSpPr>
        <p:spPr>
          <a:xfrm>
            <a:off x="0" y="3444352"/>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2. Sulfuric acid (</a:t>
            </a:r>
            <a:r>
              <a:rPr lang="en-US" sz="2800" b="1" dirty="0" err="1">
                <a:solidFill>
                  <a:srgbClr val="0000FF"/>
                </a:solidFill>
                <a:latin typeface="Times New Roman" pitchFamily="18" charset="0"/>
                <a:cs typeface="Times New Roman" pitchFamily="18" charset="0"/>
              </a:rPr>
              <a:t>H</a:t>
            </a:r>
            <a:r>
              <a:rPr lang="en-US" sz="2800" b="1" baseline="-25000" dirty="0" err="1">
                <a:solidFill>
                  <a:srgbClr val="0000FF"/>
                </a:solidFill>
                <a:latin typeface="Times New Roman" pitchFamily="18" charset="0"/>
                <a:cs typeface="Times New Roman" pitchFamily="18" charset="0"/>
              </a:rPr>
              <a:t>2</a:t>
            </a:r>
            <a:r>
              <a:rPr lang="en-US" sz="2800" b="1" dirty="0" err="1">
                <a:solidFill>
                  <a:srgbClr val="0000FF"/>
                </a:solidFill>
                <a:latin typeface="Times New Roman" pitchFamily="18" charset="0"/>
                <a:cs typeface="Times New Roman" pitchFamily="18" charset="0"/>
              </a:rPr>
              <a:t>SO</a:t>
            </a:r>
            <a:r>
              <a:rPr lang="en-US" sz="2800" b="1" baseline="-25000" dirty="0" err="1">
                <a:solidFill>
                  <a:srgbClr val="0000FF"/>
                </a:solidFill>
                <a:latin typeface="Times New Roman" pitchFamily="18" charset="0"/>
                <a:cs typeface="Times New Roman" pitchFamily="18" charset="0"/>
              </a:rPr>
              <a:t>4</a:t>
            </a:r>
            <a:r>
              <a:rPr lang="en-US" sz="2800" b="1" dirty="0">
                <a:solidFill>
                  <a:srgbClr val="0000FF"/>
                </a:solidFill>
                <a:latin typeface="Times New Roman" pitchFamily="18" charset="0"/>
                <a:cs typeface="Times New Roman" pitchFamily="18" charset="0"/>
              </a:rPr>
              <a:t>)</a:t>
            </a:r>
          </a:p>
        </p:txBody>
      </p:sp>
      <p:sp>
        <p:nvSpPr>
          <p:cNvPr id="22" name="TextBox 21"/>
          <p:cNvSpPr txBox="1"/>
          <p:nvPr/>
        </p:nvSpPr>
        <p:spPr>
          <a:xfrm>
            <a:off x="0" y="3873846"/>
            <a:ext cx="12192000" cy="954107"/>
          </a:xfrm>
          <a:prstGeom prst="rect">
            <a:avLst/>
          </a:prstGeom>
          <a:noFill/>
        </p:spPr>
        <p:txBody>
          <a:bodyPr wrap="square" rtlCol="0">
            <a:spAutoFit/>
          </a:bodyPr>
          <a:lstStyle/>
          <a:p>
            <a:r>
              <a:rPr lang="en-US" sz="2800" dirty="0">
                <a:solidFill>
                  <a:schemeClr val="tx1">
                    <a:lumMod val="95000"/>
                    <a:lumOff val="5000"/>
                  </a:schemeClr>
                </a:solidFill>
                <a:latin typeface="Times New Roman" pitchFamily="18" charset="0"/>
                <a:cs typeface="Times New Roman" pitchFamily="18" charset="0"/>
              </a:rPr>
              <a:t>	Sulfuric acid </a:t>
            </a:r>
            <a:r>
              <a:rPr lang="en-US" sz="2800" dirty="0" err="1">
                <a:solidFill>
                  <a:schemeClr val="tx1">
                    <a:lumMod val="95000"/>
                    <a:lumOff val="5000"/>
                  </a:schemeClr>
                </a:solidFill>
                <a:latin typeface="Times New Roman" pitchFamily="18" charset="0"/>
                <a:cs typeface="Times New Roman" pitchFamily="18" charset="0"/>
              </a:rPr>
              <a:t>được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dụng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nhiều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trong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công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nghiệp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Sản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xuất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giấy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sợi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sơn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phân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bón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dẻo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ắc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quy</a:t>
            </a:r>
            <a:r>
              <a:rPr lang="en-US" sz="2800" dirty="0">
                <a:solidFill>
                  <a:schemeClr val="tx1">
                    <a:lumMod val="95000"/>
                    <a:lumOff val="5000"/>
                  </a:schemeClr>
                </a:solidFill>
                <a:latin typeface="Times New Roman" pitchFamily="18" charset="0"/>
                <a:cs typeface="Times New Roman" pitchFamily="18" charset="0"/>
              </a:rPr>
              <a:t>…</a:t>
            </a:r>
          </a:p>
        </p:txBody>
      </p:sp>
      <p:sp>
        <p:nvSpPr>
          <p:cNvPr id="24" name="TextBox 23"/>
          <p:cNvSpPr txBox="1"/>
          <p:nvPr/>
        </p:nvSpPr>
        <p:spPr>
          <a:xfrm>
            <a:off x="0" y="4788243"/>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3. Acetic acid (</a:t>
            </a:r>
            <a:r>
              <a:rPr lang="en-US" sz="2800" b="1" dirty="0" err="1">
                <a:solidFill>
                  <a:srgbClr val="0000FF"/>
                </a:solidFill>
                <a:latin typeface="Times New Roman" pitchFamily="18" charset="0"/>
                <a:cs typeface="Times New Roman" pitchFamily="18" charset="0"/>
              </a:rPr>
              <a:t>CH</a:t>
            </a:r>
            <a:r>
              <a:rPr lang="en-US" sz="2800" b="1" baseline="-25000" dirty="0" err="1">
                <a:solidFill>
                  <a:srgbClr val="0000FF"/>
                </a:solidFill>
                <a:latin typeface="Times New Roman" pitchFamily="18" charset="0"/>
                <a:cs typeface="Times New Roman" pitchFamily="18" charset="0"/>
              </a:rPr>
              <a:t>3</a:t>
            </a:r>
            <a:r>
              <a:rPr lang="en-US" sz="2800" b="1" dirty="0" err="1">
                <a:solidFill>
                  <a:srgbClr val="0000FF"/>
                </a:solidFill>
                <a:latin typeface="Times New Roman" pitchFamily="18" charset="0"/>
                <a:cs typeface="Times New Roman" pitchFamily="18" charset="0"/>
              </a:rPr>
              <a:t>COOH</a:t>
            </a:r>
            <a:r>
              <a:rPr lang="en-US" sz="2800" b="1" dirty="0">
                <a:solidFill>
                  <a:srgbClr val="0000FF"/>
                </a:solidFill>
                <a:latin typeface="Times New Roman" pitchFamily="18" charset="0"/>
                <a:cs typeface="Times New Roman" pitchFamily="18" charset="0"/>
              </a:rPr>
              <a:t>)</a:t>
            </a:r>
          </a:p>
        </p:txBody>
      </p:sp>
      <p:sp>
        <p:nvSpPr>
          <p:cNvPr id="25" name="TextBox 24">
            <a:extLst>
              <a:ext uri="{FF2B5EF4-FFF2-40B4-BE49-F238E27FC236}">
                <a16:creationId xmlns:a16="http://schemas.microsoft.com/office/drawing/2014/main" xmlns="" id="{9D068089-80B8-4134-82C8-2692F81E220B}"/>
              </a:ext>
            </a:extLst>
          </p:cNvPr>
          <p:cNvSpPr txBox="1"/>
          <p:nvPr/>
        </p:nvSpPr>
        <p:spPr>
          <a:xfrm>
            <a:off x="-16329" y="0"/>
            <a:ext cx="12192000"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BÀI 8: ACID</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1742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diamond(in)">
                                      <p:cBhvr>
                                        <p:cTn id="1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suS\Desktop\Capture.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0" y="387939"/>
            <a:ext cx="12190736" cy="6012874"/>
          </a:xfrm>
          <a:prstGeom prst="rect">
            <a:avLst/>
          </a:prstGeom>
          <a:noFill/>
        </p:spPr>
      </p:pic>
    </p:spTree>
    <p:extLst>
      <p:ext uri="{BB962C8B-B14F-4D97-AF65-F5344CB8AC3E}">
        <p14:creationId xmlns:p14="http://schemas.microsoft.com/office/powerpoint/2010/main" val="3616111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68784"/>
            <a:ext cx="12192000"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I. </a:t>
            </a:r>
            <a:r>
              <a:rPr lang="en-US" sz="2400" b="1" dirty="0" err="1">
                <a:solidFill>
                  <a:srgbClr val="0000FF"/>
                </a:solidFill>
                <a:latin typeface="Times New Roman" pitchFamily="18" charset="0"/>
                <a:cs typeface="Times New Roman" pitchFamily="18" charset="0"/>
              </a:rPr>
              <a:t>KHÁI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NIỆM</a:t>
            </a:r>
            <a:r>
              <a:rPr lang="en-US" sz="2400" b="1" dirty="0">
                <a:solidFill>
                  <a:srgbClr val="0000FF"/>
                </a:solidFill>
                <a:latin typeface="Times New Roman" pitchFamily="18" charset="0"/>
                <a:cs typeface="Times New Roman" pitchFamily="18" charset="0"/>
              </a:rPr>
              <a:t> ACID</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817377"/>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664977"/>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626877"/>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0" name="TextBox 29"/>
          <p:cNvSpPr txBox="1"/>
          <p:nvPr/>
        </p:nvSpPr>
        <p:spPr>
          <a:xfrm>
            <a:off x="0" y="860447"/>
            <a:ext cx="12192000"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II. </a:t>
            </a:r>
            <a:r>
              <a:rPr lang="en-US" sz="2400" b="1" dirty="0" err="1">
                <a:solidFill>
                  <a:srgbClr val="0000FF"/>
                </a:solidFill>
                <a:latin typeface="Times New Roman" pitchFamily="18" charset="0"/>
                <a:cs typeface="Times New Roman" pitchFamily="18" charset="0"/>
              </a:rPr>
              <a:t>ỨNG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DỤNG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SỐ</a:t>
            </a:r>
            <a:r>
              <a:rPr lang="en-US" sz="2400" b="1" dirty="0">
                <a:solidFill>
                  <a:srgbClr val="0000FF"/>
                </a:solidFill>
                <a:latin typeface="Times New Roman" pitchFamily="18" charset="0"/>
                <a:cs typeface="Times New Roman" pitchFamily="18" charset="0"/>
              </a:rPr>
              <a:t> ACID</a:t>
            </a:r>
          </a:p>
        </p:txBody>
      </p:sp>
      <p:sp>
        <p:nvSpPr>
          <p:cNvPr id="34" name="TextBox 33"/>
          <p:cNvSpPr txBox="1"/>
          <p:nvPr/>
        </p:nvSpPr>
        <p:spPr>
          <a:xfrm>
            <a:off x="0" y="1262223"/>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1. Hydrochloric acid (</a:t>
            </a:r>
            <a:r>
              <a:rPr lang="en-US" sz="2800" b="1" dirty="0" err="1">
                <a:solidFill>
                  <a:srgbClr val="0000FF"/>
                </a:solidFill>
                <a:latin typeface="Times New Roman" pitchFamily="18" charset="0"/>
                <a:cs typeface="Times New Roman" pitchFamily="18" charset="0"/>
              </a:rPr>
              <a:t>HCl</a:t>
            </a:r>
            <a:r>
              <a:rPr lang="en-US" sz="2800" b="1" dirty="0">
                <a:solidFill>
                  <a:srgbClr val="0000FF"/>
                </a:solidFill>
                <a:latin typeface="Times New Roman" pitchFamily="18" charset="0"/>
                <a:cs typeface="Times New Roman" pitchFamily="18" charset="0"/>
              </a:rPr>
              <a:t>)</a:t>
            </a:r>
          </a:p>
        </p:txBody>
      </p:sp>
      <p:sp>
        <p:nvSpPr>
          <p:cNvPr id="35" name="TextBox 34"/>
          <p:cNvSpPr txBox="1"/>
          <p:nvPr/>
        </p:nvSpPr>
        <p:spPr>
          <a:xfrm>
            <a:off x="0" y="1774841"/>
            <a:ext cx="12192000" cy="523220"/>
          </a:xfrm>
          <a:prstGeom prst="rect">
            <a:avLst/>
          </a:prstGeom>
          <a:noFill/>
        </p:spPr>
        <p:txBody>
          <a:bodyPr wrap="square" rtlCol="0">
            <a:spAutoFit/>
          </a:bodyPr>
          <a:lstStyle/>
          <a:p>
            <a:r>
              <a:rPr lang="en-US" sz="2800" dirty="0">
                <a:solidFill>
                  <a:schemeClr val="tx1">
                    <a:lumMod val="95000"/>
                    <a:lumOff val="5000"/>
                  </a:schemeClr>
                </a:solidFill>
                <a:latin typeface="Times New Roman" pitchFamily="18" charset="0"/>
                <a:cs typeface="Times New Roman" pitchFamily="18" charset="0"/>
              </a:rPr>
              <a:t>- Hydrochloric acid </a:t>
            </a:r>
            <a:r>
              <a:rPr lang="en-US" sz="2800" dirty="0" err="1">
                <a:solidFill>
                  <a:schemeClr val="tx1">
                    <a:lumMod val="95000"/>
                    <a:lumOff val="5000"/>
                  </a:schemeClr>
                </a:solidFill>
                <a:latin typeface="Times New Roman" pitchFamily="18" charset="0"/>
                <a:cs typeface="Times New Roman" pitchFamily="18" charset="0"/>
              </a:rPr>
              <a:t>có</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trong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dày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của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người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động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vật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giúp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tiêu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hóa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thức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ăn</a:t>
            </a:r>
            <a:r>
              <a:rPr lang="en-US" sz="2800" dirty="0">
                <a:solidFill>
                  <a:schemeClr val="tx1">
                    <a:lumMod val="95000"/>
                    <a:lumOff val="5000"/>
                  </a:schemeClr>
                </a:solidFill>
                <a:latin typeface="Times New Roman" pitchFamily="18" charset="0"/>
                <a:cs typeface="Times New Roman" pitchFamily="18" charset="0"/>
              </a:rPr>
              <a:t>.</a:t>
            </a:r>
          </a:p>
        </p:txBody>
      </p:sp>
      <p:sp>
        <p:nvSpPr>
          <p:cNvPr id="36" name="TextBox 35"/>
          <p:cNvSpPr txBox="1"/>
          <p:nvPr/>
        </p:nvSpPr>
        <p:spPr>
          <a:xfrm>
            <a:off x="0" y="2232040"/>
            <a:ext cx="12192000" cy="954107"/>
          </a:xfrm>
          <a:prstGeom prst="rect">
            <a:avLst/>
          </a:prstGeom>
          <a:noFill/>
        </p:spPr>
        <p:txBody>
          <a:bodyPr wrap="square" rtlCol="0">
            <a:spAutoFit/>
          </a:bodyPr>
          <a:lstStyle/>
          <a:p>
            <a:r>
              <a:rPr lang="en-US" sz="2800" dirty="0">
                <a:solidFill>
                  <a:schemeClr val="tx1">
                    <a:lumMod val="95000"/>
                    <a:lumOff val="5000"/>
                  </a:schemeClr>
                </a:solidFill>
                <a:latin typeface="Times New Roman" pitchFamily="18" charset="0"/>
                <a:cs typeface="Times New Roman" pitchFamily="18" charset="0"/>
              </a:rPr>
              <a:t>- Hydrochloric acid </a:t>
            </a:r>
            <a:r>
              <a:rPr lang="en-US" sz="2800" dirty="0" err="1">
                <a:solidFill>
                  <a:schemeClr val="tx1">
                    <a:lumMod val="95000"/>
                    <a:lumOff val="5000"/>
                  </a:schemeClr>
                </a:solidFill>
                <a:latin typeface="Times New Roman" pitchFamily="18" charset="0"/>
                <a:cs typeface="Times New Roman" pitchFamily="18" charset="0"/>
              </a:rPr>
              <a:t>được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dụng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nhiều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trong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công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nghiệp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tẩy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rửa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kim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loại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sản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xuất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dẻo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dược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phẩm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điều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chế</a:t>
            </a:r>
            <a:r>
              <a:rPr lang="en-US" sz="2800" dirty="0">
                <a:solidFill>
                  <a:schemeClr val="tx1">
                    <a:lumMod val="95000"/>
                    <a:lumOff val="5000"/>
                  </a:schemeClr>
                </a:solidFill>
                <a:latin typeface="Times New Roman" pitchFamily="18" charset="0"/>
                <a:cs typeface="Times New Roman" pitchFamily="18" charset="0"/>
              </a:rPr>
              <a:t> glucose…</a:t>
            </a:r>
          </a:p>
        </p:txBody>
      </p:sp>
      <p:sp>
        <p:nvSpPr>
          <p:cNvPr id="37" name="TextBox 36"/>
          <p:cNvSpPr txBox="1"/>
          <p:nvPr/>
        </p:nvSpPr>
        <p:spPr>
          <a:xfrm>
            <a:off x="0" y="3118729"/>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2. Sulfuric acid (</a:t>
            </a:r>
            <a:r>
              <a:rPr lang="en-US" sz="2800" b="1" dirty="0" err="1">
                <a:solidFill>
                  <a:srgbClr val="0000FF"/>
                </a:solidFill>
                <a:latin typeface="Times New Roman" pitchFamily="18" charset="0"/>
                <a:cs typeface="Times New Roman" pitchFamily="18" charset="0"/>
              </a:rPr>
              <a:t>H</a:t>
            </a:r>
            <a:r>
              <a:rPr lang="en-US" sz="2800" b="1" baseline="-25000" dirty="0" err="1">
                <a:solidFill>
                  <a:srgbClr val="0000FF"/>
                </a:solidFill>
                <a:latin typeface="Times New Roman" pitchFamily="18" charset="0"/>
                <a:cs typeface="Times New Roman" pitchFamily="18" charset="0"/>
              </a:rPr>
              <a:t>2</a:t>
            </a:r>
            <a:r>
              <a:rPr lang="en-US" sz="2800" b="1" dirty="0" err="1">
                <a:solidFill>
                  <a:srgbClr val="0000FF"/>
                </a:solidFill>
                <a:latin typeface="Times New Roman" pitchFamily="18" charset="0"/>
                <a:cs typeface="Times New Roman" pitchFamily="18" charset="0"/>
              </a:rPr>
              <a:t>SO</a:t>
            </a:r>
            <a:r>
              <a:rPr lang="en-US" sz="2800" b="1" baseline="-25000" dirty="0" err="1">
                <a:solidFill>
                  <a:srgbClr val="0000FF"/>
                </a:solidFill>
                <a:latin typeface="Times New Roman" pitchFamily="18" charset="0"/>
                <a:cs typeface="Times New Roman" pitchFamily="18" charset="0"/>
              </a:rPr>
              <a:t>4</a:t>
            </a:r>
            <a:r>
              <a:rPr lang="en-US" sz="2800" b="1" dirty="0">
                <a:solidFill>
                  <a:srgbClr val="0000FF"/>
                </a:solidFill>
                <a:latin typeface="Times New Roman" pitchFamily="18" charset="0"/>
                <a:cs typeface="Times New Roman" pitchFamily="18" charset="0"/>
              </a:rPr>
              <a:t>)</a:t>
            </a:r>
          </a:p>
        </p:txBody>
      </p:sp>
      <p:sp>
        <p:nvSpPr>
          <p:cNvPr id="22" name="TextBox 21"/>
          <p:cNvSpPr txBox="1"/>
          <p:nvPr/>
        </p:nvSpPr>
        <p:spPr>
          <a:xfrm>
            <a:off x="0" y="3548223"/>
            <a:ext cx="12192000" cy="954107"/>
          </a:xfrm>
          <a:prstGeom prst="rect">
            <a:avLst/>
          </a:prstGeom>
          <a:noFill/>
        </p:spPr>
        <p:txBody>
          <a:bodyPr wrap="square" rtlCol="0">
            <a:spAutoFit/>
          </a:bodyPr>
          <a:lstStyle/>
          <a:p>
            <a:r>
              <a:rPr lang="en-US" sz="2800" dirty="0">
                <a:solidFill>
                  <a:schemeClr val="tx1">
                    <a:lumMod val="95000"/>
                    <a:lumOff val="5000"/>
                  </a:schemeClr>
                </a:solidFill>
                <a:latin typeface="Times New Roman" pitchFamily="18" charset="0"/>
                <a:cs typeface="Times New Roman" pitchFamily="18" charset="0"/>
              </a:rPr>
              <a:t>	Sulfuric acid </a:t>
            </a:r>
            <a:r>
              <a:rPr lang="en-US" sz="2800" dirty="0" err="1">
                <a:solidFill>
                  <a:schemeClr val="tx1">
                    <a:lumMod val="95000"/>
                    <a:lumOff val="5000"/>
                  </a:schemeClr>
                </a:solidFill>
                <a:latin typeface="Times New Roman" pitchFamily="18" charset="0"/>
                <a:cs typeface="Times New Roman" pitchFamily="18" charset="0"/>
              </a:rPr>
              <a:t>được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dụng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nhiều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trong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công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nghiệp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Sản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xuất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giấy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sợi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sơn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phân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bón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dẻo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ắc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quy</a:t>
            </a:r>
            <a:r>
              <a:rPr lang="en-US" sz="2800" dirty="0">
                <a:solidFill>
                  <a:schemeClr val="tx1">
                    <a:lumMod val="95000"/>
                    <a:lumOff val="5000"/>
                  </a:schemeClr>
                </a:solidFill>
                <a:latin typeface="Times New Roman" pitchFamily="18" charset="0"/>
                <a:cs typeface="Times New Roman" pitchFamily="18" charset="0"/>
              </a:rPr>
              <a:t>…</a:t>
            </a:r>
          </a:p>
        </p:txBody>
      </p:sp>
      <p:sp>
        <p:nvSpPr>
          <p:cNvPr id="24" name="TextBox 23"/>
          <p:cNvSpPr txBox="1"/>
          <p:nvPr/>
        </p:nvSpPr>
        <p:spPr>
          <a:xfrm>
            <a:off x="0" y="4462620"/>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3. Acetic acid (</a:t>
            </a:r>
            <a:r>
              <a:rPr lang="en-US" sz="2800" b="1" dirty="0" err="1">
                <a:solidFill>
                  <a:srgbClr val="0000FF"/>
                </a:solidFill>
                <a:latin typeface="Times New Roman" pitchFamily="18" charset="0"/>
                <a:cs typeface="Times New Roman" pitchFamily="18" charset="0"/>
              </a:rPr>
              <a:t>CH</a:t>
            </a:r>
            <a:r>
              <a:rPr lang="en-US" sz="2800" b="1" baseline="-25000" dirty="0" err="1">
                <a:solidFill>
                  <a:srgbClr val="0000FF"/>
                </a:solidFill>
                <a:latin typeface="Times New Roman" pitchFamily="18" charset="0"/>
                <a:cs typeface="Times New Roman" pitchFamily="18" charset="0"/>
              </a:rPr>
              <a:t>3</a:t>
            </a:r>
            <a:r>
              <a:rPr lang="en-US" sz="2800" b="1" dirty="0" err="1">
                <a:solidFill>
                  <a:srgbClr val="0000FF"/>
                </a:solidFill>
                <a:latin typeface="Times New Roman" pitchFamily="18" charset="0"/>
                <a:cs typeface="Times New Roman" pitchFamily="18" charset="0"/>
              </a:rPr>
              <a:t>COOH</a:t>
            </a:r>
            <a:r>
              <a:rPr lang="en-US" sz="2800" b="1" dirty="0">
                <a:solidFill>
                  <a:srgbClr val="0000FF"/>
                </a:solidFill>
                <a:latin typeface="Times New Roman" pitchFamily="18" charset="0"/>
                <a:cs typeface="Times New Roman" pitchFamily="18" charset="0"/>
              </a:rPr>
              <a:t>)</a:t>
            </a:r>
          </a:p>
        </p:txBody>
      </p:sp>
      <p:sp>
        <p:nvSpPr>
          <p:cNvPr id="25" name="TextBox 24"/>
          <p:cNvSpPr txBox="1"/>
          <p:nvPr/>
        </p:nvSpPr>
        <p:spPr>
          <a:xfrm>
            <a:off x="0" y="4864401"/>
            <a:ext cx="12192000" cy="954107"/>
          </a:xfrm>
          <a:prstGeom prst="rect">
            <a:avLst/>
          </a:prstGeom>
          <a:noFill/>
        </p:spPr>
        <p:txBody>
          <a:bodyPr wrap="square" rtlCol="0">
            <a:spAutoFit/>
          </a:bodyPr>
          <a:lstStyle/>
          <a:p>
            <a:r>
              <a:rPr lang="en-US" sz="2800" dirty="0">
                <a:solidFill>
                  <a:schemeClr val="tx1">
                    <a:lumMod val="95000"/>
                    <a:lumOff val="5000"/>
                  </a:schemeClr>
                </a:solidFill>
                <a:latin typeface="Times New Roman" pitchFamily="18" charset="0"/>
                <a:cs typeface="Times New Roman" pitchFamily="18" charset="0"/>
              </a:rPr>
              <a:t>- Acetic acid </a:t>
            </a:r>
            <a:r>
              <a:rPr lang="en-US" sz="2800" dirty="0" err="1">
                <a:solidFill>
                  <a:schemeClr val="tx1">
                    <a:lumMod val="95000"/>
                    <a:lumOff val="5000"/>
                  </a:schemeClr>
                </a:solidFill>
                <a:latin typeface="Times New Roman" pitchFamily="18" charset="0"/>
                <a:cs typeface="Times New Roman" pitchFamily="18" charset="0"/>
              </a:rPr>
              <a:t>được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dụng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nhiều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trong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công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nghiệp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Sản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xuất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tơ</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nhân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tạo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dẻo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dược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phẩm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phẩm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nhuộm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thuốc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diệt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côn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trùng</a:t>
            </a:r>
            <a:r>
              <a:rPr lang="en-US" sz="2800" dirty="0">
                <a:solidFill>
                  <a:schemeClr val="tx1">
                    <a:lumMod val="95000"/>
                    <a:lumOff val="5000"/>
                  </a:schemeClr>
                </a:solidFill>
                <a:latin typeface="Times New Roman" pitchFamily="18" charset="0"/>
                <a:cs typeface="Times New Roman" pitchFamily="18" charset="0"/>
              </a:rPr>
              <a:t>…</a:t>
            </a:r>
          </a:p>
        </p:txBody>
      </p:sp>
      <p:sp>
        <p:nvSpPr>
          <p:cNvPr id="26" name="TextBox 25"/>
          <p:cNvSpPr txBox="1"/>
          <p:nvPr/>
        </p:nvSpPr>
        <p:spPr>
          <a:xfrm>
            <a:off x="0" y="5841515"/>
            <a:ext cx="12192000" cy="523220"/>
          </a:xfrm>
          <a:prstGeom prst="rect">
            <a:avLst/>
          </a:prstGeom>
          <a:noFill/>
        </p:spPr>
        <p:txBody>
          <a:bodyPr wrap="square" rtlCol="0">
            <a:spAutoFit/>
          </a:bodyPr>
          <a:lstStyle/>
          <a:p>
            <a:r>
              <a:rPr lang="en-US" sz="2800" dirty="0">
                <a:solidFill>
                  <a:schemeClr val="tx1">
                    <a:lumMod val="95000"/>
                    <a:lumOff val="5000"/>
                  </a:schemeClr>
                </a:solidFill>
                <a:latin typeface="Times New Roman" pitchFamily="18" charset="0"/>
                <a:cs typeface="Times New Roman" pitchFamily="18" charset="0"/>
              </a:rPr>
              <a:t>- Acetic acid </a:t>
            </a:r>
            <a:r>
              <a:rPr lang="en-US" sz="2800" dirty="0" err="1">
                <a:solidFill>
                  <a:schemeClr val="tx1">
                    <a:lumMod val="95000"/>
                    <a:lumOff val="5000"/>
                  </a:schemeClr>
                </a:solidFill>
                <a:latin typeface="Times New Roman" pitchFamily="18" charset="0"/>
                <a:cs typeface="Times New Roman" pitchFamily="18" charset="0"/>
              </a:rPr>
              <a:t>có</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trong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giấm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ăn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với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nồng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độ</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khoảng</a:t>
            </a:r>
            <a:r>
              <a:rPr lang="en-US" sz="2800" dirty="0">
                <a:solidFill>
                  <a:schemeClr val="tx1">
                    <a:lumMod val="95000"/>
                    <a:lumOff val="5000"/>
                  </a:schemeClr>
                </a:solidFill>
                <a:latin typeface="Times New Roman" pitchFamily="18" charset="0"/>
                <a:cs typeface="Times New Roman" pitchFamily="18" charset="0"/>
              </a:rPr>
              <a:t> 4%.</a:t>
            </a:r>
          </a:p>
        </p:txBody>
      </p:sp>
      <p:sp>
        <p:nvSpPr>
          <p:cNvPr id="27" name="TextBox 26">
            <a:extLst>
              <a:ext uri="{FF2B5EF4-FFF2-40B4-BE49-F238E27FC236}">
                <a16:creationId xmlns:a16="http://schemas.microsoft.com/office/drawing/2014/main" xmlns="" id="{3F50DD92-2DBA-4AD8-9F8D-7CDA9A871FE3}"/>
              </a:ext>
            </a:extLst>
          </p:cNvPr>
          <p:cNvSpPr txBox="1"/>
          <p:nvPr/>
        </p:nvSpPr>
        <p:spPr>
          <a:xfrm>
            <a:off x="-16329" y="0"/>
            <a:ext cx="12192000"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BÀI 8: ACID</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273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Effect transition="in" filter="fade">
                                      <p:cBhvr>
                                        <p:cTn id="1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0" y="55856"/>
            <a:ext cx="5569527" cy="4334903"/>
          </a:xfrm>
          <a:prstGeom prst="rect">
            <a:avLst/>
          </a:prstGeom>
          <a:noFill/>
          <a:ln w="9525">
            <a:noFill/>
            <a:miter lim="800000"/>
            <a:headEnd/>
            <a:tailEnd/>
          </a:ln>
          <a:effectLst/>
        </p:spPr>
      </p:pic>
      <p:sp>
        <p:nvSpPr>
          <p:cNvPr id="4" name="Rectangle 3"/>
          <p:cNvSpPr/>
          <p:nvPr/>
        </p:nvSpPr>
        <p:spPr>
          <a:xfrm>
            <a:off x="6331524" y="2842599"/>
            <a:ext cx="5140037" cy="1384995"/>
          </a:xfrm>
          <a:prstGeom prst="rect">
            <a:avLst/>
          </a:prstGeom>
        </p:spPr>
        <p:txBody>
          <a:bodyPr wrap="square">
            <a:spAutoFit/>
          </a:bodyPr>
          <a:lstStyle/>
          <a:p>
            <a:pPr algn="just"/>
            <a:r>
              <a:rPr lang="vi-VN" sz="2800" dirty="0">
                <a:solidFill>
                  <a:schemeClr val="tx1">
                    <a:lumMod val="95000"/>
                    <a:lumOff val="5000"/>
                  </a:schemeClr>
                </a:solidFill>
                <a:latin typeface="Times New Roman" pitchFamily="18" charset="0"/>
                <a:cs typeface="Times New Roman" pitchFamily="18" charset="0"/>
              </a:rPr>
              <a:t>Một số món ăn sử dụng giấm trong quá trình chế biến: nộm; bò nhúng giấm; canh chua; …</a:t>
            </a:r>
            <a:endParaRPr lang="en-US" sz="28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143878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strVal val="#ppt_w+.3"/>
                                          </p:val>
                                        </p:tav>
                                        <p:tav tm="100000">
                                          <p:val>
                                            <p:strVal val="#ppt_w"/>
                                          </p:val>
                                        </p:tav>
                                      </p:tavLst>
                                    </p:anim>
                                    <p:anim calcmode="lin" valueType="num">
                                      <p:cBhvr>
                                        <p:cTn id="8" dur="1000" fill="hold"/>
                                        <p:tgtEl>
                                          <p:spTgt spid="12290"/>
                                        </p:tgtEl>
                                        <p:attrNameLst>
                                          <p:attrName>ppt_h</p:attrName>
                                        </p:attrNameLst>
                                      </p:cBhvr>
                                      <p:tavLst>
                                        <p:tav tm="0">
                                          <p:val>
                                            <p:strVal val="#ppt_h"/>
                                          </p:val>
                                        </p:tav>
                                        <p:tav tm="100000">
                                          <p:val>
                                            <p:strVal val="#ppt_h"/>
                                          </p:val>
                                        </p:tav>
                                      </p:tavLst>
                                    </p:anim>
                                    <p:animEffect transition="in" filter="fade">
                                      <p:cBhvr>
                                        <p:cTn id="9" dur="1000"/>
                                        <p:tgtEl>
                                          <p:spTgt spid="1229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6 MƯA ACID LÀ GÌ-">
            <a:hlinkClick r:id="" action="ppaction://media"/>
            <a:extLst>
              <a:ext uri="{FF2B5EF4-FFF2-40B4-BE49-F238E27FC236}">
                <a16:creationId xmlns:a16="http://schemas.microsoft.com/office/drawing/2014/main" xmlns="" id="{FBBA041D-BA4A-4853-9C42-9655A722BD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8152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98070"/>
            <a:ext cx="12192000" cy="1446550"/>
          </a:xfrm>
          <a:prstGeom prst="rect">
            <a:avLst/>
          </a:prstGeom>
          <a:noFill/>
        </p:spPr>
        <p:txBody>
          <a:bodyPr wrap="square" rtlCol="0">
            <a:spAutoFit/>
          </a:bodyPr>
          <a:lstStyle/>
          <a:p>
            <a:pPr algn="ctr"/>
            <a:r>
              <a:rPr lang="en-US" sz="880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rPr>
              <a:t>BÀI 8: </a:t>
            </a:r>
            <a:r>
              <a:rPr lang="en-US" sz="8800"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rPr>
              <a:t>ACID( </a:t>
            </a:r>
            <a:r>
              <a:rPr lang="en-US" sz="8800" dirty="0" err="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rPr>
              <a:t>Tiết</a:t>
            </a:r>
            <a:r>
              <a:rPr lang="en-US" sz="8800"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rPr>
              <a:t> 2)</a:t>
            </a:r>
            <a:endParaRPr lang="en-US" sz="880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84802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1611CF-96A6-4171-BFAA-25B190BEBB15}"/>
              </a:ext>
            </a:extLst>
          </p:cNvPr>
          <p:cNvSpPr txBox="1"/>
          <p:nvPr/>
        </p:nvSpPr>
        <p:spPr>
          <a:xfrm>
            <a:off x="2383971" y="1600200"/>
            <a:ext cx="7364186" cy="1323439"/>
          </a:xfrm>
          <a:prstGeom prst="rect">
            <a:avLst/>
          </a:prstGeom>
          <a:noFill/>
        </p:spPr>
        <p:txBody>
          <a:bodyPr wrap="square" rtlCol="0">
            <a:spAutoFit/>
          </a:bodyPr>
          <a:lstStyle/>
          <a:p>
            <a:r>
              <a:rPr lang="en-US" sz="8000" dirty="0" err="1"/>
              <a:t>Phân</a:t>
            </a:r>
            <a:r>
              <a:rPr lang="en-US" sz="8000" dirty="0"/>
              <a:t> </a:t>
            </a:r>
            <a:r>
              <a:rPr lang="en-US" sz="8000" dirty="0" err="1"/>
              <a:t>loại</a:t>
            </a:r>
            <a:r>
              <a:rPr lang="en-US" sz="8000" dirty="0"/>
              <a:t> acid</a:t>
            </a:r>
          </a:p>
        </p:txBody>
      </p:sp>
    </p:spTree>
    <p:extLst>
      <p:ext uri="{BB962C8B-B14F-4D97-AF65-F5344CB8AC3E}">
        <p14:creationId xmlns:p14="http://schemas.microsoft.com/office/powerpoint/2010/main" val="533954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ÊN GỌI MỘT SỐ ACID VÀ GỐC ACID">
            <a:hlinkClick r:id="" action="ppaction://media"/>
            <a:extLst>
              <a:ext uri="{FF2B5EF4-FFF2-40B4-BE49-F238E27FC236}">
                <a16:creationId xmlns:a16="http://schemas.microsoft.com/office/drawing/2014/main" xmlns="" id="{41EB5246-DF3A-4E65-BA4B-3F314F0B22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405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ọc tên 1 số axit thường gặp">
            <a:hlinkClick r:id="" action="ppaction://media"/>
            <a:extLst>
              <a:ext uri="{FF2B5EF4-FFF2-40B4-BE49-F238E27FC236}">
                <a16:creationId xmlns:a16="http://schemas.microsoft.com/office/drawing/2014/main" xmlns="" id="{80664AFA-58F1-44E3-94E2-2B9F779C79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 y="0"/>
            <a:ext cx="12153900" cy="6858000"/>
          </a:xfrm>
          <a:prstGeom prst="rect">
            <a:avLst/>
          </a:prstGeom>
        </p:spPr>
      </p:pic>
    </p:spTree>
    <p:extLst>
      <p:ext uri="{BB962C8B-B14F-4D97-AF65-F5344CB8AC3E}">
        <p14:creationId xmlns:p14="http://schemas.microsoft.com/office/powerpoint/2010/main" val="364762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0" y="866154"/>
            <a:ext cx="12192000" cy="4733570"/>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Scale>
                                      <p:cBhvr>
                                        <p:cTn id="7"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26"/>
                                        </p:tgtEl>
                                        <p:attrNameLst>
                                          <p:attrName>ppt_x</p:attrName>
                                          <p:attrName>ppt_y</p:attrName>
                                        </p:attrNameLst>
                                      </p:cBhvr>
                                    </p:animMotion>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67A871B3-D671-42E7-AA2F-86973A19D537}"/>
              </a:ext>
            </a:extLst>
          </p:cNvPr>
          <p:cNvGraphicFramePr>
            <a:graphicFrameLocks noGrp="1"/>
          </p:cNvGraphicFramePr>
          <p:nvPr>
            <p:extLst>
              <p:ext uri="{D42A27DB-BD31-4B8C-83A1-F6EECF244321}">
                <p14:modId xmlns:p14="http://schemas.microsoft.com/office/powerpoint/2010/main" val="1803411229"/>
              </p:ext>
            </p:extLst>
          </p:nvPr>
        </p:nvGraphicFramePr>
        <p:xfrm>
          <a:off x="0" y="552118"/>
          <a:ext cx="12192002" cy="6374784"/>
        </p:xfrm>
        <a:graphic>
          <a:graphicData uri="http://schemas.openxmlformats.org/drawingml/2006/table">
            <a:tbl>
              <a:tblPr firstRow="1" bandRow="1">
                <a:tableStyleId>{5C22544A-7EE6-4342-B048-85BDC9FD1C3A}</a:tableStyleId>
              </a:tblPr>
              <a:tblGrid>
                <a:gridCol w="506186">
                  <a:extLst>
                    <a:ext uri="{9D8B030D-6E8A-4147-A177-3AD203B41FA5}">
                      <a16:colId xmlns:a16="http://schemas.microsoft.com/office/drawing/2014/main" xmlns="" val="885766657"/>
                    </a:ext>
                  </a:extLst>
                </a:gridCol>
                <a:gridCol w="1943100">
                  <a:extLst>
                    <a:ext uri="{9D8B030D-6E8A-4147-A177-3AD203B41FA5}">
                      <a16:colId xmlns:a16="http://schemas.microsoft.com/office/drawing/2014/main" xmlns="" val="912401376"/>
                    </a:ext>
                  </a:extLst>
                </a:gridCol>
                <a:gridCol w="2955471">
                  <a:extLst>
                    <a:ext uri="{9D8B030D-6E8A-4147-A177-3AD203B41FA5}">
                      <a16:colId xmlns:a16="http://schemas.microsoft.com/office/drawing/2014/main" xmlns="" val="1715321907"/>
                    </a:ext>
                  </a:extLst>
                </a:gridCol>
                <a:gridCol w="1779816">
                  <a:extLst>
                    <a:ext uri="{9D8B030D-6E8A-4147-A177-3AD203B41FA5}">
                      <a16:colId xmlns:a16="http://schemas.microsoft.com/office/drawing/2014/main" xmlns="" val="3277002242"/>
                    </a:ext>
                  </a:extLst>
                </a:gridCol>
                <a:gridCol w="1191986">
                  <a:extLst>
                    <a:ext uri="{9D8B030D-6E8A-4147-A177-3AD203B41FA5}">
                      <a16:colId xmlns:a16="http://schemas.microsoft.com/office/drawing/2014/main" xmlns="" val="3134172677"/>
                    </a:ext>
                  </a:extLst>
                </a:gridCol>
                <a:gridCol w="3815443">
                  <a:extLst>
                    <a:ext uri="{9D8B030D-6E8A-4147-A177-3AD203B41FA5}">
                      <a16:colId xmlns:a16="http://schemas.microsoft.com/office/drawing/2014/main" xmlns="" val="2745755289"/>
                    </a:ext>
                  </a:extLst>
                </a:gridCol>
              </a:tblGrid>
              <a:tr h="485362">
                <a:tc>
                  <a:txBody>
                    <a:bodyPr/>
                    <a:lstStyle/>
                    <a:p>
                      <a:pPr algn="ctr"/>
                      <a:r>
                        <a:rPr lang="en-US" sz="1100" dirty="0" err="1">
                          <a:solidFill>
                            <a:schemeClr val="tx1">
                              <a:lumMod val="95000"/>
                              <a:lumOff val="5000"/>
                            </a:schemeClr>
                          </a:solidFill>
                          <a:latin typeface="Arial" panose="020B0604020202020204" pitchFamily="34" charset="0"/>
                          <a:cs typeface="Arial" panose="020B0604020202020204" pitchFamily="34" charset="0"/>
                        </a:rPr>
                        <a:t>STT</a:t>
                      </a:r>
                      <a:endParaRPr lang="en-US" sz="11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err="1">
                          <a:solidFill>
                            <a:schemeClr val="tx1">
                              <a:lumMod val="95000"/>
                              <a:lumOff val="5000"/>
                            </a:schemeClr>
                          </a:solidFill>
                          <a:latin typeface="Arial" panose="020B0604020202020204" pitchFamily="34" charset="0"/>
                          <a:cs typeface="Arial" panose="020B0604020202020204" pitchFamily="34" charset="0"/>
                        </a:rPr>
                        <a:t>CTHH</a:t>
                      </a: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err="1">
                          <a:solidFill>
                            <a:schemeClr val="tx1">
                              <a:lumMod val="95000"/>
                              <a:lumOff val="5000"/>
                            </a:schemeClr>
                          </a:solidFill>
                          <a:latin typeface="Arial" panose="020B0604020202020204" pitchFamily="34" charset="0"/>
                          <a:cs typeface="Arial" panose="020B0604020202020204" pitchFamily="34" charset="0"/>
                        </a:rPr>
                        <a:t>Tên</a:t>
                      </a:r>
                      <a:r>
                        <a:rPr lang="en-US" sz="1600" dirty="0">
                          <a:solidFill>
                            <a:schemeClr val="tx1">
                              <a:lumMod val="95000"/>
                              <a:lumOff val="5000"/>
                            </a:schemeClr>
                          </a:solidFill>
                          <a:latin typeface="Arial" panose="020B0604020202020204" pitchFamily="34" charset="0"/>
                          <a:cs typeface="Arial" panose="020B0604020202020204" pitchFamily="34" charset="0"/>
                        </a:rPr>
                        <a:t> acid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err="1">
                          <a:solidFill>
                            <a:schemeClr val="tx1">
                              <a:lumMod val="95000"/>
                              <a:lumOff val="5000"/>
                            </a:schemeClr>
                          </a:solidFill>
                          <a:latin typeface="Arial" panose="020B0604020202020204" pitchFamily="34" charset="0"/>
                          <a:cs typeface="Arial" panose="020B0604020202020204" pitchFamily="34" charset="0"/>
                        </a:rPr>
                        <a:t>CTHH</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gốc</a:t>
                      </a:r>
                      <a:r>
                        <a:rPr lang="en-US" sz="1600" dirty="0">
                          <a:solidFill>
                            <a:schemeClr val="tx1">
                              <a:lumMod val="95000"/>
                              <a:lumOff val="5000"/>
                            </a:schemeClr>
                          </a:solidFill>
                          <a:latin typeface="Arial" panose="020B0604020202020204" pitchFamily="34" charset="0"/>
                          <a:cs typeface="Arial" panose="020B0604020202020204" pitchFamily="34" charset="0"/>
                        </a:rPr>
                        <a:t> acid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err="1">
                          <a:solidFill>
                            <a:schemeClr val="tx1">
                              <a:lumMod val="95000"/>
                              <a:lumOff val="5000"/>
                            </a:schemeClr>
                          </a:solidFill>
                          <a:latin typeface="Arial" panose="020B0604020202020204" pitchFamily="34" charset="0"/>
                          <a:cs typeface="Arial" panose="020B0604020202020204" pitchFamily="34" charset="0"/>
                        </a:rPr>
                        <a:t>Hóa</a:t>
                      </a:r>
                      <a:r>
                        <a:rPr lang="en-US" sz="1200" dirty="0">
                          <a:solidFill>
                            <a:schemeClr val="tx1">
                              <a:lumMod val="95000"/>
                              <a:lumOff val="5000"/>
                            </a:schemeClr>
                          </a:solidFill>
                          <a:latin typeface="Arial" panose="020B0604020202020204" pitchFamily="34" charset="0"/>
                          <a:cs typeface="Arial" panose="020B0604020202020204" pitchFamily="34" charset="0"/>
                        </a:rPr>
                        <a:t> </a:t>
                      </a:r>
                      <a:r>
                        <a:rPr lang="en-US" sz="1200" dirty="0" err="1">
                          <a:solidFill>
                            <a:schemeClr val="tx1">
                              <a:lumMod val="95000"/>
                              <a:lumOff val="5000"/>
                            </a:schemeClr>
                          </a:solidFill>
                          <a:latin typeface="Arial" panose="020B0604020202020204" pitchFamily="34" charset="0"/>
                          <a:cs typeface="Arial" panose="020B0604020202020204" pitchFamily="34" charset="0"/>
                        </a:rPr>
                        <a:t>trị</a:t>
                      </a:r>
                      <a:r>
                        <a:rPr lang="en-US" sz="1200" dirty="0">
                          <a:solidFill>
                            <a:schemeClr val="tx1">
                              <a:lumMod val="95000"/>
                              <a:lumOff val="5000"/>
                            </a:schemeClr>
                          </a:solidFill>
                          <a:latin typeface="Arial" panose="020B0604020202020204" pitchFamily="34" charset="0"/>
                          <a:cs typeface="Arial" panose="020B0604020202020204" pitchFamily="34" charset="0"/>
                        </a:rPr>
                        <a:t> </a:t>
                      </a:r>
                      <a:r>
                        <a:rPr lang="en-US" sz="1200" dirty="0" err="1">
                          <a:solidFill>
                            <a:schemeClr val="tx1">
                              <a:lumMod val="95000"/>
                              <a:lumOff val="5000"/>
                            </a:schemeClr>
                          </a:solidFill>
                          <a:latin typeface="Arial" panose="020B0604020202020204" pitchFamily="34" charset="0"/>
                          <a:cs typeface="Arial" panose="020B0604020202020204" pitchFamily="34" charset="0"/>
                        </a:rPr>
                        <a:t>gốc</a:t>
                      </a:r>
                      <a:r>
                        <a:rPr lang="en-US" sz="1200" dirty="0">
                          <a:solidFill>
                            <a:schemeClr val="tx1">
                              <a:lumMod val="95000"/>
                              <a:lumOff val="5000"/>
                            </a:schemeClr>
                          </a:solidFill>
                          <a:latin typeface="Arial" panose="020B0604020202020204" pitchFamily="34" charset="0"/>
                          <a:cs typeface="Arial" panose="020B0604020202020204" pitchFamily="34" charset="0"/>
                        </a:rPr>
                        <a:t> acid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err="1">
                          <a:solidFill>
                            <a:schemeClr val="tx1">
                              <a:lumMod val="95000"/>
                              <a:lumOff val="5000"/>
                            </a:schemeClr>
                          </a:solidFill>
                          <a:latin typeface="Arial" panose="020B0604020202020204" pitchFamily="34" charset="0"/>
                          <a:cs typeface="Arial" panose="020B0604020202020204" pitchFamily="34" charset="0"/>
                        </a:rPr>
                        <a:t>Tên</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gốc</a:t>
                      </a:r>
                      <a:r>
                        <a:rPr lang="en-US" sz="1600" dirty="0">
                          <a:solidFill>
                            <a:schemeClr val="tx1">
                              <a:lumMod val="95000"/>
                              <a:lumOff val="5000"/>
                            </a:schemeClr>
                          </a:solidFill>
                          <a:latin typeface="Arial" panose="020B0604020202020204" pitchFamily="34" charset="0"/>
                          <a:cs typeface="Arial" panose="020B0604020202020204" pitchFamily="34" charset="0"/>
                        </a:rPr>
                        <a:t> acid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223332542"/>
                  </a:ext>
                </a:extLst>
              </a:tr>
              <a:tr h="647920">
                <a:tc>
                  <a:txBody>
                    <a:bodyPr/>
                    <a:lstStyle/>
                    <a:p>
                      <a:pPr algn="ctr">
                        <a:spcBef>
                          <a:spcPts val="600"/>
                        </a:spcBef>
                        <a:spcAft>
                          <a:spcPts val="600"/>
                        </a:spcAft>
                      </a:pPr>
                      <a:r>
                        <a:rPr lang="en-US" sz="1600" dirty="0">
                          <a:solidFill>
                            <a:schemeClr val="tx1">
                              <a:lumMod val="95000"/>
                              <a:lumOff val="5000"/>
                            </a:schemeClr>
                          </a:solidFill>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HCl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kern="1200" dirty="0">
                          <a:solidFill>
                            <a:schemeClr val="dk1"/>
                          </a:solidFill>
                          <a:effectLst/>
                          <a:latin typeface="Arial" panose="020B0604020202020204" pitchFamily="34" charset="0"/>
                          <a:ea typeface="+mn-ea"/>
                          <a:cs typeface="Arial" panose="020B0604020202020204" pitchFamily="34" charset="0"/>
                        </a:rPr>
                        <a:t>hydrochloric acid</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just">
                        <a:spcBef>
                          <a:spcPts val="600"/>
                        </a:spcBef>
                        <a:spcAft>
                          <a:spcPts val="600"/>
                        </a:spcAft>
                        <a:buFontTx/>
                        <a:buChar char="-"/>
                      </a:pPr>
                      <a:r>
                        <a:rPr lang="en-US" sz="1800" dirty="0">
                          <a:solidFill>
                            <a:schemeClr val="tx1">
                              <a:lumMod val="95000"/>
                              <a:lumOff val="5000"/>
                            </a:schemeClr>
                          </a:solidFill>
                          <a:latin typeface="Arial" panose="020B0604020202020204" pitchFamily="34" charset="0"/>
                          <a:cs typeface="Arial" panose="020B0604020202020204" pitchFamily="34" charset="0"/>
                        </a:rPr>
                        <a:t>Cl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Chloride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008722481"/>
                  </a:ext>
                </a:extLst>
              </a:tr>
              <a:tr h="643297">
                <a:tc>
                  <a:txBody>
                    <a:bodyPr/>
                    <a:lstStyle/>
                    <a:p>
                      <a:pPr algn="ctr">
                        <a:spcBef>
                          <a:spcPts val="600"/>
                        </a:spcBef>
                        <a:spcAft>
                          <a:spcPts val="600"/>
                        </a:spcAft>
                      </a:pPr>
                      <a:r>
                        <a:rPr lang="en-US" sz="1600" dirty="0">
                          <a:solidFill>
                            <a:schemeClr val="tx1">
                              <a:lumMod val="95000"/>
                              <a:lumOff val="5000"/>
                            </a:schemeClr>
                          </a:solidFill>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n-US" sz="1800" dirty="0" err="1">
                          <a:solidFill>
                            <a:schemeClr val="tx1">
                              <a:lumMod val="95000"/>
                              <a:lumOff val="5000"/>
                            </a:schemeClr>
                          </a:solidFill>
                          <a:latin typeface="Arial" panose="020B0604020202020204" pitchFamily="34" charset="0"/>
                          <a:cs typeface="Arial" panose="020B0604020202020204" pitchFamily="34" charset="0"/>
                        </a:rPr>
                        <a:t>H</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2</a:t>
                      </a:r>
                      <a:r>
                        <a:rPr lang="en-US" sz="1800" baseline="0" dirty="0" err="1">
                          <a:solidFill>
                            <a:schemeClr val="tx1">
                              <a:lumMod val="95000"/>
                              <a:lumOff val="5000"/>
                            </a:schemeClr>
                          </a:solidFill>
                          <a:latin typeface="Arial" panose="020B0604020202020204" pitchFamily="34" charset="0"/>
                          <a:cs typeface="Arial" panose="020B0604020202020204" pitchFamily="34" charset="0"/>
                        </a:rPr>
                        <a:t>SO</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4</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effectLst/>
                          <a:latin typeface="Arial" panose="020B0604020202020204" pitchFamily="34" charset="0"/>
                          <a:ea typeface="Calibri" panose="020F0502020204030204" pitchFamily="34" charset="0"/>
                          <a:cs typeface="Arial" panose="020B0604020202020204" pitchFamily="34" charset="0"/>
                        </a:rPr>
                        <a:t>sulfuric acid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r>
                        <a:rPr lang="en-US" sz="1800" dirty="0" err="1">
                          <a:effectLst/>
                          <a:latin typeface="Arial" panose="020B0604020202020204" pitchFamily="34" charset="0"/>
                          <a:ea typeface="Calibri" panose="020F0502020204030204" pitchFamily="34" charset="0"/>
                          <a:cs typeface="Arial" panose="020B0604020202020204" pitchFamily="34" charset="0"/>
                        </a:rPr>
                        <a:t>SO</a:t>
                      </a:r>
                      <a:r>
                        <a:rPr lang="en-US" sz="1800" baseline="-25000" dirty="0" err="1">
                          <a:effectLst/>
                          <a:latin typeface="Arial" panose="020B0604020202020204" pitchFamily="34" charset="0"/>
                          <a:ea typeface="Calibri" panose="020F0502020204030204" pitchFamily="34" charset="0"/>
                          <a:cs typeface="Arial" panose="020B0604020202020204" pitchFamily="34" charset="0"/>
                        </a:rPr>
                        <a:t>4</a:t>
                      </a:r>
                      <a:endParaRPr lang="en-US" sz="1800" baseline="0" dirty="0">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1800" baseline="0" dirty="0">
                          <a:effectLst/>
                          <a:latin typeface="Arial" panose="020B0604020202020204" pitchFamily="34" charset="0"/>
                          <a:ea typeface="Calibri" panose="020F0502020204030204" pitchFamily="34" charset="0"/>
                          <a:cs typeface="Arial" panose="020B0604020202020204" pitchFamily="34" charset="0"/>
                        </a:rPr>
                        <a:t>- </a:t>
                      </a:r>
                      <a:r>
                        <a:rPr lang="en-US" sz="1800" baseline="0" dirty="0" err="1">
                          <a:effectLst/>
                          <a:latin typeface="Arial" panose="020B0604020202020204" pitchFamily="34" charset="0"/>
                          <a:ea typeface="Calibri" panose="020F0502020204030204" pitchFamily="34" charset="0"/>
                          <a:cs typeface="Arial" panose="020B0604020202020204" pitchFamily="34" charset="0"/>
                        </a:rPr>
                        <a:t>HSO</a:t>
                      </a:r>
                      <a:r>
                        <a:rPr lang="en-US" sz="1800" baseline="-25000" dirty="0" err="1">
                          <a:effectLst/>
                          <a:latin typeface="Arial" panose="020B0604020202020204" pitchFamily="34" charset="0"/>
                          <a:ea typeface="Calibri" panose="020F0502020204030204" pitchFamily="34" charset="0"/>
                          <a:cs typeface="Arial" panose="020B0604020202020204" pitchFamily="34" charset="0"/>
                        </a:rPr>
                        <a:t>4</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effectLst/>
                          <a:latin typeface="Arial" panose="020B0604020202020204" pitchFamily="34" charset="0"/>
                          <a:ea typeface="Calibri" panose="020F0502020204030204" pitchFamily="34" charset="0"/>
                          <a:cs typeface="Arial" panose="020B0604020202020204" pitchFamily="34" charset="0"/>
                        </a:rPr>
                        <a:t>II</a:t>
                      </a:r>
                    </a:p>
                    <a:p>
                      <a:pPr algn="just">
                        <a:spcBef>
                          <a:spcPts val="600"/>
                        </a:spcBef>
                        <a:spcAft>
                          <a:spcPts val="600"/>
                        </a:spcAft>
                      </a:pPr>
                      <a:r>
                        <a:rPr lang="en-US" sz="1800" dirty="0">
                          <a:effectLst/>
                          <a:latin typeface="Arial" panose="020B0604020202020204" pitchFamily="34" charset="0"/>
                          <a:ea typeface="Calibri" panose="020F0502020204030204" pitchFamily="34" charset="0"/>
                          <a:cs typeface="Arial" panose="020B0604020202020204" pitchFamily="34" charset="0"/>
                        </a:rPr>
                        <a:t>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effectLst/>
                          <a:latin typeface="Arial" panose="020B0604020202020204" pitchFamily="34" charset="0"/>
                          <a:ea typeface="Calibri" panose="020F0502020204030204" pitchFamily="34" charset="0"/>
                          <a:cs typeface="Arial" panose="020B0604020202020204" pitchFamily="34" charset="0"/>
                        </a:rPr>
                        <a:t>Sulfate</a:t>
                      </a:r>
                    </a:p>
                    <a:p>
                      <a:pPr algn="just">
                        <a:spcBef>
                          <a:spcPts val="600"/>
                        </a:spcBef>
                        <a:spcAft>
                          <a:spcPts val="600"/>
                        </a:spcAft>
                      </a:pPr>
                      <a:r>
                        <a:rPr lang="en-US" sz="1800" dirty="0">
                          <a:effectLst/>
                          <a:latin typeface="Arial" panose="020B0604020202020204" pitchFamily="34" charset="0"/>
                          <a:ea typeface="Calibri" panose="020F0502020204030204" pitchFamily="34" charset="0"/>
                          <a:cs typeface="Arial" panose="020B0604020202020204" pitchFamily="34" charset="0"/>
                        </a:rPr>
                        <a:t>Hydrogen sulfate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03583018"/>
                  </a:ext>
                </a:extLst>
              </a:tr>
              <a:tr h="757319">
                <a:tc>
                  <a:txBody>
                    <a:bodyPr/>
                    <a:lstStyle/>
                    <a:p>
                      <a:pPr algn="ctr">
                        <a:spcBef>
                          <a:spcPts val="600"/>
                        </a:spcBef>
                        <a:spcAft>
                          <a:spcPts val="600"/>
                        </a:spcAft>
                      </a:pPr>
                      <a:r>
                        <a:rPr lang="en-US" sz="1600" dirty="0">
                          <a:solidFill>
                            <a:schemeClr val="tx1">
                              <a:lumMod val="95000"/>
                              <a:lumOff val="5000"/>
                            </a:schemeClr>
                          </a:solidFill>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n-US" sz="1800" dirty="0" err="1">
                          <a:solidFill>
                            <a:schemeClr val="tx1">
                              <a:lumMod val="95000"/>
                              <a:lumOff val="5000"/>
                            </a:schemeClr>
                          </a:solidFill>
                          <a:latin typeface="Arial" panose="020B0604020202020204" pitchFamily="34" charset="0"/>
                          <a:cs typeface="Arial" panose="020B0604020202020204" pitchFamily="34" charset="0"/>
                        </a:rPr>
                        <a:t>H</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2</a:t>
                      </a:r>
                      <a:r>
                        <a:rPr lang="en-US" sz="1800" baseline="0" dirty="0" err="1">
                          <a:solidFill>
                            <a:schemeClr val="tx1">
                              <a:lumMod val="95000"/>
                              <a:lumOff val="5000"/>
                            </a:schemeClr>
                          </a:solidFill>
                          <a:latin typeface="Arial" panose="020B0604020202020204" pitchFamily="34" charset="0"/>
                          <a:cs typeface="Arial" panose="020B0604020202020204" pitchFamily="34" charset="0"/>
                        </a:rPr>
                        <a:t>SO</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3</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effectLst/>
                          <a:latin typeface="Arial" panose="020B0604020202020204" pitchFamily="34" charset="0"/>
                          <a:ea typeface="Calibri" panose="020F0502020204030204" pitchFamily="34" charset="0"/>
                          <a:cs typeface="Arial" panose="020B0604020202020204" pitchFamily="34" charset="0"/>
                        </a:rPr>
                        <a:t>sulfurous acid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r>
                        <a:rPr lang="en-US" sz="1800" dirty="0" err="1">
                          <a:effectLst/>
                          <a:latin typeface="Arial" panose="020B0604020202020204" pitchFamily="34" charset="0"/>
                          <a:ea typeface="Calibri" panose="020F0502020204030204" pitchFamily="34" charset="0"/>
                          <a:cs typeface="Arial" panose="020B0604020202020204" pitchFamily="34" charset="0"/>
                        </a:rPr>
                        <a:t>SO</a:t>
                      </a:r>
                      <a:r>
                        <a:rPr lang="en-US" sz="1800" baseline="-25000" dirty="0" err="1">
                          <a:effectLst/>
                          <a:latin typeface="Arial" panose="020B0604020202020204" pitchFamily="34" charset="0"/>
                          <a:ea typeface="Calibri" panose="020F0502020204030204" pitchFamily="34" charset="0"/>
                          <a:cs typeface="Arial" panose="020B0604020202020204" pitchFamily="34" charset="0"/>
                        </a:rPr>
                        <a:t>3</a:t>
                      </a:r>
                      <a:endParaRPr lang="en-US" sz="1800" baseline="0" dirty="0">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1800" baseline="0" dirty="0">
                          <a:effectLst/>
                          <a:latin typeface="Arial" panose="020B0604020202020204" pitchFamily="34" charset="0"/>
                          <a:ea typeface="Calibri" panose="020F0502020204030204" pitchFamily="34" charset="0"/>
                          <a:cs typeface="Arial" panose="020B0604020202020204" pitchFamily="34" charset="0"/>
                        </a:rPr>
                        <a:t>- </a:t>
                      </a:r>
                      <a:r>
                        <a:rPr lang="en-US" sz="1800" baseline="0" dirty="0" err="1">
                          <a:effectLst/>
                          <a:latin typeface="Arial" panose="020B0604020202020204" pitchFamily="34" charset="0"/>
                          <a:ea typeface="Calibri" panose="020F0502020204030204" pitchFamily="34" charset="0"/>
                          <a:cs typeface="Arial" panose="020B0604020202020204" pitchFamily="34" charset="0"/>
                        </a:rPr>
                        <a:t>HSO</a:t>
                      </a:r>
                      <a:r>
                        <a:rPr lang="en-US" sz="1800" baseline="-25000" dirty="0" err="1">
                          <a:effectLst/>
                          <a:latin typeface="Arial" panose="020B0604020202020204" pitchFamily="34" charset="0"/>
                          <a:ea typeface="Calibri" panose="020F0502020204030204" pitchFamily="34" charset="0"/>
                          <a:cs typeface="Arial" panose="020B0604020202020204" pitchFamily="34" charset="0"/>
                        </a:rPr>
                        <a:t>3</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effectLst/>
                          <a:latin typeface="Arial" panose="020B0604020202020204" pitchFamily="34" charset="0"/>
                          <a:ea typeface="Calibri" panose="020F0502020204030204" pitchFamily="34" charset="0"/>
                          <a:cs typeface="Arial" panose="020B0604020202020204" pitchFamily="34" charset="0"/>
                        </a:rPr>
                        <a:t>II</a:t>
                      </a:r>
                    </a:p>
                    <a:p>
                      <a:pPr algn="just">
                        <a:spcBef>
                          <a:spcPts val="600"/>
                        </a:spcBef>
                        <a:spcAft>
                          <a:spcPts val="600"/>
                        </a:spcAft>
                      </a:pPr>
                      <a:r>
                        <a:rPr lang="en-US" sz="1800" dirty="0">
                          <a:effectLst/>
                          <a:latin typeface="Arial" panose="020B0604020202020204" pitchFamily="34" charset="0"/>
                          <a:ea typeface="Calibri" panose="020F0502020204030204" pitchFamily="34" charset="0"/>
                          <a:cs typeface="Arial" panose="020B0604020202020204" pitchFamily="34" charset="0"/>
                        </a:rPr>
                        <a:t>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effectLst/>
                          <a:latin typeface="Arial" panose="020B0604020202020204" pitchFamily="34" charset="0"/>
                          <a:ea typeface="Calibri" panose="020F0502020204030204" pitchFamily="34" charset="0"/>
                          <a:cs typeface="Arial" panose="020B0604020202020204" pitchFamily="34" charset="0"/>
                        </a:rPr>
                        <a:t>Sulfite</a:t>
                      </a:r>
                    </a:p>
                    <a:p>
                      <a:pPr marL="0" marR="0" lvl="0" indent="0" algn="just" defTabSz="914400" rtl="0" eaLnBrk="1" fontAlgn="auto" latinLnBrk="0" hangingPunct="1">
                        <a:lnSpc>
                          <a:spcPct val="100000"/>
                        </a:lnSpc>
                        <a:spcBef>
                          <a:spcPts val="600"/>
                        </a:spcBef>
                        <a:spcAft>
                          <a:spcPts val="600"/>
                        </a:spcAft>
                        <a:buClrTx/>
                        <a:buSzTx/>
                        <a:buFontTx/>
                        <a:buNone/>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Hydrogen sulfite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372331001"/>
                  </a:ext>
                </a:extLst>
              </a:tr>
              <a:tr h="816640">
                <a:tc>
                  <a:txBody>
                    <a:bodyPr/>
                    <a:lstStyle/>
                    <a:p>
                      <a:pPr algn="ctr">
                        <a:spcBef>
                          <a:spcPts val="600"/>
                        </a:spcBef>
                        <a:spcAft>
                          <a:spcPts val="600"/>
                        </a:spcAft>
                      </a:pPr>
                      <a:r>
                        <a:rPr lang="en-US" sz="1600" dirty="0">
                          <a:solidFill>
                            <a:schemeClr val="tx1">
                              <a:lumMod val="95000"/>
                              <a:lumOff val="5000"/>
                            </a:schemeClr>
                          </a:solidFill>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n-US" sz="1800" dirty="0" err="1">
                          <a:solidFill>
                            <a:schemeClr val="tx1">
                              <a:lumMod val="95000"/>
                              <a:lumOff val="5000"/>
                            </a:schemeClr>
                          </a:solidFill>
                          <a:latin typeface="Arial" panose="020B0604020202020204" pitchFamily="34" charset="0"/>
                          <a:cs typeface="Arial" panose="020B0604020202020204" pitchFamily="34" charset="0"/>
                        </a:rPr>
                        <a:t>H</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2</a:t>
                      </a:r>
                      <a:r>
                        <a:rPr lang="en-US" sz="1800" baseline="0" dirty="0" err="1">
                          <a:solidFill>
                            <a:schemeClr val="tx1">
                              <a:lumMod val="95000"/>
                              <a:lumOff val="5000"/>
                            </a:schemeClr>
                          </a:solidFill>
                          <a:latin typeface="Arial" panose="020B0604020202020204" pitchFamily="34" charset="0"/>
                          <a:cs typeface="Arial" panose="020B0604020202020204" pitchFamily="34" charset="0"/>
                        </a:rPr>
                        <a:t>CO</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3</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kern="1200" dirty="0">
                          <a:solidFill>
                            <a:schemeClr val="dk1"/>
                          </a:solidFill>
                          <a:effectLst/>
                          <a:latin typeface="Arial" panose="020B0604020202020204" pitchFamily="34" charset="0"/>
                          <a:ea typeface="+mn-ea"/>
                          <a:cs typeface="Arial" panose="020B0604020202020204" pitchFamily="34" charset="0"/>
                        </a:rPr>
                        <a:t>carbonic acid</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CO</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3</a:t>
                      </a:r>
                      <a:endParaRPr lang="en-US" sz="1800" baseline="0" dirty="0">
                        <a:solidFill>
                          <a:schemeClr val="tx1">
                            <a:lumMod val="95000"/>
                            <a:lumOff val="5000"/>
                          </a:schemeClr>
                        </a:solidFill>
                        <a:latin typeface="Arial" panose="020B0604020202020204" pitchFamily="34" charset="0"/>
                        <a:cs typeface="Arial" panose="020B0604020202020204" pitchFamily="34" charset="0"/>
                      </a:endParaRPr>
                    </a:p>
                    <a:p>
                      <a:pPr algn="just">
                        <a:spcBef>
                          <a:spcPts val="600"/>
                        </a:spcBef>
                        <a:spcAft>
                          <a:spcPts val="600"/>
                        </a:spcAft>
                      </a:pPr>
                      <a:r>
                        <a:rPr lang="en-US" sz="1800" baseline="0" dirty="0">
                          <a:solidFill>
                            <a:schemeClr val="tx1">
                              <a:lumMod val="95000"/>
                              <a:lumOff val="5000"/>
                            </a:schemeClr>
                          </a:solidFill>
                          <a:latin typeface="Arial" panose="020B0604020202020204" pitchFamily="34" charset="0"/>
                          <a:cs typeface="Arial" panose="020B0604020202020204" pitchFamily="34" charset="0"/>
                        </a:rPr>
                        <a:t>- </a:t>
                      </a:r>
                      <a:r>
                        <a:rPr lang="en-US" sz="1800" baseline="0" dirty="0" err="1">
                          <a:solidFill>
                            <a:schemeClr val="tx1">
                              <a:lumMod val="95000"/>
                              <a:lumOff val="5000"/>
                            </a:schemeClr>
                          </a:solidFill>
                          <a:latin typeface="Arial" panose="020B0604020202020204" pitchFamily="34" charset="0"/>
                          <a:cs typeface="Arial" panose="020B0604020202020204" pitchFamily="34" charset="0"/>
                        </a:rPr>
                        <a:t>HCO</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3</a:t>
                      </a:r>
                      <a:r>
                        <a:rPr lang="en-US" sz="1800" baseline="-25000" dirty="0">
                          <a:solidFill>
                            <a:schemeClr val="tx1">
                              <a:lumMod val="95000"/>
                              <a:lumOff val="5000"/>
                            </a:schemeClr>
                          </a:solidFill>
                          <a:latin typeface="Arial" panose="020B0604020202020204" pitchFamily="34" charset="0"/>
                          <a:cs typeface="Arial" panose="020B0604020202020204" pitchFamily="34" charset="0"/>
                        </a:rPr>
                        <a:t> </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II</a:t>
                      </a:r>
                    </a:p>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Carbonate</a:t>
                      </a:r>
                    </a:p>
                    <a:p>
                      <a:pPr algn="just">
                        <a:spcBef>
                          <a:spcPts val="600"/>
                        </a:spcBef>
                        <a:spcAft>
                          <a:spcPts val="600"/>
                        </a:spcAft>
                      </a:pPr>
                      <a:r>
                        <a:rPr lang="en-US" sz="1800" dirty="0">
                          <a:effectLst/>
                          <a:latin typeface="Arial" panose="020B0604020202020204" pitchFamily="34" charset="0"/>
                          <a:ea typeface="Calibri" panose="020F0502020204030204" pitchFamily="34" charset="0"/>
                          <a:cs typeface="Arial" panose="020B0604020202020204" pitchFamily="34" charset="0"/>
                        </a:rPr>
                        <a:t>Hydrogen</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253742526"/>
                  </a:ext>
                </a:extLst>
              </a:tr>
              <a:tr h="734508">
                <a:tc>
                  <a:txBody>
                    <a:bodyPr/>
                    <a:lstStyle/>
                    <a:p>
                      <a:pPr algn="ctr">
                        <a:spcBef>
                          <a:spcPts val="600"/>
                        </a:spcBef>
                        <a:spcAft>
                          <a:spcPts val="600"/>
                        </a:spcAft>
                      </a:pPr>
                      <a:r>
                        <a:rPr lang="en-US" sz="1600" dirty="0">
                          <a:solidFill>
                            <a:schemeClr val="tx1">
                              <a:lumMod val="95000"/>
                              <a:lumOff val="5000"/>
                            </a:schemeClr>
                          </a:solidFill>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n-US" sz="1800" dirty="0" err="1">
                          <a:solidFill>
                            <a:schemeClr val="tx1">
                              <a:lumMod val="95000"/>
                              <a:lumOff val="5000"/>
                            </a:schemeClr>
                          </a:solidFill>
                          <a:latin typeface="Arial" panose="020B0604020202020204" pitchFamily="34" charset="0"/>
                          <a:cs typeface="Arial" panose="020B0604020202020204" pitchFamily="34" charset="0"/>
                        </a:rPr>
                        <a:t>H</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3</a:t>
                      </a:r>
                      <a:r>
                        <a:rPr lang="en-US" sz="1800" baseline="0" dirty="0" err="1">
                          <a:solidFill>
                            <a:schemeClr val="tx1">
                              <a:lumMod val="95000"/>
                              <a:lumOff val="5000"/>
                            </a:schemeClr>
                          </a:solidFill>
                          <a:latin typeface="Arial" panose="020B0604020202020204" pitchFamily="34" charset="0"/>
                          <a:cs typeface="Arial" panose="020B0604020202020204" pitchFamily="34" charset="0"/>
                        </a:rPr>
                        <a:t>PO</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4</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kern="1200" dirty="0">
                          <a:solidFill>
                            <a:schemeClr val="dk1"/>
                          </a:solidFill>
                          <a:effectLst/>
                          <a:latin typeface="Arial" panose="020B0604020202020204" pitchFamily="34" charset="0"/>
                          <a:ea typeface="+mn-ea"/>
                          <a:cs typeface="Arial" panose="020B0604020202020204" pitchFamily="34" charset="0"/>
                        </a:rPr>
                        <a:t>phosphoric acid</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a:solidFill>
                            <a:schemeClr val="tx1">
                              <a:lumMod val="95000"/>
                              <a:lumOff val="5000"/>
                            </a:schemeClr>
                          </a:solidFill>
                          <a:latin typeface="Arial" panose="020B0604020202020204" pitchFamily="34" charset="0"/>
                          <a:cs typeface="Arial" panose="020B0604020202020204" pitchFamily="34" charset="0"/>
                          <a:sym typeface="Symbol" panose="05050102010706020507" pitchFamily="18" charset="2"/>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PO</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4</a:t>
                      </a:r>
                      <a:endParaRPr lang="en-US" sz="1800" baseline="0" dirty="0">
                        <a:solidFill>
                          <a:schemeClr val="tx1">
                            <a:lumMod val="95000"/>
                            <a:lumOff val="5000"/>
                          </a:schemeClr>
                        </a:solidFill>
                        <a:latin typeface="Arial" panose="020B0604020202020204" pitchFamily="34" charset="0"/>
                        <a:cs typeface="Arial" panose="020B0604020202020204" pitchFamily="34" charset="0"/>
                      </a:endParaRPr>
                    </a:p>
                    <a:p>
                      <a:pPr marL="0" indent="0" algn="just">
                        <a:spcBef>
                          <a:spcPts val="600"/>
                        </a:spcBef>
                        <a:spcAft>
                          <a:spcPts val="600"/>
                        </a:spcAft>
                        <a:buFontTx/>
                        <a:buNone/>
                      </a:pPr>
                      <a:r>
                        <a:rPr lang="en-US" sz="1800" baseline="0" dirty="0">
                          <a:solidFill>
                            <a:schemeClr val="tx1">
                              <a:lumMod val="95000"/>
                              <a:lumOff val="5000"/>
                            </a:schemeClr>
                          </a:solidFill>
                          <a:latin typeface="Arial" panose="020B0604020202020204" pitchFamily="34" charset="0"/>
                          <a:cs typeface="Arial" panose="020B0604020202020204" pitchFamily="34" charset="0"/>
                        </a:rPr>
                        <a:t>- </a:t>
                      </a:r>
                      <a:r>
                        <a:rPr lang="en-US" sz="1800" baseline="0" dirty="0" err="1">
                          <a:solidFill>
                            <a:schemeClr val="tx1">
                              <a:lumMod val="95000"/>
                              <a:lumOff val="5000"/>
                            </a:schemeClr>
                          </a:solidFill>
                          <a:latin typeface="Arial" panose="020B0604020202020204" pitchFamily="34" charset="0"/>
                          <a:cs typeface="Arial" panose="020B0604020202020204" pitchFamily="34" charset="0"/>
                        </a:rPr>
                        <a:t>HPO</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4</a:t>
                      </a:r>
                      <a:endParaRPr lang="en-US" sz="1800" baseline="0" dirty="0">
                        <a:solidFill>
                          <a:schemeClr val="tx1">
                            <a:lumMod val="95000"/>
                            <a:lumOff val="5000"/>
                          </a:schemeClr>
                        </a:solidFill>
                        <a:latin typeface="Arial" panose="020B0604020202020204" pitchFamily="34" charset="0"/>
                        <a:cs typeface="Arial" panose="020B0604020202020204" pitchFamily="34" charset="0"/>
                      </a:endParaRPr>
                    </a:p>
                    <a:p>
                      <a:pPr marL="0" indent="0" algn="just">
                        <a:spcBef>
                          <a:spcPts val="600"/>
                        </a:spcBef>
                        <a:spcAft>
                          <a:spcPts val="600"/>
                        </a:spcAft>
                        <a:buFontTx/>
                        <a:buNone/>
                      </a:pPr>
                      <a:r>
                        <a:rPr lang="en-US" sz="1800" baseline="0" dirty="0">
                          <a:solidFill>
                            <a:schemeClr val="tx1">
                              <a:lumMod val="95000"/>
                              <a:lumOff val="5000"/>
                            </a:schemeClr>
                          </a:solidFill>
                          <a:latin typeface="Arial" panose="020B0604020202020204" pitchFamily="34" charset="0"/>
                          <a:cs typeface="Arial" panose="020B0604020202020204" pitchFamily="34" charset="0"/>
                        </a:rPr>
                        <a:t>= </a:t>
                      </a:r>
                      <a:r>
                        <a:rPr lang="en-US" sz="1800" baseline="0" dirty="0" err="1">
                          <a:solidFill>
                            <a:schemeClr val="tx1">
                              <a:lumMod val="95000"/>
                              <a:lumOff val="5000"/>
                            </a:schemeClr>
                          </a:solidFill>
                          <a:latin typeface="Arial" panose="020B0604020202020204" pitchFamily="34" charset="0"/>
                          <a:cs typeface="Arial" panose="020B0604020202020204" pitchFamily="34" charset="0"/>
                        </a:rPr>
                        <a:t>H</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2</a:t>
                      </a:r>
                      <a:r>
                        <a:rPr lang="en-US" sz="1800" baseline="0" dirty="0" err="1">
                          <a:solidFill>
                            <a:schemeClr val="tx1">
                              <a:lumMod val="95000"/>
                              <a:lumOff val="5000"/>
                            </a:schemeClr>
                          </a:solidFill>
                          <a:latin typeface="Arial" panose="020B0604020202020204" pitchFamily="34" charset="0"/>
                          <a:cs typeface="Arial" panose="020B0604020202020204" pitchFamily="34" charset="0"/>
                        </a:rPr>
                        <a:t>PO</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4</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Phosphate</a:t>
                      </a:r>
                    </a:p>
                    <a:p>
                      <a:pPr marL="0" marR="0" lvl="0" indent="0" algn="just" defTabSz="914400" rtl="0" eaLnBrk="1" fontAlgn="auto" latinLnBrk="0" hangingPunct="1">
                        <a:lnSpc>
                          <a:spcPct val="100000"/>
                        </a:lnSpc>
                        <a:spcBef>
                          <a:spcPts val="600"/>
                        </a:spcBef>
                        <a:spcAft>
                          <a:spcPts val="600"/>
                        </a:spcAft>
                        <a:buClrTx/>
                        <a:buSzTx/>
                        <a:buFontTx/>
                        <a:buNone/>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Hydrogen </a:t>
                      </a:r>
                      <a:r>
                        <a:rPr lang="en-US" sz="18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p</a:t>
                      </a:r>
                      <a:r>
                        <a:rPr lang="en-US" sz="1800" dirty="0">
                          <a:solidFill>
                            <a:schemeClr val="tx1">
                              <a:lumMod val="95000"/>
                              <a:lumOff val="5000"/>
                            </a:schemeClr>
                          </a:solidFill>
                          <a:latin typeface="Arial" panose="020B0604020202020204" pitchFamily="34" charset="0"/>
                          <a:cs typeface="Arial" panose="020B0604020202020204" pitchFamily="34" charset="0"/>
                        </a:rPr>
                        <a:t>hosphate</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Dihydrogen </a:t>
                      </a:r>
                      <a:r>
                        <a:rPr lang="en-US" sz="18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p</a:t>
                      </a:r>
                      <a:r>
                        <a:rPr lang="en-US" sz="1800" dirty="0">
                          <a:solidFill>
                            <a:schemeClr val="tx1">
                              <a:lumMod val="95000"/>
                              <a:lumOff val="5000"/>
                            </a:schemeClr>
                          </a:solidFill>
                          <a:latin typeface="Arial" panose="020B0604020202020204" pitchFamily="34" charset="0"/>
                          <a:cs typeface="Arial" panose="020B0604020202020204" pitchFamily="34" charset="0"/>
                        </a:rPr>
                        <a:t>hosphate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54842129"/>
                  </a:ext>
                </a:extLst>
              </a:tr>
              <a:tr h="647149">
                <a:tc>
                  <a:txBody>
                    <a:bodyPr/>
                    <a:lstStyle/>
                    <a:p>
                      <a:pPr algn="ctr">
                        <a:spcBef>
                          <a:spcPts val="600"/>
                        </a:spcBef>
                        <a:spcAft>
                          <a:spcPts val="600"/>
                        </a:spcAft>
                      </a:pPr>
                      <a:r>
                        <a:rPr lang="en-US" sz="1600" dirty="0">
                          <a:solidFill>
                            <a:schemeClr val="tx1">
                              <a:lumMod val="95000"/>
                              <a:lumOff val="5000"/>
                            </a:schemeClr>
                          </a:solidFill>
                          <a:latin typeface="Arial" panose="020B0604020202020204" pitchFamily="34" charset="0"/>
                          <a:cs typeface="Arial" panose="020B0604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800" dirty="0" err="1">
                          <a:solidFill>
                            <a:schemeClr val="tx1">
                              <a:lumMod val="95000"/>
                              <a:lumOff val="5000"/>
                            </a:schemeClr>
                          </a:solidFill>
                          <a:latin typeface="Arial" panose="020B0604020202020204" pitchFamily="34" charset="0"/>
                          <a:cs typeface="Arial" panose="020B0604020202020204" pitchFamily="34" charset="0"/>
                        </a:rPr>
                        <a:t>HNO</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3</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kern="1200" dirty="0">
                          <a:solidFill>
                            <a:schemeClr val="dk1"/>
                          </a:solidFill>
                          <a:effectLst/>
                          <a:latin typeface="Arial" panose="020B0604020202020204" pitchFamily="34" charset="0"/>
                          <a:ea typeface="+mn-ea"/>
                          <a:cs typeface="Arial" panose="020B0604020202020204" pitchFamily="34" charset="0"/>
                        </a:rPr>
                        <a:t>nitric acid</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NO</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3</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Nitrate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41441547"/>
                  </a:ext>
                </a:extLst>
              </a:tr>
              <a:tr h="550077">
                <a:tc>
                  <a:txBody>
                    <a:bodyPr/>
                    <a:lstStyle/>
                    <a:p>
                      <a:pPr algn="ctr">
                        <a:spcBef>
                          <a:spcPts val="600"/>
                        </a:spcBef>
                        <a:spcAft>
                          <a:spcPts val="600"/>
                        </a:spcAft>
                      </a:pPr>
                      <a:r>
                        <a:rPr lang="en-US" sz="1600" dirty="0">
                          <a:solidFill>
                            <a:schemeClr val="tx1">
                              <a:lumMod val="95000"/>
                              <a:lumOff val="5000"/>
                            </a:schemeClr>
                          </a:solidFill>
                          <a:latin typeface="Arial" panose="020B0604020202020204" pitchFamily="34" charset="0"/>
                          <a:cs typeface="Arial" panose="020B0604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n-US" sz="1800" dirty="0" err="1">
                          <a:solidFill>
                            <a:schemeClr val="tx1">
                              <a:lumMod val="95000"/>
                              <a:lumOff val="5000"/>
                            </a:schemeClr>
                          </a:solidFill>
                          <a:latin typeface="Arial" panose="020B0604020202020204" pitchFamily="34" charset="0"/>
                          <a:cs typeface="Arial" panose="020B0604020202020204" pitchFamily="34" charset="0"/>
                        </a:rPr>
                        <a:t>CH</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3</a:t>
                      </a:r>
                      <a:r>
                        <a:rPr lang="en-US" sz="1800" baseline="0" dirty="0" err="1">
                          <a:solidFill>
                            <a:schemeClr val="tx1">
                              <a:lumMod val="95000"/>
                              <a:lumOff val="5000"/>
                            </a:schemeClr>
                          </a:solidFill>
                          <a:latin typeface="Arial" panose="020B0604020202020204" pitchFamily="34" charset="0"/>
                          <a:cs typeface="Arial" panose="020B0604020202020204" pitchFamily="34" charset="0"/>
                        </a:rPr>
                        <a:t>COOH</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acetic acid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err="1">
                          <a:solidFill>
                            <a:schemeClr val="tx1">
                              <a:lumMod val="95000"/>
                              <a:lumOff val="5000"/>
                            </a:schemeClr>
                          </a:solidFill>
                          <a:latin typeface="Arial" panose="020B0604020202020204" pitchFamily="34" charset="0"/>
                          <a:cs typeface="Arial" panose="020B0604020202020204" pitchFamily="34" charset="0"/>
                        </a:rPr>
                        <a:t>CH</a:t>
                      </a:r>
                      <a:r>
                        <a:rPr lang="en-US" sz="1800" baseline="-25000" dirty="0" err="1">
                          <a:solidFill>
                            <a:schemeClr val="tx1">
                              <a:lumMod val="95000"/>
                              <a:lumOff val="5000"/>
                            </a:schemeClr>
                          </a:solidFill>
                          <a:latin typeface="Arial" panose="020B0604020202020204" pitchFamily="34" charset="0"/>
                          <a:cs typeface="Arial" panose="020B0604020202020204" pitchFamily="34" charset="0"/>
                        </a:rPr>
                        <a:t>3</a:t>
                      </a:r>
                      <a:r>
                        <a:rPr lang="en-US" sz="1800" baseline="0" dirty="0" err="1">
                          <a:solidFill>
                            <a:schemeClr val="tx1">
                              <a:lumMod val="95000"/>
                              <a:lumOff val="5000"/>
                            </a:schemeClr>
                          </a:solidFill>
                          <a:latin typeface="Arial" panose="020B0604020202020204" pitchFamily="34" charset="0"/>
                          <a:cs typeface="Arial" panose="020B0604020202020204" pitchFamily="34" charset="0"/>
                        </a:rPr>
                        <a:t>COO</a:t>
                      </a:r>
                      <a:r>
                        <a:rPr lang="en-US" sz="1800" baseline="0" dirty="0">
                          <a:solidFill>
                            <a:schemeClr val="tx1">
                              <a:lumMod val="95000"/>
                              <a:lumOff val="5000"/>
                            </a:schemeClr>
                          </a:solidFill>
                          <a:latin typeface="Arial" panose="020B0604020202020204" pitchFamily="34" charset="0"/>
                          <a:cs typeface="Arial" panose="020B0604020202020204" pitchFamily="34" charset="0"/>
                        </a:rPr>
                        <a:t> - </a:t>
                      </a: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Acetate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52949741"/>
                  </a:ext>
                </a:extLst>
              </a:tr>
              <a:tr h="550077">
                <a:tc>
                  <a:txBody>
                    <a:bodyPr/>
                    <a:lstStyle/>
                    <a:p>
                      <a:pPr algn="ctr">
                        <a:spcBef>
                          <a:spcPts val="600"/>
                        </a:spcBef>
                        <a:spcAft>
                          <a:spcPts val="600"/>
                        </a:spcAft>
                      </a:pPr>
                      <a:r>
                        <a:rPr lang="en-US" sz="1600" dirty="0">
                          <a:solidFill>
                            <a:schemeClr val="tx1">
                              <a:lumMod val="95000"/>
                              <a:lumOff val="5000"/>
                            </a:schemeClr>
                          </a:solidFill>
                          <a:latin typeface="Arial" panose="020B0604020202020204" pitchFamily="34" charset="0"/>
                          <a:cs typeface="Arial" panose="020B0604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HBr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Hydrobromic acid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 Br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endParaRPr lang="en-US" sz="18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Bef>
                          <a:spcPts val="600"/>
                        </a:spcBef>
                        <a:spcAft>
                          <a:spcPts val="600"/>
                        </a:spcAft>
                      </a:pPr>
                      <a:r>
                        <a:rPr lang="en-US" sz="1800" dirty="0">
                          <a:solidFill>
                            <a:schemeClr val="tx1">
                              <a:lumMod val="95000"/>
                              <a:lumOff val="5000"/>
                            </a:schemeClr>
                          </a:solidFill>
                          <a:latin typeface="Arial" panose="020B0604020202020204" pitchFamily="34" charset="0"/>
                          <a:cs typeface="Arial" panose="020B0604020202020204" pitchFamily="34" charset="0"/>
                        </a:rPr>
                        <a:t>bromide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132799095"/>
                  </a:ext>
                </a:extLst>
              </a:tr>
            </a:tbl>
          </a:graphicData>
        </a:graphic>
      </p:graphicFrame>
      <p:sp>
        <p:nvSpPr>
          <p:cNvPr id="8" name="Rectangle 7">
            <a:extLst>
              <a:ext uri="{FF2B5EF4-FFF2-40B4-BE49-F238E27FC236}">
                <a16:creationId xmlns:a16="http://schemas.microsoft.com/office/drawing/2014/main" xmlns="" id="{77E8AFD4-3D6F-4039-BF2F-185B685A46EA}"/>
              </a:ext>
            </a:extLst>
          </p:cNvPr>
          <p:cNvSpPr/>
          <p:nvPr/>
        </p:nvSpPr>
        <p:spPr>
          <a:xfrm>
            <a:off x="3598571" y="-32657"/>
            <a:ext cx="4530407" cy="584775"/>
          </a:xfrm>
          <a:prstGeom prst="rect">
            <a:avLst/>
          </a:prstGeom>
          <a:noFill/>
        </p:spPr>
        <p:txBody>
          <a:bodyPr wrap="none" lIns="91440" tIns="45720" rIns="91440" bIns="45720">
            <a:spAutoFit/>
          </a:bodyPr>
          <a:lstStyle/>
          <a:p>
            <a:pPr algn="ctr"/>
            <a:r>
              <a:rPr lang="en-US" sz="3200" b="0" cap="none" spc="0" dirty="0" err="1">
                <a:ln w="0"/>
                <a:solidFill>
                  <a:srgbClr val="0070C0"/>
                </a:solidFill>
                <a:effectLst>
                  <a:reflection blurRad="6350" stA="53000" endA="300" endPos="35500" dir="5400000" sy="-90000" algn="bl" rotWithShape="0"/>
                </a:effectLst>
                <a:latin typeface="Arial" panose="020B0604020202020204" pitchFamily="34" charset="0"/>
                <a:cs typeface="Arial" panose="020B0604020202020204" pitchFamily="34" charset="0"/>
              </a:rPr>
              <a:t>Một</a:t>
            </a:r>
            <a:r>
              <a:rPr lang="en-US" sz="3200" b="0" cap="none" spc="0" dirty="0">
                <a:ln w="0"/>
                <a:solidFill>
                  <a:srgbClr val="0070C0"/>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200" b="0" cap="none" spc="0" dirty="0" err="1">
                <a:ln w="0"/>
                <a:solidFill>
                  <a:srgbClr val="0070C0"/>
                </a:solidFill>
                <a:effectLst>
                  <a:reflection blurRad="6350" stA="53000" endA="300" endPos="35500" dir="5400000" sy="-90000" algn="bl" rotWithShape="0"/>
                </a:effectLst>
                <a:latin typeface="Arial" panose="020B0604020202020204" pitchFamily="34" charset="0"/>
                <a:cs typeface="Arial" panose="020B0604020202020204" pitchFamily="34" charset="0"/>
              </a:rPr>
              <a:t>số</a:t>
            </a:r>
            <a:r>
              <a:rPr lang="en-US" sz="3200" b="0" cap="none" spc="0" dirty="0">
                <a:ln w="0"/>
                <a:solidFill>
                  <a:srgbClr val="0070C0"/>
                </a:solidFill>
                <a:effectLst>
                  <a:reflection blurRad="6350" stA="53000" endA="300" endPos="35500" dir="5400000" sy="-90000" algn="bl" rotWithShape="0"/>
                </a:effectLst>
                <a:latin typeface="Arial" panose="020B0604020202020204" pitchFamily="34" charset="0"/>
                <a:cs typeface="Arial" panose="020B0604020202020204" pitchFamily="34" charset="0"/>
              </a:rPr>
              <a:t> acid </a:t>
            </a:r>
            <a:r>
              <a:rPr lang="en-US" sz="3200" b="0" cap="none" spc="0" dirty="0" err="1">
                <a:ln w="0"/>
                <a:solidFill>
                  <a:srgbClr val="0070C0"/>
                </a:solidFill>
                <a:effectLst>
                  <a:reflection blurRad="6350" stA="53000" endA="300" endPos="35500" dir="5400000" sy="-90000" algn="bl" rotWithShape="0"/>
                </a:effectLst>
                <a:latin typeface="Arial" panose="020B0604020202020204" pitchFamily="34" charset="0"/>
                <a:cs typeface="Arial" panose="020B0604020202020204" pitchFamily="34" charset="0"/>
              </a:rPr>
              <a:t>th</a:t>
            </a:r>
            <a:r>
              <a:rPr lang="vi-VN" sz="3200" b="0" cap="none" spc="0" dirty="0">
                <a:ln w="0"/>
                <a:solidFill>
                  <a:srgbClr val="0070C0"/>
                </a:solidFill>
                <a:effectLst>
                  <a:reflection blurRad="6350" stA="53000" endA="300" endPos="35500" dir="5400000" sy="-90000" algn="bl" rotWithShape="0"/>
                </a:effectLst>
                <a:latin typeface="Arial" panose="020B0604020202020204" pitchFamily="34" charset="0"/>
                <a:cs typeface="Arial" panose="020B0604020202020204" pitchFamily="34" charset="0"/>
              </a:rPr>
              <a:t>ường</a:t>
            </a:r>
            <a:r>
              <a:rPr lang="en-US" sz="3200" b="0" cap="none" spc="0" dirty="0">
                <a:ln w="0"/>
                <a:solidFill>
                  <a:srgbClr val="0070C0"/>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200" b="0" cap="none" spc="0" dirty="0" err="1">
                <a:ln w="0"/>
                <a:solidFill>
                  <a:srgbClr val="0070C0"/>
                </a:solidFill>
                <a:effectLst>
                  <a:reflection blurRad="6350" stA="53000" endA="300" endPos="35500" dir="5400000" sy="-90000" algn="bl" rotWithShape="0"/>
                </a:effectLst>
                <a:latin typeface="Arial" panose="020B0604020202020204" pitchFamily="34" charset="0"/>
                <a:cs typeface="Arial" panose="020B0604020202020204" pitchFamily="34" charset="0"/>
              </a:rPr>
              <a:t>gặp</a:t>
            </a:r>
            <a:endParaRPr lang="en-US" sz="3200" b="0" cap="none" spc="0" dirty="0">
              <a:ln w="0"/>
              <a:solidFill>
                <a:srgbClr val="0070C0"/>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74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A80000"/>
                </a:solidFill>
                <a:latin typeface="Times New Roman" pitchFamily="18" charset="0"/>
                <a:cs typeface="Times New Roman" pitchFamily="18" charset="0"/>
              </a:rPr>
              <a:t>BÀI</a:t>
            </a:r>
            <a:r>
              <a:rPr lang="en-US" sz="2800" b="1" dirty="0">
                <a:solidFill>
                  <a:srgbClr val="A80000"/>
                </a:solidFill>
                <a:latin typeface="Times New Roman" pitchFamily="18" charset="0"/>
                <a:cs typeface="Times New Roman" pitchFamily="18" charset="0"/>
              </a:rPr>
              <a:t> 8: ACID</a:t>
            </a:r>
          </a:p>
        </p:txBody>
      </p:sp>
      <p:sp>
        <p:nvSpPr>
          <p:cNvPr id="6" name="TextBox 5"/>
          <p:cNvSpPr txBox="1"/>
          <p:nvPr/>
        </p:nvSpPr>
        <p:spPr>
          <a:xfrm>
            <a:off x="0" y="468048"/>
            <a:ext cx="3889829"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I. </a:t>
            </a:r>
            <a:r>
              <a:rPr lang="en-US" sz="2400" b="1" dirty="0" err="1">
                <a:solidFill>
                  <a:srgbClr val="000066"/>
                </a:solidFill>
                <a:latin typeface="Times New Roman" pitchFamily="18" charset="0"/>
                <a:cs typeface="Times New Roman" pitchFamily="18" charset="0"/>
              </a:rPr>
              <a:t>KHÁI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NIỆM</a:t>
            </a:r>
            <a:r>
              <a:rPr lang="en-US" sz="2400" b="1" dirty="0">
                <a:solidFill>
                  <a:srgbClr val="000066"/>
                </a:solidFill>
                <a:latin typeface="Times New Roman" pitchFamily="18" charset="0"/>
                <a:cs typeface="Times New Roman" pitchFamily="18" charset="0"/>
              </a:rPr>
              <a:t> ACID</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5" name="Rectangle 11"/>
          <p:cNvSpPr>
            <a:spLocks noChangeArrowheads="1"/>
          </p:cNvSpPr>
          <p:nvPr/>
        </p:nvSpPr>
        <p:spPr bwMode="auto">
          <a:xfrm>
            <a:off x="0" y="5487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66"/>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3" name="TextBox 22"/>
          <p:cNvSpPr txBox="1"/>
          <p:nvPr/>
        </p:nvSpPr>
        <p:spPr>
          <a:xfrm>
            <a:off x="0" y="1414998"/>
            <a:ext cx="5805714"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III. </a:t>
            </a:r>
            <a:r>
              <a:rPr lang="en-US" sz="2400" b="1" dirty="0" err="1">
                <a:solidFill>
                  <a:srgbClr val="000066"/>
                </a:solidFill>
                <a:latin typeface="Times New Roman" pitchFamily="18" charset="0"/>
                <a:cs typeface="Times New Roman" pitchFamily="18" charset="0"/>
              </a:rPr>
              <a:t>TÍNH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CHẤT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HÓA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CỦA</a:t>
            </a:r>
            <a:r>
              <a:rPr lang="en-US" sz="2400" b="1" dirty="0">
                <a:solidFill>
                  <a:srgbClr val="000066"/>
                </a:solidFill>
                <a:latin typeface="Times New Roman" pitchFamily="18" charset="0"/>
                <a:cs typeface="Times New Roman" pitchFamily="18" charset="0"/>
              </a:rPr>
              <a:t> ACID</a:t>
            </a:r>
          </a:p>
        </p:txBody>
      </p:sp>
      <p:sp>
        <p:nvSpPr>
          <p:cNvPr id="24" name="TextBox 23"/>
          <p:cNvSpPr txBox="1"/>
          <p:nvPr/>
        </p:nvSpPr>
        <p:spPr>
          <a:xfrm>
            <a:off x="92365" y="1862989"/>
            <a:ext cx="4145806" cy="461665"/>
          </a:xfrm>
          <a:prstGeom prst="rect">
            <a:avLst/>
          </a:prstGeom>
          <a:noFill/>
        </p:spPr>
        <p:txBody>
          <a:bodyPr wrap="square" rtlCol="0">
            <a:spAutoFit/>
          </a:bodyPr>
          <a:lstStyle/>
          <a:p>
            <a:r>
              <a:rPr lang="en-US" sz="2400" b="1" dirty="0">
                <a:solidFill>
                  <a:srgbClr val="006600"/>
                </a:solidFill>
                <a:latin typeface="Times New Roman" pitchFamily="18" charset="0"/>
                <a:cs typeface="Times New Roman" pitchFamily="18" charset="0"/>
              </a:rPr>
              <a:t>1. </a:t>
            </a:r>
            <a:r>
              <a:rPr lang="en-US" sz="2400" b="1" dirty="0" err="1">
                <a:solidFill>
                  <a:srgbClr val="006600"/>
                </a:solidFill>
                <a:latin typeface="Times New Roman" pitchFamily="18" charset="0"/>
                <a:cs typeface="Times New Roman" pitchFamily="18" charset="0"/>
              </a:rPr>
              <a:t>Làm</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đổi</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màu</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chất</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chỉ</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thị</a:t>
            </a:r>
            <a:endParaRPr lang="en-US" sz="2400" b="1" dirty="0">
              <a:solidFill>
                <a:srgbClr val="006600"/>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F86B4878-34A1-47D5-B91C-D0FC2EF92A40}"/>
              </a:ext>
            </a:extLst>
          </p:cNvPr>
          <p:cNvSpPr txBox="1"/>
          <p:nvPr/>
        </p:nvSpPr>
        <p:spPr>
          <a:xfrm>
            <a:off x="0" y="962272"/>
            <a:ext cx="5544457"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II. </a:t>
            </a:r>
            <a:r>
              <a:rPr lang="en-US" sz="2400" b="1" dirty="0" err="1">
                <a:solidFill>
                  <a:srgbClr val="000066"/>
                </a:solidFill>
                <a:latin typeface="Times New Roman" pitchFamily="18" charset="0"/>
                <a:cs typeface="Times New Roman" pitchFamily="18" charset="0"/>
              </a:rPr>
              <a:t>ỨNG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DỤNG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CỦA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MỘT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SỐ</a:t>
            </a:r>
            <a:r>
              <a:rPr lang="en-US" sz="2400" b="1" dirty="0">
                <a:solidFill>
                  <a:srgbClr val="000066"/>
                </a:solidFill>
                <a:latin typeface="Times New Roman" pitchFamily="18" charset="0"/>
                <a:cs typeface="Times New Roman" pitchFamily="18" charset="0"/>
              </a:rPr>
              <a:t> ACID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ppt_w</p:attrName>
                                        </p:attrNameLst>
                                      </p:cBhvr>
                                      <p:tavLst>
                                        <p:tav tm="0">
                                          <p:val>
                                            <p:fltVal val="0"/>
                                          </p:val>
                                        </p:tav>
                                        <p:tav tm="100000">
                                          <p:val>
                                            <p:strVal val="#ppt_w"/>
                                          </p:val>
                                        </p:tav>
                                      </p:tavLst>
                                    </p:anim>
                                    <p:anim calcmode="lin" valueType="num">
                                      <p:cBhvr>
                                        <p:cTn id="15" dur="1000" fill="hold"/>
                                        <p:tgtEl>
                                          <p:spTgt spid="24"/>
                                        </p:tgtEl>
                                        <p:attrNameLst>
                                          <p:attrName>ppt_h</p:attrName>
                                        </p:attrNameLst>
                                      </p:cBhvr>
                                      <p:tavLst>
                                        <p:tav tm="0">
                                          <p:val>
                                            <p:fltVal val="0"/>
                                          </p:val>
                                        </p:tav>
                                        <p:tav tm="100000">
                                          <p:val>
                                            <p:strVal val="#ppt_h"/>
                                          </p:val>
                                        </p:tav>
                                      </p:tavLst>
                                    </p:anim>
                                    <p:animEffect transition="in" filter="fade">
                                      <p:cBhvr>
                                        <p:cTn id="1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37B5E34-223A-4DEA-9E0F-31C2A255B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1"/>
            <a:ext cx="11742057" cy="6831123"/>
          </a:xfrm>
          <a:prstGeom prst="rect">
            <a:avLst/>
          </a:prstGeom>
        </p:spPr>
      </p:pic>
    </p:spTree>
    <p:extLst>
      <p:ext uri="{BB962C8B-B14F-4D97-AF65-F5344CB8AC3E}">
        <p14:creationId xmlns:p14="http://schemas.microsoft.com/office/powerpoint/2010/main" val="35634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UNG DỊCH HCl LÀM ĐỔI MÀU QUỲ TÍM">
            <a:hlinkClick r:id="" action="ppaction://media"/>
            <a:extLst>
              <a:ext uri="{FF2B5EF4-FFF2-40B4-BE49-F238E27FC236}">
                <a16:creationId xmlns:a16="http://schemas.microsoft.com/office/drawing/2014/main" xmlns="" id="{9BD8F316-C9AF-44B7-954D-B9F3324931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423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589690"/>
            <a:ext cx="7649029" cy="523220"/>
          </a:xfrm>
          <a:prstGeom prst="rect">
            <a:avLst/>
          </a:prstGeom>
          <a:noFill/>
        </p:spPr>
        <p:txBody>
          <a:bodyPr wrap="square" rtlCol="0">
            <a:spAutoFit/>
          </a:bodyPr>
          <a:lstStyle/>
          <a:p>
            <a:pPr algn="just"/>
            <a:r>
              <a:rPr lang="en-US" sz="2800" u="sng" dirty="0" err="1">
                <a:effectLst>
                  <a:outerShdw blurRad="38100" dist="38100" dir="2700000" algn="tl">
                    <a:srgbClr val="000000">
                      <a:alpha val="43137"/>
                    </a:srgbClr>
                  </a:outerShdw>
                </a:effectLst>
                <a:latin typeface="Times New Roman" pitchFamily="18" charset="0"/>
                <a:cs typeface="Times New Roman" pitchFamily="18" charset="0"/>
              </a:rPr>
              <a:t>Hiện</a:t>
            </a:r>
            <a:r>
              <a:rPr lang="en-US" sz="2800" u="sng" dirty="0">
                <a:effectLst>
                  <a:outerShdw blurRad="38100" dist="38100" dir="2700000" algn="tl">
                    <a:srgbClr val="000000">
                      <a:alpha val="43137"/>
                    </a:srgbClr>
                  </a:outerShdw>
                </a:effectLst>
                <a:latin typeface="Times New Roman" pitchFamily="18" charset="0"/>
                <a:cs typeface="Times New Roman" pitchFamily="18" charset="0"/>
              </a:rPr>
              <a:t> t</a:t>
            </a:r>
            <a:r>
              <a:rPr lang="vi-VN" sz="2800" u="sng" dirty="0">
                <a:effectLst>
                  <a:outerShdw blurRad="38100" dist="38100" dir="2700000" algn="tl">
                    <a:srgbClr val="000000">
                      <a:alpha val="43137"/>
                    </a:srgbClr>
                  </a:outerShdw>
                </a:effectLst>
                <a:latin typeface="Times New Roman" pitchFamily="18" charset="0"/>
                <a:cs typeface="Times New Roman" pitchFamily="18" charset="0"/>
              </a:rPr>
              <a: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Giấy</a:t>
            </a:r>
            <a:r>
              <a:rPr lang="en-US" sz="2800" dirty="0">
                <a:latin typeface="Times New Roman" pitchFamily="18" charset="0"/>
                <a:cs typeface="Times New Roman" pitchFamily="18" charset="0"/>
              </a:rPr>
              <a:t> </a:t>
            </a:r>
            <a:r>
              <a:rPr lang="en-US" sz="2800" dirty="0" err="1">
                <a:solidFill>
                  <a:srgbClr val="CC0099"/>
                </a:solidFill>
                <a:latin typeface="Times New Roman" pitchFamily="18" charset="0"/>
                <a:cs typeface="Times New Roman" pitchFamily="18" charset="0"/>
              </a:rPr>
              <a:t>quỳ</a:t>
            </a:r>
            <a:r>
              <a:rPr lang="en-US" sz="2800" dirty="0">
                <a:solidFill>
                  <a:srgbClr val="CC0099"/>
                </a:solidFill>
                <a:latin typeface="Times New Roman" pitchFamily="18" charset="0"/>
                <a:cs typeface="Times New Roman" pitchFamily="18" charset="0"/>
              </a:rPr>
              <a:t> </a:t>
            </a:r>
            <a:r>
              <a:rPr lang="en-US" sz="2800" dirty="0" err="1">
                <a:solidFill>
                  <a:srgbClr val="CC0099"/>
                </a:solidFill>
                <a:latin typeface="Times New Roman" pitchFamily="18" charset="0"/>
                <a:cs typeface="Times New Roman" pitchFamily="18" charset="0"/>
              </a:rPr>
              <a:t>tím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sang </a:t>
            </a:r>
            <a:r>
              <a:rPr lang="en-US" sz="2800" dirty="0" err="1">
                <a:solidFill>
                  <a:srgbClr val="FF4747"/>
                </a:solidFill>
                <a:latin typeface="Times New Roman" pitchFamily="18" charset="0"/>
                <a:cs typeface="Times New Roman" pitchFamily="18" charset="0"/>
              </a:rPr>
              <a:t>màu</a:t>
            </a:r>
            <a:r>
              <a:rPr lang="en-US" sz="2800" dirty="0">
                <a:solidFill>
                  <a:srgbClr val="FF4747"/>
                </a:solidFill>
                <a:latin typeface="Times New Roman" pitchFamily="18" charset="0"/>
                <a:cs typeface="Times New Roman" pitchFamily="18" charset="0"/>
              </a:rPr>
              <a:t> </a:t>
            </a:r>
            <a:r>
              <a:rPr lang="en-US" sz="2800" dirty="0" err="1">
                <a:solidFill>
                  <a:srgbClr val="FF4747"/>
                </a:solidFill>
                <a:latin typeface="Times New Roman" pitchFamily="18" charset="0"/>
                <a:cs typeface="Times New Roman" pitchFamily="18" charset="0"/>
              </a:rPr>
              <a:t>đỏ</a:t>
            </a:r>
            <a:r>
              <a:rPr lang="en-US" sz="2800" dirty="0">
                <a:latin typeface="Times New Roman" pitchFamily="18" charset="0"/>
                <a:cs typeface="Times New Roman" pitchFamily="18" charset="0"/>
              </a:rPr>
              <a:t>.</a:t>
            </a:r>
          </a:p>
        </p:txBody>
      </p:sp>
      <p:pic>
        <p:nvPicPr>
          <p:cNvPr id="2" name="Picture 1">
            <a:extLst>
              <a:ext uri="{FF2B5EF4-FFF2-40B4-BE49-F238E27FC236}">
                <a16:creationId xmlns:a16="http://schemas.microsoft.com/office/drawing/2014/main" xmlns="" id="{837B5E34-223A-4DEA-9E0F-31C2A255B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5979886" cy="3478891"/>
          </a:xfrm>
          <a:prstGeom prst="rect">
            <a:avLst/>
          </a:prstGeom>
        </p:spPr>
      </p:pic>
      <p:pic>
        <p:nvPicPr>
          <p:cNvPr id="4" name="Picture 3">
            <a:extLst>
              <a:ext uri="{FF2B5EF4-FFF2-40B4-BE49-F238E27FC236}">
                <a16:creationId xmlns:a16="http://schemas.microsoft.com/office/drawing/2014/main" xmlns="" id="{AAAE5C83-841D-4F36-BBBB-B340F506CF3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295702" y="4397881"/>
            <a:ext cx="9368368" cy="16110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73179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A80000"/>
                </a:solidFill>
                <a:latin typeface="Times New Roman" pitchFamily="18" charset="0"/>
                <a:cs typeface="Times New Roman" pitchFamily="18" charset="0"/>
              </a:rPr>
              <a:t>BÀI</a:t>
            </a:r>
            <a:r>
              <a:rPr lang="en-US" sz="2800" b="1" dirty="0">
                <a:solidFill>
                  <a:srgbClr val="A80000"/>
                </a:solidFill>
                <a:latin typeface="Times New Roman" pitchFamily="18" charset="0"/>
                <a:cs typeface="Times New Roman" pitchFamily="18" charset="0"/>
              </a:rPr>
              <a:t> 8: ACID</a:t>
            </a:r>
          </a:p>
        </p:txBody>
      </p:sp>
      <p:sp>
        <p:nvSpPr>
          <p:cNvPr id="6" name="TextBox 5"/>
          <p:cNvSpPr txBox="1"/>
          <p:nvPr/>
        </p:nvSpPr>
        <p:spPr>
          <a:xfrm>
            <a:off x="0" y="468048"/>
            <a:ext cx="3889829"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I. </a:t>
            </a:r>
            <a:r>
              <a:rPr lang="en-US" sz="2400" b="1" dirty="0" err="1">
                <a:solidFill>
                  <a:srgbClr val="000066"/>
                </a:solidFill>
                <a:latin typeface="Times New Roman" pitchFamily="18" charset="0"/>
                <a:cs typeface="Times New Roman" pitchFamily="18" charset="0"/>
              </a:rPr>
              <a:t>KHÁI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NIỆM</a:t>
            </a:r>
            <a:r>
              <a:rPr lang="en-US" sz="2400" b="1" dirty="0">
                <a:solidFill>
                  <a:srgbClr val="000066"/>
                </a:solidFill>
                <a:latin typeface="Times New Roman" pitchFamily="18" charset="0"/>
                <a:cs typeface="Times New Roman" pitchFamily="18" charset="0"/>
              </a:rPr>
              <a:t> ACID</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5" name="Rectangle 11"/>
          <p:cNvSpPr>
            <a:spLocks noChangeArrowheads="1"/>
          </p:cNvSpPr>
          <p:nvPr/>
        </p:nvSpPr>
        <p:spPr bwMode="auto">
          <a:xfrm>
            <a:off x="0" y="5487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66"/>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3" name="TextBox 22"/>
          <p:cNvSpPr txBox="1"/>
          <p:nvPr/>
        </p:nvSpPr>
        <p:spPr>
          <a:xfrm>
            <a:off x="0" y="1414998"/>
            <a:ext cx="5805714"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III. </a:t>
            </a:r>
            <a:r>
              <a:rPr lang="en-US" sz="2400" b="1" dirty="0" err="1">
                <a:solidFill>
                  <a:srgbClr val="000066"/>
                </a:solidFill>
                <a:latin typeface="Times New Roman" pitchFamily="18" charset="0"/>
                <a:cs typeface="Times New Roman" pitchFamily="18" charset="0"/>
              </a:rPr>
              <a:t>TÍNH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CHẤT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HÓA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CỦA</a:t>
            </a:r>
            <a:r>
              <a:rPr lang="en-US" sz="2400" b="1" dirty="0">
                <a:solidFill>
                  <a:srgbClr val="000066"/>
                </a:solidFill>
                <a:latin typeface="Times New Roman" pitchFamily="18" charset="0"/>
                <a:cs typeface="Times New Roman" pitchFamily="18" charset="0"/>
              </a:rPr>
              <a:t> ACID</a:t>
            </a:r>
          </a:p>
        </p:txBody>
      </p:sp>
      <p:sp>
        <p:nvSpPr>
          <p:cNvPr id="24" name="TextBox 23"/>
          <p:cNvSpPr txBox="1"/>
          <p:nvPr/>
        </p:nvSpPr>
        <p:spPr>
          <a:xfrm>
            <a:off x="92364" y="1862989"/>
            <a:ext cx="5805713" cy="523220"/>
          </a:xfrm>
          <a:prstGeom prst="rect">
            <a:avLst/>
          </a:prstGeom>
          <a:noFill/>
        </p:spPr>
        <p:txBody>
          <a:bodyPr wrap="square" rtlCol="0">
            <a:spAutoFit/>
          </a:bodyPr>
          <a:lstStyle/>
          <a:p>
            <a:r>
              <a:rPr lang="en-US" sz="2800" b="1" dirty="0">
                <a:solidFill>
                  <a:srgbClr val="006600"/>
                </a:solidFill>
                <a:latin typeface="Times New Roman" pitchFamily="18" charset="0"/>
                <a:cs typeface="Times New Roman" pitchFamily="18" charset="0"/>
              </a:rPr>
              <a:t>1. </a:t>
            </a:r>
            <a:r>
              <a:rPr lang="en-US" sz="2800" b="1" dirty="0" err="1">
                <a:solidFill>
                  <a:srgbClr val="006600"/>
                </a:solidFill>
                <a:latin typeface="Times New Roman" pitchFamily="18" charset="0"/>
                <a:cs typeface="Times New Roman" pitchFamily="18" charset="0"/>
              </a:rPr>
              <a:t>Làm</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đổi</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màu</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chất</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chỉ</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thị</a:t>
            </a:r>
            <a:endParaRPr lang="en-US" sz="2800" b="1" dirty="0">
              <a:solidFill>
                <a:srgbClr val="006600"/>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F86B4878-34A1-47D5-B91C-D0FC2EF92A40}"/>
              </a:ext>
            </a:extLst>
          </p:cNvPr>
          <p:cNvSpPr txBox="1"/>
          <p:nvPr/>
        </p:nvSpPr>
        <p:spPr>
          <a:xfrm>
            <a:off x="0" y="962272"/>
            <a:ext cx="5544457"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II. </a:t>
            </a:r>
            <a:r>
              <a:rPr lang="en-US" sz="2400" b="1" dirty="0" err="1">
                <a:solidFill>
                  <a:srgbClr val="000066"/>
                </a:solidFill>
                <a:latin typeface="Times New Roman" pitchFamily="18" charset="0"/>
                <a:cs typeface="Times New Roman" pitchFamily="18" charset="0"/>
              </a:rPr>
              <a:t>ỨNG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DỤNG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CỦA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MỘT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SỐ</a:t>
            </a:r>
            <a:r>
              <a:rPr lang="en-US" sz="2400" b="1" dirty="0">
                <a:solidFill>
                  <a:srgbClr val="000066"/>
                </a:solidFill>
                <a:latin typeface="Times New Roman" pitchFamily="18" charset="0"/>
                <a:cs typeface="Times New Roman" pitchFamily="18" charset="0"/>
              </a:rPr>
              <a:t> ACID</a:t>
            </a:r>
          </a:p>
        </p:txBody>
      </p:sp>
      <p:sp>
        <p:nvSpPr>
          <p:cNvPr id="12" name="TextBox 11">
            <a:extLst>
              <a:ext uri="{FF2B5EF4-FFF2-40B4-BE49-F238E27FC236}">
                <a16:creationId xmlns:a16="http://schemas.microsoft.com/office/drawing/2014/main" xmlns="" id="{7DA7492D-FBCE-4D57-A733-173E69CDD45D}"/>
              </a:ext>
            </a:extLst>
          </p:cNvPr>
          <p:cNvSpPr txBox="1"/>
          <p:nvPr/>
        </p:nvSpPr>
        <p:spPr>
          <a:xfrm>
            <a:off x="184731" y="2390674"/>
            <a:ext cx="12192000" cy="523220"/>
          </a:xfrm>
          <a:prstGeom prst="rect">
            <a:avLst/>
          </a:prstGeom>
          <a:noFill/>
        </p:spPr>
        <p:txBody>
          <a:bodyPr wrap="square" rtlCol="0">
            <a:spAutoFit/>
          </a:bodyPr>
          <a:lstStyle/>
          <a:p>
            <a:pPr marL="342900" indent="-342900" algn="just">
              <a:buFontTx/>
              <a:buChar char="-"/>
            </a:pPr>
            <a:r>
              <a:rPr lang="en-US" sz="2800" dirty="0">
                <a:latin typeface="Times New Roman" panose="02020603050405020304" pitchFamily="18" charset="0"/>
                <a:cs typeface="Times New Roman" panose="02020603050405020304" pitchFamily="18" charset="0"/>
              </a:rPr>
              <a:t>Dung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acid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quỳ</a:t>
            </a:r>
            <a:r>
              <a:rPr lang="en-US" sz="2800" dirty="0">
                <a:latin typeface="Times New Roman" panose="02020603050405020304" pitchFamily="18" charset="0"/>
                <a:cs typeface="Times New Roman" panose="02020603050405020304" pitchFamily="18" charset="0"/>
              </a:rPr>
              <a:t> </a:t>
            </a:r>
            <a:r>
              <a:rPr lang="en-US" sz="2800" dirty="0" err="1">
                <a:solidFill>
                  <a:srgbClr val="CC0099"/>
                </a:solidFill>
                <a:latin typeface="Times New Roman" panose="02020603050405020304" pitchFamily="18" charset="0"/>
                <a:cs typeface="Times New Roman" panose="02020603050405020304" pitchFamily="18" charset="0"/>
              </a:rPr>
              <a:t>tím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solidFill>
                  <a:srgbClr val="FF4747"/>
                </a:solidFill>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xmlns="" id="{6BEA5D48-A745-46A9-8CC7-29E02D618E26}"/>
              </a:ext>
            </a:extLst>
          </p:cNvPr>
          <p:cNvSpPr txBox="1"/>
          <p:nvPr/>
        </p:nvSpPr>
        <p:spPr>
          <a:xfrm>
            <a:off x="184731" y="2954822"/>
            <a:ext cx="10657440" cy="523220"/>
          </a:xfrm>
          <a:prstGeom prst="rect">
            <a:avLst/>
          </a:prstGeom>
          <a:noFill/>
        </p:spPr>
        <p:txBody>
          <a:bodyPr wrap="square" rtlCol="0">
            <a:spAutoFit/>
          </a:bodyPr>
          <a:lstStyle/>
          <a:p>
            <a:pPr marL="342900" indent="-342900" algn="just"/>
            <a:r>
              <a:rPr lang="en-US" sz="2800" dirty="0">
                <a:latin typeface="Times New Roman" panose="02020603050405020304" pitchFamily="18" charset="0"/>
                <a:cs typeface="Times New Roman" panose="02020603050405020304" pitchFamily="18" charset="0"/>
                <a:sym typeface="Wingdings 3"/>
              </a:rPr>
              <a:t>=&gt; </a:t>
            </a:r>
            <a:r>
              <a:rPr lang="en-US" sz="2800" dirty="0" err="1">
                <a:latin typeface="Times New Roman" panose="02020603050405020304" pitchFamily="18" charset="0"/>
                <a:cs typeface="Times New Roman" panose="02020603050405020304" pitchFamily="18" charset="0"/>
              </a:rPr>
              <a:t>Quỳ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ra dung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acid.</a:t>
            </a:r>
          </a:p>
        </p:txBody>
      </p:sp>
    </p:spTree>
    <p:extLst>
      <p:ext uri="{BB962C8B-B14F-4D97-AF65-F5344CB8AC3E}">
        <p14:creationId xmlns:p14="http://schemas.microsoft.com/office/powerpoint/2010/main" val="287129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2" dur="1000" fill="hold"/>
                                        <p:tgtEl>
                                          <p:spTgt spid="13"/>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0" y="-1"/>
            <a:ext cx="4612247" cy="6858001"/>
          </a:xfrm>
          <a:prstGeom prst="rect">
            <a:avLst/>
          </a:prstGeom>
          <a:noFill/>
          <a:ln w="9525">
            <a:noFill/>
            <a:miter lim="800000"/>
            <a:headEnd/>
            <a:tailEnd/>
          </a:ln>
          <a:effectLst/>
        </p:spPr>
      </p:pic>
      <p:sp>
        <p:nvSpPr>
          <p:cNvPr id="8" name="TextBox 7"/>
          <p:cNvSpPr txBox="1"/>
          <p:nvPr/>
        </p:nvSpPr>
        <p:spPr>
          <a:xfrm>
            <a:off x="4475016" y="2246769"/>
            <a:ext cx="7716982" cy="3970318"/>
          </a:xfrm>
          <a:prstGeom prst="rect">
            <a:avLst/>
          </a:prstGeom>
          <a:noFill/>
        </p:spPr>
        <p:txBody>
          <a:bodyPr wrap="square" rtlCol="0">
            <a:spAutoFit/>
          </a:bodyPr>
          <a:lstStyle/>
          <a:p>
            <a:pPr algn="just"/>
            <a:r>
              <a:rPr lang="en-US" sz="2800" i="1" dirty="0">
                <a:solidFill>
                  <a:srgbClr val="C00000"/>
                </a:solidFill>
                <a:latin typeface="Times New Roman" pitchFamily="18" charset="0"/>
                <a:cs typeface="Times New Roman" pitchFamily="18" charset="0"/>
              </a:rPr>
              <a:t>* </a:t>
            </a:r>
            <a:r>
              <a:rPr lang="vi-VN" sz="2800" i="1" dirty="0">
                <a:solidFill>
                  <a:srgbClr val="C00000"/>
                </a:solidFill>
                <a:latin typeface="Times New Roman" pitchFamily="18" charset="0"/>
                <a:cs typeface="Times New Roman" pitchFamily="18" charset="0"/>
              </a:rPr>
              <a:t>Tiến hành</a:t>
            </a:r>
            <a:r>
              <a:rPr lang="vi-VN" sz="2800" i="1"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a:p>
            <a:pPr algn="just"/>
            <a:r>
              <a:rPr lang="vi-VN" sz="2800" i="1" dirty="0">
                <a:latin typeface="Times New Roman" pitchFamily="18" charset="0"/>
                <a:cs typeface="Times New Roman" pitchFamily="18" charset="0"/>
              </a:rPr>
              <a:t>­</a:t>
            </a:r>
            <a:r>
              <a:rPr lang="en-US" sz="2800" i="1" dirty="0">
                <a:latin typeface="Times New Roman" pitchFamily="18" charset="0"/>
                <a:cs typeface="Times New Roman" pitchFamily="18" charset="0"/>
              </a:rPr>
              <a:t> </a:t>
            </a:r>
            <a:r>
              <a:rPr lang="vi-VN" sz="2800" dirty="0">
                <a:latin typeface="Times New Roman" pitchFamily="18" charset="0"/>
                <a:cs typeface="Times New Roman" pitchFamily="18" charset="0"/>
              </a:rPr>
              <a:t>Lấy 4 ống nghiệm, đánh số từ 1 đến 4.</a:t>
            </a:r>
          </a:p>
          <a:p>
            <a:pPr algn="just"/>
            <a:r>
              <a:rPr lang="vi-VN" sz="2800" dirty="0">
                <a:latin typeface="Times New Roman" pitchFamily="18" charset="0"/>
                <a:cs typeface="Times New Roman" pitchFamily="18" charset="0"/>
              </a:rPr>
              <a:t>- Cho vào ống nghiệm 1 khoảng 2 mL dung dịch HCl, ống nghiệm 2 khoảng 2 mL dung dịch HNO</a:t>
            </a:r>
            <a:r>
              <a:rPr lang="vi-VN" sz="2800" baseline="-25000" dirty="0">
                <a:latin typeface="Times New Roman" pitchFamily="18" charset="0"/>
                <a:cs typeface="Times New Roman" pitchFamily="18" charset="0"/>
              </a:rPr>
              <a:t>3</a:t>
            </a:r>
            <a:r>
              <a:rPr lang="vi-VN" sz="2800" dirty="0">
                <a:latin typeface="Times New Roman" pitchFamily="18" charset="0"/>
                <a:cs typeface="Times New Roman" pitchFamily="18" charset="0"/>
              </a:rPr>
              <a:t>, ống nghiệm 3 khoảng 2 mL dung dịch H</a:t>
            </a:r>
            <a:r>
              <a:rPr lang="vi-VN" sz="2800" baseline="-25000" dirty="0">
                <a:latin typeface="Times New Roman" pitchFamily="18" charset="0"/>
                <a:cs typeface="Times New Roman" pitchFamily="18" charset="0"/>
              </a:rPr>
              <a:t>2</a:t>
            </a:r>
            <a:r>
              <a:rPr lang="vi-VN" sz="2800" dirty="0">
                <a:latin typeface="Times New Roman" pitchFamily="18" charset="0"/>
                <a:cs typeface="Times New Roman" pitchFamily="18" charset="0"/>
              </a:rPr>
              <a:t>SO</a:t>
            </a:r>
            <a:r>
              <a:rPr lang="vi-VN" sz="2800" baseline="-25000" dirty="0">
                <a:latin typeface="Times New Roman" pitchFamily="18" charset="0"/>
                <a:cs typeface="Times New Roman" pitchFamily="18" charset="0"/>
              </a:rPr>
              <a:t>4</a:t>
            </a:r>
            <a:r>
              <a:rPr lang="vi-VN" sz="2800" dirty="0">
                <a:latin typeface="Times New Roman" pitchFamily="18" charset="0"/>
                <a:cs typeface="Times New Roman" pitchFamily="18" charset="0"/>
              </a:rPr>
              <a:t>, ống nghiệm 4 khoảng 2 mL nước cất.</a:t>
            </a:r>
          </a:p>
          <a:p>
            <a:pPr algn="just"/>
            <a:r>
              <a:rPr lang="vi-VN" sz="2800" dirty="0">
                <a:latin typeface="Times New Roman" pitchFamily="18" charset="0"/>
                <a:cs typeface="Times New Roman" pitchFamily="18" charset="0"/>
              </a:rPr>
              <a:t>- Sau đó cho lần lượt vào mỗi ống nghiệm 1 mẩu quỳ tím. Quan sát sự đổi màu của quỳ tím và rút ra nhận xét.</a:t>
            </a:r>
            <a:endParaRPr lang="en-US" sz="28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D4698D69-35A1-49FD-B78B-00DCAE9A5329}"/>
              </a:ext>
            </a:extLst>
          </p:cNvPr>
          <p:cNvSpPr txBox="1"/>
          <p:nvPr/>
        </p:nvSpPr>
        <p:spPr>
          <a:xfrm>
            <a:off x="4475016" y="0"/>
            <a:ext cx="7716983" cy="2246769"/>
          </a:xfrm>
          <a:prstGeom prst="rect">
            <a:avLst/>
          </a:prstGeom>
          <a:noFill/>
        </p:spPr>
        <p:txBody>
          <a:bodyPr wrap="square" rtlCol="0">
            <a:spAutoFit/>
          </a:bodyPr>
          <a:lstStyle/>
          <a:p>
            <a:pPr algn="just"/>
            <a:r>
              <a:rPr lang="en-US" sz="2800" i="1" dirty="0">
                <a:solidFill>
                  <a:srgbClr val="C00000"/>
                </a:solidFill>
                <a:latin typeface="Times New Roman" pitchFamily="18" charset="0"/>
                <a:cs typeface="Times New Roman" pitchFamily="18" charset="0"/>
              </a:rPr>
              <a:t>* </a:t>
            </a:r>
            <a:r>
              <a:rPr lang="vi-VN" sz="2800" i="1" dirty="0">
                <a:solidFill>
                  <a:srgbClr val="C00000"/>
                </a:solidFill>
                <a:latin typeface="Times New Roman" pitchFamily="18" charset="0"/>
                <a:cs typeface="Times New Roman" pitchFamily="18" charset="0"/>
              </a:rPr>
              <a:t>Chuẩn bị</a:t>
            </a:r>
            <a:r>
              <a:rPr lang="vi-VN" sz="2800" i="1"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a:p>
            <a:pPr algn="just"/>
            <a:r>
              <a:rPr lang="vi-VN" sz="2800" dirty="0">
                <a:latin typeface="Times New Roman" pitchFamily="18" charset="0"/>
                <a:cs typeface="Times New Roman" pitchFamily="18" charset="0"/>
              </a:rPr>
              <a:t>- Dụng cụ: Ống nghiệm, ống hút nhỏ giọt, giá đỡ thí nghiệm.</a:t>
            </a:r>
          </a:p>
          <a:p>
            <a:pPr algn="just"/>
            <a:r>
              <a:rPr lang="vi-VN" sz="2800" dirty="0">
                <a:latin typeface="Times New Roman" pitchFamily="18" charset="0"/>
                <a:cs typeface="Times New Roman" pitchFamily="18" charset="0"/>
              </a:rPr>
              <a:t>- Hoá chất: Các dung dịch acid: HCl, HNO</a:t>
            </a:r>
            <a:r>
              <a:rPr lang="vi-VN" sz="2800" baseline="-25000" dirty="0">
                <a:latin typeface="Times New Roman" pitchFamily="18" charset="0"/>
                <a:cs typeface="Times New Roman" pitchFamily="18" charset="0"/>
              </a:rPr>
              <a:t>3</a:t>
            </a:r>
            <a:r>
              <a:rPr lang="vi-VN" sz="2800" dirty="0">
                <a:latin typeface="Times New Roman" pitchFamily="18" charset="0"/>
                <a:cs typeface="Times New Roman" pitchFamily="18" charset="0"/>
              </a:rPr>
              <a:t>, H</a:t>
            </a:r>
            <a:r>
              <a:rPr lang="vi-VN" sz="2800" baseline="-25000" dirty="0">
                <a:latin typeface="Times New Roman" pitchFamily="18" charset="0"/>
                <a:cs typeface="Times New Roman" pitchFamily="18" charset="0"/>
              </a:rPr>
              <a:t>2</a:t>
            </a:r>
            <a:r>
              <a:rPr lang="vi-VN" sz="2800" dirty="0">
                <a:latin typeface="Times New Roman" pitchFamily="18" charset="0"/>
                <a:cs typeface="Times New Roman" pitchFamily="18" charset="0"/>
              </a:rPr>
              <a:t>SO</a:t>
            </a:r>
            <a:r>
              <a:rPr lang="vi-VN" sz="2800" baseline="-25000" dirty="0">
                <a:latin typeface="Times New Roman" pitchFamily="18" charset="0"/>
                <a:cs typeface="Times New Roman" pitchFamily="18" charset="0"/>
              </a:rPr>
              <a:t>4</a:t>
            </a:r>
            <a:r>
              <a:rPr lang="vi-VN" sz="2800" dirty="0">
                <a:latin typeface="Times New Roman" pitchFamily="18" charset="0"/>
                <a:cs typeface="Times New Roman" pitchFamily="18" charset="0"/>
              </a:rPr>
              <a:t>; giấy quỳ tím; nước cất.</a:t>
            </a:r>
          </a:p>
        </p:txBody>
      </p:sp>
    </p:spTree>
    <p:extLst>
      <p:ext uri="{BB962C8B-B14F-4D97-AF65-F5344CB8AC3E}">
        <p14:creationId xmlns:p14="http://schemas.microsoft.com/office/powerpoint/2010/main" val="35634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3771" y="5290457"/>
            <a:ext cx="10798629"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800" dirty="0">
                <a:solidFill>
                  <a:schemeClr val="tx1">
                    <a:lumMod val="95000"/>
                    <a:lumOff val="5000"/>
                  </a:schemeClr>
                </a:solidFill>
                <a:latin typeface="Times New Roman" pitchFamily="18" charset="0"/>
                <a:cs typeface="Times New Roman" pitchFamily="18" charset="0"/>
              </a:rPr>
              <a:t>Trường hợp b) nước chanh sẽ làm quỳ tím chuyển sang màu đỏ do nước chanh chứa nhiều acid citric.</a:t>
            </a:r>
          </a:p>
        </p:txBody>
      </p:sp>
      <p:pic>
        <p:nvPicPr>
          <p:cNvPr id="2" name="Picture 1">
            <a:extLst>
              <a:ext uri="{FF2B5EF4-FFF2-40B4-BE49-F238E27FC236}">
                <a16:creationId xmlns:a16="http://schemas.microsoft.com/office/drawing/2014/main" xmlns="" id="{B060E7B6-25F1-4C93-A9D6-C07CAA9D90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0" y="0"/>
            <a:ext cx="4122057" cy="4683426"/>
          </a:xfrm>
          <a:prstGeom prst="rect">
            <a:avLst/>
          </a:prstGeom>
        </p:spPr>
      </p:pic>
    </p:spTree>
    <p:extLst>
      <p:ext uri="{BB962C8B-B14F-4D97-AF65-F5344CB8AC3E}">
        <p14:creationId xmlns:p14="http://schemas.microsoft.com/office/powerpoint/2010/main" val="35634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6553"/>
            <a:ext cx="12192000" cy="523220"/>
          </a:xfrm>
          <a:prstGeom prst="rect">
            <a:avLst/>
          </a:prstGeom>
          <a:noFill/>
        </p:spPr>
        <p:txBody>
          <a:bodyPr wrap="square" rtlCol="0">
            <a:spAutoFit/>
          </a:bodyPr>
          <a:lstStyle/>
          <a:p>
            <a:pPr algn="ctr"/>
            <a:r>
              <a:rPr lang="en-US" sz="2800" b="1" dirty="0" err="1">
                <a:solidFill>
                  <a:srgbClr val="A80000"/>
                </a:solidFill>
                <a:latin typeface="Times New Roman" pitchFamily="18" charset="0"/>
                <a:cs typeface="Times New Roman" pitchFamily="18" charset="0"/>
              </a:rPr>
              <a:t>BÀI</a:t>
            </a:r>
            <a:r>
              <a:rPr lang="en-US" sz="2800" b="1" dirty="0">
                <a:solidFill>
                  <a:srgbClr val="A80000"/>
                </a:solidFill>
                <a:latin typeface="Times New Roman" pitchFamily="18" charset="0"/>
                <a:cs typeface="Times New Roman" pitchFamily="18" charset="0"/>
              </a:rPr>
              <a:t> 8: ACID</a:t>
            </a:r>
          </a:p>
        </p:txBody>
      </p:sp>
      <p:sp>
        <p:nvSpPr>
          <p:cNvPr id="6" name="TextBox 5"/>
          <p:cNvSpPr txBox="1"/>
          <p:nvPr/>
        </p:nvSpPr>
        <p:spPr>
          <a:xfrm>
            <a:off x="0" y="326159"/>
            <a:ext cx="3889829"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I. </a:t>
            </a:r>
            <a:r>
              <a:rPr lang="en-US" sz="2400" b="1" dirty="0" err="1">
                <a:solidFill>
                  <a:srgbClr val="000066"/>
                </a:solidFill>
                <a:latin typeface="Times New Roman" pitchFamily="18" charset="0"/>
                <a:cs typeface="Times New Roman" pitchFamily="18" charset="0"/>
              </a:rPr>
              <a:t>KHÁI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NIỆM</a:t>
            </a:r>
            <a:r>
              <a:rPr lang="en-US" sz="2400" b="1" dirty="0">
                <a:solidFill>
                  <a:srgbClr val="000066"/>
                </a:solidFill>
                <a:latin typeface="Times New Roman" pitchFamily="18" charset="0"/>
                <a:cs typeface="Times New Roman" pitchFamily="18" charset="0"/>
              </a:rPr>
              <a:t> ACID</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5" name="Rectangle 11"/>
          <p:cNvSpPr>
            <a:spLocks noChangeArrowheads="1"/>
          </p:cNvSpPr>
          <p:nvPr/>
        </p:nvSpPr>
        <p:spPr bwMode="auto">
          <a:xfrm>
            <a:off x="0" y="5487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66"/>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3" name="TextBox 22"/>
          <p:cNvSpPr txBox="1"/>
          <p:nvPr/>
        </p:nvSpPr>
        <p:spPr>
          <a:xfrm>
            <a:off x="-31006" y="1192331"/>
            <a:ext cx="5805714"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III. </a:t>
            </a:r>
            <a:r>
              <a:rPr lang="en-US" sz="2400" b="1" dirty="0" err="1">
                <a:solidFill>
                  <a:srgbClr val="000066"/>
                </a:solidFill>
                <a:latin typeface="Times New Roman" pitchFamily="18" charset="0"/>
                <a:cs typeface="Times New Roman" pitchFamily="18" charset="0"/>
              </a:rPr>
              <a:t>TÍNH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CHẤT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HÓA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CỦA</a:t>
            </a:r>
            <a:r>
              <a:rPr lang="en-US" sz="2400" b="1" dirty="0">
                <a:solidFill>
                  <a:srgbClr val="000066"/>
                </a:solidFill>
                <a:latin typeface="Times New Roman" pitchFamily="18" charset="0"/>
                <a:cs typeface="Times New Roman" pitchFamily="18" charset="0"/>
              </a:rPr>
              <a:t> ACID</a:t>
            </a:r>
          </a:p>
        </p:txBody>
      </p:sp>
      <p:sp>
        <p:nvSpPr>
          <p:cNvPr id="24" name="TextBox 23"/>
          <p:cNvSpPr txBox="1"/>
          <p:nvPr/>
        </p:nvSpPr>
        <p:spPr>
          <a:xfrm>
            <a:off x="92365" y="1633755"/>
            <a:ext cx="5805713" cy="523220"/>
          </a:xfrm>
          <a:prstGeom prst="rect">
            <a:avLst/>
          </a:prstGeom>
          <a:noFill/>
        </p:spPr>
        <p:txBody>
          <a:bodyPr wrap="square" rtlCol="0">
            <a:spAutoFit/>
          </a:bodyPr>
          <a:lstStyle/>
          <a:p>
            <a:r>
              <a:rPr lang="en-US" sz="2800" b="1" dirty="0">
                <a:solidFill>
                  <a:srgbClr val="006600"/>
                </a:solidFill>
                <a:latin typeface="Times New Roman" pitchFamily="18" charset="0"/>
                <a:cs typeface="Times New Roman" pitchFamily="18" charset="0"/>
              </a:rPr>
              <a:t>1. </a:t>
            </a:r>
            <a:r>
              <a:rPr lang="en-US" sz="2800" b="1" dirty="0" err="1">
                <a:solidFill>
                  <a:srgbClr val="006600"/>
                </a:solidFill>
                <a:latin typeface="Times New Roman" pitchFamily="18" charset="0"/>
                <a:cs typeface="Times New Roman" pitchFamily="18" charset="0"/>
              </a:rPr>
              <a:t>Làm</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đổi</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màu</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chất</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chỉ</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thị</a:t>
            </a:r>
            <a:endParaRPr lang="en-US" sz="2800" b="1" dirty="0">
              <a:solidFill>
                <a:srgbClr val="006600"/>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F86B4878-34A1-47D5-B91C-D0FC2EF92A40}"/>
              </a:ext>
            </a:extLst>
          </p:cNvPr>
          <p:cNvSpPr txBox="1"/>
          <p:nvPr/>
        </p:nvSpPr>
        <p:spPr>
          <a:xfrm>
            <a:off x="-31006" y="731440"/>
            <a:ext cx="5544457"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II. </a:t>
            </a:r>
            <a:r>
              <a:rPr lang="en-US" sz="2400" b="1" dirty="0" err="1">
                <a:solidFill>
                  <a:srgbClr val="000066"/>
                </a:solidFill>
                <a:latin typeface="Times New Roman" pitchFamily="18" charset="0"/>
                <a:cs typeface="Times New Roman" pitchFamily="18" charset="0"/>
              </a:rPr>
              <a:t>ỨNG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DỤNG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CỦA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MỘT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SỐ</a:t>
            </a:r>
            <a:r>
              <a:rPr lang="en-US" sz="2400" b="1" dirty="0">
                <a:solidFill>
                  <a:srgbClr val="000066"/>
                </a:solidFill>
                <a:latin typeface="Times New Roman" pitchFamily="18" charset="0"/>
                <a:cs typeface="Times New Roman" pitchFamily="18" charset="0"/>
              </a:rPr>
              <a:t> ACID</a:t>
            </a:r>
          </a:p>
        </p:txBody>
      </p:sp>
      <p:sp>
        <p:nvSpPr>
          <p:cNvPr id="12" name="TextBox 11">
            <a:extLst>
              <a:ext uri="{FF2B5EF4-FFF2-40B4-BE49-F238E27FC236}">
                <a16:creationId xmlns:a16="http://schemas.microsoft.com/office/drawing/2014/main" xmlns="" id="{7DA7492D-FBCE-4D57-A733-173E69CDD45D}"/>
              </a:ext>
            </a:extLst>
          </p:cNvPr>
          <p:cNvSpPr txBox="1"/>
          <p:nvPr/>
        </p:nvSpPr>
        <p:spPr>
          <a:xfrm>
            <a:off x="92365" y="2114887"/>
            <a:ext cx="9201537" cy="523220"/>
          </a:xfrm>
          <a:prstGeom prst="rect">
            <a:avLst/>
          </a:prstGeom>
          <a:noFill/>
        </p:spPr>
        <p:txBody>
          <a:bodyPr wrap="square" rtlCol="0">
            <a:spAutoFit/>
          </a:bodyPr>
          <a:lstStyle/>
          <a:p>
            <a:pPr marL="342900" indent="-342900" algn="just">
              <a:buFontTx/>
              <a:buChar char="-"/>
            </a:pPr>
            <a:r>
              <a:rPr lang="en-US" sz="2800" dirty="0">
                <a:latin typeface="Times New Roman" panose="02020603050405020304" pitchFamily="18" charset="0"/>
                <a:cs typeface="Times New Roman" panose="02020603050405020304" pitchFamily="18" charset="0"/>
              </a:rPr>
              <a:t>Dung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acid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quỳ</a:t>
            </a:r>
            <a:r>
              <a:rPr lang="en-US" sz="2800" dirty="0">
                <a:latin typeface="Times New Roman" panose="02020603050405020304" pitchFamily="18" charset="0"/>
                <a:cs typeface="Times New Roman" panose="02020603050405020304" pitchFamily="18" charset="0"/>
              </a:rPr>
              <a:t> </a:t>
            </a:r>
            <a:r>
              <a:rPr lang="en-US" sz="2800" dirty="0" err="1">
                <a:solidFill>
                  <a:srgbClr val="CC0099"/>
                </a:solidFill>
                <a:latin typeface="Times New Roman" panose="02020603050405020304" pitchFamily="18" charset="0"/>
                <a:cs typeface="Times New Roman" panose="02020603050405020304" pitchFamily="18" charset="0"/>
              </a:rPr>
              <a:t>tím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solidFill>
                  <a:srgbClr val="FF4747"/>
                </a:solidFill>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3BF2EFD4-A01C-4056-823C-218B1E48BF6F}"/>
              </a:ext>
            </a:extLst>
          </p:cNvPr>
          <p:cNvSpPr txBox="1"/>
          <p:nvPr/>
        </p:nvSpPr>
        <p:spPr>
          <a:xfrm>
            <a:off x="184731" y="2613900"/>
            <a:ext cx="3999950" cy="523220"/>
          </a:xfrm>
          <a:prstGeom prst="rect">
            <a:avLst/>
          </a:prstGeom>
          <a:noFill/>
        </p:spPr>
        <p:txBody>
          <a:bodyPr wrap="square" rtlCol="0">
            <a:spAutoFit/>
          </a:bodyPr>
          <a:lstStyle/>
          <a:p>
            <a:r>
              <a:rPr lang="en-US" sz="2800" b="1" dirty="0">
                <a:solidFill>
                  <a:srgbClr val="006600"/>
                </a:solidFill>
                <a:latin typeface="Times New Roman" pitchFamily="18" charset="0"/>
                <a:cs typeface="Times New Roman" pitchFamily="18" charset="0"/>
              </a:rPr>
              <a:t>2. </a:t>
            </a:r>
            <a:r>
              <a:rPr lang="en-US" sz="2800" b="1" dirty="0" err="1">
                <a:solidFill>
                  <a:srgbClr val="006600"/>
                </a:solidFill>
                <a:latin typeface="Times New Roman" pitchFamily="18" charset="0"/>
                <a:cs typeface="Times New Roman" pitchFamily="18" charset="0"/>
              </a:rPr>
              <a:t>Tác</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dụng</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với</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kim</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loại</a:t>
            </a:r>
            <a:endParaRPr lang="en-US" sz="2800" b="1" dirty="0">
              <a:solidFill>
                <a:srgbClr val="006600"/>
              </a:solidFill>
              <a:latin typeface="Times New Roman" pitchFamily="18" charset="0"/>
              <a:cs typeface="Times New Roman" pitchFamily="18" charset="0"/>
            </a:endParaRPr>
          </a:p>
        </p:txBody>
      </p:sp>
    </p:spTree>
    <p:extLst>
      <p:ext uri="{BB962C8B-B14F-4D97-AF65-F5344CB8AC3E}">
        <p14:creationId xmlns:p14="http://schemas.microsoft.com/office/powerpoint/2010/main" val="1966995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568055" y="0"/>
            <a:ext cx="10870168" cy="4475018"/>
          </a:xfrm>
          <a:prstGeom prst="rect">
            <a:avLst/>
          </a:prstGeom>
          <a:noFill/>
          <a:ln w="9525">
            <a:noFill/>
            <a:miter lim="800000"/>
            <a:headEnd/>
            <a:tailEnd/>
          </a:ln>
          <a:effectLst/>
        </p:spPr>
      </p:pic>
      <p:cxnSp>
        <p:nvCxnSpPr>
          <p:cNvPr id="6" name="Straight Connector 5"/>
          <p:cNvCxnSpPr/>
          <p:nvPr/>
        </p:nvCxnSpPr>
        <p:spPr>
          <a:xfrm>
            <a:off x="1233055" y="3810000"/>
            <a:ext cx="290945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33053" y="4225636"/>
            <a:ext cx="817418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03413" y="734293"/>
            <a:ext cx="8063345" cy="523220"/>
          </a:xfrm>
          <a:prstGeom prst="rect">
            <a:avLst/>
          </a:prstGeom>
          <a:noFill/>
        </p:spPr>
        <p:txBody>
          <a:bodyPr wrap="square" rtlCol="0">
            <a:spAutoFit/>
          </a:bodyPr>
          <a:lstStyle/>
          <a:p>
            <a:pPr algn="just"/>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Hãy</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viết</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phương</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trình</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hóa</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học</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cho</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thí</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nghiệm</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trên</a:t>
            </a:r>
            <a:r>
              <a:rPr lang="en-US" sz="2800" dirty="0">
                <a:solidFill>
                  <a:srgbClr val="FF0000"/>
                </a:solidFill>
                <a:latin typeface="Times New Roman" pitchFamily="18" charset="0"/>
                <a:cs typeface="Times New Roman" pitchFamily="18" charset="0"/>
                <a:sym typeface="Wingdings"/>
              </a:rPr>
              <a:t>?</a:t>
            </a:r>
            <a:endParaRPr lang="vi-VN"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6405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Scale>
                                      <p:cBhvr>
                                        <p:cTn id="7" dur="1000" decel="50000" fill="hold">
                                          <p:stCondLst>
                                            <p:cond delay="0"/>
                                          </p:stCondLst>
                                        </p:cTn>
                                        <p:tgtEl>
                                          <p:spTgt spid="61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146"/>
                                        </p:tgtEl>
                                        <p:attrNameLst>
                                          <p:attrName>ppt_x</p:attrName>
                                          <p:attrName>ppt_y</p:attrName>
                                        </p:attrNameLst>
                                      </p:cBhvr>
                                    </p:animMotion>
                                    <p:animEffect transition="in" filter="fade">
                                      <p:cBhvr>
                                        <p:cTn id="9" dur="10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downRight)">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lide(fromBottom)">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04255"/>
            <a:ext cx="12192000" cy="221599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13800" b="1" dirty="0" err="1">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13800" b="1" dirty="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8: ACID</a:t>
            </a:r>
            <a:endParaRPr lang="en-US" sz="16600" b="1" dirty="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hóa học- Kẽm tác dụng với axit clohidric (Zn+HCl)">
            <a:hlinkClick r:id="" action="ppaction://media"/>
            <a:extLst>
              <a:ext uri="{FF2B5EF4-FFF2-40B4-BE49-F238E27FC236}">
                <a16:creationId xmlns:a16="http://schemas.microsoft.com/office/drawing/2014/main" xmlns="" id="{885A054F-1C97-4344-860B-6F88B03E1E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40971" y="0"/>
            <a:ext cx="9144000" cy="6858000"/>
          </a:xfrm>
          <a:prstGeom prst="rect">
            <a:avLst/>
          </a:prstGeom>
        </p:spPr>
      </p:pic>
    </p:spTree>
    <p:extLst>
      <p:ext uri="{BB962C8B-B14F-4D97-AF65-F5344CB8AC3E}">
        <p14:creationId xmlns:p14="http://schemas.microsoft.com/office/powerpoint/2010/main" val="98023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405745"/>
            <a:ext cx="11263746" cy="954107"/>
          </a:xfrm>
          <a:prstGeom prst="rect">
            <a:avLst/>
          </a:prstGeom>
          <a:noFill/>
        </p:spPr>
        <p:txBody>
          <a:bodyPr wrap="square" rtlCol="0">
            <a:spAutoFit/>
          </a:bodyPr>
          <a:lstStyle/>
          <a:p>
            <a:pPr algn="just"/>
            <a:r>
              <a:rPr lang="en-US" sz="2800" i="1" u="sng" dirty="0" err="1">
                <a:solidFill>
                  <a:schemeClr val="tx1">
                    <a:lumMod val="95000"/>
                    <a:lumOff val="5000"/>
                  </a:schemeClr>
                </a:solidFill>
                <a:latin typeface="Times New Roman" pitchFamily="18" charset="0"/>
                <a:cs typeface="Times New Roman" pitchFamily="18" charset="0"/>
              </a:rPr>
              <a:t>Hiện</a:t>
            </a:r>
            <a:r>
              <a:rPr lang="en-US" sz="2800" i="1" u="sng" dirty="0">
                <a:solidFill>
                  <a:schemeClr val="tx1">
                    <a:lumMod val="95000"/>
                    <a:lumOff val="5000"/>
                  </a:schemeClr>
                </a:solidFill>
                <a:latin typeface="Times New Roman" pitchFamily="18" charset="0"/>
                <a:cs typeface="Times New Roman" pitchFamily="18" charset="0"/>
              </a:rPr>
              <a:t> t</a:t>
            </a:r>
            <a:r>
              <a:rPr lang="vi-VN" sz="2800" i="1" u="sng" dirty="0">
                <a:solidFill>
                  <a:schemeClr val="tx1">
                    <a:lumMod val="95000"/>
                    <a:lumOff val="5000"/>
                  </a:schemeClr>
                </a:solidFill>
                <a:latin typeface="Times New Roman" pitchFamily="18" charset="0"/>
                <a:cs typeface="Times New Roman" pitchFamily="18" charset="0"/>
              </a:rPr>
              <a:t>ượng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Viên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kẽm</a:t>
            </a:r>
            <a:r>
              <a:rPr lang="en-US" sz="2800" dirty="0">
                <a:solidFill>
                  <a:schemeClr val="tx1">
                    <a:lumMod val="95000"/>
                    <a:lumOff val="5000"/>
                  </a:schemeClr>
                </a:solidFill>
                <a:latin typeface="Times New Roman" pitchFamily="18" charset="0"/>
                <a:cs typeface="Times New Roman" pitchFamily="18" charset="0"/>
              </a:rPr>
              <a:t> tan </a:t>
            </a:r>
            <a:r>
              <a:rPr lang="en-US" sz="2800" dirty="0" err="1">
                <a:solidFill>
                  <a:schemeClr val="tx1">
                    <a:lumMod val="95000"/>
                    <a:lumOff val="5000"/>
                  </a:schemeClr>
                </a:solidFill>
                <a:latin typeface="Times New Roman" pitchFamily="18" charset="0"/>
                <a:cs typeface="Times New Roman" pitchFamily="18" charset="0"/>
              </a:rPr>
              <a:t>dần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đồng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thời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xuất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bọt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khí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không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màu</a:t>
            </a:r>
            <a:r>
              <a:rPr lang="en-US" sz="2800" dirty="0">
                <a:solidFill>
                  <a:schemeClr val="tx1">
                    <a:lumMod val="95000"/>
                    <a:lumOff val="5000"/>
                  </a:schemeClr>
                </a:solidFill>
                <a:latin typeface="Times New Roman" pitchFamily="18" charset="0"/>
                <a:cs typeface="Times New Roman" pitchFamily="18" charset="0"/>
              </a:rPr>
              <a:t>; dung </a:t>
            </a:r>
            <a:r>
              <a:rPr lang="en-US" sz="2800" dirty="0" err="1">
                <a:solidFill>
                  <a:schemeClr val="tx1">
                    <a:lumMod val="95000"/>
                    <a:lumOff val="5000"/>
                  </a:schemeClr>
                </a:solidFill>
                <a:latin typeface="Times New Roman" pitchFamily="18" charset="0"/>
                <a:cs typeface="Times New Roman" pitchFamily="18" charset="0"/>
              </a:rPr>
              <a:t>dịch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sau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phản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ứng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không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màu</a:t>
            </a:r>
            <a:r>
              <a:rPr lang="en-US" sz="2800" dirty="0">
                <a:solidFill>
                  <a:schemeClr val="tx1">
                    <a:lumMod val="95000"/>
                    <a:lumOff val="5000"/>
                  </a:schemeClr>
                </a:solidFill>
                <a:latin typeface="Times New Roman" pitchFamily="18" charset="0"/>
                <a:cs typeface="Times New Roman" pitchFamily="18" charset="0"/>
              </a:rPr>
              <a:t>.</a:t>
            </a:r>
            <a:endParaRPr lang="vi-VN" sz="2800" dirty="0">
              <a:solidFill>
                <a:schemeClr val="tx1">
                  <a:lumMod val="95000"/>
                  <a:lumOff val="5000"/>
                </a:schemeClr>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568055" y="0"/>
            <a:ext cx="10870168" cy="4475018"/>
          </a:xfrm>
          <a:prstGeom prst="rect">
            <a:avLst/>
          </a:prstGeom>
          <a:noFill/>
          <a:ln w="9525">
            <a:noFill/>
            <a:miter lim="800000"/>
            <a:headEnd/>
            <a:tailEnd/>
          </a:ln>
          <a:effectLst/>
        </p:spPr>
      </p:pic>
      <p:cxnSp>
        <p:nvCxnSpPr>
          <p:cNvPr id="6" name="Straight Connector 5"/>
          <p:cNvCxnSpPr/>
          <p:nvPr/>
        </p:nvCxnSpPr>
        <p:spPr>
          <a:xfrm>
            <a:off x="1233055" y="3810000"/>
            <a:ext cx="290945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33053" y="4225636"/>
            <a:ext cx="817418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4383" y="5275263"/>
            <a:ext cx="10681854" cy="523220"/>
          </a:xfrm>
          <a:prstGeom prst="rect">
            <a:avLst/>
          </a:prstGeom>
          <a:noFill/>
        </p:spPr>
        <p:txBody>
          <a:bodyPr wrap="square" rtlCol="0">
            <a:spAutoFit/>
          </a:bodyPr>
          <a:lstStyle/>
          <a:p>
            <a:pPr algn="just"/>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Viên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kẽm</a:t>
            </a:r>
            <a:r>
              <a:rPr lang="en-US" sz="2800" dirty="0">
                <a:solidFill>
                  <a:schemeClr val="tx1">
                    <a:lumMod val="95000"/>
                    <a:lumOff val="5000"/>
                  </a:schemeClr>
                </a:solidFill>
                <a:latin typeface="Times New Roman" pitchFamily="18" charset="0"/>
                <a:cs typeface="Times New Roman" pitchFamily="18" charset="0"/>
              </a:rPr>
              <a:t> tan </a:t>
            </a:r>
            <a:r>
              <a:rPr lang="en-US" sz="2800" dirty="0" err="1">
                <a:solidFill>
                  <a:schemeClr val="tx1">
                    <a:lumMod val="95000"/>
                    <a:lumOff val="5000"/>
                  </a:schemeClr>
                </a:solidFill>
                <a:latin typeface="Times New Roman" pitchFamily="18" charset="0"/>
                <a:cs typeface="Times New Roman" pitchFamily="18" charset="0"/>
              </a:rPr>
              <a:t>dần</a:t>
            </a:r>
            <a:r>
              <a:rPr lang="en-US" sz="2800" dirty="0">
                <a:solidFill>
                  <a:schemeClr val="tx1">
                    <a:lumMod val="95000"/>
                    <a:lumOff val="5000"/>
                  </a:schemeClr>
                </a:solidFill>
                <a:latin typeface="Times New Roman" pitchFamily="18" charset="0"/>
                <a:cs typeface="Times New Roman" pitchFamily="18" charset="0"/>
              </a:rPr>
              <a:t>; dung </a:t>
            </a:r>
            <a:r>
              <a:rPr lang="en-US" sz="2800" dirty="0" err="1">
                <a:solidFill>
                  <a:schemeClr val="tx1">
                    <a:lumMod val="95000"/>
                    <a:lumOff val="5000"/>
                  </a:schemeClr>
                </a:solidFill>
                <a:latin typeface="Times New Roman" pitchFamily="18" charset="0"/>
                <a:cs typeface="Times New Roman" pitchFamily="18" charset="0"/>
              </a:rPr>
              <a:t>dịch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sủi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bọt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vì</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có</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khí</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thoát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ra</a:t>
            </a:r>
            <a:r>
              <a:rPr lang="en-US" sz="2800" dirty="0">
                <a:solidFill>
                  <a:schemeClr val="tx1">
                    <a:lumMod val="95000"/>
                    <a:lumOff val="5000"/>
                  </a:schemeClr>
                </a:solidFill>
                <a:latin typeface="Times New Roman" pitchFamily="18" charset="0"/>
                <a:cs typeface="Times New Roman" pitchFamily="18" charset="0"/>
              </a:rPr>
              <a:t>.</a:t>
            </a:r>
            <a:endParaRPr lang="vi-VN" sz="2800" dirty="0">
              <a:solidFill>
                <a:schemeClr val="tx1">
                  <a:lumMod val="95000"/>
                  <a:lumOff val="5000"/>
                </a:schemeClr>
              </a:solidFill>
              <a:latin typeface="Times New Roman" pitchFamily="18" charset="0"/>
              <a:cs typeface="Times New Roman" pitchFamily="18" charset="0"/>
            </a:endParaRPr>
          </a:p>
        </p:txBody>
      </p:sp>
      <p:sp>
        <p:nvSpPr>
          <p:cNvPr id="10" name="TextBox 9"/>
          <p:cNvSpPr txBox="1"/>
          <p:nvPr/>
        </p:nvSpPr>
        <p:spPr>
          <a:xfrm>
            <a:off x="126670" y="5793787"/>
            <a:ext cx="10681854" cy="523220"/>
          </a:xfrm>
          <a:prstGeom prst="rect">
            <a:avLst/>
          </a:prstGeom>
          <a:noFill/>
        </p:spPr>
        <p:txBody>
          <a:bodyPr wrap="square" rtlCol="0">
            <a:spAutoFit/>
          </a:bodyPr>
          <a:lstStyle/>
          <a:p>
            <a:pPr algn="just"/>
            <a:r>
              <a:rPr lang="en-US" sz="2800" dirty="0">
                <a:solidFill>
                  <a:srgbClr val="FF0000"/>
                </a:solidFill>
                <a:latin typeface="Times New Roman" pitchFamily="18" charset="0"/>
                <a:cs typeface="Times New Roman" pitchFamily="18" charset="0"/>
                <a:sym typeface="Wingdings"/>
              </a:rPr>
              <a:t> Theo </a:t>
            </a:r>
            <a:r>
              <a:rPr lang="en-US" sz="2800" dirty="0" err="1">
                <a:solidFill>
                  <a:srgbClr val="FF0000"/>
                </a:solidFill>
                <a:latin typeface="Times New Roman" pitchFamily="18" charset="0"/>
                <a:cs typeface="Times New Roman" pitchFamily="18" charset="0"/>
                <a:sym typeface="Wingdings"/>
              </a:rPr>
              <a:t>em</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chất</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khí</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thoát</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ra</a:t>
            </a:r>
            <a:r>
              <a:rPr lang="en-US" sz="2800" dirty="0">
                <a:solidFill>
                  <a:srgbClr val="FF0000"/>
                </a:solidFill>
                <a:latin typeface="Times New Roman" pitchFamily="18" charset="0"/>
                <a:cs typeface="Times New Roman" pitchFamily="18" charset="0"/>
                <a:sym typeface="Wingdings"/>
              </a:rPr>
              <a:t> ở </a:t>
            </a:r>
            <a:r>
              <a:rPr lang="en-US" sz="2800" dirty="0" err="1">
                <a:solidFill>
                  <a:srgbClr val="FF0000"/>
                </a:solidFill>
                <a:latin typeface="Times New Roman" pitchFamily="18" charset="0"/>
                <a:cs typeface="Times New Roman" pitchFamily="18" charset="0"/>
                <a:sym typeface="Wingdings"/>
              </a:rPr>
              <a:t>thí</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nghiệm</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trên</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là</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khí</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gì</a:t>
            </a:r>
            <a:r>
              <a:rPr lang="en-US" sz="2800" dirty="0">
                <a:solidFill>
                  <a:srgbClr val="FF0000"/>
                </a:solidFill>
                <a:latin typeface="Times New Roman" pitchFamily="18" charset="0"/>
                <a:cs typeface="Times New Roman" pitchFamily="18" charset="0"/>
                <a:sym typeface="Wingdings"/>
              </a:rPr>
              <a:t>?</a:t>
            </a:r>
            <a:endParaRPr lang="vi-VN" sz="2800" dirty="0">
              <a:solidFill>
                <a:srgbClr val="FF0000"/>
              </a:solidFill>
              <a:latin typeface="Times New Roman" pitchFamily="18" charset="0"/>
              <a:cs typeface="Times New Roman" pitchFamily="18" charset="0"/>
            </a:endParaRPr>
          </a:p>
        </p:txBody>
      </p:sp>
      <p:sp>
        <p:nvSpPr>
          <p:cNvPr id="11" name="TextBox 10"/>
          <p:cNvSpPr txBox="1"/>
          <p:nvPr/>
        </p:nvSpPr>
        <p:spPr>
          <a:xfrm>
            <a:off x="154383" y="6265980"/>
            <a:ext cx="10681854" cy="523220"/>
          </a:xfrm>
          <a:prstGeom prst="rect">
            <a:avLst/>
          </a:prstGeom>
          <a:noFill/>
        </p:spPr>
        <p:txBody>
          <a:bodyPr wrap="square" rtlCol="0">
            <a:spAutoFit/>
          </a:bodyPr>
          <a:lstStyle/>
          <a:p>
            <a:pPr algn="just"/>
            <a:r>
              <a:rPr lang="en-US" sz="2800" dirty="0">
                <a:solidFill>
                  <a:srgbClr val="FF0000"/>
                </a:solidFill>
                <a:latin typeface="Times New Roman" pitchFamily="18" charset="0"/>
                <a:cs typeface="Times New Roman" pitchFamily="18" charset="0"/>
                <a:sym typeface="Wingdings"/>
              </a:rPr>
              <a:t> Dung </a:t>
            </a:r>
            <a:r>
              <a:rPr lang="en-US" sz="2800" dirty="0" err="1">
                <a:solidFill>
                  <a:srgbClr val="FF0000"/>
                </a:solidFill>
                <a:latin typeface="Times New Roman" pitchFamily="18" charset="0"/>
                <a:cs typeface="Times New Roman" pitchFamily="18" charset="0"/>
                <a:sym typeface="Wingdings"/>
              </a:rPr>
              <a:t>dịch</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không</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màu</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còn</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lại</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trong</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ống</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nghiệm</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là</a:t>
            </a:r>
            <a:r>
              <a:rPr lang="en-US" sz="2800" dirty="0">
                <a:solidFill>
                  <a:srgbClr val="FF0000"/>
                </a:solidFill>
                <a:latin typeface="Times New Roman" pitchFamily="18" charset="0"/>
                <a:cs typeface="Times New Roman" pitchFamily="18" charset="0"/>
                <a:sym typeface="Wingdings"/>
              </a:rPr>
              <a:t> dung </a:t>
            </a:r>
            <a:r>
              <a:rPr lang="en-US" sz="2800" dirty="0" err="1">
                <a:solidFill>
                  <a:srgbClr val="FF0000"/>
                </a:solidFill>
                <a:latin typeface="Times New Roman" pitchFamily="18" charset="0"/>
                <a:cs typeface="Times New Roman" pitchFamily="18" charset="0"/>
                <a:sym typeface="Wingdings"/>
              </a:rPr>
              <a:t>dịch</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nào</a:t>
            </a:r>
            <a:r>
              <a:rPr lang="en-US" sz="2800" dirty="0">
                <a:solidFill>
                  <a:srgbClr val="FF0000"/>
                </a:solidFill>
                <a:latin typeface="Times New Roman" pitchFamily="18" charset="0"/>
                <a:cs typeface="Times New Roman" pitchFamily="18" charset="0"/>
                <a:sym typeface="Wingdings"/>
              </a:rPr>
              <a:t>?</a:t>
            </a:r>
            <a:endParaRPr lang="vi-VN" sz="2800" dirty="0">
              <a:solidFill>
                <a:srgbClr val="FF0000"/>
              </a:solidFill>
              <a:latin typeface="Times New Roman" pitchFamily="18" charset="0"/>
              <a:cs typeface="Times New Roman" pitchFamily="18" charset="0"/>
            </a:endParaRPr>
          </a:p>
        </p:txBody>
      </p:sp>
      <p:sp>
        <p:nvSpPr>
          <p:cNvPr id="12" name="TextBox 11"/>
          <p:cNvSpPr txBox="1"/>
          <p:nvPr/>
        </p:nvSpPr>
        <p:spPr>
          <a:xfrm>
            <a:off x="3103413" y="734293"/>
            <a:ext cx="8063345" cy="523220"/>
          </a:xfrm>
          <a:prstGeom prst="rect">
            <a:avLst/>
          </a:prstGeom>
          <a:noFill/>
        </p:spPr>
        <p:txBody>
          <a:bodyPr wrap="square" rtlCol="0">
            <a:spAutoFit/>
          </a:bodyPr>
          <a:lstStyle/>
          <a:p>
            <a:pPr algn="just"/>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Hãy</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viết</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phương</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trình</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hóa</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học</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cho</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thí</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nghiệm</a:t>
            </a:r>
            <a:r>
              <a:rPr lang="en-US" sz="2800" dirty="0">
                <a:solidFill>
                  <a:srgbClr val="FF0000"/>
                </a:solidFill>
                <a:latin typeface="Times New Roman" pitchFamily="18" charset="0"/>
                <a:cs typeface="Times New Roman" pitchFamily="18" charset="0"/>
                <a:sym typeface="Wingdings"/>
              </a:rPr>
              <a:t> </a:t>
            </a:r>
            <a:r>
              <a:rPr lang="en-US" sz="2800" dirty="0" err="1">
                <a:solidFill>
                  <a:srgbClr val="FF0000"/>
                </a:solidFill>
                <a:latin typeface="Times New Roman" pitchFamily="18" charset="0"/>
                <a:cs typeface="Times New Roman" pitchFamily="18" charset="0"/>
                <a:sym typeface="Wingdings"/>
              </a:rPr>
              <a:t>trên</a:t>
            </a:r>
            <a:r>
              <a:rPr lang="en-US" sz="2800" dirty="0">
                <a:solidFill>
                  <a:srgbClr val="FF0000"/>
                </a:solidFill>
                <a:latin typeface="Times New Roman" pitchFamily="18" charset="0"/>
                <a:cs typeface="Times New Roman" pitchFamily="18" charset="0"/>
                <a:sym typeface="Wingdings"/>
              </a:rPr>
              <a:t>?</a:t>
            </a:r>
            <a:endParaRPr lang="vi-VN"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634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Scale>
                                      <p:cBhvr>
                                        <p:cTn id="7" dur="1000" decel="50000" fill="hold">
                                          <p:stCondLst>
                                            <p:cond delay="0"/>
                                          </p:stCondLst>
                                        </p:cTn>
                                        <p:tgtEl>
                                          <p:spTgt spid="61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146"/>
                                        </p:tgtEl>
                                        <p:attrNameLst>
                                          <p:attrName>ppt_x</p:attrName>
                                          <p:attrName>ppt_y</p:attrName>
                                        </p:attrNameLst>
                                      </p:cBhvr>
                                    </p:animMotion>
                                    <p:animEffect transition="in" filter="fade">
                                      <p:cBhvr>
                                        <p:cTn id="9" dur="10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downRight)">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lide(fromBottom)">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Right)">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slide(fromBottom)">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lide(fromBottom)">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slide(fromBottom)">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slide(fromBottom)">
                                      <p:cBhvr>
                                        <p:cTn id="4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6553"/>
            <a:ext cx="12192000" cy="523220"/>
          </a:xfrm>
          <a:prstGeom prst="rect">
            <a:avLst/>
          </a:prstGeom>
          <a:noFill/>
        </p:spPr>
        <p:txBody>
          <a:bodyPr wrap="square" rtlCol="0">
            <a:spAutoFit/>
          </a:bodyPr>
          <a:lstStyle/>
          <a:p>
            <a:pPr algn="ctr"/>
            <a:r>
              <a:rPr lang="en-US" sz="2800" b="1" dirty="0" err="1">
                <a:solidFill>
                  <a:srgbClr val="A80000"/>
                </a:solidFill>
                <a:latin typeface="Times New Roman" pitchFamily="18" charset="0"/>
                <a:cs typeface="Times New Roman" pitchFamily="18" charset="0"/>
              </a:rPr>
              <a:t>BÀI</a:t>
            </a:r>
            <a:r>
              <a:rPr lang="en-US" sz="2800" b="1" dirty="0">
                <a:solidFill>
                  <a:srgbClr val="A80000"/>
                </a:solidFill>
                <a:latin typeface="Times New Roman" pitchFamily="18" charset="0"/>
                <a:cs typeface="Times New Roman" pitchFamily="18" charset="0"/>
              </a:rPr>
              <a:t> 8: ACID</a:t>
            </a:r>
          </a:p>
        </p:txBody>
      </p:sp>
      <p:sp>
        <p:nvSpPr>
          <p:cNvPr id="6" name="TextBox 5"/>
          <p:cNvSpPr txBox="1"/>
          <p:nvPr/>
        </p:nvSpPr>
        <p:spPr>
          <a:xfrm>
            <a:off x="0" y="326159"/>
            <a:ext cx="3889829"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I. </a:t>
            </a:r>
            <a:r>
              <a:rPr lang="en-US" sz="2400" b="1" dirty="0" err="1">
                <a:solidFill>
                  <a:srgbClr val="000066"/>
                </a:solidFill>
                <a:latin typeface="Times New Roman" pitchFamily="18" charset="0"/>
                <a:cs typeface="Times New Roman" pitchFamily="18" charset="0"/>
              </a:rPr>
              <a:t>KHÁI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NIỆM</a:t>
            </a:r>
            <a:r>
              <a:rPr lang="en-US" sz="2400" b="1" dirty="0">
                <a:solidFill>
                  <a:srgbClr val="000066"/>
                </a:solidFill>
                <a:latin typeface="Times New Roman" pitchFamily="18" charset="0"/>
                <a:cs typeface="Times New Roman" pitchFamily="18" charset="0"/>
              </a:rPr>
              <a:t> ACID</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5" name="Rectangle 11"/>
          <p:cNvSpPr>
            <a:spLocks noChangeArrowheads="1"/>
          </p:cNvSpPr>
          <p:nvPr/>
        </p:nvSpPr>
        <p:spPr bwMode="auto">
          <a:xfrm>
            <a:off x="0" y="5487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66"/>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3" name="TextBox 22"/>
          <p:cNvSpPr txBox="1"/>
          <p:nvPr/>
        </p:nvSpPr>
        <p:spPr>
          <a:xfrm>
            <a:off x="-31006" y="1192331"/>
            <a:ext cx="5805714"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III. </a:t>
            </a:r>
            <a:r>
              <a:rPr lang="en-US" sz="2400" b="1" dirty="0" err="1">
                <a:solidFill>
                  <a:srgbClr val="000066"/>
                </a:solidFill>
                <a:latin typeface="Times New Roman" pitchFamily="18" charset="0"/>
                <a:cs typeface="Times New Roman" pitchFamily="18" charset="0"/>
              </a:rPr>
              <a:t>TÍNH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CHẤT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HÓA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CỦA</a:t>
            </a:r>
            <a:r>
              <a:rPr lang="en-US" sz="2400" b="1" dirty="0">
                <a:solidFill>
                  <a:srgbClr val="000066"/>
                </a:solidFill>
                <a:latin typeface="Times New Roman" pitchFamily="18" charset="0"/>
                <a:cs typeface="Times New Roman" pitchFamily="18" charset="0"/>
              </a:rPr>
              <a:t> ACID</a:t>
            </a:r>
          </a:p>
        </p:txBody>
      </p:sp>
      <p:sp>
        <p:nvSpPr>
          <p:cNvPr id="24" name="TextBox 23"/>
          <p:cNvSpPr txBox="1"/>
          <p:nvPr/>
        </p:nvSpPr>
        <p:spPr>
          <a:xfrm>
            <a:off x="92365" y="1549165"/>
            <a:ext cx="5805713" cy="523220"/>
          </a:xfrm>
          <a:prstGeom prst="rect">
            <a:avLst/>
          </a:prstGeom>
          <a:noFill/>
        </p:spPr>
        <p:txBody>
          <a:bodyPr wrap="square" rtlCol="0">
            <a:spAutoFit/>
          </a:bodyPr>
          <a:lstStyle/>
          <a:p>
            <a:r>
              <a:rPr lang="en-US" sz="2800" b="1" dirty="0">
                <a:solidFill>
                  <a:srgbClr val="006600"/>
                </a:solidFill>
                <a:latin typeface="Times New Roman" pitchFamily="18" charset="0"/>
                <a:cs typeface="Times New Roman" pitchFamily="18" charset="0"/>
              </a:rPr>
              <a:t>1. </a:t>
            </a:r>
            <a:r>
              <a:rPr lang="en-US" sz="2800" b="1" dirty="0" err="1">
                <a:solidFill>
                  <a:srgbClr val="006600"/>
                </a:solidFill>
                <a:latin typeface="Times New Roman" pitchFamily="18" charset="0"/>
                <a:cs typeface="Times New Roman" pitchFamily="18" charset="0"/>
              </a:rPr>
              <a:t>Làm</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đổi</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màu</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chất</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chỉ</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thị</a:t>
            </a:r>
            <a:endParaRPr lang="en-US" sz="2800" b="1" dirty="0">
              <a:solidFill>
                <a:srgbClr val="006600"/>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F86B4878-34A1-47D5-B91C-D0FC2EF92A40}"/>
              </a:ext>
            </a:extLst>
          </p:cNvPr>
          <p:cNvSpPr txBox="1"/>
          <p:nvPr/>
        </p:nvSpPr>
        <p:spPr>
          <a:xfrm>
            <a:off x="-31006" y="731440"/>
            <a:ext cx="5544457"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II. </a:t>
            </a:r>
            <a:r>
              <a:rPr lang="en-US" sz="2400" b="1" dirty="0" err="1">
                <a:solidFill>
                  <a:srgbClr val="000066"/>
                </a:solidFill>
                <a:latin typeface="Times New Roman" pitchFamily="18" charset="0"/>
                <a:cs typeface="Times New Roman" pitchFamily="18" charset="0"/>
              </a:rPr>
              <a:t>ỨNG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DỤNG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CỦA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MỘT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SỐ</a:t>
            </a:r>
            <a:r>
              <a:rPr lang="en-US" sz="2400" b="1" dirty="0">
                <a:solidFill>
                  <a:srgbClr val="000066"/>
                </a:solidFill>
                <a:latin typeface="Times New Roman" pitchFamily="18" charset="0"/>
                <a:cs typeface="Times New Roman" pitchFamily="18" charset="0"/>
              </a:rPr>
              <a:t> ACID</a:t>
            </a:r>
          </a:p>
        </p:txBody>
      </p:sp>
      <p:sp>
        <p:nvSpPr>
          <p:cNvPr id="12" name="TextBox 11">
            <a:extLst>
              <a:ext uri="{FF2B5EF4-FFF2-40B4-BE49-F238E27FC236}">
                <a16:creationId xmlns:a16="http://schemas.microsoft.com/office/drawing/2014/main" xmlns="" id="{7DA7492D-FBCE-4D57-A733-173E69CDD45D}"/>
              </a:ext>
            </a:extLst>
          </p:cNvPr>
          <p:cNvSpPr txBox="1"/>
          <p:nvPr/>
        </p:nvSpPr>
        <p:spPr>
          <a:xfrm>
            <a:off x="0" y="2010056"/>
            <a:ext cx="9201537" cy="523220"/>
          </a:xfrm>
          <a:prstGeom prst="rect">
            <a:avLst/>
          </a:prstGeom>
          <a:noFill/>
        </p:spPr>
        <p:txBody>
          <a:bodyPr wrap="square" rtlCol="0">
            <a:spAutoFit/>
          </a:bodyPr>
          <a:lstStyle/>
          <a:p>
            <a:pPr marL="342900" indent="-342900" algn="just">
              <a:buFontTx/>
              <a:buChar char="-"/>
            </a:pPr>
            <a:r>
              <a:rPr lang="en-US" sz="2800" dirty="0">
                <a:latin typeface="Times New Roman" panose="02020603050405020304" pitchFamily="18" charset="0"/>
                <a:cs typeface="Times New Roman" panose="02020603050405020304" pitchFamily="18" charset="0"/>
              </a:rPr>
              <a:t>Dung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acid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quỳ</a:t>
            </a:r>
            <a:r>
              <a:rPr lang="en-US" sz="2800" dirty="0">
                <a:latin typeface="Times New Roman" panose="02020603050405020304" pitchFamily="18" charset="0"/>
                <a:cs typeface="Times New Roman" panose="02020603050405020304" pitchFamily="18" charset="0"/>
              </a:rPr>
              <a:t> </a:t>
            </a:r>
            <a:r>
              <a:rPr lang="en-US" sz="2800" dirty="0" err="1">
                <a:solidFill>
                  <a:srgbClr val="CC0099"/>
                </a:solidFill>
                <a:latin typeface="Times New Roman" panose="02020603050405020304" pitchFamily="18" charset="0"/>
                <a:cs typeface="Times New Roman" panose="02020603050405020304" pitchFamily="18" charset="0"/>
              </a:rPr>
              <a:t>tím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solidFill>
                  <a:srgbClr val="FF4747"/>
                </a:solidFill>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3BF2EFD4-A01C-4056-823C-218B1E48BF6F}"/>
              </a:ext>
            </a:extLst>
          </p:cNvPr>
          <p:cNvSpPr txBox="1"/>
          <p:nvPr/>
        </p:nvSpPr>
        <p:spPr>
          <a:xfrm>
            <a:off x="92365" y="2470947"/>
            <a:ext cx="3999950" cy="523220"/>
          </a:xfrm>
          <a:prstGeom prst="rect">
            <a:avLst/>
          </a:prstGeom>
          <a:noFill/>
        </p:spPr>
        <p:txBody>
          <a:bodyPr wrap="square" rtlCol="0">
            <a:spAutoFit/>
          </a:bodyPr>
          <a:lstStyle/>
          <a:p>
            <a:r>
              <a:rPr lang="en-US" sz="2800" b="1" dirty="0">
                <a:solidFill>
                  <a:srgbClr val="006600"/>
                </a:solidFill>
                <a:latin typeface="Times New Roman" pitchFamily="18" charset="0"/>
                <a:cs typeface="Times New Roman" pitchFamily="18" charset="0"/>
              </a:rPr>
              <a:t>2. </a:t>
            </a:r>
            <a:r>
              <a:rPr lang="en-US" sz="2800" b="1" dirty="0" err="1">
                <a:solidFill>
                  <a:srgbClr val="006600"/>
                </a:solidFill>
                <a:latin typeface="Times New Roman" pitchFamily="18" charset="0"/>
                <a:cs typeface="Times New Roman" pitchFamily="18" charset="0"/>
              </a:rPr>
              <a:t>Tác</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dụng</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với</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kim</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loại</a:t>
            </a:r>
            <a:endParaRPr lang="en-US" sz="2800" b="1" dirty="0">
              <a:solidFill>
                <a:srgbClr val="006600"/>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xmlns="" id="{1839B320-83BC-4F74-B6ED-EB1860E923A7}"/>
              </a:ext>
            </a:extLst>
          </p:cNvPr>
          <p:cNvSpPr txBox="1"/>
          <p:nvPr/>
        </p:nvSpPr>
        <p:spPr>
          <a:xfrm>
            <a:off x="0" y="3093740"/>
            <a:ext cx="12192000" cy="523220"/>
          </a:xfrm>
          <a:prstGeom prst="rect">
            <a:avLst/>
          </a:prstGeom>
          <a:noFill/>
        </p:spPr>
        <p:txBody>
          <a:bodyPr wrap="square" rtlCol="0">
            <a:spAutoFit/>
          </a:bodyPr>
          <a:lstStyle/>
          <a:p>
            <a:pPr marL="342900" indent="-342900" algn="just">
              <a:buFontTx/>
              <a:buChar char="-"/>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PTHH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xmlns="" id="{E761169A-E0E0-420D-BE01-14A745BC64CA}"/>
              </a:ext>
            </a:extLst>
          </p:cNvPr>
          <p:cNvSpPr txBox="1"/>
          <p:nvPr/>
        </p:nvSpPr>
        <p:spPr>
          <a:xfrm>
            <a:off x="0" y="3523226"/>
            <a:ext cx="12192000" cy="523220"/>
          </a:xfrm>
          <a:prstGeom prst="rect">
            <a:avLst/>
          </a:prstGeom>
          <a:noFill/>
        </p:spPr>
        <p:txBody>
          <a:bodyPr wrap="square" rtlCol="0">
            <a:spAutoFit/>
          </a:bodyPr>
          <a:lstStyle/>
          <a:p>
            <a:pPr marL="342900" indent="-342900" algn="just"/>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Zn	+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2HCl</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3"/>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3"/>
              </a:rPr>
              <a:t>ZnCl</a:t>
            </a:r>
            <a:r>
              <a:rPr lang="en-US" sz="2800" baseline="-25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3"/>
              </a:rPr>
              <a:t>2</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3"/>
              </a:rPr>
              <a:t>	       +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3"/>
              </a:rPr>
              <a:t>H</a:t>
            </a:r>
            <a:r>
              <a:rPr lang="en-US" sz="2800" baseline="-25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3"/>
              </a:rPr>
              <a:t>2</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3"/>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205E84A5-AEB6-483C-9909-A0618C5B53A4}"/>
              </a:ext>
            </a:extLst>
          </p:cNvPr>
          <p:cNvSpPr txBox="1"/>
          <p:nvPr/>
        </p:nvSpPr>
        <p:spPr>
          <a:xfrm>
            <a:off x="0" y="4063553"/>
            <a:ext cx="12192000" cy="523220"/>
          </a:xfrm>
          <a:prstGeom prst="rect">
            <a:avLst/>
          </a:prstGeom>
          <a:noFill/>
        </p:spPr>
        <p:txBody>
          <a:bodyPr wrap="square" rtlCol="0">
            <a:spAutoFit/>
          </a:bodyPr>
          <a:lstStyle/>
          <a:p>
            <a:pPr marL="342900" indent="-342900" algn="just"/>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Zinc	      Hydrochloric		</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sym typeface="Wingdings 3"/>
              </a:rPr>
              <a:t>Zinc chloride	       Hydrogen</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4FC875ED-AD22-4295-BAA0-44E7928165EF}"/>
              </a:ext>
            </a:extLst>
          </p:cNvPr>
          <p:cNvSpPr txBox="1"/>
          <p:nvPr/>
        </p:nvSpPr>
        <p:spPr>
          <a:xfrm>
            <a:off x="0" y="4785615"/>
            <a:ext cx="12192000" cy="523220"/>
          </a:xfrm>
          <a:prstGeom prst="rect">
            <a:avLst/>
          </a:prstGeom>
          <a:noFill/>
        </p:spPr>
        <p:txBody>
          <a:bodyPr wrap="square" rtlCol="0">
            <a:spAutoFit/>
          </a:bodyPr>
          <a:lstStyle/>
          <a:p>
            <a:pPr marL="342900" indent="-342900" algn="just"/>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dịch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acid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kim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muối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khí</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hydrogen.</a:t>
            </a:r>
          </a:p>
        </p:txBody>
      </p:sp>
      <p:sp>
        <p:nvSpPr>
          <p:cNvPr id="19" name="TextBox 18">
            <a:extLst>
              <a:ext uri="{FF2B5EF4-FFF2-40B4-BE49-F238E27FC236}">
                <a16:creationId xmlns:a16="http://schemas.microsoft.com/office/drawing/2014/main" xmlns="" id="{1D355692-7EDC-4D2B-AE20-39D751B88ADF}"/>
              </a:ext>
            </a:extLst>
          </p:cNvPr>
          <p:cNvSpPr txBox="1"/>
          <p:nvPr/>
        </p:nvSpPr>
        <p:spPr>
          <a:xfrm>
            <a:off x="761837" y="5507677"/>
            <a:ext cx="10025742"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r>
              <a:rPr lang="en-US" sz="2800" dirty="0">
                <a:solidFill>
                  <a:srgbClr val="FF0000"/>
                </a:solidFill>
                <a:latin typeface="Times New Roman" panose="02020603050405020304" pitchFamily="18" charset="0"/>
                <a:cs typeface="Times New Roman" panose="02020603050405020304" pitchFamily="18" charset="0"/>
              </a:rPr>
              <a:t>		Acid	+	Kim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sym typeface="Wingdings 3"/>
              </a:rPr>
              <a:t>  </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Muối</a:t>
            </a:r>
            <a:r>
              <a:rPr lang="en-US" sz="2800" dirty="0">
                <a:solidFill>
                  <a:srgbClr val="FF0000"/>
                </a:solidFill>
                <a:latin typeface="Times New Roman" panose="02020603050405020304" pitchFamily="18" charset="0"/>
                <a:cs typeface="Times New Roman" panose="02020603050405020304" pitchFamily="18" charset="0"/>
              </a:rPr>
              <a:t>		+	Hydrogen</a:t>
            </a:r>
          </a:p>
        </p:txBody>
      </p:sp>
    </p:spTree>
    <p:extLst>
      <p:ext uri="{BB962C8B-B14F-4D97-AF65-F5344CB8AC3E}">
        <p14:creationId xmlns:p14="http://schemas.microsoft.com/office/powerpoint/2010/main" val="420808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fltVal val="0"/>
                                          </p:val>
                                        </p:tav>
                                        <p:tav tm="100000">
                                          <p:val>
                                            <p:strVal val="#ppt_w"/>
                                          </p:val>
                                        </p:tav>
                                      </p:tavLst>
                                    </p:anim>
                                    <p:anim calcmode="lin" valueType="num">
                                      <p:cBhvr>
                                        <p:cTn id="22" dur="1000" fill="hold"/>
                                        <p:tgtEl>
                                          <p:spTgt spid="17"/>
                                        </p:tgtEl>
                                        <p:attrNameLst>
                                          <p:attrName>ppt_h</p:attrName>
                                        </p:attrNameLst>
                                      </p:cBhvr>
                                      <p:tavLst>
                                        <p:tav tm="0">
                                          <p:val>
                                            <p:fltVal val="0"/>
                                          </p:val>
                                        </p:tav>
                                        <p:tav tm="100000">
                                          <p:val>
                                            <p:strVal val="#ppt_h"/>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fltVal val="0"/>
                                          </p:val>
                                        </p:tav>
                                        <p:tav tm="100000">
                                          <p:val>
                                            <p:strVal val="#ppt_w"/>
                                          </p:val>
                                        </p:tav>
                                      </p:tavLst>
                                    </p:anim>
                                    <p:anim calcmode="lin" valueType="num">
                                      <p:cBhvr>
                                        <p:cTn id="29" dur="1000" fill="hold"/>
                                        <p:tgtEl>
                                          <p:spTgt spid="18"/>
                                        </p:tgtEl>
                                        <p:attrNameLst>
                                          <p:attrName>ppt_h</p:attrName>
                                        </p:attrNameLst>
                                      </p:cBhvr>
                                      <p:tavLst>
                                        <p:tav tm="0">
                                          <p:val>
                                            <p:fltVal val="0"/>
                                          </p:val>
                                        </p:tav>
                                        <p:tav tm="100000">
                                          <p:val>
                                            <p:strVal val="#ppt_h"/>
                                          </p:val>
                                        </p:tav>
                                      </p:tavLst>
                                    </p:anim>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Effect transition="in" filter="fade">
                                      <p:cBhvr>
                                        <p:cTn id="3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63636"/>
            <a:ext cx="12192000" cy="523220"/>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a) 	 </a:t>
            </a:r>
            <a:r>
              <a:rPr lang="en-US" sz="2800" dirty="0" err="1">
                <a:latin typeface="Times New Roman" panose="02020603050405020304" pitchFamily="18" charset="0"/>
                <a:cs typeface="Times New Roman" panose="02020603050405020304" pitchFamily="18" charset="0"/>
              </a:rPr>
              <a:t>H</a:t>
            </a:r>
            <a:r>
              <a:rPr lang="en-US" sz="2800" baseline="-25000" dirty="0" err="1">
                <a:latin typeface="Times New Roman" panose="02020603050405020304" pitchFamily="18" charset="0"/>
                <a:cs typeface="Times New Roman" panose="02020603050405020304" pitchFamily="18" charset="0"/>
              </a:rPr>
              <a:t>2</a:t>
            </a:r>
            <a:r>
              <a:rPr lang="en-US" sz="2800" dirty="0" err="1">
                <a:latin typeface="Times New Roman" panose="02020603050405020304" pitchFamily="18" charset="0"/>
                <a:cs typeface="Times New Roman" panose="02020603050405020304" pitchFamily="18" charset="0"/>
              </a:rPr>
              <a:t>SO</a:t>
            </a:r>
            <a:r>
              <a:rPr lang="en-US" sz="2800" baseline="-25000" dirty="0" err="1">
                <a:latin typeface="Times New Roman" panose="02020603050405020304" pitchFamily="18" charset="0"/>
                <a:cs typeface="Times New Roman" panose="02020603050405020304" pitchFamily="18" charset="0"/>
              </a:rPr>
              <a:t>4</a:t>
            </a:r>
            <a:r>
              <a:rPr lang="en-US" sz="2800" baseline="-25000" dirty="0">
                <a:latin typeface="Times New Roman" panose="02020603050405020304" pitchFamily="18" charset="0"/>
                <a:cs typeface="Times New Roman" panose="02020603050405020304" pitchFamily="18" charset="0"/>
              </a:rPr>
              <a:t> 	</a:t>
            </a:r>
            <a:r>
              <a:rPr lang="en-US" sz="2800" dirty="0">
                <a:latin typeface="Times New Roman" pitchFamily="18" charset="0"/>
                <a:cs typeface="Times New Roman" pitchFamily="18" charset="0"/>
              </a:rPr>
              <a:t>+	Zn 	</a:t>
            </a:r>
            <a:r>
              <a:rPr lang="en-US" sz="2800" dirty="0">
                <a:latin typeface="Times New Roman" pitchFamily="18" charset="0"/>
                <a:cs typeface="Times New Roman" pitchFamily="18" charset="0"/>
                <a:sym typeface="Wingdings 3"/>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ZnSO</a:t>
            </a:r>
            <a:r>
              <a:rPr lang="en-US" sz="2800" baseline="-25000" dirty="0" err="1">
                <a:latin typeface="Times New Roman" panose="02020603050405020304" pitchFamily="18" charset="0"/>
                <a:cs typeface="Times New Roman" panose="02020603050405020304" pitchFamily="18" charset="0"/>
              </a:rPr>
              <a:t>4</a:t>
            </a:r>
            <a:r>
              <a:rPr lang="en-US" sz="2800" baseline="-25000" dirty="0">
                <a:latin typeface="Times New Roman" panose="02020603050405020304" pitchFamily="18" charset="0"/>
                <a:cs typeface="Times New Roman" panose="02020603050405020304" pitchFamily="18" charset="0"/>
              </a:rPr>
              <a:t> </a:t>
            </a:r>
            <a:r>
              <a:rPr lang="en-US" sz="2800" dirty="0">
                <a:latin typeface="Times New Roman" pitchFamily="18" charset="0"/>
                <a:cs typeface="Times New Roman" pitchFamily="18" charset="0"/>
                <a:sym typeface="Wingdings 3"/>
              </a:rPr>
              <a:t>		+	</a:t>
            </a:r>
            <a:r>
              <a:rPr lang="en-US" sz="2800" dirty="0" err="1">
                <a:latin typeface="Times New Roman" pitchFamily="18" charset="0"/>
                <a:cs typeface="Times New Roman" pitchFamily="18" charset="0"/>
                <a:sym typeface="Wingdings 3"/>
              </a:rPr>
              <a:t>H</a:t>
            </a:r>
            <a:r>
              <a:rPr lang="en-US" sz="2800" baseline="-25000" dirty="0" err="1">
                <a:latin typeface="Times New Roman" pitchFamily="18" charset="0"/>
                <a:cs typeface="Times New Roman" pitchFamily="18" charset="0"/>
                <a:sym typeface="Wingdings 3"/>
              </a:rPr>
              <a:t>2</a:t>
            </a:r>
            <a:r>
              <a:rPr lang="en-US" sz="2800" dirty="0">
                <a:latin typeface="Times New Roman" panose="02020603050405020304" pitchFamily="18" charset="0"/>
                <a:cs typeface="Times New Roman" panose="02020603050405020304" pitchFamily="18" charset="0"/>
                <a:sym typeface="Wingdings 3"/>
              </a:rPr>
              <a:t> </a:t>
            </a:r>
            <a:r>
              <a:rPr lang="en-US" sz="2800" dirty="0">
                <a:latin typeface="Times New Roman" pitchFamily="18" charset="0"/>
                <a:cs typeface="Times New Roman" pitchFamily="18" charset="0"/>
              </a:rPr>
              <a:t> </a:t>
            </a:r>
            <a:endParaRPr lang="vi-VN" sz="28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1025236" y="0"/>
            <a:ext cx="10834255" cy="3426027"/>
          </a:xfrm>
          <a:prstGeom prst="rect">
            <a:avLst/>
          </a:prstGeom>
          <a:noFill/>
          <a:ln w="9525">
            <a:noFill/>
            <a:miter lim="800000"/>
            <a:headEnd/>
            <a:tailEnd/>
          </a:ln>
          <a:effectLst/>
        </p:spPr>
      </p:pic>
      <p:sp>
        <p:nvSpPr>
          <p:cNvPr id="13" name="TextBox 12"/>
          <p:cNvSpPr txBox="1"/>
          <p:nvPr/>
        </p:nvSpPr>
        <p:spPr>
          <a:xfrm>
            <a:off x="0" y="4085629"/>
            <a:ext cx="12385964" cy="523220"/>
          </a:xfrm>
          <a:prstGeom prst="rect">
            <a:avLst/>
          </a:prstGeom>
          <a:noFill/>
        </p:spPr>
        <p:txBody>
          <a:bodyPr wrap="square" rtlCol="0">
            <a:spAutoFit/>
          </a:bodyPr>
          <a:lstStyle/>
          <a:p>
            <a:pPr marL="342900" indent="-342900"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2HCl</a:t>
            </a:r>
            <a:r>
              <a:rPr lang="en-US" sz="2800" dirty="0">
                <a:latin typeface="Times New Roman" panose="02020603050405020304" pitchFamily="18" charset="0"/>
                <a:cs typeface="Times New Roman" panose="02020603050405020304" pitchFamily="18" charset="0"/>
              </a:rPr>
              <a:t> 		+	 Mg 	</a:t>
            </a:r>
            <a:r>
              <a:rPr lang="en-US" sz="2800" dirty="0">
                <a:latin typeface="Times New Roman" panose="02020603050405020304" pitchFamily="18" charset="0"/>
                <a:cs typeface="Times New Roman" panose="02020603050405020304" pitchFamily="18" charset="0"/>
                <a:sym typeface="Wingdings 3"/>
              </a:rPr>
              <a:t>	</a:t>
            </a:r>
            <a:r>
              <a:rPr lang="en-US" sz="2800" dirty="0" err="1">
                <a:latin typeface="Times New Roman" panose="02020603050405020304" pitchFamily="18" charset="0"/>
                <a:cs typeface="Times New Roman" panose="02020603050405020304" pitchFamily="18" charset="0"/>
                <a:sym typeface="Wingdings 3"/>
              </a:rPr>
              <a:t>MgCl</a:t>
            </a:r>
            <a:r>
              <a:rPr lang="en-US" sz="2800" baseline="-25000" dirty="0" err="1">
                <a:latin typeface="Times New Roman" panose="02020603050405020304" pitchFamily="18" charset="0"/>
                <a:cs typeface="Times New Roman" panose="02020603050405020304" pitchFamily="18" charset="0"/>
                <a:sym typeface="Wingdings 3"/>
              </a:rPr>
              <a:t>2</a:t>
            </a:r>
            <a:r>
              <a:rPr lang="en-US" sz="2800" dirty="0">
                <a:latin typeface="Times New Roman" panose="02020603050405020304" pitchFamily="18" charset="0"/>
                <a:cs typeface="Times New Roman" panose="02020603050405020304" pitchFamily="18" charset="0"/>
                <a:sym typeface="Wingdings 3"/>
              </a:rPr>
              <a:t>		+	</a:t>
            </a:r>
            <a:r>
              <a:rPr lang="en-US" sz="2800" dirty="0" err="1">
                <a:latin typeface="Times New Roman" panose="02020603050405020304" pitchFamily="18" charset="0"/>
                <a:cs typeface="Times New Roman" panose="02020603050405020304" pitchFamily="18" charset="0"/>
                <a:sym typeface="Wingdings 3"/>
              </a:rPr>
              <a:t>H</a:t>
            </a:r>
            <a:r>
              <a:rPr lang="en-US" sz="2800" baseline="-25000" dirty="0" err="1">
                <a:latin typeface="Times New Roman" panose="02020603050405020304" pitchFamily="18" charset="0"/>
                <a:cs typeface="Times New Roman" panose="02020603050405020304" pitchFamily="18" charset="0"/>
                <a:sym typeface="Wingdings 3"/>
              </a:rPr>
              <a:t>2</a:t>
            </a:r>
            <a:r>
              <a:rPr lang="en-US" sz="2800" dirty="0">
                <a:latin typeface="Times New Roman" panose="02020603050405020304" pitchFamily="18" charset="0"/>
                <a:cs typeface="Times New Roman" panose="02020603050405020304" pitchFamily="18" charset="0"/>
                <a:sym typeface="Wingdings 3"/>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4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Effect transition="in" filter="fade">
                                      <p:cBhvr>
                                        <p:cTn id="9" dur="10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lide(fromBottom)">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08815" y="835142"/>
            <a:ext cx="6687292" cy="35394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200" dirty="0">
                <a:latin typeface="Arial" panose="020B0604020202020204" pitchFamily="34" charset="0"/>
                <a:cs typeface="Arial" panose="020B0604020202020204" pitchFamily="34" charset="0"/>
              </a:rPr>
              <a:t>Các loại dưa, cà muối chua có chứa nhiều acid. Tránh muối dưa, cà trong các dụng cụ bằng nhôm do acid có thể tác dụng với kim loại nhôm giải phóng ion kim loại gây độc hại cho cơ 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nhanh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hỏng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cụ</a:t>
            </a:r>
            <a:r>
              <a:rPr lang="vi-VN" sz="3200" dirty="0">
                <a:latin typeface="Arial" panose="020B0604020202020204" pitchFamily="34" charset="0"/>
                <a:cs typeface="Arial" panose="020B0604020202020204" pitchFamily="34" charset="0"/>
              </a:rPr>
              <a:t>.</a:t>
            </a:r>
          </a:p>
        </p:txBody>
      </p:sp>
      <p:pic>
        <p:nvPicPr>
          <p:cNvPr id="819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611" t="5958" r="7601" b="5979"/>
          <a:stretch/>
        </p:blipFill>
        <p:spPr bwMode="auto">
          <a:xfrm>
            <a:off x="0" y="31172"/>
            <a:ext cx="5010892" cy="4343400"/>
          </a:xfrm>
          <a:prstGeom prst="rect">
            <a:avLst/>
          </a:prstGeom>
          <a:noFill/>
          <a:ln w="9525">
            <a:noFill/>
            <a:miter lim="800000"/>
            <a:headEnd/>
            <a:tailEnd/>
          </a:ln>
          <a:effectLst/>
        </p:spPr>
      </p:pic>
    </p:spTree>
    <p:extLst>
      <p:ext uri="{BB962C8B-B14F-4D97-AF65-F5344CB8AC3E}">
        <p14:creationId xmlns:p14="http://schemas.microsoft.com/office/powerpoint/2010/main" val="35634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ox(in)">
                                      <p:cBhvr>
                                        <p:cTn id="7" dur="1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Bottom)">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F18D17A-BA14-4F4D-896D-E246596999F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698974"/>
          </a:xfrm>
          <a:prstGeom prst="rect">
            <a:avLst/>
          </a:prstGeom>
        </p:spPr>
      </p:pic>
    </p:spTree>
    <p:extLst>
      <p:ext uri="{BB962C8B-B14F-4D97-AF65-F5344CB8AC3E}">
        <p14:creationId xmlns:p14="http://schemas.microsoft.com/office/powerpoint/2010/main" val="508133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C6CF2CA-E4C1-4F57-9F02-6B9AF8AA7EFF}"/>
              </a:ext>
            </a:extLst>
          </p:cNvPr>
          <p:cNvSpPr/>
          <p:nvPr/>
        </p:nvSpPr>
        <p:spPr>
          <a:xfrm>
            <a:off x="5035958" y="2560650"/>
            <a:ext cx="2120083" cy="1015663"/>
          </a:xfrm>
          <a:prstGeom prst="rect">
            <a:avLst/>
          </a:prstGeom>
          <a:no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rgbClr val="FF0000"/>
                </a:solidFill>
                <a:effectLst>
                  <a:outerShdw blurRad="38100" dist="38100" dir="2700000" algn="tl">
                    <a:srgbClr val="000000">
                      <a:alpha val="43137"/>
                    </a:srgbClr>
                  </a:outerShdw>
                </a:effectLst>
              </a:rPr>
              <a:t>ACID</a:t>
            </a:r>
          </a:p>
        </p:txBody>
      </p:sp>
      <p:sp>
        <p:nvSpPr>
          <p:cNvPr id="5" name="TextBox 4">
            <a:extLst>
              <a:ext uri="{FF2B5EF4-FFF2-40B4-BE49-F238E27FC236}">
                <a16:creationId xmlns:a16="http://schemas.microsoft.com/office/drawing/2014/main" xmlns="" id="{8394662A-0B2B-4D78-8ECA-591183B38A73}"/>
              </a:ext>
            </a:extLst>
          </p:cNvPr>
          <p:cNvSpPr txBox="1"/>
          <p:nvPr/>
        </p:nvSpPr>
        <p:spPr>
          <a:xfrm>
            <a:off x="5475585" y="912494"/>
            <a:ext cx="1175658" cy="95410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err="1">
                <a:latin typeface="Arial" panose="020B0604020202020204" pitchFamily="34" charset="0"/>
                <a:cs typeface="Arial" panose="020B0604020202020204" pitchFamily="34" charset="0"/>
              </a:rPr>
              <a:t>Khái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niệm</a:t>
            </a:r>
            <a:endParaRPr lang="en-US"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9264E3FE-66D9-46EE-AC98-C28C9826673C}"/>
              </a:ext>
            </a:extLst>
          </p:cNvPr>
          <p:cNvSpPr txBox="1"/>
          <p:nvPr/>
        </p:nvSpPr>
        <p:spPr>
          <a:xfrm>
            <a:off x="114305" y="65316"/>
            <a:ext cx="4343396"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Acid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chất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tử</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tử</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hydrogen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gốc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acid. </a:t>
            </a:r>
          </a:p>
        </p:txBody>
      </p:sp>
      <p:sp>
        <p:nvSpPr>
          <p:cNvPr id="9" name="TextBox 8">
            <a:extLst>
              <a:ext uri="{FF2B5EF4-FFF2-40B4-BE49-F238E27FC236}">
                <a16:creationId xmlns:a16="http://schemas.microsoft.com/office/drawing/2014/main" xmlns="" id="{B56A03EE-FC90-46B8-A1AD-B8E26BFCCC52}"/>
              </a:ext>
            </a:extLst>
          </p:cNvPr>
          <p:cNvSpPr txBox="1"/>
          <p:nvPr/>
        </p:nvSpPr>
        <p:spPr>
          <a:xfrm>
            <a:off x="7365641" y="135682"/>
            <a:ext cx="3754116" cy="83099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Khi tan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acid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ra ion H</a:t>
            </a:r>
            <a:r>
              <a:rPr lang="en-US" sz="24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400" dirty="0"/>
          </a:p>
        </p:txBody>
      </p:sp>
      <p:sp>
        <p:nvSpPr>
          <p:cNvPr id="10" name="TextBox 9">
            <a:extLst>
              <a:ext uri="{FF2B5EF4-FFF2-40B4-BE49-F238E27FC236}">
                <a16:creationId xmlns:a16="http://schemas.microsoft.com/office/drawing/2014/main" xmlns="" id="{75B5315F-E5FE-47E2-9BF2-14BBA539822C}"/>
              </a:ext>
            </a:extLst>
          </p:cNvPr>
          <p:cNvSpPr txBox="1"/>
          <p:nvPr/>
        </p:nvSpPr>
        <p:spPr>
          <a:xfrm>
            <a:off x="6566926" y="4315083"/>
            <a:ext cx="1529419" cy="13849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spcBef>
                <a:spcPts val="600"/>
              </a:spcBef>
              <a:spcAft>
                <a:spcPts val="600"/>
              </a:spcAft>
            </a:pP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hóa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endParaRPr lang="en-US" sz="2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50CE979C-E665-4133-ACC9-D829219171C7}"/>
              </a:ext>
            </a:extLst>
          </p:cNvPr>
          <p:cNvSpPr txBox="1"/>
          <p:nvPr/>
        </p:nvSpPr>
        <p:spPr>
          <a:xfrm>
            <a:off x="4142282" y="4315083"/>
            <a:ext cx="1921132" cy="1384995"/>
          </a:xfrm>
          <a:prstGeom prst="rect">
            <a:avLst/>
          </a:prstGeom>
          <a:ln>
            <a:noFill/>
          </a:ln>
          <a:effectLst>
            <a:outerShdw blurRad="190500" dist="228600" dir="2700000" algn="ctr">
              <a:srgbClr val="000000">
                <a:alpha val="30000"/>
              </a:srgbClr>
            </a:outerShdw>
            <a:softEdge rad="12700"/>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spcBef>
                <a:spcPts val="600"/>
              </a:spcBef>
              <a:spcAft>
                <a:spcPts val="600"/>
              </a:spcAft>
            </a:pP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acid </a:t>
            </a:r>
            <a:r>
              <a:rPr lang="en-US" sz="2800" dirty="0" err="1">
                <a:latin typeface="Arial" panose="020B0604020202020204" pitchFamily="34" charset="0"/>
                <a:cs typeface="Arial" panose="020B0604020202020204" pitchFamily="34" charset="0"/>
              </a:rPr>
              <a:t>thông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endParaRPr 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E42FDA76-6C56-41F8-B5CB-F20394F1BF58}"/>
              </a:ext>
            </a:extLst>
          </p:cNvPr>
          <p:cNvSpPr txBox="1"/>
          <p:nvPr/>
        </p:nvSpPr>
        <p:spPr>
          <a:xfrm>
            <a:off x="8096345" y="3198167"/>
            <a:ext cx="3976054" cy="461665"/>
          </a:xfrm>
          <a:prstGeom prst="rect">
            <a:avLst/>
          </a:prstGeom>
          <a:ln>
            <a:solidFill>
              <a:srgbClr val="CC0099"/>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tím</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đỏ</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CDFC751C-9E33-46D1-8B7A-1E017A578B9A}"/>
              </a:ext>
            </a:extLst>
          </p:cNvPr>
          <p:cNvSpPr txBox="1"/>
          <p:nvPr/>
        </p:nvSpPr>
        <p:spPr>
          <a:xfrm>
            <a:off x="7202355" y="6189045"/>
            <a:ext cx="4887588" cy="461665"/>
          </a:xfrm>
          <a:prstGeom prst="rect">
            <a:avLst/>
          </a:prstGeom>
          <a:ln>
            <a:solidFill>
              <a:srgbClr val="CC0099"/>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r>
              <a:rPr lang="en-US" sz="2400" dirty="0">
                <a:solidFill>
                  <a:srgbClr val="FF0000"/>
                </a:solidFill>
                <a:latin typeface="Times New Roman" panose="02020603050405020304" pitchFamily="18" charset="0"/>
                <a:cs typeface="Times New Roman" panose="02020603050405020304" pitchFamily="18" charset="0"/>
              </a:rPr>
              <a:t>Acid + Kim </a:t>
            </a:r>
            <a:r>
              <a:rPr lang="en-US" sz="2400" dirty="0" err="1">
                <a:solidFill>
                  <a:srgbClr val="FF0000"/>
                </a:solidFill>
                <a:latin typeface="Times New Roman" panose="02020603050405020304" pitchFamily="18" charset="0"/>
                <a:cs typeface="Times New Roman" panose="02020603050405020304" pitchFamily="18" charset="0"/>
              </a:rPr>
              <a:t>loại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3"/>
              </a:rPr>
              <a:t> </a:t>
            </a:r>
            <a:r>
              <a:rPr lang="en-US" sz="2400" dirty="0" err="1">
                <a:solidFill>
                  <a:srgbClr val="FF0000"/>
                </a:solidFill>
                <a:latin typeface="Times New Roman" panose="02020603050405020304" pitchFamily="18" charset="0"/>
                <a:cs typeface="Times New Roman" panose="02020603050405020304" pitchFamily="18" charset="0"/>
              </a:rPr>
              <a:t>Muối</a:t>
            </a:r>
            <a:r>
              <a:rPr lang="en-US" sz="2400" dirty="0">
                <a:solidFill>
                  <a:srgbClr val="FF0000"/>
                </a:solidFill>
                <a:latin typeface="Times New Roman" panose="02020603050405020304" pitchFamily="18" charset="0"/>
                <a:cs typeface="Times New Roman" panose="02020603050405020304" pitchFamily="18" charset="0"/>
              </a:rPr>
              <a:t> + Hydrogen</a:t>
            </a:r>
          </a:p>
        </p:txBody>
      </p:sp>
      <p:sp>
        <p:nvSpPr>
          <p:cNvPr id="14" name="TextBox 13">
            <a:extLst>
              <a:ext uri="{FF2B5EF4-FFF2-40B4-BE49-F238E27FC236}">
                <a16:creationId xmlns:a16="http://schemas.microsoft.com/office/drawing/2014/main" xmlns="" id="{DA4B9E6C-E711-48D0-9F45-4AB795BFC0E8}"/>
              </a:ext>
            </a:extLst>
          </p:cNvPr>
          <p:cNvSpPr txBox="1"/>
          <p:nvPr/>
        </p:nvSpPr>
        <p:spPr>
          <a:xfrm>
            <a:off x="82981" y="3321278"/>
            <a:ext cx="3671255"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latin typeface="Times New Roman" pitchFamily="18" charset="0"/>
                <a:cs typeface="Times New Roman" pitchFamily="18" charset="0"/>
              </a:rPr>
              <a:t>1. Hydrochloric acid (</a:t>
            </a:r>
            <a:r>
              <a:rPr lang="en-US" sz="2400" dirty="0" err="1">
                <a:latin typeface="Times New Roman" pitchFamily="18" charset="0"/>
                <a:cs typeface="Times New Roman" pitchFamily="18" charset="0"/>
              </a:rPr>
              <a:t>HCl</a:t>
            </a:r>
            <a:r>
              <a:rPr lang="en-US" sz="2400" dirty="0">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xmlns="" id="{B5F00B91-C8C7-448E-9AE4-B74ACCE43FED}"/>
              </a:ext>
            </a:extLst>
          </p:cNvPr>
          <p:cNvSpPr txBox="1"/>
          <p:nvPr/>
        </p:nvSpPr>
        <p:spPr>
          <a:xfrm>
            <a:off x="82981" y="4776747"/>
            <a:ext cx="3156905"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latin typeface="Times New Roman" pitchFamily="18" charset="0"/>
                <a:cs typeface="Times New Roman" pitchFamily="18" charset="0"/>
              </a:rPr>
              <a:t>2. Sulfuric acid (</a:t>
            </a:r>
            <a:r>
              <a:rPr lang="en-US" sz="2400" dirty="0" err="1">
                <a:latin typeface="Times New Roman" pitchFamily="18" charset="0"/>
                <a:cs typeface="Times New Roman" pitchFamily="18" charset="0"/>
              </a:rPr>
              <a:t>H</a:t>
            </a:r>
            <a:r>
              <a:rPr lang="en-US" sz="2400" baseline="-25000" dirty="0" err="1">
                <a:latin typeface="Times New Roman" pitchFamily="18" charset="0"/>
                <a:cs typeface="Times New Roman" pitchFamily="18" charset="0"/>
              </a:rPr>
              <a:t>2</a:t>
            </a:r>
            <a:r>
              <a:rPr lang="en-US" sz="2400" dirty="0" err="1">
                <a:latin typeface="Times New Roman" pitchFamily="18" charset="0"/>
                <a:cs typeface="Times New Roman" pitchFamily="18" charset="0"/>
              </a:rPr>
              <a:t>SO</a:t>
            </a:r>
            <a:r>
              <a:rPr lang="en-US" sz="2400" baseline="-25000" dirty="0" err="1">
                <a:latin typeface="Times New Roman" pitchFamily="18" charset="0"/>
                <a:cs typeface="Times New Roman" pitchFamily="18" charset="0"/>
              </a:rPr>
              <a:t>4</a:t>
            </a:r>
            <a:r>
              <a:rPr lang="en-US" sz="2400" dirty="0">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xmlns="" id="{D7E69634-68C1-42FD-BC2D-5884BEBF2EEB}"/>
              </a:ext>
            </a:extLst>
          </p:cNvPr>
          <p:cNvSpPr txBox="1"/>
          <p:nvPr/>
        </p:nvSpPr>
        <p:spPr>
          <a:xfrm>
            <a:off x="114304" y="6178617"/>
            <a:ext cx="3608611"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latin typeface="Times New Roman" pitchFamily="18" charset="0"/>
                <a:cs typeface="Times New Roman" pitchFamily="18" charset="0"/>
              </a:rPr>
              <a:t>3. Acetic acid (</a:t>
            </a:r>
            <a:r>
              <a:rPr lang="en-US" sz="2400" dirty="0" err="1">
                <a:latin typeface="Times New Roman" pitchFamily="18" charset="0"/>
                <a:cs typeface="Times New Roman" pitchFamily="18" charset="0"/>
              </a:rPr>
              <a:t>CH</a:t>
            </a:r>
            <a:r>
              <a:rPr lang="en-US" sz="2400" baseline="-25000" dirty="0" err="1">
                <a:latin typeface="Times New Roman" pitchFamily="18" charset="0"/>
                <a:cs typeface="Times New Roman" pitchFamily="18" charset="0"/>
              </a:rPr>
              <a:t>3</a:t>
            </a:r>
            <a:r>
              <a:rPr lang="en-US" sz="2400" dirty="0" err="1">
                <a:latin typeface="Times New Roman" pitchFamily="18" charset="0"/>
                <a:cs typeface="Times New Roman" pitchFamily="18" charset="0"/>
              </a:rPr>
              <a:t>COOH</a:t>
            </a:r>
            <a:r>
              <a:rPr lang="en-US" sz="2400" dirty="0">
                <a:latin typeface="Times New Roman" pitchFamily="18" charset="0"/>
                <a:cs typeface="Times New Roman" pitchFamily="18" charset="0"/>
              </a:rPr>
              <a:t>)</a:t>
            </a:r>
          </a:p>
        </p:txBody>
      </p:sp>
      <p:cxnSp>
        <p:nvCxnSpPr>
          <p:cNvPr id="21" name="Straight Arrow Connector 20">
            <a:extLst>
              <a:ext uri="{FF2B5EF4-FFF2-40B4-BE49-F238E27FC236}">
                <a16:creationId xmlns:a16="http://schemas.microsoft.com/office/drawing/2014/main" xmlns="" id="{D337474A-D970-451A-91E1-5100EEAAD8FE}"/>
              </a:ext>
            </a:extLst>
          </p:cNvPr>
          <p:cNvCxnSpPr>
            <a:stCxn id="2" idx="2"/>
            <a:endCxn id="11" idx="0"/>
          </p:cNvCxnSpPr>
          <p:nvPr/>
        </p:nvCxnSpPr>
        <p:spPr>
          <a:xfrm flipH="1">
            <a:off x="5102848" y="3576313"/>
            <a:ext cx="993152" cy="7387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7C003174-BAC8-40CF-A927-635A898F4E5C}"/>
              </a:ext>
            </a:extLst>
          </p:cNvPr>
          <p:cNvCxnSpPr>
            <a:cxnSpLocks/>
            <a:stCxn id="2" idx="2"/>
            <a:endCxn id="10" idx="0"/>
          </p:cNvCxnSpPr>
          <p:nvPr/>
        </p:nvCxnSpPr>
        <p:spPr>
          <a:xfrm>
            <a:off x="6096000" y="3576313"/>
            <a:ext cx="1235636" cy="7387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F17CB6FF-0EB5-498A-9965-F0E40AB60FBD}"/>
              </a:ext>
            </a:extLst>
          </p:cNvPr>
          <p:cNvCxnSpPr>
            <a:cxnSpLocks/>
            <a:stCxn id="2" idx="0"/>
            <a:endCxn id="5" idx="2"/>
          </p:cNvCxnSpPr>
          <p:nvPr/>
        </p:nvCxnSpPr>
        <p:spPr>
          <a:xfrm flipH="1" flipV="1">
            <a:off x="6063414" y="1866601"/>
            <a:ext cx="32586" cy="6940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81" name="Straight Arrow Connector 3080">
            <a:extLst>
              <a:ext uri="{FF2B5EF4-FFF2-40B4-BE49-F238E27FC236}">
                <a16:creationId xmlns:a16="http://schemas.microsoft.com/office/drawing/2014/main" xmlns="" id="{4B6C51CC-E51E-4385-8178-0F73F6AAF64E}"/>
              </a:ext>
            </a:extLst>
          </p:cNvPr>
          <p:cNvCxnSpPr>
            <a:endCxn id="7" idx="3"/>
          </p:cNvCxnSpPr>
          <p:nvPr/>
        </p:nvCxnSpPr>
        <p:spPr>
          <a:xfrm flipH="1" flipV="1">
            <a:off x="4457701" y="665481"/>
            <a:ext cx="1017884" cy="60016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083" name="Straight Arrow Connector 3082">
            <a:extLst>
              <a:ext uri="{FF2B5EF4-FFF2-40B4-BE49-F238E27FC236}">
                <a16:creationId xmlns:a16="http://schemas.microsoft.com/office/drawing/2014/main" xmlns="" id="{D0DEB235-A65B-4DE4-B7D9-4638DE82FDBE}"/>
              </a:ext>
            </a:extLst>
          </p:cNvPr>
          <p:cNvCxnSpPr>
            <a:cxnSpLocks/>
            <a:endCxn id="9" idx="1"/>
          </p:cNvCxnSpPr>
          <p:nvPr/>
        </p:nvCxnSpPr>
        <p:spPr>
          <a:xfrm flipV="1">
            <a:off x="6651243" y="551181"/>
            <a:ext cx="714398" cy="78376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086" name="Straight Arrow Connector 3085">
            <a:extLst>
              <a:ext uri="{FF2B5EF4-FFF2-40B4-BE49-F238E27FC236}">
                <a16:creationId xmlns:a16="http://schemas.microsoft.com/office/drawing/2014/main" xmlns="" id="{F7A49DCE-C7C5-41BB-B170-3A726FE03B4A}"/>
              </a:ext>
            </a:extLst>
          </p:cNvPr>
          <p:cNvCxnSpPr>
            <a:stCxn id="11" idx="1"/>
          </p:cNvCxnSpPr>
          <p:nvPr/>
        </p:nvCxnSpPr>
        <p:spPr>
          <a:xfrm flipH="1" flipV="1">
            <a:off x="3754236" y="3576313"/>
            <a:ext cx="388046" cy="1431268"/>
          </a:xfrm>
          <a:prstGeom prst="straightConnector1">
            <a:avLst/>
          </a:prstGeom>
          <a:ln w="38100">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3088" name="Straight Arrow Connector 3087">
            <a:extLst>
              <a:ext uri="{FF2B5EF4-FFF2-40B4-BE49-F238E27FC236}">
                <a16:creationId xmlns:a16="http://schemas.microsoft.com/office/drawing/2014/main" xmlns="" id="{9459FA64-93C6-4B4C-AEC0-4168E18B98FC}"/>
              </a:ext>
            </a:extLst>
          </p:cNvPr>
          <p:cNvCxnSpPr>
            <a:stCxn id="11" idx="1"/>
            <a:endCxn id="15" idx="3"/>
          </p:cNvCxnSpPr>
          <p:nvPr/>
        </p:nvCxnSpPr>
        <p:spPr>
          <a:xfrm flipH="1" flipV="1">
            <a:off x="3239886" y="5007580"/>
            <a:ext cx="902396" cy="1"/>
          </a:xfrm>
          <a:prstGeom prst="straightConnector1">
            <a:avLst/>
          </a:prstGeom>
          <a:ln w="38100">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3090" name="Straight Arrow Connector 3089">
            <a:extLst>
              <a:ext uri="{FF2B5EF4-FFF2-40B4-BE49-F238E27FC236}">
                <a16:creationId xmlns:a16="http://schemas.microsoft.com/office/drawing/2014/main" xmlns="" id="{AA3A6448-2E0A-4D20-AF10-A88E1BCDAB5B}"/>
              </a:ext>
            </a:extLst>
          </p:cNvPr>
          <p:cNvCxnSpPr>
            <a:stCxn id="11" idx="1"/>
            <a:endCxn id="16" idx="3"/>
          </p:cNvCxnSpPr>
          <p:nvPr/>
        </p:nvCxnSpPr>
        <p:spPr>
          <a:xfrm flipH="1">
            <a:off x="3722915" y="5007581"/>
            <a:ext cx="419367" cy="1401869"/>
          </a:xfrm>
          <a:prstGeom prst="straightConnector1">
            <a:avLst/>
          </a:prstGeom>
          <a:ln w="38100">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3096" name="Straight Arrow Connector 3095">
            <a:extLst>
              <a:ext uri="{FF2B5EF4-FFF2-40B4-BE49-F238E27FC236}">
                <a16:creationId xmlns:a16="http://schemas.microsoft.com/office/drawing/2014/main" xmlns="" id="{BB7A1365-4A99-4A86-B16A-12A66735ABDE}"/>
              </a:ext>
            </a:extLst>
          </p:cNvPr>
          <p:cNvCxnSpPr>
            <a:stCxn id="10" idx="3"/>
          </p:cNvCxnSpPr>
          <p:nvPr/>
        </p:nvCxnSpPr>
        <p:spPr>
          <a:xfrm flipV="1">
            <a:off x="8096345" y="3659832"/>
            <a:ext cx="1988027" cy="1347749"/>
          </a:xfrm>
          <a:prstGeom prst="straightConnector1">
            <a:avLst/>
          </a:prstGeom>
          <a:ln w="38100">
            <a:solidFill>
              <a:srgbClr val="CC0099"/>
            </a:solidFill>
            <a:tailEnd type="triangle"/>
          </a:ln>
        </p:spPr>
        <p:style>
          <a:lnRef idx="1">
            <a:schemeClr val="accent1"/>
          </a:lnRef>
          <a:fillRef idx="0">
            <a:schemeClr val="accent1"/>
          </a:fillRef>
          <a:effectRef idx="0">
            <a:schemeClr val="accent1"/>
          </a:effectRef>
          <a:fontRef idx="minor">
            <a:schemeClr val="tx1"/>
          </a:fontRef>
        </p:style>
      </p:cxnSp>
      <p:cxnSp>
        <p:nvCxnSpPr>
          <p:cNvPr id="3098" name="Straight Arrow Connector 3097">
            <a:extLst>
              <a:ext uri="{FF2B5EF4-FFF2-40B4-BE49-F238E27FC236}">
                <a16:creationId xmlns:a16="http://schemas.microsoft.com/office/drawing/2014/main" xmlns="" id="{52939F08-4C3A-4DF0-8432-2D2C0D9AD6D3}"/>
              </a:ext>
            </a:extLst>
          </p:cNvPr>
          <p:cNvCxnSpPr>
            <a:stCxn id="10" idx="3"/>
          </p:cNvCxnSpPr>
          <p:nvPr/>
        </p:nvCxnSpPr>
        <p:spPr>
          <a:xfrm>
            <a:off x="8096345" y="5007581"/>
            <a:ext cx="1549804" cy="1181464"/>
          </a:xfrm>
          <a:prstGeom prst="straightConnector1">
            <a:avLst/>
          </a:prstGeom>
          <a:ln w="38100">
            <a:solidFill>
              <a:srgbClr val="CC00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686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p:cNvSpPr txBox="1">
            <a:spLocks noChangeArrowheads="1"/>
          </p:cNvSpPr>
          <p:nvPr/>
        </p:nvSpPr>
        <p:spPr bwMode="auto">
          <a:xfrm>
            <a:off x="914400" y="1295401"/>
            <a:ext cx="10160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US" sz="4800" b="1">
                <a:solidFill>
                  <a:srgbClr val="FF3300"/>
                </a:solidFill>
                <a:latin typeface="Calibri" pitchFamily="34" charset="0"/>
              </a:rPr>
              <a:t>RẤT MONG SỰ ĐÓNG GÓP Ý KIẾN CỦA QUÝ THẦY CÔ ĐẾ BÀI GIẢNG NGÀY CÀNG HOÀN THIỆN HƠN !</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95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7" descr="fairypai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36322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17" descr="ro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3501" y="-285750"/>
            <a:ext cx="32385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8" descr="10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4572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18" descr="wild_cher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143376"/>
            <a:ext cx="26035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946247" y="151180"/>
            <a:ext cx="8096307" cy="4708981"/>
          </a:xfrm>
          <a:prstGeom prst="rect">
            <a:avLst/>
          </a:prstGeom>
          <a:solidFill>
            <a:schemeClr val="accent3">
              <a:lumMod val="60000"/>
              <a:lumOff val="40000"/>
            </a:schemeClr>
          </a:solidFill>
          <a:ln>
            <a:solidFill>
              <a:srgbClr val="FF0000"/>
            </a:solidFill>
          </a:ln>
          <a:effectLst>
            <a:glow rad="228600">
              <a:schemeClr val="accent6">
                <a:satMod val="175000"/>
                <a:alpha val="40000"/>
              </a:schemeClr>
            </a:glow>
            <a:outerShdw blurRad="127000" dist="38100" dir="2700000" algn="ctr">
              <a:srgbClr val="000000">
                <a:alpha val="45000"/>
              </a:srgbClr>
            </a:outerShdw>
            <a:reflection blurRad="6350" stA="50000" endA="300" endPos="90000" dir="5400000" sy="-100000" algn="bl" rotWithShape="0"/>
          </a:effectLst>
          <a:sp3d prstMaterial="translucentPowder">
            <a:bevelT w="203200" h="50800" prst="softRound"/>
          </a:sp3d>
        </p:spPr>
        <p:txBody>
          <a:bodyPr>
            <a:spAutoFit/>
            <a:scene3d>
              <a:camera prst="orthographicFront"/>
              <a:lightRig rig="freezing" dir="t"/>
            </a:scene3d>
            <a:sp3d prstMaterial="clear"/>
          </a:bodyPr>
          <a:lstStyle/>
          <a:p>
            <a:pPr algn="ctr" fontAlgn="auto">
              <a:spcBef>
                <a:spcPts val="0"/>
              </a:spcBef>
              <a:spcAft>
                <a:spcPts val="0"/>
              </a:spcAft>
              <a:defRPr/>
            </a:pPr>
            <a:r>
              <a:rPr lang="en-US" sz="6000" b="1" i="1" spc="300" dirty="0">
                <a:ln w="11430" cmpd="sng">
                  <a:solidFill>
                    <a:schemeClr val="accent1">
                      <a:tint val="10000"/>
                    </a:schemeClr>
                  </a:solidFill>
                  <a:prstDash val="solid"/>
                  <a:miter lim="800000"/>
                </a:ln>
                <a:solidFill>
                  <a:srgbClr val="FF0000"/>
                </a:solidFill>
                <a:effectLst>
                  <a:glow rad="228600">
                    <a:schemeClr val="accent3">
                      <a:satMod val="175000"/>
                      <a:alpha val="40000"/>
                    </a:schemeClr>
                  </a:glow>
                </a:effectLst>
              </a:rPr>
              <a:t>CẢM ƠN QUÍ THẦY GIÁO,CÔ GIÁO ĐÃLẮNG </a:t>
            </a:r>
            <a:r>
              <a:rPr lang="en-US" sz="6000" b="1" i="1" spc="300" dirty="0" smtClean="0">
                <a:ln w="11430" cmpd="sng">
                  <a:solidFill>
                    <a:schemeClr val="accent1">
                      <a:tint val="10000"/>
                    </a:schemeClr>
                  </a:solidFill>
                  <a:prstDash val="solid"/>
                  <a:miter lim="800000"/>
                </a:ln>
                <a:solidFill>
                  <a:srgbClr val="FF0000"/>
                </a:solidFill>
                <a:effectLst>
                  <a:glow rad="228600">
                    <a:schemeClr val="accent3">
                      <a:satMod val="175000"/>
                      <a:alpha val="40000"/>
                    </a:schemeClr>
                  </a:glow>
                </a:effectLst>
              </a:rPr>
              <a:t>NGHE !CHÚC </a:t>
            </a:r>
            <a:r>
              <a:rPr lang="en-US" sz="6000" b="1" i="1" spc="300" dirty="0">
                <a:ln w="11430" cmpd="sng">
                  <a:solidFill>
                    <a:schemeClr val="accent1">
                      <a:tint val="10000"/>
                    </a:schemeClr>
                  </a:solidFill>
                  <a:prstDash val="solid"/>
                  <a:miter lim="800000"/>
                </a:ln>
                <a:solidFill>
                  <a:srgbClr val="FF0000"/>
                </a:solidFill>
                <a:effectLst>
                  <a:glow rad="228600">
                    <a:schemeClr val="accent3">
                      <a:satMod val="175000"/>
                      <a:alpha val="40000"/>
                    </a:schemeClr>
                  </a:glow>
                </a:effectLst>
              </a:rPr>
              <a:t>SỨC KHỎE VÀ HẠNH PHÚC.</a:t>
            </a:r>
          </a:p>
        </p:txBody>
      </p:sp>
    </p:spTree>
    <p:extLst>
      <p:ext uri="{BB962C8B-B14F-4D97-AF65-F5344CB8AC3E}">
        <p14:creationId xmlns:p14="http://schemas.microsoft.com/office/powerpoint/2010/main" val="975389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511"/>
                                        </p:tgtEl>
                                        <p:attrNameLst>
                                          <p:attrName>style.visibility</p:attrName>
                                        </p:attrNameLst>
                                      </p:cBhvr>
                                      <p:to>
                                        <p:strVal val="visible"/>
                                      </p:to>
                                    </p:set>
                                    <p:anim calcmode="discrete" valueType="clr">
                                      <p:cBhvr override="childStyle">
                                        <p:cTn id="7" dur="80"/>
                                        <p:tgtEl>
                                          <p:spTgt spid="215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11"/>
                                        </p:tgtEl>
                                        <p:attrNameLst>
                                          <p:attrName>fillcolor</p:attrName>
                                        </p:attrNameLst>
                                      </p:cBhvr>
                                      <p:tavLst>
                                        <p:tav tm="0">
                                          <p:val>
                                            <p:clrVal>
                                              <a:schemeClr val="accent2"/>
                                            </p:clrVal>
                                          </p:val>
                                        </p:tav>
                                        <p:tav tm="50000">
                                          <p:val>
                                            <p:clrVal>
                                              <a:schemeClr val="hlink"/>
                                            </p:clrVal>
                                          </p:val>
                                        </p:tav>
                                      </p:tavLst>
                                    </p:anim>
                                    <p:set>
                                      <p:cBhvr>
                                        <p:cTn id="9" dur="80"/>
                                        <p:tgtEl>
                                          <p:spTgt spid="2151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xit" presetSubtype="16" fill="hold" nodeType="clickEffect">
                                  <p:stCondLst>
                                    <p:cond delay="0"/>
                                  </p:stCondLst>
                                  <p:childTnLst>
                                    <p:animEffect transition="out" filter="box(in)">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EJ1450"/>
          <p:cNvPicPr>
            <a:picLocks noGrp="1" noChangeAspect="1" noChangeArrowheads="1"/>
          </p:cNvPicPr>
          <p:nvPr>
            <p:ph type="ctrTitle" idx="4294967295"/>
          </p:nvPr>
        </p:nvPicPr>
        <p:blipFill>
          <a:blip r:embed="rId4">
            <a:extLst>
              <a:ext uri="{28A0092B-C50C-407E-A947-70E740481C1C}">
                <a14:useLocalDpi xmlns:a14="http://schemas.microsoft.com/office/drawing/2010/main" val="0"/>
              </a:ext>
            </a:extLst>
          </a:blip>
          <a:srcRect/>
          <a:stretch>
            <a:fillRect/>
          </a:stretch>
        </p:blipFill>
        <p:spPr>
          <a:xfrm>
            <a:off x="543984" y="276225"/>
            <a:ext cx="10936816" cy="6153150"/>
          </a:xfrm>
          <a:noFill/>
        </p:spPr>
      </p:pic>
      <p:pic>
        <p:nvPicPr>
          <p:cNvPr id="151555" name="Picture 3" descr="Entertainment-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92800" y="4267201"/>
            <a:ext cx="21336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1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042400" y="228600"/>
            <a:ext cx="18288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Mua xuan oi.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5892800" y="32766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5"/>
          <p:cNvSpPr txBox="1">
            <a:spLocks noChangeArrowheads="1"/>
          </p:cNvSpPr>
          <p:nvPr/>
        </p:nvSpPr>
        <p:spPr bwMode="auto">
          <a:xfrm>
            <a:off x="1422400" y="1811338"/>
            <a:ext cx="95504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algn="ctr" eaLnBrk="1" hangingPunct="1">
              <a:spcBef>
                <a:spcPct val="50000"/>
              </a:spcBef>
            </a:pPr>
            <a:r>
              <a:rPr lang="en-US" sz="3600">
                <a:solidFill>
                  <a:srgbClr val="FF3300"/>
                </a:solidFill>
                <a:latin typeface=".VnRevueH"/>
              </a:rPr>
              <a:t>THE END</a:t>
            </a:r>
          </a:p>
          <a:p>
            <a:pPr algn="ctr" eaLnBrk="1" hangingPunct="1">
              <a:spcBef>
                <a:spcPct val="50000"/>
              </a:spcBef>
            </a:pPr>
            <a:r>
              <a:rPr lang="en-US" sz="3600">
                <a:solidFill>
                  <a:srgbClr val="FF3300"/>
                </a:solidFill>
                <a:latin typeface=".VnRevueH"/>
              </a:rPr>
              <a:t>Thanks for listening</a:t>
            </a:r>
          </a:p>
        </p:txBody>
      </p:sp>
    </p:spTree>
    <p:extLst>
      <p:ext uri="{BB962C8B-B14F-4D97-AF65-F5344CB8AC3E}">
        <p14:creationId xmlns:p14="http://schemas.microsoft.com/office/powerpoint/2010/main" val="181869497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51555"/>
                                        </p:tgtEl>
                                        <p:attrNameLst>
                                          <p:attrName>style.visibility</p:attrName>
                                        </p:attrNameLst>
                                      </p:cBhvr>
                                      <p:to>
                                        <p:strVal val="visible"/>
                                      </p:to>
                                    </p:set>
                                    <p:animEffect transition="in" filter="box(in)">
                                      <p:cBhvr>
                                        <p:cTn id="7" dur="500"/>
                                        <p:tgtEl>
                                          <p:spTgt spid="151555"/>
                                        </p:tgtEl>
                                      </p:cBhvr>
                                    </p:animEffect>
                                  </p:childTnLst>
                                  <p:subTnLst>
                                    <p:audio>
                                      <p:cMediaNode>
                                        <p:cTn display="0" masterRel="sameClick">
                                          <p:stCondLst>
                                            <p:cond evt="begin" delay="0">
                                              <p:tn val="5"/>
                                            </p:cond>
                                          </p:stCondLst>
                                          <p:endCondLst>
                                            <p:cond evt="onStopAudio" delay="0">
                                              <p:tgtEl>
                                                <p:sldTgt/>
                                              </p:tgtEl>
                                            </p:cond>
                                          </p:endCondLst>
                                        </p:cTn>
                                        <p:tgtEl>
                                          <p:sndTgt r:embed="rId3" name="clap.wav"/>
                                        </p:tgtEl>
                                      </p:cMediaNode>
                                    </p:audio>
                                  </p:subTnLst>
                                </p:cTn>
                              </p:par>
                              <p:par>
                                <p:cTn id="8" presetID="1" presetClass="mediacall" presetSubtype="0" fill="hold" nodeType="withEffect">
                                  <p:stCondLst>
                                    <p:cond delay="0"/>
                                  </p:stCondLst>
                                  <p:childTnLst>
                                    <p:cmd type="call" cmd="playFrom(0.0)">
                                      <p:cBhvr>
                                        <p:cTn id="9" dur="256209" fill="hold"/>
                                        <p:tgtEl>
                                          <p:spTgt spid="1515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15155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329"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8: </a:t>
            </a:r>
            <a:r>
              <a:rPr lang="en-US" sz="2800" b="1" dirty="0" smtClean="0">
                <a:solidFill>
                  <a:srgbClr val="FF0000"/>
                </a:solidFill>
                <a:latin typeface="Times New Roman" pitchFamily="18" charset="0"/>
                <a:cs typeface="Times New Roman" pitchFamily="18" charset="0"/>
              </a:rPr>
              <a:t>ACID ( </a:t>
            </a:r>
            <a:r>
              <a:rPr lang="en-US" sz="2800" b="1" dirty="0" err="1" smtClean="0">
                <a:solidFill>
                  <a:srgbClr val="FF0000"/>
                </a:solidFill>
                <a:latin typeface="Times New Roman" pitchFamily="18" charset="0"/>
                <a:cs typeface="Times New Roman" pitchFamily="18" charset="0"/>
              </a:rPr>
              <a:t>Tiết</a:t>
            </a:r>
            <a:r>
              <a:rPr lang="en-US" sz="2800" b="1" dirty="0" smtClean="0">
                <a:solidFill>
                  <a:srgbClr val="FF0000"/>
                </a:solidFill>
                <a:latin typeface="Times New Roman" pitchFamily="18" charset="0"/>
                <a:cs typeface="Times New Roman" pitchFamily="18" charset="0"/>
              </a:rPr>
              <a:t> 1)</a:t>
            </a:r>
            <a:endParaRPr lang="en-US" sz="2800" b="1" dirty="0">
              <a:solidFill>
                <a:srgbClr val="FF0000"/>
              </a:solidFill>
              <a:latin typeface="Times New Roman" pitchFamily="18" charset="0"/>
              <a:cs typeface="Times New Roman" pitchFamily="18" charset="0"/>
            </a:endParaRPr>
          </a:p>
        </p:txBody>
      </p:sp>
      <p:sp>
        <p:nvSpPr>
          <p:cNvPr id="6" name="TextBox 5"/>
          <p:cNvSpPr txBox="1"/>
          <p:nvPr/>
        </p:nvSpPr>
        <p:spPr>
          <a:xfrm>
            <a:off x="0" y="368784"/>
            <a:ext cx="3207657"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I. </a:t>
            </a:r>
            <a:r>
              <a:rPr lang="en-US" sz="2400" b="1" dirty="0" err="1">
                <a:solidFill>
                  <a:srgbClr val="0000FF"/>
                </a:solidFill>
                <a:latin typeface="Times New Roman" pitchFamily="18" charset="0"/>
                <a:cs typeface="Times New Roman" pitchFamily="18" charset="0"/>
              </a:rPr>
              <a:t>KHÁI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NIỆM</a:t>
            </a:r>
            <a:r>
              <a:rPr lang="en-US" sz="2400" b="1" dirty="0">
                <a:solidFill>
                  <a:srgbClr val="0000FF"/>
                </a:solidFill>
                <a:latin typeface="Times New Roman" pitchFamily="18" charset="0"/>
                <a:cs typeface="Times New Roman" pitchFamily="18" charset="0"/>
              </a:rPr>
              <a:t> ACID</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68784"/>
            <a:ext cx="12192000"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I. </a:t>
            </a:r>
            <a:r>
              <a:rPr lang="en-US" sz="2400" b="1" dirty="0" err="1">
                <a:solidFill>
                  <a:srgbClr val="0000FF"/>
                </a:solidFill>
                <a:latin typeface="Times New Roman" pitchFamily="18" charset="0"/>
                <a:cs typeface="Times New Roman" pitchFamily="18" charset="0"/>
              </a:rPr>
              <a:t>KHÁI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NIỆM</a:t>
            </a:r>
            <a:r>
              <a:rPr lang="en-US" sz="2400" b="1" dirty="0">
                <a:solidFill>
                  <a:srgbClr val="0000FF"/>
                </a:solidFill>
                <a:latin typeface="Times New Roman" pitchFamily="18" charset="0"/>
                <a:cs typeface="Times New Roman" pitchFamily="18" charset="0"/>
              </a:rPr>
              <a:t> ACID</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6725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lumMod val="95000"/>
                  <a:lumOff val="5000"/>
                </a:schemeClr>
              </a:solidFill>
              <a:effectLst/>
              <a:latin typeface="Arial" pitchFamily="34" charset="0"/>
              <a:cs typeface="Arial" pitchFamily="34" charset="0"/>
            </a:endParaRPr>
          </a:p>
        </p:txBody>
      </p:sp>
      <p:sp>
        <p:nvSpPr>
          <p:cNvPr id="31747" name="Rectangle 3"/>
          <p:cNvSpPr>
            <a:spLocks noChangeArrowheads="1"/>
          </p:cNvSpPr>
          <p:nvPr/>
        </p:nvSpPr>
        <p:spPr bwMode="auto">
          <a:xfrm>
            <a:off x="0" y="6821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lumMod val="95000"/>
                  <a:lumOff val="5000"/>
                </a:schemeClr>
              </a:solidFill>
              <a:effectLst/>
              <a:latin typeface="Arial" pitchFamily="34" charset="0"/>
              <a:cs typeface="Arial" pitchFamily="34" charset="0"/>
            </a:endParaRPr>
          </a:p>
        </p:txBody>
      </p:sp>
      <p:sp>
        <p:nvSpPr>
          <p:cNvPr id="31751" name="Rectangle 7"/>
          <p:cNvSpPr>
            <a:spLocks noChangeArrowheads="1"/>
          </p:cNvSpPr>
          <p:nvPr/>
        </p:nvSpPr>
        <p:spPr bwMode="auto">
          <a:xfrm>
            <a:off x="0" y="697498"/>
            <a:ext cx="27764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lumMod val="95000"/>
                    <a:lumOff val="5000"/>
                  </a:schemeClr>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lumMod val="95000"/>
                  <a:lumOff val="5000"/>
                </a:schemeClr>
              </a:solidFill>
              <a:effectLst/>
              <a:latin typeface="Arial" pitchFamily="34" charset="0"/>
              <a:cs typeface="Arial" pitchFamily="34" charset="0"/>
            </a:endParaRPr>
          </a:p>
        </p:txBody>
      </p:sp>
      <p:sp>
        <p:nvSpPr>
          <p:cNvPr id="31752" name="Rectangle 8"/>
          <p:cNvSpPr>
            <a:spLocks noChangeArrowheads="1"/>
          </p:cNvSpPr>
          <p:nvPr/>
        </p:nvSpPr>
        <p:spPr bwMode="auto">
          <a:xfrm>
            <a:off x="0" y="9583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lumMod val="95000"/>
                  <a:lumOff val="5000"/>
                </a:schemeClr>
              </a:solidFill>
              <a:effectLst/>
              <a:latin typeface="Arial" pitchFamily="34" charset="0"/>
              <a:cs typeface="Arial" pitchFamily="34" charset="0"/>
            </a:endParaRPr>
          </a:p>
        </p:txBody>
      </p:sp>
      <p:sp>
        <p:nvSpPr>
          <p:cNvPr id="31755" name="Rectangle 11"/>
          <p:cNvSpPr>
            <a:spLocks noChangeArrowheads="1"/>
          </p:cNvSpPr>
          <p:nvPr/>
        </p:nvSpPr>
        <p:spPr bwMode="auto">
          <a:xfrm>
            <a:off x="0" y="5487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lumMod val="95000"/>
                  <a:lumOff val="5000"/>
                </a:schemeClr>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805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lumMod val="95000"/>
                  <a:lumOff val="5000"/>
                </a:schemeClr>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7678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lumMod val="95000"/>
                  <a:lumOff val="5000"/>
                </a:schemeClr>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5773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lumMod val="95000"/>
                  <a:lumOff val="5000"/>
                </a:schemeClr>
              </a:solidFill>
              <a:effectLst/>
              <a:latin typeface="Arial" pitchFamily="34" charset="0"/>
              <a:cs typeface="Arial" pitchFamily="34" charset="0"/>
            </a:endParaRPr>
          </a:p>
        </p:txBody>
      </p:sp>
      <p:sp>
        <p:nvSpPr>
          <p:cNvPr id="30" name="TextBox 29"/>
          <p:cNvSpPr txBox="1"/>
          <p:nvPr/>
        </p:nvSpPr>
        <p:spPr>
          <a:xfrm>
            <a:off x="0" y="816096"/>
            <a:ext cx="12192000" cy="954107"/>
          </a:xfrm>
          <a:prstGeom prst="rect">
            <a:avLst/>
          </a:prstGeom>
          <a:noFill/>
        </p:spPr>
        <p:txBody>
          <a:bodyPr wrap="square" rtlCol="0">
            <a:spAutoFit/>
          </a:bodyPr>
          <a:lstStyle/>
          <a:p>
            <a:pPr marL="342900" indent="-342900" algn="just">
              <a:buFontTx/>
              <a:buChar char="-"/>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Acid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tử</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tử</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hydrogen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gốc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acid.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tan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acid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ion H</a:t>
            </a:r>
            <a:r>
              <a:rPr lang="en-US" sz="28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0" y="1702792"/>
            <a:ext cx="12192000" cy="954107"/>
          </a:xfrm>
          <a:prstGeom prst="rect">
            <a:avLst/>
          </a:prstGeom>
          <a:noFill/>
        </p:spPr>
        <p:txBody>
          <a:bodyPr wrap="square" rtlCol="0">
            <a:spAutoFit/>
          </a:bodyPr>
          <a:lstStyle/>
          <a:p>
            <a:pPr marL="342900" indent="-342900" algn="just">
              <a:buFontTx/>
              <a:buChar char="-"/>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Acid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ion H</a:t>
            </a:r>
            <a:r>
              <a:rPr lang="en-US" sz="28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sơ</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đồ</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342900" indent="-342900" algn="just"/>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Acid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3"/>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ion H</a:t>
            </a:r>
            <a:r>
              <a:rPr lang="en-US" sz="28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 ion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âm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gốc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acid</a:t>
            </a:r>
          </a:p>
        </p:txBody>
      </p:sp>
      <p:sp>
        <p:nvSpPr>
          <p:cNvPr id="18" name="TextBox 17"/>
          <p:cNvSpPr txBox="1"/>
          <p:nvPr/>
        </p:nvSpPr>
        <p:spPr>
          <a:xfrm>
            <a:off x="0" y="2672605"/>
            <a:ext cx="12192000" cy="523220"/>
          </a:xfrm>
          <a:prstGeom prst="rect">
            <a:avLst/>
          </a:prstGeom>
          <a:noFill/>
        </p:spPr>
        <p:txBody>
          <a:bodyPr wrap="square" rtlCol="0">
            <a:spAutoFit/>
          </a:bodyPr>
          <a:lstStyle/>
          <a:p>
            <a:pPr marL="342900" indent="-342900" algn="just">
              <a:buFontTx/>
              <a:buChar char="-"/>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Ví</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dụ</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1: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HCl</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3"/>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H</a:t>
            </a:r>
            <a:r>
              <a:rPr lang="en-US" sz="28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Cl</a:t>
            </a:r>
            <a:r>
              <a:rPr lang="en-US" sz="28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0" y="3199077"/>
            <a:ext cx="12192000" cy="523220"/>
          </a:xfrm>
          <a:prstGeom prst="rect">
            <a:avLst/>
          </a:prstGeom>
          <a:noFill/>
        </p:spPr>
        <p:txBody>
          <a:bodyPr wrap="square" rtlCol="0">
            <a:spAutoFit/>
          </a:bodyPr>
          <a:lstStyle/>
          <a:p>
            <a:pPr marL="342900" indent="-342900" algn="just"/>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Hydrochloric acid 		ion hydrogen	ion chloride</a:t>
            </a:r>
          </a:p>
        </p:txBody>
      </p:sp>
      <p:sp>
        <p:nvSpPr>
          <p:cNvPr id="21" name="TextBox 20"/>
          <p:cNvSpPr txBox="1"/>
          <p:nvPr/>
        </p:nvSpPr>
        <p:spPr>
          <a:xfrm>
            <a:off x="-5" y="3739435"/>
            <a:ext cx="12192000" cy="523220"/>
          </a:xfrm>
          <a:prstGeom prst="rect">
            <a:avLst/>
          </a:prstGeom>
          <a:noFill/>
        </p:spPr>
        <p:txBody>
          <a:bodyPr wrap="square" rtlCol="0">
            <a:spAutoFit/>
          </a:bodyPr>
          <a:lstStyle/>
          <a:p>
            <a:pPr marL="342900" indent="-342900" algn="just">
              <a:buFontTx/>
              <a:buChar char="-"/>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Ví</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dụ</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a:t>
            </a:r>
            <a:r>
              <a:rPr lang="en-US" sz="2800" baseline="-25000" dirty="0" err="1">
                <a:solidFill>
                  <a:schemeClr val="tx1">
                    <a:lumMod val="95000"/>
                    <a:lumOff val="5000"/>
                  </a:schemeClr>
                </a:solidFill>
                <a:latin typeface="Times New Roman" panose="02020603050405020304" pitchFamily="18" charset="0"/>
                <a:cs typeface="Times New Roman" panose="02020603050405020304" pitchFamily="18" charset="0"/>
              </a:rPr>
              <a:t>2</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SO</a:t>
            </a:r>
            <a:r>
              <a:rPr lang="en-US" sz="2800" baseline="-25000" dirty="0" err="1">
                <a:solidFill>
                  <a:schemeClr val="tx1">
                    <a:lumMod val="95000"/>
                    <a:lumOff val="5000"/>
                  </a:schemeClr>
                </a:solidFill>
                <a:latin typeface="Times New Roman" panose="02020603050405020304" pitchFamily="18" charset="0"/>
                <a:cs typeface="Times New Roman" panose="02020603050405020304" pitchFamily="18" charset="0"/>
              </a:rPr>
              <a:t>4</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3"/>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3"/>
              </a:rPr>
              <a:t>2</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a:t>
            </a:r>
            <a:r>
              <a:rPr lang="en-US" sz="28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SO</a:t>
            </a:r>
            <a:r>
              <a:rPr lang="en-US" sz="2800" baseline="-25000" dirty="0" err="1">
                <a:solidFill>
                  <a:schemeClr val="tx1">
                    <a:lumMod val="95000"/>
                    <a:lumOff val="5000"/>
                  </a:schemeClr>
                </a:solidFill>
                <a:latin typeface="Times New Roman" panose="02020603050405020304" pitchFamily="18" charset="0"/>
                <a:cs typeface="Times New Roman" panose="02020603050405020304" pitchFamily="18" charset="0"/>
              </a:rPr>
              <a:t>4</a:t>
            </a:r>
            <a:r>
              <a:rPr lang="en-US" sz="2800" baseline="30000" dirty="0" err="1">
                <a:solidFill>
                  <a:schemeClr val="tx1">
                    <a:lumMod val="95000"/>
                    <a:lumOff val="5000"/>
                  </a:schemeClr>
                </a:solidFill>
                <a:latin typeface="Times New Roman" panose="02020603050405020304" pitchFamily="18" charset="0"/>
                <a:cs typeface="Times New Roman" panose="02020603050405020304" pitchFamily="18" charset="0"/>
              </a:rPr>
              <a:t>2</a:t>
            </a:r>
            <a:r>
              <a:rPr lang="en-US" sz="28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5" y="4265907"/>
            <a:ext cx="12192000" cy="523220"/>
          </a:xfrm>
          <a:prstGeom prst="rect">
            <a:avLst/>
          </a:prstGeom>
          <a:noFill/>
        </p:spPr>
        <p:txBody>
          <a:bodyPr wrap="square" rtlCol="0">
            <a:spAutoFit/>
          </a:bodyPr>
          <a:lstStyle/>
          <a:p>
            <a:pPr marL="342900" indent="-342900" algn="just"/>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Sulfuric acid 	ion hydrogen	ion sulfate</a:t>
            </a:r>
          </a:p>
        </p:txBody>
      </p:sp>
      <p:sp>
        <p:nvSpPr>
          <p:cNvPr id="23" name="TextBox 22">
            <a:extLst>
              <a:ext uri="{FF2B5EF4-FFF2-40B4-BE49-F238E27FC236}">
                <a16:creationId xmlns:a16="http://schemas.microsoft.com/office/drawing/2014/main" xmlns="" id="{1FDDE9C8-4AA7-426C-8771-B5EB863833C1}"/>
              </a:ext>
            </a:extLst>
          </p:cNvPr>
          <p:cNvSpPr txBox="1"/>
          <p:nvPr/>
        </p:nvSpPr>
        <p:spPr>
          <a:xfrm>
            <a:off x="-16329" y="0"/>
            <a:ext cx="12192000"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BÀI 8: ACID</a:t>
            </a:r>
            <a:endParaRPr lang="en-US" sz="28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p:cTn id="7" dur="500" fill="hold"/>
                                        <p:tgtEl>
                                          <p:spTgt spid="3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9">
                                            <p:txEl>
                                              <p:pRg st="0" end="0"/>
                                            </p:txEl>
                                          </p:spTgt>
                                        </p:tgtEl>
                                        <p:attrNameLst>
                                          <p:attrName>style.visibility</p:attrName>
                                        </p:attrNameLst>
                                      </p:cBhvr>
                                      <p:to>
                                        <p:strVal val="visible"/>
                                      </p:to>
                                    </p:set>
                                    <p:anim calcmode="lin" valueType="num">
                                      <p:cBhvr>
                                        <p:cTn id="16"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9">
                                            <p:txEl>
                                              <p:pRg st="1" end="1"/>
                                            </p:txEl>
                                          </p:spTgt>
                                        </p:tgtEl>
                                        <p:attrNameLst>
                                          <p:attrName>style.visibility</p:attrName>
                                        </p:attrNameLst>
                                      </p:cBhvr>
                                      <p:to>
                                        <p:strVal val="visible"/>
                                      </p:to>
                                    </p:set>
                                    <p:anim calcmode="lin" valueType="num">
                                      <p:cBhvr>
                                        <p:cTn id="25" dur="500" fill="hold"/>
                                        <p:tgtEl>
                                          <p:spTgt spid="1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9">
                                            <p:txEl>
                                              <p:pRg st="1" end="1"/>
                                            </p:txEl>
                                          </p:spTgt>
                                        </p:tgtEl>
                                        <p:attrNameLst>
                                          <p:attrName>ppt_y</p:attrName>
                                        </p:attrNameLst>
                                      </p:cBhvr>
                                      <p:tavLst>
                                        <p:tav tm="0">
                                          <p:val>
                                            <p:strVal val="#ppt_y"/>
                                          </p:val>
                                        </p:tav>
                                        <p:tav tm="100000">
                                          <p:val>
                                            <p:strVal val="#ppt_y"/>
                                          </p:val>
                                        </p:tav>
                                      </p:tavLst>
                                    </p:anim>
                                    <p:anim calcmode="lin" valueType="num">
                                      <p:cBhvr>
                                        <p:cTn id="27" dur="500" fill="hold"/>
                                        <p:tgtEl>
                                          <p:spTgt spid="1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18">
                                            <p:txEl>
                                              <p:pRg st="0" end="0"/>
                                            </p:txEl>
                                          </p:spTgt>
                                        </p:tgtEl>
                                        <p:attrNameLst>
                                          <p:attrName>style.visibility</p:attrName>
                                        </p:attrNameLst>
                                      </p:cBhvr>
                                      <p:to>
                                        <p:strVal val="visible"/>
                                      </p:to>
                                    </p:set>
                                    <p:anim calcmode="lin" valueType="num">
                                      <p:cBhvr>
                                        <p:cTn id="34"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20">
                                            <p:txEl>
                                              <p:pRg st="0" end="0"/>
                                            </p:txEl>
                                          </p:spTgt>
                                        </p:tgtEl>
                                        <p:attrNameLst>
                                          <p:attrName>style.visibility</p:attrName>
                                        </p:attrNameLst>
                                      </p:cBhvr>
                                      <p:to>
                                        <p:strVal val="visible"/>
                                      </p:to>
                                    </p:set>
                                    <p:anim calcmode="lin" valueType="num">
                                      <p:cBhvr>
                                        <p:cTn id="43"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45"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21">
                                            <p:txEl>
                                              <p:pRg st="0" end="0"/>
                                            </p:txEl>
                                          </p:spTgt>
                                        </p:tgtEl>
                                        <p:attrNameLst>
                                          <p:attrName>style.visibility</p:attrName>
                                        </p:attrNameLst>
                                      </p:cBhvr>
                                      <p:to>
                                        <p:strVal val="visible"/>
                                      </p:to>
                                    </p:set>
                                    <p:anim calcmode="lin" valueType="num">
                                      <p:cBhvr>
                                        <p:cTn id="52" dur="500" fill="hold"/>
                                        <p:tgtEl>
                                          <p:spTgt spid="2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1">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22">
                                            <p:txEl>
                                              <p:pRg st="0" end="0"/>
                                            </p:txEl>
                                          </p:spTgt>
                                        </p:tgtEl>
                                        <p:attrNameLst>
                                          <p:attrName>style.visibility</p:attrName>
                                        </p:attrNameLst>
                                      </p:cBhvr>
                                      <p:to>
                                        <p:strVal val="visible"/>
                                      </p:to>
                                    </p:set>
                                    <p:anim calcmode="lin" valueType="num">
                                      <p:cBhvr>
                                        <p:cTn id="61" dur="500" fill="hold"/>
                                        <p:tgtEl>
                                          <p:spTgt spid="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22">
                                            <p:txEl>
                                              <p:pRg st="0" end="0"/>
                                            </p:txEl>
                                          </p:spTgt>
                                        </p:tgtEl>
                                        <p:attrNameLst>
                                          <p:attrName>ppt_y</p:attrName>
                                        </p:attrNameLst>
                                      </p:cBhvr>
                                      <p:tavLst>
                                        <p:tav tm="0">
                                          <p:val>
                                            <p:strVal val="#ppt_y"/>
                                          </p:val>
                                        </p:tav>
                                        <p:tav tm="100000">
                                          <p:val>
                                            <p:strVal val="#ppt_y"/>
                                          </p:val>
                                        </p:tav>
                                      </p:tavLst>
                                    </p:anim>
                                    <p:anim calcmode="lin" valueType="num">
                                      <p:cBhvr>
                                        <p:cTn id="63" dur="500" fill="hold"/>
                                        <p:tgtEl>
                                          <p:spTgt spid="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9" grpId="0" build="p"/>
      <p:bldP spid="18" grpId="0" build="p"/>
      <p:bldP spid="20" grpId="0" build="p"/>
      <p:bldP spid="21" grpId="0" build="p"/>
      <p:bldP spid="2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38482"/>
            <a:ext cx="12192000" cy="954107"/>
          </a:xfrm>
          <a:prstGeom prst="rect">
            <a:avLst/>
          </a:prstGeom>
          <a:noFill/>
        </p:spPr>
        <p:txBody>
          <a:bodyPr wrap="square" rtlCol="0">
            <a:spAutoFit/>
          </a:bodyPr>
          <a:lstStyle/>
          <a:p>
            <a:pPr algn="just"/>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Giấm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ăn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hoặc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chanh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thường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được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vào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nước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chấm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để</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tạo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ra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vị</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chua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sấu</a:t>
            </a:r>
            <a:r>
              <a:rPr lang="en-US" sz="2800" dirty="0">
                <a:solidFill>
                  <a:schemeClr val="tx1">
                    <a:lumMod val="95000"/>
                    <a:lumOff val="5000"/>
                  </a:schemeClr>
                </a:solidFill>
                <a:latin typeface="Times New Roman" pitchFamily="18" charset="0"/>
                <a:cs typeface="Times New Roman" pitchFamily="18" charset="0"/>
              </a:rPr>
              <a:t>, me </a:t>
            </a:r>
            <a:r>
              <a:rPr lang="en-US" sz="2800" dirty="0" err="1">
                <a:solidFill>
                  <a:schemeClr val="tx1">
                    <a:lumMod val="95000"/>
                    <a:lumOff val="5000"/>
                  </a:schemeClr>
                </a:solidFill>
                <a:latin typeface="Times New Roman" pitchFamily="18" charset="0"/>
                <a:cs typeface="Times New Roman" pitchFamily="18" charset="0"/>
              </a:rPr>
              <a:t>hoặc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chua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cũng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tạo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ra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vị</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chua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một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số</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món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ăn</a:t>
            </a:r>
            <a:r>
              <a:rPr lang="en-US" sz="2800" dirty="0">
                <a:solidFill>
                  <a:schemeClr val="tx1">
                    <a:lumMod val="95000"/>
                    <a:lumOff val="5000"/>
                  </a:schemeClr>
                </a:solidFill>
                <a:latin typeface="Times New Roman" pitchFamily="18" charset="0"/>
                <a:cs typeface="Times New Roman" pitchFamily="18" charset="0"/>
              </a:rPr>
              <a:t>.</a:t>
            </a:r>
          </a:p>
        </p:txBody>
      </p:sp>
      <p:sp>
        <p:nvSpPr>
          <p:cNvPr id="4" name="TextBox 3"/>
          <p:cNvSpPr txBox="1"/>
          <p:nvPr/>
        </p:nvSpPr>
        <p:spPr>
          <a:xfrm>
            <a:off x="0" y="1305282"/>
            <a:ext cx="12192000" cy="954107"/>
          </a:xfrm>
          <a:prstGeom prst="rect">
            <a:avLst/>
          </a:prstGeom>
          <a:noFill/>
        </p:spPr>
        <p:txBody>
          <a:bodyPr wrap="square" rtlCol="0">
            <a:spAutoFit/>
          </a:bodyPr>
          <a:lstStyle/>
          <a:p>
            <a:pPr algn="just"/>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Vị</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chua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của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giấm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ăn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các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loại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quả</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trên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được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tạo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ra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bởi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một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loại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hợp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gọi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là</a:t>
            </a:r>
            <a:r>
              <a:rPr lang="en-US" sz="2800" dirty="0">
                <a:solidFill>
                  <a:schemeClr val="tx1">
                    <a:lumMod val="95000"/>
                    <a:lumOff val="5000"/>
                  </a:schemeClr>
                </a:solidFill>
                <a:latin typeface="Times New Roman" pitchFamily="18" charset="0"/>
                <a:cs typeface="Times New Roman" pitchFamily="18" charset="0"/>
              </a:rPr>
              <a:t> acid. </a:t>
            </a:r>
            <a:r>
              <a:rPr lang="en-US" sz="2800" dirty="0" err="1">
                <a:solidFill>
                  <a:schemeClr val="tx1">
                    <a:lumMod val="95000"/>
                    <a:lumOff val="5000"/>
                  </a:schemeClr>
                </a:solidFill>
                <a:latin typeface="Times New Roman" pitchFamily="18" charset="0"/>
                <a:cs typeface="Times New Roman" pitchFamily="18" charset="0"/>
              </a:rPr>
              <a:t>Khi</a:t>
            </a:r>
            <a:r>
              <a:rPr lang="en-US" sz="2800" dirty="0">
                <a:solidFill>
                  <a:schemeClr val="tx1">
                    <a:lumMod val="95000"/>
                    <a:lumOff val="5000"/>
                  </a:schemeClr>
                </a:solidFill>
                <a:latin typeface="Times New Roman" pitchFamily="18" charset="0"/>
                <a:cs typeface="Times New Roman" pitchFamily="18" charset="0"/>
              </a:rPr>
              <a:t> tan </a:t>
            </a:r>
            <a:r>
              <a:rPr lang="en-US" sz="2800" dirty="0" err="1">
                <a:solidFill>
                  <a:schemeClr val="tx1">
                    <a:lumMod val="95000"/>
                    <a:lumOff val="5000"/>
                  </a:schemeClr>
                </a:solidFill>
                <a:latin typeface="Times New Roman" pitchFamily="18" charset="0"/>
                <a:cs typeface="Times New Roman" pitchFamily="18" charset="0"/>
              </a:rPr>
              <a:t>trong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nước</a:t>
            </a:r>
            <a:r>
              <a:rPr lang="en-US" sz="2800" dirty="0">
                <a:solidFill>
                  <a:schemeClr val="tx1">
                    <a:lumMod val="95000"/>
                    <a:lumOff val="5000"/>
                  </a:schemeClr>
                </a:solidFill>
                <a:latin typeface="Times New Roman" pitchFamily="18" charset="0"/>
                <a:cs typeface="Times New Roman" pitchFamily="18" charset="0"/>
              </a:rPr>
              <a:t>, acid </a:t>
            </a:r>
            <a:r>
              <a:rPr lang="en-US" sz="2800" dirty="0" err="1">
                <a:solidFill>
                  <a:schemeClr val="tx1">
                    <a:lumMod val="95000"/>
                    <a:lumOff val="5000"/>
                  </a:schemeClr>
                </a:solidFill>
                <a:latin typeface="Times New Roman" pitchFamily="18" charset="0"/>
                <a:cs typeface="Times New Roman" pitchFamily="18" charset="0"/>
              </a:rPr>
              <a:t>tạo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ra</a:t>
            </a:r>
            <a:r>
              <a:rPr lang="en-US" sz="2800" dirty="0">
                <a:solidFill>
                  <a:schemeClr val="tx1">
                    <a:lumMod val="95000"/>
                    <a:lumOff val="5000"/>
                  </a:schemeClr>
                </a:solidFill>
                <a:latin typeface="Times New Roman" pitchFamily="18" charset="0"/>
                <a:cs typeface="Times New Roman" pitchFamily="18" charset="0"/>
              </a:rPr>
              <a:t> ion H</a:t>
            </a:r>
            <a:r>
              <a:rPr lang="en-US" sz="2800" baseline="30000" dirty="0">
                <a:solidFill>
                  <a:schemeClr val="tx1">
                    <a:lumMod val="95000"/>
                    <a:lumOff val="5000"/>
                  </a:schemeClr>
                </a:solidFill>
                <a:latin typeface="Times New Roman" pitchFamily="18" charset="0"/>
                <a:cs typeface="Times New Roman" pitchFamily="18" charset="0"/>
              </a:rPr>
              <a: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làm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cho</a:t>
            </a:r>
            <a:r>
              <a:rPr lang="en-US" sz="2800" dirty="0">
                <a:solidFill>
                  <a:schemeClr val="tx1">
                    <a:lumMod val="95000"/>
                    <a:lumOff val="5000"/>
                  </a:schemeClr>
                </a:solidFill>
                <a:latin typeface="Times New Roman" pitchFamily="18" charset="0"/>
                <a:cs typeface="Times New Roman" pitchFamily="18" charset="0"/>
              </a:rPr>
              <a:t> dung </a:t>
            </a:r>
            <a:r>
              <a:rPr lang="en-US" sz="2800" dirty="0" err="1">
                <a:solidFill>
                  <a:schemeClr val="tx1">
                    <a:lumMod val="95000"/>
                    <a:lumOff val="5000"/>
                  </a:schemeClr>
                </a:solidFill>
                <a:latin typeface="Times New Roman" pitchFamily="18" charset="0"/>
                <a:cs typeface="Times New Roman" pitchFamily="18" charset="0"/>
              </a:rPr>
              <a:t>dịch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có</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vị</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chua</a:t>
            </a:r>
            <a:r>
              <a:rPr lang="en-US" sz="2800" dirty="0">
                <a:solidFill>
                  <a:schemeClr val="tx1">
                    <a:lumMod val="95000"/>
                    <a:lumOff val="5000"/>
                  </a:schemeClr>
                </a:solidFill>
                <a:latin typeface="Times New Roman" pitchFamily="18" charset="0"/>
                <a:cs typeface="Times New Roman" pitchFamily="18" charset="0"/>
              </a:rPr>
              <a:t>.</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2895599" y="2694277"/>
            <a:ext cx="5330932" cy="3637250"/>
          </a:xfrm>
          <a:prstGeom prst="rect">
            <a:avLst/>
          </a:prstGeom>
          <a:noFill/>
          <a:ln w="9525">
            <a:noFill/>
            <a:miter lim="800000"/>
            <a:headEnd/>
            <a:tailEnd/>
          </a:ln>
          <a:effectLst/>
        </p:spPr>
      </p:pic>
    </p:spTree>
    <p:extLst>
      <p:ext uri="{BB962C8B-B14F-4D97-AF65-F5344CB8AC3E}">
        <p14:creationId xmlns:p14="http://schemas.microsoft.com/office/powerpoint/2010/main" val="35634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diamond(in)">
                                      <p:cBhvr>
                                        <p:cTn id="1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18655"/>
            <a:ext cx="12192000" cy="954107"/>
          </a:xfrm>
          <a:prstGeom prst="rect">
            <a:avLst/>
          </a:prstGeom>
          <a:noFill/>
        </p:spPr>
        <p:txBody>
          <a:bodyPr wrap="square" rtlCol="0">
            <a:spAutoFit/>
          </a:bodyPr>
          <a:lstStyle/>
          <a:p>
            <a:pPr algn="just"/>
            <a:r>
              <a:rPr lang="en-US" sz="2800" dirty="0">
                <a:solidFill>
                  <a:srgbClr val="FF0000"/>
                </a:solidFill>
                <a:latin typeface="Times New Roman" pitchFamily="18" charset="0"/>
                <a:cs typeface="Times New Roman" pitchFamily="18" charset="0"/>
                <a:sym typeface="Wingdings"/>
              </a:rPr>
              <a:t></a:t>
            </a:r>
            <a:r>
              <a:rPr lang="en-US" sz="2800" dirty="0" err="1">
                <a:solidFill>
                  <a:srgbClr val="FF0000"/>
                </a:solidFill>
                <a:latin typeface="Times New Roman" pitchFamily="18" charset="0"/>
                <a:cs typeface="Times New Roman" pitchFamily="18" charset="0"/>
              </a:rPr>
              <a:t>Viết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đồ</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tạo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ion H</a:t>
            </a:r>
            <a:r>
              <a:rPr lang="en-US" sz="2800" baseline="30000" dirty="0">
                <a:solidFill>
                  <a:srgbClr val="FF0000"/>
                </a:solidFill>
                <a:latin typeface="Times New Roman" pitchFamily="18" charset="0"/>
                <a:cs typeface="Times New Roman" pitchFamily="18" charset="0"/>
              </a:rPr>
              <a: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nitric acid (</a:t>
            </a:r>
            <a:r>
              <a:rPr lang="en-US" sz="2800" dirty="0" err="1">
                <a:solidFill>
                  <a:srgbClr val="FF0000"/>
                </a:solidFill>
                <a:latin typeface="Times New Roman" pitchFamily="18" charset="0"/>
                <a:cs typeface="Times New Roman" pitchFamily="18" charset="0"/>
              </a:rPr>
              <a:t>HNO</a:t>
            </a:r>
            <a:r>
              <a:rPr lang="en-US" sz="2800" baseline="-25000" dirty="0" err="1">
                <a:solidFill>
                  <a:srgbClr val="FF0000"/>
                </a:solidFill>
                <a:latin typeface="Times New Roman" pitchFamily="18" charset="0"/>
                <a:cs typeface="Times New Roman" pitchFamily="18" charset="0"/>
              </a:rPr>
              <a:t>3</a:t>
            </a:r>
            <a:r>
              <a:rPr lang="en-US" sz="2800" dirty="0">
                <a:solidFill>
                  <a:srgbClr val="FF0000"/>
                </a:solidFill>
                <a:latin typeface="Times New Roman" pitchFamily="18" charset="0"/>
                <a:cs typeface="Times New Roman" pitchFamily="18" charset="0"/>
              </a:rPr>
              <a:t>); acetic acid (</a:t>
            </a:r>
            <a:r>
              <a:rPr lang="en-US" sz="2800" dirty="0" err="1">
                <a:solidFill>
                  <a:srgbClr val="FF0000"/>
                </a:solidFill>
                <a:latin typeface="Times New Roman" pitchFamily="18" charset="0"/>
                <a:cs typeface="Times New Roman" pitchFamily="18" charset="0"/>
              </a:rPr>
              <a:t>CH</a:t>
            </a:r>
            <a:r>
              <a:rPr lang="en-US" sz="2800" baseline="-25000" dirty="0" err="1">
                <a:solidFill>
                  <a:srgbClr val="FF0000"/>
                </a:solidFill>
                <a:latin typeface="Times New Roman" pitchFamily="18" charset="0"/>
                <a:cs typeface="Times New Roman" pitchFamily="18" charset="0"/>
              </a:rPr>
              <a:t>3</a:t>
            </a:r>
            <a:r>
              <a:rPr lang="en-US" sz="2800" dirty="0" err="1">
                <a:solidFill>
                  <a:srgbClr val="FF0000"/>
                </a:solidFill>
                <a:latin typeface="Times New Roman" pitchFamily="18" charset="0"/>
                <a:cs typeface="Times New Roman" pitchFamily="18" charset="0"/>
              </a:rPr>
              <a:t>COOH</a:t>
            </a:r>
            <a:r>
              <a:rPr lang="en-US" sz="2800" dirty="0">
                <a:solidFill>
                  <a:srgbClr val="FF0000"/>
                </a:solidFill>
                <a:latin typeface="Times New Roman" pitchFamily="18" charset="0"/>
                <a:cs typeface="Times New Roman" pitchFamily="18" charset="0"/>
              </a:rPr>
              <a:t>); phosphoric acid (</a:t>
            </a:r>
            <a:r>
              <a:rPr lang="en-US" sz="2800" dirty="0" err="1">
                <a:solidFill>
                  <a:srgbClr val="FF0000"/>
                </a:solidFill>
                <a:latin typeface="Times New Roman" pitchFamily="18" charset="0"/>
                <a:cs typeface="Times New Roman" pitchFamily="18" charset="0"/>
              </a:rPr>
              <a:t>H</a:t>
            </a:r>
            <a:r>
              <a:rPr lang="en-US" sz="2800" baseline="-25000" dirty="0" err="1">
                <a:solidFill>
                  <a:srgbClr val="FF0000"/>
                </a:solidFill>
                <a:latin typeface="Times New Roman" pitchFamily="18" charset="0"/>
                <a:cs typeface="Times New Roman" pitchFamily="18" charset="0"/>
              </a:rPr>
              <a:t>3</a:t>
            </a:r>
            <a:r>
              <a:rPr lang="en-US" sz="2800" dirty="0" err="1">
                <a:solidFill>
                  <a:srgbClr val="FF0000"/>
                </a:solidFill>
                <a:latin typeface="Times New Roman" pitchFamily="18" charset="0"/>
                <a:cs typeface="Times New Roman" pitchFamily="18" charset="0"/>
              </a:rPr>
              <a:t>PO</a:t>
            </a:r>
            <a:r>
              <a:rPr lang="en-US" sz="2800" baseline="-25000" dirty="0" err="1">
                <a:solidFill>
                  <a:srgbClr val="FF0000"/>
                </a:solidFill>
                <a:latin typeface="Times New Roman" pitchFamily="18" charset="0"/>
                <a:cs typeface="Times New Roman" pitchFamily="18" charset="0"/>
              </a:rPr>
              <a:t>4</a:t>
            </a:r>
            <a:r>
              <a:rPr lang="en-US" sz="2800" dirty="0">
                <a:solidFill>
                  <a:srgbClr val="FF0000"/>
                </a:solidFill>
                <a:latin typeface="Times New Roman" pitchFamily="18" charset="0"/>
                <a:cs typeface="Times New Roman" pitchFamily="18" charset="0"/>
              </a:rPr>
              <a:t>)? </a:t>
            </a:r>
          </a:p>
        </p:txBody>
      </p:sp>
      <p:sp>
        <p:nvSpPr>
          <p:cNvPr id="6" name="TextBox 5"/>
          <p:cNvSpPr txBox="1"/>
          <p:nvPr/>
        </p:nvSpPr>
        <p:spPr>
          <a:xfrm>
            <a:off x="0" y="1411842"/>
            <a:ext cx="12192000" cy="523220"/>
          </a:xfrm>
          <a:prstGeom prst="rect">
            <a:avLst/>
          </a:prstGeom>
          <a:noFill/>
        </p:spPr>
        <p:txBody>
          <a:bodyPr wrap="square" rtlCol="0">
            <a:spAutoFit/>
          </a:bodyPr>
          <a:lstStyle/>
          <a:p>
            <a:pPr marL="342900" indent="-342900" algn="just"/>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HNO</a:t>
            </a:r>
            <a:r>
              <a:rPr lang="en-US" sz="2800" baseline="-25000" dirty="0" err="1">
                <a:solidFill>
                  <a:schemeClr val="tx1">
                    <a:lumMod val="95000"/>
                    <a:lumOff val="5000"/>
                  </a:schemeClr>
                </a:solidFill>
                <a:latin typeface="Times New Roman" pitchFamily="18" charset="0"/>
                <a:cs typeface="Times New Roman" pitchFamily="18" charset="0"/>
              </a:rPr>
              <a:t>3</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3"/>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H</a:t>
            </a:r>
            <a:r>
              <a:rPr lang="en-US" sz="28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sz="2800" dirty="0" err="1">
                <a:solidFill>
                  <a:schemeClr val="tx1">
                    <a:lumMod val="95000"/>
                    <a:lumOff val="5000"/>
                  </a:schemeClr>
                </a:solidFill>
                <a:latin typeface="Times New Roman" pitchFamily="18" charset="0"/>
                <a:cs typeface="Times New Roman" pitchFamily="18" charset="0"/>
              </a:rPr>
              <a:t>NO</a:t>
            </a:r>
            <a:r>
              <a:rPr lang="en-US" sz="2800" baseline="-25000" dirty="0" err="1">
                <a:solidFill>
                  <a:schemeClr val="tx1">
                    <a:lumMod val="95000"/>
                    <a:lumOff val="5000"/>
                  </a:schemeClr>
                </a:solidFill>
                <a:latin typeface="Times New Roman" pitchFamily="18" charset="0"/>
                <a:cs typeface="Times New Roman" pitchFamily="18" charset="0"/>
              </a:rPr>
              <a:t>3</a:t>
            </a:r>
            <a:r>
              <a:rPr lang="en-US" sz="28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2007582"/>
            <a:ext cx="12192000" cy="523220"/>
          </a:xfrm>
          <a:prstGeom prst="rect">
            <a:avLst/>
          </a:prstGeom>
          <a:noFill/>
        </p:spPr>
        <p:txBody>
          <a:bodyPr wrap="square" rtlCol="0">
            <a:spAutoFit/>
          </a:bodyPr>
          <a:lstStyle/>
          <a:p>
            <a:pPr marL="342900" indent="-342900" algn="just"/>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a:t>
            </a:r>
            <a:r>
              <a:rPr lang="en-US" sz="2800" baseline="-25000" dirty="0" err="1">
                <a:solidFill>
                  <a:schemeClr val="tx1">
                    <a:lumMod val="95000"/>
                    <a:lumOff val="5000"/>
                  </a:schemeClr>
                </a:solidFill>
                <a:latin typeface="Times New Roman" pitchFamily="18" charset="0"/>
                <a:cs typeface="Times New Roman" pitchFamily="18" charset="0"/>
              </a:rPr>
              <a:t>3</a:t>
            </a:r>
            <a:r>
              <a:rPr lang="en-US" sz="2800" dirty="0" err="1">
                <a:solidFill>
                  <a:schemeClr val="tx1">
                    <a:lumMod val="95000"/>
                    <a:lumOff val="5000"/>
                  </a:schemeClr>
                </a:solidFill>
                <a:latin typeface="Times New Roman" pitchFamily="18" charset="0"/>
                <a:cs typeface="Times New Roman" pitchFamily="18" charset="0"/>
              </a:rPr>
              <a:t>COOH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3"/>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H</a:t>
            </a:r>
            <a:r>
              <a:rPr lang="en-US" sz="28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sz="2800" dirty="0" err="1">
                <a:solidFill>
                  <a:schemeClr val="tx1">
                    <a:lumMod val="95000"/>
                    <a:lumOff val="5000"/>
                  </a:schemeClr>
                </a:solidFill>
                <a:latin typeface="Times New Roman" pitchFamily="18" charset="0"/>
                <a:cs typeface="Times New Roman" pitchFamily="18" charset="0"/>
              </a:rPr>
              <a:t>CH</a:t>
            </a:r>
            <a:r>
              <a:rPr lang="en-US" sz="2800" baseline="-25000" dirty="0" err="1">
                <a:solidFill>
                  <a:schemeClr val="tx1">
                    <a:lumMod val="95000"/>
                    <a:lumOff val="5000"/>
                  </a:schemeClr>
                </a:solidFill>
                <a:latin typeface="Times New Roman" pitchFamily="18" charset="0"/>
                <a:cs typeface="Times New Roman" pitchFamily="18" charset="0"/>
              </a:rPr>
              <a:t>3</a:t>
            </a:r>
            <a:r>
              <a:rPr lang="en-US" sz="2800" dirty="0" err="1">
                <a:solidFill>
                  <a:schemeClr val="tx1">
                    <a:lumMod val="95000"/>
                    <a:lumOff val="5000"/>
                  </a:schemeClr>
                </a:solidFill>
                <a:latin typeface="Times New Roman" pitchFamily="18" charset="0"/>
                <a:cs typeface="Times New Roman" pitchFamily="18" charset="0"/>
              </a:rPr>
              <a:t>COO</a:t>
            </a:r>
            <a:r>
              <a:rPr lang="en-US" sz="28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2644883"/>
            <a:ext cx="12192000" cy="523220"/>
          </a:xfrm>
          <a:prstGeom prst="rect">
            <a:avLst/>
          </a:prstGeom>
          <a:noFill/>
        </p:spPr>
        <p:txBody>
          <a:bodyPr wrap="square" rtlCol="0">
            <a:spAutoFit/>
          </a:bodyPr>
          <a:lstStyle/>
          <a:p>
            <a:pPr marL="342900" indent="-342900" algn="just"/>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a:t>
            </a:r>
            <a:r>
              <a:rPr lang="en-US" sz="2800" baseline="-25000" dirty="0" err="1">
                <a:solidFill>
                  <a:schemeClr val="tx1">
                    <a:lumMod val="95000"/>
                    <a:lumOff val="5000"/>
                  </a:schemeClr>
                </a:solidFill>
                <a:latin typeface="Times New Roman" pitchFamily="18" charset="0"/>
                <a:cs typeface="Times New Roman" pitchFamily="18" charset="0"/>
              </a:rPr>
              <a:t>3</a:t>
            </a:r>
            <a:r>
              <a:rPr lang="en-US" sz="2800" dirty="0" err="1">
                <a:solidFill>
                  <a:schemeClr val="tx1">
                    <a:lumMod val="95000"/>
                    <a:lumOff val="5000"/>
                  </a:schemeClr>
                </a:solidFill>
                <a:latin typeface="Times New Roman" pitchFamily="18" charset="0"/>
                <a:cs typeface="Times New Roman" pitchFamily="18" charset="0"/>
              </a:rPr>
              <a:t>PO</a:t>
            </a:r>
            <a:r>
              <a:rPr lang="en-US" sz="2800" baseline="-25000" dirty="0" err="1">
                <a:solidFill>
                  <a:schemeClr val="tx1">
                    <a:lumMod val="95000"/>
                    <a:lumOff val="5000"/>
                  </a:schemeClr>
                </a:solidFill>
                <a:latin typeface="Times New Roman" pitchFamily="18" charset="0"/>
                <a:cs typeface="Times New Roman" pitchFamily="18" charset="0"/>
              </a:rPr>
              <a:t>4</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3"/>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3"/>
              </a:rPr>
              <a:t>3</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a:t>
            </a:r>
            <a:r>
              <a:rPr lang="en-US" sz="28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sz="2800" dirty="0" err="1">
                <a:solidFill>
                  <a:schemeClr val="tx1">
                    <a:lumMod val="95000"/>
                    <a:lumOff val="5000"/>
                  </a:schemeClr>
                </a:solidFill>
                <a:latin typeface="Times New Roman" pitchFamily="18" charset="0"/>
                <a:cs typeface="Times New Roman" pitchFamily="18" charset="0"/>
              </a:rPr>
              <a:t>PO</a:t>
            </a:r>
            <a:r>
              <a:rPr lang="en-US" sz="2800" baseline="-25000" dirty="0" err="1">
                <a:solidFill>
                  <a:schemeClr val="tx1">
                    <a:lumMod val="95000"/>
                    <a:lumOff val="5000"/>
                  </a:schemeClr>
                </a:solidFill>
                <a:latin typeface="Times New Roman" pitchFamily="18" charset="0"/>
                <a:cs typeface="Times New Roman" pitchFamily="18" charset="0"/>
              </a:rPr>
              <a:t>4</a:t>
            </a:r>
            <a:r>
              <a:rPr lang="en-US" sz="2800" baseline="30000" dirty="0" err="1">
                <a:solidFill>
                  <a:schemeClr val="tx1">
                    <a:lumMod val="95000"/>
                    <a:lumOff val="5000"/>
                  </a:schemeClr>
                </a:solidFill>
                <a:latin typeface="Times New Roman" panose="02020603050405020304" pitchFamily="18" charset="0"/>
                <a:cs typeface="Times New Roman" panose="02020603050405020304" pitchFamily="18" charset="0"/>
              </a:rPr>
              <a:t>3</a:t>
            </a:r>
            <a:r>
              <a:rPr lang="en-US" sz="2800" baseline="30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4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10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4" dur="10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10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1000" tmFilter="0,0; .5, 1; 1, 1"/>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10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23" dur="10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10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1000" tmFilter="0,0; .5, 1; 1, 1"/>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p:cTn id="30" dur="10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10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32" dur="10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10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10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68784"/>
            <a:ext cx="12192000"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I. </a:t>
            </a:r>
            <a:r>
              <a:rPr lang="en-US" sz="2400" b="1" dirty="0" err="1">
                <a:solidFill>
                  <a:srgbClr val="0000FF"/>
                </a:solidFill>
                <a:latin typeface="Times New Roman" pitchFamily="18" charset="0"/>
                <a:cs typeface="Times New Roman" pitchFamily="18" charset="0"/>
              </a:rPr>
              <a:t>KHÁI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NIỆM</a:t>
            </a:r>
            <a:r>
              <a:rPr lang="en-US" sz="2400" b="1" dirty="0">
                <a:solidFill>
                  <a:srgbClr val="0000FF"/>
                </a:solidFill>
                <a:latin typeface="Times New Roman" pitchFamily="18" charset="0"/>
                <a:cs typeface="Times New Roman" pitchFamily="18" charset="0"/>
              </a:rPr>
              <a:t> ACID</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6725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6821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697498"/>
            <a:ext cx="27764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1"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5487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5773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cs typeface="Arial" pitchFamily="34" charset="0"/>
            </a:endParaRPr>
          </a:p>
        </p:txBody>
      </p:sp>
      <p:sp>
        <p:nvSpPr>
          <p:cNvPr id="30" name="TextBox 29"/>
          <p:cNvSpPr txBox="1"/>
          <p:nvPr/>
        </p:nvSpPr>
        <p:spPr>
          <a:xfrm>
            <a:off x="0" y="857250"/>
            <a:ext cx="12192000"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II. </a:t>
            </a:r>
            <a:r>
              <a:rPr lang="en-US" sz="2400" b="1" dirty="0" err="1">
                <a:solidFill>
                  <a:srgbClr val="0000FF"/>
                </a:solidFill>
                <a:latin typeface="Times New Roman" pitchFamily="18" charset="0"/>
                <a:cs typeface="Times New Roman" pitchFamily="18" charset="0"/>
              </a:rPr>
              <a:t>ỨNG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DỤNG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SỐ</a:t>
            </a:r>
            <a:r>
              <a:rPr lang="en-US" sz="2400" b="1" dirty="0">
                <a:solidFill>
                  <a:srgbClr val="0000FF"/>
                </a:solidFill>
                <a:latin typeface="Times New Roman" pitchFamily="18" charset="0"/>
                <a:cs typeface="Times New Roman" pitchFamily="18" charset="0"/>
              </a:rPr>
              <a:t> ACID</a:t>
            </a:r>
          </a:p>
        </p:txBody>
      </p:sp>
      <p:sp>
        <p:nvSpPr>
          <p:cNvPr id="34" name="TextBox 33"/>
          <p:cNvSpPr txBox="1"/>
          <p:nvPr/>
        </p:nvSpPr>
        <p:spPr>
          <a:xfrm>
            <a:off x="0" y="1328301"/>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1. Hydrochloric acid (</a:t>
            </a:r>
            <a:r>
              <a:rPr lang="en-US" sz="2800" b="1" dirty="0" err="1">
                <a:solidFill>
                  <a:srgbClr val="0000FF"/>
                </a:solidFill>
                <a:latin typeface="Times New Roman" pitchFamily="18" charset="0"/>
                <a:cs typeface="Times New Roman" pitchFamily="18" charset="0"/>
              </a:rPr>
              <a:t>HCl</a:t>
            </a:r>
            <a:r>
              <a:rPr lang="en-US" sz="2800" b="1" dirty="0">
                <a:solidFill>
                  <a:srgbClr val="0000FF"/>
                </a:solidFill>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xmlns="" id="{A3A9E291-602A-403A-83E7-6D39114E7CB7}"/>
              </a:ext>
            </a:extLst>
          </p:cNvPr>
          <p:cNvSpPr txBox="1"/>
          <p:nvPr/>
        </p:nvSpPr>
        <p:spPr>
          <a:xfrm>
            <a:off x="-16329"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8: </a:t>
            </a:r>
            <a:r>
              <a:rPr lang="en-US" sz="2800" b="1" dirty="0" smtClean="0">
                <a:solidFill>
                  <a:srgbClr val="FF0000"/>
                </a:solidFill>
                <a:latin typeface="Times New Roman" pitchFamily="18" charset="0"/>
                <a:cs typeface="Times New Roman" pitchFamily="18" charset="0"/>
              </a:rPr>
              <a:t>ACID ( </a:t>
            </a:r>
            <a:r>
              <a:rPr lang="en-US" sz="2800" b="1" dirty="0" err="1" smtClean="0">
                <a:solidFill>
                  <a:srgbClr val="FF0000"/>
                </a:solidFill>
                <a:latin typeface="Times New Roman" pitchFamily="18" charset="0"/>
                <a:cs typeface="Times New Roman" pitchFamily="18" charset="0"/>
              </a:rPr>
              <a:t>Tiết</a:t>
            </a:r>
            <a:r>
              <a:rPr lang="en-US" sz="2800" b="1" dirty="0" smtClean="0">
                <a:solidFill>
                  <a:srgbClr val="FF0000"/>
                </a:solidFill>
                <a:latin typeface="Times New Roman" pitchFamily="18" charset="0"/>
                <a:cs typeface="Times New Roman" pitchFamily="18" charset="0"/>
              </a:rPr>
              <a:t> 3)</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56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in)">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fltVal val="0"/>
                                          </p:val>
                                        </p:tav>
                                        <p:tav tm="100000">
                                          <p:val>
                                            <p:strVal val="#ppt_w"/>
                                          </p:val>
                                        </p:tav>
                                      </p:tavLst>
                                    </p:anim>
                                    <p:anim calcmode="lin" valueType="num">
                                      <p:cBhvr>
                                        <p:cTn id="13" dur="1000" fill="hold"/>
                                        <p:tgtEl>
                                          <p:spTgt spid="34"/>
                                        </p:tgtEl>
                                        <p:attrNameLst>
                                          <p:attrName>ppt_h</p:attrName>
                                        </p:attrNameLst>
                                      </p:cBhvr>
                                      <p:tavLst>
                                        <p:tav tm="0">
                                          <p:val>
                                            <p:fltVal val="0"/>
                                          </p:val>
                                        </p:tav>
                                        <p:tav tm="100000">
                                          <p:val>
                                            <p:strVal val="#ppt_h"/>
                                          </p:val>
                                        </p:tav>
                                      </p:tavLst>
                                    </p:anim>
                                    <p:animEffect transition="in" filter="fade">
                                      <p:cBhvr>
                                        <p:cTn id="1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4925</TotalTime>
  <Words>1295</Words>
  <Application>Microsoft Office PowerPoint</Application>
  <PresentationFormat>Custom</PresentationFormat>
  <Paragraphs>213</Paragraphs>
  <Slides>48</Slides>
  <Notes>2</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MỞ ĐẦU KHTN 7-HIỀN</vt:lpstr>
      <vt:lpstr>Microsoft Excel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hình ảnh bị bỏng bởi acid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Admin</cp:lastModifiedBy>
  <cp:revision>574</cp:revision>
  <dcterms:created xsi:type="dcterms:W3CDTF">2022-07-11T10:05:56Z</dcterms:created>
  <dcterms:modified xsi:type="dcterms:W3CDTF">2024-10-16T13:39:45Z</dcterms:modified>
</cp:coreProperties>
</file>