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348" r:id="rId4"/>
    <p:sldId id="258" r:id="rId5"/>
    <p:sldId id="349" r:id="rId6"/>
    <p:sldId id="269" r:id="rId7"/>
    <p:sldId id="350" r:id="rId8"/>
    <p:sldId id="351" r:id="rId9"/>
    <p:sldId id="352" r:id="rId10"/>
    <p:sldId id="353" r:id="rId11"/>
    <p:sldId id="354" r:id="rId12"/>
    <p:sldId id="317" r:id="rId13"/>
    <p:sldId id="355" r:id="rId14"/>
    <p:sldId id="356" r:id="rId15"/>
    <p:sldId id="357" r:id="rId16"/>
    <p:sldId id="358" r:id="rId17"/>
    <p:sldId id="359" r:id="rId18"/>
    <p:sldId id="360" r:id="rId19"/>
    <p:sldId id="361" r:id="rId20"/>
    <p:sldId id="364" r:id="rId21"/>
    <p:sldId id="365" r:id="rId22"/>
    <p:sldId id="366" r:id="rId23"/>
    <p:sldId id="367" r:id="rId24"/>
    <p:sldId id="368" r:id="rId25"/>
    <p:sldId id="369" r:id="rId26"/>
    <p:sldId id="370" r:id="rId27"/>
    <p:sldId id="362" r:id="rId28"/>
    <p:sldId id="363" r:id="rId29"/>
    <p:sldId id="329" r:id="rId30"/>
    <p:sldId id="371" r:id="rId31"/>
    <p:sldId id="313" r:id="rId32"/>
    <p:sldId id="340" r:id="rId33"/>
    <p:sldId id="372" r:id="rId34"/>
    <p:sldId id="374" r:id="rId35"/>
    <p:sldId id="375" r:id="rId36"/>
    <p:sldId id="274" r:id="rId37"/>
    <p:sldId id="344" r:id="rId38"/>
    <p:sldId id="314" r:id="rId39"/>
    <p:sldId id="276"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883" autoAdjust="0"/>
    <p:restoredTop sz="94660"/>
  </p:normalViewPr>
  <p:slideViewPr>
    <p:cSldViewPr snapToGrid="0">
      <p:cViewPr varScale="1">
        <p:scale>
          <a:sx n="73" d="100"/>
          <a:sy n="73" d="100"/>
        </p:scale>
        <p:origin x="9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1/15/2024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1.emf"/></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1.emf"/></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4.emf"/></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4.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72107" y="126687"/>
            <a:ext cx="5675260"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8</a:t>
            </a:r>
            <a:r>
              <a:rPr lang="en-US" sz="2400" b="1" smtClean="0">
                <a:solidFill>
                  <a:srgbClr val="FF0000"/>
                </a:solidFill>
                <a:latin typeface="Times New Roman" panose="02020603050405020304" pitchFamily="18" charset="0"/>
                <a:cs typeface="Times New Roman" panose="02020603050405020304" pitchFamily="18" charset="0"/>
              </a:rPr>
              <a:t>. GIA CÔNG CƠ KHÍ BẰNG TAY</a:t>
            </a:r>
            <a:endParaRPr lang="en-US" sz="240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6095995" y="3428997"/>
            <a:ext cx="9" cy="6"/>
          </a:xfrm>
          <a:prstGeom prst="rect">
            <a:avLst/>
          </a:prstGeom>
        </p:spPr>
      </p:pic>
      <p:pic>
        <p:nvPicPr>
          <p:cNvPr id="3" name="Picture 2"/>
          <p:cNvPicPr>
            <a:picLocks noChangeAspect="1"/>
          </p:cNvPicPr>
          <p:nvPr/>
        </p:nvPicPr>
        <p:blipFill>
          <a:blip r:embed="rId3"/>
          <a:stretch>
            <a:fillRect/>
          </a:stretch>
        </p:blipFill>
        <p:spPr>
          <a:xfrm>
            <a:off x="420105" y="1030663"/>
            <a:ext cx="5432641" cy="5528398"/>
          </a:xfrm>
          <a:prstGeom prst="rect">
            <a:avLst/>
          </a:prstGeom>
        </p:spPr>
      </p:pic>
      <p:pic>
        <p:nvPicPr>
          <p:cNvPr id="5" name="Picture 4"/>
          <p:cNvPicPr>
            <a:picLocks noChangeAspect="1"/>
          </p:cNvPicPr>
          <p:nvPr/>
        </p:nvPicPr>
        <p:blipFill>
          <a:blip r:embed="rId4"/>
          <a:stretch>
            <a:fillRect/>
          </a:stretch>
        </p:blipFill>
        <p:spPr>
          <a:xfrm>
            <a:off x="6701246" y="1030663"/>
            <a:ext cx="5344718" cy="5467116"/>
          </a:xfrm>
          <a:prstGeom prst="rect">
            <a:avLst/>
          </a:prstGeom>
        </p:spPr>
      </p:pic>
    </p:spTree>
    <p:extLst>
      <p:ext uri="{BB962C8B-B14F-4D97-AF65-F5344CB8AC3E}">
        <p14:creationId xmlns:p14="http://schemas.microsoft.com/office/powerpoint/2010/main" val="7705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164" y="103101"/>
            <a:ext cx="7964040" cy="523220"/>
          </a:xfrm>
          <a:prstGeom prst="rect">
            <a:avLst/>
          </a:prstGeom>
        </p:spPr>
        <p:txBody>
          <a:bodyPr wrap="none">
            <a:spAutoFit/>
          </a:bodyPr>
          <a:lstStyle/>
          <a:p>
            <a:r>
              <a:rPr lang="vi-VN" sz="2800" b="1">
                <a:latin typeface="Times New Roman" panose="02020603050405020304" pitchFamily="18" charset="0"/>
                <a:cs typeface="Times New Roman" panose="02020603050405020304" pitchFamily="18" charset="0"/>
              </a:rPr>
              <a:t>2. Quan sát Hình 8.4 và nêu cấu tạo của thước cặp.</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246150" y="1042836"/>
            <a:ext cx="7951178" cy="5347207"/>
          </a:xfrm>
          <a:prstGeom prst="rect">
            <a:avLst/>
          </a:prstGeom>
        </p:spPr>
      </p:pic>
      <p:sp>
        <p:nvSpPr>
          <p:cNvPr id="2" name="Rectangle 1"/>
          <p:cNvSpPr/>
          <p:nvPr/>
        </p:nvSpPr>
        <p:spPr>
          <a:xfrm>
            <a:off x="8498540" y="955655"/>
            <a:ext cx="2829262" cy="3970318"/>
          </a:xfrm>
          <a:prstGeom prst="rect">
            <a:avLst/>
          </a:prstGeom>
        </p:spPr>
        <p:txBody>
          <a:bodyPr wrap="square">
            <a:spAutoFit/>
          </a:bodyPr>
          <a:lstStyle/>
          <a:p>
            <a:r>
              <a:rPr lang="vi-VN" sz="2800" b="1">
                <a:solidFill>
                  <a:srgbClr val="FF0000"/>
                </a:solidFill>
                <a:latin typeface="Times New Roman" panose="02020603050405020304" pitchFamily="18" charset="0"/>
                <a:cs typeface="Times New Roman" panose="02020603050405020304" pitchFamily="18" charset="0"/>
              </a:rPr>
              <a:t>2. Cấu tạo của thước cặp gồm 8 phần: cán, mỏ đo trong, khung động, vít hãm, thang chia độ chính, mỏ đo ngoài, thang chia độ của du xích.</a:t>
            </a:r>
            <a:endParaRPr lang="en-US" sz="28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293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304789" y="650535"/>
            <a:ext cx="11582400" cy="5693866"/>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I.Dụng cụ gia công cơ khí cầm tay</a:t>
            </a:r>
          </a:p>
          <a:p>
            <a:r>
              <a:rPr lang="en-US" sz="2800" b="1">
                <a:latin typeface="Times New Roman" panose="02020603050405020304" pitchFamily="18" charset="0"/>
                <a:cs typeface="Times New Roman" panose="02020603050405020304" pitchFamily="18" charset="0"/>
              </a:rPr>
              <a:t>2.Dụng cụ đo và kiểm tra</a:t>
            </a:r>
          </a:p>
          <a:p>
            <a:r>
              <a:rPr lang="en-US" sz="2800">
                <a:latin typeface="Times New Roman" panose="02020603050405020304" pitchFamily="18" charset="0"/>
                <a:cs typeface="Times New Roman" panose="02020603050405020304" pitchFamily="18" charset="0"/>
              </a:rPr>
              <a:t>a.Thước lá</a:t>
            </a:r>
          </a:p>
          <a:p>
            <a:r>
              <a:rPr lang="en-US" sz="2800">
                <a:latin typeface="Times New Roman" panose="02020603050405020304" pitchFamily="18" charset="0"/>
                <a:cs typeface="Times New Roman" panose="02020603050405020304" pitchFamily="18" charset="0"/>
              </a:rPr>
              <a:t>- Thước lá được chế tạo bằng thép hợp ki, ít giãn nở nhiệt và không gỉ</a:t>
            </a:r>
          </a:p>
          <a:p>
            <a:r>
              <a:rPr lang="en-US" sz="2800">
                <a:latin typeface="Times New Roman" panose="02020603050405020304" pitchFamily="18" charset="0"/>
                <a:cs typeface="Times New Roman" panose="02020603050405020304" pitchFamily="18" charset="0"/>
              </a:rPr>
              <a:t>- Thước lá thường có chiều dày từ 0,9mm đến 1,5mm; rộng từ 10 đến 25mm, chiều dài từ 150 đến 1000mmm, trên có các vạch cách nhau 1mm.</a:t>
            </a:r>
          </a:p>
          <a:p>
            <a:r>
              <a:rPr lang="en-US" sz="2800">
                <a:latin typeface="Times New Roman" panose="02020603050405020304" pitchFamily="18" charset="0"/>
                <a:cs typeface="Times New Roman" panose="02020603050405020304" pitchFamily="18" charset="0"/>
              </a:rPr>
              <a:t>- Thước là dùng để đo độ dài của chi tiết hoặc xác định kích thước của sản phẩm</a:t>
            </a:r>
          </a:p>
          <a:p>
            <a:r>
              <a:rPr lang="en-US" sz="2800">
                <a:latin typeface="Times New Roman" panose="02020603050405020304" pitchFamily="18" charset="0"/>
                <a:cs typeface="Times New Roman" panose="02020603050405020304" pitchFamily="18" charset="0"/>
              </a:rPr>
              <a:t>b. Thước cặp</a:t>
            </a:r>
          </a:p>
          <a:p>
            <a:r>
              <a:rPr lang="en-US" sz="2800">
                <a:latin typeface="Times New Roman" panose="02020603050405020304" pitchFamily="18" charset="0"/>
                <a:cs typeface="Times New Roman" panose="02020603050405020304" pitchFamily="18" charset="0"/>
              </a:rPr>
              <a:t>- Thước cặp được chế tạo bằng hợp kim không gỉ, có độ chính xác cao</a:t>
            </a:r>
          </a:p>
          <a:p>
            <a:r>
              <a:rPr lang="en-US" sz="2800">
                <a:latin typeface="Times New Roman" panose="02020603050405020304" pitchFamily="18" charset="0"/>
                <a:cs typeface="Times New Roman" panose="02020603050405020304" pitchFamily="18" charset="0"/>
              </a:rPr>
              <a:t>- Thước cặp cấu tạo gồm gồm 8 phần: cán, mỏ đo trong, khung động, vít hãm, thang chia độ chính, mỏ đo ngoài, thang chia độ của du xích.</a:t>
            </a:r>
          </a:p>
          <a:p>
            <a:r>
              <a:rPr lang="en-US" sz="2800">
                <a:latin typeface="Times New Roman" panose="02020603050405020304" pitchFamily="18" charset="0"/>
                <a:cs typeface="Times New Roman" panose="02020603050405020304" pitchFamily="18" charset="0"/>
              </a:rPr>
              <a:t>- Thước cặp dùng để đo đường kính trong, đường kính ngoài và chiều sâu lỗ</a:t>
            </a:r>
          </a:p>
        </p:txBody>
      </p:sp>
      <p:sp>
        <p:nvSpPr>
          <p:cNvPr id="8" name="Rectangle 7"/>
          <p:cNvSpPr/>
          <p:nvPr/>
        </p:nvSpPr>
        <p:spPr>
          <a:xfrm>
            <a:off x="3767974" y="62706"/>
            <a:ext cx="6914369" cy="523220"/>
          </a:xfrm>
          <a:prstGeom prst="rect">
            <a:avLst/>
          </a:prstGeom>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BÀI </a:t>
            </a:r>
            <a:r>
              <a:rPr lang="en-US" sz="2800" b="1" smtClean="0">
                <a:solidFill>
                  <a:srgbClr val="FF0000"/>
                </a:solidFill>
                <a:latin typeface="Times New Roman" panose="02020603050405020304" pitchFamily="18" charset="0"/>
                <a:cs typeface="Times New Roman" panose="02020603050405020304" pitchFamily="18" charset="0"/>
              </a:rPr>
              <a:t>8. </a:t>
            </a:r>
            <a:r>
              <a:rPr lang="en-US" sz="2800" b="1">
                <a:solidFill>
                  <a:srgbClr val="FF0000"/>
                </a:solidFill>
                <a:latin typeface="Times New Roman" panose="02020603050405020304" pitchFamily="18" charset="0"/>
                <a:cs typeface="Times New Roman" panose="02020603050405020304" pitchFamily="18" charset="0"/>
              </a:rPr>
              <a:t>GIA CÔNG CƠ </a:t>
            </a:r>
            <a:r>
              <a:rPr lang="en-US" sz="2800" b="1" smtClean="0">
                <a:solidFill>
                  <a:srgbClr val="FF0000"/>
                </a:solidFill>
                <a:latin typeface="Times New Roman" panose="02020603050405020304" pitchFamily="18" charset="0"/>
                <a:cs typeface="Times New Roman" panose="02020603050405020304" pitchFamily="18" charset="0"/>
              </a:rPr>
              <a:t>KHÍ BẰNG TAY</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9856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6255" y="168717"/>
            <a:ext cx="8248072" cy="6398337"/>
          </a:xfrm>
          <a:prstGeom prst="rect">
            <a:avLst/>
          </a:prstGeom>
        </p:spPr>
      </p:pic>
      <p:sp>
        <p:nvSpPr>
          <p:cNvPr id="5" name="Rectangle 4"/>
          <p:cNvSpPr/>
          <p:nvPr/>
        </p:nvSpPr>
        <p:spPr>
          <a:xfrm>
            <a:off x="8488217" y="168717"/>
            <a:ext cx="2974109" cy="6401753"/>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Quan sát hình 8.6 và cho biết:</a:t>
            </a:r>
          </a:p>
          <a:p>
            <a:r>
              <a:rPr lang="en-US" sz="2800" b="1" smtClean="0">
                <a:latin typeface="Times New Roman" panose="02020603050405020304" pitchFamily="18" charset="0"/>
                <a:cs typeface="Times New Roman" panose="02020603050405020304" pitchFamily="18" charset="0"/>
              </a:rPr>
              <a:t>1.Thế </a:t>
            </a:r>
            <a:r>
              <a:rPr lang="en-US" sz="2800" b="1">
                <a:latin typeface="Times New Roman" panose="02020603050405020304" pitchFamily="18" charset="0"/>
                <a:cs typeface="Times New Roman" panose="02020603050405020304" pitchFamily="18" charset="0"/>
              </a:rPr>
              <a:t>nào là vạch dấu?  Để vạch dấu đúng cần theo trình tự kỹ thuật gì? Để đảm bảo an toàn khi vạch dấu cần thực hiện tao tác nào</a:t>
            </a:r>
            <a:r>
              <a:rPr lang="en-US" sz="2800" b="1" smtClean="0">
                <a:latin typeface="Times New Roman" panose="02020603050405020304" pitchFamily="18" charset="0"/>
                <a:cs typeface="Times New Roman" panose="02020603050405020304" pitchFamily="18" charset="0"/>
              </a:rPr>
              <a:t>?</a:t>
            </a:r>
          </a:p>
          <a:p>
            <a:r>
              <a:rPr lang="en-US" sz="2800" b="1" smtClean="0">
                <a:latin typeface="Times New Roman" panose="02020603050405020304" pitchFamily="18" charset="0"/>
                <a:cs typeface="Times New Roman" panose="02020603050405020304" pitchFamily="18" charset="0"/>
              </a:rPr>
              <a:t>2.</a:t>
            </a:r>
            <a:r>
              <a:rPr lang="en-US" sz="2800" b="1">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Nếu </a:t>
            </a:r>
            <a:r>
              <a:rPr lang="en-US" sz="2800" b="1">
                <a:latin typeface="Times New Roman" panose="02020603050405020304" pitchFamily="18" charset="0"/>
                <a:cs typeface="Times New Roman" panose="02020603050405020304" pitchFamily="18" charset="0"/>
              </a:rPr>
              <a:t>vạch dấu sai, sản phẩm gia công sẽ như thế nào?</a:t>
            </a:r>
          </a:p>
          <a:p>
            <a:endParaRPr lang="en-US"/>
          </a:p>
        </p:txBody>
      </p:sp>
    </p:spTree>
    <p:extLst>
      <p:ext uri="{BB962C8B-B14F-4D97-AF65-F5344CB8AC3E}">
        <p14:creationId xmlns:p14="http://schemas.microsoft.com/office/powerpoint/2010/main" val="427918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6255" y="168717"/>
            <a:ext cx="6030150" cy="6398337"/>
          </a:xfrm>
          <a:prstGeom prst="rect">
            <a:avLst/>
          </a:prstGeom>
        </p:spPr>
      </p:pic>
      <p:sp>
        <p:nvSpPr>
          <p:cNvPr id="5" name="Rectangle 4"/>
          <p:cNvSpPr/>
          <p:nvPr/>
        </p:nvSpPr>
        <p:spPr>
          <a:xfrm>
            <a:off x="6357769" y="168717"/>
            <a:ext cx="5104557" cy="7017306"/>
          </a:xfrm>
          <a:prstGeom prst="rect">
            <a:avLst/>
          </a:prstGeom>
        </p:spPr>
        <p:txBody>
          <a:bodyPr wrap="square">
            <a:spAutoFit/>
          </a:bodyPr>
          <a:lstStyle/>
          <a:p>
            <a:r>
              <a:rPr lang="en-US" sz="2400" smtClean="0">
                <a:solidFill>
                  <a:srgbClr val="FF0000"/>
                </a:solidFill>
                <a:latin typeface="Times New Roman" panose="02020603050405020304" pitchFamily="18" charset="0"/>
                <a:cs typeface="Times New Roman" panose="02020603050405020304" pitchFamily="18" charset="0"/>
              </a:rPr>
              <a:t>1.</a:t>
            </a:r>
          </a:p>
          <a:p>
            <a:r>
              <a:rPr lang="en-US" sz="2400" smtClean="0">
                <a:solidFill>
                  <a:srgbClr val="FF0000"/>
                </a:solidFill>
                <a:latin typeface="Times New Roman" panose="02020603050405020304" pitchFamily="18" charset="0"/>
                <a:cs typeface="Times New Roman" panose="02020603050405020304" pitchFamily="18" charset="0"/>
              </a:rPr>
              <a:t>*Vạch </a:t>
            </a:r>
            <a:r>
              <a:rPr lang="en-US" sz="2400">
                <a:solidFill>
                  <a:srgbClr val="FF0000"/>
                </a:solidFill>
                <a:latin typeface="Times New Roman" panose="02020603050405020304" pitchFamily="18" charset="0"/>
                <a:cs typeface="Times New Roman" panose="02020603050405020304" pitchFamily="18" charset="0"/>
              </a:rPr>
              <a:t>dấu là xác định ranh giới giữa chi tiết cần gia công với phần lượng dư hoặc xác định vị trí tương quan các bề mặt.</a:t>
            </a:r>
          </a:p>
          <a:p>
            <a:r>
              <a:rPr lang="en-US" sz="2400">
                <a:solidFill>
                  <a:srgbClr val="FF0000"/>
                </a:solidFill>
                <a:latin typeface="Times New Roman" panose="02020603050405020304" pitchFamily="18" charset="0"/>
                <a:cs typeface="Times New Roman" panose="02020603050405020304" pitchFamily="18" charset="0"/>
              </a:rPr>
              <a:t>*</a:t>
            </a:r>
            <a:r>
              <a:rPr lang="en-US" sz="2400" smtClean="0">
                <a:solidFill>
                  <a:srgbClr val="FF0000"/>
                </a:solidFill>
                <a:latin typeface="Times New Roman" panose="02020603050405020304" pitchFamily="18" charset="0"/>
                <a:cs typeface="Times New Roman" panose="02020603050405020304" pitchFamily="18" charset="0"/>
              </a:rPr>
              <a:t> </a:t>
            </a:r>
            <a:r>
              <a:rPr lang="en-US" sz="2400">
                <a:solidFill>
                  <a:srgbClr val="FF0000"/>
                </a:solidFill>
                <a:latin typeface="Times New Roman" panose="02020603050405020304" pitchFamily="18" charset="0"/>
                <a:cs typeface="Times New Roman" panose="02020603050405020304" pitchFamily="18" charset="0"/>
              </a:rPr>
              <a:t>Kỹ thuật vạch dấu</a:t>
            </a:r>
          </a:p>
          <a:p>
            <a:r>
              <a:rPr lang="en-US" sz="2400">
                <a:solidFill>
                  <a:srgbClr val="FF0000"/>
                </a:solidFill>
                <a:latin typeface="Times New Roman" panose="02020603050405020304" pitchFamily="18" charset="0"/>
                <a:cs typeface="Times New Roman" panose="02020603050405020304" pitchFamily="18" charset="0"/>
              </a:rPr>
              <a:t>- Chuẩn bị phôi và dụng cụ cần thiết</a:t>
            </a:r>
          </a:p>
          <a:p>
            <a:r>
              <a:rPr lang="en-US" sz="2400">
                <a:solidFill>
                  <a:srgbClr val="FF0000"/>
                </a:solidFill>
                <a:latin typeface="Times New Roman" panose="02020603050405020304" pitchFamily="18" charset="0"/>
                <a:cs typeface="Times New Roman" panose="02020603050405020304" pitchFamily="18" charset="0"/>
              </a:rPr>
              <a:t>- Bôi phấn màu lên bề mặt phôi</a:t>
            </a:r>
          </a:p>
          <a:p>
            <a:r>
              <a:rPr lang="en-US" sz="2400">
                <a:solidFill>
                  <a:srgbClr val="FF0000"/>
                </a:solidFill>
                <a:latin typeface="Times New Roman" panose="02020603050405020304" pitchFamily="18" charset="0"/>
                <a:cs typeface="Times New Roman" panose="02020603050405020304" pitchFamily="18" charset="0"/>
              </a:rPr>
              <a:t>- Dùng dụng cụ đo và mũi vạch, mũi đột để lấy dấu lên phôi</a:t>
            </a:r>
          </a:p>
          <a:p>
            <a:r>
              <a:rPr lang="en-US" sz="2400">
                <a:solidFill>
                  <a:srgbClr val="FF0000"/>
                </a:solidFill>
                <a:latin typeface="Times New Roman" panose="02020603050405020304" pitchFamily="18" charset="0"/>
                <a:cs typeface="Times New Roman" panose="02020603050405020304" pitchFamily="18" charset="0"/>
              </a:rPr>
              <a:t>*</a:t>
            </a:r>
            <a:r>
              <a:rPr lang="en-US" sz="2400" smtClean="0">
                <a:solidFill>
                  <a:srgbClr val="FF0000"/>
                </a:solidFill>
                <a:latin typeface="Times New Roman" panose="02020603050405020304" pitchFamily="18" charset="0"/>
                <a:cs typeface="Times New Roman" panose="02020603050405020304" pitchFamily="18" charset="0"/>
              </a:rPr>
              <a:t> </a:t>
            </a:r>
            <a:r>
              <a:rPr lang="en-US" sz="2400">
                <a:solidFill>
                  <a:srgbClr val="FF0000"/>
                </a:solidFill>
                <a:latin typeface="Times New Roman" panose="02020603050405020304" pitchFamily="18" charset="0"/>
                <a:cs typeface="Times New Roman" panose="02020603050405020304" pitchFamily="18" charset="0"/>
              </a:rPr>
              <a:t>An toàn khi vạch dấu</a:t>
            </a:r>
          </a:p>
          <a:p>
            <a:r>
              <a:rPr lang="en-US" sz="2400">
                <a:solidFill>
                  <a:srgbClr val="FF0000"/>
                </a:solidFill>
                <a:latin typeface="Times New Roman" panose="02020603050405020304" pitchFamily="18" charset="0"/>
                <a:cs typeface="Times New Roman" panose="02020603050405020304" pitchFamily="18" charset="0"/>
              </a:rPr>
              <a:t>- Không dùng búa có cán bị nứt</a:t>
            </a:r>
          </a:p>
          <a:p>
            <a:r>
              <a:rPr lang="en-US" sz="2400">
                <a:solidFill>
                  <a:srgbClr val="FF0000"/>
                </a:solidFill>
                <a:latin typeface="Times New Roman" panose="02020603050405020304" pitchFamily="18" charset="0"/>
                <a:cs typeface="Times New Roman" panose="02020603050405020304" pitchFamily="18" charset="0"/>
              </a:rPr>
              <a:t>- Vật cần vạch dấu cần được cố định chắc chắn</a:t>
            </a:r>
          </a:p>
          <a:p>
            <a:r>
              <a:rPr lang="en-US" sz="2400">
                <a:solidFill>
                  <a:srgbClr val="FF0000"/>
                </a:solidFill>
                <a:latin typeface="Times New Roman" panose="02020603050405020304" pitchFamily="18" charset="0"/>
                <a:cs typeface="Times New Roman" panose="02020603050405020304" pitchFamily="18" charset="0"/>
              </a:rPr>
              <a:t>- Cầm mũi đột, búa chắc chắn, đánh búa đúng đầu mũi đột.</a:t>
            </a:r>
            <a:endParaRPr lang="en-US" sz="2400" smtClean="0">
              <a:solidFill>
                <a:srgbClr val="FF0000"/>
              </a:solidFill>
              <a:latin typeface="Times New Roman" panose="02020603050405020304" pitchFamily="18" charset="0"/>
              <a:cs typeface="Times New Roman" panose="02020603050405020304" pitchFamily="18" charset="0"/>
            </a:endParaRPr>
          </a:p>
          <a:p>
            <a:r>
              <a:rPr lang="en-US" sz="2400" smtClean="0">
                <a:solidFill>
                  <a:srgbClr val="FF0000"/>
                </a:solidFill>
                <a:latin typeface="Times New Roman" panose="02020603050405020304" pitchFamily="18" charset="0"/>
                <a:cs typeface="Times New Roman" panose="02020603050405020304" pitchFamily="18" charset="0"/>
              </a:rPr>
              <a:t>Nếu </a:t>
            </a:r>
            <a:r>
              <a:rPr lang="en-US" sz="2400">
                <a:solidFill>
                  <a:srgbClr val="FF0000"/>
                </a:solidFill>
                <a:latin typeface="Times New Roman" panose="02020603050405020304" pitchFamily="18" charset="0"/>
                <a:cs typeface="Times New Roman" panose="02020603050405020304" pitchFamily="18" charset="0"/>
              </a:rPr>
              <a:t>vạch dấu sai, sản phẩm gia công sẽ sai số, sai tỉ lệ, dẫn tới hỏng sản phẩm.</a:t>
            </a:r>
          </a:p>
          <a:p>
            <a:endParaRPr lang="en-US"/>
          </a:p>
        </p:txBody>
      </p:sp>
    </p:spTree>
    <p:extLst>
      <p:ext uri="{BB962C8B-B14F-4D97-AF65-F5344CB8AC3E}">
        <p14:creationId xmlns:p14="http://schemas.microsoft.com/office/powerpoint/2010/main" val="391795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heel(1)">
                                      <p:cBhvr>
                                        <p:cTn id="10" dur="2000"/>
                                        <p:tgtEl>
                                          <p:spTgt spid="5">
                                            <p:txEl>
                                              <p:pRg st="1" end="1"/>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heel(1)">
                                      <p:cBhvr>
                                        <p:cTn id="13" dur="2000"/>
                                        <p:tgtEl>
                                          <p:spTgt spid="5">
                                            <p:txEl>
                                              <p:pRg st="2" end="2"/>
                                            </p:txEl>
                                          </p:spTgt>
                                        </p:tgtEl>
                                      </p:cBhvr>
                                    </p:animEffect>
                                  </p:childTnLst>
                                </p:cTn>
                              </p:par>
                              <p:par>
                                <p:cTn id="14" presetID="21" presetClass="entr" presetSubtype="1"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wheel(1)">
                                      <p:cBhvr>
                                        <p:cTn id="16" dur="2000"/>
                                        <p:tgtEl>
                                          <p:spTgt spid="5">
                                            <p:txEl>
                                              <p:pRg st="3" end="3"/>
                                            </p:txEl>
                                          </p:spTgt>
                                        </p:tgtEl>
                                      </p:cBhvr>
                                    </p:animEffect>
                                  </p:childTnLst>
                                </p:cTn>
                              </p:par>
                              <p:par>
                                <p:cTn id="17" presetID="21" presetClass="entr" presetSubtype="1"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wheel(1)">
                                      <p:cBhvr>
                                        <p:cTn id="19" dur="2000"/>
                                        <p:tgtEl>
                                          <p:spTgt spid="5">
                                            <p:txEl>
                                              <p:pRg st="4" end="4"/>
                                            </p:txEl>
                                          </p:spTgt>
                                        </p:tgtEl>
                                      </p:cBhvr>
                                    </p:animEffect>
                                  </p:childTnLst>
                                </p:cTn>
                              </p:par>
                              <p:par>
                                <p:cTn id="20" presetID="21" presetClass="entr" presetSubtype="1"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wheel(1)">
                                      <p:cBhvr>
                                        <p:cTn id="22" dur="2000"/>
                                        <p:tgtEl>
                                          <p:spTgt spid="5">
                                            <p:txEl>
                                              <p:pRg st="5" end="5"/>
                                            </p:txEl>
                                          </p:spTgt>
                                        </p:tgtEl>
                                      </p:cBhvr>
                                    </p:animEffect>
                                  </p:childTnLst>
                                </p:cTn>
                              </p:par>
                              <p:par>
                                <p:cTn id="23" presetID="21" presetClass="entr" presetSubtype="1"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wheel(1)">
                                      <p:cBhvr>
                                        <p:cTn id="25" dur="2000"/>
                                        <p:tgtEl>
                                          <p:spTgt spid="5">
                                            <p:txEl>
                                              <p:pRg st="6" end="6"/>
                                            </p:txEl>
                                          </p:spTgt>
                                        </p:tgtEl>
                                      </p:cBhvr>
                                    </p:animEffect>
                                  </p:childTnLst>
                                </p:cTn>
                              </p:par>
                              <p:par>
                                <p:cTn id="26" presetID="21" presetClass="entr" presetSubtype="1" fill="hold" nodeType="with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wheel(1)">
                                      <p:cBhvr>
                                        <p:cTn id="28" dur="2000"/>
                                        <p:tgtEl>
                                          <p:spTgt spid="5">
                                            <p:txEl>
                                              <p:pRg st="7" end="7"/>
                                            </p:txEl>
                                          </p:spTgt>
                                        </p:tgtEl>
                                      </p:cBhvr>
                                    </p:animEffect>
                                  </p:childTnLst>
                                </p:cTn>
                              </p:par>
                              <p:par>
                                <p:cTn id="29" presetID="21" presetClass="entr" presetSubtype="1" fill="hold" nodeType="with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Effect transition="in" filter="wheel(1)">
                                      <p:cBhvr>
                                        <p:cTn id="31" dur="2000"/>
                                        <p:tgtEl>
                                          <p:spTgt spid="5">
                                            <p:txEl>
                                              <p:pRg st="8" end="8"/>
                                            </p:txEl>
                                          </p:spTgt>
                                        </p:tgtEl>
                                      </p:cBhvr>
                                    </p:animEffect>
                                  </p:childTnLst>
                                </p:cTn>
                              </p:par>
                              <p:par>
                                <p:cTn id="32" presetID="21" presetClass="entr" presetSubtype="1" fill="hold" nodeType="withEffect">
                                  <p:stCondLst>
                                    <p:cond delay="0"/>
                                  </p:stCondLst>
                                  <p:childTnLst>
                                    <p:set>
                                      <p:cBhvr>
                                        <p:cTn id="33" dur="1" fill="hold">
                                          <p:stCondLst>
                                            <p:cond delay="0"/>
                                          </p:stCondLst>
                                        </p:cTn>
                                        <p:tgtEl>
                                          <p:spTgt spid="5">
                                            <p:txEl>
                                              <p:pRg st="9" end="9"/>
                                            </p:txEl>
                                          </p:spTgt>
                                        </p:tgtEl>
                                        <p:attrNameLst>
                                          <p:attrName>style.visibility</p:attrName>
                                        </p:attrNameLst>
                                      </p:cBhvr>
                                      <p:to>
                                        <p:strVal val="visible"/>
                                      </p:to>
                                    </p:set>
                                    <p:animEffect transition="in" filter="wheel(1)">
                                      <p:cBhvr>
                                        <p:cTn id="34" dur="2000"/>
                                        <p:tgtEl>
                                          <p:spTgt spid="5">
                                            <p:txEl>
                                              <p:pRg st="9" end="9"/>
                                            </p:txEl>
                                          </p:spTgt>
                                        </p:tgtEl>
                                      </p:cBhvr>
                                    </p:animEffect>
                                  </p:childTnLst>
                                </p:cTn>
                              </p:par>
                              <p:par>
                                <p:cTn id="35" presetID="21" presetClass="entr" presetSubtype="1" fill="hold" nodeType="with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animEffect transition="in" filter="wheel(1)">
                                      <p:cBhvr>
                                        <p:cTn id="37" dur="20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304789" y="650535"/>
            <a:ext cx="11582400" cy="5693866"/>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II.Một số phương pháp gia công cơ khí bằng tay</a:t>
            </a:r>
          </a:p>
          <a:p>
            <a:r>
              <a:rPr lang="en-US" sz="2800" b="1">
                <a:latin typeface="Times New Roman" panose="02020603050405020304" pitchFamily="18" charset="0"/>
                <a:cs typeface="Times New Roman" panose="02020603050405020304" pitchFamily="18" charset="0"/>
              </a:rPr>
              <a:t>1.Vạch dấu</a:t>
            </a:r>
          </a:p>
          <a:p>
            <a:r>
              <a:rPr lang="en-US" sz="2800">
                <a:latin typeface="Times New Roman" panose="02020603050405020304" pitchFamily="18" charset="0"/>
                <a:cs typeface="Times New Roman" panose="02020603050405020304" pitchFamily="18" charset="0"/>
              </a:rPr>
              <a:t>a.Khái niệm</a:t>
            </a:r>
          </a:p>
          <a:p>
            <a:r>
              <a:rPr lang="en-US" sz="2800">
                <a:latin typeface="Times New Roman" panose="02020603050405020304" pitchFamily="18" charset="0"/>
                <a:cs typeface="Times New Roman" panose="02020603050405020304" pitchFamily="18" charset="0"/>
              </a:rPr>
              <a:t>Vạch dấu là xác định ranh giới giữa chi tiết cần gia công với phần lượng dư hoặc xác định vị trí tương quan các bề mặt.</a:t>
            </a:r>
          </a:p>
          <a:p>
            <a:r>
              <a:rPr lang="en-US" sz="2800">
                <a:latin typeface="Times New Roman" panose="02020603050405020304" pitchFamily="18" charset="0"/>
                <a:cs typeface="Times New Roman" panose="02020603050405020304" pitchFamily="18" charset="0"/>
              </a:rPr>
              <a:t>b. Kỹ thuật vạch dấu</a:t>
            </a:r>
          </a:p>
          <a:p>
            <a:r>
              <a:rPr lang="en-US" sz="2800">
                <a:latin typeface="Times New Roman" panose="02020603050405020304" pitchFamily="18" charset="0"/>
                <a:cs typeface="Times New Roman" panose="02020603050405020304" pitchFamily="18" charset="0"/>
              </a:rPr>
              <a:t>- Chuẩn bị phôi và dụng cụ cần thiết</a:t>
            </a:r>
          </a:p>
          <a:p>
            <a:r>
              <a:rPr lang="en-US" sz="2800">
                <a:latin typeface="Times New Roman" panose="02020603050405020304" pitchFamily="18" charset="0"/>
                <a:cs typeface="Times New Roman" panose="02020603050405020304" pitchFamily="18" charset="0"/>
              </a:rPr>
              <a:t>- Bôi phấn màu lên bề mặt phôi</a:t>
            </a:r>
          </a:p>
          <a:p>
            <a:r>
              <a:rPr lang="en-US" sz="2800">
                <a:latin typeface="Times New Roman" panose="02020603050405020304" pitchFamily="18" charset="0"/>
                <a:cs typeface="Times New Roman" panose="02020603050405020304" pitchFamily="18" charset="0"/>
              </a:rPr>
              <a:t>- Dùng dụng cụ đo và mũi vạch, mũi đột để lấy dấu lên phôi</a:t>
            </a:r>
          </a:p>
          <a:p>
            <a:r>
              <a:rPr lang="en-US" sz="2800">
                <a:latin typeface="Times New Roman" panose="02020603050405020304" pitchFamily="18" charset="0"/>
                <a:cs typeface="Times New Roman" panose="02020603050405020304" pitchFamily="18" charset="0"/>
              </a:rPr>
              <a:t>c. An toàn khi vạch dấu</a:t>
            </a:r>
          </a:p>
          <a:p>
            <a:r>
              <a:rPr lang="en-US" sz="2800">
                <a:latin typeface="Times New Roman" panose="02020603050405020304" pitchFamily="18" charset="0"/>
                <a:cs typeface="Times New Roman" panose="02020603050405020304" pitchFamily="18" charset="0"/>
              </a:rPr>
              <a:t>- Không dùng búa có cán bị nứt</a:t>
            </a:r>
          </a:p>
          <a:p>
            <a:r>
              <a:rPr lang="en-US" sz="2800">
                <a:latin typeface="Times New Roman" panose="02020603050405020304" pitchFamily="18" charset="0"/>
                <a:cs typeface="Times New Roman" panose="02020603050405020304" pitchFamily="18" charset="0"/>
              </a:rPr>
              <a:t>- Vật cần vạch dấu cần được cố định chắc chắn</a:t>
            </a:r>
          </a:p>
          <a:p>
            <a:r>
              <a:rPr lang="en-US" sz="2800">
                <a:latin typeface="Times New Roman" panose="02020603050405020304" pitchFamily="18" charset="0"/>
                <a:cs typeface="Times New Roman" panose="02020603050405020304" pitchFamily="18" charset="0"/>
              </a:rPr>
              <a:t>- Cầm mũi đột, búa chắc chắn, đánh búa đúng đầu mũi đột.</a:t>
            </a:r>
          </a:p>
        </p:txBody>
      </p:sp>
      <p:sp>
        <p:nvSpPr>
          <p:cNvPr id="8" name="Rectangle 7"/>
          <p:cNvSpPr/>
          <p:nvPr/>
        </p:nvSpPr>
        <p:spPr>
          <a:xfrm>
            <a:off x="3767974" y="62706"/>
            <a:ext cx="6914369" cy="523220"/>
          </a:xfrm>
          <a:prstGeom prst="rect">
            <a:avLst/>
          </a:prstGeom>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BÀI </a:t>
            </a:r>
            <a:r>
              <a:rPr lang="en-US" sz="2800" b="1" smtClean="0">
                <a:solidFill>
                  <a:srgbClr val="FF0000"/>
                </a:solidFill>
                <a:latin typeface="Times New Roman" panose="02020603050405020304" pitchFamily="18" charset="0"/>
                <a:cs typeface="Times New Roman" panose="02020603050405020304" pitchFamily="18" charset="0"/>
              </a:rPr>
              <a:t>8. </a:t>
            </a:r>
            <a:r>
              <a:rPr lang="en-US" sz="2800" b="1">
                <a:solidFill>
                  <a:srgbClr val="FF0000"/>
                </a:solidFill>
                <a:latin typeface="Times New Roman" panose="02020603050405020304" pitchFamily="18" charset="0"/>
                <a:cs typeface="Times New Roman" panose="02020603050405020304" pitchFamily="18" charset="0"/>
              </a:rPr>
              <a:t>GIA CÔNG CƠ </a:t>
            </a:r>
            <a:r>
              <a:rPr lang="en-US" sz="2800" b="1" smtClean="0">
                <a:solidFill>
                  <a:srgbClr val="FF0000"/>
                </a:solidFill>
                <a:latin typeface="Times New Roman" panose="02020603050405020304" pitchFamily="18" charset="0"/>
                <a:cs typeface="Times New Roman" panose="02020603050405020304" pitchFamily="18" charset="0"/>
              </a:rPr>
              <a:t>KHÍ BẰNG TAY</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192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32140" y="3276606"/>
            <a:ext cx="3518994" cy="3108543"/>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Quan sát </a:t>
            </a:r>
            <a:r>
              <a:rPr lang="vi-VN" sz="2800" b="1" smtClean="0">
                <a:latin typeface="Times New Roman" panose="02020603050405020304" pitchFamily="18" charset="0"/>
                <a:cs typeface="Times New Roman" panose="02020603050405020304" pitchFamily="18" charset="0"/>
              </a:rPr>
              <a:t>hình</a:t>
            </a:r>
            <a:r>
              <a:rPr lang="en-US" sz="2800" b="1" smtClean="0">
                <a:latin typeface="Times New Roman" panose="02020603050405020304" pitchFamily="18" charset="0"/>
                <a:cs typeface="Times New Roman" panose="02020603050405020304" pitchFamily="18" charset="0"/>
              </a:rPr>
              <a:t> 8.7 và hình 8.8 cho biết</a:t>
            </a:r>
          </a:p>
          <a:p>
            <a:r>
              <a:rPr lang="vi-VN" sz="2800" b="1" smtClean="0">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1.</a:t>
            </a:r>
            <a:r>
              <a:rPr lang="vi-VN" sz="2800" b="1" smtClean="0">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M</a:t>
            </a:r>
            <a:r>
              <a:rPr lang="vi-VN" sz="2800" b="1" smtClean="0">
                <a:latin typeface="Times New Roman" panose="02020603050405020304" pitchFamily="18" charset="0"/>
                <a:cs typeface="Times New Roman" panose="02020603050405020304" pitchFamily="18" charset="0"/>
              </a:rPr>
              <a:t>ô </a:t>
            </a:r>
            <a:r>
              <a:rPr lang="vi-VN" sz="2800" b="1">
                <a:latin typeface="Times New Roman" panose="02020603050405020304" pitchFamily="18" charset="0"/>
                <a:cs typeface="Times New Roman" panose="02020603050405020304" pitchFamily="18" charset="0"/>
              </a:rPr>
              <a:t>tả cấu tạo của cưa </a:t>
            </a:r>
            <a:r>
              <a:rPr lang="vi-VN" sz="2800" b="1" smtClean="0">
                <a:latin typeface="Times New Roman" panose="02020603050405020304" pitchFamily="18" charset="0"/>
                <a:cs typeface="Times New Roman" panose="02020603050405020304" pitchFamily="18" charset="0"/>
              </a:rPr>
              <a:t>tay</a:t>
            </a:r>
            <a:endParaRPr lang="en-US" sz="2800" b="1" smtClean="0">
              <a:latin typeface="Times New Roman" panose="02020603050405020304" pitchFamily="18" charset="0"/>
              <a:cs typeface="Times New Roman" panose="02020603050405020304" pitchFamily="18" charset="0"/>
            </a:endParaRPr>
          </a:p>
          <a:p>
            <a:r>
              <a:rPr lang="en-US" sz="2800" b="1" smtClean="0">
                <a:latin typeface="Times New Roman" panose="02020603050405020304" pitchFamily="18" charset="0"/>
                <a:cs typeface="Times New Roman" panose="02020603050405020304" pitchFamily="18" charset="0"/>
              </a:rPr>
              <a:t>2.</a:t>
            </a:r>
            <a:r>
              <a:rPr lang="en-US" sz="2800" b="1">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Kỹ </a:t>
            </a:r>
            <a:r>
              <a:rPr lang="en-US" sz="2800" b="1">
                <a:latin typeface="Times New Roman" panose="02020603050405020304" pitchFamily="18" charset="0"/>
                <a:cs typeface="Times New Roman" panose="02020603050405020304" pitchFamily="18" charset="0"/>
              </a:rPr>
              <a:t>thuật cưa được tiến hành như thế nào?</a:t>
            </a:r>
          </a:p>
        </p:txBody>
      </p:sp>
      <p:pic>
        <p:nvPicPr>
          <p:cNvPr id="5" name="Picture 4"/>
          <p:cNvPicPr>
            <a:picLocks noChangeAspect="1"/>
          </p:cNvPicPr>
          <p:nvPr/>
        </p:nvPicPr>
        <p:blipFill>
          <a:blip r:embed="rId2"/>
          <a:stretch>
            <a:fillRect/>
          </a:stretch>
        </p:blipFill>
        <p:spPr>
          <a:xfrm>
            <a:off x="204395" y="227562"/>
            <a:ext cx="8057478" cy="6377633"/>
          </a:xfrm>
          <a:prstGeom prst="rect">
            <a:avLst/>
          </a:prstGeom>
        </p:spPr>
      </p:pic>
      <p:pic>
        <p:nvPicPr>
          <p:cNvPr id="6" name="Picture 5"/>
          <p:cNvPicPr>
            <a:picLocks noChangeAspect="1"/>
          </p:cNvPicPr>
          <p:nvPr/>
        </p:nvPicPr>
        <p:blipFill>
          <a:blip r:embed="rId3"/>
          <a:stretch>
            <a:fillRect/>
          </a:stretch>
        </p:blipFill>
        <p:spPr>
          <a:xfrm>
            <a:off x="8332140" y="227562"/>
            <a:ext cx="3372180" cy="3049044"/>
          </a:xfrm>
          <a:prstGeom prst="rect">
            <a:avLst/>
          </a:prstGeom>
        </p:spPr>
      </p:pic>
    </p:spTree>
    <p:extLst>
      <p:ext uri="{BB962C8B-B14F-4D97-AF65-F5344CB8AC3E}">
        <p14:creationId xmlns:p14="http://schemas.microsoft.com/office/powerpoint/2010/main" val="407061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100507" y="130743"/>
            <a:ext cx="3926541" cy="2677656"/>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Quan sát </a:t>
            </a:r>
            <a:r>
              <a:rPr lang="vi-VN" sz="2800" b="1" smtClean="0">
                <a:latin typeface="Times New Roman" panose="02020603050405020304" pitchFamily="18" charset="0"/>
                <a:cs typeface="Times New Roman" panose="02020603050405020304" pitchFamily="18" charset="0"/>
              </a:rPr>
              <a:t>hình</a:t>
            </a:r>
            <a:r>
              <a:rPr lang="en-US" sz="2800" b="1" smtClean="0">
                <a:latin typeface="Times New Roman" panose="02020603050405020304" pitchFamily="18" charset="0"/>
                <a:cs typeface="Times New Roman" panose="02020603050405020304" pitchFamily="18" charset="0"/>
              </a:rPr>
              <a:t>8.7 và cho biết</a:t>
            </a:r>
          </a:p>
          <a:p>
            <a:r>
              <a:rPr lang="vi-VN" sz="2800" b="1" smtClean="0">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1.</a:t>
            </a:r>
            <a:r>
              <a:rPr lang="vi-VN" sz="2800" b="1" smtClean="0">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M</a:t>
            </a:r>
            <a:r>
              <a:rPr lang="vi-VN" sz="2800" b="1" smtClean="0">
                <a:latin typeface="Times New Roman" panose="02020603050405020304" pitchFamily="18" charset="0"/>
                <a:cs typeface="Times New Roman" panose="02020603050405020304" pitchFamily="18" charset="0"/>
              </a:rPr>
              <a:t>ô </a:t>
            </a:r>
            <a:r>
              <a:rPr lang="vi-VN" sz="2800" b="1">
                <a:latin typeface="Times New Roman" panose="02020603050405020304" pitchFamily="18" charset="0"/>
                <a:cs typeface="Times New Roman" panose="02020603050405020304" pitchFamily="18" charset="0"/>
              </a:rPr>
              <a:t>tả cấu tạo của cưa </a:t>
            </a:r>
            <a:r>
              <a:rPr lang="vi-VN" sz="2800" b="1" smtClean="0">
                <a:latin typeface="Times New Roman" panose="02020603050405020304" pitchFamily="18" charset="0"/>
                <a:cs typeface="Times New Roman" panose="02020603050405020304" pitchFamily="18" charset="0"/>
              </a:rPr>
              <a:t>tay</a:t>
            </a:r>
            <a:endParaRPr lang="en-US" sz="2800" b="1" smtClean="0">
              <a:latin typeface="Times New Roman" panose="02020603050405020304" pitchFamily="18" charset="0"/>
              <a:cs typeface="Times New Roman" panose="02020603050405020304" pitchFamily="18" charset="0"/>
            </a:endParaRPr>
          </a:p>
          <a:p>
            <a:r>
              <a:rPr lang="en-US" sz="2800" b="1" smtClean="0">
                <a:latin typeface="Times New Roman" panose="02020603050405020304" pitchFamily="18" charset="0"/>
                <a:cs typeface="Times New Roman" panose="02020603050405020304" pitchFamily="18" charset="0"/>
              </a:rPr>
              <a:t>2.</a:t>
            </a:r>
            <a:r>
              <a:rPr lang="en-US" sz="2800" b="1">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Kỹ </a:t>
            </a:r>
            <a:r>
              <a:rPr lang="en-US" sz="2800" b="1">
                <a:latin typeface="Times New Roman" panose="02020603050405020304" pitchFamily="18" charset="0"/>
                <a:cs typeface="Times New Roman" panose="02020603050405020304" pitchFamily="18" charset="0"/>
              </a:rPr>
              <a:t>thuật cưa được tiến hành như thế nào?</a:t>
            </a:r>
          </a:p>
        </p:txBody>
      </p:sp>
      <p:pic>
        <p:nvPicPr>
          <p:cNvPr id="5" name="Picture 4"/>
          <p:cNvPicPr>
            <a:picLocks noChangeAspect="1"/>
          </p:cNvPicPr>
          <p:nvPr/>
        </p:nvPicPr>
        <p:blipFill>
          <a:blip r:embed="rId2"/>
          <a:stretch>
            <a:fillRect/>
          </a:stretch>
        </p:blipFill>
        <p:spPr>
          <a:xfrm>
            <a:off x="129092" y="130743"/>
            <a:ext cx="7971416" cy="2806095"/>
          </a:xfrm>
          <a:prstGeom prst="rect">
            <a:avLst/>
          </a:prstGeom>
        </p:spPr>
      </p:pic>
      <p:sp>
        <p:nvSpPr>
          <p:cNvPr id="2" name="Rectangle 1"/>
          <p:cNvSpPr/>
          <p:nvPr/>
        </p:nvSpPr>
        <p:spPr>
          <a:xfrm>
            <a:off x="129092" y="2936838"/>
            <a:ext cx="10714616" cy="3170099"/>
          </a:xfrm>
          <a:prstGeom prst="rect">
            <a:avLst/>
          </a:prstGeom>
        </p:spPr>
        <p:txBody>
          <a:bodyPr wrap="square">
            <a:spAutoFit/>
          </a:bodyPr>
          <a:lstStyle/>
          <a:p>
            <a:r>
              <a:rPr lang="vi-VN" sz="2000">
                <a:solidFill>
                  <a:srgbClr val="FF0000"/>
                </a:solidFill>
                <a:latin typeface="Times New Roman" panose="02020603050405020304" pitchFamily="18" charset="0"/>
                <a:cs typeface="Times New Roman" panose="02020603050405020304" pitchFamily="18" charset="0"/>
              </a:rPr>
              <a:t>1. Cưa tay cấu tạo bởi các bộ phận: khung cưa, vít điều chỉnh, chốt, lưỡi cưa, cán cưa</a:t>
            </a:r>
          </a:p>
          <a:p>
            <a:r>
              <a:rPr lang="vi-VN" sz="2000">
                <a:solidFill>
                  <a:srgbClr val="FF0000"/>
                </a:solidFill>
                <a:latin typeface="Times New Roman" panose="02020603050405020304" pitchFamily="18" charset="0"/>
                <a:cs typeface="Times New Roman" panose="02020603050405020304" pitchFamily="18" charset="0"/>
              </a:rPr>
              <a:t>2. Kỹ thuật cưa</a:t>
            </a:r>
          </a:p>
          <a:p>
            <a:r>
              <a:rPr lang="vi-VN" sz="2000">
                <a:solidFill>
                  <a:srgbClr val="FF0000"/>
                </a:solidFill>
                <a:latin typeface="Times New Roman" panose="02020603050405020304" pitchFamily="18" charset="0"/>
                <a:cs typeface="Times New Roman" panose="02020603050405020304" pitchFamily="18" charset="0"/>
              </a:rPr>
              <a:t>- Chuẩn bị</a:t>
            </a:r>
          </a:p>
          <a:p>
            <a:r>
              <a:rPr lang="vi-VN" sz="2000">
                <a:solidFill>
                  <a:srgbClr val="FF0000"/>
                </a:solidFill>
                <a:latin typeface="Times New Roman" panose="02020603050405020304" pitchFamily="18" charset="0"/>
                <a:cs typeface="Times New Roman" panose="02020603050405020304" pitchFamily="18" charset="0"/>
              </a:rPr>
              <a:t>+ Lắp lưỡi cưa vào khung cưa sao cho các răng của lưỡi cưa hướng ra khỏi phía cán cưa</a:t>
            </a:r>
          </a:p>
          <a:p>
            <a:r>
              <a:rPr lang="vi-VN" sz="2000">
                <a:solidFill>
                  <a:srgbClr val="FF0000"/>
                </a:solidFill>
                <a:latin typeface="Times New Roman" panose="02020603050405020304" pitchFamily="18" charset="0"/>
                <a:cs typeface="Times New Roman" panose="02020603050405020304" pitchFamily="18" charset="0"/>
              </a:rPr>
              <a:t>+ Lấy dấu trên phôi cần cưa</a:t>
            </a:r>
          </a:p>
          <a:p>
            <a:r>
              <a:rPr lang="vi-VN" sz="2000">
                <a:solidFill>
                  <a:srgbClr val="FF0000"/>
                </a:solidFill>
                <a:latin typeface="Times New Roman" panose="02020603050405020304" pitchFamily="18" charset="0"/>
                <a:cs typeface="Times New Roman" panose="02020603050405020304" pitchFamily="18" charset="0"/>
              </a:rPr>
              <a:t>+ Chọn ê tô theo tầm vóc của người và gá chặt phôi lên ê tô</a:t>
            </a:r>
          </a:p>
          <a:p>
            <a:r>
              <a:rPr lang="vi-VN" sz="2000">
                <a:solidFill>
                  <a:srgbClr val="FF0000"/>
                </a:solidFill>
                <a:latin typeface="Times New Roman" panose="02020603050405020304" pitchFamily="18" charset="0"/>
                <a:cs typeface="Times New Roman" panose="02020603050405020304" pitchFamily="18" charset="0"/>
              </a:rPr>
              <a:t>- Tư thế đứng và thao tác cưa: yêu cầu người cưa đứng thẳng, thoải mái, khối lượng cơ thể phân bố đều lên hai chân, vị trí chân đứng so với bàn kẹp ê tô được tạo 1 góc 750</a:t>
            </a:r>
          </a:p>
          <a:p>
            <a:r>
              <a:rPr lang="vi-VN" sz="2000">
                <a:solidFill>
                  <a:srgbClr val="FF0000"/>
                </a:solidFill>
                <a:latin typeface="Times New Roman" panose="02020603050405020304" pitchFamily="18" charset="0"/>
                <a:cs typeface="Times New Roman" panose="02020603050405020304" pitchFamily="18" charset="0"/>
              </a:rPr>
              <a:t>- Cầm cưa: Tay thuận năm cán cưa, tay còn lại nắm đầu kia của khung cưa</a:t>
            </a:r>
          </a:p>
          <a:p>
            <a:r>
              <a:rPr lang="vi-VN" sz="2000">
                <a:solidFill>
                  <a:srgbClr val="FF0000"/>
                </a:solidFill>
                <a:latin typeface="Times New Roman" panose="02020603050405020304" pitchFamily="18" charset="0"/>
                <a:cs typeface="Times New Roman" panose="02020603050405020304" pitchFamily="18" charset="0"/>
              </a:rPr>
              <a:t>- Thao tác: Kết hợp 2 tay và cơ thể để đẩy và kéo cưa.</a:t>
            </a:r>
          </a:p>
        </p:txBody>
      </p:sp>
    </p:spTree>
    <p:extLst>
      <p:ext uri="{BB962C8B-B14F-4D97-AF65-F5344CB8AC3E}">
        <p14:creationId xmlns:p14="http://schemas.microsoft.com/office/powerpoint/2010/main" val="97545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circle(in)">
                                      <p:cBhvr>
                                        <p:cTn id="10" dur="2000"/>
                                        <p:tgtEl>
                                          <p:spTgt spid="2">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circle(in)">
                                      <p:cBhvr>
                                        <p:cTn id="13" dur="2000"/>
                                        <p:tgtEl>
                                          <p:spTgt spid="2">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circle(in)">
                                      <p:cBhvr>
                                        <p:cTn id="16" dur="2000"/>
                                        <p:tgtEl>
                                          <p:spTgt spid="2">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circle(in)">
                                      <p:cBhvr>
                                        <p:cTn id="19" dur="2000"/>
                                        <p:tgtEl>
                                          <p:spTgt spid="2">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circle(in)">
                                      <p:cBhvr>
                                        <p:cTn id="22" dur="2000"/>
                                        <p:tgtEl>
                                          <p:spTgt spid="2">
                                            <p:txEl>
                                              <p:pRg st="5" end="5"/>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circle(in)">
                                      <p:cBhvr>
                                        <p:cTn id="25" dur="2000"/>
                                        <p:tgtEl>
                                          <p:spTgt spid="2">
                                            <p:txEl>
                                              <p:pRg st="6" end="6"/>
                                            </p:txEl>
                                          </p:spTgt>
                                        </p:tgtEl>
                                      </p:cBhvr>
                                    </p:animEffect>
                                  </p:childTnLst>
                                </p:cTn>
                              </p:par>
                              <p:par>
                                <p:cTn id="26" presetID="6" presetClass="entr" presetSubtype="16"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circle(in)">
                                      <p:cBhvr>
                                        <p:cTn id="28" dur="2000"/>
                                        <p:tgtEl>
                                          <p:spTgt spid="2">
                                            <p:txEl>
                                              <p:pRg st="7" end="7"/>
                                            </p:txEl>
                                          </p:spTgt>
                                        </p:tgtEl>
                                      </p:cBhvr>
                                    </p:animEffect>
                                  </p:childTnLst>
                                </p:cTn>
                              </p:par>
                              <p:par>
                                <p:cTn id="29" presetID="6" presetClass="entr" presetSubtype="16"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circle(in)">
                                      <p:cBhvr>
                                        <p:cTn id="31" dur="2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pic>
        <p:nvPicPr>
          <p:cNvPr id="2" name="Picture 1"/>
          <p:cNvPicPr>
            <a:picLocks noChangeAspect="1"/>
          </p:cNvPicPr>
          <p:nvPr/>
        </p:nvPicPr>
        <p:blipFill>
          <a:blip r:embed="rId3"/>
          <a:stretch>
            <a:fillRect/>
          </a:stretch>
        </p:blipFill>
        <p:spPr>
          <a:xfrm>
            <a:off x="335299" y="4023360"/>
            <a:ext cx="5926774" cy="2692400"/>
          </a:xfrm>
          <a:prstGeom prst="rect">
            <a:avLst/>
          </a:prstGeom>
        </p:spPr>
      </p:pic>
      <p:pic>
        <p:nvPicPr>
          <p:cNvPr id="3" name="Picture 2"/>
          <p:cNvPicPr>
            <a:picLocks noChangeAspect="1"/>
          </p:cNvPicPr>
          <p:nvPr/>
        </p:nvPicPr>
        <p:blipFill>
          <a:blip r:embed="rId4"/>
          <a:stretch>
            <a:fillRect/>
          </a:stretch>
        </p:blipFill>
        <p:spPr>
          <a:xfrm>
            <a:off x="335299" y="1066018"/>
            <a:ext cx="5926774" cy="2840037"/>
          </a:xfrm>
          <a:prstGeom prst="rect">
            <a:avLst/>
          </a:prstGeom>
        </p:spPr>
      </p:pic>
      <p:pic>
        <p:nvPicPr>
          <p:cNvPr id="5" name="Picture 4"/>
          <p:cNvPicPr>
            <a:picLocks noChangeAspect="1"/>
          </p:cNvPicPr>
          <p:nvPr/>
        </p:nvPicPr>
        <p:blipFill>
          <a:blip r:embed="rId5"/>
          <a:stretch>
            <a:fillRect/>
          </a:stretch>
        </p:blipFill>
        <p:spPr>
          <a:xfrm>
            <a:off x="6409054" y="1066018"/>
            <a:ext cx="5470801" cy="2840037"/>
          </a:xfrm>
          <a:prstGeom prst="rect">
            <a:avLst/>
          </a:prstGeom>
        </p:spPr>
      </p:pic>
      <p:pic>
        <p:nvPicPr>
          <p:cNvPr id="6" name="Picture 5"/>
          <p:cNvPicPr>
            <a:picLocks noChangeAspect="1"/>
          </p:cNvPicPr>
          <p:nvPr/>
        </p:nvPicPr>
        <p:blipFill>
          <a:blip r:embed="rId6"/>
          <a:stretch>
            <a:fillRect/>
          </a:stretch>
        </p:blipFill>
        <p:spPr>
          <a:xfrm>
            <a:off x="6409053" y="4023360"/>
            <a:ext cx="5470801" cy="2692400"/>
          </a:xfrm>
          <a:prstGeom prst="rect">
            <a:avLst/>
          </a:prstGeom>
        </p:spPr>
      </p:pic>
      <p:sp>
        <p:nvSpPr>
          <p:cNvPr id="9" name="Rectangle 8"/>
          <p:cNvSpPr/>
          <p:nvPr/>
        </p:nvSpPr>
        <p:spPr>
          <a:xfrm>
            <a:off x="188318" y="111911"/>
            <a:ext cx="11871602"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Quan sát hình ảnh dưới đây cho biết t</a:t>
            </a:r>
            <a:r>
              <a:rPr lang="vi-VN" sz="2800" b="1" smtClean="0">
                <a:latin typeface="Times New Roman" panose="02020603050405020304" pitchFamily="18" charset="0"/>
                <a:cs typeface="Times New Roman" panose="02020603050405020304" pitchFamily="18" charset="0"/>
              </a:rPr>
              <a:t>rong </a:t>
            </a:r>
            <a:r>
              <a:rPr lang="vi-VN" sz="2800" b="1">
                <a:latin typeface="Times New Roman" panose="02020603050405020304" pitchFamily="18" charset="0"/>
                <a:cs typeface="Times New Roman" panose="02020603050405020304" pitchFamily="18" charset="0"/>
              </a:rPr>
              <a:t>quá trình cưa kim loại có thể xảy ra những tai nạn như thế nào? Làm thế nào để phòng tránh?</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114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21"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par>
                                <p:cTn id="11" presetID="21"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par>
                                <p:cTn id="14" presetID="21" presetClass="entr" presetSubtype="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2000"/>
                                        <p:tgtEl>
                                          <p:spTgt spid="5"/>
                                        </p:tgtEl>
                                      </p:cBhvr>
                                    </p:animEffect>
                                  </p:childTnLst>
                                </p:cTn>
                              </p:par>
                              <p:par>
                                <p:cTn id="17" presetID="21" presetClass="entr" presetSubtype="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pic>
        <p:nvPicPr>
          <p:cNvPr id="2" name="Picture 1"/>
          <p:cNvPicPr>
            <a:picLocks noChangeAspect="1"/>
          </p:cNvPicPr>
          <p:nvPr/>
        </p:nvPicPr>
        <p:blipFill>
          <a:blip r:embed="rId3"/>
          <a:stretch>
            <a:fillRect/>
          </a:stretch>
        </p:blipFill>
        <p:spPr>
          <a:xfrm>
            <a:off x="197345" y="4023360"/>
            <a:ext cx="2769375" cy="2692400"/>
          </a:xfrm>
          <a:prstGeom prst="rect">
            <a:avLst/>
          </a:prstGeom>
        </p:spPr>
      </p:pic>
      <p:pic>
        <p:nvPicPr>
          <p:cNvPr id="3" name="Picture 2"/>
          <p:cNvPicPr>
            <a:picLocks noChangeAspect="1"/>
          </p:cNvPicPr>
          <p:nvPr/>
        </p:nvPicPr>
        <p:blipFill>
          <a:blip r:embed="rId4"/>
          <a:stretch>
            <a:fillRect/>
          </a:stretch>
        </p:blipFill>
        <p:spPr>
          <a:xfrm>
            <a:off x="213379" y="1124670"/>
            <a:ext cx="2753341" cy="2840037"/>
          </a:xfrm>
          <a:prstGeom prst="rect">
            <a:avLst/>
          </a:prstGeom>
        </p:spPr>
      </p:pic>
      <p:pic>
        <p:nvPicPr>
          <p:cNvPr id="5" name="Picture 4"/>
          <p:cNvPicPr>
            <a:picLocks noChangeAspect="1"/>
          </p:cNvPicPr>
          <p:nvPr/>
        </p:nvPicPr>
        <p:blipFill>
          <a:blip r:embed="rId5"/>
          <a:stretch>
            <a:fillRect/>
          </a:stretch>
        </p:blipFill>
        <p:spPr>
          <a:xfrm>
            <a:off x="3065605" y="1124670"/>
            <a:ext cx="2931499" cy="2840037"/>
          </a:xfrm>
          <a:prstGeom prst="rect">
            <a:avLst/>
          </a:prstGeom>
        </p:spPr>
      </p:pic>
      <p:pic>
        <p:nvPicPr>
          <p:cNvPr id="6" name="Picture 5"/>
          <p:cNvPicPr>
            <a:picLocks noChangeAspect="1"/>
          </p:cNvPicPr>
          <p:nvPr/>
        </p:nvPicPr>
        <p:blipFill>
          <a:blip r:embed="rId6"/>
          <a:stretch>
            <a:fillRect/>
          </a:stretch>
        </p:blipFill>
        <p:spPr>
          <a:xfrm>
            <a:off x="3065606" y="4023360"/>
            <a:ext cx="2931498" cy="2692400"/>
          </a:xfrm>
          <a:prstGeom prst="rect">
            <a:avLst/>
          </a:prstGeom>
        </p:spPr>
      </p:pic>
      <p:sp>
        <p:nvSpPr>
          <p:cNvPr id="9" name="Rectangle 8"/>
          <p:cNvSpPr/>
          <p:nvPr/>
        </p:nvSpPr>
        <p:spPr>
          <a:xfrm>
            <a:off x="188318" y="111911"/>
            <a:ext cx="11871602"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Quan sát hình ảnh dưới đây cho biết t</a:t>
            </a:r>
            <a:r>
              <a:rPr lang="vi-VN" sz="2800" b="1" smtClean="0">
                <a:latin typeface="Times New Roman" panose="02020603050405020304" pitchFamily="18" charset="0"/>
                <a:cs typeface="Times New Roman" panose="02020603050405020304" pitchFamily="18" charset="0"/>
              </a:rPr>
              <a:t>rong </a:t>
            </a:r>
            <a:r>
              <a:rPr lang="vi-VN" sz="2800" b="1">
                <a:latin typeface="Times New Roman" panose="02020603050405020304" pitchFamily="18" charset="0"/>
                <a:cs typeface="Times New Roman" panose="02020603050405020304" pitchFamily="18" charset="0"/>
              </a:rPr>
              <a:t>quá trình cưa kim loại có thể xảy ra những tai nạn như thế nào? Làm thế nào để phòng tránh?</a:t>
            </a:r>
            <a:endParaRPr lang="en-US" sz="2800" b="1">
              <a:latin typeface="Times New Roman" panose="02020603050405020304" pitchFamily="18" charset="0"/>
              <a:cs typeface="Times New Roman" panose="02020603050405020304" pitchFamily="18" charset="0"/>
            </a:endParaRPr>
          </a:p>
        </p:txBody>
      </p:sp>
      <p:sp>
        <p:nvSpPr>
          <p:cNvPr id="4" name="Rectangle 3"/>
          <p:cNvSpPr/>
          <p:nvPr/>
        </p:nvSpPr>
        <p:spPr>
          <a:xfrm>
            <a:off x="6299200" y="1166840"/>
            <a:ext cx="5760720" cy="5632311"/>
          </a:xfrm>
          <a:prstGeom prst="rect">
            <a:avLst/>
          </a:prstGeom>
        </p:spPr>
        <p:txBody>
          <a:bodyPr wrap="square">
            <a:spAutoFit/>
          </a:bodyPr>
          <a:lstStyle/>
          <a:p>
            <a:r>
              <a:rPr lang="en-US" sz="2400" smtClean="0">
                <a:solidFill>
                  <a:srgbClr val="FF0000"/>
                </a:solidFill>
                <a:latin typeface="Times New Roman" panose="02020603050405020304" pitchFamily="18" charset="0"/>
                <a:cs typeface="Times New Roman" panose="02020603050405020304" pitchFamily="18" charset="0"/>
              </a:rPr>
              <a:t>*Những </a:t>
            </a:r>
            <a:r>
              <a:rPr lang="en-US" sz="2400">
                <a:solidFill>
                  <a:srgbClr val="FF0000"/>
                </a:solidFill>
                <a:latin typeface="Times New Roman" panose="02020603050405020304" pitchFamily="18" charset="0"/>
                <a:cs typeface="Times New Roman" panose="02020603050405020304" pitchFamily="18" charset="0"/>
              </a:rPr>
              <a:t>tai nạn xảy ra khi cưa kim loại:</a:t>
            </a:r>
          </a:p>
          <a:p>
            <a:pPr lvl="0"/>
            <a:r>
              <a:rPr lang="en-US" sz="2400">
                <a:solidFill>
                  <a:srgbClr val="FF0000"/>
                </a:solidFill>
                <a:latin typeface="Times New Roman" panose="02020603050405020304" pitchFamily="18" charset="0"/>
                <a:cs typeface="Times New Roman" panose="02020603050405020304" pitchFamily="18" charset="0"/>
              </a:rPr>
              <a:t>Mạt cưa rơi vào mắt.</a:t>
            </a:r>
          </a:p>
          <a:p>
            <a:pPr lvl="0"/>
            <a:r>
              <a:rPr lang="en-US" sz="2400">
                <a:solidFill>
                  <a:srgbClr val="FF0000"/>
                </a:solidFill>
                <a:latin typeface="Times New Roman" panose="02020603050405020304" pitchFamily="18" charset="0"/>
                <a:cs typeface="Times New Roman" panose="02020603050405020304" pitchFamily="18" charset="0"/>
              </a:rPr>
              <a:t>Vật cưa rơi vào chân.</a:t>
            </a:r>
          </a:p>
          <a:p>
            <a:pPr lvl="0"/>
            <a:r>
              <a:rPr lang="en-US" sz="2400">
                <a:solidFill>
                  <a:srgbClr val="FF0000"/>
                </a:solidFill>
                <a:latin typeface="Times New Roman" panose="02020603050405020304" pitchFamily="18" charset="0"/>
                <a:cs typeface="Times New Roman" panose="02020603050405020304" pitchFamily="18" charset="0"/>
              </a:rPr>
              <a:t>Cưa vào bản thân.</a:t>
            </a:r>
          </a:p>
          <a:p>
            <a:r>
              <a:rPr lang="en-US" sz="2400" smtClean="0">
                <a:solidFill>
                  <a:srgbClr val="FF0000"/>
                </a:solidFill>
                <a:latin typeface="Times New Roman" panose="02020603050405020304" pitchFamily="18" charset="0"/>
                <a:cs typeface="Times New Roman" panose="02020603050405020304" pitchFamily="18" charset="0"/>
              </a:rPr>
              <a:t>*Cách </a:t>
            </a:r>
            <a:r>
              <a:rPr lang="en-US" sz="2400">
                <a:solidFill>
                  <a:srgbClr val="FF0000"/>
                </a:solidFill>
                <a:latin typeface="Times New Roman" panose="02020603050405020304" pitchFamily="18" charset="0"/>
                <a:cs typeface="Times New Roman" panose="02020603050405020304" pitchFamily="18" charset="0"/>
              </a:rPr>
              <a:t>phòng tránh: </a:t>
            </a:r>
          </a:p>
          <a:p>
            <a:r>
              <a:rPr lang="vi-VN" sz="2400">
                <a:solidFill>
                  <a:srgbClr val="FF0000"/>
                </a:solidFill>
                <a:latin typeface="Times New Roman" panose="02020603050405020304" pitchFamily="18" charset="0"/>
                <a:cs typeface="Times New Roman" panose="02020603050405020304" pitchFamily="18" charset="0"/>
              </a:rPr>
              <a:t>- Sử dụng bảo hộ an toàn lao động khi cưa</a:t>
            </a:r>
            <a:endParaRPr lang="en-US" sz="2400">
              <a:solidFill>
                <a:srgbClr val="FF0000"/>
              </a:solidFill>
              <a:latin typeface="Times New Roman" panose="02020603050405020304" pitchFamily="18" charset="0"/>
              <a:cs typeface="Times New Roman" panose="02020603050405020304" pitchFamily="18" charset="0"/>
            </a:endParaRPr>
          </a:p>
          <a:p>
            <a:r>
              <a:rPr lang="vi-VN" sz="2400">
                <a:solidFill>
                  <a:srgbClr val="FF0000"/>
                </a:solidFill>
                <a:latin typeface="Times New Roman" panose="02020603050405020304" pitchFamily="18" charset="0"/>
                <a:cs typeface="Times New Roman" panose="02020603050405020304" pitchFamily="18" charset="0"/>
              </a:rPr>
              <a:t>- Kẹp chặt phôi</a:t>
            </a:r>
            <a:endParaRPr lang="en-US" sz="2400">
              <a:solidFill>
                <a:srgbClr val="FF0000"/>
              </a:solidFill>
              <a:latin typeface="Times New Roman" panose="02020603050405020304" pitchFamily="18" charset="0"/>
              <a:cs typeface="Times New Roman" panose="02020603050405020304" pitchFamily="18" charset="0"/>
            </a:endParaRPr>
          </a:p>
          <a:p>
            <a:r>
              <a:rPr lang="vi-VN" sz="2400">
                <a:solidFill>
                  <a:srgbClr val="FF0000"/>
                </a:solidFill>
                <a:latin typeface="Times New Roman" panose="02020603050405020304" pitchFamily="18" charset="0"/>
                <a:cs typeface="Times New Roman" panose="02020603050405020304" pitchFamily="18" charset="0"/>
              </a:rPr>
              <a:t>- Lưỡi cưa căng vừa phải, dùng cưa đảm bảo kỹ thuật</a:t>
            </a:r>
            <a:endParaRPr lang="en-US" sz="2400">
              <a:solidFill>
                <a:srgbClr val="FF0000"/>
              </a:solidFill>
              <a:latin typeface="Times New Roman" panose="02020603050405020304" pitchFamily="18" charset="0"/>
              <a:cs typeface="Times New Roman" panose="02020603050405020304" pitchFamily="18" charset="0"/>
            </a:endParaRPr>
          </a:p>
          <a:p>
            <a:r>
              <a:rPr lang="vi-VN" sz="2400">
                <a:solidFill>
                  <a:srgbClr val="FF0000"/>
                </a:solidFill>
                <a:latin typeface="Times New Roman" panose="02020603050405020304" pitchFamily="18" charset="0"/>
                <a:cs typeface="Times New Roman" panose="02020603050405020304" pitchFamily="18" charset="0"/>
              </a:rPr>
              <a:t>- Khi cưa gần đứt phải đẩy cưa nhẹ hơn và đỡ vật tránh rơi vào chân</a:t>
            </a:r>
            <a:endParaRPr lang="en-US" sz="2400">
              <a:solidFill>
                <a:srgbClr val="FF0000"/>
              </a:solidFill>
              <a:latin typeface="Times New Roman" panose="02020603050405020304" pitchFamily="18" charset="0"/>
              <a:cs typeface="Times New Roman" panose="02020603050405020304" pitchFamily="18" charset="0"/>
            </a:endParaRPr>
          </a:p>
          <a:p>
            <a:r>
              <a:rPr lang="vi-VN" sz="2400">
                <a:solidFill>
                  <a:srgbClr val="FF0000"/>
                </a:solidFill>
                <a:latin typeface="Times New Roman" panose="02020603050405020304" pitchFamily="18" charset="0"/>
                <a:cs typeface="Times New Roman" panose="02020603050405020304" pitchFamily="18" charset="0"/>
              </a:rPr>
              <a:t>- Khi cưa gần đứt phải đẩy cưa nhẹ hơn và đỡ vật tránh rơi vào chân.</a:t>
            </a:r>
            <a:endParaRPr lang="en-US" sz="2400">
              <a:solidFill>
                <a:srgbClr val="FF0000"/>
              </a:solidFill>
              <a:latin typeface="Times New Roman" panose="02020603050405020304" pitchFamily="18" charset="0"/>
              <a:cs typeface="Times New Roman" panose="02020603050405020304" pitchFamily="18" charset="0"/>
            </a:endParaRPr>
          </a:p>
          <a:p>
            <a:r>
              <a:rPr lang="vi-VN" sz="2400">
                <a:solidFill>
                  <a:srgbClr val="FF0000"/>
                </a:solidFill>
                <a:latin typeface="Times New Roman" panose="02020603050405020304" pitchFamily="18" charset="0"/>
                <a:cs typeface="Times New Roman" panose="02020603050405020304" pitchFamily="18" charset="0"/>
              </a:rPr>
              <a:t>- Không dùng tay gạt mạt cưa hoặc thổi vào mạch cưa </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776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197212" y="517803"/>
            <a:ext cx="11582400" cy="634019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II.Một số phương pháp gia công cơ khí bằng tay</a:t>
            </a:r>
          </a:p>
          <a:p>
            <a:r>
              <a:rPr lang="en-US" b="1">
                <a:latin typeface="Times New Roman" panose="02020603050405020304" pitchFamily="18" charset="0"/>
                <a:cs typeface="Times New Roman" panose="02020603050405020304" pitchFamily="18" charset="0"/>
              </a:rPr>
              <a:t>2.</a:t>
            </a:r>
            <a:r>
              <a:rPr lang="vi-VN" b="1">
                <a:latin typeface="Times New Roman" panose="02020603050405020304" pitchFamily="18" charset="0"/>
                <a:cs typeface="Times New Roman" panose="02020603050405020304" pitchFamily="18" charset="0"/>
              </a:rPr>
              <a:t>Cắt kim loại bằng cưa tay</a:t>
            </a:r>
            <a:endParaRPr lang="en-US" b="1">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a</a:t>
            </a:r>
            <a:r>
              <a:rPr lang="vi-VN" smtClean="0">
                <a:latin typeface="Times New Roman" panose="02020603050405020304" pitchFamily="18" charset="0"/>
                <a:cs typeface="Times New Roman" panose="02020603050405020304" pitchFamily="18" charset="0"/>
              </a:rPr>
              <a:t>.</a:t>
            </a:r>
            <a:r>
              <a:rPr lang="en-US" smtClean="0">
                <a:latin typeface="Times New Roman" panose="02020603050405020304" pitchFamily="18" charset="0"/>
                <a:cs typeface="Times New Roman" panose="02020603050405020304" pitchFamily="18" charset="0"/>
              </a:rPr>
              <a:t> </a:t>
            </a:r>
            <a:r>
              <a:rPr lang="vi-VN" smtClean="0">
                <a:latin typeface="Times New Roman" panose="02020603050405020304" pitchFamily="18" charset="0"/>
                <a:cs typeface="Times New Roman" panose="02020603050405020304" pitchFamily="18" charset="0"/>
              </a:rPr>
              <a:t>Khái </a:t>
            </a:r>
            <a:r>
              <a:rPr lang="vi-VN">
                <a:latin typeface="Times New Roman" panose="02020603050405020304" pitchFamily="18" charset="0"/>
                <a:cs typeface="Times New Roman" panose="02020603050405020304" pitchFamily="18" charset="0"/>
              </a:rPr>
              <a:t>niệm</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Cắt kim loại bằng cưa tay là một dạng gia công thô, dùng lực tác động làm cho lưỡi cưa chuyển động qua lại để cắt vật liệu</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a:t>
            </a:r>
            <a:r>
              <a:rPr lang="en-US">
                <a:latin typeface="Times New Roman" panose="02020603050405020304" pitchFamily="18" charset="0"/>
                <a:cs typeface="Times New Roman" panose="02020603050405020304" pitchFamily="18" charset="0"/>
              </a:rPr>
              <a:t>Cưa tay cấu tạo bởi các bộ phận: khung cưa, vít điều chỉnh, chốt, lưỡi cưa, cán cưa</a:t>
            </a:r>
          </a:p>
          <a:p>
            <a:r>
              <a:rPr lang="vi-VN">
                <a:latin typeface="Times New Roman" panose="02020603050405020304" pitchFamily="18" charset="0"/>
                <a:cs typeface="Times New Roman" panose="02020603050405020304" pitchFamily="18" charset="0"/>
              </a:rPr>
              <a:t>b.</a:t>
            </a:r>
            <a:r>
              <a:rPr lang="en-US">
                <a:latin typeface="Times New Roman" panose="02020603050405020304" pitchFamily="18" charset="0"/>
                <a:cs typeface="Times New Roman" panose="02020603050405020304" pitchFamily="18" charset="0"/>
              </a:rPr>
              <a:t> Kỹ thuật cưa</a:t>
            </a:r>
          </a:p>
          <a:p>
            <a:r>
              <a:rPr lang="en-US">
                <a:latin typeface="Times New Roman" panose="02020603050405020304" pitchFamily="18" charset="0"/>
                <a:cs typeface="Times New Roman" panose="02020603050405020304" pitchFamily="18" charset="0"/>
              </a:rPr>
              <a:t>- Chuẩn bị</a:t>
            </a:r>
          </a:p>
          <a:p>
            <a:r>
              <a:rPr lang="en-US">
                <a:latin typeface="Times New Roman" panose="02020603050405020304" pitchFamily="18" charset="0"/>
                <a:cs typeface="Times New Roman" panose="02020603050405020304" pitchFamily="18" charset="0"/>
              </a:rPr>
              <a:t>+ Lắp lưỡi cưa vào khung cưa sao cho các răng của lưỡi cưa hướng ra khỏi phía cán cưa</a:t>
            </a:r>
          </a:p>
          <a:p>
            <a:r>
              <a:rPr lang="en-US">
                <a:latin typeface="Times New Roman" panose="02020603050405020304" pitchFamily="18" charset="0"/>
                <a:cs typeface="Times New Roman" panose="02020603050405020304" pitchFamily="18" charset="0"/>
              </a:rPr>
              <a:t>+ Lấy dấu trên phôi cần cưa</a:t>
            </a:r>
          </a:p>
          <a:p>
            <a:r>
              <a:rPr lang="en-US">
                <a:latin typeface="Times New Roman" panose="02020603050405020304" pitchFamily="18" charset="0"/>
                <a:cs typeface="Times New Roman" panose="02020603050405020304" pitchFamily="18" charset="0"/>
              </a:rPr>
              <a:t>+ Chọn ê tô theo tầm vóc của người và gá chặt phôi lên ê tô</a:t>
            </a:r>
          </a:p>
          <a:p>
            <a:r>
              <a:rPr lang="en-US">
                <a:latin typeface="Times New Roman" panose="02020603050405020304" pitchFamily="18" charset="0"/>
                <a:cs typeface="Times New Roman" panose="02020603050405020304" pitchFamily="18" charset="0"/>
              </a:rPr>
              <a:t>- Tư thế đứng và thao tác cưa: yêu cầu người cưa đứng thẳng, thoải mái, khối lượng cơ thể phân bố đều lên hai chân, vị trí chân đứng so với bàn kẹp ê tô được tạo 1 góc 75</a:t>
            </a:r>
            <a:r>
              <a:rPr lang="en-US" baseline="30000">
                <a:latin typeface="Times New Roman" panose="02020603050405020304" pitchFamily="18" charset="0"/>
                <a:cs typeface="Times New Roman" panose="02020603050405020304" pitchFamily="18" charset="0"/>
              </a:rPr>
              <a:t>0</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a:t>
            </a:r>
            <a:r>
              <a:rPr lang="vi-VN">
                <a:latin typeface="Times New Roman" panose="02020603050405020304" pitchFamily="18" charset="0"/>
                <a:cs typeface="Times New Roman" panose="02020603050405020304" pitchFamily="18" charset="0"/>
              </a:rPr>
              <a:t> Cầm cưa: Tay thuận năm cán cưa, tay còn lại nắm đầu kia của khung cưa</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Thao tác: Kết hợp 2 tay và cơ thể để đẩy và kéo cưa.</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c</a:t>
            </a:r>
            <a:r>
              <a:rPr lang="vi-VN" smtClean="0">
                <a:latin typeface="Times New Roman" panose="02020603050405020304" pitchFamily="18" charset="0"/>
                <a:cs typeface="Times New Roman" panose="02020603050405020304" pitchFamily="18" charset="0"/>
              </a:rPr>
              <a:t>.</a:t>
            </a:r>
            <a:r>
              <a:rPr lang="en-US" smtClean="0">
                <a:latin typeface="Times New Roman" panose="02020603050405020304" pitchFamily="18" charset="0"/>
                <a:cs typeface="Times New Roman" panose="02020603050405020304" pitchFamily="18" charset="0"/>
              </a:rPr>
              <a:t> </a:t>
            </a:r>
            <a:r>
              <a:rPr lang="vi-VN" smtClean="0">
                <a:latin typeface="Times New Roman" panose="02020603050405020304" pitchFamily="18" charset="0"/>
                <a:cs typeface="Times New Roman" panose="02020603050405020304" pitchFamily="18" charset="0"/>
              </a:rPr>
              <a:t>An </a:t>
            </a:r>
            <a:r>
              <a:rPr lang="vi-VN">
                <a:latin typeface="Times New Roman" panose="02020603050405020304" pitchFamily="18" charset="0"/>
                <a:cs typeface="Times New Roman" panose="02020603050405020304" pitchFamily="18" charset="0"/>
              </a:rPr>
              <a:t>toàn khi cưa </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Sử dụng bảo hộ an toàn lao động khi cưa</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Kẹp chặt phôi</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Lưỡi cưa căng vừa phải, dùng cưa đảm bảo kỹ thuật</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Khi cưa gần đứt phải đẩy cưa nhẹ hơn và đỡ vật tránh rơi vào chân</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Khi cưa gần đứt phải đẩy cưa nhẹ hơn và đỡ vật tránh rơi vào chân.</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Không dùng tay gạt mạt cưa hoặc thổi vào mạch cưa </a:t>
            </a:r>
            <a:endParaRPr lang="en-US" sz="2800">
              <a:latin typeface="Times New Roman" panose="02020603050405020304" pitchFamily="18" charset="0"/>
              <a:cs typeface="Times New Roman" panose="02020603050405020304" pitchFamily="18" charset="0"/>
            </a:endParaRPr>
          </a:p>
        </p:txBody>
      </p:sp>
      <p:sp>
        <p:nvSpPr>
          <p:cNvPr id="8" name="Rectangle 7"/>
          <p:cNvSpPr/>
          <p:nvPr/>
        </p:nvSpPr>
        <p:spPr>
          <a:xfrm>
            <a:off x="3767974" y="62706"/>
            <a:ext cx="6914369" cy="523220"/>
          </a:xfrm>
          <a:prstGeom prst="rect">
            <a:avLst/>
          </a:prstGeom>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BÀI </a:t>
            </a:r>
            <a:r>
              <a:rPr lang="en-US" sz="2800" b="1" smtClean="0">
                <a:solidFill>
                  <a:srgbClr val="FF0000"/>
                </a:solidFill>
                <a:latin typeface="Times New Roman" panose="02020603050405020304" pitchFamily="18" charset="0"/>
                <a:cs typeface="Times New Roman" panose="02020603050405020304" pitchFamily="18" charset="0"/>
              </a:rPr>
              <a:t>8. </a:t>
            </a:r>
            <a:r>
              <a:rPr lang="en-US" sz="2800" b="1">
                <a:solidFill>
                  <a:srgbClr val="FF0000"/>
                </a:solidFill>
                <a:latin typeface="Times New Roman" panose="02020603050405020304" pitchFamily="18" charset="0"/>
                <a:cs typeface="Times New Roman" panose="02020603050405020304" pitchFamily="18" charset="0"/>
              </a:rPr>
              <a:t>GIA CÔNG CƠ </a:t>
            </a:r>
            <a:r>
              <a:rPr lang="en-US" sz="2800" b="1" smtClean="0">
                <a:solidFill>
                  <a:srgbClr val="FF0000"/>
                </a:solidFill>
                <a:latin typeface="Times New Roman" panose="02020603050405020304" pitchFamily="18" charset="0"/>
                <a:cs typeface="Times New Roman" panose="02020603050405020304" pitchFamily="18" charset="0"/>
              </a:rPr>
              <a:t>KHÍ BẰNG TAY</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461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8269357" y="71562"/>
            <a:ext cx="3795422" cy="5939622"/>
          </a:xfrm>
          <a:prstGeom prst="cloudCallout">
            <a:avLst>
              <a:gd name="adj1" fmla="val -84528"/>
              <a:gd name="adj2" fmla="val 5880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smtClean="0">
                <a:solidFill>
                  <a:srgbClr val="0000FF"/>
                </a:solidFill>
                <a:latin typeface="Times New Roman" panose="02020603050405020304" pitchFamily="18" charset="0"/>
                <a:cs typeface="Times New Roman" panose="02020603050405020304" pitchFamily="18" charset="0"/>
              </a:rPr>
              <a:t>Quan</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sát</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Hình</a:t>
            </a:r>
            <a:r>
              <a:rPr lang="en-US" sz="2800" b="1" dirty="0" smtClean="0">
                <a:solidFill>
                  <a:srgbClr val="0000FF"/>
                </a:solidFill>
                <a:latin typeface="Times New Roman" panose="02020603050405020304" pitchFamily="18" charset="0"/>
                <a:cs typeface="Times New Roman" panose="02020603050405020304" pitchFamily="18" charset="0"/>
              </a:rPr>
              <a:t> 8.1 </a:t>
            </a:r>
            <a:r>
              <a:rPr lang="en-US" sz="2800" b="1" dirty="0" err="1" smtClean="0">
                <a:solidFill>
                  <a:srgbClr val="0000FF"/>
                </a:solidFill>
                <a:latin typeface="Times New Roman" panose="02020603050405020304" pitchFamily="18" charset="0"/>
                <a:cs typeface="Times New Roman" panose="02020603050405020304" pitchFamily="18" charset="0"/>
              </a:rPr>
              <a:t>và</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cho</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biết</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Có</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thể</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sử</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dụng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những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dụng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cụ</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nào</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để</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làm</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ra</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chìa</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khoá</a:t>
            </a:r>
            <a:r>
              <a:rPr lang="en-US" sz="2800" b="1" dirty="0" smtClean="0">
                <a:solidFill>
                  <a:srgbClr val="0000FF"/>
                </a:solidFill>
                <a:latin typeface="Times New Roman" panose="02020603050405020304" pitchFamily="18" charset="0"/>
                <a:cs typeface="Times New Roman" panose="02020603050405020304" pitchFamily="18" charset="0"/>
              </a:rPr>
              <a:t> (b) </a:t>
            </a:r>
            <a:r>
              <a:rPr lang="en-US" sz="2800" b="1" dirty="0" err="1" smtClean="0">
                <a:solidFill>
                  <a:srgbClr val="0000FF"/>
                </a:solidFill>
                <a:latin typeface="Times New Roman" panose="02020603050405020304" pitchFamily="18" charset="0"/>
                <a:cs typeface="Times New Roman" panose="02020603050405020304" pitchFamily="18" charset="0"/>
              </a:rPr>
              <a:t>từ</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phôi</a:t>
            </a:r>
            <a:r>
              <a:rPr lang="en-US" sz="2800" b="1" dirty="0" smtClean="0">
                <a:solidFill>
                  <a:srgbClr val="0000FF"/>
                </a:solidFill>
                <a:latin typeface="Times New Roman" panose="02020603050405020304" pitchFamily="18" charset="0"/>
                <a:cs typeface="Times New Roman" panose="02020603050405020304" pitchFamily="18" charset="0"/>
              </a:rPr>
              <a:t> (a)?</a:t>
            </a:r>
            <a:endParaRPr lang="en-US" sz="2800" b="1" dirty="0">
              <a:solidFill>
                <a:srgbClr val="0000F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837592" y="967154"/>
            <a:ext cx="5495193" cy="4308231"/>
          </a:xfrm>
          <a:prstGeom prst="rect">
            <a:avLst/>
          </a:prstGeom>
        </p:spPr>
      </p:pic>
    </p:spTree>
    <p:extLst>
      <p:ext uri="{BB962C8B-B14F-4D97-AF65-F5344CB8AC3E}">
        <p14:creationId xmlns:p14="http://schemas.microsoft.com/office/powerpoint/2010/main" val="399994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3563" y="1324390"/>
            <a:ext cx="11542879" cy="5356110"/>
          </a:xfrm>
          <a:prstGeom prst="rect">
            <a:avLst/>
          </a:prstGeom>
        </p:spPr>
      </p:pic>
      <p:sp>
        <p:nvSpPr>
          <p:cNvPr id="5" name="Rectangle 4"/>
          <p:cNvSpPr/>
          <p:nvPr/>
        </p:nvSpPr>
        <p:spPr>
          <a:xfrm>
            <a:off x="501923" y="490376"/>
            <a:ext cx="11127093" cy="523220"/>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1. Quan sát hình dưới đây, mô tả cấu tạo chung của đục</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800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3563" y="1324390"/>
            <a:ext cx="8143463" cy="5356110"/>
          </a:xfrm>
          <a:prstGeom prst="rect">
            <a:avLst/>
          </a:prstGeom>
        </p:spPr>
      </p:pic>
      <p:sp>
        <p:nvSpPr>
          <p:cNvPr id="5" name="Rectangle 4"/>
          <p:cNvSpPr/>
          <p:nvPr/>
        </p:nvSpPr>
        <p:spPr>
          <a:xfrm>
            <a:off x="501923" y="490376"/>
            <a:ext cx="11127093" cy="523220"/>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1. Quan sát hình dưới đây, mô tả cấu tạo chung của đục</a:t>
            </a:r>
            <a:endParaRPr lang="en-US" sz="2800" b="1">
              <a:latin typeface="Times New Roman" panose="02020603050405020304" pitchFamily="18" charset="0"/>
              <a:cs typeface="Times New Roman" panose="02020603050405020304" pitchFamily="18" charset="0"/>
            </a:endParaRPr>
          </a:p>
        </p:txBody>
      </p:sp>
      <p:sp>
        <p:nvSpPr>
          <p:cNvPr id="2" name="Rectangle 1"/>
          <p:cNvSpPr/>
          <p:nvPr/>
        </p:nvSpPr>
        <p:spPr>
          <a:xfrm>
            <a:off x="8670662" y="1324390"/>
            <a:ext cx="2291379" cy="2246769"/>
          </a:xfrm>
          <a:prstGeom prst="rect">
            <a:avLst/>
          </a:prstGeom>
        </p:spPr>
        <p:txBody>
          <a:bodyPr wrap="square">
            <a:spAutoFit/>
          </a:bodyPr>
          <a:lstStyle/>
          <a:p>
            <a:r>
              <a:rPr lang="vi-VN" sz="2800">
                <a:solidFill>
                  <a:srgbClr val="FF0000"/>
                </a:solidFill>
                <a:latin typeface="Times New Roman" panose="02020603050405020304" pitchFamily="18" charset="0"/>
                <a:cs typeface="Times New Roman" panose="02020603050405020304" pitchFamily="18" charset="0"/>
              </a:rPr>
              <a:t>1. Cấu tạo của đục gồm ba phần: đầu đục, thân đục và phần lưỡi cắt</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671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595360" y="210677"/>
            <a:ext cx="3119717" cy="3970318"/>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2</a:t>
            </a:r>
            <a:r>
              <a:rPr lang="en-US" sz="2800" b="1" smtClean="0">
                <a:latin typeface="Times New Roman" panose="02020603050405020304" pitchFamily="18" charset="0"/>
                <a:cs typeface="Times New Roman" panose="02020603050405020304" pitchFamily="18" charset="0"/>
              </a:rPr>
              <a:t>.Quan </a:t>
            </a:r>
            <a:r>
              <a:rPr lang="en-US" sz="2800" b="1">
                <a:latin typeface="Times New Roman" panose="02020603050405020304" pitchFamily="18" charset="0"/>
                <a:cs typeface="Times New Roman" panose="02020603050405020304" pitchFamily="18" charset="0"/>
              </a:rPr>
              <a:t>sát Hình 8.9 và mô tả cách cầm đục và búa</a:t>
            </a:r>
            <a:r>
              <a:rPr lang="en-US" sz="2800" b="1" smtClean="0">
                <a:latin typeface="Times New Roman" panose="02020603050405020304" pitchFamily="18" charset="0"/>
                <a:cs typeface="Times New Roman" panose="02020603050405020304" pitchFamily="18" charset="0"/>
              </a:rPr>
              <a:t>.</a:t>
            </a:r>
          </a:p>
          <a:p>
            <a:r>
              <a:rPr lang="vi-VN" sz="2800" b="1">
                <a:latin typeface="Times New Roman" panose="02020603050405020304" pitchFamily="18" charset="0"/>
                <a:cs typeface="Times New Roman" panose="02020603050405020304" pitchFamily="18" charset="0"/>
              </a:rPr>
              <a:t>3. </a:t>
            </a:r>
            <a:r>
              <a:rPr lang="en-US" sz="2800" b="1">
                <a:latin typeface="Times New Roman" panose="02020603050405020304" pitchFamily="18" charset="0"/>
                <a:cs typeface="Times New Roman" panose="02020603050405020304" pitchFamily="18" charset="0"/>
              </a:rPr>
              <a:t>Quan sát hình 8.10 Mô tả vị trí và tư thế đứng của một người thợ khi đục </a:t>
            </a:r>
            <a:endParaRPr lang="en-US" sz="2800" b="1" smtClean="0">
              <a:latin typeface="Times New Roman" panose="02020603050405020304" pitchFamily="18" charset="0"/>
              <a:cs typeface="Times New Roman" panose="02020603050405020304" pitchFamily="18" charset="0"/>
            </a:endParaRPr>
          </a:p>
          <a:p>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46785" y="210677"/>
            <a:ext cx="8287210" cy="3134951"/>
          </a:xfrm>
          <a:prstGeom prst="rect">
            <a:avLst/>
          </a:prstGeom>
        </p:spPr>
      </p:pic>
      <p:pic>
        <p:nvPicPr>
          <p:cNvPr id="6" name="Picture 5"/>
          <p:cNvPicPr>
            <a:picLocks noChangeAspect="1"/>
          </p:cNvPicPr>
          <p:nvPr/>
        </p:nvPicPr>
        <p:blipFill>
          <a:blip r:embed="rId3"/>
          <a:stretch>
            <a:fillRect/>
          </a:stretch>
        </p:blipFill>
        <p:spPr>
          <a:xfrm>
            <a:off x="146785" y="3533246"/>
            <a:ext cx="8168876" cy="3249450"/>
          </a:xfrm>
          <a:prstGeom prst="rect">
            <a:avLst/>
          </a:prstGeom>
        </p:spPr>
      </p:pic>
    </p:spTree>
    <p:extLst>
      <p:ext uri="{BB962C8B-B14F-4D97-AF65-F5344CB8AC3E}">
        <p14:creationId xmlns:p14="http://schemas.microsoft.com/office/powerpoint/2010/main" val="1611200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2678" y="122459"/>
            <a:ext cx="4622202" cy="3126349"/>
          </a:xfrm>
          <a:prstGeom prst="rect">
            <a:avLst/>
          </a:prstGeom>
        </p:spPr>
      </p:pic>
      <p:sp>
        <p:nvSpPr>
          <p:cNvPr id="2" name="Rectangle 1"/>
          <p:cNvSpPr/>
          <p:nvPr/>
        </p:nvSpPr>
        <p:spPr>
          <a:xfrm>
            <a:off x="4887558" y="2211226"/>
            <a:ext cx="7304442" cy="4524315"/>
          </a:xfrm>
          <a:prstGeom prst="rect">
            <a:avLst/>
          </a:prstGeom>
        </p:spPr>
        <p:txBody>
          <a:bodyPr wrap="square">
            <a:spAutoFit/>
          </a:bodyPr>
          <a:lstStyle/>
          <a:p>
            <a:r>
              <a:rPr lang="vi-VN" sz="2400">
                <a:solidFill>
                  <a:srgbClr val="FF0000"/>
                </a:solidFill>
                <a:latin typeface="Times New Roman" panose="02020603050405020304" pitchFamily="18" charset="0"/>
                <a:cs typeface="Times New Roman" panose="02020603050405020304" pitchFamily="18" charset="0"/>
              </a:rPr>
              <a:t>2.</a:t>
            </a:r>
          </a:p>
          <a:p>
            <a:r>
              <a:rPr lang="vi-VN" sz="2400">
                <a:solidFill>
                  <a:srgbClr val="FF0000"/>
                </a:solidFill>
                <a:latin typeface="Times New Roman" panose="02020603050405020304" pitchFamily="18" charset="0"/>
                <a:cs typeface="Times New Roman" panose="02020603050405020304" pitchFamily="18" charset="0"/>
              </a:rPr>
              <a:t>- Cách cầm đục: vị trí tay cầm cách đầu tròn của đục 20 - 30 mm; chụm tay cầm/giữ đục bằng ngón cái cùng ba ngón (ngón giữa, ngón áp út, ngón út) trong khi đó ngón cái cầm hờ</a:t>
            </a:r>
          </a:p>
          <a:p>
            <a:r>
              <a:rPr lang="vi-VN" sz="2400">
                <a:solidFill>
                  <a:srgbClr val="FF0000"/>
                </a:solidFill>
                <a:latin typeface="Times New Roman" panose="02020603050405020304" pitchFamily="18" charset="0"/>
                <a:cs typeface="Times New Roman" panose="02020603050405020304" pitchFamily="18" charset="0"/>
              </a:rPr>
              <a:t>- Cách cầm búa: vị trí cầm cách đầu cán búa 20 - 30 mm; cầm búa theo cách nắm lòng bàn tay: giữ búa bằng ngón cái và 4 ngón còn lại</a:t>
            </a:r>
          </a:p>
          <a:p>
            <a:r>
              <a:rPr lang="vi-VN" sz="2400">
                <a:solidFill>
                  <a:srgbClr val="FF0000"/>
                </a:solidFill>
                <a:latin typeface="Times New Roman" panose="02020603050405020304" pitchFamily="18" charset="0"/>
                <a:cs typeface="Times New Roman" panose="02020603050405020304" pitchFamily="18" charset="0"/>
              </a:rPr>
              <a:t>- Tay thuận cầm búa, tay còn lại cầm đục</a:t>
            </a:r>
          </a:p>
          <a:p>
            <a:r>
              <a:rPr lang="vi-VN" sz="2400">
                <a:solidFill>
                  <a:srgbClr val="FF0000"/>
                </a:solidFill>
                <a:latin typeface="Times New Roman" panose="02020603050405020304" pitchFamily="18" charset="0"/>
                <a:cs typeface="Times New Roman" panose="02020603050405020304" pitchFamily="18" charset="0"/>
              </a:rPr>
              <a:t>3. Người đứng thẳng, chân thuận hợp với trục ngang của ê tô một góc 75o và hợp với chân còn lại một góc khoảng 75o.</a:t>
            </a:r>
          </a:p>
        </p:txBody>
      </p:sp>
      <p:pic>
        <p:nvPicPr>
          <p:cNvPr id="3" name="Picture 2"/>
          <p:cNvPicPr>
            <a:picLocks noChangeAspect="1"/>
          </p:cNvPicPr>
          <p:nvPr/>
        </p:nvPicPr>
        <p:blipFill>
          <a:blip r:embed="rId3"/>
          <a:stretch>
            <a:fillRect/>
          </a:stretch>
        </p:blipFill>
        <p:spPr>
          <a:xfrm>
            <a:off x="132678" y="3429000"/>
            <a:ext cx="4622202" cy="3248920"/>
          </a:xfrm>
          <a:prstGeom prst="rect">
            <a:avLst/>
          </a:prstGeom>
        </p:spPr>
      </p:pic>
      <p:sp>
        <p:nvSpPr>
          <p:cNvPr id="7" name="Rectangle 6"/>
          <p:cNvSpPr/>
          <p:nvPr/>
        </p:nvSpPr>
        <p:spPr>
          <a:xfrm>
            <a:off x="5056094" y="210677"/>
            <a:ext cx="6658983" cy="2246769"/>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2</a:t>
            </a:r>
            <a:r>
              <a:rPr lang="en-US" sz="2800" b="1" smtClean="0">
                <a:latin typeface="Times New Roman" panose="02020603050405020304" pitchFamily="18" charset="0"/>
                <a:cs typeface="Times New Roman" panose="02020603050405020304" pitchFamily="18" charset="0"/>
              </a:rPr>
              <a:t>.Quan </a:t>
            </a:r>
            <a:r>
              <a:rPr lang="en-US" sz="2800" b="1">
                <a:latin typeface="Times New Roman" panose="02020603050405020304" pitchFamily="18" charset="0"/>
                <a:cs typeface="Times New Roman" panose="02020603050405020304" pitchFamily="18" charset="0"/>
              </a:rPr>
              <a:t>sát Hình 8.9 và mô tả cách cầm đục và búa</a:t>
            </a:r>
            <a:r>
              <a:rPr lang="en-US" sz="2800" b="1" smtClean="0">
                <a:latin typeface="Times New Roman" panose="02020603050405020304" pitchFamily="18" charset="0"/>
                <a:cs typeface="Times New Roman" panose="02020603050405020304" pitchFamily="18" charset="0"/>
              </a:rPr>
              <a:t>.</a:t>
            </a:r>
          </a:p>
          <a:p>
            <a:r>
              <a:rPr lang="vi-VN" sz="2800" b="1">
                <a:latin typeface="Times New Roman" panose="02020603050405020304" pitchFamily="18" charset="0"/>
                <a:cs typeface="Times New Roman" panose="02020603050405020304" pitchFamily="18" charset="0"/>
              </a:rPr>
              <a:t>3. </a:t>
            </a:r>
            <a:r>
              <a:rPr lang="en-US" sz="2800" b="1">
                <a:latin typeface="Times New Roman" panose="02020603050405020304" pitchFamily="18" charset="0"/>
                <a:cs typeface="Times New Roman" panose="02020603050405020304" pitchFamily="18" charset="0"/>
              </a:rPr>
              <a:t>Quan sát hình 8.10 Mô tả vị trí và tư thế đứng của một người thợ khi đục </a:t>
            </a:r>
            <a:endParaRPr lang="en-US" sz="2800" b="1" smtClean="0">
              <a:latin typeface="Times New Roman" panose="02020603050405020304" pitchFamily="18" charset="0"/>
              <a:cs typeface="Times New Roman" panose="02020603050405020304" pitchFamily="18" charset="0"/>
            </a:endParaRPr>
          </a:p>
          <a:p>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563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7268" y="86631"/>
            <a:ext cx="12024732"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4. Trong </a:t>
            </a:r>
            <a:r>
              <a:rPr lang="en-US" sz="2800" b="1">
                <a:latin typeface="Times New Roman" panose="02020603050405020304" pitchFamily="18" charset="0"/>
                <a:cs typeface="Times New Roman" panose="02020603050405020304" pitchFamily="18" charset="0"/>
              </a:rPr>
              <a:t>quá trình đục có thể xảy ra những tai nạn như thế nào? Làm thế nào để phòng tránh?</a:t>
            </a:r>
          </a:p>
        </p:txBody>
      </p:sp>
      <p:pic>
        <p:nvPicPr>
          <p:cNvPr id="7" name="Picture 6"/>
          <p:cNvPicPr>
            <a:picLocks noChangeAspect="1"/>
          </p:cNvPicPr>
          <p:nvPr/>
        </p:nvPicPr>
        <p:blipFill>
          <a:blip r:embed="rId2"/>
          <a:stretch>
            <a:fillRect/>
          </a:stretch>
        </p:blipFill>
        <p:spPr>
          <a:xfrm>
            <a:off x="6095989" y="3428998"/>
            <a:ext cx="21" cy="4"/>
          </a:xfrm>
          <a:prstGeom prst="rect">
            <a:avLst/>
          </a:prstGeom>
        </p:spPr>
      </p:pic>
      <p:pic>
        <p:nvPicPr>
          <p:cNvPr id="2" name="Picture 1"/>
          <p:cNvPicPr>
            <a:picLocks noChangeAspect="1"/>
          </p:cNvPicPr>
          <p:nvPr/>
        </p:nvPicPr>
        <p:blipFill>
          <a:blip r:embed="rId3"/>
          <a:stretch>
            <a:fillRect/>
          </a:stretch>
        </p:blipFill>
        <p:spPr>
          <a:xfrm>
            <a:off x="365761" y="1040738"/>
            <a:ext cx="5730228" cy="5563262"/>
          </a:xfrm>
          <a:prstGeom prst="rect">
            <a:avLst/>
          </a:prstGeom>
        </p:spPr>
      </p:pic>
      <p:pic>
        <p:nvPicPr>
          <p:cNvPr id="3" name="Picture 2"/>
          <p:cNvPicPr>
            <a:picLocks noChangeAspect="1"/>
          </p:cNvPicPr>
          <p:nvPr/>
        </p:nvPicPr>
        <p:blipFill>
          <a:blip r:embed="rId4"/>
          <a:stretch>
            <a:fillRect/>
          </a:stretch>
        </p:blipFill>
        <p:spPr>
          <a:xfrm>
            <a:off x="6294482" y="1040738"/>
            <a:ext cx="5663838" cy="5563262"/>
          </a:xfrm>
          <a:prstGeom prst="rect">
            <a:avLst/>
          </a:prstGeom>
        </p:spPr>
      </p:pic>
    </p:spTree>
    <p:extLst>
      <p:ext uri="{BB962C8B-B14F-4D97-AF65-F5344CB8AC3E}">
        <p14:creationId xmlns:p14="http://schemas.microsoft.com/office/powerpoint/2010/main" val="173343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6"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7268" y="86631"/>
            <a:ext cx="12024732"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4. Trong </a:t>
            </a:r>
            <a:r>
              <a:rPr lang="en-US" sz="2800" b="1">
                <a:latin typeface="Times New Roman" panose="02020603050405020304" pitchFamily="18" charset="0"/>
                <a:cs typeface="Times New Roman" panose="02020603050405020304" pitchFamily="18" charset="0"/>
              </a:rPr>
              <a:t>quá trình đục có thể xảy ra những tai nạn như thế nào? Làm thế nào để phòng tránh?</a:t>
            </a:r>
          </a:p>
        </p:txBody>
      </p:sp>
      <p:pic>
        <p:nvPicPr>
          <p:cNvPr id="7" name="Picture 6"/>
          <p:cNvPicPr>
            <a:picLocks noChangeAspect="1"/>
          </p:cNvPicPr>
          <p:nvPr/>
        </p:nvPicPr>
        <p:blipFill>
          <a:blip r:embed="rId2"/>
          <a:stretch>
            <a:fillRect/>
          </a:stretch>
        </p:blipFill>
        <p:spPr>
          <a:xfrm>
            <a:off x="6095989" y="3428998"/>
            <a:ext cx="21" cy="4"/>
          </a:xfrm>
          <a:prstGeom prst="rect">
            <a:avLst/>
          </a:prstGeom>
        </p:spPr>
      </p:pic>
      <p:pic>
        <p:nvPicPr>
          <p:cNvPr id="2" name="Picture 1"/>
          <p:cNvPicPr>
            <a:picLocks noChangeAspect="1"/>
          </p:cNvPicPr>
          <p:nvPr/>
        </p:nvPicPr>
        <p:blipFill>
          <a:blip r:embed="rId3"/>
          <a:stretch>
            <a:fillRect/>
          </a:stretch>
        </p:blipFill>
        <p:spPr>
          <a:xfrm>
            <a:off x="365761" y="1040738"/>
            <a:ext cx="3677919" cy="2769262"/>
          </a:xfrm>
          <a:prstGeom prst="rect">
            <a:avLst/>
          </a:prstGeom>
        </p:spPr>
      </p:pic>
      <p:pic>
        <p:nvPicPr>
          <p:cNvPr id="3" name="Picture 2"/>
          <p:cNvPicPr>
            <a:picLocks noChangeAspect="1"/>
          </p:cNvPicPr>
          <p:nvPr/>
        </p:nvPicPr>
        <p:blipFill>
          <a:blip r:embed="rId4"/>
          <a:stretch>
            <a:fillRect/>
          </a:stretch>
        </p:blipFill>
        <p:spPr>
          <a:xfrm>
            <a:off x="274320" y="4023360"/>
            <a:ext cx="3769360" cy="2712720"/>
          </a:xfrm>
          <a:prstGeom prst="rect">
            <a:avLst/>
          </a:prstGeom>
        </p:spPr>
      </p:pic>
      <p:sp>
        <p:nvSpPr>
          <p:cNvPr id="4" name="Rectangle 3"/>
          <p:cNvSpPr/>
          <p:nvPr/>
        </p:nvSpPr>
        <p:spPr>
          <a:xfrm>
            <a:off x="4242173" y="952421"/>
            <a:ext cx="7695815" cy="5478423"/>
          </a:xfrm>
          <a:prstGeom prst="rect">
            <a:avLst/>
          </a:prstGeom>
        </p:spPr>
        <p:txBody>
          <a:bodyPr wrap="square">
            <a:spAutoFit/>
          </a:bodyPr>
          <a:lstStyle/>
          <a:p>
            <a:r>
              <a:rPr lang="en-US" sz="2600" smtClean="0">
                <a:solidFill>
                  <a:srgbClr val="FF0000"/>
                </a:solidFill>
                <a:latin typeface="Times New Roman" panose="02020603050405020304" pitchFamily="18" charset="0"/>
                <a:cs typeface="Times New Roman" panose="02020603050405020304" pitchFamily="18" charset="0"/>
              </a:rPr>
              <a:t>*</a:t>
            </a:r>
            <a:r>
              <a:rPr lang="vi-VN" sz="2600" smtClean="0">
                <a:solidFill>
                  <a:srgbClr val="FF0000"/>
                </a:solidFill>
                <a:latin typeface="Times New Roman" panose="02020603050405020304" pitchFamily="18" charset="0"/>
                <a:cs typeface="Times New Roman" panose="02020603050405020304" pitchFamily="18" charset="0"/>
              </a:rPr>
              <a:t>Những </a:t>
            </a:r>
            <a:r>
              <a:rPr lang="vi-VN" sz="2600">
                <a:solidFill>
                  <a:srgbClr val="FF0000"/>
                </a:solidFill>
                <a:latin typeface="Times New Roman" panose="02020603050405020304" pitchFamily="18" charset="0"/>
                <a:cs typeface="Times New Roman" panose="02020603050405020304" pitchFamily="18" charset="0"/>
              </a:rPr>
              <a:t>tai nạn xảy ra khi sử dụng phương pháp đục:</a:t>
            </a:r>
          </a:p>
          <a:p>
            <a:r>
              <a:rPr lang="vi-VN" sz="2600">
                <a:solidFill>
                  <a:srgbClr val="FF0000"/>
                </a:solidFill>
                <a:latin typeface="Times New Roman" panose="02020603050405020304" pitchFamily="18" charset="0"/>
                <a:cs typeface="Times New Roman" panose="02020603050405020304" pitchFamily="18" charset="0"/>
              </a:rPr>
              <a:t>- Búa, đục không đảm bảo (nứt, vỡ, đầu búa không tra vào cán chắc chắn), cầm búa, đục không chắc chắn dễ gây va đập vào người lao động.</a:t>
            </a:r>
          </a:p>
          <a:p>
            <a:r>
              <a:rPr lang="vi-VN" sz="2600">
                <a:solidFill>
                  <a:srgbClr val="FF0000"/>
                </a:solidFill>
                <a:latin typeface="Times New Roman" panose="02020603050405020304" pitchFamily="18" charset="0"/>
                <a:cs typeface="Times New Roman" panose="02020603050405020304" pitchFamily="18" charset="0"/>
              </a:rPr>
              <a:t>- Tư thế đứng đục không đúng cách dẫn tới bệnh vẹo cột sống.</a:t>
            </a:r>
          </a:p>
          <a:p>
            <a:r>
              <a:rPr lang="en-US" sz="2600" smtClean="0">
                <a:solidFill>
                  <a:srgbClr val="FF0000"/>
                </a:solidFill>
                <a:latin typeface="Times New Roman" panose="02020603050405020304" pitchFamily="18" charset="0"/>
                <a:cs typeface="Times New Roman" panose="02020603050405020304" pitchFamily="18" charset="0"/>
              </a:rPr>
              <a:t>*</a:t>
            </a:r>
            <a:r>
              <a:rPr lang="vi-VN" sz="2600" smtClean="0">
                <a:solidFill>
                  <a:srgbClr val="FF0000"/>
                </a:solidFill>
                <a:latin typeface="Times New Roman" panose="02020603050405020304" pitchFamily="18" charset="0"/>
                <a:cs typeface="Times New Roman" panose="02020603050405020304" pitchFamily="18" charset="0"/>
              </a:rPr>
              <a:t>Cách </a:t>
            </a:r>
            <a:r>
              <a:rPr lang="vi-VN" sz="2600">
                <a:solidFill>
                  <a:srgbClr val="FF0000"/>
                </a:solidFill>
                <a:latin typeface="Times New Roman" panose="02020603050405020304" pitchFamily="18" charset="0"/>
                <a:cs typeface="Times New Roman" panose="02020603050405020304" pitchFamily="18" charset="0"/>
              </a:rPr>
              <a:t>phòng tránh:</a:t>
            </a:r>
          </a:p>
          <a:p>
            <a:r>
              <a:rPr lang="en-US" sz="280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Sử dụng bảo hộ an toàn lao động khi đục</a:t>
            </a:r>
            <a:endParaRPr lang="en-US" sz="2800">
              <a:solidFill>
                <a:srgbClr val="FF0000"/>
              </a:solidFill>
              <a:latin typeface="Times New Roman" panose="02020603050405020304" pitchFamily="18" charset="0"/>
              <a:cs typeface="Times New Roman" panose="02020603050405020304" pitchFamily="18" charset="0"/>
            </a:endParaRPr>
          </a:p>
          <a:p>
            <a:r>
              <a:rPr lang="en-US" sz="280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Dùng búa và đục đảm bảo kỹ thuật</a:t>
            </a:r>
            <a:endParaRPr lang="en-US" sz="2800">
              <a:solidFill>
                <a:srgbClr val="FF0000"/>
              </a:solidFill>
              <a:latin typeface="Times New Roman" panose="02020603050405020304" pitchFamily="18" charset="0"/>
              <a:cs typeface="Times New Roman" panose="02020603050405020304" pitchFamily="18" charset="0"/>
            </a:endParaRPr>
          </a:p>
          <a:p>
            <a:r>
              <a:rPr lang="en-US" sz="280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Kẹp chặt phôi vào ê tô</a:t>
            </a:r>
            <a:endParaRPr lang="en-US" sz="2800">
              <a:solidFill>
                <a:srgbClr val="FF0000"/>
              </a:solidFill>
              <a:latin typeface="Times New Roman" panose="02020603050405020304" pitchFamily="18" charset="0"/>
              <a:cs typeface="Times New Roman" panose="02020603050405020304" pitchFamily="18" charset="0"/>
            </a:endParaRPr>
          </a:p>
          <a:p>
            <a:r>
              <a:rPr lang="en-US" sz="280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Phải có lưỡi chắn phoi ở phía đối diện với người đục.</a:t>
            </a:r>
            <a:endParaRPr lang="en-US" sz="2800">
              <a:solidFill>
                <a:srgbClr val="FF0000"/>
              </a:solidFill>
              <a:latin typeface="Times New Roman" panose="02020603050405020304" pitchFamily="18" charset="0"/>
              <a:cs typeface="Times New Roman" panose="02020603050405020304" pitchFamily="18" charset="0"/>
            </a:endParaRPr>
          </a:p>
          <a:p>
            <a:r>
              <a:rPr lang="vi-VN" sz="2800">
                <a:solidFill>
                  <a:srgbClr val="FF0000"/>
                </a:solidFill>
                <a:latin typeface="Times New Roman" panose="02020603050405020304" pitchFamily="18" charset="0"/>
                <a:cs typeface="Times New Roman" panose="02020603050405020304" pitchFamily="18" charset="0"/>
              </a:rPr>
              <a:t>- Cầm đục, búa chắc chắn, đánh búa đúng đầu đục.</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335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132666" y="240804"/>
            <a:ext cx="11582400" cy="6617196"/>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II.Một số phương pháp gia công cơ khí bằng tay</a:t>
            </a:r>
          </a:p>
          <a:p>
            <a:r>
              <a:rPr lang="vi-VN" b="1">
                <a:latin typeface="Times New Roman" panose="02020603050405020304" pitchFamily="18" charset="0"/>
                <a:cs typeface="Times New Roman" panose="02020603050405020304" pitchFamily="18" charset="0"/>
              </a:rPr>
              <a:t>3. Đục kim loại</a:t>
            </a:r>
            <a:endParaRPr lang="en-US" b="1">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a. Khái niệm</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Đục kim loại là bước gia công thô, thường được sử dụng khi lượng gia công lớn hơn 0,5mm</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b. Cấu tạo của đục</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Cấu tạo của đục gồm ba phần: đầu đục, thân đục và phần lưỡi cắt</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c.</a:t>
            </a:r>
            <a:r>
              <a:rPr lang="en-US">
                <a:latin typeface="Times New Roman" panose="02020603050405020304" pitchFamily="18" charset="0"/>
                <a:cs typeface="Times New Roman" panose="02020603050405020304" pitchFamily="18" charset="0"/>
              </a:rPr>
              <a:t> Kỹ thuật </a:t>
            </a:r>
            <a:r>
              <a:rPr lang="vi-VN">
                <a:latin typeface="Times New Roman" panose="02020603050405020304" pitchFamily="18" charset="0"/>
                <a:cs typeface="Times New Roman" panose="02020603050405020304" pitchFamily="18" charset="0"/>
              </a:rPr>
              <a:t>đục</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Cầm đục và búa</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Tay thuận cầm búa, tay còn lại cầm đục</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Khi cầm đục và cầm búa, các ngón tay cầm chặt vừa phải để dễ điều chỉnh</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Tư thế </a:t>
            </a:r>
            <a:r>
              <a:rPr lang="vi-VN">
                <a:latin typeface="Times New Roman" panose="02020603050405020304" pitchFamily="18" charset="0"/>
                <a:cs typeface="Times New Roman" panose="02020603050405020304" pitchFamily="18" charset="0"/>
              </a:rPr>
              <a:t>đục: Tư thế, vị trí đứng đục, cách chọn chiều cao bàn ê tô giống như phần cua</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Đánh búa</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Bắt đầu đục: để lưỡi đục sát mét phôi, cách mặt trên của vật từ 0.5 đến 1mm. Đánh búa nhẹ nhàng để cho đục bám vào vật khoảng 0,5mm. Nâng đục sao cho đục nghiêng so với mặt phẳng nằm ngang 1 góc 30 đến 35 độ. Sau đó đánh búa mạnh và đều</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Khi chặt đứt, cần đục vuông góc với mặt phẳng nằm ngang</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Kết thúc đục: khi đục gần đứt phải giảm dần lực đánh búa</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d.An toàn khi đục</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Sử dụng bảo hộ an toàn lao động khi đục</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Dùng búa và đục đảm bảo kỹ thuật</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Kẹp chặt phôi vào ê tô</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Phải có lưỡi chắn phoi ở phía đối diện với người đục.</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Cầm đục, búa chắc chắn, đánh búa đúng đầu đục.</a:t>
            </a:r>
            <a:endParaRPr lang="en-US" sz="2800">
              <a:latin typeface="Times New Roman" panose="02020603050405020304" pitchFamily="18" charset="0"/>
              <a:cs typeface="Times New Roman" panose="02020603050405020304" pitchFamily="18" charset="0"/>
            </a:endParaRPr>
          </a:p>
        </p:txBody>
      </p:sp>
      <p:sp>
        <p:nvSpPr>
          <p:cNvPr id="8" name="Rectangle 7"/>
          <p:cNvSpPr/>
          <p:nvPr/>
        </p:nvSpPr>
        <p:spPr>
          <a:xfrm>
            <a:off x="3165546" y="-87901"/>
            <a:ext cx="6914369" cy="523220"/>
          </a:xfrm>
          <a:prstGeom prst="rect">
            <a:avLst/>
          </a:prstGeom>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BÀI </a:t>
            </a:r>
            <a:r>
              <a:rPr lang="en-US" sz="2800" b="1" smtClean="0">
                <a:solidFill>
                  <a:srgbClr val="FF0000"/>
                </a:solidFill>
                <a:latin typeface="Times New Roman" panose="02020603050405020304" pitchFamily="18" charset="0"/>
                <a:cs typeface="Times New Roman" panose="02020603050405020304" pitchFamily="18" charset="0"/>
              </a:rPr>
              <a:t>8. </a:t>
            </a:r>
            <a:r>
              <a:rPr lang="en-US" sz="2800" b="1">
                <a:solidFill>
                  <a:srgbClr val="FF0000"/>
                </a:solidFill>
                <a:latin typeface="Times New Roman" panose="02020603050405020304" pitchFamily="18" charset="0"/>
                <a:cs typeface="Times New Roman" panose="02020603050405020304" pitchFamily="18" charset="0"/>
              </a:rPr>
              <a:t>GIA CÔNG CƠ </a:t>
            </a:r>
            <a:r>
              <a:rPr lang="en-US" sz="2800" b="1" smtClean="0">
                <a:solidFill>
                  <a:srgbClr val="FF0000"/>
                </a:solidFill>
                <a:latin typeface="Times New Roman" panose="02020603050405020304" pitchFamily="18" charset="0"/>
                <a:cs typeface="Times New Roman" panose="02020603050405020304" pitchFamily="18" charset="0"/>
              </a:rPr>
              <a:t>KHÍ BẰNG TAY</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287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9911" y="0"/>
            <a:ext cx="7579381" cy="6648226"/>
          </a:xfrm>
          <a:prstGeom prst="rect">
            <a:avLst/>
          </a:prstGeom>
        </p:spPr>
      </p:pic>
      <p:sp>
        <p:nvSpPr>
          <p:cNvPr id="5" name="Rectangle 4"/>
          <p:cNvSpPr/>
          <p:nvPr/>
        </p:nvSpPr>
        <p:spPr>
          <a:xfrm>
            <a:off x="7799293" y="244301"/>
            <a:ext cx="4023361" cy="1815882"/>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1. Quan </a:t>
            </a:r>
            <a:r>
              <a:rPr lang="en-US" sz="2800" b="1">
                <a:latin typeface="Times New Roman" panose="02020603050405020304" pitchFamily="18" charset="0"/>
                <a:cs typeface="Times New Roman" panose="02020603050405020304" pitchFamily="18" charset="0"/>
              </a:rPr>
              <a:t>sát và cho biết: Trong Hình 8.11 mô tả bao nhiêu loại dũa, đó là những loại nào?</a:t>
            </a:r>
          </a:p>
        </p:txBody>
      </p:sp>
    </p:spTree>
    <p:extLst>
      <p:ext uri="{BB962C8B-B14F-4D97-AF65-F5344CB8AC3E}">
        <p14:creationId xmlns:p14="http://schemas.microsoft.com/office/powerpoint/2010/main" val="158886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9911" y="0"/>
            <a:ext cx="7579381" cy="6648226"/>
          </a:xfrm>
          <a:prstGeom prst="rect">
            <a:avLst/>
          </a:prstGeom>
        </p:spPr>
      </p:pic>
      <p:sp>
        <p:nvSpPr>
          <p:cNvPr id="5" name="Rectangle 4"/>
          <p:cNvSpPr/>
          <p:nvPr/>
        </p:nvSpPr>
        <p:spPr>
          <a:xfrm>
            <a:off x="7799293" y="244301"/>
            <a:ext cx="4023361" cy="1815882"/>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1. Quan </a:t>
            </a:r>
            <a:r>
              <a:rPr lang="en-US" sz="2800" b="1">
                <a:latin typeface="Times New Roman" panose="02020603050405020304" pitchFamily="18" charset="0"/>
                <a:cs typeface="Times New Roman" panose="02020603050405020304" pitchFamily="18" charset="0"/>
              </a:rPr>
              <a:t>sát và cho biết: Trong Hình 8.11 mô tả bao nhiêu loại dũa, đó là những loại nào?</a:t>
            </a:r>
          </a:p>
        </p:txBody>
      </p:sp>
      <p:sp>
        <p:nvSpPr>
          <p:cNvPr id="2" name="Rectangle 1"/>
          <p:cNvSpPr/>
          <p:nvPr/>
        </p:nvSpPr>
        <p:spPr>
          <a:xfrm>
            <a:off x="7799291" y="2060183"/>
            <a:ext cx="3818967" cy="3108543"/>
          </a:xfrm>
          <a:prstGeom prst="rect">
            <a:avLst/>
          </a:prstGeom>
        </p:spPr>
        <p:txBody>
          <a:bodyPr wrap="square">
            <a:spAutoFit/>
          </a:bodyPr>
          <a:lstStyle/>
          <a:p>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Trong hình có tổng cộng 5 loại dũa:</a:t>
            </a:r>
          </a:p>
          <a:p>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 Dũa tròn</a:t>
            </a:r>
          </a:p>
          <a:p>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 Dũa dẹt</a:t>
            </a:r>
          </a:p>
          <a:p>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 Dũa tam giác</a:t>
            </a:r>
          </a:p>
          <a:p>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 Dũa vuông</a:t>
            </a:r>
          </a:p>
          <a:p>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 Dũa bán nguyệt</a:t>
            </a:r>
            <a:endPar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010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anim calcmode="lin" valueType="num">
                                      <p:cBhvr>
                                        <p:cTn id="2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1000"/>
                                        <p:tgtEl>
                                          <p:spTgt spid="2">
                                            <p:txEl>
                                              <p:pRg st="5" end="5"/>
                                            </p:txEl>
                                          </p:spTgt>
                                        </p:tgtEl>
                                      </p:cBhvr>
                                    </p:animEffect>
                                    <p:anim calcmode="lin" valueType="num">
                                      <p:cBhvr>
                                        <p:cTn id="3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pic>
        <p:nvPicPr>
          <p:cNvPr id="2" name="Picture 1"/>
          <p:cNvPicPr>
            <a:picLocks noChangeAspect="1"/>
          </p:cNvPicPr>
          <p:nvPr/>
        </p:nvPicPr>
        <p:blipFill>
          <a:blip r:embed="rId3"/>
          <a:stretch>
            <a:fillRect/>
          </a:stretch>
        </p:blipFill>
        <p:spPr>
          <a:xfrm>
            <a:off x="143063" y="3428998"/>
            <a:ext cx="7759359" cy="3251501"/>
          </a:xfrm>
          <a:prstGeom prst="rect">
            <a:avLst/>
          </a:prstGeom>
        </p:spPr>
      </p:pic>
      <p:pic>
        <p:nvPicPr>
          <p:cNvPr id="3" name="Picture 2"/>
          <p:cNvPicPr>
            <a:picLocks noChangeAspect="1"/>
          </p:cNvPicPr>
          <p:nvPr/>
        </p:nvPicPr>
        <p:blipFill>
          <a:blip r:embed="rId4"/>
          <a:stretch>
            <a:fillRect/>
          </a:stretch>
        </p:blipFill>
        <p:spPr>
          <a:xfrm>
            <a:off x="255088" y="170552"/>
            <a:ext cx="7647334" cy="3089015"/>
          </a:xfrm>
          <a:prstGeom prst="rect">
            <a:avLst/>
          </a:prstGeom>
        </p:spPr>
      </p:pic>
      <p:sp>
        <p:nvSpPr>
          <p:cNvPr id="9" name="Rectangle 8"/>
          <p:cNvSpPr/>
          <p:nvPr/>
        </p:nvSpPr>
        <p:spPr>
          <a:xfrm>
            <a:off x="8100508" y="210677"/>
            <a:ext cx="3614569" cy="3539430"/>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2</a:t>
            </a:r>
            <a:r>
              <a:rPr lang="en-US" sz="2800" b="1" smtClean="0">
                <a:latin typeface="Times New Roman" panose="02020603050405020304" pitchFamily="18" charset="0"/>
                <a:cs typeface="Times New Roman" panose="02020603050405020304" pitchFamily="18" charset="0"/>
              </a:rPr>
              <a:t>.Quan </a:t>
            </a:r>
            <a:r>
              <a:rPr lang="en-US" sz="2800" b="1">
                <a:latin typeface="Times New Roman" panose="02020603050405020304" pitchFamily="18" charset="0"/>
                <a:cs typeface="Times New Roman" panose="02020603050405020304" pitchFamily="18" charset="0"/>
              </a:rPr>
              <a:t>sát Hình </a:t>
            </a:r>
            <a:r>
              <a:rPr lang="en-US" sz="2800" b="1" smtClean="0">
                <a:latin typeface="Times New Roman" panose="02020603050405020304" pitchFamily="18" charset="0"/>
                <a:cs typeface="Times New Roman" panose="02020603050405020304" pitchFamily="18" charset="0"/>
              </a:rPr>
              <a:t>8.12 </a:t>
            </a:r>
            <a:r>
              <a:rPr lang="en-US" sz="2800" b="1">
                <a:latin typeface="Times New Roman" panose="02020603050405020304" pitchFamily="18" charset="0"/>
                <a:cs typeface="Times New Roman" panose="02020603050405020304" pitchFamily="18" charset="0"/>
              </a:rPr>
              <a:t>và mô tả cách cầm </a:t>
            </a:r>
            <a:r>
              <a:rPr lang="en-US" sz="2800" b="1" smtClean="0">
                <a:latin typeface="Times New Roman" panose="02020603050405020304" pitchFamily="18" charset="0"/>
                <a:cs typeface="Times New Roman" panose="02020603050405020304" pitchFamily="18" charset="0"/>
              </a:rPr>
              <a:t>dũa.</a:t>
            </a:r>
          </a:p>
          <a:p>
            <a:r>
              <a:rPr lang="vi-VN" sz="2800" b="1">
                <a:latin typeface="Times New Roman" panose="02020603050405020304" pitchFamily="18" charset="0"/>
                <a:cs typeface="Times New Roman" panose="02020603050405020304" pitchFamily="18" charset="0"/>
              </a:rPr>
              <a:t>3. </a:t>
            </a:r>
            <a:r>
              <a:rPr lang="en-US" sz="2800" b="1">
                <a:latin typeface="Times New Roman" panose="02020603050405020304" pitchFamily="18" charset="0"/>
                <a:cs typeface="Times New Roman" panose="02020603050405020304" pitchFamily="18" charset="0"/>
              </a:rPr>
              <a:t>Quan sát hình </a:t>
            </a:r>
            <a:r>
              <a:rPr lang="en-US" sz="2800" b="1" smtClean="0">
                <a:latin typeface="Times New Roman" panose="02020603050405020304" pitchFamily="18" charset="0"/>
                <a:cs typeface="Times New Roman" panose="02020603050405020304" pitchFamily="18" charset="0"/>
              </a:rPr>
              <a:t>8.13 </a:t>
            </a:r>
            <a:r>
              <a:rPr lang="en-US" sz="2800" b="1">
                <a:latin typeface="Times New Roman" panose="02020603050405020304" pitchFamily="18" charset="0"/>
                <a:cs typeface="Times New Roman" panose="02020603050405020304" pitchFamily="18" charset="0"/>
              </a:rPr>
              <a:t>m</a:t>
            </a:r>
            <a:r>
              <a:rPr lang="en-US" sz="2800" b="1" smtClean="0">
                <a:latin typeface="Times New Roman" panose="02020603050405020304" pitchFamily="18" charset="0"/>
                <a:cs typeface="Times New Roman" panose="02020603050405020304" pitchFamily="18" charset="0"/>
              </a:rPr>
              <a:t>ô </a:t>
            </a:r>
            <a:r>
              <a:rPr lang="en-US" sz="2800" b="1">
                <a:latin typeface="Times New Roman" panose="02020603050405020304" pitchFamily="18" charset="0"/>
                <a:cs typeface="Times New Roman" panose="02020603050405020304" pitchFamily="18" charset="0"/>
              </a:rPr>
              <a:t>tả vị trí và tư thế đứng của một người thợ khi </a:t>
            </a:r>
            <a:r>
              <a:rPr lang="en-US" sz="2800" b="1" smtClean="0">
                <a:latin typeface="Times New Roman" panose="02020603050405020304" pitchFamily="18" charset="0"/>
                <a:cs typeface="Times New Roman" panose="02020603050405020304" pitchFamily="18" charset="0"/>
              </a:rPr>
              <a:t>dũa </a:t>
            </a:r>
          </a:p>
          <a:p>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090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8269357" y="71562"/>
            <a:ext cx="3795422" cy="5939622"/>
          </a:xfrm>
          <a:prstGeom prst="cloudCallout">
            <a:avLst>
              <a:gd name="adj1" fmla="val -84528"/>
              <a:gd name="adj2" fmla="val 5880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smtClean="0">
                <a:solidFill>
                  <a:srgbClr val="0000FF"/>
                </a:solidFill>
                <a:latin typeface="Times New Roman" panose="02020603050405020304" pitchFamily="18" charset="0"/>
                <a:cs typeface="Times New Roman" panose="02020603050405020304" pitchFamily="18" charset="0"/>
              </a:rPr>
              <a:t>Quan sát Hình 8.1 và cho biết: Có thể sử dụng những dụng cụ nào để làm ra chìa khoá (b) từ phôi (a)?</a:t>
            </a:r>
            <a:endParaRPr lang="en-US" sz="2800" b="1">
              <a:solidFill>
                <a:srgbClr val="0000F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837592" y="967154"/>
            <a:ext cx="5495193" cy="4308231"/>
          </a:xfrm>
          <a:prstGeom prst="rect">
            <a:avLst/>
          </a:prstGeom>
        </p:spPr>
      </p:pic>
      <p:sp>
        <p:nvSpPr>
          <p:cNvPr id="3" name="Rectangle 2"/>
          <p:cNvSpPr/>
          <p:nvPr/>
        </p:nvSpPr>
        <p:spPr>
          <a:xfrm>
            <a:off x="463061" y="5318686"/>
            <a:ext cx="6869723" cy="954107"/>
          </a:xfrm>
          <a:prstGeom prst="rect">
            <a:avLst/>
          </a:prstGeom>
        </p:spPr>
        <p:txBody>
          <a:bodyPr wrap="square">
            <a:spAutoFit/>
          </a:bodyPr>
          <a:lstStyle/>
          <a:p>
            <a:r>
              <a:rPr lang="vi-VN" sz="2800">
                <a:solidFill>
                  <a:srgbClr val="FF0000"/>
                </a:solidFill>
                <a:latin typeface="Times New Roman" panose="02020603050405020304" pitchFamily="18" charset="0"/>
                <a:cs typeface="Times New Roman" panose="02020603050405020304" pitchFamily="18" charset="0"/>
              </a:rPr>
              <a:t>Có thể sử dụng những dụng cụ: dũa, đục hoặc cưa để làm ra chìa khoá (b) từ phôi (a).</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87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pic>
        <p:nvPicPr>
          <p:cNvPr id="2" name="Picture 1"/>
          <p:cNvPicPr>
            <a:picLocks noChangeAspect="1"/>
          </p:cNvPicPr>
          <p:nvPr/>
        </p:nvPicPr>
        <p:blipFill>
          <a:blip r:embed="rId3"/>
          <a:stretch>
            <a:fillRect/>
          </a:stretch>
        </p:blipFill>
        <p:spPr>
          <a:xfrm>
            <a:off x="143064" y="3428998"/>
            <a:ext cx="5752128" cy="3251501"/>
          </a:xfrm>
          <a:prstGeom prst="rect">
            <a:avLst/>
          </a:prstGeom>
        </p:spPr>
      </p:pic>
      <p:pic>
        <p:nvPicPr>
          <p:cNvPr id="3" name="Picture 2"/>
          <p:cNvPicPr>
            <a:picLocks noChangeAspect="1"/>
          </p:cNvPicPr>
          <p:nvPr/>
        </p:nvPicPr>
        <p:blipFill>
          <a:blip r:embed="rId4"/>
          <a:stretch>
            <a:fillRect/>
          </a:stretch>
        </p:blipFill>
        <p:spPr>
          <a:xfrm>
            <a:off x="255088" y="170552"/>
            <a:ext cx="5554041" cy="3089015"/>
          </a:xfrm>
          <a:prstGeom prst="rect">
            <a:avLst/>
          </a:prstGeom>
        </p:spPr>
      </p:pic>
      <p:sp>
        <p:nvSpPr>
          <p:cNvPr id="4" name="Rectangle 3"/>
          <p:cNvSpPr/>
          <p:nvPr/>
        </p:nvSpPr>
        <p:spPr>
          <a:xfrm>
            <a:off x="6095989" y="170552"/>
            <a:ext cx="5145752" cy="5632311"/>
          </a:xfrm>
          <a:prstGeom prst="rect">
            <a:avLst/>
          </a:prstGeom>
        </p:spPr>
        <p:txBody>
          <a:bodyPr wrap="square">
            <a:spAutoFit/>
          </a:bodyPr>
          <a:lstStyle/>
          <a:p>
            <a:r>
              <a:rPr lang="en-US" sz="2400" smtClean="0">
                <a:solidFill>
                  <a:srgbClr val="FF0000"/>
                </a:solidFill>
                <a:latin typeface="Times New Roman" panose="02020603050405020304" pitchFamily="18" charset="0"/>
                <a:cs typeface="Times New Roman" panose="02020603050405020304" pitchFamily="18" charset="0"/>
              </a:rPr>
              <a:t>2.</a:t>
            </a:r>
            <a:endParaRPr lang="vi-VN" sz="2400">
              <a:solidFill>
                <a:srgbClr val="FF0000"/>
              </a:solidFill>
              <a:latin typeface="Times New Roman" panose="02020603050405020304" pitchFamily="18" charset="0"/>
              <a:cs typeface="Times New Roman" panose="02020603050405020304" pitchFamily="18" charset="0"/>
            </a:endParaRPr>
          </a:p>
          <a:p>
            <a:r>
              <a:rPr lang="vi-VN" sz="2400">
                <a:solidFill>
                  <a:srgbClr val="FF0000"/>
                </a:solidFill>
                <a:latin typeface="Times New Roman" panose="02020603050405020304" pitchFamily="18" charset="0"/>
                <a:cs typeface="Times New Roman" panose="02020603050405020304" pitchFamily="18" charset="0"/>
              </a:rPr>
              <a:t>- Cách cầm dũa:</a:t>
            </a:r>
          </a:p>
          <a:p>
            <a:r>
              <a:rPr lang="vi-VN" sz="2400">
                <a:solidFill>
                  <a:srgbClr val="FF0000"/>
                </a:solidFill>
                <a:latin typeface="Times New Roman" panose="02020603050405020304" pitchFamily="18" charset="0"/>
                <a:cs typeface="Times New Roman" panose="02020603050405020304" pitchFamily="18" charset="0"/>
              </a:rPr>
              <a:t>+Tay thuận cầm cám dũa hơi ngửa lòng bàn tay, tay còn lại đặt đặt úp hẳn lên đầu dũa</a:t>
            </a:r>
          </a:p>
          <a:p>
            <a:r>
              <a:rPr lang="vi-VN" sz="2400">
                <a:solidFill>
                  <a:srgbClr val="FF0000"/>
                </a:solidFill>
                <a:latin typeface="Times New Roman" panose="02020603050405020304" pitchFamily="18" charset="0"/>
                <a:cs typeface="Times New Roman" panose="02020603050405020304" pitchFamily="18" charset="0"/>
              </a:rPr>
              <a:t>+ Khi dũa phải thực hiện hai chuyển động: một là đẩy dũa tạo lực cứt, khi đó hai tay ấn xuống, điều khiển lực ấn của hai tay cho dũa được thăng bằng; hai là khi kéo dũa về không cần cắt, kéo nhanh, nhẹ nhàng.</a:t>
            </a:r>
          </a:p>
          <a:p>
            <a:r>
              <a:rPr lang="vi-VN" sz="2400">
                <a:solidFill>
                  <a:srgbClr val="FF0000"/>
                </a:solidFill>
                <a:latin typeface="Times New Roman" panose="02020603050405020304" pitchFamily="18" charset="0"/>
                <a:cs typeface="Times New Roman" panose="02020603050405020304" pitchFamily="18" charset="0"/>
              </a:rPr>
              <a:t>3. </a:t>
            </a:r>
            <a:r>
              <a:rPr lang="en-US" sz="2400" smtClean="0">
                <a:solidFill>
                  <a:srgbClr val="FF0000"/>
                </a:solidFill>
                <a:latin typeface="Times New Roman" panose="02020603050405020304" pitchFamily="18" charset="0"/>
                <a:cs typeface="Times New Roman" panose="02020603050405020304" pitchFamily="18" charset="0"/>
              </a:rPr>
              <a:t>Tư thế dũa: </a:t>
            </a:r>
            <a:r>
              <a:rPr lang="vi-VN" sz="2400" smtClean="0">
                <a:solidFill>
                  <a:srgbClr val="FF0000"/>
                </a:solidFill>
                <a:latin typeface="Times New Roman" panose="02020603050405020304" pitchFamily="18" charset="0"/>
                <a:cs typeface="Times New Roman" panose="02020603050405020304" pitchFamily="18" charset="0"/>
              </a:rPr>
              <a:t>Người </a:t>
            </a:r>
            <a:r>
              <a:rPr lang="vi-VN" sz="2400">
                <a:solidFill>
                  <a:srgbClr val="FF0000"/>
                </a:solidFill>
                <a:latin typeface="Times New Roman" panose="02020603050405020304" pitchFamily="18" charset="0"/>
                <a:cs typeface="Times New Roman" panose="02020603050405020304" pitchFamily="18" charset="0"/>
              </a:rPr>
              <a:t>đứng thẳng, chân thuận hợp với trục ngang của ê tô một góc 75o và hợp với chân còn lại một góc khoảng 75o.</a:t>
            </a:r>
          </a:p>
        </p:txBody>
      </p:sp>
    </p:spTree>
    <p:extLst>
      <p:ext uri="{BB962C8B-B14F-4D97-AF65-F5344CB8AC3E}">
        <p14:creationId xmlns:p14="http://schemas.microsoft.com/office/powerpoint/2010/main" val="266262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down)">
                                      <p:cBhvr>
                                        <p:cTn id="10" dur="500"/>
                                        <p:tgtEl>
                                          <p:spTgt spid="4">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wipe(down)">
                                      <p:cBhvr>
                                        <p:cTn id="13" dur="500"/>
                                        <p:tgtEl>
                                          <p:spTgt spid="4">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wipe(down)">
                                      <p:cBhvr>
                                        <p:cTn id="16" dur="500"/>
                                        <p:tgtEl>
                                          <p:spTgt spid="4">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wipe(down)">
                                      <p:cBhvr>
                                        <p:cTn id="1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5920" y="210235"/>
            <a:ext cx="11673840"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Theo em, cần thực hiện như thế nào để tránh gặp tại nạn trong quá trình dũa?</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956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5920" y="210235"/>
            <a:ext cx="11673840"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Theo em, cần thực hiện như thế nào để tránh gặp tại nạn trong quá trình dũa?</a:t>
            </a:r>
            <a:endParaRPr lang="en-US" sz="2800" b="1">
              <a:latin typeface="Times New Roman" panose="02020603050405020304" pitchFamily="18" charset="0"/>
              <a:cs typeface="Times New Roman" panose="02020603050405020304" pitchFamily="18" charset="0"/>
            </a:endParaRPr>
          </a:p>
        </p:txBody>
      </p:sp>
      <p:sp>
        <p:nvSpPr>
          <p:cNvPr id="3" name="Rectangle 2"/>
          <p:cNvSpPr/>
          <p:nvPr/>
        </p:nvSpPr>
        <p:spPr>
          <a:xfrm>
            <a:off x="375920" y="1457236"/>
            <a:ext cx="9194800" cy="1815882"/>
          </a:xfrm>
          <a:prstGeom prst="rect">
            <a:avLst/>
          </a:prstGeom>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Sử dụng bảo hộ an toàn lao động khi </a:t>
            </a:r>
            <a:r>
              <a:rPr lang="en-US" sz="2800">
                <a:solidFill>
                  <a:srgbClr val="FF0000"/>
                </a:solidFill>
                <a:latin typeface="Times New Roman" panose="02020603050405020304" pitchFamily="18" charset="0"/>
                <a:cs typeface="Times New Roman" panose="02020603050405020304" pitchFamily="18" charset="0"/>
              </a:rPr>
              <a:t>dũa</a:t>
            </a:r>
          </a:p>
          <a:p>
            <a:r>
              <a:rPr lang="en-US" sz="2800">
                <a:solidFill>
                  <a:srgbClr val="FF0000"/>
                </a:solidFill>
                <a:latin typeface="Times New Roman" panose="02020603050405020304" pitchFamily="18" charset="0"/>
                <a:cs typeface="Times New Roman" panose="02020603050405020304" pitchFamily="18" charset="0"/>
              </a:rPr>
              <a:t>- Bàn nguội phải chắc chắn phôi dũa phải được kẹp đủ chặt</a:t>
            </a:r>
          </a:p>
          <a:p>
            <a:r>
              <a:rPr lang="en-US" sz="2800">
                <a:solidFill>
                  <a:srgbClr val="FF0000"/>
                </a:solidFill>
                <a:latin typeface="Times New Roman" panose="02020603050405020304" pitchFamily="18" charset="0"/>
                <a:cs typeface="Times New Roman" panose="02020603050405020304" pitchFamily="18" charset="0"/>
              </a:rPr>
              <a:t>- Sử dụng đũa đảm bảo yêu cầu kỹ thuật</a:t>
            </a:r>
          </a:p>
          <a:p>
            <a:r>
              <a:rPr lang="en-US" sz="2800">
                <a:solidFill>
                  <a:srgbClr val="FF0000"/>
                </a:solidFill>
                <a:latin typeface="Times New Roman" panose="02020603050405020304" pitchFamily="18" charset="0"/>
                <a:cs typeface="Times New Roman" panose="02020603050405020304" pitchFamily="18" charset="0"/>
              </a:rPr>
              <a:t>- Không dùng miệng thổi phoi, tránh phoi bắn vào mắt.</a:t>
            </a:r>
          </a:p>
        </p:txBody>
      </p:sp>
    </p:spTree>
    <p:extLst>
      <p:ext uri="{BB962C8B-B14F-4D97-AF65-F5344CB8AC3E}">
        <p14:creationId xmlns:p14="http://schemas.microsoft.com/office/powerpoint/2010/main" val="241248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132666" y="240804"/>
            <a:ext cx="11582400" cy="607858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II.Một số phương pháp gia công cơ khí bằng tay</a:t>
            </a:r>
          </a:p>
          <a:p>
            <a:r>
              <a:rPr lang="en-US" sz="1900" b="1" smtClean="0">
                <a:latin typeface="Times New Roman" panose="02020603050405020304" pitchFamily="18" charset="0"/>
                <a:cs typeface="Times New Roman" panose="02020603050405020304" pitchFamily="18" charset="0"/>
              </a:rPr>
              <a:t>4. Dũa kim loại</a:t>
            </a:r>
          </a:p>
          <a:p>
            <a:r>
              <a:rPr lang="vi-VN" sz="1900" smtClean="0">
                <a:latin typeface="Times New Roman" panose="02020603050405020304" pitchFamily="18" charset="0"/>
                <a:cs typeface="Times New Roman" panose="02020603050405020304" pitchFamily="18" charset="0"/>
              </a:rPr>
              <a:t>a.Khái niệm</a:t>
            </a:r>
            <a:endParaRPr lang="en-US" sz="1900" smtClean="0">
              <a:latin typeface="Times New Roman" panose="02020603050405020304" pitchFamily="18" charset="0"/>
              <a:cs typeface="Times New Roman" panose="02020603050405020304" pitchFamily="18" charset="0"/>
            </a:endParaRPr>
          </a:p>
          <a:p>
            <a:r>
              <a:rPr lang="vi-VN" sz="1900" smtClean="0">
                <a:latin typeface="Times New Roman" panose="02020603050405020304" pitchFamily="18" charset="0"/>
                <a:cs typeface="Times New Roman" panose="02020603050405020304" pitchFamily="18" charset="0"/>
              </a:rPr>
              <a:t>- </a:t>
            </a:r>
            <a:r>
              <a:rPr lang="en-US" sz="1900" smtClean="0">
                <a:latin typeface="Times New Roman" panose="02020603050405020304" pitchFamily="18" charset="0"/>
                <a:cs typeface="Times New Roman" panose="02020603050405020304" pitchFamily="18" charset="0"/>
              </a:rPr>
              <a:t>Dũa để làm mòn chi tiết đến kích thước mong muốn hoặc dũa dùng để tạo độ nhẵn, phẳng trên các bề mặt nhỏ.</a:t>
            </a:r>
          </a:p>
          <a:p>
            <a:r>
              <a:rPr lang="en-US" sz="1900" smtClean="0">
                <a:latin typeface="Times New Roman" panose="02020603050405020304" pitchFamily="18" charset="0"/>
                <a:cs typeface="Times New Roman" panose="02020603050405020304" pitchFamily="18" charset="0"/>
              </a:rPr>
              <a:t>- Dũa gồm dũa tròn, dũa dẹt, dũa tam giác, dũa vuông, dũa bán nguyệt</a:t>
            </a:r>
          </a:p>
          <a:p>
            <a:r>
              <a:rPr lang="vi-VN" sz="1900" smtClean="0">
                <a:latin typeface="Times New Roman" panose="02020603050405020304" pitchFamily="18" charset="0"/>
                <a:cs typeface="Times New Roman" panose="02020603050405020304" pitchFamily="18" charset="0"/>
              </a:rPr>
              <a:t>c.</a:t>
            </a:r>
            <a:r>
              <a:rPr lang="en-US" sz="1900" smtClean="0">
                <a:latin typeface="Times New Roman" panose="02020603050405020304" pitchFamily="18" charset="0"/>
                <a:cs typeface="Times New Roman" panose="02020603050405020304" pitchFamily="18" charset="0"/>
              </a:rPr>
              <a:t> Kỹ thuật </a:t>
            </a:r>
            <a:r>
              <a:rPr lang="vi-VN" sz="1900" smtClean="0">
                <a:latin typeface="Times New Roman" panose="02020603050405020304" pitchFamily="18" charset="0"/>
                <a:cs typeface="Times New Roman" panose="02020603050405020304" pitchFamily="18" charset="0"/>
              </a:rPr>
              <a:t>đục</a:t>
            </a:r>
            <a:endParaRPr lang="en-US" sz="1900" smtClean="0">
              <a:latin typeface="Times New Roman" panose="02020603050405020304" pitchFamily="18" charset="0"/>
              <a:cs typeface="Times New Roman" panose="02020603050405020304" pitchFamily="18" charset="0"/>
            </a:endParaRPr>
          </a:p>
          <a:p>
            <a:r>
              <a:rPr lang="en-US" sz="1900" smtClean="0">
                <a:latin typeface="Times New Roman" panose="02020603050405020304" pitchFamily="18" charset="0"/>
                <a:cs typeface="Times New Roman" panose="02020603050405020304" pitchFamily="18" charset="0"/>
              </a:rPr>
              <a:t>- Chuẩn bị</a:t>
            </a:r>
          </a:p>
          <a:p>
            <a:r>
              <a:rPr lang="en-US" sz="1900" smtClean="0">
                <a:latin typeface="Times New Roman" panose="02020603050405020304" pitchFamily="18" charset="0"/>
                <a:cs typeface="Times New Roman" panose="02020603050405020304" pitchFamily="18" charset="0"/>
              </a:rPr>
              <a:t>+ Chọn ê tô và tư thế đứng dũa giống như tư thế đứng cưa</a:t>
            </a:r>
          </a:p>
          <a:p>
            <a:r>
              <a:rPr lang="en-US" sz="1900" smtClean="0">
                <a:latin typeface="Times New Roman" panose="02020603050405020304" pitchFamily="18" charset="0"/>
                <a:cs typeface="Times New Roman" panose="02020603050405020304" pitchFamily="18" charset="0"/>
              </a:rPr>
              <a:t>+ Kẹp chặt phôi vừa phải sao cho mặt phẳng cần dũa cách mặt ê tô từ 10 đến 20 mm đối với các vật mềm, cần lót tôn mỏng hoặc gỗ ở má ê tô để tránh bị xướt vật.</a:t>
            </a:r>
          </a:p>
          <a:p>
            <a:r>
              <a:rPr lang="en-US" sz="1900" smtClean="0">
                <a:latin typeface="Times New Roman" panose="02020603050405020304" pitchFamily="18" charset="0"/>
                <a:cs typeface="Times New Roman" panose="02020603050405020304" pitchFamily="18" charset="0"/>
              </a:rPr>
              <a:t>- Cách cầm </a:t>
            </a:r>
            <a:r>
              <a:rPr lang="vi-VN" sz="1900" smtClean="0">
                <a:latin typeface="Times New Roman" panose="02020603050405020304" pitchFamily="18" charset="0"/>
                <a:cs typeface="Times New Roman" panose="02020603050405020304" pitchFamily="18" charset="0"/>
              </a:rPr>
              <a:t>dũa:</a:t>
            </a:r>
            <a:endParaRPr lang="en-US" sz="1900" smtClean="0">
              <a:latin typeface="Times New Roman" panose="02020603050405020304" pitchFamily="18" charset="0"/>
              <a:cs typeface="Times New Roman" panose="02020603050405020304" pitchFamily="18" charset="0"/>
            </a:endParaRPr>
          </a:p>
          <a:p>
            <a:r>
              <a:rPr lang="vi-VN" sz="1900" smtClean="0">
                <a:latin typeface="Times New Roman" panose="02020603050405020304" pitchFamily="18" charset="0"/>
                <a:cs typeface="Times New Roman" panose="02020603050405020304" pitchFamily="18" charset="0"/>
              </a:rPr>
              <a:t>+Tay thuận cầm cám dũa hơi ngửa lòng bàn tay, tay còn lại đặt</a:t>
            </a:r>
            <a:r>
              <a:rPr lang="en-US" sz="1900" smtClean="0">
                <a:latin typeface="Times New Roman" panose="02020603050405020304" pitchFamily="18" charset="0"/>
                <a:cs typeface="Times New Roman" panose="02020603050405020304" pitchFamily="18" charset="0"/>
              </a:rPr>
              <a:t> đặt úp hẳn lên đầu dũa</a:t>
            </a:r>
          </a:p>
          <a:p>
            <a:r>
              <a:rPr lang="en-US" sz="1900" smtClean="0">
                <a:latin typeface="Times New Roman" panose="02020603050405020304" pitchFamily="18" charset="0"/>
                <a:cs typeface="Times New Roman" panose="02020603050405020304" pitchFamily="18" charset="0"/>
              </a:rPr>
              <a:t>+ Khi dũa phải thực hiện hai chuyển động: một là đẩy dũa tạo lực cứt, khi đó hai tay ấn xuống, điều khiển lực ấn của hai tay cho dũa được thăng bằng; hai là khi kéo dũa về không cần cắt, kéo nhanh, nhẹ nhàng.</a:t>
            </a:r>
          </a:p>
          <a:p>
            <a:r>
              <a:rPr lang="vi-VN" sz="1900" smtClean="0">
                <a:latin typeface="Times New Roman" panose="02020603050405020304" pitchFamily="18" charset="0"/>
                <a:cs typeface="Times New Roman" panose="02020603050405020304" pitchFamily="18" charset="0"/>
              </a:rPr>
              <a:t>3. </a:t>
            </a:r>
            <a:r>
              <a:rPr lang="en-US" sz="1900" smtClean="0">
                <a:latin typeface="Times New Roman" panose="02020603050405020304" pitchFamily="18" charset="0"/>
                <a:cs typeface="Times New Roman" panose="02020603050405020304" pitchFamily="18" charset="0"/>
              </a:rPr>
              <a:t>Tư thế dũa: Tư thế dũa và vị trí đứng tương tự phần cưa</a:t>
            </a:r>
          </a:p>
          <a:p>
            <a:r>
              <a:rPr lang="vi-VN" sz="1900" smtClean="0">
                <a:latin typeface="Times New Roman" panose="02020603050405020304" pitchFamily="18" charset="0"/>
                <a:cs typeface="Times New Roman" panose="02020603050405020304" pitchFamily="18" charset="0"/>
              </a:rPr>
              <a:t>d.An toàn khi đục</a:t>
            </a:r>
            <a:endParaRPr lang="en-US" sz="1900" smtClean="0">
              <a:latin typeface="Times New Roman" panose="02020603050405020304" pitchFamily="18" charset="0"/>
              <a:cs typeface="Times New Roman" panose="02020603050405020304" pitchFamily="18" charset="0"/>
            </a:endParaRPr>
          </a:p>
          <a:p>
            <a:r>
              <a:rPr lang="en-US" sz="1900" smtClean="0">
                <a:latin typeface="Times New Roman" panose="02020603050405020304" pitchFamily="18" charset="0"/>
                <a:cs typeface="Times New Roman" panose="02020603050405020304" pitchFamily="18" charset="0"/>
              </a:rPr>
              <a:t>- </a:t>
            </a:r>
            <a:r>
              <a:rPr lang="vi-VN" sz="1900" smtClean="0">
                <a:latin typeface="Times New Roman" panose="02020603050405020304" pitchFamily="18" charset="0"/>
                <a:cs typeface="Times New Roman" panose="02020603050405020304" pitchFamily="18" charset="0"/>
              </a:rPr>
              <a:t>Sử dụng bảo hộ an toàn lao động khi </a:t>
            </a:r>
            <a:r>
              <a:rPr lang="en-US" sz="1900" smtClean="0">
                <a:latin typeface="Times New Roman" panose="02020603050405020304" pitchFamily="18" charset="0"/>
                <a:cs typeface="Times New Roman" panose="02020603050405020304" pitchFamily="18" charset="0"/>
              </a:rPr>
              <a:t>dũa</a:t>
            </a:r>
          </a:p>
          <a:p>
            <a:r>
              <a:rPr lang="en-US" sz="1900" smtClean="0">
                <a:latin typeface="Times New Roman" panose="02020603050405020304" pitchFamily="18" charset="0"/>
                <a:cs typeface="Times New Roman" panose="02020603050405020304" pitchFamily="18" charset="0"/>
              </a:rPr>
              <a:t>- Bàn nguội phải chắc chắn phôi dũa phải được kẹp đủ chặt</a:t>
            </a:r>
          </a:p>
          <a:p>
            <a:r>
              <a:rPr lang="en-US" sz="1900" smtClean="0">
                <a:latin typeface="Times New Roman" panose="02020603050405020304" pitchFamily="18" charset="0"/>
                <a:cs typeface="Times New Roman" panose="02020603050405020304" pitchFamily="18" charset="0"/>
              </a:rPr>
              <a:t>- Sử dụng đũa đảm bảo yêu cầu kỹ thuật</a:t>
            </a:r>
          </a:p>
          <a:p>
            <a:r>
              <a:rPr lang="en-US" sz="1900" smtClean="0">
                <a:latin typeface="Times New Roman" panose="02020603050405020304" pitchFamily="18" charset="0"/>
                <a:cs typeface="Times New Roman" panose="02020603050405020304" pitchFamily="18" charset="0"/>
              </a:rPr>
              <a:t>- Không dùng miệng thổi phoi, tránh phoi bắn vào mắt</a:t>
            </a:r>
            <a:endParaRPr lang="en-US" sz="1900">
              <a:latin typeface="Times New Roman" panose="02020603050405020304" pitchFamily="18" charset="0"/>
              <a:cs typeface="Times New Roman" panose="02020603050405020304" pitchFamily="18" charset="0"/>
            </a:endParaRPr>
          </a:p>
        </p:txBody>
      </p:sp>
      <p:sp>
        <p:nvSpPr>
          <p:cNvPr id="8" name="Rectangle 7"/>
          <p:cNvSpPr/>
          <p:nvPr/>
        </p:nvSpPr>
        <p:spPr>
          <a:xfrm>
            <a:off x="3165546" y="-87901"/>
            <a:ext cx="6914369" cy="523220"/>
          </a:xfrm>
          <a:prstGeom prst="rect">
            <a:avLst/>
          </a:prstGeom>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BÀI </a:t>
            </a:r>
            <a:r>
              <a:rPr lang="en-US" sz="2800" b="1" smtClean="0">
                <a:solidFill>
                  <a:srgbClr val="FF0000"/>
                </a:solidFill>
                <a:latin typeface="Times New Roman" panose="02020603050405020304" pitchFamily="18" charset="0"/>
                <a:cs typeface="Times New Roman" panose="02020603050405020304" pitchFamily="18" charset="0"/>
              </a:rPr>
              <a:t>8. </a:t>
            </a:r>
            <a:r>
              <a:rPr lang="en-US" sz="2800" b="1">
                <a:solidFill>
                  <a:srgbClr val="FF0000"/>
                </a:solidFill>
                <a:latin typeface="Times New Roman" panose="02020603050405020304" pitchFamily="18" charset="0"/>
                <a:cs typeface="Times New Roman" panose="02020603050405020304" pitchFamily="18" charset="0"/>
              </a:rPr>
              <a:t>GIA CÔNG CƠ </a:t>
            </a:r>
            <a:r>
              <a:rPr lang="en-US" sz="2800" b="1" smtClean="0">
                <a:solidFill>
                  <a:srgbClr val="FF0000"/>
                </a:solidFill>
                <a:latin typeface="Times New Roman" panose="02020603050405020304" pitchFamily="18" charset="0"/>
                <a:cs typeface="Times New Roman" panose="02020603050405020304" pitchFamily="18" charset="0"/>
              </a:rPr>
              <a:t>KHÍ BẰNG TAY</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26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04800" y="584775"/>
            <a:ext cx="11887200" cy="2246769"/>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Bài tập 1. Nếu được cung cấp một hộp dụng cụ cầm tay với đầy đủ các dụng cụ cần thiết để gia  một hộp đồ chơi bằng gỗ, em sẽ gia công món đồ chơi này như thế nào?</a:t>
            </a:r>
          </a:p>
          <a:p>
            <a:r>
              <a:rPr lang="en-US" sz="2800" b="1">
                <a:latin typeface="Times New Roman" panose="02020603050405020304" pitchFamily="18" charset="0"/>
                <a:cs typeface="Times New Roman" panose="02020603050405020304" pitchFamily="18" charset="0"/>
              </a:rPr>
              <a:t>Bài 2. Chọn và sử dụng các dụng cụ cầm tay để gia công một số sản phẩm trong gia đình như: mắc treo quần áo, móc treo dao, thớt, giá để bút, ...</a:t>
            </a:r>
          </a:p>
        </p:txBody>
      </p:sp>
    </p:spTree>
    <p:extLst>
      <p:ext uri="{BB962C8B-B14F-4D97-AF65-F5344CB8AC3E}">
        <p14:creationId xmlns:p14="http://schemas.microsoft.com/office/powerpoint/2010/main" val="258749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04800" y="584775"/>
            <a:ext cx="11887200" cy="2246769"/>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Bài tập 1. Nếu được cung cấp một hộp dụng cụ cầm tay với đầy đủ các dụng cụ cần thiết để gia  một hộp đồ chơi bằng gỗ, em sẽ gia công món đồ chơi này như thế nào?</a:t>
            </a:r>
          </a:p>
          <a:p>
            <a:r>
              <a:rPr lang="en-US" sz="2800" b="1">
                <a:latin typeface="Times New Roman" panose="02020603050405020304" pitchFamily="18" charset="0"/>
                <a:cs typeface="Times New Roman" panose="02020603050405020304" pitchFamily="18" charset="0"/>
              </a:rPr>
              <a:t>Bài 2. Chọn và sử dụng các dụng cụ cầm tay để gia công một số sản phẩm trong gia đình như: mắc treo quần áo, móc treo dao, thớt, giá để bút, ...</a:t>
            </a:r>
          </a:p>
        </p:txBody>
      </p:sp>
      <p:sp>
        <p:nvSpPr>
          <p:cNvPr id="2" name="Rectangle 1"/>
          <p:cNvSpPr/>
          <p:nvPr/>
        </p:nvSpPr>
        <p:spPr>
          <a:xfrm>
            <a:off x="380103" y="3069554"/>
            <a:ext cx="10915425" cy="2677656"/>
          </a:xfrm>
          <a:prstGeom prst="rect">
            <a:avLst/>
          </a:prstGeom>
        </p:spPr>
        <p:txBody>
          <a:bodyPr wrap="square">
            <a:spAutoFit/>
          </a:bodyPr>
          <a:lstStyle/>
          <a:p>
            <a:r>
              <a:rPr lang="vi-VN" sz="2800">
                <a:solidFill>
                  <a:srgbClr val="0000FF"/>
                </a:solidFill>
                <a:latin typeface="Times New Roman" panose="02020603050405020304" pitchFamily="18" charset="0"/>
                <a:cs typeface="Times New Roman" panose="02020603050405020304" pitchFamily="18" charset="0"/>
              </a:rPr>
              <a:t>Bài 1. Để gia công món đồ chơi này cần sử dụng Thước lá, thước đo góc, dụng cụ vạch dấu, cưa, đục, búa, dũa.</a:t>
            </a:r>
          </a:p>
          <a:p>
            <a:r>
              <a:rPr lang="vi-VN" sz="2800">
                <a:solidFill>
                  <a:srgbClr val="0000FF"/>
                </a:solidFill>
                <a:latin typeface="Times New Roman" panose="02020603050405020304" pitchFamily="18" charset="0"/>
                <a:cs typeface="Times New Roman" panose="02020603050405020304" pitchFamily="18" charset="0"/>
              </a:rPr>
              <a:t>Bài 2. - Thớt: thớt dùng lâu mất hình dạng ban đầu, có thể dùng dũa hoặc cưa để sửa lại về hình dáng ban đầu</a:t>
            </a:r>
          </a:p>
          <a:p>
            <a:r>
              <a:rPr lang="vi-VN" sz="2800">
                <a:solidFill>
                  <a:srgbClr val="0000FF"/>
                </a:solidFill>
                <a:latin typeface="Times New Roman" panose="02020603050405020304" pitchFamily="18" charset="0"/>
                <a:cs typeface="Times New Roman" panose="02020603050405020304" pitchFamily="18" charset="0"/>
              </a:rPr>
              <a:t>- Móc treo dao: dùng dũa (tạo phôi dáng), kìm (bẻ về đúng hình cần), búa (cố định móc) và cưa (loại bỏ phần thừa)</a:t>
            </a:r>
          </a:p>
        </p:txBody>
      </p:sp>
    </p:spTree>
    <p:extLst>
      <p:ext uri="{BB962C8B-B14F-4D97-AF65-F5344CB8AC3E}">
        <p14:creationId xmlns:p14="http://schemas.microsoft.com/office/powerpoint/2010/main" val="29443382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04800" y="584775"/>
            <a:ext cx="11887200"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Bài tập </a:t>
            </a:r>
            <a:r>
              <a:rPr lang="en-US" sz="2800" b="1" smtClean="0">
                <a:latin typeface="Times New Roman" panose="02020603050405020304" pitchFamily="18" charset="0"/>
                <a:cs typeface="Times New Roman" panose="02020603050405020304" pitchFamily="18" charset="0"/>
              </a:rPr>
              <a:t>3. </a:t>
            </a:r>
            <a:r>
              <a:rPr lang="en-US" sz="2800" b="1">
                <a:latin typeface="Times New Roman" panose="02020603050405020304" pitchFamily="18" charset="0"/>
                <a:cs typeface="Times New Roman" panose="02020603050405020304" pitchFamily="18" charset="0"/>
              </a:rPr>
              <a:t>Cho một sản phẩm như Hình 5.12. Hãy nêu tên các loại dụng cụ đo và gia công cầm tay cần thiết để gia công sản phẩm này.</a:t>
            </a:r>
          </a:p>
        </p:txBody>
      </p:sp>
      <p:pic>
        <p:nvPicPr>
          <p:cNvPr id="2" name="Picture 1"/>
          <p:cNvPicPr>
            <a:picLocks noChangeAspect="1"/>
          </p:cNvPicPr>
          <p:nvPr/>
        </p:nvPicPr>
        <p:blipFill>
          <a:blip r:embed="rId3"/>
          <a:stretch>
            <a:fillRect/>
          </a:stretch>
        </p:blipFill>
        <p:spPr>
          <a:xfrm>
            <a:off x="732371" y="1721874"/>
            <a:ext cx="10433469" cy="4587486"/>
          </a:xfrm>
          <a:prstGeom prst="rect">
            <a:avLst/>
          </a:prstGeom>
        </p:spPr>
      </p:pic>
    </p:spTree>
    <p:extLst>
      <p:ext uri="{BB962C8B-B14F-4D97-AF65-F5344CB8AC3E}">
        <p14:creationId xmlns:p14="http://schemas.microsoft.com/office/powerpoint/2010/main" val="140848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04800" y="584775"/>
            <a:ext cx="11887200"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Bài tập 1. Cho một sản phẩm như Hình 5.12. Hãy nêu tên các loại dụng cụ đo và gia công cầm tay cần thiết để gia công sản phẩm này.</a:t>
            </a:r>
          </a:p>
        </p:txBody>
      </p:sp>
      <p:pic>
        <p:nvPicPr>
          <p:cNvPr id="2" name="Picture 1"/>
          <p:cNvPicPr>
            <a:picLocks noChangeAspect="1"/>
          </p:cNvPicPr>
          <p:nvPr/>
        </p:nvPicPr>
        <p:blipFill>
          <a:blip r:embed="rId3"/>
          <a:stretch>
            <a:fillRect/>
          </a:stretch>
        </p:blipFill>
        <p:spPr>
          <a:xfrm>
            <a:off x="304801" y="1538882"/>
            <a:ext cx="5994400" cy="4943198"/>
          </a:xfrm>
          <a:prstGeom prst="rect">
            <a:avLst/>
          </a:prstGeom>
        </p:spPr>
      </p:pic>
      <p:sp>
        <p:nvSpPr>
          <p:cNvPr id="5" name="Rectangle 4"/>
          <p:cNvSpPr/>
          <p:nvPr/>
        </p:nvSpPr>
        <p:spPr>
          <a:xfrm>
            <a:off x="6299201" y="2782667"/>
            <a:ext cx="4297679" cy="1384995"/>
          </a:xfrm>
          <a:prstGeom prst="rect">
            <a:avLst/>
          </a:prstGeom>
        </p:spPr>
        <p:txBody>
          <a:bodyPr wrap="square">
            <a:spAutoFit/>
          </a:bodyPr>
          <a:lstStyle/>
          <a:p>
            <a:r>
              <a:rPr lang="vi-VN" sz="2800">
                <a:solidFill>
                  <a:srgbClr val="0000FF"/>
                </a:solidFill>
                <a:latin typeface="Times New Roman" panose="02020603050405020304" pitchFamily="18" charset="0"/>
                <a:cs typeface="Times New Roman" panose="02020603050405020304" pitchFamily="18" charset="0"/>
              </a:rPr>
              <a:t>Thước lá, thước đo góc, dụng cụ vạch dấu, cưa, đục, búa, dũa.</a:t>
            </a:r>
            <a:endParaRPr lang="en-US" sz="280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879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04800" y="584775"/>
            <a:ext cx="11887200" cy="1815882"/>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Bài tập 2. Một người thợ cơ khí cần cắt một chi tiết có hình 5.13 trên một tấm thép nguyên liệu khổ 1500x6000mm. Người thợ cần phải vẽ dấu lên tấm thiệp trước khi gia công. Vậy người thờ cần phải sử dụng các dụng cụ đo, kiểm tra điều gì và thực hiện công việc như thế nào</a:t>
            </a:r>
          </a:p>
        </p:txBody>
      </p:sp>
    </p:spTree>
    <p:extLst>
      <p:ext uri="{BB962C8B-B14F-4D97-AF65-F5344CB8AC3E}">
        <p14:creationId xmlns:p14="http://schemas.microsoft.com/office/powerpoint/2010/main" val="156178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VẬN DỤNG</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60916" y="584775"/>
            <a:ext cx="11537795" cy="1384995"/>
          </a:xfrm>
          <a:prstGeom prst="rect">
            <a:avLst/>
          </a:prstGeom>
        </p:spPr>
        <p:txBody>
          <a:bodyPr wrap="square">
            <a:spAutoFit/>
          </a:bodyPr>
          <a:lstStyle/>
          <a:p>
            <a:r>
              <a:rPr lang="vi-VN"/>
              <a:t> </a:t>
            </a:r>
            <a:r>
              <a:rPr lang="en-US" sz="2800" b="1">
                <a:latin typeface="Times New Roman" panose="02020603050405020304" pitchFamily="18" charset="0"/>
                <a:cs typeface="Times New Roman" panose="02020603050405020304" pitchFamily="18" charset="0"/>
              </a:rPr>
              <a:t>Hãy kể một vật dụng trong cuộc sống xung quanh em mà theo em có thể sử dụng dụng cụ gia công cầm tay để gia </a:t>
            </a:r>
            <a:r>
              <a:rPr lang="en-US" sz="2800" b="1" smtClean="0">
                <a:latin typeface="Times New Roman" panose="02020603050405020304" pitchFamily="18" charset="0"/>
                <a:cs typeface="Times New Roman" panose="02020603050405020304" pitchFamily="18" charset="0"/>
              </a:rPr>
              <a:t>công</a:t>
            </a:r>
            <a:r>
              <a:rPr lang="en-US" sz="2800" b="1">
                <a:latin typeface="Times New Roman" panose="02020603050405020304" pitchFamily="18" charset="0"/>
                <a:cs typeface="Times New Roman" panose="02020603050405020304" pitchFamily="18" charset="0"/>
              </a:rPr>
              <a:t>. Trình bày các phương pháp gia công để làm ra vật dụng đó</a:t>
            </a:r>
          </a:p>
        </p:txBody>
      </p:sp>
    </p:spTree>
    <p:extLst>
      <p:ext uri="{BB962C8B-B14F-4D97-AF65-F5344CB8AC3E}">
        <p14:creationId xmlns:p14="http://schemas.microsoft.com/office/powerpoint/2010/main" val="83388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824" y="0"/>
            <a:ext cx="11022563" cy="523220"/>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Quan sát Hình 8.2 và nêu tên gọi của các dụng cụ gia công trong hình.</a:t>
            </a:r>
          </a:p>
        </p:txBody>
      </p:sp>
      <p:pic>
        <p:nvPicPr>
          <p:cNvPr id="4" name="Picture 3"/>
          <p:cNvPicPr>
            <a:picLocks noChangeAspect="1"/>
          </p:cNvPicPr>
          <p:nvPr/>
        </p:nvPicPr>
        <p:blipFill>
          <a:blip r:embed="rId2"/>
          <a:stretch>
            <a:fillRect/>
          </a:stretch>
        </p:blipFill>
        <p:spPr>
          <a:xfrm>
            <a:off x="653818" y="883607"/>
            <a:ext cx="9693832" cy="5470540"/>
          </a:xfrm>
          <a:prstGeom prst="rect">
            <a:avLst/>
          </a:prstGeom>
        </p:spPr>
      </p:pic>
    </p:spTree>
    <p:extLst>
      <p:ext uri="{BB962C8B-B14F-4D97-AF65-F5344CB8AC3E}">
        <p14:creationId xmlns:p14="http://schemas.microsoft.com/office/powerpoint/2010/main" val="343518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824" y="0"/>
            <a:ext cx="11022563"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Quan sát Hình 8.2 và nêu tên </a:t>
            </a:r>
            <a:r>
              <a:rPr lang="en-US" sz="2800" b="1" smtClean="0">
                <a:latin typeface="Times New Roman" panose="02020603050405020304" pitchFamily="18" charset="0"/>
                <a:cs typeface="Times New Roman" panose="02020603050405020304" pitchFamily="18" charset="0"/>
              </a:rPr>
              <a:t>gọi và công dụng </a:t>
            </a:r>
            <a:r>
              <a:rPr lang="en-US" sz="2800" b="1">
                <a:latin typeface="Times New Roman" panose="02020603050405020304" pitchFamily="18" charset="0"/>
                <a:cs typeface="Times New Roman" panose="02020603050405020304" pitchFamily="18" charset="0"/>
              </a:rPr>
              <a:t>của các dụng cụ gia công trong hình.</a:t>
            </a:r>
          </a:p>
        </p:txBody>
      </p:sp>
      <p:pic>
        <p:nvPicPr>
          <p:cNvPr id="4" name="Picture 3"/>
          <p:cNvPicPr>
            <a:picLocks noChangeAspect="1"/>
          </p:cNvPicPr>
          <p:nvPr/>
        </p:nvPicPr>
        <p:blipFill>
          <a:blip r:embed="rId2"/>
          <a:stretch>
            <a:fillRect/>
          </a:stretch>
        </p:blipFill>
        <p:spPr>
          <a:xfrm>
            <a:off x="374724" y="954107"/>
            <a:ext cx="7239896" cy="5470540"/>
          </a:xfrm>
          <a:prstGeom prst="rect">
            <a:avLst/>
          </a:prstGeom>
        </p:spPr>
      </p:pic>
      <p:sp>
        <p:nvSpPr>
          <p:cNvPr id="3" name="Rectangle 2"/>
          <p:cNvSpPr/>
          <p:nvPr/>
        </p:nvSpPr>
        <p:spPr>
          <a:xfrm>
            <a:off x="7770606" y="1223246"/>
            <a:ext cx="4148867" cy="5109091"/>
          </a:xfrm>
          <a:prstGeom prst="rect">
            <a:avLst/>
          </a:prstGeom>
        </p:spPr>
        <p:txBody>
          <a:bodyPr wrap="square">
            <a:spAutoFit/>
          </a:bodyPr>
          <a:lstStyle/>
          <a:p>
            <a:pPr marL="342900" indent="-342900">
              <a:buFontTx/>
              <a:buAutoNum type="alphaLcParenR"/>
            </a:pPr>
            <a:r>
              <a:rPr lang="vi-VN" sz="2800" smtClean="0">
                <a:solidFill>
                  <a:srgbClr val="FF0000"/>
                </a:solidFill>
                <a:latin typeface="Times New Roman" panose="02020603050405020304" pitchFamily="18" charset="0"/>
                <a:cs typeface="Times New Roman" panose="02020603050405020304" pitchFamily="18" charset="0"/>
              </a:rPr>
              <a:t>Dũ</a:t>
            </a:r>
            <a:r>
              <a:rPr lang="en-US" sz="2800" smtClean="0">
                <a:solidFill>
                  <a:srgbClr val="FF0000"/>
                </a:solidFill>
                <a:latin typeface="Times New Roman" panose="02020603050405020304" pitchFamily="18" charset="0"/>
                <a:cs typeface="Times New Roman" panose="02020603050405020304" pitchFamily="18" charset="0"/>
              </a:rPr>
              <a:t>a:</a:t>
            </a:r>
            <a:r>
              <a:rPr lang="en-US" sz="2800">
                <a:solidFill>
                  <a:srgbClr val="FF0000"/>
                </a:solidFill>
                <a:latin typeface="Times New Roman" panose="02020603050405020304" pitchFamily="18" charset="0"/>
                <a:cs typeface="Times New Roman" panose="02020603050405020304" pitchFamily="18" charset="0"/>
              </a:rPr>
              <a:t>mài, dũa vật liệu</a:t>
            </a:r>
            <a:r>
              <a:rPr lang="en-US" sz="2800" smtClean="0">
                <a:solidFill>
                  <a:srgbClr val="FF0000"/>
                </a:solidFill>
                <a:latin typeface="Times New Roman" panose="02020603050405020304" pitchFamily="18" charset="0"/>
                <a:cs typeface="Times New Roman" panose="02020603050405020304" pitchFamily="18" charset="0"/>
              </a:rPr>
              <a:t>.</a:t>
            </a:r>
          </a:p>
          <a:p>
            <a:pPr marL="342900" indent="-342900">
              <a:buFontTx/>
              <a:buAutoNum type="alphaLcParenR"/>
            </a:pPr>
            <a:r>
              <a:rPr lang="vi-VN" sz="2800" smtClean="0">
                <a:solidFill>
                  <a:srgbClr val="FF0000"/>
                </a:solidFill>
                <a:latin typeface="Times New Roman" panose="02020603050405020304" pitchFamily="18" charset="0"/>
                <a:cs typeface="Times New Roman" panose="02020603050405020304" pitchFamily="18" charset="0"/>
              </a:rPr>
              <a:t>Đục</a:t>
            </a:r>
            <a:r>
              <a:rPr lang="en-US" sz="2800" smtClean="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đục lỗ, cắt vật liệu.</a:t>
            </a:r>
            <a:endParaRPr lang="en-US" sz="2800">
              <a:solidFill>
                <a:srgbClr val="FF0000"/>
              </a:solidFill>
              <a:latin typeface="Times New Roman" panose="02020603050405020304" pitchFamily="18" charset="0"/>
              <a:cs typeface="Times New Roman" panose="02020603050405020304" pitchFamily="18" charset="0"/>
            </a:endParaRPr>
          </a:p>
          <a:p>
            <a:r>
              <a:rPr lang="en-US" sz="2800" smtClean="0">
                <a:solidFill>
                  <a:srgbClr val="FF0000"/>
                </a:solidFill>
                <a:latin typeface="Times New Roman" panose="02020603050405020304" pitchFamily="18" charset="0"/>
                <a:cs typeface="Times New Roman" panose="02020603050405020304" pitchFamily="18" charset="0"/>
              </a:rPr>
              <a:t>c)</a:t>
            </a:r>
            <a:r>
              <a:rPr lang="vi-VN" sz="2800" smtClean="0">
                <a:solidFill>
                  <a:srgbClr val="FF0000"/>
                </a:solidFill>
                <a:latin typeface="Times New Roman" panose="02020603050405020304" pitchFamily="18" charset="0"/>
                <a:cs typeface="Times New Roman" panose="02020603050405020304" pitchFamily="18" charset="0"/>
              </a:rPr>
              <a:t>Kìm</a:t>
            </a:r>
            <a:r>
              <a:rPr lang="en-US" sz="2800" smtClean="0">
                <a:solidFill>
                  <a:srgbClr val="FF0000"/>
                </a:solidFill>
                <a:latin typeface="Times New Roman" panose="02020603050405020304" pitchFamily="18" charset="0"/>
                <a:cs typeface="Times New Roman" panose="02020603050405020304" pitchFamily="18" charset="0"/>
              </a:rPr>
              <a:t>:</a:t>
            </a:r>
            <a:r>
              <a:rPr lang="en-US" sz="2800">
                <a:solidFill>
                  <a:srgbClr val="FF0000"/>
                </a:solidFill>
                <a:latin typeface="Times New Roman" panose="02020603050405020304" pitchFamily="18" charset="0"/>
                <a:cs typeface="Times New Roman" panose="02020603050405020304" pitchFamily="18" charset="0"/>
              </a:rPr>
              <a:t>giữ các đồ vật một cách chắc </a:t>
            </a:r>
            <a:r>
              <a:rPr lang="en-US" sz="2800" smtClean="0">
                <a:solidFill>
                  <a:srgbClr val="FF0000"/>
                </a:solidFill>
                <a:latin typeface="Times New Roman" panose="02020603050405020304" pitchFamily="18" charset="0"/>
                <a:cs typeface="Times New Roman" panose="02020603050405020304" pitchFamily="18" charset="0"/>
              </a:rPr>
              <a:t>chắn.</a:t>
            </a:r>
          </a:p>
          <a:p>
            <a:r>
              <a:rPr lang="en-US" sz="2800" smtClean="0">
                <a:solidFill>
                  <a:srgbClr val="FF0000"/>
                </a:solidFill>
                <a:latin typeface="Times New Roman" panose="02020603050405020304" pitchFamily="18" charset="0"/>
                <a:cs typeface="Times New Roman" panose="02020603050405020304" pitchFamily="18" charset="0"/>
              </a:rPr>
              <a:t>d</a:t>
            </a:r>
            <a:r>
              <a:rPr lang="vi-VN" sz="2800" smtClean="0">
                <a:solidFill>
                  <a:srgbClr val="FF0000"/>
                </a:solidFill>
                <a:latin typeface="Times New Roman" panose="02020603050405020304" pitchFamily="18" charset="0"/>
                <a:cs typeface="Times New Roman" panose="02020603050405020304" pitchFamily="18" charset="0"/>
              </a:rPr>
              <a:t>) Cưa</a:t>
            </a:r>
            <a:r>
              <a:rPr lang="en-US" sz="2800" smtClean="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cắt vật liêu</a:t>
            </a:r>
            <a:r>
              <a:rPr lang="vi-VN" sz="2800" smtClean="0">
                <a:solidFill>
                  <a:srgbClr val="FF0000"/>
                </a:solidFill>
                <a:latin typeface="Times New Roman" panose="02020603050405020304" pitchFamily="18" charset="0"/>
                <a:cs typeface="Times New Roman" panose="02020603050405020304" pitchFamily="18" charset="0"/>
              </a:rPr>
              <a:t>.</a:t>
            </a:r>
            <a:endParaRPr lang="en-US" sz="2800" smtClean="0">
              <a:solidFill>
                <a:srgbClr val="FF0000"/>
              </a:solidFill>
              <a:latin typeface="Times New Roman" panose="02020603050405020304" pitchFamily="18" charset="0"/>
              <a:cs typeface="Times New Roman" panose="02020603050405020304" pitchFamily="18" charset="0"/>
            </a:endParaRPr>
          </a:p>
          <a:p>
            <a:r>
              <a:rPr lang="vi-VN" sz="2800" smtClean="0">
                <a:solidFill>
                  <a:srgbClr val="FF0000"/>
                </a:solidFill>
                <a:latin typeface="Times New Roman" panose="02020603050405020304" pitchFamily="18" charset="0"/>
                <a:cs typeface="Times New Roman" panose="02020603050405020304" pitchFamily="18" charset="0"/>
              </a:rPr>
              <a:t>e</a:t>
            </a:r>
            <a:r>
              <a:rPr lang="vi-VN" sz="2800">
                <a:solidFill>
                  <a:srgbClr val="FF0000"/>
                </a:solidFill>
                <a:latin typeface="Times New Roman" panose="02020603050405020304" pitchFamily="18" charset="0"/>
                <a:cs typeface="Times New Roman" panose="02020603050405020304" pitchFamily="18" charset="0"/>
              </a:rPr>
              <a:t>) Mũi </a:t>
            </a:r>
            <a:r>
              <a:rPr lang="vi-VN" sz="2800" smtClean="0">
                <a:solidFill>
                  <a:srgbClr val="FF0000"/>
                </a:solidFill>
                <a:latin typeface="Times New Roman" panose="02020603050405020304" pitchFamily="18" charset="0"/>
                <a:cs typeface="Times New Roman" panose="02020603050405020304" pitchFamily="18" charset="0"/>
              </a:rPr>
              <a:t>vạch</a:t>
            </a:r>
            <a:r>
              <a:rPr lang="en-US" sz="2800" smtClean="0">
                <a:solidFill>
                  <a:srgbClr val="FF0000"/>
                </a:solidFill>
                <a:latin typeface="Times New Roman" panose="02020603050405020304" pitchFamily="18" charset="0"/>
                <a:cs typeface="Times New Roman" panose="02020603050405020304" pitchFamily="18" charset="0"/>
              </a:rPr>
              <a:t>:</a:t>
            </a:r>
            <a:r>
              <a:rPr lang="vi-VN" sz="2800">
                <a:solidFill>
                  <a:srgbClr val="FF0000"/>
                </a:solidFill>
                <a:latin typeface="Times New Roman" panose="02020603050405020304" pitchFamily="18" charset="0"/>
                <a:cs typeface="Times New Roman" panose="02020603050405020304" pitchFamily="18" charset="0"/>
              </a:rPr>
              <a:t> dùng để vạch các đường dấu trên bề mặt chi </a:t>
            </a:r>
            <a:r>
              <a:rPr lang="vi-VN" sz="2800" smtClean="0">
                <a:solidFill>
                  <a:srgbClr val="FF0000"/>
                </a:solidFill>
                <a:latin typeface="Times New Roman" panose="02020603050405020304" pitchFamily="18" charset="0"/>
                <a:cs typeface="Times New Roman" panose="02020603050405020304" pitchFamily="18" charset="0"/>
              </a:rPr>
              <a:t>tiết</a:t>
            </a:r>
            <a:r>
              <a:rPr lang="en-US" sz="2800" smtClean="0">
                <a:solidFill>
                  <a:srgbClr val="FF0000"/>
                </a:solidFill>
                <a:latin typeface="Times New Roman" panose="02020603050405020304" pitchFamily="18" charset="0"/>
                <a:cs typeface="Times New Roman" panose="02020603050405020304" pitchFamily="18" charset="0"/>
              </a:rPr>
              <a:t>.</a:t>
            </a:r>
          </a:p>
          <a:p>
            <a:r>
              <a:rPr lang="vi-VN" sz="2800" smtClean="0">
                <a:solidFill>
                  <a:srgbClr val="FF0000"/>
                </a:solidFill>
                <a:latin typeface="Times New Roman" panose="02020603050405020304" pitchFamily="18" charset="0"/>
                <a:cs typeface="Times New Roman" panose="02020603050405020304" pitchFamily="18" charset="0"/>
              </a:rPr>
              <a:t>g</a:t>
            </a:r>
            <a:r>
              <a:rPr lang="vi-VN" sz="2800">
                <a:solidFill>
                  <a:srgbClr val="FF0000"/>
                </a:solidFill>
                <a:latin typeface="Times New Roman" panose="02020603050405020304" pitchFamily="18" charset="0"/>
                <a:cs typeface="Times New Roman" panose="02020603050405020304" pitchFamily="18" charset="0"/>
              </a:rPr>
              <a:t>) Mũi </a:t>
            </a:r>
            <a:r>
              <a:rPr lang="vi-VN" sz="2800" smtClean="0">
                <a:solidFill>
                  <a:srgbClr val="FF0000"/>
                </a:solidFill>
                <a:latin typeface="Times New Roman" panose="02020603050405020304" pitchFamily="18" charset="0"/>
                <a:cs typeface="Times New Roman" panose="02020603050405020304" pitchFamily="18" charset="0"/>
              </a:rPr>
              <a:t>đột</a:t>
            </a:r>
            <a:r>
              <a:rPr lang="en-US" sz="2800" smtClean="0">
                <a:solidFill>
                  <a:srgbClr val="FF0000"/>
                </a:solidFill>
                <a:latin typeface="Times New Roman" panose="02020603050405020304" pitchFamily="18" charset="0"/>
                <a:cs typeface="Times New Roman" panose="02020603050405020304" pitchFamily="18" charset="0"/>
              </a:rPr>
              <a:t>:</a:t>
            </a:r>
            <a:r>
              <a:rPr lang="en-US" sz="2800">
                <a:solidFill>
                  <a:srgbClr val="FF0000"/>
                </a:solidFill>
                <a:latin typeface="Times New Roman" panose="02020603050405020304" pitchFamily="18" charset="0"/>
                <a:cs typeface="Times New Roman" panose="02020603050405020304" pitchFamily="18" charset="0"/>
              </a:rPr>
              <a:t>  đục các </a:t>
            </a:r>
            <a:r>
              <a:rPr lang="en-US" sz="2800" smtClean="0">
                <a:solidFill>
                  <a:srgbClr val="FF0000"/>
                </a:solidFill>
                <a:latin typeface="Times New Roman" panose="02020603050405020304" pitchFamily="18" charset="0"/>
                <a:cs typeface="Times New Roman" panose="02020603050405020304" pitchFamily="18" charset="0"/>
              </a:rPr>
              <a:t>đoạn vật liệu.</a:t>
            </a:r>
          </a:p>
          <a:p>
            <a:r>
              <a:rPr lang="vi-VN" sz="2800" smtClean="0">
                <a:solidFill>
                  <a:srgbClr val="FF0000"/>
                </a:solidFill>
                <a:latin typeface="Times New Roman" panose="02020603050405020304" pitchFamily="18" charset="0"/>
                <a:cs typeface="Times New Roman" panose="02020603050405020304" pitchFamily="18" charset="0"/>
              </a:rPr>
              <a:t>h</a:t>
            </a:r>
            <a:r>
              <a:rPr lang="vi-VN" sz="2800">
                <a:solidFill>
                  <a:srgbClr val="FF0000"/>
                </a:solidFill>
                <a:latin typeface="Times New Roman" panose="02020603050405020304" pitchFamily="18" charset="0"/>
                <a:cs typeface="Times New Roman" panose="02020603050405020304" pitchFamily="18" charset="0"/>
              </a:rPr>
              <a:t>) </a:t>
            </a:r>
            <a:r>
              <a:rPr lang="vi-VN" sz="2800" smtClean="0">
                <a:solidFill>
                  <a:srgbClr val="FF0000"/>
                </a:solidFill>
                <a:latin typeface="Times New Roman" panose="02020603050405020304" pitchFamily="18" charset="0"/>
                <a:cs typeface="Times New Roman" panose="02020603050405020304" pitchFamily="18" charset="0"/>
              </a:rPr>
              <a:t>Búa</a:t>
            </a:r>
            <a:r>
              <a:rPr lang="en-US" sz="2800" smtClean="0">
                <a:solidFill>
                  <a:srgbClr val="FF0000"/>
                </a:solidFill>
                <a:latin typeface="Times New Roman" panose="02020603050405020304" pitchFamily="18" charset="0"/>
                <a:cs typeface="Times New Roman" panose="02020603050405020304" pitchFamily="18" charset="0"/>
              </a:rPr>
              <a:t>: </a:t>
            </a:r>
            <a:r>
              <a:rPr lang="vi-VN" sz="2800" smtClean="0">
                <a:solidFill>
                  <a:srgbClr val="FF0000"/>
                </a:solidFill>
                <a:latin typeface="Times New Roman" panose="02020603050405020304" pitchFamily="18" charset="0"/>
                <a:cs typeface="Times New Roman" panose="02020603050405020304" pitchFamily="18" charset="0"/>
              </a:rPr>
              <a:t>dùng </a:t>
            </a:r>
            <a:r>
              <a:rPr lang="vi-VN" sz="2800">
                <a:solidFill>
                  <a:srgbClr val="FF0000"/>
                </a:solidFill>
                <a:latin typeface="Times New Roman" panose="02020603050405020304" pitchFamily="18" charset="0"/>
                <a:cs typeface="Times New Roman" panose="02020603050405020304" pitchFamily="18" charset="0"/>
              </a:rPr>
              <a:t>để đóng, tháo.</a:t>
            </a:r>
          </a:p>
          <a:p>
            <a:endParaRPr lang="en-US"/>
          </a:p>
        </p:txBody>
      </p:sp>
      <p:sp>
        <p:nvSpPr>
          <p:cNvPr id="5" name="Rectangle 4"/>
          <p:cNvSpPr/>
          <p:nvPr/>
        </p:nvSpPr>
        <p:spPr>
          <a:xfrm>
            <a:off x="3048000" y="2690336"/>
            <a:ext cx="5095539" cy="923330"/>
          </a:xfrm>
          <a:prstGeom prst="rect">
            <a:avLst/>
          </a:prstGeom>
        </p:spPr>
        <p:txBody>
          <a:bodyPr wrap="square">
            <a:spAutoFit/>
          </a:bodyPr>
          <a:lstStyle/>
          <a:p>
            <a:r>
              <a:rPr lang="vi-VN"/>
              <a:t>– Búa</a:t>
            </a:r>
            <a:r>
              <a:rPr lang="vi-VN" smtClean="0"/>
              <a:t>:</a:t>
            </a:r>
            <a:endParaRPr lang="vi-VN"/>
          </a:p>
          <a:p>
            <a:r>
              <a:rPr lang="vi-VN"/>
              <a:t>– Cưa</a:t>
            </a:r>
            <a:r>
              <a:rPr lang="vi-VN" smtClean="0"/>
              <a:t>:</a:t>
            </a:r>
            <a:endParaRPr lang="vi-VN"/>
          </a:p>
          <a:p>
            <a:r>
              <a:rPr lang="vi-VN"/>
              <a:t>– Đục</a:t>
            </a:r>
            <a:r>
              <a:rPr lang="vi-VN" smtClean="0"/>
              <a:t>:</a:t>
            </a:r>
            <a:endParaRPr lang="en-US"/>
          </a:p>
        </p:txBody>
      </p:sp>
    </p:spTree>
    <p:extLst>
      <p:ext uri="{BB962C8B-B14F-4D97-AF65-F5344CB8AC3E}">
        <p14:creationId xmlns:p14="http://schemas.microsoft.com/office/powerpoint/2010/main" val="87535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500"/>
                                        <p:tgtEl>
                                          <p:spTgt spid="3">
                                            <p:txEl>
                                              <p:pRg st="4" end="4"/>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down)">
                                      <p:cBhvr>
                                        <p:cTn id="22" dur="500"/>
                                        <p:tgtEl>
                                          <p:spTgt spid="3">
                                            <p:txEl>
                                              <p:pRg st="5" end="5"/>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wipe(down)">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304789" y="650535"/>
            <a:ext cx="11582400" cy="2677656"/>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I.Dụng cụ gia công cơ khí cầm tay</a:t>
            </a:r>
          </a:p>
          <a:p>
            <a:r>
              <a:rPr lang="en-US" sz="2800" b="1">
                <a:latin typeface="Times New Roman" panose="02020603050405020304" pitchFamily="18" charset="0"/>
                <a:cs typeface="Times New Roman" panose="02020603050405020304" pitchFamily="18" charset="0"/>
              </a:rPr>
              <a:t>1.Dụng cụ gia công</a:t>
            </a:r>
          </a:p>
          <a:p>
            <a:r>
              <a:rPr lang="en-US" sz="2800">
                <a:latin typeface="Times New Roman" panose="02020603050405020304" pitchFamily="18" charset="0"/>
                <a:cs typeface="Times New Roman" panose="02020603050405020304" pitchFamily="18" charset="0"/>
              </a:rPr>
              <a:t>- Dụng cụ cơ khí cầm tay là những dụng cụ thường có kích thước nhỏ gọn, dễ cầm nắm được sử dụng trong các hộ gia đình và các xưởng gia công sản xuất hoặc sửa chữa các vật dụng liên quan đến cơ khí</a:t>
            </a:r>
          </a:p>
          <a:p>
            <a:r>
              <a:rPr lang="en-US" sz="2800">
                <a:latin typeface="Times New Roman" panose="02020603050405020304" pitchFamily="18" charset="0"/>
                <a:cs typeface="Times New Roman" panose="02020603050405020304" pitchFamily="18" charset="0"/>
              </a:rPr>
              <a:t>- Dụng cụ lấy dấu, dúa, đục, cưa, dũa</a:t>
            </a:r>
          </a:p>
        </p:txBody>
      </p:sp>
      <p:sp>
        <p:nvSpPr>
          <p:cNvPr id="8" name="Rectangle 7"/>
          <p:cNvSpPr/>
          <p:nvPr/>
        </p:nvSpPr>
        <p:spPr>
          <a:xfrm>
            <a:off x="3767974" y="62706"/>
            <a:ext cx="6914369" cy="523220"/>
          </a:xfrm>
          <a:prstGeom prst="rect">
            <a:avLst/>
          </a:prstGeom>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BÀI </a:t>
            </a:r>
            <a:r>
              <a:rPr lang="en-US" sz="2800" b="1" smtClean="0">
                <a:solidFill>
                  <a:srgbClr val="FF0000"/>
                </a:solidFill>
                <a:latin typeface="Times New Roman" panose="02020603050405020304" pitchFamily="18" charset="0"/>
                <a:cs typeface="Times New Roman" panose="02020603050405020304" pitchFamily="18" charset="0"/>
              </a:rPr>
              <a:t>8. </a:t>
            </a:r>
            <a:r>
              <a:rPr lang="en-US" sz="2800" b="1">
                <a:solidFill>
                  <a:srgbClr val="FF0000"/>
                </a:solidFill>
                <a:latin typeface="Times New Roman" panose="02020603050405020304" pitchFamily="18" charset="0"/>
                <a:cs typeface="Times New Roman" panose="02020603050405020304" pitchFamily="18" charset="0"/>
              </a:rPr>
              <a:t>GIA CÔNG CƠ </a:t>
            </a:r>
            <a:r>
              <a:rPr lang="en-US" sz="2800" b="1" smtClean="0">
                <a:solidFill>
                  <a:srgbClr val="FF0000"/>
                </a:solidFill>
                <a:latin typeface="Times New Roman" panose="02020603050405020304" pitchFamily="18" charset="0"/>
                <a:cs typeface="Times New Roman" panose="02020603050405020304" pitchFamily="18" charset="0"/>
              </a:rPr>
              <a:t>KHÍ BẰNG TAY</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687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9952" y="125966"/>
            <a:ext cx="10560424"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1.Quan sát Hình 8.3, hãy cho biết: Để đo các kích thước lớn, người ta dùng dụng cụ đo gì?</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597008" y="1467963"/>
            <a:ext cx="5102794" cy="4846775"/>
          </a:xfrm>
          <a:prstGeom prst="rect">
            <a:avLst/>
          </a:prstGeom>
        </p:spPr>
      </p:pic>
    </p:spTree>
    <p:extLst>
      <p:ext uri="{BB962C8B-B14F-4D97-AF65-F5344CB8AC3E}">
        <p14:creationId xmlns:p14="http://schemas.microsoft.com/office/powerpoint/2010/main" val="307279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9952" y="125966"/>
            <a:ext cx="10560424"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1.Quan sát Hình 8.3, hãy cho biết: Để đo các kích thước lớn, người ta dùng dụng cụ đo gì?</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597008" y="1467963"/>
            <a:ext cx="5102794" cy="4846775"/>
          </a:xfrm>
          <a:prstGeom prst="rect">
            <a:avLst/>
          </a:prstGeom>
        </p:spPr>
      </p:pic>
      <p:sp>
        <p:nvSpPr>
          <p:cNvPr id="2" name="Rectangle 1"/>
          <p:cNvSpPr/>
          <p:nvPr/>
        </p:nvSpPr>
        <p:spPr>
          <a:xfrm>
            <a:off x="6572922" y="2008555"/>
            <a:ext cx="2710927" cy="1815882"/>
          </a:xfrm>
          <a:prstGeom prst="rect">
            <a:avLst/>
          </a:prstGeom>
        </p:spPr>
        <p:txBody>
          <a:bodyPr wrap="square">
            <a:spAutoFit/>
          </a:bodyPr>
          <a:lstStyle/>
          <a:p>
            <a:r>
              <a:rPr lang="vi-VN" sz="2800">
                <a:solidFill>
                  <a:srgbClr val="FF0000"/>
                </a:solidFill>
                <a:latin typeface="Times New Roman" panose="02020603050405020304" pitchFamily="18" charset="0"/>
                <a:cs typeface="Times New Roman" panose="02020603050405020304" pitchFamily="18" charset="0"/>
              </a:rPr>
              <a:t>1.Để đo các kích thước lớn, người ta dùng dụng cụ đo thước lá.</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489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164" y="103101"/>
            <a:ext cx="7964040" cy="523220"/>
          </a:xfrm>
          <a:prstGeom prst="rect">
            <a:avLst/>
          </a:prstGeom>
        </p:spPr>
        <p:txBody>
          <a:bodyPr wrap="none">
            <a:spAutoFit/>
          </a:bodyPr>
          <a:lstStyle/>
          <a:p>
            <a:r>
              <a:rPr lang="vi-VN" sz="2800" b="1">
                <a:latin typeface="Times New Roman" panose="02020603050405020304" pitchFamily="18" charset="0"/>
                <a:cs typeface="Times New Roman" panose="02020603050405020304" pitchFamily="18" charset="0"/>
              </a:rPr>
              <a:t>2. Quan sát Hình 8.4 và nêu cấu tạo của thước cặp.</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461302" y="967532"/>
            <a:ext cx="10533013" cy="5347207"/>
          </a:xfrm>
          <a:prstGeom prst="rect">
            <a:avLst/>
          </a:prstGeom>
        </p:spPr>
      </p:pic>
    </p:spTree>
    <p:extLst>
      <p:ext uri="{BB962C8B-B14F-4D97-AF65-F5344CB8AC3E}">
        <p14:creationId xmlns:p14="http://schemas.microsoft.com/office/powerpoint/2010/main" val="373095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901</TotalTime>
  <Words>3243</Words>
  <Application>Microsoft Office PowerPoint</Application>
  <PresentationFormat>Widescreen</PresentationFormat>
  <Paragraphs>217</Paragraphs>
  <Slides>39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Century Gothic</vt:lpstr>
      <vt:lpstr>Tahoma</vt:lpstr>
      <vt:lpstr>Times New Roman</vt:lpstr>
      <vt:lpstr>Wingdings 3</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91</cp:revision>
  <dcterms:created xsi:type="dcterms:W3CDTF">2023-06-21T22:05:51Z</dcterms:created>
  <dcterms:modified xsi:type="dcterms:W3CDTF">2024-01-14T19:39:45Z</dcterms:modified>
</cp:coreProperties>
</file>