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68" r:id="rId4"/>
    <p:sldId id="267" r:id="rId5"/>
    <p:sldId id="330" r:id="rId6"/>
    <p:sldId id="331" r:id="rId7"/>
    <p:sldId id="262" r:id="rId8"/>
    <p:sldId id="257" r:id="rId9"/>
    <p:sldId id="261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9" r:id="rId19"/>
    <p:sldId id="332" r:id="rId20"/>
    <p:sldId id="333" r:id="rId21"/>
    <p:sldId id="337" r:id="rId22"/>
    <p:sldId id="336" r:id="rId23"/>
    <p:sldId id="335" r:id="rId24"/>
    <p:sldId id="334" r:id="rId25"/>
    <p:sldId id="338" r:id="rId26"/>
    <p:sldId id="339" r:id="rId27"/>
    <p:sldId id="340" r:id="rId28"/>
    <p:sldId id="263" r:id="rId29"/>
    <p:sldId id="265" r:id="rId30"/>
    <p:sldId id="260" r:id="rId31"/>
  </p:sldIdLst>
  <p:sldSz cx="18288000" cy="10287000"/>
  <p:notesSz cx="6858000" cy="9144000"/>
  <p:embeddedFontLst>
    <p:embeddedFont>
      <p:font typeface="BM Hanna" panose="020B0604020202020204" charset="-127"/>
      <p:regular r:id="rId32"/>
    </p:embeddedFont>
    <p:embeddedFont>
      <p:font typeface=".VnArabia" panose="020B7200000000000000" pitchFamily="34" charset="0"/>
      <p:regular r:id="rId33"/>
    </p:embeddedFont>
    <p:embeddedFont>
      <p:font typeface="MiCracker TH" panose="020B0604020202020204" charset="0"/>
      <p:regular r:id="rId34"/>
    </p:embeddedFont>
    <p:embeddedFont>
      <p:font typeface="MiCracker TH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41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01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06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58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18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9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59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03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4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83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40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4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0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18" Type="http://schemas.microsoft.com/office/2007/relationships/hdphoto" Target="../media/hdphoto8.wdp"/><Relationship Id="rId26" Type="http://schemas.openxmlformats.org/officeDocument/2006/relationships/image" Target="../media/image45.png"/><Relationship Id="rId3" Type="http://schemas.openxmlformats.org/officeDocument/2006/relationships/image" Target="../media/image41.png"/><Relationship Id="rId21" Type="http://schemas.microsoft.com/office/2007/relationships/hdphoto" Target="../media/hdphoto9.wdp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17" Type="http://schemas.openxmlformats.org/officeDocument/2006/relationships/image" Target="../media/image42.png"/><Relationship Id="rId25" Type="http://schemas.openxmlformats.org/officeDocument/2006/relationships/slide" Target="slide15.xml"/><Relationship Id="rId2" Type="http://schemas.openxmlformats.org/officeDocument/2006/relationships/image" Target="../media/image39.gif"/><Relationship Id="rId16" Type="http://schemas.openxmlformats.org/officeDocument/2006/relationships/slide" Target="slide12.xml"/><Relationship Id="rId20" Type="http://schemas.openxmlformats.org/officeDocument/2006/relationships/image" Target="../media/image43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slide" Target="slide16.xml"/><Relationship Id="rId10" Type="http://schemas.microsoft.com/office/2007/relationships/hdphoto" Target="../media/hdphoto3.wdp"/><Relationship Id="rId19" Type="http://schemas.openxmlformats.org/officeDocument/2006/relationships/slide" Target="slide13.xml"/><Relationship Id="rId31" Type="http://schemas.openxmlformats.org/officeDocument/2006/relationships/slide" Target="slide17.xml"/><Relationship Id="rId4" Type="http://schemas.microsoft.com/office/2007/relationships/hdphoto" Target="../media/hdphoto7.wdp"/><Relationship Id="rId9" Type="http://schemas.openxmlformats.org/officeDocument/2006/relationships/image" Target="../media/image33.png"/><Relationship Id="rId14" Type="http://schemas.microsoft.com/office/2007/relationships/hdphoto" Target="../media/hdphoto5.wdp"/><Relationship Id="rId22" Type="http://schemas.openxmlformats.org/officeDocument/2006/relationships/slide" Target="slide14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14.svg"/><Relationship Id="rId15" Type="http://schemas.openxmlformats.org/officeDocument/2006/relationships/image" Target="../media/image54.sv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50.svg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4.svg"/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2.svg"/><Relationship Id="rId5" Type="http://schemas.openxmlformats.org/officeDocument/2006/relationships/image" Target="../media/image4.sv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8.svg"/><Relationship Id="rId3" Type="http://schemas.openxmlformats.org/officeDocument/2006/relationships/image" Target="../media/image2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12.svg"/><Relationship Id="rId15" Type="http://schemas.openxmlformats.org/officeDocument/2006/relationships/image" Target="../media/image21.sv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8.svg"/><Relationship Id="rId15" Type="http://schemas.openxmlformats.org/officeDocument/2006/relationships/image" Target="../media/image29.sv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6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17" Type="http://schemas.openxmlformats.org/officeDocument/2006/relationships/slide" Target="slide10.xml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45615" y="-324840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0" y="0"/>
                </a:moveTo>
                <a:lnTo>
                  <a:pt x="10389615" y="0"/>
                </a:lnTo>
                <a:lnTo>
                  <a:pt x="10389615" y="10994302"/>
                </a:lnTo>
                <a:lnTo>
                  <a:pt x="0" y="1099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144000" y="-324840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157250">
            <a:off x="2389069" y="4411792"/>
            <a:ext cx="13509863" cy="2622449"/>
            <a:chOff x="0" y="0"/>
            <a:chExt cx="3558153" cy="6906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58153" cy="690686"/>
            </a:xfrm>
            <a:custGeom>
              <a:avLst/>
              <a:gdLst/>
              <a:ahLst/>
              <a:cxnLst/>
              <a:rect l="l" t="t" r="r" b="b"/>
              <a:pathLst>
                <a:path w="3558153" h="690686">
                  <a:moveTo>
                    <a:pt x="57306" y="0"/>
                  </a:moveTo>
                  <a:lnTo>
                    <a:pt x="3500847" y="0"/>
                  </a:lnTo>
                  <a:cubicBezTo>
                    <a:pt x="3532496" y="0"/>
                    <a:pt x="3558153" y="25657"/>
                    <a:pt x="3558153" y="57306"/>
                  </a:cubicBezTo>
                  <a:lnTo>
                    <a:pt x="3558153" y="633380"/>
                  </a:lnTo>
                  <a:cubicBezTo>
                    <a:pt x="3558153" y="665029"/>
                    <a:pt x="3532496" y="690686"/>
                    <a:pt x="3500847" y="690686"/>
                  </a:cubicBezTo>
                  <a:lnTo>
                    <a:pt x="57306" y="690686"/>
                  </a:lnTo>
                  <a:cubicBezTo>
                    <a:pt x="25657" y="690686"/>
                    <a:pt x="0" y="665029"/>
                    <a:pt x="0" y="633380"/>
                  </a:cubicBezTo>
                  <a:lnTo>
                    <a:pt x="0" y="57306"/>
                  </a:lnTo>
                  <a:cubicBezTo>
                    <a:pt x="0" y="25657"/>
                    <a:pt x="25657" y="0"/>
                    <a:pt x="57306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3558153" cy="785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09537" y="8772728"/>
            <a:ext cx="6468926" cy="859217"/>
            <a:chOff x="0" y="0"/>
            <a:chExt cx="1703750" cy="2262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750" cy="226296"/>
            </a:xfrm>
            <a:custGeom>
              <a:avLst/>
              <a:gdLst/>
              <a:ahLst/>
              <a:cxnLst/>
              <a:rect l="l" t="t" r="r" b="b"/>
              <a:pathLst>
                <a:path w="1703750" h="226296">
                  <a:moveTo>
                    <a:pt x="113148" y="0"/>
                  </a:moveTo>
                  <a:lnTo>
                    <a:pt x="1590602" y="0"/>
                  </a:lnTo>
                  <a:cubicBezTo>
                    <a:pt x="1653092" y="0"/>
                    <a:pt x="1703750" y="50658"/>
                    <a:pt x="1703750" y="113148"/>
                  </a:cubicBezTo>
                  <a:lnTo>
                    <a:pt x="1703750" y="113148"/>
                  </a:lnTo>
                  <a:cubicBezTo>
                    <a:pt x="1703750" y="175638"/>
                    <a:pt x="1653092" y="226296"/>
                    <a:pt x="1590602" y="226296"/>
                  </a:cubicBezTo>
                  <a:lnTo>
                    <a:pt x="113148" y="226296"/>
                  </a:lnTo>
                  <a:cubicBezTo>
                    <a:pt x="50658" y="226296"/>
                    <a:pt x="0" y="175638"/>
                    <a:pt x="0" y="113148"/>
                  </a:cubicBezTo>
                  <a:lnTo>
                    <a:pt x="0" y="113148"/>
                  </a:lnTo>
                  <a:cubicBezTo>
                    <a:pt x="0" y="50658"/>
                    <a:pt x="50658" y="0"/>
                    <a:pt x="113148" y="0"/>
                  </a:cubicBezTo>
                  <a:close/>
                </a:path>
              </a:pathLst>
            </a:custGeom>
            <a:solidFill>
              <a:srgbClr val="9DC7E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28625"/>
              <a:ext cx="1703750" cy="654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V="1">
            <a:off x="15387721" y="-1056658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4114800"/>
                </a:moveTo>
                <a:lnTo>
                  <a:pt x="4145894" y="4114800"/>
                </a:lnTo>
                <a:lnTo>
                  <a:pt x="414589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77337">
            <a:off x="2764047" y="1746917"/>
            <a:ext cx="12759906" cy="2622449"/>
            <a:chOff x="0" y="0"/>
            <a:chExt cx="3360634" cy="6906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60634" cy="690686"/>
            </a:xfrm>
            <a:custGeom>
              <a:avLst/>
              <a:gdLst/>
              <a:ahLst/>
              <a:cxnLst/>
              <a:rect l="l" t="t" r="r" b="b"/>
              <a:pathLst>
                <a:path w="3360634" h="690686">
                  <a:moveTo>
                    <a:pt x="60674" y="0"/>
                  </a:moveTo>
                  <a:lnTo>
                    <a:pt x="3299960" y="0"/>
                  </a:lnTo>
                  <a:cubicBezTo>
                    <a:pt x="3316051" y="0"/>
                    <a:pt x="3331484" y="6392"/>
                    <a:pt x="3342863" y="17771"/>
                  </a:cubicBezTo>
                  <a:cubicBezTo>
                    <a:pt x="3354241" y="29149"/>
                    <a:pt x="3360634" y="44582"/>
                    <a:pt x="3360634" y="60674"/>
                  </a:cubicBezTo>
                  <a:lnTo>
                    <a:pt x="3360634" y="630012"/>
                  </a:lnTo>
                  <a:cubicBezTo>
                    <a:pt x="3360634" y="646104"/>
                    <a:pt x="3354241" y="661537"/>
                    <a:pt x="3342863" y="672915"/>
                  </a:cubicBezTo>
                  <a:cubicBezTo>
                    <a:pt x="3331484" y="684294"/>
                    <a:pt x="3316051" y="690686"/>
                    <a:pt x="3299960" y="690686"/>
                  </a:cubicBezTo>
                  <a:lnTo>
                    <a:pt x="60674" y="690686"/>
                  </a:lnTo>
                  <a:cubicBezTo>
                    <a:pt x="27165" y="690686"/>
                    <a:pt x="0" y="663521"/>
                    <a:pt x="0" y="630012"/>
                  </a:cubicBezTo>
                  <a:lnTo>
                    <a:pt x="0" y="60674"/>
                  </a:lnTo>
                  <a:cubicBezTo>
                    <a:pt x="0" y="44582"/>
                    <a:pt x="6392" y="29149"/>
                    <a:pt x="17771" y="17771"/>
                  </a:cubicBezTo>
                  <a:cubicBezTo>
                    <a:pt x="29149" y="6392"/>
                    <a:pt x="44582" y="0"/>
                    <a:pt x="60674" y="0"/>
                  </a:cubicBezTo>
                  <a:close/>
                </a:path>
              </a:pathLst>
            </a:custGeom>
            <a:solidFill>
              <a:srgbClr val="9DC7E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3360634" cy="785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 rot="72561">
            <a:off x="3211661" y="939682"/>
            <a:ext cx="11874485" cy="323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0"/>
              </a:lnSpc>
            </a:pPr>
            <a:r>
              <a:rPr lang="en-US" sz="16700" dirty="0">
                <a:solidFill>
                  <a:schemeClr val="tx2">
                    <a:lumMod val="50000"/>
                  </a:schemeClr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WELCOME</a:t>
            </a:r>
          </a:p>
        </p:txBody>
      </p:sp>
      <p:sp>
        <p:nvSpPr>
          <p:cNvPr id="15" name="TextBox 15"/>
          <p:cNvSpPr txBox="1"/>
          <p:nvPr/>
        </p:nvSpPr>
        <p:spPr>
          <a:xfrm rot="-157250">
            <a:off x="2302209" y="3653771"/>
            <a:ext cx="13663970" cy="30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0"/>
              </a:lnSpc>
            </a:pPr>
            <a:r>
              <a:rPr lang="en-US" sz="11600" dirty="0">
                <a:solidFill>
                  <a:schemeClr val="tx2">
                    <a:lumMod val="50000"/>
                  </a:schemeClr>
                </a:solidFill>
                <a:latin typeface="MiCracker TH"/>
                <a:ea typeface="MiCracker TH"/>
                <a:cs typeface="MiCracker TH"/>
                <a:sym typeface="MiCracker TH"/>
              </a:rPr>
              <a:t>TO OUR CLASS!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738749" y="82296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0"/>
                </a:moveTo>
                <a:lnTo>
                  <a:pt x="5041102" y="0"/>
                </a:lnTo>
                <a:lnTo>
                  <a:pt x="50411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 flipV="1">
            <a:off x="-1491851" y="-20574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314811" y="2057400"/>
            <a:ext cx="1234440" cy="2057400"/>
          </a:xfrm>
          <a:custGeom>
            <a:avLst/>
            <a:gdLst/>
            <a:ahLst/>
            <a:cxnLst/>
            <a:rect l="l" t="t" r="r" b="b"/>
            <a:pathLst>
              <a:path w="1234440" h="2057400">
                <a:moveTo>
                  <a:pt x="0" y="0"/>
                </a:moveTo>
                <a:lnTo>
                  <a:pt x="1234440" y="0"/>
                </a:lnTo>
                <a:lnTo>
                  <a:pt x="12344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112052" y="4310740"/>
            <a:ext cx="1234440" cy="2057400"/>
          </a:xfrm>
          <a:custGeom>
            <a:avLst/>
            <a:gdLst/>
            <a:ahLst/>
            <a:cxnLst/>
            <a:rect l="l" t="t" r="r" b="b"/>
            <a:pathLst>
              <a:path w="1234440" h="2057400">
                <a:moveTo>
                  <a:pt x="0" y="0"/>
                </a:moveTo>
                <a:lnTo>
                  <a:pt x="1234440" y="0"/>
                </a:lnTo>
                <a:lnTo>
                  <a:pt x="12344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-1316812" y="734174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4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4" y="4114800"/>
                </a:lnTo>
                <a:lnTo>
                  <a:pt x="41458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-1577467" y="3667323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3827014" y="0"/>
                </a:moveTo>
                <a:lnTo>
                  <a:pt x="0" y="0"/>
                </a:lnTo>
                <a:lnTo>
                  <a:pt x="0" y="1286834"/>
                </a:lnTo>
                <a:lnTo>
                  <a:pt x="3827014" y="1286834"/>
                </a:lnTo>
                <a:lnTo>
                  <a:pt x="382701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706601" y="6604380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0" y="0"/>
                </a:moveTo>
                <a:lnTo>
                  <a:pt x="3827014" y="0"/>
                </a:lnTo>
                <a:lnTo>
                  <a:pt x="3827014" y="1286833"/>
                </a:lnTo>
                <a:lnTo>
                  <a:pt x="0" y="12868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2829082" y="8861024"/>
            <a:ext cx="12629836" cy="57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Presented by: …………</a:t>
            </a:r>
          </a:p>
        </p:txBody>
      </p:sp>
      <p:sp>
        <p:nvSpPr>
          <p:cNvPr id="25" name="Freeform 25"/>
          <p:cNvSpPr/>
          <p:nvPr/>
        </p:nvSpPr>
        <p:spPr>
          <a:xfrm>
            <a:off x="6265062" y="8977305"/>
            <a:ext cx="450063" cy="450063"/>
          </a:xfrm>
          <a:custGeom>
            <a:avLst/>
            <a:gdLst/>
            <a:ahLst/>
            <a:cxnLst/>
            <a:rect l="l" t="t" r="r" b="b"/>
            <a:pathLst>
              <a:path w="450063" h="450063">
                <a:moveTo>
                  <a:pt x="0" y="0"/>
                </a:moveTo>
                <a:lnTo>
                  <a:pt x="450063" y="0"/>
                </a:lnTo>
                <a:lnTo>
                  <a:pt x="450063" y="450063"/>
                </a:lnTo>
                <a:lnTo>
                  <a:pt x="0" y="450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1640143" y="8977305"/>
            <a:ext cx="450063" cy="450063"/>
          </a:xfrm>
          <a:custGeom>
            <a:avLst/>
            <a:gdLst/>
            <a:ahLst/>
            <a:cxnLst/>
            <a:rect l="l" t="t" r="r" b="b"/>
            <a:pathLst>
              <a:path w="450063" h="450063">
                <a:moveTo>
                  <a:pt x="0" y="0"/>
                </a:moveTo>
                <a:lnTo>
                  <a:pt x="450063" y="0"/>
                </a:lnTo>
                <a:lnTo>
                  <a:pt x="450063" y="450063"/>
                </a:lnTo>
                <a:lnTo>
                  <a:pt x="0" y="450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82" y="678656"/>
            <a:ext cx="15022968" cy="892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70427" y="1390754"/>
            <a:ext cx="12617273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white"/>
                </a:solidFill>
                <a:latin typeface="Calibri" panose="020F0502020204030204"/>
              </a:rPr>
              <a:t>Five fishermen are in danger during the storm. </a:t>
            </a:r>
          </a:p>
          <a:p>
            <a:pPr algn="ctr" defTabSz="1371600"/>
            <a:r>
              <a:rPr lang="en-US" sz="8100" b="1" dirty="0">
                <a:solidFill>
                  <a:prstClr val="white"/>
                </a:solidFill>
                <a:latin typeface="Calibri" panose="020F0502020204030204"/>
              </a:rPr>
              <a:t>Please help the rescue team save the fishermen by answering the questions correctly.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10272068" y="1751990"/>
            <a:ext cx="10798754" cy="90501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836" y="5112534"/>
            <a:ext cx="1929371" cy="28787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315" y="4285346"/>
            <a:ext cx="1655150" cy="33220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298226" y="6775859"/>
            <a:ext cx="1894113" cy="28261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08" y="2706191"/>
            <a:ext cx="1500761" cy="30122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111545" y="3869862"/>
            <a:ext cx="1604255" cy="29568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2942"/>
            <a:ext cx="13989540" cy="7389405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" y="8590841"/>
            <a:ext cx="1491008" cy="1491008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40" y="8241767"/>
            <a:ext cx="1769417" cy="1769417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02" y="7686431"/>
            <a:ext cx="2000438" cy="2000438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39" y="7136294"/>
            <a:ext cx="2218295" cy="2218295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72" y="6435824"/>
            <a:ext cx="2377905" cy="2377905"/>
          </a:xfrm>
          <a:prstGeom prst="rect">
            <a:avLst/>
          </a:prstGeom>
        </p:spPr>
      </p:pic>
      <p:sp>
        <p:nvSpPr>
          <p:cNvPr id="4" name="Oval 3">
            <a:hlinkClick r:id="rId28" action="ppaction://hlinksldjump"/>
            <a:extLst>
              <a:ext uri="{FF2B5EF4-FFF2-40B4-BE49-F238E27FC236}">
                <a16:creationId xmlns:a16="http://schemas.microsoft.com/office/drawing/2014/main" id="{EF0E25CE-FAAC-61C0-996F-81767C32C854}"/>
              </a:ext>
            </a:extLst>
          </p:cNvPr>
          <p:cNvSpPr/>
          <p:nvPr/>
        </p:nvSpPr>
        <p:spPr>
          <a:xfrm>
            <a:off x="10134600" y="7029067"/>
            <a:ext cx="1147533" cy="1087537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5" name="Oval 4">
            <a:hlinkClick r:id="rId25" action="ppaction://hlinksldjump"/>
            <a:extLst>
              <a:ext uri="{FF2B5EF4-FFF2-40B4-BE49-F238E27FC236}">
                <a16:creationId xmlns:a16="http://schemas.microsoft.com/office/drawing/2014/main" id="{12BB435D-A7E2-FDCB-2D68-A63E4D005C32}"/>
              </a:ext>
            </a:extLst>
          </p:cNvPr>
          <p:cNvSpPr/>
          <p:nvPr/>
        </p:nvSpPr>
        <p:spPr>
          <a:xfrm>
            <a:off x="7842855" y="7645158"/>
            <a:ext cx="1147533" cy="1087537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6" name="Oval 5">
            <a:hlinkClick r:id="rId22" action="ppaction://hlinksldjump"/>
            <a:extLst>
              <a:ext uri="{FF2B5EF4-FFF2-40B4-BE49-F238E27FC236}">
                <a16:creationId xmlns:a16="http://schemas.microsoft.com/office/drawing/2014/main" id="{42422EAB-CAA7-B4EB-03A9-BEAF5EAC9D4D}"/>
              </a:ext>
            </a:extLst>
          </p:cNvPr>
          <p:cNvSpPr/>
          <p:nvPr/>
        </p:nvSpPr>
        <p:spPr>
          <a:xfrm>
            <a:off x="5267012" y="8116604"/>
            <a:ext cx="1147533" cy="1087537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7" name="Oval 6">
            <a:hlinkClick r:id="rId19" action="ppaction://hlinksldjump"/>
            <a:extLst>
              <a:ext uri="{FF2B5EF4-FFF2-40B4-BE49-F238E27FC236}">
                <a16:creationId xmlns:a16="http://schemas.microsoft.com/office/drawing/2014/main" id="{F0A972F4-E38F-CFF2-2AEB-BACFCAE61606}"/>
              </a:ext>
            </a:extLst>
          </p:cNvPr>
          <p:cNvSpPr/>
          <p:nvPr/>
        </p:nvSpPr>
        <p:spPr>
          <a:xfrm>
            <a:off x="2944762" y="8582706"/>
            <a:ext cx="1147533" cy="1087537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9" name="Oval 8">
            <a:hlinkClick r:id="rId16" action="ppaction://hlinksldjump"/>
            <a:extLst>
              <a:ext uri="{FF2B5EF4-FFF2-40B4-BE49-F238E27FC236}">
                <a16:creationId xmlns:a16="http://schemas.microsoft.com/office/drawing/2014/main" id="{5314187C-A33D-84D5-3B73-D86675753F61}"/>
              </a:ext>
            </a:extLst>
          </p:cNvPr>
          <p:cNvSpPr/>
          <p:nvPr/>
        </p:nvSpPr>
        <p:spPr>
          <a:xfrm>
            <a:off x="1037595" y="8883641"/>
            <a:ext cx="913215" cy="856514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10" name="Arrow: Notched Right 9">
            <a:hlinkClick r:id="rId31" action="ppaction://hlinksldjump"/>
            <a:extLst>
              <a:ext uri="{FF2B5EF4-FFF2-40B4-BE49-F238E27FC236}">
                <a16:creationId xmlns:a16="http://schemas.microsoft.com/office/drawing/2014/main" id="{63DC2A78-4B05-B3FD-AF38-D8846EAABF75}"/>
              </a:ext>
            </a:extLst>
          </p:cNvPr>
          <p:cNvSpPr/>
          <p:nvPr/>
        </p:nvSpPr>
        <p:spPr>
          <a:xfrm>
            <a:off x="16611600" y="9033563"/>
            <a:ext cx="1676400" cy="1273359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58" y="300038"/>
            <a:ext cx="12679817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34735" y="5705150"/>
            <a:ext cx="9597459" cy="436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350" y="7372350"/>
            <a:ext cx="2914650" cy="291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1288" y="976524"/>
            <a:ext cx="119443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dirty="0">
                <a:solidFill>
                  <a:srgbClr val="00B050"/>
                </a:solidFill>
                <a:latin typeface="BM Hanna" panose="020B0604020202020204" charset="-127"/>
                <a:ea typeface="BM Hanna" panose="020B0604020202020204" charset="-127"/>
              </a:rPr>
              <a:t>1. </a:t>
            </a:r>
            <a:r>
              <a:rPr lang="en-US" sz="8000" dirty="0" err="1">
                <a:latin typeface="BM Hanna" panose="020B0604020202020204" charset="-127"/>
                <a:ea typeface="BM Hanna" panose="020B0604020202020204" charset="-127"/>
              </a:rPr>
              <a:t>Mr</a:t>
            </a:r>
            <a:r>
              <a:rPr lang="en-US" sz="8000" dirty="0">
                <a:latin typeface="BM Hanna" panose="020B0604020202020204" charset="-127"/>
                <a:ea typeface="BM Hanna" panose="020B0604020202020204" charset="-127"/>
              </a:rPr>
              <a:t> Minh, _________ will guide us on our Cu Chi Tunnel tour, is on his way.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1106" y="6573679"/>
            <a:ext cx="334578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13800" b="1" dirty="0">
                <a:solidFill>
                  <a:srgbClr val="FFFFFF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</a:p>
        </p:txBody>
      </p:sp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33" y="300038"/>
            <a:ext cx="12679817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9010" y="5705150"/>
            <a:ext cx="9597459" cy="436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350" y="7372350"/>
            <a:ext cx="2914650" cy="291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9500" y="358350"/>
            <a:ext cx="11049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dirty="0">
                <a:solidFill>
                  <a:srgbClr val="00B050"/>
                </a:solidFill>
                <a:latin typeface="BM Hanna" panose="020B0604020202020204" charset="-127"/>
                <a:ea typeface="BM Hanna" panose="020B0604020202020204" charset="-127"/>
              </a:rPr>
              <a:t>2. </a:t>
            </a:r>
            <a:r>
              <a:rPr lang="en-US" sz="8000" dirty="0">
                <a:latin typeface="BM Hanna" panose="020B0604020202020204" charset="-127"/>
                <a:ea typeface="BM Hanna" panose="020B0604020202020204" charset="-127"/>
              </a:rPr>
              <a:t>This is the writer _________ book Travel on $50 a Day is my </a:t>
            </a:r>
            <a:r>
              <a:rPr lang="en-US" sz="8000" dirty="0" err="1">
                <a:latin typeface="BM Hanna" panose="020B0604020202020204" charset="-127"/>
                <a:ea typeface="BM Hanna" panose="020B0604020202020204" charset="-127"/>
              </a:rPr>
              <a:t>favourite</a:t>
            </a:r>
            <a:r>
              <a:rPr lang="en-US" sz="8000" dirty="0">
                <a:latin typeface="BM Hanna" panose="020B0604020202020204" charset="-127"/>
                <a:ea typeface="BM Hanna" panose="020B0604020202020204" charset="-127"/>
              </a:rPr>
              <a:t> travel guide.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2698" y="6708220"/>
            <a:ext cx="506260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371600">
              <a:defRPr/>
            </a:pPr>
            <a:r>
              <a:rPr lang="en-US" sz="13800" b="1" dirty="0">
                <a:solidFill>
                  <a:srgbClr val="FFFFFF"/>
                </a:solidFill>
                <a:latin typeface="BM Hanna" panose="020B0604020202020204" charset="-127"/>
                <a:ea typeface="BM Hanna" panose="020B0604020202020204" charset="-127"/>
              </a:rPr>
              <a:t>whose</a:t>
            </a:r>
          </a:p>
        </p:txBody>
      </p:sp>
    </p:spTree>
    <p:extLst>
      <p:ext uri="{BB962C8B-B14F-4D97-AF65-F5344CB8AC3E}">
        <p14:creationId xmlns:p14="http://schemas.microsoft.com/office/powerpoint/2010/main" val="25835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27" y="360589"/>
            <a:ext cx="16345073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63285" y="5705150"/>
            <a:ext cx="9597459" cy="436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350" y="7372350"/>
            <a:ext cx="2914650" cy="291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5091" y="1006799"/>
            <a:ext cx="148955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dirty="0">
                <a:solidFill>
                  <a:srgbClr val="00B050"/>
                </a:solidFill>
                <a:latin typeface="BM Hanna" panose="020B0604020202020204" charset="-127"/>
                <a:ea typeface="BM Hanna" panose="020B0604020202020204" charset="-127"/>
              </a:rPr>
              <a:t>3. </a:t>
            </a:r>
            <a:r>
              <a:rPr lang="en-US" sz="8000" dirty="0">
                <a:latin typeface="BM Hanna" panose="020B0604020202020204" charset="-127"/>
                <a:ea typeface="BM Hanna" panose="020B0604020202020204" charset="-127"/>
              </a:rPr>
              <a:t>My son, _________ is a huge fan of Taylor Swift, is on a music tour to see her in concert.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9120" y="6613684"/>
            <a:ext cx="334578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371600">
              <a:defRPr/>
            </a:pPr>
            <a:r>
              <a:rPr lang="en-US" sz="13800" b="1" dirty="0">
                <a:solidFill>
                  <a:srgbClr val="FFFFFF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</a:p>
        </p:txBody>
      </p:sp>
    </p:spTree>
    <p:extLst>
      <p:ext uri="{BB962C8B-B14F-4D97-AF65-F5344CB8AC3E}">
        <p14:creationId xmlns:p14="http://schemas.microsoft.com/office/powerpoint/2010/main" val="8456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33" y="300038"/>
            <a:ext cx="12679817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63310" y="5705150"/>
            <a:ext cx="9597459" cy="436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350" y="7372350"/>
            <a:ext cx="2914650" cy="291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8939" y="619185"/>
            <a:ext cx="1150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>
                <a:solidFill>
                  <a:srgbClr val="00B050"/>
                </a:solidFill>
                <a:latin typeface="BM Hanna" panose="020B0604020202020204" charset="-127"/>
                <a:ea typeface="BM Hanna" panose="020B0604020202020204" charset="-127"/>
              </a:rPr>
              <a:t>4. </a:t>
            </a:r>
            <a:r>
              <a:rPr lang="en-US" sz="7200" dirty="0">
                <a:latin typeface="BM Hanna" panose="020B0604020202020204" charset="-127"/>
                <a:ea typeface="BM Hanna" panose="020B0604020202020204" charset="-127"/>
              </a:rPr>
              <a:t>Ha Giang, _________ beauty and history are appealing, is a must-go in my tour list.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7370" y="6258744"/>
            <a:ext cx="605326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371600">
              <a:defRPr/>
            </a:pPr>
            <a:r>
              <a:rPr lang="en-US" sz="16600" b="1" dirty="0">
                <a:solidFill>
                  <a:srgbClr val="FFFFFF"/>
                </a:solidFill>
                <a:latin typeface="BM Hanna" panose="020B0604020202020204" charset="-127"/>
                <a:ea typeface="BM Hanna" panose="020B0604020202020204" charset="-127"/>
              </a:rPr>
              <a:t>whose</a:t>
            </a:r>
          </a:p>
        </p:txBody>
      </p:sp>
    </p:spTree>
    <p:extLst>
      <p:ext uri="{BB962C8B-B14F-4D97-AF65-F5344CB8AC3E}">
        <p14:creationId xmlns:p14="http://schemas.microsoft.com/office/powerpoint/2010/main" val="5419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0038"/>
            <a:ext cx="17678400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77585" y="5705150"/>
            <a:ext cx="9597459" cy="436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350" y="7372350"/>
            <a:ext cx="2914650" cy="291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900" y="642045"/>
            <a:ext cx="160781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>
                <a:solidFill>
                  <a:srgbClr val="00B050"/>
                </a:solidFill>
                <a:latin typeface="BM Hanna" panose="020B0604020202020204" charset="-127"/>
                <a:ea typeface="BM Hanna" panose="020B0604020202020204" charset="-127"/>
              </a:rPr>
              <a:t>5. </a:t>
            </a:r>
            <a:r>
              <a:rPr lang="en-US" sz="7200" dirty="0">
                <a:latin typeface="BM Hanna" panose="020B0604020202020204" charset="-127"/>
                <a:ea typeface="BM Hanna" panose="020B0604020202020204" charset="-127"/>
              </a:rPr>
              <a:t>While travelling, my father often spends time talking with the locals ______ stories, he says, are interesting about the land we are visiting.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2174" y="6441326"/>
            <a:ext cx="42482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371600">
              <a:defRPr/>
            </a:pPr>
            <a:r>
              <a:rPr lang="en-US" sz="11500" b="1" dirty="0">
                <a:solidFill>
                  <a:srgbClr val="FFFFFF"/>
                </a:solidFill>
                <a:latin typeface="BM Hanna" panose="020B0604020202020204" charset="-127"/>
                <a:ea typeface="BM Hanna" panose="020B0604020202020204" charset="-127"/>
              </a:rPr>
              <a:t>whose</a:t>
            </a:r>
          </a:p>
        </p:txBody>
      </p:sp>
    </p:spTree>
    <p:extLst>
      <p:ext uri="{BB962C8B-B14F-4D97-AF65-F5344CB8AC3E}">
        <p14:creationId xmlns:p14="http://schemas.microsoft.com/office/powerpoint/2010/main" val="41402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7040" y="-247707"/>
            <a:ext cx="10370193" cy="10888358"/>
          </a:xfrm>
          <a:custGeom>
            <a:avLst/>
            <a:gdLst/>
            <a:ahLst/>
            <a:cxnLst/>
            <a:rect l="l" t="t" r="r" b="b"/>
            <a:pathLst>
              <a:path w="10370193" h="10888358">
                <a:moveTo>
                  <a:pt x="0" y="0"/>
                </a:moveTo>
                <a:lnTo>
                  <a:pt x="10370193" y="0"/>
                </a:lnTo>
                <a:lnTo>
                  <a:pt x="10370193" y="10888358"/>
                </a:lnTo>
                <a:lnTo>
                  <a:pt x="0" y="1088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72" r="-1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765519" y="220873"/>
            <a:ext cx="15408055" cy="1275098"/>
            <a:chOff x="0" y="0"/>
            <a:chExt cx="2677361" cy="5144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7361" cy="514409"/>
            </a:xfrm>
            <a:custGeom>
              <a:avLst/>
              <a:gdLst/>
              <a:ahLst/>
              <a:cxnLst/>
              <a:rect l="l" t="t" r="r" b="b"/>
              <a:pathLst>
                <a:path w="2677361" h="514409">
                  <a:moveTo>
                    <a:pt x="74635" y="0"/>
                  </a:moveTo>
                  <a:lnTo>
                    <a:pt x="2602727" y="0"/>
                  </a:lnTo>
                  <a:cubicBezTo>
                    <a:pt x="2622521" y="0"/>
                    <a:pt x="2641505" y="7863"/>
                    <a:pt x="2655501" y="21860"/>
                  </a:cubicBezTo>
                  <a:cubicBezTo>
                    <a:pt x="2669498" y="35857"/>
                    <a:pt x="2677361" y="54840"/>
                    <a:pt x="2677361" y="74635"/>
                  </a:cubicBezTo>
                  <a:lnTo>
                    <a:pt x="2677361" y="439774"/>
                  </a:lnTo>
                  <a:cubicBezTo>
                    <a:pt x="2677361" y="459569"/>
                    <a:pt x="2669498" y="478553"/>
                    <a:pt x="2655501" y="492549"/>
                  </a:cubicBezTo>
                  <a:cubicBezTo>
                    <a:pt x="2641505" y="506546"/>
                    <a:pt x="2622521" y="514409"/>
                    <a:pt x="2602727" y="514409"/>
                  </a:cubicBezTo>
                  <a:lnTo>
                    <a:pt x="74635" y="514409"/>
                  </a:lnTo>
                  <a:cubicBezTo>
                    <a:pt x="54840" y="514409"/>
                    <a:pt x="35857" y="506546"/>
                    <a:pt x="21860" y="492549"/>
                  </a:cubicBezTo>
                  <a:cubicBezTo>
                    <a:pt x="7863" y="478553"/>
                    <a:pt x="0" y="459569"/>
                    <a:pt x="0" y="439774"/>
                  </a:cubicBezTo>
                  <a:lnTo>
                    <a:pt x="0" y="74635"/>
                  </a:lnTo>
                  <a:cubicBezTo>
                    <a:pt x="0" y="54840"/>
                    <a:pt x="7863" y="35857"/>
                    <a:pt x="21860" y="21860"/>
                  </a:cubicBezTo>
                  <a:cubicBezTo>
                    <a:pt x="35857" y="7863"/>
                    <a:pt x="54840" y="0"/>
                    <a:pt x="74635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677361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34695" y="345063"/>
            <a:ext cx="1465701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Look at the answers again</a:t>
            </a:r>
          </a:p>
        </p:txBody>
      </p:sp>
      <p:sp>
        <p:nvSpPr>
          <p:cNvPr id="8" name="Freeform 8"/>
          <p:cNvSpPr/>
          <p:nvPr/>
        </p:nvSpPr>
        <p:spPr>
          <a:xfrm>
            <a:off x="16486099" y="776927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251552" y="8225719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5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5" y="4114800"/>
                </a:lnTo>
                <a:lnTo>
                  <a:pt x="41458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15083362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4880882" y="4647735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4880882" y="5513829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755447" y="121660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 flipH="1">
            <a:off x="17095410" y="201037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1"/>
                </a:lnTo>
                <a:lnTo>
                  <a:pt x="941137" y="1568561"/>
                </a:lnTo>
                <a:lnTo>
                  <a:pt x="9411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C6CD4F-796D-F15C-230C-375CB3572D9C}"/>
              </a:ext>
            </a:extLst>
          </p:cNvPr>
          <p:cNvSpPr txBox="1"/>
          <p:nvPr/>
        </p:nvSpPr>
        <p:spPr>
          <a:xfrm>
            <a:off x="473631" y="2209679"/>
            <a:ext cx="17507313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44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1. </a:t>
            </a:r>
            <a:r>
              <a:rPr lang="en-US" sz="4400" dirty="0" err="1">
                <a:latin typeface="BM Hanna" panose="020B0604020202020204" charset="-127"/>
                <a:ea typeface="BM Hanna" panose="020B0604020202020204" charset="-127"/>
              </a:rPr>
              <a:t>Mr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Minh, </a:t>
            </a:r>
            <a:r>
              <a:rPr lang="en-US" sz="4400" dirty="0">
                <a:solidFill>
                  <a:srgbClr val="00B050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will guide us on our Cu Chi Tunnel tour, is on his way.</a:t>
            </a:r>
          </a:p>
          <a:p>
            <a:pPr algn="just">
              <a:spcBef>
                <a:spcPts val="1200"/>
              </a:spcBef>
            </a:pPr>
            <a:r>
              <a:rPr lang="en-US" sz="44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2. 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This is the writer </a:t>
            </a:r>
            <a:r>
              <a:rPr lang="en-US" sz="4400" dirty="0">
                <a:solidFill>
                  <a:srgbClr val="00B050"/>
                </a:solidFill>
                <a:latin typeface="BM Hanna" panose="020B0604020202020204" charset="-127"/>
                <a:ea typeface="BM Hanna" panose="020B0604020202020204" charset="-127"/>
              </a:rPr>
              <a:t>whose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book Travel on $50 a Day is my </a:t>
            </a:r>
            <a:r>
              <a:rPr lang="en-US" sz="4400" dirty="0" err="1">
                <a:latin typeface="BM Hanna" panose="020B0604020202020204" charset="-127"/>
                <a:ea typeface="BM Hanna" panose="020B0604020202020204" charset="-127"/>
              </a:rPr>
              <a:t>favourite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travel guide.</a:t>
            </a:r>
          </a:p>
          <a:p>
            <a:pPr algn="just">
              <a:spcBef>
                <a:spcPts val="1200"/>
              </a:spcBef>
            </a:pPr>
            <a:r>
              <a:rPr lang="en-US" sz="44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3. 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My son, </a:t>
            </a:r>
            <a:r>
              <a:rPr lang="en-US" sz="4400" dirty="0">
                <a:solidFill>
                  <a:srgbClr val="00B050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is a huge fan of Taylor Swift, is on a music tour to see her in concert.</a:t>
            </a:r>
          </a:p>
          <a:p>
            <a:pPr algn="just">
              <a:spcBef>
                <a:spcPts val="1200"/>
              </a:spcBef>
            </a:pPr>
            <a:r>
              <a:rPr lang="en-US" sz="44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4. 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Ha Giang, </a:t>
            </a:r>
            <a:r>
              <a:rPr lang="en-US" sz="4400" dirty="0">
                <a:solidFill>
                  <a:srgbClr val="00B050"/>
                </a:solidFill>
                <a:latin typeface="BM Hanna" panose="020B0604020202020204" charset="-127"/>
                <a:ea typeface="BM Hanna" panose="020B0604020202020204" charset="-127"/>
              </a:rPr>
              <a:t>whose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beauty and history are appealing, is a must-go in my tour list.</a:t>
            </a:r>
          </a:p>
          <a:p>
            <a:pPr algn="just">
              <a:spcBef>
                <a:spcPts val="1200"/>
              </a:spcBef>
            </a:pPr>
            <a:r>
              <a:rPr lang="en-US" sz="44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5. 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While travelling, my father often spends time talking with the locals </a:t>
            </a:r>
            <a:r>
              <a:rPr lang="en-US" sz="4400" dirty="0">
                <a:solidFill>
                  <a:srgbClr val="00B050"/>
                </a:solidFill>
                <a:latin typeface="BM Hanna" panose="020B0604020202020204" charset="-127"/>
                <a:ea typeface="BM Hanna" panose="020B0604020202020204" charset="-127"/>
              </a:rPr>
              <a:t>whose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stories, he says, are interesting about the land we are visiting.</a:t>
            </a:r>
          </a:p>
        </p:txBody>
      </p:sp>
    </p:spTree>
    <p:extLst>
      <p:ext uri="{BB962C8B-B14F-4D97-AF65-F5344CB8AC3E}">
        <p14:creationId xmlns:p14="http://schemas.microsoft.com/office/powerpoint/2010/main" val="265400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7040" y="-247707"/>
            <a:ext cx="10370193" cy="10888358"/>
          </a:xfrm>
          <a:custGeom>
            <a:avLst/>
            <a:gdLst/>
            <a:ahLst/>
            <a:cxnLst/>
            <a:rect l="l" t="t" r="r" b="b"/>
            <a:pathLst>
              <a:path w="10370193" h="10888358">
                <a:moveTo>
                  <a:pt x="0" y="0"/>
                </a:moveTo>
                <a:lnTo>
                  <a:pt x="10370193" y="0"/>
                </a:lnTo>
                <a:lnTo>
                  <a:pt x="10370193" y="10888358"/>
                </a:lnTo>
                <a:lnTo>
                  <a:pt x="0" y="1088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72" r="-1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765519" y="220872"/>
            <a:ext cx="15408055" cy="2103413"/>
            <a:chOff x="0" y="0"/>
            <a:chExt cx="2677361" cy="5144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7361" cy="514409"/>
            </a:xfrm>
            <a:custGeom>
              <a:avLst/>
              <a:gdLst/>
              <a:ahLst/>
              <a:cxnLst/>
              <a:rect l="l" t="t" r="r" b="b"/>
              <a:pathLst>
                <a:path w="2677361" h="514409">
                  <a:moveTo>
                    <a:pt x="74635" y="0"/>
                  </a:moveTo>
                  <a:lnTo>
                    <a:pt x="2602727" y="0"/>
                  </a:lnTo>
                  <a:cubicBezTo>
                    <a:pt x="2622521" y="0"/>
                    <a:pt x="2641505" y="7863"/>
                    <a:pt x="2655501" y="21860"/>
                  </a:cubicBezTo>
                  <a:cubicBezTo>
                    <a:pt x="2669498" y="35857"/>
                    <a:pt x="2677361" y="54840"/>
                    <a:pt x="2677361" y="74635"/>
                  </a:cubicBezTo>
                  <a:lnTo>
                    <a:pt x="2677361" y="439774"/>
                  </a:lnTo>
                  <a:cubicBezTo>
                    <a:pt x="2677361" y="459569"/>
                    <a:pt x="2669498" y="478553"/>
                    <a:pt x="2655501" y="492549"/>
                  </a:cubicBezTo>
                  <a:cubicBezTo>
                    <a:pt x="2641505" y="506546"/>
                    <a:pt x="2622521" y="514409"/>
                    <a:pt x="2602727" y="514409"/>
                  </a:cubicBezTo>
                  <a:lnTo>
                    <a:pt x="74635" y="514409"/>
                  </a:lnTo>
                  <a:cubicBezTo>
                    <a:pt x="54840" y="514409"/>
                    <a:pt x="35857" y="506546"/>
                    <a:pt x="21860" y="492549"/>
                  </a:cubicBezTo>
                  <a:cubicBezTo>
                    <a:pt x="7863" y="478553"/>
                    <a:pt x="0" y="459569"/>
                    <a:pt x="0" y="439774"/>
                  </a:cubicBezTo>
                  <a:lnTo>
                    <a:pt x="0" y="74635"/>
                  </a:lnTo>
                  <a:cubicBezTo>
                    <a:pt x="0" y="54840"/>
                    <a:pt x="7863" y="35857"/>
                    <a:pt x="21860" y="21860"/>
                  </a:cubicBezTo>
                  <a:cubicBezTo>
                    <a:pt x="35857" y="7863"/>
                    <a:pt x="54840" y="0"/>
                    <a:pt x="74635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677361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25400" y="406410"/>
            <a:ext cx="1579736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4. Match a clause in A with a clause in B to make a complete sentence</a:t>
            </a:r>
          </a:p>
        </p:txBody>
      </p:sp>
      <p:sp>
        <p:nvSpPr>
          <p:cNvPr id="8" name="Freeform 8"/>
          <p:cNvSpPr/>
          <p:nvPr/>
        </p:nvSpPr>
        <p:spPr>
          <a:xfrm>
            <a:off x="8086348" y="7564081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251552" y="8225719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5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5" y="4114800"/>
                </a:lnTo>
                <a:lnTo>
                  <a:pt x="41458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15761984" y="-20574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4880882" y="4647735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4880882" y="5513829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755447" y="121660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 flipH="1">
            <a:off x="17095410" y="201037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1"/>
                </a:lnTo>
                <a:lnTo>
                  <a:pt x="941137" y="1568561"/>
                </a:lnTo>
                <a:lnTo>
                  <a:pt x="9411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18578D-1E2A-CC0A-8BE0-306E3D8BB8F2}"/>
              </a:ext>
            </a:extLst>
          </p:cNvPr>
          <p:cNvSpPr/>
          <p:nvPr/>
        </p:nvSpPr>
        <p:spPr>
          <a:xfrm>
            <a:off x="10127588" y="2600959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M Hanna" panose="020B0604020202020204" charset="-127"/>
                <a:ea typeface="BM Hanna" panose="020B0604020202020204" charset="-127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whose products are on display at the Handicraft Show.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DCF3B8-BD46-77E3-81E5-96F4F67B71D0}"/>
              </a:ext>
            </a:extLst>
          </p:cNvPr>
          <p:cNvSpPr/>
          <p:nvPr/>
        </p:nvSpPr>
        <p:spPr>
          <a:xfrm>
            <a:off x="10087895" y="5679612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M Hanna" panose="020B0604020202020204" charset="-127"/>
                <a:ea typeface="BM Hanna" panose="020B0604020202020204" charset="-127"/>
              </a:rPr>
              <a:t>c.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which appeared in the film “Jane Eyre”.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C1D125-9EAD-9742-961B-9680957FB135}"/>
              </a:ext>
            </a:extLst>
          </p:cNvPr>
          <p:cNvSpPr/>
          <p:nvPr/>
        </p:nvSpPr>
        <p:spPr>
          <a:xfrm>
            <a:off x="10058400" y="7208679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M Hanna" panose="020B0604020202020204" charset="-127"/>
                <a:ea typeface="BM Hanna" panose="020B0604020202020204" charset="-127"/>
              </a:rPr>
              <a:t>d.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whose breathtaking collection is a must-to-see.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43D96B-7397-9E7D-236B-4990D5DFABE6}"/>
              </a:ext>
            </a:extLst>
          </p:cNvPr>
          <p:cNvSpPr/>
          <p:nvPr/>
        </p:nvSpPr>
        <p:spPr>
          <a:xfrm>
            <a:off x="10060858" y="8734318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M Hanna" panose="020B0604020202020204" charset="-127"/>
                <a:ea typeface="BM Hanna" panose="020B0604020202020204" charset="-127"/>
              </a:rPr>
              <a:t>e.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who is arranging accommodation for our stay in Paris.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E683F3-3961-9C0E-E9CD-0C0B2C787C70}"/>
              </a:ext>
            </a:extLst>
          </p:cNvPr>
          <p:cNvSpPr/>
          <p:nvPr/>
        </p:nvSpPr>
        <p:spPr>
          <a:xfrm>
            <a:off x="10107923" y="4141650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BM Hanna" panose="020B0604020202020204" charset="-127"/>
                <a:ea typeface="BM Hanna" panose="020B0604020202020204" charset="-127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who knows a lot about the history of this area?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6F432C-5B76-980A-DFE4-E8413B943E60}"/>
              </a:ext>
            </a:extLst>
          </p:cNvPr>
          <p:cNvSpPr/>
          <p:nvPr/>
        </p:nvSpPr>
        <p:spPr>
          <a:xfrm>
            <a:off x="381000" y="2606971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indent="-144145">
              <a:spcAft>
                <a:spcPts val="0"/>
              </a:spcAft>
            </a:pPr>
            <a:r>
              <a:rPr lang="en-US" sz="36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1.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Don’t forget to visit the National Air and Space Museum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D506B8-3A97-B29C-B095-D9B5AFF7BEA3}"/>
              </a:ext>
            </a:extLst>
          </p:cNvPr>
          <p:cNvSpPr/>
          <p:nvPr/>
        </p:nvSpPr>
        <p:spPr>
          <a:xfrm>
            <a:off x="366252" y="5679613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indent="-144145">
              <a:spcAft>
                <a:spcPts val="0"/>
              </a:spcAft>
            </a:pPr>
            <a:r>
              <a:rPr lang="en-US" sz="36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3.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There, I could see the ruinous hall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C1A3CE3-6DDB-7F7C-B566-2EDB306845D8}"/>
              </a:ext>
            </a:extLst>
          </p:cNvPr>
          <p:cNvSpPr/>
          <p:nvPr/>
        </p:nvSpPr>
        <p:spPr>
          <a:xfrm>
            <a:off x="354631" y="7213910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indent="-144145">
              <a:spcAft>
                <a:spcPts val="0"/>
              </a:spcAft>
            </a:pPr>
            <a:r>
              <a:rPr lang="en-US" sz="36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4.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Could you recommend a local tour guide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9E9BBD-3699-67AE-553A-4405C17F8366}"/>
              </a:ext>
            </a:extLst>
          </p:cNvPr>
          <p:cNvSpPr/>
          <p:nvPr/>
        </p:nvSpPr>
        <p:spPr>
          <a:xfrm>
            <a:off x="366252" y="8732929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indent="-144145">
              <a:spcAft>
                <a:spcPts val="0"/>
              </a:spcAft>
            </a:pPr>
            <a:r>
              <a:rPr lang="en-US" sz="36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5.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We were lucky to meet some artisans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4F33FE5-B300-4120-3F27-5A39925A3216}"/>
              </a:ext>
            </a:extLst>
          </p:cNvPr>
          <p:cNvSpPr/>
          <p:nvPr/>
        </p:nvSpPr>
        <p:spPr>
          <a:xfrm>
            <a:off x="366252" y="4152955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indent="-144145">
              <a:spcAft>
                <a:spcPts val="0"/>
              </a:spcAft>
            </a:pPr>
            <a:r>
              <a:rPr lang="en-US" sz="36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2.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Yesterday I phoned Pierre, </a:t>
            </a:r>
          </a:p>
        </p:txBody>
      </p:sp>
    </p:spTree>
    <p:extLst>
      <p:ext uri="{BB962C8B-B14F-4D97-AF65-F5344CB8AC3E}">
        <p14:creationId xmlns:p14="http://schemas.microsoft.com/office/powerpoint/2010/main" val="40559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7040" y="-247707"/>
            <a:ext cx="10370193" cy="10888358"/>
          </a:xfrm>
          <a:custGeom>
            <a:avLst/>
            <a:gdLst/>
            <a:ahLst/>
            <a:cxnLst/>
            <a:rect l="l" t="t" r="r" b="b"/>
            <a:pathLst>
              <a:path w="10370193" h="10888358">
                <a:moveTo>
                  <a:pt x="0" y="0"/>
                </a:moveTo>
                <a:lnTo>
                  <a:pt x="10370193" y="0"/>
                </a:lnTo>
                <a:lnTo>
                  <a:pt x="10370193" y="10888358"/>
                </a:lnTo>
                <a:lnTo>
                  <a:pt x="0" y="1088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72" r="-1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583764" y="220873"/>
            <a:ext cx="9908748" cy="1233924"/>
            <a:chOff x="0" y="0"/>
            <a:chExt cx="2677361" cy="5144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7361" cy="514409"/>
            </a:xfrm>
            <a:custGeom>
              <a:avLst/>
              <a:gdLst/>
              <a:ahLst/>
              <a:cxnLst/>
              <a:rect l="l" t="t" r="r" b="b"/>
              <a:pathLst>
                <a:path w="2677361" h="514409">
                  <a:moveTo>
                    <a:pt x="74635" y="0"/>
                  </a:moveTo>
                  <a:lnTo>
                    <a:pt x="2602727" y="0"/>
                  </a:lnTo>
                  <a:cubicBezTo>
                    <a:pt x="2622521" y="0"/>
                    <a:pt x="2641505" y="7863"/>
                    <a:pt x="2655501" y="21860"/>
                  </a:cubicBezTo>
                  <a:cubicBezTo>
                    <a:pt x="2669498" y="35857"/>
                    <a:pt x="2677361" y="54840"/>
                    <a:pt x="2677361" y="74635"/>
                  </a:cubicBezTo>
                  <a:lnTo>
                    <a:pt x="2677361" y="439774"/>
                  </a:lnTo>
                  <a:cubicBezTo>
                    <a:pt x="2677361" y="459569"/>
                    <a:pt x="2669498" y="478553"/>
                    <a:pt x="2655501" y="492549"/>
                  </a:cubicBezTo>
                  <a:cubicBezTo>
                    <a:pt x="2641505" y="506546"/>
                    <a:pt x="2622521" y="514409"/>
                    <a:pt x="2602727" y="514409"/>
                  </a:cubicBezTo>
                  <a:lnTo>
                    <a:pt x="74635" y="514409"/>
                  </a:lnTo>
                  <a:cubicBezTo>
                    <a:pt x="54840" y="514409"/>
                    <a:pt x="35857" y="506546"/>
                    <a:pt x="21860" y="492549"/>
                  </a:cubicBezTo>
                  <a:cubicBezTo>
                    <a:pt x="7863" y="478553"/>
                    <a:pt x="0" y="459569"/>
                    <a:pt x="0" y="439774"/>
                  </a:cubicBezTo>
                  <a:lnTo>
                    <a:pt x="0" y="74635"/>
                  </a:lnTo>
                  <a:cubicBezTo>
                    <a:pt x="0" y="54840"/>
                    <a:pt x="7863" y="35857"/>
                    <a:pt x="21860" y="21860"/>
                  </a:cubicBezTo>
                  <a:cubicBezTo>
                    <a:pt x="35857" y="7863"/>
                    <a:pt x="54840" y="0"/>
                    <a:pt x="74635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677361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25400" y="406410"/>
            <a:ext cx="1579736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Check your answer</a:t>
            </a:r>
          </a:p>
        </p:txBody>
      </p:sp>
      <p:sp>
        <p:nvSpPr>
          <p:cNvPr id="8" name="Freeform 8"/>
          <p:cNvSpPr/>
          <p:nvPr/>
        </p:nvSpPr>
        <p:spPr>
          <a:xfrm>
            <a:off x="8086348" y="7564081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251552" y="8225719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5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5" y="4114800"/>
                </a:lnTo>
                <a:lnTo>
                  <a:pt x="41458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15761984" y="-20574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4880882" y="4647735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4880882" y="5513829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755447" y="121660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 flipH="1">
            <a:off x="17095410" y="201037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1"/>
                </a:lnTo>
                <a:lnTo>
                  <a:pt x="941137" y="1568561"/>
                </a:lnTo>
                <a:lnTo>
                  <a:pt x="9411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18578D-1E2A-CC0A-8BE0-306E3D8BB8F2}"/>
              </a:ext>
            </a:extLst>
          </p:cNvPr>
          <p:cNvSpPr/>
          <p:nvPr/>
        </p:nvSpPr>
        <p:spPr>
          <a:xfrm>
            <a:off x="10127588" y="2600959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whose products are on display at the Handicraft Show.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DCF3B8-BD46-77E3-81E5-96F4F67B71D0}"/>
              </a:ext>
            </a:extLst>
          </p:cNvPr>
          <p:cNvSpPr/>
          <p:nvPr/>
        </p:nvSpPr>
        <p:spPr>
          <a:xfrm>
            <a:off x="10087895" y="5679612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which appeared in the film “Jane Eyre”.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C1D125-9EAD-9742-961B-9680957FB135}"/>
              </a:ext>
            </a:extLst>
          </p:cNvPr>
          <p:cNvSpPr/>
          <p:nvPr/>
        </p:nvSpPr>
        <p:spPr>
          <a:xfrm>
            <a:off x="10058400" y="7208679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whose breathtaking collection is a must-to-see.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43D96B-7397-9E7D-236B-4990D5DFABE6}"/>
              </a:ext>
            </a:extLst>
          </p:cNvPr>
          <p:cNvSpPr/>
          <p:nvPr/>
        </p:nvSpPr>
        <p:spPr>
          <a:xfrm>
            <a:off x="10060858" y="8734318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e.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 is arranging accommodation for our stay in Paris.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E683F3-3961-9C0E-E9CD-0C0B2C787C70}"/>
              </a:ext>
            </a:extLst>
          </p:cNvPr>
          <p:cNvSpPr/>
          <p:nvPr/>
        </p:nvSpPr>
        <p:spPr>
          <a:xfrm>
            <a:off x="10107923" y="4141650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 knows a lot about the history of this area?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6F432C-5B76-980A-DFE4-E8413B943E60}"/>
              </a:ext>
            </a:extLst>
          </p:cNvPr>
          <p:cNvSpPr/>
          <p:nvPr/>
        </p:nvSpPr>
        <p:spPr>
          <a:xfrm>
            <a:off x="381000" y="2606971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marR="0" lvl="0" indent="-1441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Don’t forget to visit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the National Air and Space Museum</a:t>
            </a:r>
          </a:p>
        </p:txBody>
      </p:sp>
    </p:spTree>
    <p:extLst>
      <p:ext uri="{BB962C8B-B14F-4D97-AF65-F5344CB8AC3E}">
        <p14:creationId xmlns:p14="http://schemas.microsoft.com/office/powerpoint/2010/main" val="422120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97531E-6 L 9.04167E-5 -0.444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45615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0" y="0"/>
                </a:moveTo>
                <a:lnTo>
                  <a:pt x="10389615" y="0"/>
                </a:lnTo>
                <a:lnTo>
                  <a:pt x="10389615" y="10994302"/>
                </a:lnTo>
                <a:lnTo>
                  <a:pt x="0" y="10994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116153" y="137389"/>
            <a:ext cx="12548165" cy="1953148"/>
            <a:chOff x="0" y="0"/>
            <a:chExt cx="3304867" cy="5144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04866" cy="514409"/>
            </a:xfrm>
            <a:custGeom>
              <a:avLst/>
              <a:gdLst/>
              <a:ahLst/>
              <a:cxnLst/>
              <a:rect l="l" t="t" r="r" b="b"/>
              <a:pathLst>
                <a:path w="3304866" h="514409">
                  <a:moveTo>
                    <a:pt x="60464" y="0"/>
                  </a:moveTo>
                  <a:lnTo>
                    <a:pt x="3244403" y="0"/>
                  </a:lnTo>
                  <a:cubicBezTo>
                    <a:pt x="3260439" y="0"/>
                    <a:pt x="3275818" y="6370"/>
                    <a:pt x="3287157" y="17709"/>
                  </a:cubicBezTo>
                  <a:cubicBezTo>
                    <a:pt x="3298496" y="29049"/>
                    <a:pt x="3304866" y="44428"/>
                    <a:pt x="3304866" y="60464"/>
                  </a:cubicBezTo>
                  <a:lnTo>
                    <a:pt x="3304866" y="453946"/>
                  </a:lnTo>
                  <a:cubicBezTo>
                    <a:pt x="3304866" y="487339"/>
                    <a:pt x="3277796" y="514409"/>
                    <a:pt x="3244403" y="514409"/>
                  </a:cubicBezTo>
                  <a:lnTo>
                    <a:pt x="60464" y="514409"/>
                  </a:lnTo>
                  <a:cubicBezTo>
                    <a:pt x="27071" y="514409"/>
                    <a:pt x="0" y="487339"/>
                    <a:pt x="0" y="453946"/>
                  </a:cubicBezTo>
                  <a:lnTo>
                    <a:pt x="0" y="60464"/>
                  </a:lnTo>
                  <a:cubicBezTo>
                    <a:pt x="0" y="27071"/>
                    <a:pt x="27071" y="0"/>
                    <a:pt x="60464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304867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262601" y="542953"/>
            <a:ext cx="12255264" cy="159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Let’s </a:t>
            </a:r>
            <a:r>
              <a:rPr lang="en-US" sz="138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watch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acker TH Bold"/>
              <a:ea typeface="MiCracker TH Bold"/>
              <a:cs typeface="MiCracker TH Bold"/>
              <a:sym typeface="MiCracker TH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486099" y="776927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232128" y="776927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5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5" y="4114800"/>
                </a:lnTo>
                <a:lnTo>
                  <a:pt x="41458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15083362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563418" y="542953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0" y="0"/>
                </a:lnTo>
                <a:lnTo>
                  <a:pt x="923850" y="1539750"/>
                </a:lnTo>
                <a:lnTo>
                  <a:pt x="0" y="1539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4649954" y="459450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6" y="0"/>
                </a:moveTo>
                <a:lnTo>
                  <a:pt x="0" y="0"/>
                </a:lnTo>
                <a:lnTo>
                  <a:pt x="0" y="1568561"/>
                </a:lnTo>
                <a:lnTo>
                  <a:pt x="941136" y="1568561"/>
                </a:lnTo>
                <a:lnTo>
                  <a:pt x="94113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Relative Pronouns">
            <a:hlinkClick r:id="" action="ppaction://media"/>
            <a:extLst>
              <a:ext uri="{FF2B5EF4-FFF2-40B4-BE49-F238E27FC236}">
                <a16:creationId xmlns:a16="http://schemas.microsoft.com/office/drawing/2014/main" id="{ED5B8A89-F40D-E576-0DB6-E6F923FB19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16678" y="2276616"/>
            <a:ext cx="14357555" cy="80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7040" y="-247707"/>
            <a:ext cx="10370193" cy="10888358"/>
          </a:xfrm>
          <a:custGeom>
            <a:avLst/>
            <a:gdLst/>
            <a:ahLst/>
            <a:cxnLst/>
            <a:rect l="l" t="t" r="r" b="b"/>
            <a:pathLst>
              <a:path w="10370193" h="10888358">
                <a:moveTo>
                  <a:pt x="0" y="0"/>
                </a:moveTo>
                <a:lnTo>
                  <a:pt x="10370193" y="0"/>
                </a:lnTo>
                <a:lnTo>
                  <a:pt x="10370193" y="10888358"/>
                </a:lnTo>
                <a:lnTo>
                  <a:pt x="0" y="1088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72" r="-1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583764" y="220873"/>
            <a:ext cx="9908748" cy="1233924"/>
            <a:chOff x="0" y="0"/>
            <a:chExt cx="2677361" cy="5144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7361" cy="514409"/>
            </a:xfrm>
            <a:custGeom>
              <a:avLst/>
              <a:gdLst/>
              <a:ahLst/>
              <a:cxnLst/>
              <a:rect l="l" t="t" r="r" b="b"/>
              <a:pathLst>
                <a:path w="2677361" h="514409">
                  <a:moveTo>
                    <a:pt x="74635" y="0"/>
                  </a:moveTo>
                  <a:lnTo>
                    <a:pt x="2602727" y="0"/>
                  </a:lnTo>
                  <a:cubicBezTo>
                    <a:pt x="2622521" y="0"/>
                    <a:pt x="2641505" y="7863"/>
                    <a:pt x="2655501" y="21860"/>
                  </a:cubicBezTo>
                  <a:cubicBezTo>
                    <a:pt x="2669498" y="35857"/>
                    <a:pt x="2677361" y="54840"/>
                    <a:pt x="2677361" y="74635"/>
                  </a:cubicBezTo>
                  <a:lnTo>
                    <a:pt x="2677361" y="439774"/>
                  </a:lnTo>
                  <a:cubicBezTo>
                    <a:pt x="2677361" y="459569"/>
                    <a:pt x="2669498" y="478553"/>
                    <a:pt x="2655501" y="492549"/>
                  </a:cubicBezTo>
                  <a:cubicBezTo>
                    <a:pt x="2641505" y="506546"/>
                    <a:pt x="2622521" y="514409"/>
                    <a:pt x="2602727" y="514409"/>
                  </a:cubicBezTo>
                  <a:lnTo>
                    <a:pt x="74635" y="514409"/>
                  </a:lnTo>
                  <a:cubicBezTo>
                    <a:pt x="54840" y="514409"/>
                    <a:pt x="35857" y="506546"/>
                    <a:pt x="21860" y="492549"/>
                  </a:cubicBezTo>
                  <a:cubicBezTo>
                    <a:pt x="7863" y="478553"/>
                    <a:pt x="0" y="459569"/>
                    <a:pt x="0" y="439774"/>
                  </a:cubicBezTo>
                  <a:lnTo>
                    <a:pt x="0" y="74635"/>
                  </a:lnTo>
                  <a:cubicBezTo>
                    <a:pt x="0" y="54840"/>
                    <a:pt x="7863" y="35857"/>
                    <a:pt x="21860" y="21860"/>
                  </a:cubicBezTo>
                  <a:cubicBezTo>
                    <a:pt x="35857" y="7863"/>
                    <a:pt x="54840" y="0"/>
                    <a:pt x="74635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677361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25400" y="406410"/>
            <a:ext cx="1579736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Check your answer</a:t>
            </a:r>
          </a:p>
        </p:txBody>
      </p:sp>
      <p:sp>
        <p:nvSpPr>
          <p:cNvPr id="8" name="Freeform 8"/>
          <p:cNvSpPr/>
          <p:nvPr/>
        </p:nvSpPr>
        <p:spPr>
          <a:xfrm>
            <a:off x="8086348" y="7564081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251552" y="8225719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5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5" y="4114800"/>
                </a:lnTo>
                <a:lnTo>
                  <a:pt x="41458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15761984" y="-20574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4880882" y="4647735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4880882" y="5513829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755447" y="121660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 flipH="1">
            <a:off x="17095410" y="201037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1"/>
                </a:lnTo>
                <a:lnTo>
                  <a:pt x="941137" y="1568561"/>
                </a:lnTo>
                <a:lnTo>
                  <a:pt x="9411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18578D-1E2A-CC0A-8BE0-306E3D8BB8F2}"/>
              </a:ext>
            </a:extLst>
          </p:cNvPr>
          <p:cNvSpPr/>
          <p:nvPr/>
        </p:nvSpPr>
        <p:spPr>
          <a:xfrm>
            <a:off x="10127588" y="2600959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whose products are on display at the Handicraft Show.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DCF3B8-BD46-77E3-81E5-96F4F67B71D0}"/>
              </a:ext>
            </a:extLst>
          </p:cNvPr>
          <p:cNvSpPr/>
          <p:nvPr/>
        </p:nvSpPr>
        <p:spPr>
          <a:xfrm>
            <a:off x="10087895" y="5679612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which appeared in the film “Jane Eyre”.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C1D125-9EAD-9742-961B-9680957FB135}"/>
              </a:ext>
            </a:extLst>
          </p:cNvPr>
          <p:cNvSpPr/>
          <p:nvPr/>
        </p:nvSpPr>
        <p:spPr>
          <a:xfrm>
            <a:off x="10060708" y="8852377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BM Hanna" panose="020B0604020202020204" charset="-127"/>
                <a:ea typeface="BM Hanna" panose="020B0604020202020204" charset="-127"/>
              </a:rPr>
              <a:t>e. </a:t>
            </a:r>
            <a:r>
              <a:rPr lang="en-US" sz="3600" b="1" dirty="0">
                <a:solidFill>
                  <a:prstClr val="black"/>
                </a:solidFill>
                <a:latin typeface="BM Hanna" panose="020B0604020202020204" charset="-127"/>
                <a:ea typeface="BM Hanna" panose="020B0604020202020204" charset="-127"/>
              </a:rPr>
              <a:t>who is arranging accommodation for our stay in Paris.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E683F3-3961-9C0E-E9CD-0C0B2C787C70}"/>
              </a:ext>
            </a:extLst>
          </p:cNvPr>
          <p:cNvSpPr/>
          <p:nvPr/>
        </p:nvSpPr>
        <p:spPr>
          <a:xfrm>
            <a:off x="10107923" y="4141650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 knows a lot about the history of this area?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6F432C-5B76-980A-DFE4-E8413B943E60}"/>
              </a:ext>
            </a:extLst>
          </p:cNvPr>
          <p:cNvSpPr/>
          <p:nvPr/>
        </p:nvSpPr>
        <p:spPr>
          <a:xfrm>
            <a:off x="381000" y="2606971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indent="-144145">
              <a:spcAft>
                <a:spcPts val="0"/>
              </a:spcAft>
            </a:pPr>
            <a:r>
              <a:rPr lang="en-US" sz="36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2.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Yesterday I phoned </a:t>
            </a:r>
            <a:r>
              <a:rPr lang="en-US" sz="3600" b="1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Pierre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80498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46914E-7 L 3.61111E-6 -0.607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3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5" grpId="1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7040" y="-247707"/>
            <a:ext cx="10370193" cy="10888358"/>
          </a:xfrm>
          <a:custGeom>
            <a:avLst/>
            <a:gdLst/>
            <a:ahLst/>
            <a:cxnLst/>
            <a:rect l="l" t="t" r="r" b="b"/>
            <a:pathLst>
              <a:path w="10370193" h="10888358">
                <a:moveTo>
                  <a:pt x="0" y="0"/>
                </a:moveTo>
                <a:lnTo>
                  <a:pt x="10370193" y="0"/>
                </a:lnTo>
                <a:lnTo>
                  <a:pt x="10370193" y="10888358"/>
                </a:lnTo>
                <a:lnTo>
                  <a:pt x="0" y="1088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72" r="-1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583764" y="220873"/>
            <a:ext cx="9908748" cy="1233924"/>
            <a:chOff x="0" y="0"/>
            <a:chExt cx="2677361" cy="5144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7361" cy="514409"/>
            </a:xfrm>
            <a:custGeom>
              <a:avLst/>
              <a:gdLst/>
              <a:ahLst/>
              <a:cxnLst/>
              <a:rect l="l" t="t" r="r" b="b"/>
              <a:pathLst>
                <a:path w="2677361" h="514409">
                  <a:moveTo>
                    <a:pt x="74635" y="0"/>
                  </a:moveTo>
                  <a:lnTo>
                    <a:pt x="2602727" y="0"/>
                  </a:lnTo>
                  <a:cubicBezTo>
                    <a:pt x="2622521" y="0"/>
                    <a:pt x="2641505" y="7863"/>
                    <a:pt x="2655501" y="21860"/>
                  </a:cubicBezTo>
                  <a:cubicBezTo>
                    <a:pt x="2669498" y="35857"/>
                    <a:pt x="2677361" y="54840"/>
                    <a:pt x="2677361" y="74635"/>
                  </a:cubicBezTo>
                  <a:lnTo>
                    <a:pt x="2677361" y="439774"/>
                  </a:lnTo>
                  <a:cubicBezTo>
                    <a:pt x="2677361" y="459569"/>
                    <a:pt x="2669498" y="478553"/>
                    <a:pt x="2655501" y="492549"/>
                  </a:cubicBezTo>
                  <a:cubicBezTo>
                    <a:pt x="2641505" y="506546"/>
                    <a:pt x="2622521" y="514409"/>
                    <a:pt x="2602727" y="514409"/>
                  </a:cubicBezTo>
                  <a:lnTo>
                    <a:pt x="74635" y="514409"/>
                  </a:lnTo>
                  <a:cubicBezTo>
                    <a:pt x="54840" y="514409"/>
                    <a:pt x="35857" y="506546"/>
                    <a:pt x="21860" y="492549"/>
                  </a:cubicBezTo>
                  <a:cubicBezTo>
                    <a:pt x="7863" y="478553"/>
                    <a:pt x="0" y="459569"/>
                    <a:pt x="0" y="439774"/>
                  </a:cubicBezTo>
                  <a:lnTo>
                    <a:pt x="0" y="74635"/>
                  </a:lnTo>
                  <a:cubicBezTo>
                    <a:pt x="0" y="54840"/>
                    <a:pt x="7863" y="35857"/>
                    <a:pt x="21860" y="21860"/>
                  </a:cubicBezTo>
                  <a:cubicBezTo>
                    <a:pt x="35857" y="7863"/>
                    <a:pt x="54840" y="0"/>
                    <a:pt x="74635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677361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25400" y="406410"/>
            <a:ext cx="1579736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Check your answer</a:t>
            </a:r>
          </a:p>
        </p:txBody>
      </p:sp>
      <p:sp>
        <p:nvSpPr>
          <p:cNvPr id="8" name="Freeform 8"/>
          <p:cNvSpPr/>
          <p:nvPr/>
        </p:nvSpPr>
        <p:spPr>
          <a:xfrm>
            <a:off x="8086348" y="7564081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251552" y="8225719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5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5" y="4114800"/>
                </a:lnTo>
                <a:lnTo>
                  <a:pt x="41458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15761984" y="-20574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4880882" y="4647735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4880882" y="5513829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755447" y="121660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 flipH="1">
            <a:off x="17095410" y="201037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1"/>
                </a:lnTo>
                <a:lnTo>
                  <a:pt x="941137" y="1568561"/>
                </a:lnTo>
                <a:lnTo>
                  <a:pt x="9411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18578D-1E2A-CC0A-8BE0-306E3D8BB8F2}"/>
              </a:ext>
            </a:extLst>
          </p:cNvPr>
          <p:cNvSpPr/>
          <p:nvPr/>
        </p:nvSpPr>
        <p:spPr>
          <a:xfrm>
            <a:off x="10127588" y="2600959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whose products are on display at the Handicraft Show.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C1D125-9EAD-9742-961B-9680957FB135}"/>
              </a:ext>
            </a:extLst>
          </p:cNvPr>
          <p:cNvSpPr/>
          <p:nvPr/>
        </p:nvSpPr>
        <p:spPr>
          <a:xfrm>
            <a:off x="10127588" y="5739505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>
                <a:solidFill>
                  <a:srgbClr val="F79646">
                    <a:lumMod val="75000"/>
                  </a:srgbClr>
                </a:solidFill>
                <a:latin typeface="BM Hanna" panose="020B0604020202020204" charset="-127"/>
                <a:ea typeface="BM Hanna" panose="020B0604020202020204" charset="-127"/>
              </a:rPr>
              <a:t>c. </a:t>
            </a:r>
            <a:r>
              <a:rPr lang="en-US" sz="3600" b="1">
                <a:solidFill>
                  <a:prstClr val="black"/>
                </a:solidFill>
                <a:latin typeface="BM Hanna" panose="020B0604020202020204" charset="-127"/>
                <a:ea typeface="BM Hanna" panose="020B0604020202020204" charset="-127"/>
              </a:rPr>
              <a:t>which appeared in the film “Jane Eyre”.</a:t>
            </a:r>
            <a:endParaRPr lang="en-US" sz="3600" b="1" dirty="0">
              <a:solidFill>
                <a:prstClr val="black"/>
              </a:solidFill>
              <a:latin typeface="BM Hanna" panose="020B0604020202020204" charset="-127"/>
              <a:ea typeface="BM Hanna" panose="020B0604020202020204" charset="-127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E683F3-3961-9C0E-E9CD-0C0B2C787C70}"/>
              </a:ext>
            </a:extLst>
          </p:cNvPr>
          <p:cNvSpPr/>
          <p:nvPr/>
        </p:nvSpPr>
        <p:spPr>
          <a:xfrm>
            <a:off x="10107923" y="4141650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 knows a lot about the history of this area?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6F432C-5B76-980A-DFE4-E8413B943E60}"/>
              </a:ext>
            </a:extLst>
          </p:cNvPr>
          <p:cNvSpPr/>
          <p:nvPr/>
        </p:nvSpPr>
        <p:spPr>
          <a:xfrm>
            <a:off x="381000" y="2606971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indent="-144145">
              <a:spcAft>
                <a:spcPts val="0"/>
              </a:spcAft>
            </a:pPr>
            <a:r>
              <a:rPr lang="en-US" sz="36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3.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There, I could see </a:t>
            </a:r>
            <a:r>
              <a:rPr lang="en-US" sz="3600" b="1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the ruinous hall</a:t>
            </a:r>
          </a:p>
        </p:txBody>
      </p:sp>
    </p:spTree>
    <p:extLst>
      <p:ext uri="{BB962C8B-B14F-4D97-AF65-F5344CB8AC3E}">
        <p14:creationId xmlns:p14="http://schemas.microsoft.com/office/powerpoint/2010/main" val="14573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20988E-6 L -0.00364 -0.308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5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5" grpId="1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7040" y="-247707"/>
            <a:ext cx="10370193" cy="10888358"/>
          </a:xfrm>
          <a:custGeom>
            <a:avLst/>
            <a:gdLst/>
            <a:ahLst/>
            <a:cxnLst/>
            <a:rect l="l" t="t" r="r" b="b"/>
            <a:pathLst>
              <a:path w="10370193" h="10888358">
                <a:moveTo>
                  <a:pt x="0" y="0"/>
                </a:moveTo>
                <a:lnTo>
                  <a:pt x="10370193" y="0"/>
                </a:lnTo>
                <a:lnTo>
                  <a:pt x="10370193" y="10888358"/>
                </a:lnTo>
                <a:lnTo>
                  <a:pt x="0" y="1088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72" r="-1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583764" y="220873"/>
            <a:ext cx="9908748" cy="1233924"/>
            <a:chOff x="0" y="0"/>
            <a:chExt cx="2677361" cy="5144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7361" cy="514409"/>
            </a:xfrm>
            <a:custGeom>
              <a:avLst/>
              <a:gdLst/>
              <a:ahLst/>
              <a:cxnLst/>
              <a:rect l="l" t="t" r="r" b="b"/>
              <a:pathLst>
                <a:path w="2677361" h="514409">
                  <a:moveTo>
                    <a:pt x="74635" y="0"/>
                  </a:moveTo>
                  <a:lnTo>
                    <a:pt x="2602727" y="0"/>
                  </a:lnTo>
                  <a:cubicBezTo>
                    <a:pt x="2622521" y="0"/>
                    <a:pt x="2641505" y="7863"/>
                    <a:pt x="2655501" y="21860"/>
                  </a:cubicBezTo>
                  <a:cubicBezTo>
                    <a:pt x="2669498" y="35857"/>
                    <a:pt x="2677361" y="54840"/>
                    <a:pt x="2677361" y="74635"/>
                  </a:cubicBezTo>
                  <a:lnTo>
                    <a:pt x="2677361" y="439774"/>
                  </a:lnTo>
                  <a:cubicBezTo>
                    <a:pt x="2677361" y="459569"/>
                    <a:pt x="2669498" y="478553"/>
                    <a:pt x="2655501" y="492549"/>
                  </a:cubicBezTo>
                  <a:cubicBezTo>
                    <a:pt x="2641505" y="506546"/>
                    <a:pt x="2622521" y="514409"/>
                    <a:pt x="2602727" y="514409"/>
                  </a:cubicBezTo>
                  <a:lnTo>
                    <a:pt x="74635" y="514409"/>
                  </a:lnTo>
                  <a:cubicBezTo>
                    <a:pt x="54840" y="514409"/>
                    <a:pt x="35857" y="506546"/>
                    <a:pt x="21860" y="492549"/>
                  </a:cubicBezTo>
                  <a:cubicBezTo>
                    <a:pt x="7863" y="478553"/>
                    <a:pt x="0" y="459569"/>
                    <a:pt x="0" y="439774"/>
                  </a:cubicBezTo>
                  <a:lnTo>
                    <a:pt x="0" y="74635"/>
                  </a:lnTo>
                  <a:cubicBezTo>
                    <a:pt x="0" y="54840"/>
                    <a:pt x="7863" y="35857"/>
                    <a:pt x="21860" y="21860"/>
                  </a:cubicBezTo>
                  <a:cubicBezTo>
                    <a:pt x="35857" y="7863"/>
                    <a:pt x="54840" y="0"/>
                    <a:pt x="74635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677361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25400" y="406410"/>
            <a:ext cx="1579736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Check your answer</a:t>
            </a:r>
          </a:p>
        </p:txBody>
      </p:sp>
      <p:sp>
        <p:nvSpPr>
          <p:cNvPr id="8" name="Freeform 8"/>
          <p:cNvSpPr/>
          <p:nvPr/>
        </p:nvSpPr>
        <p:spPr>
          <a:xfrm>
            <a:off x="8086348" y="7564081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251552" y="8225719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5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5" y="4114800"/>
                </a:lnTo>
                <a:lnTo>
                  <a:pt x="41458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15761984" y="-20574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4880882" y="4647735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4880882" y="5513829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755447" y="121660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 flipH="1">
            <a:off x="17095410" y="201037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1"/>
                </a:lnTo>
                <a:lnTo>
                  <a:pt x="941137" y="1568561"/>
                </a:lnTo>
                <a:lnTo>
                  <a:pt x="9411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18578D-1E2A-CC0A-8BE0-306E3D8BB8F2}"/>
              </a:ext>
            </a:extLst>
          </p:cNvPr>
          <p:cNvSpPr/>
          <p:nvPr/>
        </p:nvSpPr>
        <p:spPr>
          <a:xfrm>
            <a:off x="10127588" y="2600959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whose products are on display at the Handicraft Show.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C1D125-9EAD-9742-961B-9680957FB135}"/>
              </a:ext>
            </a:extLst>
          </p:cNvPr>
          <p:cNvSpPr/>
          <p:nvPr/>
        </p:nvSpPr>
        <p:spPr>
          <a:xfrm>
            <a:off x="10173924" y="4266889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>
                <a:solidFill>
                  <a:srgbClr val="F79646">
                    <a:lumMod val="75000"/>
                  </a:srgbClr>
                </a:solidFill>
                <a:latin typeface="BM Hanna" panose="020B0604020202020204" charset="-127"/>
                <a:ea typeface="BM Hanna" panose="020B0604020202020204" charset="-127"/>
              </a:rPr>
              <a:t>b. </a:t>
            </a:r>
            <a:r>
              <a:rPr lang="en-US" sz="3600" b="1">
                <a:solidFill>
                  <a:prstClr val="black"/>
                </a:solidFill>
                <a:latin typeface="BM Hanna" panose="020B0604020202020204" charset="-127"/>
                <a:ea typeface="BM Hanna" panose="020B0604020202020204" charset="-127"/>
              </a:rPr>
              <a:t>who knows a lot about the history of this area?</a:t>
            </a:r>
            <a:endParaRPr lang="en-US" sz="3600" b="1" dirty="0">
              <a:solidFill>
                <a:prstClr val="black"/>
              </a:solidFill>
              <a:latin typeface="BM Hanna" panose="020B0604020202020204" charset="-127"/>
              <a:ea typeface="BM Hanna" panose="020B0604020202020204" charset="-127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6F432C-5B76-980A-DFE4-E8413B943E60}"/>
              </a:ext>
            </a:extLst>
          </p:cNvPr>
          <p:cNvSpPr/>
          <p:nvPr/>
        </p:nvSpPr>
        <p:spPr>
          <a:xfrm>
            <a:off x="381000" y="2606971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indent="-144145">
              <a:spcAft>
                <a:spcPts val="0"/>
              </a:spcAft>
            </a:pPr>
            <a:r>
              <a:rPr lang="en-US" sz="36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4.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Could you recommend </a:t>
            </a:r>
            <a:r>
              <a:rPr lang="en-US" sz="3600" b="1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a local tour guide</a:t>
            </a:r>
          </a:p>
        </p:txBody>
      </p:sp>
    </p:spTree>
    <p:extLst>
      <p:ext uri="{BB962C8B-B14F-4D97-AF65-F5344CB8AC3E}">
        <p14:creationId xmlns:p14="http://schemas.microsoft.com/office/powerpoint/2010/main" val="13300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23457E-6 L -0.00191 -0.158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-79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7040" y="-247707"/>
            <a:ext cx="10370193" cy="10888358"/>
          </a:xfrm>
          <a:custGeom>
            <a:avLst/>
            <a:gdLst/>
            <a:ahLst/>
            <a:cxnLst/>
            <a:rect l="l" t="t" r="r" b="b"/>
            <a:pathLst>
              <a:path w="10370193" h="10888358">
                <a:moveTo>
                  <a:pt x="0" y="0"/>
                </a:moveTo>
                <a:lnTo>
                  <a:pt x="10370193" y="0"/>
                </a:lnTo>
                <a:lnTo>
                  <a:pt x="10370193" y="10888358"/>
                </a:lnTo>
                <a:lnTo>
                  <a:pt x="0" y="1088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72" r="-1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583764" y="220873"/>
            <a:ext cx="9908748" cy="1233924"/>
            <a:chOff x="0" y="0"/>
            <a:chExt cx="2677361" cy="5144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7361" cy="514409"/>
            </a:xfrm>
            <a:custGeom>
              <a:avLst/>
              <a:gdLst/>
              <a:ahLst/>
              <a:cxnLst/>
              <a:rect l="l" t="t" r="r" b="b"/>
              <a:pathLst>
                <a:path w="2677361" h="514409">
                  <a:moveTo>
                    <a:pt x="74635" y="0"/>
                  </a:moveTo>
                  <a:lnTo>
                    <a:pt x="2602727" y="0"/>
                  </a:lnTo>
                  <a:cubicBezTo>
                    <a:pt x="2622521" y="0"/>
                    <a:pt x="2641505" y="7863"/>
                    <a:pt x="2655501" y="21860"/>
                  </a:cubicBezTo>
                  <a:cubicBezTo>
                    <a:pt x="2669498" y="35857"/>
                    <a:pt x="2677361" y="54840"/>
                    <a:pt x="2677361" y="74635"/>
                  </a:cubicBezTo>
                  <a:lnTo>
                    <a:pt x="2677361" y="439774"/>
                  </a:lnTo>
                  <a:cubicBezTo>
                    <a:pt x="2677361" y="459569"/>
                    <a:pt x="2669498" y="478553"/>
                    <a:pt x="2655501" y="492549"/>
                  </a:cubicBezTo>
                  <a:cubicBezTo>
                    <a:pt x="2641505" y="506546"/>
                    <a:pt x="2622521" y="514409"/>
                    <a:pt x="2602727" y="514409"/>
                  </a:cubicBezTo>
                  <a:lnTo>
                    <a:pt x="74635" y="514409"/>
                  </a:lnTo>
                  <a:cubicBezTo>
                    <a:pt x="54840" y="514409"/>
                    <a:pt x="35857" y="506546"/>
                    <a:pt x="21860" y="492549"/>
                  </a:cubicBezTo>
                  <a:cubicBezTo>
                    <a:pt x="7863" y="478553"/>
                    <a:pt x="0" y="459569"/>
                    <a:pt x="0" y="439774"/>
                  </a:cubicBezTo>
                  <a:lnTo>
                    <a:pt x="0" y="74635"/>
                  </a:lnTo>
                  <a:cubicBezTo>
                    <a:pt x="0" y="54840"/>
                    <a:pt x="7863" y="35857"/>
                    <a:pt x="21860" y="21860"/>
                  </a:cubicBezTo>
                  <a:cubicBezTo>
                    <a:pt x="35857" y="7863"/>
                    <a:pt x="54840" y="0"/>
                    <a:pt x="74635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677361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25400" y="406410"/>
            <a:ext cx="1579736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Check your answer</a:t>
            </a:r>
          </a:p>
        </p:txBody>
      </p:sp>
      <p:sp>
        <p:nvSpPr>
          <p:cNvPr id="8" name="Freeform 8"/>
          <p:cNvSpPr/>
          <p:nvPr/>
        </p:nvSpPr>
        <p:spPr>
          <a:xfrm>
            <a:off x="8086348" y="7564081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251552" y="8225719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5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5" y="4114800"/>
                </a:lnTo>
                <a:lnTo>
                  <a:pt x="41458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15761984" y="-20574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4880882" y="4647735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4880882" y="5513829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755447" y="121660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 flipH="1">
            <a:off x="17095410" y="201037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1"/>
                </a:lnTo>
                <a:lnTo>
                  <a:pt x="941137" y="1568561"/>
                </a:lnTo>
                <a:lnTo>
                  <a:pt x="9411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18578D-1E2A-CC0A-8BE0-306E3D8BB8F2}"/>
              </a:ext>
            </a:extLst>
          </p:cNvPr>
          <p:cNvSpPr/>
          <p:nvPr/>
        </p:nvSpPr>
        <p:spPr>
          <a:xfrm>
            <a:off x="10127588" y="2600959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whose products are on display at the Handicraft Show.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6F432C-5B76-980A-DFE4-E8413B943E60}"/>
              </a:ext>
            </a:extLst>
          </p:cNvPr>
          <p:cNvSpPr/>
          <p:nvPr/>
        </p:nvSpPr>
        <p:spPr>
          <a:xfrm>
            <a:off x="381000" y="2606971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indent="-144145">
              <a:spcAft>
                <a:spcPts val="0"/>
              </a:spcAft>
            </a:pPr>
            <a:r>
              <a:rPr lang="en-US" sz="36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5. </a:t>
            </a:r>
            <a:r>
              <a:rPr lang="en-US" sz="3600" b="1" dirty="0">
                <a:solidFill>
                  <a:schemeClr val="tx1"/>
                </a:solidFill>
                <a:latin typeface="BM Hanna" panose="020B0604020202020204" charset="-127"/>
                <a:ea typeface="BM Hanna" panose="020B0604020202020204" charset="-127"/>
              </a:rPr>
              <a:t>We were lucky to meet </a:t>
            </a:r>
            <a:r>
              <a:rPr lang="en-US" sz="3600" b="1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some artisans</a:t>
            </a:r>
          </a:p>
        </p:txBody>
      </p:sp>
    </p:spTree>
    <p:extLst>
      <p:ext uri="{BB962C8B-B14F-4D97-AF65-F5344CB8AC3E}">
        <p14:creationId xmlns:p14="http://schemas.microsoft.com/office/powerpoint/2010/main" val="3186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7040" y="-247707"/>
            <a:ext cx="10370193" cy="10888358"/>
          </a:xfrm>
          <a:custGeom>
            <a:avLst/>
            <a:gdLst/>
            <a:ahLst/>
            <a:cxnLst/>
            <a:rect l="l" t="t" r="r" b="b"/>
            <a:pathLst>
              <a:path w="10370193" h="10888358">
                <a:moveTo>
                  <a:pt x="0" y="0"/>
                </a:moveTo>
                <a:lnTo>
                  <a:pt x="10370193" y="0"/>
                </a:lnTo>
                <a:lnTo>
                  <a:pt x="10370193" y="10888358"/>
                </a:lnTo>
                <a:lnTo>
                  <a:pt x="0" y="1088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72" r="-1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756911" y="252696"/>
            <a:ext cx="15408055" cy="1568561"/>
            <a:chOff x="0" y="0"/>
            <a:chExt cx="2677361" cy="5144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7361" cy="514409"/>
            </a:xfrm>
            <a:custGeom>
              <a:avLst/>
              <a:gdLst/>
              <a:ahLst/>
              <a:cxnLst/>
              <a:rect l="l" t="t" r="r" b="b"/>
              <a:pathLst>
                <a:path w="2677361" h="514409">
                  <a:moveTo>
                    <a:pt x="74635" y="0"/>
                  </a:moveTo>
                  <a:lnTo>
                    <a:pt x="2602727" y="0"/>
                  </a:lnTo>
                  <a:cubicBezTo>
                    <a:pt x="2622521" y="0"/>
                    <a:pt x="2641505" y="7863"/>
                    <a:pt x="2655501" y="21860"/>
                  </a:cubicBezTo>
                  <a:cubicBezTo>
                    <a:pt x="2669498" y="35857"/>
                    <a:pt x="2677361" y="54840"/>
                    <a:pt x="2677361" y="74635"/>
                  </a:cubicBezTo>
                  <a:lnTo>
                    <a:pt x="2677361" y="439774"/>
                  </a:lnTo>
                  <a:cubicBezTo>
                    <a:pt x="2677361" y="459569"/>
                    <a:pt x="2669498" y="478553"/>
                    <a:pt x="2655501" y="492549"/>
                  </a:cubicBezTo>
                  <a:cubicBezTo>
                    <a:pt x="2641505" y="506546"/>
                    <a:pt x="2622521" y="514409"/>
                    <a:pt x="2602727" y="514409"/>
                  </a:cubicBezTo>
                  <a:lnTo>
                    <a:pt x="74635" y="514409"/>
                  </a:lnTo>
                  <a:cubicBezTo>
                    <a:pt x="54840" y="514409"/>
                    <a:pt x="35857" y="506546"/>
                    <a:pt x="21860" y="492549"/>
                  </a:cubicBezTo>
                  <a:cubicBezTo>
                    <a:pt x="7863" y="478553"/>
                    <a:pt x="0" y="459569"/>
                    <a:pt x="0" y="439774"/>
                  </a:cubicBezTo>
                  <a:lnTo>
                    <a:pt x="0" y="74635"/>
                  </a:lnTo>
                  <a:cubicBezTo>
                    <a:pt x="0" y="54840"/>
                    <a:pt x="7863" y="35857"/>
                    <a:pt x="21860" y="21860"/>
                  </a:cubicBezTo>
                  <a:cubicBezTo>
                    <a:pt x="35857" y="7863"/>
                    <a:pt x="54840" y="0"/>
                    <a:pt x="74635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677361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68615" y="585711"/>
            <a:ext cx="1579736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Look at the answers again</a:t>
            </a:r>
          </a:p>
        </p:txBody>
      </p:sp>
      <p:sp>
        <p:nvSpPr>
          <p:cNvPr id="8" name="Freeform 8"/>
          <p:cNvSpPr/>
          <p:nvPr/>
        </p:nvSpPr>
        <p:spPr>
          <a:xfrm>
            <a:off x="8086348" y="7564081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251552" y="8225719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5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5" y="4114800"/>
                </a:lnTo>
                <a:lnTo>
                  <a:pt x="41458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15761984" y="-20574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4880882" y="4647735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4880882" y="5513829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755447" y="121660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 flipH="1">
            <a:off x="17095410" y="201037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1"/>
                </a:lnTo>
                <a:lnTo>
                  <a:pt x="941137" y="1568561"/>
                </a:lnTo>
                <a:lnTo>
                  <a:pt x="9411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18578D-1E2A-CC0A-8BE0-306E3D8BB8F2}"/>
              </a:ext>
            </a:extLst>
          </p:cNvPr>
          <p:cNvSpPr/>
          <p:nvPr/>
        </p:nvSpPr>
        <p:spPr>
          <a:xfrm>
            <a:off x="10128433" y="8823123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whose products are on display at the Handicraft Show.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DCF3B8-BD46-77E3-81E5-96F4F67B71D0}"/>
              </a:ext>
            </a:extLst>
          </p:cNvPr>
          <p:cNvSpPr/>
          <p:nvPr/>
        </p:nvSpPr>
        <p:spPr>
          <a:xfrm>
            <a:off x="10087895" y="5679612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which appeared in the film “Jane Eyre”.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C1D125-9EAD-9742-961B-9680957FB135}"/>
              </a:ext>
            </a:extLst>
          </p:cNvPr>
          <p:cNvSpPr/>
          <p:nvPr/>
        </p:nvSpPr>
        <p:spPr>
          <a:xfrm>
            <a:off x="10101636" y="2606970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whose breathtaking collection is a must-to-see.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43D96B-7397-9E7D-236B-4990D5DFABE6}"/>
              </a:ext>
            </a:extLst>
          </p:cNvPr>
          <p:cNvSpPr/>
          <p:nvPr/>
        </p:nvSpPr>
        <p:spPr>
          <a:xfrm>
            <a:off x="10077902" y="4105221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e.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 is arranging accommodation for our stay in Paris.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E683F3-3961-9C0E-E9CD-0C0B2C787C70}"/>
              </a:ext>
            </a:extLst>
          </p:cNvPr>
          <p:cNvSpPr/>
          <p:nvPr/>
        </p:nvSpPr>
        <p:spPr>
          <a:xfrm>
            <a:off x="10138059" y="7317168"/>
            <a:ext cx="7305361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 knows a lot about the history of this area?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6F432C-5B76-980A-DFE4-E8413B943E60}"/>
              </a:ext>
            </a:extLst>
          </p:cNvPr>
          <p:cNvSpPr/>
          <p:nvPr/>
        </p:nvSpPr>
        <p:spPr>
          <a:xfrm>
            <a:off x="381000" y="2606971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marR="0" lvl="0" indent="-1441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Don’t forget to visit the National Air and Space Museum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D506B8-3A97-B29C-B095-D9B5AFF7BEA3}"/>
              </a:ext>
            </a:extLst>
          </p:cNvPr>
          <p:cNvSpPr/>
          <p:nvPr/>
        </p:nvSpPr>
        <p:spPr>
          <a:xfrm>
            <a:off x="366252" y="5679613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marR="0" lvl="0" indent="-1441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There, I could see the ruinous hall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C1A3CE3-6DDB-7F7C-B566-2EDB306845D8}"/>
              </a:ext>
            </a:extLst>
          </p:cNvPr>
          <p:cNvSpPr/>
          <p:nvPr/>
        </p:nvSpPr>
        <p:spPr>
          <a:xfrm>
            <a:off x="354631" y="7213910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marR="0" lvl="0" indent="-1441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Could you recommend a local tour guide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9E9BBD-3699-67AE-553A-4405C17F8366}"/>
              </a:ext>
            </a:extLst>
          </p:cNvPr>
          <p:cNvSpPr/>
          <p:nvPr/>
        </p:nvSpPr>
        <p:spPr>
          <a:xfrm>
            <a:off x="366252" y="8732929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marR="0" lvl="0" indent="-1441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5.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We were lucky to meet some artisans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4F33FE5-B300-4120-3F27-5A39925A3216}"/>
              </a:ext>
            </a:extLst>
          </p:cNvPr>
          <p:cNvSpPr/>
          <p:nvPr/>
        </p:nvSpPr>
        <p:spPr>
          <a:xfrm>
            <a:off x="366252" y="4152955"/>
            <a:ext cx="9169928" cy="135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5" marR="0" lvl="0" indent="-1441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Yesterday I phoned Pierre, </a:t>
            </a:r>
          </a:p>
        </p:txBody>
      </p:sp>
    </p:spTree>
    <p:extLst>
      <p:ext uri="{BB962C8B-B14F-4D97-AF65-F5344CB8AC3E}">
        <p14:creationId xmlns:p14="http://schemas.microsoft.com/office/powerpoint/2010/main" val="100371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A355068D-6161-C574-C530-7786664FC22B}"/>
              </a:ext>
            </a:extLst>
          </p:cNvPr>
          <p:cNvGrpSpPr/>
          <p:nvPr/>
        </p:nvGrpSpPr>
        <p:grpSpPr>
          <a:xfrm>
            <a:off x="2154302" y="481118"/>
            <a:ext cx="15805452" cy="1734064"/>
            <a:chOff x="0" y="0"/>
            <a:chExt cx="2677361" cy="51440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EEA05BF-260A-95FD-BBD2-60F02EAFEEF2}"/>
                </a:ext>
              </a:extLst>
            </p:cNvPr>
            <p:cNvSpPr/>
            <p:nvPr/>
          </p:nvSpPr>
          <p:spPr>
            <a:xfrm>
              <a:off x="0" y="0"/>
              <a:ext cx="2677361" cy="514409"/>
            </a:xfrm>
            <a:custGeom>
              <a:avLst/>
              <a:gdLst/>
              <a:ahLst/>
              <a:cxnLst/>
              <a:rect l="l" t="t" r="r" b="b"/>
              <a:pathLst>
                <a:path w="2677361" h="514409">
                  <a:moveTo>
                    <a:pt x="74635" y="0"/>
                  </a:moveTo>
                  <a:lnTo>
                    <a:pt x="2602727" y="0"/>
                  </a:lnTo>
                  <a:cubicBezTo>
                    <a:pt x="2622521" y="0"/>
                    <a:pt x="2641505" y="7863"/>
                    <a:pt x="2655501" y="21860"/>
                  </a:cubicBezTo>
                  <a:cubicBezTo>
                    <a:pt x="2669498" y="35857"/>
                    <a:pt x="2677361" y="54840"/>
                    <a:pt x="2677361" y="74635"/>
                  </a:cubicBezTo>
                  <a:lnTo>
                    <a:pt x="2677361" y="439774"/>
                  </a:lnTo>
                  <a:cubicBezTo>
                    <a:pt x="2677361" y="459569"/>
                    <a:pt x="2669498" y="478553"/>
                    <a:pt x="2655501" y="492549"/>
                  </a:cubicBezTo>
                  <a:cubicBezTo>
                    <a:pt x="2641505" y="506546"/>
                    <a:pt x="2622521" y="514409"/>
                    <a:pt x="2602727" y="514409"/>
                  </a:cubicBezTo>
                  <a:lnTo>
                    <a:pt x="74635" y="514409"/>
                  </a:lnTo>
                  <a:cubicBezTo>
                    <a:pt x="54840" y="514409"/>
                    <a:pt x="35857" y="506546"/>
                    <a:pt x="21860" y="492549"/>
                  </a:cubicBezTo>
                  <a:cubicBezTo>
                    <a:pt x="7863" y="478553"/>
                    <a:pt x="0" y="459569"/>
                    <a:pt x="0" y="439774"/>
                  </a:cubicBezTo>
                  <a:lnTo>
                    <a:pt x="0" y="74635"/>
                  </a:lnTo>
                  <a:cubicBezTo>
                    <a:pt x="0" y="54840"/>
                    <a:pt x="7863" y="35857"/>
                    <a:pt x="21860" y="21860"/>
                  </a:cubicBezTo>
                  <a:cubicBezTo>
                    <a:pt x="35857" y="7863"/>
                    <a:pt x="54840" y="0"/>
                    <a:pt x="74635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AC1DD83-035E-AFB0-7B6E-4025D53EE506}"/>
                </a:ext>
              </a:extLst>
            </p:cNvPr>
            <p:cNvSpPr txBox="1"/>
            <p:nvPr/>
          </p:nvSpPr>
          <p:spPr>
            <a:xfrm>
              <a:off x="0" y="-57150"/>
              <a:ext cx="2677361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9372600" y="27931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0" y="0"/>
                </a:moveTo>
                <a:lnTo>
                  <a:pt x="10389615" y="0"/>
                </a:lnTo>
                <a:lnTo>
                  <a:pt x="10389615" y="10994302"/>
                </a:lnTo>
                <a:lnTo>
                  <a:pt x="0" y="1099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35" name="Freeform 35"/>
          <p:cNvSpPr/>
          <p:nvPr/>
        </p:nvSpPr>
        <p:spPr>
          <a:xfrm>
            <a:off x="14215140" y="8732366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0"/>
                </a:moveTo>
                <a:lnTo>
                  <a:pt x="5041102" y="0"/>
                </a:lnTo>
                <a:lnTo>
                  <a:pt x="50411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6735692" y="-1799956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0" y="0"/>
                </a:moveTo>
                <a:lnTo>
                  <a:pt x="3827014" y="0"/>
                </a:lnTo>
                <a:lnTo>
                  <a:pt x="3827014" y="1286833"/>
                </a:lnTo>
                <a:lnTo>
                  <a:pt x="0" y="1286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 flipH="1" flipV="1">
            <a:off x="-2377773" y="-1576282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74BFA521-78D0-0608-8E0E-ABED03B73C7F}"/>
              </a:ext>
            </a:extLst>
          </p:cNvPr>
          <p:cNvSpPr txBox="1"/>
          <p:nvPr/>
        </p:nvSpPr>
        <p:spPr>
          <a:xfrm>
            <a:off x="2663330" y="445660"/>
            <a:ext cx="1605133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5. Work in pairs. Discuss and finish the sentences.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6CBDF58-DAB2-B27E-55D5-4E02C142B8BF}"/>
              </a:ext>
            </a:extLst>
          </p:cNvPr>
          <p:cNvSpPr/>
          <p:nvPr/>
        </p:nvSpPr>
        <p:spPr>
          <a:xfrm>
            <a:off x="-1217040" y="-247707"/>
            <a:ext cx="10370193" cy="10888358"/>
          </a:xfrm>
          <a:custGeom>
            <a:avLst/>
            <a:gdLst/>
            <a:ahLst/>
            <a:cxnLst/>
            <a:rect l="l" t="t" r="r" b="b"/>
            <a:pathLst>
              <a:path w="10370193" h="10888358">
                <a:moveTo>
                  <a:pt x="0" y="0"/>
                </a:moveTo>
                <a:lnTo>
                  <a:pt x="10370193" y="0"/>
                </a:lnTo>
                <a:lnTo>
                  <a:pt x="10370193" y="10888358"/>
                </a:lnTo>
                <a:lnTo>
                  <a:pt x="0" y="1088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72" r="-1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3EB3A5-9714-8E76-CE6F-E4E1053B4C36}"/>
              </a:ext>
            </a:extLst>
          </p:cNvPr>
          <p:cNvSpPr txBox="1"/>
          <p:nvPr/>
        </p:nvSpPr>
        <p:spPr>
          <a:xfrm>
            <a:off x="981846" y="2535909"/>
            <a:ext cx="17270985" cy="661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F26648"/>
                </a:solidFill>
                <a:latin typeface="BM Hanna" panose="020B0604020202020204" charset="-127"/>
                <a:ea typeface="BM Hanna" panose="020B0604020202020204" charset="-127"/>
              </a:rPr>
              <a:t>1.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Son Doong is now a world-famous destination for </a:t>
            </a:r>
            <a:r>
              <a:rPr lang="en-US" sz="4800" dirty="0" err="1">
                <a:latin typeface="BM Hanna" panose="020B0604020202020204" charset="-127"/>
                <a:ea typeface="BM Hanna" panose="020B0604020202020204" charset="-127"/>
              </a:rPr>
              <a:t>travellers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______.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F26648"/>
                </a:solidFill>
                <a:latin typeface="BM Hanna" panose="020B0604020202020204" charset="-127"/>
                <a:ea typeface="BM Hanna" panose="020B0604020202020204" charset="-127"/>
              </a:rPr>
              <a:t>2.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I’m personally against tours </a:t>
            </a:r>
            <a:r>
              <a:rPr lang="en-US" sz="4800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which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______.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F26648"/>
                </a:solidFill>
                <a:latin typeface="BM Hanna" panose="020B0604020202020204" charset="-127"/>
                <a:ea typeface="BM Hanna" panose="020B0604020202020204" charset="-127"/>
              </a:rPr>
              <a:t>3.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We shared a holiday home with two Germans </a:t>
            </a:r>
            <a:r>
              <a:rPr lang="en-US" sz="4800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whose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______.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F26648"/>
                </a:solidFill>
                <a:latin typeface="BM Hanna" panose="020B0604020202020204" charset="-127"/>
                <a:ea typeface="BM Hanna" panose="020B0604020202020204" charset="-127"/>
              </a:rPr>
              <a:t>4.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I bought a city map </a:t>
            </a:r>
            <a:r>
              <a:rPr lang="en-US" sz="4800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which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______.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F26648"/>
                </a:solidFill>
                <a:latin typeface="BM Hanna" panose="020B0604020202020204" charset="-127"/>
                <a:ea typeface="BM Hanna" panose="020B0604020202020204" charset="-127"/>
              </a:rPr>
              <a:t>5.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Most </a:t>
            </a:r>
            <a:r>
              <a:rPr lang="en-US" sz="4800" dirty="0" err="1">
                <a:latin typeface="BM Hanna" panose="020B0604020202020204" charset="-127"/>
                <a:ea typeface="BM Hanna" panose="020B0604020202020204" charset="-127"/>
              </a:rPr>
              <a:t>travellers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prefer working with tour guides </a:t>
            </a:r>
            <a:r>
              <a:rPr lang="en-US" sz="4800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______.</a:t>
            </a:r>
          </a:p>
        </p:txBody>
      </p:sp>
    </p:spTree>
    <p:extLst>
      <p:ext uri="{BB962C8B-B14F-4D97-AF65-F5344CB8AC3E}">
        <p14:creationId xmlns:p14="http://schemas.microsoft.com/office/powerpoint/2010/main" val="478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A355068D-6161-C574-C530-7786664FC22B}"/>
              </a:ext>
            </a:extLst>
          </p:cNvPr>
          <p:cNvGrpSpPr/>
          <p:nvPr/>
        </p:nvGrpSpPr>
        <p:grpSpPr>
          <a:xfrm>
            <a:off x="5419353" y="121202"/>
            <a:ext cx="7467600" cy="1614382"/>
            <a:chOff x="0" y="0"/>
            <a:chExt cx="2677361" cy="51440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EEA05BF-260A-95FD-BBD2-60F02EAFEEF2}"/>
                </a:ext>
              </a:extLst>
            </p:cNvPr>
            <p:cNvSpPr/>
            <p:nvPr/>
          </p:nvSpPr>
          <p:spPr>
            <a:xfrm>
              <a:off x="0" y="0"/>
              <a:ext cx="2677361" cy="514409"/>
            </a:xfrm>
            <a:custGeom>
              <a:avLst/>
              <a:gdLst/>
              <a:ahLst/>
              <a:cxnLst/>
              <a:rect l="l" t="t" r="r" b="b"/>
              <a:pathLst>
                <a:path w="2677361" h="514409">
                  <a:moveTo>
                    <a:pt x="74635" y="0"/>
                  </a:moveTo>
                  <a:lnTo>
                    <a:pt x="2602727" y="0"/>
                  </a:lnTo>
                  <a:cubicBezTo>
                    <a:pt x="2622521" y="0"/>
                    <a:pt x="2641505" y="7863"/>
                    <a:pt x="2655501" y="21860"/>
                  </a:cubicBezTo>
                  <a:cubicBezTo>
                    <a:pt x="2669498" y="35857"/>
                    <a:pt x="2677361" y="54840"/>
                    <a:pt x="2677361" y="74635"/>
                  </a:cubicBezTo>
                  <a:lnTo>
                    <a:pt x="2677361" y="439774"/>
                  </a:lnTo>
                  <a:cubicBezTo>
                    <a:pt x="2677361" y="459569"/>
                    <a:pt x="2669498" y="478553"/>
                    <a:pt x="2655501" y="492549"/>
                  </a:cubicBezTo>
                  <a:cubicBezTo>
                    <a:pt x="2641505" y="506546"/>
                    <a:pt x="2622521" y="514409"/>
                    <a:pt x="2602727" y="514409"/>
                  </a:cubicBezTo>
                  <a:lnTo>
                    <a:pt x="74635" y="514409"/>
                  </a:lnTo>
                  <a:cubicBezTo>
                    <a:pt x="54840" y="514409"/>
                    <a:pt x="35857" y="506546"/>
                    <a:pt x="21860" y="492549"/>
                  </a:cubicBezTo>
                  <a:cubicBezTo>
                    <a:pt x="7863" y="478553"/>
                    <a:pt x="0" y="459569"/>
                    <a:pt x="0" y="439774"/>
                  </a:cubicBezTo>
                  <a:lnTo>
                    <a:pt x="0" y="74635"/>
                  </a:lnTo>
                  <a:cubicBezTo>
                    <a:pt x="0" y="54840"/>
                    <a:pt x="7863" y="35857"/>
                    <a:pt x="21860" y="21860"/>
                  </a:cubicBezTo>
                  <a:cubicBezTo>
                    <a:pt x="35857" y="7863"/>
                    <a:pt x="54840" y="0"/>
                    <a:pt x="74635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AC1DD83-035E-AFB0-7B6E-4025D53EE506}"/>
                </a:ext>
              </a:extLst>
            </p:cNvPr>
            <p:cNvSpPr txBox="1"/>
            <p:nvPr/>
          </p:nvSpPr>
          <p:spPr>
            <a:xfrm>
              <a:off x="0" y="-57150"/>
              <a:ext cx="2677361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Freeform 35"/>
          <p:cNvSpPr/>
          <p:nvPr/>
        </p:nvSpPr>
        <p:spPr>
          <a:xfrm>
            <a:off x="13661979" y="10024768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0"/>
                </a:moveTo>
                <a:lnTo>
                  <a:pt x="5041102" y="0"/>
                </a:lnTo>
                <a:lnTo>
                  <a:pt x="50411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4460986" y="184627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0" y="0"/>
                </a:moveTo>
                <a:lnTo>
                  <a:pt x="3827014" y="0"/>
                </a:lnTo>
                <a:lnTo>
                  <a:pt x="3827014" y="1286833"/>
                </a:lnTo>
                <a:lnTo>
                  <a:pt x="0" y="1286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 flipH="1" flipV="1">
            <a:off x="-1073047" y="-224927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74BFA521-78D0-0608-8E0E-ABED03B73C7F}"/>
              </a:ext>
            </a:extLst>
          </p:cNvPr>
          <p:cNvSpPr txBox="1"/>
          <p:nvPr/>
        </p:nvSpPr>
        <p:spPr>
          <a:xfrm>
            <a:off x="5657171" y="387818"/>
            <a:ext cx="160513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Suggested answer: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6CBDF58-DAB2-B27E-55D5-4E02C142B8BF}"/>
              </a:ext>
            </a:extLst>
          </p:cNvPr>
          <p:cNvSpPr/>
          <p:nvPr/>
        </p:nvSpPr>
        <p:spPr>
          <a:xfrm>
            <a:off x="-1217040" y="-1245773"/>
            <a:ext cx="10370193" cy="10888358"/>
          </a:xfrm>
          <a:custGeom>
            <a:avLst/>
            <a:gdLst/>
            <a:ahLst/>
            <a:cxnLst/>
            <a:rect l="l" t="t" r="r" b="b"/>
            <a:pathLst>
              <a:path w="10370193" h="10888358">
                <a:moveTo>
                  <a:pt x="0" y="0"/>
                </a:moveTo>
                <a:lnTo>
                  <a:pt x="10370193" y="0"/>
                </a:lnTo>
                <a:lnTo>
                  <a:pt x="10370193" y="10888358"/>
                </a:lnTo>
                <a:lnTo>
                  <a:pt x="0" y="10888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72" r="-1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3EB3A5-9714-8E76-CE6F-E4E1053B4C36}"/>
              </a:ext>
            </a:extLst>
          </p:cNvPr>
          <p:cNvSpPr txBox="1"/>
          <p:nvPr/>
        </p:nvSpPr>
        <p:spPr>
          <a:xfrm>
            <a:off x="142778" y="1610857"/>
            <a:ext cx="17270985" cy="771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6648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1.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Son Doong is now a world-famous destination for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travellers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 ______.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6648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2.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I’m personally against tours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which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 ______.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6648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3.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We shared a holiday home with two Germans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whose</a:t>
            </a:r>
            <a:endParaRPr lang="en-US" sz="4800" dirty="0">
              <a:solidFill>
                <a:prstClr val="black"/>
              </a:solidFill>
              <a:latin typeface="BM Hanna" panose="020B0604020202020204" charset="-127"/>
              <a:ea typeface="BM Hanna" panose="020B0604020202020204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M Hanna" panose="020B0604020202020204" charset="-127"/>
              <a:ea typeface="BM Hanna" panose="020B060402020202020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6648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4.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I bought a city map which ______.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6648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5.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Most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travellers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 prefer working with tour guides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M Hanna" panose="020B0604020202020204" charset="-127"/>
              <a:ea typeface="BM Hanna" panose="020B0604020202020204" charset="-127"/>
              <a:cs typeface="+mn-cs"/>
            </a:endParaRP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06AF3A81-E3E1-3B42-AE86-9A44684A4309}"/>
              </a:ext>
            </a:extLst>
          </p:cNvPr>
          <p:cNvSpPr txBox="1"/>
          <p:nvPr/>
        </p:nvSpPr>
        <p:spPr>
          <a:xfrm>
            <a:off x="1524000" y="2922256"/>
            <a:ext cx="123444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look for adventures / love exploring caves.</a:t>
            </a:r>
          </a:p>
        </p:txBody>
      </p:sp>
      <p:sp>
        <p:nvSpPr>
          <p:cNvPr id="8" name="Hộp Văn bản 3">
            <a:extLst>
              <a:ext uri="{FF2B5EF4-FFF2-40B4-BE49-F238E27FC236}">
                <a16:creationId xmlns:a16="http://schemas.microsoft.com/office/drawing/2014/main" id="{8DF9E824-8D14-18DB-2017-D5CBE85F520B}"/>
              </a:ext>
            </a:extLst>
          </p:cNvPr>
          <p:cNvSpPr txBox="1"/>
          <p:nvPr/>
        </p:nvSpPr>
        <p:spPr>
          <a:xfrm>
            <a:off x="9982200" y="3971090"/>
            <a:ext cx="8359643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use animals for entertainment.</a:t>
            </a:r>
          </a:p>
        </p:txBody>
      </p:sp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CCCAE44C-71E8-53B1-759B-5FB2B44B01BC}"/>
              </a:ext>
            </a:extLst>
          </p:cNvPr>
          <p:cNvSpPr txBox="1"/>
          <p:nvPr/>
        </p:nvSpPr>
        <p:spPr>
          <a:xfrm>
            <a:off x="184904" y="6234992"/>
            <a:ext cx="9187696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English was easy to understand. </a:t>
            </a:r>
          </a:p>
        </p:txBody>
      </p:sp>
      <p:sp>
        <p:nvSpPr>
          <p:cNvPr id="10" name="Hộp Văn bản 3">
            <a:extLst>
              <a:ext uri="{FF2B5EF4-FFF2-40B4-BE49-F238E27FC236}">
                <a16:creationId xmlns:a16="http://schemas.microsoft.com/office/drawing/2014/main" id="{DCF56063-5019-FF23-B6AC-5D258FBE2ACB}"/>
              </a:ext>
            </a:extLst>
          </p:cNvPr>
          <p:cNvSpPr txBox="1"/>
          <p:nvPr/>
        </p:nvSpPr>
        <p:spPr>
          <a:xfrm>
            <a:off x="7696200" y="7136394"/>
            <a:ext cx="10449022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has attraction clearly marked and directions how to get there. </a:t>
            </a:r>
          </a:p>
        </p:txBody>
      </p:sp>
      <p:sp>
        <p:nvSpPr>
          <p:cNvPr id="11" name="Hộp Văn bản 3">
            <a:extLst>
              <a:ext uri="{FF2B5EF4-FFF2-40B4-BE49-F238E27FC236}">
                <a16:creationId xmlns:a16="http://schemas.microsoft.com/office/drawing/2014/main" id="{E791989D-CC07-E5EF-5DB5-44FFA5A4A6BD}"/>
              </a:ext>
            </a:extLst>
          </p:cNvPr>
          <p:cNvSpPr txBox="1"/>
          <p:nvPr/>
        </p:nvSpPr>
        <p:spPr>
          <a:xfrm>
            <a:off x="650522" y="9261833"/>
            <a:ext cx="6664678" cy="8267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BM Hanna" panose="020B0604020202020204" charset="-127"/>
                <a:ea typeface="BM Hanna" panose="020B0604020202020204" charset="-127"/>
              </a:rPr>
              <a:t>are friendly and helpful</a:t>
            </a:r>
          </a:p>
        </p:txBody>
      </p:sp>
    </p:spTree>
    <p:extLst>
      <p:ext uri="{BB962C8B-B14F-4D97-AF65-F5344CB8AC3E}">
        <p14:creationId xmlns:p14="http://schemas.microsoft.com/office/powerpoint/2010/main" val="179528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45615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0" y="0"/>
                </a:moveTo>
                <a:lnTo>
                  <a:pt x="10389615" y="0"/>
                </a:lnTo>
                <a:lnTo>
                  <a:pt x="10389615" y="10994302"/>
                </a:lnTo>
                <a:lnTo>
                  <a:pt x="0" y="1099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108017" y="7191169"/>
            <a:ext cx="14136043" cy="1528893"/>
            <a:chOff x="0" y="0"/>
            <a:chExt cx="3723073" cy="4026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3073" cy="402671"/>
            </a:xfrm>
            <a:custGeom>
              <a:avLst/>
              <a:gdLst/>
              <a:ahLst/>
              <a:cxnLst/>
              <a:rect l="l" t="t" r="r" b="b"/>
              <a:pathLst>
                <a:path w="3723073" h="402671">
                  <a:moveTo>
                    <a:pt x="27384" y="0"/>
                  </a:moveTo>
                  <a:lnTo>
                    <a:pt x="3695690" y="0"/>
                  </a:lnTo>
                  <a:cubicBezTo>
                    <a:pt x="3702952" y="0"/>
                    <a:pt x="3709917" y="2885"/>
                    <a:pt x="3715053" y="8020"/>
                  </a:cubicBezTo>
                  <a:cubicBezTo>
                    <a:pt x="3720188" y="13156"/>
                    <a:pt x="3723073" y="20121"/>
                    <a:pt x="3723073" y="27384"/>
                  </a:cubicBezTo>
                  <a:lnTo>
                    <a:pt x="3723073" y="375288"/>
                  </a:lnTo>
                  <a:cubicBezTo>
                    <a:pt x="3723073" y="390411"/>
                    <a:pt x="3710813" y="402671"/>
                    <a:pt x="3695690" y="402671"/>
                  </a:cubicBezTo>
                  <a:lnTo>
                    <a:pt x="27384" y="402671"/>
                  </a:lnTo>
                  <a:cubicBezTo>
                    <a:pt x="20121" y="402671"/>
                    <a:pt x="13156" y="399786"/>
                    <a:pt x="8020" y="394651"/>
                  </a:cubicBezTo>
                  <a:cubicBezTo>
                    <a:pt x="2885" y="389516"/>
                    <a:pt x="0" y="382550"/>
                    <a:pt x="0" y="375288"/>
                  </a:cubicBezTo>
                  <a:lnTo>
                    <a:pt x="0" y="27384"/>
                  </a:lnTo>
                  <a:cubicBezTo>
                    <a:pt x="0" y="20121"/>
                    <a:pt x="2885" y="13156"/>
                    <a:pt x="8020" y="8020"/>
                  </a:cubicBezTo>
                  <a:cubicBezTo>
                    <a:pt x="13156" y="2885"/>
                    <a:pt x="20121" y="0"/>
                    <a:pt x="27384" y="0"/>
                  </a:cubicBezTo>
                  <a:close/>
                </a:path>
              </a:pathLst>
            </a:custGeom>
            <a:solidFill>
              <a:srgbClr val="B4C2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723073" cy="459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13460" y="7518063"/>
            <a:ext cx="3218424" cy="859217"/>
            <a:chOff x="0" y="0"/>
            <a:chExt cx="847651" cy="2262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47651" cy="226296"/>
            </a:xfrm>
            <a:custGeom>
              <a:avLst/>
              <a:gdLst/>
              <a:ahLst/>
              <a:cxnLst/>
              <a:rect l="l" t="t" r="r" b="b"/>
              <a:pathLst>
                <a:path w="847651" h="226296">
                  <a:moveTo>
                    <a:pt x="113148" y="0"/>
                  </a:moveTo>
                  <a:lnTo>
                    <a:pt x="734503" y="0"/>
                  </a:lnTo>
                  <a:cubicBezTo>
                    <a:pt x="796993" y="0"/>
                    <a:pt x="847651" y="50658"/>
                    <a:pt x="847651" y="113148"/>
                  </a:cubicBezTo>
                  <a:lnTo>
                    <a:pt x="847651" y="113148"/>
                  </a:lnTo>
                  <a:cubicBezTo>
                    <a:pt x="847651" y="175638"/>
                    <a:pt x="796993" y="226296"/>
                    <a:pt x="734503" y="226296"/>
                  </a:cubicBezTo>
                  <a:lnTo>
                    <a:pt x="113148" y="226296"/>
                  </a:lnTo>
                  <a:cubicBezTo>
                    <a:pt x="50658" y="226296"/>
                    <a:pt x="0" y="175638"/>
                    <a:pt x="0" y="113148"/>
                  </a:cubicBezTo>
                  <a:lnTo>
                    <a:pt x="0" y="113148"/>
                  </a:lnTo>
                  <a:cubicBezTo>
                    <a:pt x="0" y="50658"/>
                    <a:pt x="50658" y="0"/>
                    <a:pt x="113148" y="0"/>
                  </a:cubicBezTo>
                  <a:close/>
                </a:path>
              </a:pathLst>
            </a:custGeom>
            <a:solidFill>
              <a:srgbClr val="9DC7E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47651" cy="283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68063" y="7187367"/>
            <a:ext cx="12431383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Practice using “who”, “which” and “whose”</a:t>
            </a:r>
          </a:p>
        </p:txBody>
      </p:sp>
      <p:sp>
        <p:nvSpPr>
          <p:cNvPr id="11" name="Freeform 11"/>
          <p:cNvSpPr/>
          <p:nvPr/>
        </p:nvSpPr>
        <p:spPr>
          <a:xfrm>
            <a:off x="1855663" y="7731238"/>
            <a:ext cx="450063" cy="450063"/>
          </a:xfrm>
          <a:custGeom>
            <a:avLst/>
            <a:gdLst/>
            <a:ahLst/>
            <a:cxnLst/>
            <a:rect l="l" t="t" r="r" b="b"/>
            <a:pathLst>
              <a:path w="450063" h="450063">
                <a:moveTo>
                  <a:pt x="0" y="0"/>
                </a:moveTo>
                <a:lnTo>
                  <a:pt x="450063" y="0"/>
                </a:lnTo>
                <a:lnTo>
                  <a:pt x="450063" y="450063"/>
                </a:lnTo>
                <a:lnTo>
                  <a:pt x="0" y="450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3123257" y="3507879"/>
            <a:ext cx="14136043" cy="2775806"/>
            <a:chOff x="0" y="0"/>
            <a:chExt cx="3723073" cy="40267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23073" cy="402671"/>
            </a:xfrm>
            <a:custGeom>
              <a:avLst/>
              <a:gdLst/>
              <a:ahLst/>
              <a:cxnLst/>
              <a:rect l="l" t="t" r="r" b="b"/>
              <a:pathLst>
                <a:path w="3723073" h="402671">
                  <a:moveTo>
                    <a:pt x="27384" y="0"/>
                  </a:moveTo>
                  <a:lnTo>
                    <a:pt x="3695690" y="0"/>
                  </a:lnTo>
                  <a:cubicBezTo>
                    <a:pt x="3702952" y="0"/>
                    <a:pt x="3709917" y="2885"/>
                    <a:pt x="3715053" y="8020"/>
                  </a:cubicBezTo>
                  <a:cubicBezTo>
                    <a:pt x="3720188" y="13156"/>
                    <a:pt x="3723073" y="20121"/>
                    <a:pt x="3723073" y="27384"/>
                  </a:cubicBezTo>
                  <a:lnTo>
                    <a:pt x="3723073" y="375288"/>
                  </a:lnTo>
                  <a:cubicBezTo>
                    <a:pt x="3723073" y="390411"/>
                    <a:pt x="3710813" y="402671"/>
                    <a:pt x="3695690" y="402671"/>
                  </a:cubicBezTo>
                  <a:lnTo>
                    <a:pt x="27384" y="402671"/>
                  </a:lnTo>
                  <a:cubicBezTo>
                    <a:pt x="20121" y="402671"/>
                    <a:pt x="13156" y="399786"/>
                    <a:pt x="8020" y="394651"/>
                  </a:cubicBezTo>
                  <a:cubicBezTo>
                    <a:pt x="2885" y="389516"/>
                    <a:pt x="0" y="382550"/>
                    <a:pt x="0" y="375288"/>
                  </a:cubicBezTo>
                  <a:lnTo>
                    <a:pt x="0" y="27384"/>
                  </a:lnTo>
                  <a:cubicBezTo>
                    <a:pt x="0" y="20121"/>
                    <a:pt x="2885" y="13156"/>
                    <a:pt x="8020" y="8020"/>
                  </a:cubicBezTo>
                  <a:cubicBezTo>
                    <a:pt x="13156" y="2885"/>
                    <a:pt x="20121" y="0"/>
                    <a:pt x="27384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3723073" cy="459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968889" y="369059"/>
            <a:ext cx="10435864" cy="2929025"/>
            <a:chOff x="0" y="-257021"/>
            <a:chExt cx="2748540" cy="771430"/>
          </a:xfrm>
        </p:grpSpPr>
        <p:sp>
          <p:nvSpPr>
            <p:cNvPr id="16" name="Freeform 16"/>
            <p:cNvSpPr/>
            <p:nvPr/>
          </p:nvSpPr>
          <p:spPr>
            <a:xfrm>
              <a:off x="22556" y="-257021"/>
              <a:ext cx="2725984" cy="514409"/>
            </a:xfrm>
            <a:custGeom>
              <a:avLst/>
              <a:gdLst/>
              <a:ahLst/>
              <a:cxnLst/>
              <a:rect l="l" t="t" r="r" b="b"/>
              <a:pathLst>
                <a:path w="2725984" h="514409">
                  <a:moveTo>
                    <a:pt x="73304" y="0"/>
                  </a:moveTo>
                  <a:lnTo>
                    <a:pt x="2652681" y="0"/>
                  </a:lnTo>
                  <a:cubicBezTo>
                    <a:pt x="2672122" y="0"/>
                    <a:pt x="2690767" y="7723"/>
                    <a:pt x="2704514" y="21470"/>
                  </a:cubicBezTo>
                  <a:cubicBezTo>
                    <a:pt x="2718261" y="35217"/>
                    <a:pt x="2725984" y="53862"/>
                    <a:pt x="2725984" y="73304"/>
                  </a:cubicBezTo>
                  <a:lnTo>
                    <a:pt x="2725984" y="441106"/>
                  </a:lnTo>
                  <a:cubicBezTo>
                    <a:pt x="2725984" y="481590"/>
                    <a:pt x="2693165" y="514409"/>
                    <a:pt x="2652681" y="514409"/>
                  </a:cubicBezTo>
                  <a:lnTo>
                    <a:pt x="73304" y="514409"/>
                  </a:lnTo>
                  <a:cubicBezTo>
                    <a:pt x="32819" y="514409"/>
                    <a:pt x="0" y="481590"/>
                    <a:pt x="0" y="441106"/>
                  </a:cubicBezTo>
                  <a:lnTo>
                    <a:pt x="0" y="73304"/>
                  </a:lnTo>
                  <a:cubicBezTo>
                    <a:pt x="0" y="32819"/>
                    <a:pt x="32819" y="0"/>
                    <a:pt x="73304" y="0"/>
                  </a:cubicBezTo>
                  <a:close/>
                </a:path>
              </a:pathLst>
            </a:custGeom>
            <a:solidFill>
              <a:srgbClr val="F8B9B8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2725984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95488" y="809467"/>
            <a:ext cx="10582468" cy="159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138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WRAP-UP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387721" y="762864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-1628020" y="762864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5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5" y="4114800"/>
                </a:lnTo>
                <a:lnTo>
                  <a:pt x="41458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658651" y="1758333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13848542" y="1319455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1"/>
                </a:lnTo>
                <a:lnTo>
                  <a:pt x="941137" y="1568561"/>
                </a:lnTo>
                <a:lnTo>
                  <a:pt x="9411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H="1" flipV="1">
            <a:off x="-525845" y="2605301"/>
            <a:ext cx="2482183" cy="834634"/>
          </a:xfrm>
          <a:custGeom>
            <a:avLst/>
            <a:gdLst/>
            <a:ahLst/>
            <a:cxnLst/>
            <a:rect l="l" t="t" r="r" b="b"/>
            <a:pathLst>
              <a:path w="2482183" h="834634">
                <a:moveTo>
                  <a:pt x="2482183" y="834634"/>
                </a:moveTo>
                <a:lnTo>
                  <a:pt x="0" y="834634"/>
                </a:lnTo>
                <a:lnTo>
                  <a:pt x="0" y="0"/>
                </a:lnTo>
                <a:lnTo>
                  <a:pt x="2482183" y="0"/>
                </a:lnTo>
                <a:lnTo>
                  <a:pt x="2482183" y="83463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028700" y="3941501"/>
            <a:ext cx="3218424" cy="859217"/>
            <a:chOff x="0" y="0"/>
            <a:chExt cx="847651" cy="22629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47651" cy="226296"/>
            </a:xfrm>
            <a:custGeom>
              <a:avLst/>
              <a:gdLst/>
              <a:ahLst/>
              <a:cxnLst/>
              <a:rect l="l" t="t" r="r" b="b"/>
              <a:pathLst>
                <a:path w="847651" h="226296">
                  <a:moveTo>
                    <a:pt x="113148" y="0"/>
                  </a:moveTo>
                  <a:lnTo>
                    <a:pt x="734503" y="0"/>
                  </a:lnTo>
                  <a:cubicBezTo>
                    <a:pt x="796993" y="0"/>
                    <a:pt x="847651" y="50658"/>
                    <a:pt x="847651" y="113148"/>
                  </a:cubicBezTo>
                  <a:lnTo>
                    <a:pt x="847651" y="113148"/>
                  </a:lnTo>
                  <a:cubicBezTo>
                    <a:pt x="847651" y="175638"/>
                    <a:pt x="796993" y="226296"/>
                    <a:pt x="734503" y="226296"/>
                  </a:cubicBezTo>
                  <a:lnTo>
                    <a:pt x="113148" y="226296"/>
                  </a:lnTo>
                  <a:cubicBezTo>
                    <a:pt x="50658" y="226296"/>
                    <a:pt x="0" y="175638"/>
                    <a:pt x="0" y="113148"/>
                  </a:cubicBezTo>
                  <a:lnTo>
                    <a:pt x="0" y="113148"/>
                  </a:lnTo>
                  <a:cubicBezTo>
                    <a:pt x="0" y="50658"/>
                    <a:pt x="50658" y="0"/>
                    <a:pt x="113148" y="0"/>
                  </a:cubicBezTo>
                  <a:close/>
                </a:path>
              </a:pathLst>
            </a:custGeom>
            <a:solidFill>
              <a:srgbClr val="9DC7E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847651" cy="283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flipV="1">
            <a:off x="15083362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558269" y="7614957"/>
            <a:ext cx="4328477" cy="57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368064" y="3662731"/>
            <a:ext cx="12431383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Use relative pronouns: which, who and whose to make sentences about your travel experience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56338" y="4029797"/>
            <a:ext cx="3032670" cy="57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1</a:t>
            </a:r>
          </a:p>
        </p:txBody>
      </p:sp>
      <p:sp>
        <p:nvSpPr>
          <p:cNvPr id="32" name="Freeform 32"/>
          <p:cNvSpPr/>
          <p:nvPr/>
        </p:nvSpPr>
        <p:spPr>
          <a:xfrm>
            <a:off x="1253732" y="4146078"/>
            <a:ext cx="450063" cy="450063"/>
          </a:xfrm>
          <a:custGeom>
            <a:avLst/>
            <a:gdLst/>
            <a:ahLst/>
            <a:cxnLst/>
            <a:rect l="l" t="t" r="r" b="b"/>
            <a:pathLst>
              <a:path w="450063" h="450063">
                <a:moveTo>
                  <a:pt x="0" y="0"/>
                </a:moveTo>
                <a:lnTo>
                  <a:pt x="450063" y="0"/>
                </a:lnTo>
                <a:lnTo>
                  <a:pt x="450063" y="450063"/>
                </a:lnTo>
                <a:lnTo>
                  <a:pt x="0" y="450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flipV="1">
            <a:off x="16219577" y="2605301"/>
            <a:ext cx="2482183" cy="834634"/>
          </a:xfrm>
          <a:custGeom>
            <a:avLst/>
            <a:gdLst/>
            <a:ahLst/>
            <a:cxnLst/>
            <a:rect l="l" t="t" r="r" b="b"/>
            <a:pathLst>
              <a:path w="2482183" h="834634">
                <a:moveTo>
                  <a:pt x="0" y="834634"/>
                </a:moveTo>
                <a:lnTo>
                  <a:pt x="2482182" y="834634"/>
                </a:lnTo>
                <a:lnTo>
                  <a:pt x="2482182" y="0"/>
                </a:lnTo>
                <a:lnTo>
                  <a:pt x="0" y="0"/>
                </a:lnTo>
                <a:lnTo>
                  <a:pt x="0" y="83463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45615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0" y="0"/>
                </a:moveTo>
                <a:lnTo>
                  <a:pt x="10389615" y="0"/>
                </a:lnTo>
                <a:lnTo>
                  <a:pt x="10389615" y="10994302"/>
                </a:lnTo>
                <a:lnTo>
                  <a:pt x="0" y="1099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33842" y="7699192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491736" y="7699192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4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4" y="4114800"/>
                </a:lnTo>
                <a:lnTo>
                  <a:pt x="41458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96971" y="1482867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371627" y="1319455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1"/>
                </a:lnTo>
                <a:lnTo>
                  <a:pt x="941137" y="1568561"/>
                </a:lnTo>
                <a:lnTo>
                  <a:pt x="94113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25845" y="2605301"/>
            <a:ext cx="2482183" cy="834634"/>
          </a:xfrm>
          <a:custGeom>
            <a:avLst/>
            <a:gdLst/>
            <a:ahLst/>
            <a:cxnLst/>
            <a:rect l="l" t="t" r="r" b="b"/>
            <a:pathLst>
              <a:path w="2482183" h="834634">
                <a:moveTo>
                  <a:pt x="2482183" y="834634"/>
                </a:moveTo>
                <a:lnTo>
                  <a:pt x="0" y="834634"/>
                </a:lnTo>
                <a:lnTo>
                  <a:pt x="0" y="0"/>
                </a:lnTo>
                <a:lnTo>
                  <a:pt x="2482183" y="0"/>
                </a:lnTo>
                <a:lnTo>
                  <a:pt x="2482183" y="83463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15083362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V="1">
            <a:off x="16219577" y="2605301"/>
            <a:ext cx="2482183" cy="834634"/>
          </a:xfrm>
          <a:custGeom>
            <a:avLst/>
            <a:gdLst/>
            <a:ahLst/>
            <a:cxnLst/>
            <a:rect l="l" t="t" r="r" b="b"/>
            <a:pathLst>
              <a:path w="2482183" h="834634">
                <a:moveTo>
                  <a:pt x="0" y="834634"/>
                </a:moveTo>
                <a:lnTo>
                  <a:pt x="2482182" y="834634"/>
                </a:lnTo>
                <a:lnTo>
                  <a:pt x="2482182" y="0"/>
                </a:lnTo>
                <a:lnTo>
                  <a:pt x="0" y="0"/>
                </a:lnTo>
                <a:lnTo>
                  <a:pt x="0" y="83463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9736827" y="4204206"/>
            <a:ext cx="7475163" cy="107620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79"/>
              </a:lnSpc>
            </a:pPr>
            <a:endParaRPr/>
          </a:p>
        </p:txBody>
      </p:sp>
      <p:grpSp>
        <p:nvGrpSpPr>
          <p:cNvPr id="20" name="Group 20"/>
          <p:cNvGrpSpPr/>
          <p:nvPr/>
        </p:nvGrpSpPr>
        <p:grpSpPr>
          <a:xfrm>
            <a:off x="1489652" y="3978744"/>
            <a:ext cx="4869978" cy="4212754"/>
            <a:chOff x="0" y="0"/>
            <a:chExt cx="1282628" cy="82856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82628" cy="828565"/>
            </a:xfrm>
            <a:custGeom>
              <a:avLst/>
              <a:gdLst/>
              <a:ahLst/>
              <a:cxnLst/>
              <a:rect l="l" t="t" r="r" b="b"/>
              <a:pathLst>
                <a:path w="1282628" h="828565">
                  <a:moveTo>
                    <a:pt x="79486" y="0"/>
                  </a:moveTo>
                  <a:lnTo>
                    <a:pt x="1203142" y="0"/>
                  </a:lnTo>
                  <a:cubicBezTo>
                    <a:pt x="1247041" y="0"/>
                    <a:pt x="1282628" y="35587"/>
                    <a:pt x="1282628" y="79486"/>
                  </a:cubicBezTo>
                  <a:lnTo>
                    <a:pt x="1282628" y="749078"/>
                  </a:lnTo>
                  <a:cubicBezTo>
                    <a:pt x="1282628" y="792977"/>
                    <a:pt x="1247041" y="828565"/>
                    <a:pt x="1203142" y="828565"/>
                  </a:cubicBezTo>
                  <a:lnTo>
                    <a:pt x="79486" y="828565"/>
                  </a:lnTo>
                  <a:cubicBezTo>
                    <a:pt x="35587" y="828565"/>
                    <a:pt x="0" y="792977"/>
                    <a:pt x="0" y="749078"/>
                  </a:cubicBezTo>
                  <a:lnTo>
                    <a:pt x="0" y="79486"/>
                  </a:lnTo>
                  <a:cubicBezTo>
                    <a:pt x="0" y="35587"/>
                    <a:pt x="35587" y="0"/>
                    <a:pt x="79486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282628" cy="885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3009900"/>
            <a:ext cx="3218424" cy="859217"/>
            <a:chOff x="0" y="0"/>
            <a:chExt cx="847651" cy="22629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47651" cy="226296"/>
            </a:xfrm>
            <a:custGeom>
              <a:avLst/>
              <a:gdLst/>
              <a:ahLst/>
              <a:cxnLst/>
              <a:rect l="l" t="t" r="r" b="b"/>
              <a:pathLst>
                <a:path w="847651" h="226296">
                  <a:moveTo>
                    <a:pt x="113148" y="0"/>
                  </a:moveTo>
                  <a:lnTo>
                    <a:pt x="734503" y="0"/>
                  </a:lnTo>
                  <a:cubicBezTo>
                    <a:pt x="796993" y="0"/>
                    <a:pt x="847651" y="50658"/>
                    <a:pt x="847651" y="113148"/>
                  </a:cubicBezTo>
                  <a:lnTo>
                    <a:pt x="847651" y="113148"/>
                  </a:lnTo>
                  <a:cubicBezTo>
                    <a:pt x="847651" y="175638"/>
                    <a:pt x="796993" y="226296"/>
                    <a:pt x="734503" y="226296"/>
                  </a:cubicBezTo>
                  <a:lnTo>
                    <a:pt x="113148" y="226296"/>
                  </a:lnTo>
                  <a:cubicBezTo>
                    <a:pt x="50658" y="226296"/>
                    <a:pt x="0" y="175638"/>
                    <a:pt x="0" y="113148"/>
                  </a:cubicBezTo>
                  <a:lnTo>
                    <a:pt x="0" y="113148"/>
                  </a:lnTo>
                  <a:cubicBezTo>
                    <a:pt x="0" y="50658"/>
                    <a:pt x="50658" y="0"/>
                    <a:pt x="113148" y="0"/>
                  </a:cubicBezTo>
                  <a:close/>
                </a:path>
              </a:pathLst>
            </a:custGeom>
            <a:solidFill>
              <a:srgbClr val="9DC7E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847651" cy="283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956338" y="4558291"/>
            <a:ext cx="4303806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Review relative pronouns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70613" y="3098196"/>
            <a:ext cx="3032670" cy="57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1</a:t>
            </a:r>
          </a:p>
        </p:txBody>
      </p:sp>
      <p:sp>
        <p:nvSpPr>
          <p:cNvPr id="28" name="Freeform 28"/>
          <p:cNvSpPr/>
          <p:nvPr/>
        </p:nvSpPr>
        <p:spPr>
          <a:xfrm>
            <a:off x="1253732" y="3214477"/>
            <a:ext cx="450063" cy="450063"/>
          </a:xfrm>
          <a:custGeom>
            <a:avLst/>
            <a:gdLst/>
            <a:ahLst/>
            <a:cxnLst/>
            <a:rect l="l" t="t" r="r" b="b"/>
            <a:pathLst>
              <a:path w="450063" h="450063">
                <a:moveTo>
                  <a:pt x="0" y="0"/>
                </a:moveTo>
                <a:lnTo>
                  <a:pt x="450063" y="0"/>
                </a:lnTo>
                <a:lnTo>
                  <a:pt x="450063" y="450063"/>
                </a:lnTo>
                <a:lnTo>
                  <a:pt x="0" y="450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5572821" y="480785"/>
            <a:ext cx="6914059" cy="1653549"/>
            <a:chOff x="0" y="0"/>
            <a:chExt cx="1820987" cy="43550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20987" cy="435503"/>
            </a:xfrm>
            <a:custGeom>
              <a:avLst/>
              <a:gdLst/>
              <a:ahLst/>
              <a:cxnLst/>
              <a:rect l="l" t="t" r="r" b="b"/>
              <a:pathLst>
                <a:path w="1820987" h="435503">
                  <a:moveTo>
                    <a:pt x="109734" y="0"/>
                  </a:moveTo>
                  <a:lnTo>
                    <a:pt x="1711253" y="0"/>
                  </a:lnTo>
                  <a:cubicBezTo>
                    <a:pt x="1740356" y="0"/>
                    <a:pt x="1768267" y="11561"/>
                    <a:pt x="1788846" y="32140"/>
                  </a:cubicBezTo>
                  <a:cubicBezTo>
                    <a:pt x="1809425" y="52720"/>
                    <a:pt x="1820987" y="80631"/>
                    <a:pt x="1820987" y="109734"/>
                  </a:cubicBezTo>
                  <a:lnTo>
                    <a:pt x="1820987" y="325769"/>
                  </a:lnTo>
                  <a:cubicBezTo>
                    <a:pt x="1820987" y="354872"/>
                    <a:pt x="1809425" y="382783"/>
                    <a:pt x="1788846" y="403362"/>
                  </a:cubicBezTo>
                  <a:cubicBezTo>
                    <a:pt x="1768267" y="423941"/>
                    <a:pt x="1740356" y="435503"/>
                    <a:pt x="1711253" y="435503"/>
                  </a:cubicBezTo>
                  <a:lnTo>
                    <a:pt x="109734" y="435503"/>
                  </a:lnTo>
                  <a:cubicBezTo>
                    <a:pt x="80631" y="435503"/>
                    <a:pt x="52720" y="423941"/>
                    <a:pt x="32140" y="403362"/>
                  </a:cubicBezTo>
                  <a:cubicBezTo>
                    <a:pt x="11561" y="382783"/>
                    <a:pt x="0" y="354872"/>
                    <a:pt x="0" y="325769"/>
                  </a:cubicBezTo>
                  <a:lnTo>
                    <a:pt x="0" y="109734"/>
                  </a:lnTo>
                  <a:cubicBezTo>
                    <a:pt x="0" y="80631"/>
                    <a:pt x="11561" y="52720"/>
                    <a:pt x="32140" y="32140"/>
                  </a:cubicBezTo>
                  <a:cubicBezTo>
                    <a:pt x="52720" y="11561"/>
                    <a:pt x="80631" y="0"/>
                    <a:pt x="109734" y="0"/>
                  </a:cubicBezTo>
                  <a:close/>
                </a:path>
              </a:pathLst>
            </a:custGeom>
            <a:solidFill>
              <a:srgbClr val="F8B9B8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1820987" cy="492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182039" y="557683"/>
            <a:ext cx="7912956" cy="142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HOMEWORK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6915831" y="3671554"/>
            <a:ext cx="4869978" cy="4519945"/>
            <a:chOff x="0" y="-57150"/>
            <a:chExt cx="1282628" cy="908457"/>
          </a:xfrm>
        </p:grpSpPr>
        <p:sp>
          <p:nvSpPr>
            <p:cNvPr id="38" name="Freeform 38"/>
            <p:cNvSpPr/>
            <p:nvPr/>
          </p:nvSpPr>
          <p:spPr>
            <a:xfrm>
              <a:off x="0" y="22742"/>
              <a:ext cx="1282628" cy="828565"/>
            </a:xfrm>
            <a:custGeom>
              <a:avLst/>
              <a:gdLst/>
              <a:ahLst/>
              <a:cxnLst/>
              <a:rect l="l" t="t" r="r" b="b"/>
              <a:pathLst>
                <a:path w="1282628" h="828565">
                  <a:moveTo>
                    <a:pt x="79486" y="0"/>
                  </a:moveTo>
                  <a:lnTo>
                    <a:pt x="1203142" y="0"/>
                  </a:lnTo>
                  <a:cubicBezTo>
                    <a:pt x="1247041" y="0"/>
                    <a:pt x="1282628" y="35587"/>
                    <a:pt x="1282628" y="79486"/>
                  </a:cubicBezTo>
                  <a:lnTo>
                    <a:pt x="1282628" y="749078"/>
                  </a:lnTo>
                  <a:cubicBezTo>
                    <a:pt x="1282628" y="792977"/>
                    <a:pt x="1247041" y="828565"/>
                    <a:pt x="1203142" y="828565"/>
                  </a:cubicBezTo>
                  <a:lnTo>
                    <a:pt x="79486" y="828565"/>
                  </a:lnTo>
                  <a:cubicBezTo>
                    <a:pt x="35587" y="828565"/>
                    <a:pt x="0" y="792977"/>
                    <a:pt x="0" y="749078"/>
                  </a:cubicBezTo>
                  <a:lnTo>
                    <a:pt x="0" y="79486"/>
                  </a:lnTo>
                  <a:cubicBezTo>
                    <a:pt x="0" y="35587"/>
                    <a:pt x="35587" y="0"/>
                    <a:pt x="79486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1282628" cy="885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454880" y="2988883"/>
            <a:ext cx="3218424" cy="859217"/>
            <a:chOff x="0" y="0"/>
            <a:chExt cx="847651" cy="22629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47651" cy="226296"/>
            </a:xfrm>
            <a:custGeom>
              <a:avLst/>
              <a:gdLst/>
              <a:ahLst/>
              <a:cxnLst/>
              <a:rect l="l" t="t" r="r" b="b"/>
              <a:pathLst>
                <a:path w="847651" h="226296">
                  <a:moveTo>
                    <a:pt x="113148" y="0"/>
                  </a:moveTo>
                  <a:lnTo>
                    <a:pt x="734503" y="0"/>
                  </a:lnTo>
                  <a:cubicBezTo>
                    <a:pt x="796993" y="0"/>
                    <a:pt x="847651" y="50658"/>
                    <a:pt x="847651" y="113148"/>
                  </a:cubicBezTo>
                  <a:lnTo>
                    <a:pt x="847651" y="113148"/>
                  </a:lnTo>
                  <a:cubicBezTo>
                    <a:pt x="847651" y="175638"/>
                    <a:pt x="796993" y="226296"/>
                    <a:pt x="734503" y="226296"/>
                  </a:cubicBezTo>
                  <a:lnTo>
                    <a:pt x="113148" y="226296"/>
                  </a:lnTo>
                  <a:cubicBezTo>
                    <a:pt x="50658" y="226296"/>
                    <a:pt x="0" y="175638"/>
                    <a:pt x="0" y="113148"/>
                  </a:cubicBezTo>
                  <a:lnTo>
                    <a:pt x="0" y="113148"/>
                  </a:lnTo>
                  <a:cubicBezTo>
                    <a:pt x="0" y="50658"/>
                    <a:pt x="50658" y="0"/>
                    <a:pt x="113148" y="0"/>
                  </a:cubicBezTo>
                  <a:close/>
                </a:path>
              </a:pathLst>
            </a:custGeom>
            <a:solidFill>
              <a:srgbClr val="9DC7E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847651" cy="283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7198917" y="4482090"/>
            <a:ext cx="4303806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Do exercises in the workbook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282375" y="3077179"/>
            <a:ext cx="3032670" cy="57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2</a:t>
            </a:r>
          </a:p>
        </p:txBody>
      </p:sp>
      <p:sp>
        <p:nvSpPr>
          <p:cNvPr id="45" name="Freeform 45"/>
          <p:cNvSpPr/>
          <p:nvPr/>
        </p:nvSpPr>
        <p:spPr>
          <a:xfrm>
            <a:off x="6679911" y="3193460"/>
            <a:ext cx="450063" cy="450063"/>
          </a:xfrm>
          <a:custGeom>
            <a:avLst/>
            <a:gdLst/>
            <a:ahLst/>
            <a:cxnLst/>
            <a:rect l="l" t="t" r="r" b="b"/>
            <a:pathLst>
              <a:path w="450063" h="450063">
                <a:moveTo>
                  <a:pt x="0" y="0"/>
                </a:moveTo>
                <a:lnTo>
                  <a:pt x="450064" y="0"/>
                </a:lnTo>
                <a:lnTo>
                  <a:pt x="450064" y="450063"/>
                </a:lnTo>
                <a:lnTo>
                  <a:pt x="0" y="450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" name="Group 46"/>
          <p:cNvGrpSpPr/>
          <p:nvPr/>
        </p:nvGrpSpPr>
        <p:grpSpPr>
          <a:xfrm>
            <a:off x="12342011" y="3978743"/>
            <a:ext cx="4869978" cy="4212755"/>
            <a:chOff x="0" y="0"/>
            <a:chExt cx="1282628" cy="82856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282628" cy="828565"/>
            </a:xfrm>
            <a:custGeom>
              <a:avLst/>
              <a:gdLst/>
              <a:ahLst/>
              <a:cxnLst/>
              <a:rect l="l" t="t" r="r" b="b"/>
              <a:pathLst>
                <a:path w="1282628" h="828565">
                  <a:moveTo>
                    <a:pt x="79486" y="0"/>
                  </a:moveTo>
                  <a:lnTo>
                    <a:pt x="1203142" y="0"/>
                  </a:lnTo>
                  <a:cubicBezTo>
                    <a:pt x="1247041" y="0"/>
                    <a:pt x="1282628" y="35587"/>
                    <a:pt x="1282628" y="79486"/>
                  </a:cubicBezTo>
                  <a:lnTo>
                    <a:pt x="1282628" y="749078"/>
                  </a:lnTo>
                  <a:cubicBezTo>
                    <a:pt x="1282628" y="792977"/>
                    <a:pt x="1247041" y="828565"/>
                    <a:pt x="1203142" y="828565"/>
                  </a:cubicBezTo>
                  <a:lnTo>
                    <a:pt x="79486" y="828565"/>
                  </a:lnTo>
                  <a:cubicBezTo>
                    <a:pt x="35587" y="828565"/>
                    <a:pt x="0" y="792977"/>
                    <a:pt x="0" y="749078"/>
                  </a:cubicBezTo>
                  <a:lnTo>
                    <a:pt x="0" y="79486"/>
                  </a:lnTo>
                  <a:cubicBezTo>
                    <a:pt x="0" y="35587"/>
                    <a:pt x="35587" y="0"/>
                    <a:pt x="79486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1282628" cy="885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1881060" y="2988883"/>
            <a:ext cx="3218424" cy="859217"/>
            <a:chOff x="0" y="0"/>
            <a:chExt cx="847651" cy="226296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47651" cy="226296"/>
            </a:xfrm>
            <a:custGeom>
              <a:avLst/>
              <a:gdLst/>
              <a:ahLst/>
              <a:cxnLst/>
              <a:rect l="l" t="t" r="r" b="b"/>
              <a:pathLst>
                <a:path w="847651" h="226296">
                  <a:moveTo>
                    <a:pt x="113148" y="0"/>
                  </a:moveTo>
                  <a:lnTo>
                    <a:pt x="734503" y="0"/>
                  </a:lnTo>
                  <a:cubicBezTo>
                    <a:pt x="796993" y="0"/>
                    <a:pt x="847651" y="50658"/>
                    <a:pt x="847651" y="113148"/>
                  </a:cubicBezTo>
                  <a:lnTo>
                    <a:pt x="847651" y="113148"/>
                  </a:lnTo>
                  <a:cubicBezTo>
                    <a:pt x="847651" y="175638"/>
                    <a:pt x="796993" y="226296"/>
                    <a:pt x="734503" y="226296"/>
                  </a:cubicBezTo>
                  <a:lnTo>
                    <a:pt x="113148" y="226296"/>
                  </a:lnTo>
                  <a:cubicBezTo>
                    <a:pt x="50658" y="226296"/>
                    <a:pt x="0" y="175638"/>
                    <a:pt x="0" y="113148"/>
                  </a:cubicBezTo>
                  <a:lnTo>
                    <a:pt x="0" y="113148"/>
                  </a:lnTo>
                  <a:cubicBezTo>
                    <a:pt x="0" y="50658"/>
                    <a:pt x="50658" y="0"/>
                    <a:pt x="113148" y="0"/>
                  </a:cubicBezTo>
                  <a:close/>
                </a:path>
              </a:pathLst>
            </a:custGeom>
            <a:solidFill>
              <a:srgbClr val="9DC7E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57150"/>
              <a:ext cx="847651" cy="283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2556154" y="4640317"/>
            <a:ext cx="4303806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Prepare for the next lesson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734270" y="3077179"/>
            <a:ext cx="3032670" cy="57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3</a:t>
            </a:r>
          </a:p>
        </p:txBody>
      </p:sp>
      <p:sp>
        <p:nvSpPr>
          <p:cNvPr id="54" name="Freeform 54"/>
          <p:cNvSpPr/>
          <p:nvPr/>
        </p:nvSpPr>
        <p:spPr>
          <a:xfrm>
            <a:off x="12106091" y="3193460"/>
            <a:ext cx="450063" cy="450063"/>
          </a:xfrm>
          <a:custGeom>
            <a:avLst/>
            <a:gdLst/>
            <a:ahLst/>
            <a:cxnLst/>
            <a:rect l="l" t="t" r="r" b="b"/>
            <a:pathLst>
              <a:path w="450063" h="450063">
                <a:moveTo>
                  <a:pt x="0" y="0"/>
                </a:moveTo>
                <a:lnTo>
                  <a:pt x="450063" y="0"/>
                </a:lnTo>
                <a:lnTo>
                  <a:pt x="450063" y="450063"/>
                </a:lnTo>
                <a:lnTo>
                  <a:pt x="0" y="450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99151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0" y="0"/>
                </a:moveTo>
                <a:lnTo>
                  <a:pt x="10389615" y="0"/>
                </a:lnTo>
                <a:lnTo>
                  <a:pt x="10389615" y="10994302"/>
                </a:lnTo>
                <a:lnTo>
                  <a:pt x="0" y="1099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17020" y="-795766"/>
            <a:ext cx="11228852" cy="11878531"/>
            <a:chOff x="0" y="0"/>
            <a:chExt cx="2957393" cy="31285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57393" cy="3128502"/>
            </a:xfrm>
            <a:custGeom>
              <a:avLst/>
              <a:gdLst/>
              <a:ahLst/>
              <a:cxnLst/>
              <a:rect l="l" t="t" r="r" b="b"/>
              <a:pathLst>
                <a:path w="2957393" h="3128502">
                  <a:moveTo>
                    <a:pt x="35163" y="0"/>
                  </a:moveTo>
                  <a:lnTo>
                    <a:pt x="2922230" y="0"/>
                  </a:lnTo>
                  <a:cubicBezTo>
                    <a:pt x="2931556" y="0"/>
                    <a:pt x="2940500" y="3705"/>
                    <a:pt x="2947094" y="10299"/>
                  </a:cubicBezTo>
                  <a:cubicBezTo>
                    <a:pt x="2953689" y="16893"/>
                    <a:pt x="2957393" y="25837"/>
                    <a:pt x="2957393" y="35163"/>
                  </a:cubicBezTo>
                  <a:lnTo>
                    <a:pt x="2957393" y="3093339"/>
                  </a:lnTo>
                  <a:cubicBezTo>
                    <a:pt x="2957393" y="3102665"/>
                    <a:pt x="2953689" y="3111609"/>
                    <a:pt x="2947094" y="3118203"/>
                  </a:cubicBezTo>
                  <a:cubicBezTo>
                    <a:pt x="2940500" y="3124797"/>
                    <a:pt x="2931556" y="3128502"/>
                    <a:pt x="2922230" y="3128502"/>
                  </a:cubicBezTo>
                  <a:lnTo>
                    <a:pt x="35163" y="3128502"/>
                  </a:lnTo>
                  <a:cubicBezTo>
                    <a:pt x="15743" y="3128502"/>
                    <a:pt x="0" y="3112759"/>
                    <a:pt x="0" y="3093339"/>
                  </a:cubicBezTo>
                  <a:lnTo>
                    <a:pt x="0" y="35163"/>
                  </a:lnTo>
                  <a:cubicBezTo>
                    <a:pt x="0" y="25837"/>
                    <a:pt x="3705" y="16893"/>
                    <a:pt x="10299" y="10299"/>
                  </a:cubicBezTo>
                  <a:cubicBezTo>
                    <a:pt x="16893" y="3705"/>
                    <a:pt x="25837" y="0"/>
                    <a:pt x="35163" y="0"/>
                  </a:cubicBezTo>
                  <a:close/>
                </a:path>
              </a:pathLst>
            </a:custGeom>
            <a:solidFill>
              <a:srgbClr val="F8B9B8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957393" cy="3185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1214" y="1878328"/>
            <a:ext cx="8065418" cy="3265172"/>
            <a:chOff x="0" y="0"/>
            <a:chExt cx="1820987" cy="4937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0987" cy="493776"/>
            </a:xfrm>
            <a:custGeom>
              <a:avLst/>
              <a:gdLst/>
              <a:ahLst/>
              <a:cxnLst/>
              <a:rect l="l" t="t" r="r" b="b"/>
              <a:pathLst>
                <a:path w="1820987" h="493776">
                  <a:moveTo>
                    <a:pt x="109734" y="0"/>
                  </a:moveTo>
                  <a:lnTo>
                    <a:pt x="1711253" y="0"/>
                  </a:lnTo>
                  <a:cubicBezTo>
                    <a:pt x="1740356" y="0"/>
                    <a:pt x="1768267" y="11561"/>
                    <a:pt x="1788846" y="32140"/>
                  </a:cubicBezTo>
                  <a:cubicBezTo>
                    <a:pt x="1809425" y="52720"/>
                    <a:pt x="1820987" y="80631"/>
                    <a:pt x="1820987" y="109734"/>
                  </a:cubicBezTo>
                  <a:lnTo>
                    <a:pt x="1820987" y="384042"/>
                  </a:lnTo>
                  <a:cubicBezTo>
                    <a:pt x="1820987" y="413145"/>
                    <a:pt x="1809425" y="441057"/>
                    <a:pt x="1788846" y="461636"/>
                  </a:cubicBezTo>
                  <a:cubicBezTo>
                    <a:pt x="1768267" y="482215"/>
                    <a:pt x="1740356" y="493776"/>
                    <a:pt x="1711253" y="493776"/>
                  </a:cubicBezTo>
                  <a:lnTo>
                    <a:pt x="109734" y="493776"/>
                  </a:lnTo>
                  <a:cubicBezTo>
                    <a:pt x="80631" y="493776"/>
                    <a:pt x="52720" y="482215"/>
                    <a:pt x="32140" y="461636"/>
                  </a:cubicBezTo>
                  <a:cubicBezTo>
                    <a:pt x="11561" y="441057"/>
                    <a:pt x="0" y="413145"/>
                    <a:pt x="0" y="384042"/>
                  </a:cubicBezTo>
                  <a:lnTo>
                    <a:pt x="0" y="109734"/>
                  </a:lnTo>
                  <a:cubicBezTo>
                    <a:pt x="0" y="80631"/>
                    <a:pt x="11561" y="52720"/>
                    <a:pt x="32140" y="32140"/>
                  </a:cubicBezTo>
                  <a:cubicBezTo>
                    <a:pt x="52720" y="11561"/>
                    <a:pt x="80631" y="0"/>
                    <a:pt x="109734" y="0"/>
                  </a:cubicBezTo>
                  <a:close/>
                </a:path>
              </a:pathLst>
            </a:custGeom>
            <a:solidFill>
              <a:srgbClr val="9DC7E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820987" cy="550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95964">
            <a:off x="736149" y="6034663"/>
            <a:ext cx="8765414" cy="3144598"/>
            <a:chOff x="0" y="0"/>
            <a:chExt cx="2308586" cy="4395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8586" cy="439582"/>
            </a:xfrm>
            <a:custGeom>
              <a:avLst/>
              <a:gdLst/>
              <a:ahLst/>
              <a:cxnLst/>
              <a:rect l="l" t="t" r="r" b="b"/>
              <a:pathLst>
                <a:path w="2308586" h="439582">
                  <a:moveTo>
                    <a:pt x="86557" y="0"/>
                  </a:moveTo>
                  <a:lnTo>
                    <a:pt x="2222029" y="0"/>
                  </a:lnTo>
                  <a:cubicBezTo>
                    <a:pt x="2269833" y="0"/>
                    <a:pt x="2308586" y="38753"/>
                    <a:pt x="2308586" y="86557"/>
                  </a:cubicBezTo>
                  <a:lnTo>
                    <a:pt x="2308586" y="353025"/>
                  </a:lnTo>
                  <a:cubicBezTo>
                    <a:pt x="2308586" y="400829"/>
                    <a:pt x="2269833" y="439582"/>
                    <a:pt x="2222029" y="439582"/>
                  </a:cubicBezTo>
                  <a:lnTo>
                    <a:pt x="86557" y="439582"/>
                  </a:lnTo>
                  <a:cubicBezTo>
                    <a:pt x="38753" y="439582"/>
                    <a:pt x="0" y="400829"/>
                    <a:pt x="0" y="353025"/>
                  </a:cubicBezTo>
                  <a:lnTo>
                    <a:pt x="0" y="86557"/>
                  </a:lnTo>
                  <a:cubicBezTo>
                    <a:pt x="0" y="38753"/>
                    <a:pt x="38753" y="0"/>
                    <a:pt x="86557" y="0"/>
                  </a:cubicBezTo>
                  <a:close/>
                </a:path>
              </a:pathLst>
            </a:custGeom>
            <a:solidFill>
              <a:srgbClr val="FCD672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308586" cy="496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41002" y="3101062"/>
            <a:ext cx="7912956" cy="168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166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THANK</a:t>
            </a:r>
          </a:p>
        </p:txBody>
      </p:sp>
      <p:sp>
        <p:nvSpPr>
          <p:cNvPr id="13" name="TextBox 13"/>
          <p:cNvSpPr txBox="1"/>
          <p:nvPr/>
        </p:nvSpPr>
        <p:spPr>
          <a:xfrm rot="-77359">
            <a:off x="625458" y="6982777"/>
            <a:ext cx="8997834" cy="168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166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YOU!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-687745" y="440202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3827015" y="0"/>
                </a:moveTo>
                <a:lnTo>
                  <a:pt x="0" y="0"/>
                </a:lnTo>
                <a:lnTo>
                  <a:pt x="0" y="1286834"/>
                </a:lnTo>
                <a:lnTo>
                  <a:pt x="3827015" y="1286834"/>
                </a:lnTo>
                <a:lnTo>
                  <a:pt x="38270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-1491851" y="8706323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0"/>
                </a:moveTo>
                <a:lnTo>
                  <a:pt x="0" y="0"/>
                </a:lnTo>
                <a:lnTo>
                  <a:pt x="0" y="4114800"/>
                </a:lnTo>
                <a:lnTo>
                  <a:pt x="5041102" y="4114800"/>
                </a:lnTo>
                <a:lnTo>
                  <a:pt x="504110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V="1">
            <a:off x="15345793" y="8371678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0" y="1286834"/>
                </a:moveTo>
                <a:lnTo>
                  <a:pt x="3827014" y="1286834"/>
                </a:lnTo>
                <a:lnTo>
                  <a:pt x="3827014" y="0"/>
                </a:lnTo>
                <a:lnTo>
                  <a:pt x="0" y="0"/>
                </a:lnTo>
                <a:lnTo>
                  <a:pt x="0" y="12868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V="1">
            <a:off x="14984512" y="-188293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1958848" y="2603345"/>
            <a:ext cx="4667702" cy="5182975"/>
            <a:chOff x="0" y="0"/>
            <a:chExt cx="660400" cy="7333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60400" cy="733302"/>
            </a:xfrm>
            <a:custGeom>
              <a:avLst/>
              <a:gdLst/>
              <a:ahLst/>
              <a:cxnLst/>
              <a:rect l="l" t="t" r="r" b="b"/>
              <a:pathLst>
                <a:path w="660400" h="73330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736"/>
                  </a:cubicBezTo>
                  <a:lnTo>
                    <a:pt x="660400" y="733302"/>
                  </a:lnTo>
                  <a:lnTo>
                    <a:pt x="0" y="733302"/>
                  </a:lnTo>
                  <a:lnTo>
                    <a:pt x="0" y="32703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50800"/>
              <a:ext cx="660400" cy="682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995178" y="2643686"/>
            <a:ext cx="4595042" cy="5102294"/>
            <a:chOff x="0" y="0"/>
            <a:chExt cx="660400" cy="7333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60400" cy="733302"/>
            </a:xfrm>
            <a:custGeom>
              <a:avLst/>
              <a:gdLst/>
              <a:ahLst/>
              <a:cxnLst/>
              <a:rect l="l" t="t" r="r" b="b"/>
              <a:pathLst>
                <a:path w="660400" h="73330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736"/>
                  </a:cubicBezTo>
                  <a:lnTo>
                    <a:pt x="660400" y="733302"/>
                  </a:lnTo>
                  <a:lnTo>
                    <a:pt x="0" y="733302"/>
                  </a:lnTo>
                  <a:lnTo>
                    <a:pt x="0" y="32703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8B9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50800"/>
              <a:ext cx="660400" cy="682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206508" y="2905558"/>
            <a:ext cx="4172383" cy="4632977"/>
            <a:chOff x="0" y="0"/>
            <a:chExt cx="660400" cy="73330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60400" cy="733302"/>
            </a:xfrm>
            <a:custGeom>
              <a:avLst/>
              <a:gdLst/>
              <a:ahLst/>
              <a:cxnLst/>
              <a:rect l="l" t="t" r="r" b="b"/>
              <a:pathLst>
                <a:path w="660400" h="73330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736"/>
                  </a:cubicBezTo>
                  <a:lnTo>
                    <a:pt x="660400" y="733302"/>
                  </a:lnTo>
                  <a:lnTo>
                    <a:pt x="0" y="733302"/>
                  </a:lnTo>
                  <a:lnTo>
                    <a:pt x="0" y="32703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50800"/>
              <a:ext cx="660400" cy="682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231922" y="2987899"/>
            <a:ext cx="4121554" cy="4468294"/>
            <a:chOff x="0" y="0"/>
            <a:chExt cx="585724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solidFill>
              <a:srgbClr val="9DC7E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1599711" y="3755275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0" y="0"/>
                </a:lnTo>
                <a:lnTo>
                  <a:pt x="923850" y="1539750"/>
                </a:lnTo>
                <a:lnTo>
                  <a:pt x="0" y="15397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flipH="1">
            <a:off x="16015388" y="5231730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6" y="0"/>
                </a:moveTo>
                <a:lnTo>
                  <a:pt x="0" y="0"/>
                </a:lnTo>
                <a:lnTo>
                  <a:pt x="0" y="1568561"/>
                </a:lnTo>
                <a:lnTo>
                  <a:pt x="941136" y="1568561"/>
                </a:lnTo>
                <a:lnTo>
                  <a:pt x="94113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flipH="1">
            <a:off x="10888057" y="6374986"/>
            <a:ext cx="2636901" cy="1438210"/>
          </a:xfrm>
          <a:custGeom>
            <a:avLst/>
            <a:gdLst/>
            <a:ahLst/>
            <a:cxnLst/>
            <a:rect l="l" t="t" r="r" b="b"/>
            <a:pathLst>
              <a:path w="2636901" h="1438210">
                <a:moveTo>
                  <a:pt x="2636901" y="0"/>
                </a:moveTo>
                <a:lnTo>
                  <a:pt x="0" y="0"/>
                </a:lnTo>
                <a:lnTo>
                  <a:pt x="0" y="1438210"/>
                </a:lnTo>
                <a:lnTo>
                  <a:pt x="2636901" y="1438210"/>
                </a:lnTo>
                <a:lnTo>
                  <a:pt x="263690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2099442" y="5438306"/>
            <a:ext cx="438651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MiCracker TH"/>
                <a:ea typeface="MiCracker TH"/>
                <a:cs typeface="MiCracker TH"/>
                <a:sym typeface="MiCracker TH"/>
              </a:rPr>
              <a:t>See you next time!</a:t>
            </a:r>
          </a:p>
        </p:txBody>
      </p:sp>
      <p:sp>
        <p:nvSpPr>
          <p:cNvPr id="33" name="Freeform 33"/>
          <p:cNvSpPr/>
          <p:nvPr/>
        </p:nvSpPr>
        <p:spPr>
          <a:xfrm>
            <a:off x="15063560" y="2722740"/>
            <a:ext cx="2938264" cy="1909872"/>
          </a:xfrm>
          <a:custGeom>
            <a:avLst/>
            <a:gdLst/>
            <a:ahLst/>
            <a:cxnLst/>
            <a:rect l="l" t="t" r="r" b="b"/>
            <a:pathLst>
              <a:path w="2938264" h="1909872">
                <a:moveTo>
                  <a:pt x="0" y="0"/>
                </a:moveTo>
                <a:lnTo>
                  <a:pt x="2938265" y="0"/>
                </a:lnTo>
                <a:lnTo>
                  <a:pt x="2938265" y="1909872"/>
                </a:lnTo>
                <a:lnTo>
                  <a:pt x="0" y="19098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13230445" y="3392413"/>
            <a:ext cx="2078059" cy="2078059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9B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4755" tIns="44755" rIns="44755" bIns="44755" rtlCol="0" anchor="ctr"/>
            <a:lstStyle/>
            <a:p>
              <a:pPr algn="ctr">
                <a:lnSpc>
                  <a:spcPts val="2343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1914492" y="1861969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1" y="0"/>
                </a:lnTo>
                <a:lnTo>
                  <a:pt x="369901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45615" y="-324840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0" y="0"/>
                </a:moveTo>
                <a:lnTo>
                  <a:pt x="10389615" y="0"/>
                </a:lnTo>
                <a:lnTo>
                  <a:pt x="10389615" y="10994302"/>
                </a:lnTo>
                <a:lnTo>
                  <a:pt x="0" y="1099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44000" y="-324840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-157250">
            <a:off x="2389069" y="4411792"/>
            <a:ext cx="13509863" cy="2622449"/>
            <a:chOff x="0" y="0"/>
            <a:chExt cx="3558153" cy="6906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58153" cy="690686"/>
            </a:xfrm>
            <a:custGeom>
              <a:avLst/>
              <a:gdLst/>
              <a:ahLst/>
              <a:cxnLst/>
              <a:rect l="l" t="t" r="r" b="b"/>
              <a:pathLst>
                <a:path w="3558153" h="690686">
                  <a:moveTo>
                    <a:pt x="57306" y="0"/>
                  </a:moveTo>
                  <a:lnTo>
                    <a:pt x="3500847" y="0"/>
                  </a:lnTo>
                  <a:cubicBezTo>
                    <a:pt x="3532496" y="0"/>
                    <a:pt x="3558153" y="25657"/>
                    <a:pt x="3558153" y="57306"/>
                  </a:cubicBezTo>
                  <a:lnTo>
                    <a:pt x="3558153" y="633380"/>
                  </a:lnTo>
                  <a:cubicBezTo>
                    <a:pt x="3558153" y="665029"/>
                    <a:pt x="3532496" y="690686"/>
                    <a:pt x="3500847" y="690686"/>
                  </a:cubicBezTo>
                  <a:lnTo>
                    <a:pt x="57306" y="690686"/>
                  </a:lnTo>
                  <a:cubicBezTo>
                    <a:pt x="25657" y="690686"/>
                    <a:pt x="0" y="665029"/>
                    <a:pt x="0" y="633380"/>
                  </a:cubicBezTo>
                  <a:lnTo>
                    <a:pt x="0" y="57306"/>
                  </a:lnTo>
                  <a:cubicBezTo>
                    <a:pt x="0" y="25657"/>
                    <a:pt x="25657" y="0"/>
                    <a:pt x="57306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3558153" cy="785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549251" y="8494612"/>
            <a:ext cx="11078712" cy="1137333"/>
            <a:chOff x="0" y="0"/>
            <a:chExt cx="1703750" cy="2262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750" cy="226296"/>
            </a:xfrm>
            <a:custGeom>
              <a:avLst/>
              <a:gdLst/>
              <a:ahLst/>
              <a:cxnLst/>
              <a:rect l="l" t="t" r="r" b="b"/>
              <a:pathLst>
                <a:path w="1703750" h="226296">
                  <a:moveTo>
                    <a:pt x="113148" y="0"/>
                  </a:moveTo>
                  <a:lnTo>
                    <a:pt x="1590602" y="0"/>
                  </a:lnTo>
                  <a:cubicBezTo>
                    <a:pt x="1653092" y="0"/>
                    <a:pt x="1703750" y="50658"/>
                    <a:pt x="1703750" y="113148"/>
                  </a:cubicBezTo>
                  <a:lnTo>
                    <a:pt x="1703750" y="113148"/>
                  </a:lnTo>
                  <a:cubicBezTo>
                    <a:pt x="1703750" y="175638"/>
                    <a:pt x="1653092" y="226296"/>
                    <a:pt x="1590602" y="226296"/>
                  </a:cubicBezTo>
                  <a:lnTo>
                    <a:pt x="113148" y="226296"/>
                  </a:lnTo>
                  <a:cubicBezTo>
                    <a:pt x="50658" y="226296"/>
                    <a:pt x="0" y="175638"/>
                    <a:pt x="0" y="113148"/>
                  </a:cubicBezTo>
                  <a:lnTo>
                    <a:pt x="0" y="113148"/>
                  </a:lnTo>
                  <a:cubicBezTo>
                    <a:pt x="0" y="50658"/>
                    <a:pt x="50658" y="0"/>
                    <a:pt x="113148" y="0"/>
                  </a:cubicBezTo>
                  <a:close/>
                </a:path>
              </a:pathLst>
            </a:custGeom>
            <a:solidFill>
              <a:srgbClr val="9DC7E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28625"/>
              <a:ext cx="1703750" cy="654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V="1">
            <a:off x="15387721" y="-1056658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4114800"/>
                </a:moveTo>
                <a:lnTo>
                  <a:pt x="4145894" y="4114800"/>
                </a:lnTo>
                <a:lnTo>
                  <a:pt x="414589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1"/>
          <p:cNvGrpSpPr/>
          <p:nvPr/>
        </p:nvGrpSpPr>
        <p:grpSpPr>
          <a:xfrm rot="77337">
            <a:off x="2849531" y="1405554"/>
            <a:ext cx="12759906" cy="1961634"/>
            <a:chOff x="0" y="0"/>
            <a:chExt cx="3360634" cy="6906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60634" cy="690686"/>
            </a:xfrm>
            <a:custGeom>
              <a:avLst/>
              <a:gdLst/>
              <a:ahLst/>
              <a:cxnLst/>
              <a:rect l="l" t="t" r="r" b="b"/>
              <a:pathLst>
                <a:path w="3360634" h="690686">
                  <a:moveTo>
                    <a:pt x="60674" y="0"/>
                  </a:moveTo>
                  <a:lnTo>
                    <a:pt x="3299960" y="0"/>
                  </a:lnTo>
                  <a:cubicBezTo>
                    <a:pt x="3316051" y="0"/>
                    <a:pt x="3331484" y="6392"/>
                    <a:pt x="3342863" y="17771"/>
                  </a:cubicBezTo>
                  <a:cubicBezTo>
                    <a:pt x="3354241" y="29149"/>
                    <a:pt x="3360634" y="44582"/>
                    <a:pt x="3360634" y="60674"/>
                  </a:cubicBezTo>
                  <a:lnTo>
                    <a:pt x="3360634" y="630012"/>
                  </a:lnTo>
                  <a:cubicBezTo>
                    <a:pt x="3360634" y="646104"/>
                    <a:pt x="3354241" y="661537"/>
                    <a:pt x="3342863" y="672915"/>
                  </a:cubicBezTo>
                  <a:cubicBezTo>
                    <a:pt x="3331484" y="684294"/>
                    <a:pt x="3316051" y="690686"/>
                    <a:pt x="3299960" y="690686"/>
                  </a:cubicBezTo>
                  <a:lnTo>
                    <a:pt x="60674" y="690686"/>
                  </a:lnTo>
                  <a:cubicBezTo>
                    <a:pt x="27165" y="690686"/>
                    <a:pt x="0" y="663521"/>
                    <a:pt x="0" y="630012"/>
                  </a:cubicBezTo>
                  <a:lnTo>
                    <a:pt x="0" y="60674"/>
                  </a:lnTo>
                  <a:cubicBezTo>
                    <a:pt x="0" y="44582"/>
                    <a:pt x="6392" y="29149"/>
                    <a:pt x="17771" y="17771"/>
                  </a:cubicBezTo>
                  <a:cubicBezTo>
                    <a:pt x="29149" y="6392"/>
                    <a:pt x="44582" y="0"/>
                    <a:pt x="60674" y="0"/>
                  </a:cubicBezTo>
                  <a:close/>
                </a:path>
              </a:pathLst>
            </a:custGeom>
            <a:solidFill>
              <a:srgbClr val="9DC7E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3360634" cy="785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 rot="72561">
            <a:off x="3211661" y="179810"/>
            <a:ext cx="11874485" cy="30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Unit 8:</a:t>
            </a:r>
          </a:p>
        </p:txBody>
      </p:sp>
      <p:sp>
        <p:nvSpPr>
          <p:cNvPr id="15" name="TextBox 15"/>
          <p:cNvSpPr txBox="1"/>
          <p:nvPr/>
        </p:nvSpPr>
        <p:spPr>
          <a:xfrm rot="-157250">
            <a:off x="2336484" y="3890927"/>
            <a:ext cx="13663970" cy="334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"/>
                <a:ea typeface="MiCracker TH"/>
                <a:cs typeface="MiCracker TH"/>
                <a:sym typeface="MiCracker TH"/>
              </a:rPr>
              <a:t>TOURISM</a:t>
            </a:r>
            <a:endParaRPr kumimoji="0" lang="en-US" sz="13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acker TH"/>
              <a:ea typeface="MiCracker TH"/>
              <a:cs typeface="MiCracker TH"/>
              <a:sym typeface="MiCracker TH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4738749" y="82296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0"/>
                </a:moveTo>
                <a:lnTo>
                  <a:pt x="5041102" y="0"/>
                </a:lnTo>
                <a:lnTo>
                  <a:pt x="50411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flipH="1" flipV="1">
            <a:off x="-1491851" y="-20574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910086" y="1426370"/>
            <a:ext cx="1234440" cy="2057400"/>
          </a:xfrm>
          <a:custGeom>
            <a:avLst/>
            <a:gdLst/>
            <a:ahLst/>
            <a:cxnLst/>
            <a:rect l="l" t="t" r="r" b="b"/>
            <a:pathLst>
              <a:path w="1234440" h="2057400">
                <a:moveTo>
                  <a:pt x="0" y="0"/>
                </a:moveTo>
                <a:lnTo>
                  <a:pt x="1234440" y="0"/>
                </a:lnTo>
                <a:lnTo>
                  <a:pt x="12344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6491045" y="4208594"/>
            <a:ext cx="1234440" cy="2057400"/>
          </a:xfrm>
          <a:custGeom>
            <a:avLst/>
            <a:gdLst/>
            <a:ahLst/>
            <a:cxnLst/>
            <a:rect l="l" t="t" r="r" b="b"/>
            <a:pathLst>
              <a:path w="1234440" h="2057400">
                <a:moveTo>
                  <a:pt x="0" y="0"/>
                </a:moveTo>
                <a:lnTo>
                  <a:pt x="1234440" y="0"/>
                </a:lnTo>
                <a:lnTo>
                  <a:pt x="12344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-1316812" y="734174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4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4" y="4114800"/>
                </a:lnTo>
                <a:lnTo>
                  <a:pt x="41458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-1577467" y="3667323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3827014" y="0"/>
                </a:moveTo>
                <a:lnTo>
                  <a:pt x="0" y="0"/>
                </a:lnTo>
                <a:lnTo>
                  <a:pt x="0" y="1286834"/>
                </a:lnTo>
                <a:lnTo>
                  <a:pt x="3827014" y="1286834"/>
                </a:lnTo>
                <a:lnTo>
                  <a:pt x="382701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706601" y="6604380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0" y="0"/>
                </a:moveTo>
                <a:lnTo>
                  <a:pt x="3827014" y="0"/>
                </a:lnTo>
                <a:lnTo>
                  <a:pt x="3827014" y="1286833"/>
                </a:lnTo>
                <a:lnTo>
                  <a:pt x="0" y="12868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829082" y="8861024"/>
            <a:ext cx="12629836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M Hanna"/>
                <a:ea typeface="BM Hanna"/>
                <a:cs typeface="BM Hanna"/>
                <a:sym typeface="BM Hanna"/>
              </a:rPr>
              <a:t>Lesson 3: A Closer Look 2</a:t>
            </a:r>
          </a:p>
        </p:txBody>
      </p:sp>
      <p:sp>
        <p:nvSpPr>
          <p:cNvPr id="25" name="Freeform 25"/>
          <p:cNvSpPr/>
          <p:nvPr/>
        </p:nvSpPr>
        <p:spPr>
          <a:xfrm>
            <a:off x="2988402" y="8764518"/>
            <a:ext cx="450063" cy="450063"/>
          </a:xfrm>
          <a:custGeom>
            <a:avLst/>
            <a:gdLst/>
            <a:ahLst/>
            <a:cxnLst/>
            <a:rect l="l" t="t" r="r" b="b"/>
            <a:pathLst>
              <a:path w="450063" h="450063">
                <a:moveTo>
                  <a:pt x="0" y="0"/>
                </a:moveTo>
                <a:lnTo>
                  <a:pt x="450063" y="0"/>
                </a:lnTo>
                <a:lnTo>
                  <a:pt x="450063" y="450063"/>
                </a:lnTo>
                <a:lnTo>
                  <a:pt x="0" y="450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4717218" y="8838246"/>
            <a:ext cx="450063" cy="450063"/>
          </a:xfrm>
          <a:custGeom>
            <a:avLst/>
            <a:gdLst/>
            <a:ahLst/>
            <a:cxnLst/>
            <a:rect l="l" t="t" r="r" b="b"/>
            <a:pathLst>
              <a:path w="450063" h="450063">
                <a:moveTo>
                  <a:pt x="0" y="0"/>
                </a:moveTo>
                <a:lnTo>
                  <a:pt x="450063" y="0"/>
                </a:lnTo>
                <a:lnTo>
                  <a:pt x="450063" y="450063"/>
                </a:lnTo>
                <a:lnTo>
                  <a:pt x="0" y="450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4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5"/>
          <p:cNvSpPr/>
          <p:nvPr/>
        </p:nvSpPr>
        <p:spPr>
          <a:xfrm flipH="1" flipV="1">
            <a:off x="0" y="9486900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3827014" y="1286834"/>
                </a:moveTo>
                <a:lnTo>
                  <a:pt x="0" y="1286834"/>
                </a:lnTo>
                <a:lnTo>
                  <a:pt x="0" y="0"/>
                </a:lnTo>
                <a:lnTo>
                  <a:pt x="3827014" y="0"/>
                </a:lnTo>
                <a:lnTo>
                  <a:pt x="3827014" y="128683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4738749" y="80391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0"/>
                </a:moveTo>
                <a:lnTo>
                  <a:pt x="5041102" y="0"/>
                </a:lnTo>
                <a:lnTo>
                  <a:pt x="50411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4738749" y="-82470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0" y="0"/>
                </a:moveTo>
                <a:lnTo>
                  <a:pt x="3827014" y="0"/>
                </a:lnTo>
                <a:lnTo>
                  <a:pt x="3827014" y="1286833"/>
                </a:lnTo>
                <a:lnTo>
                  <a:pt x="0" y="12868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 flipH="1" flipV="1">
            <a:off x="-705724" y="-213987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302406" y="2094876"/>
            <a:ext cx="369901" cy="304897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1" y="0"/>
                </a:lnTo>
                <a:lnTo>
                  <a:pt x="369901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Freeform 39">
            <a:extLst>
              <a:ext uri="{FF2B5EF4-FFF2-40B4-BE49-F238E27FC236}">
                <a16:creationId xmlns:a16="http://schemas.microsoft.com/office/drawing/2014/main" id="{702A6083-92A4-A3E2-9E94-0B3B461F8118}"/>
              </a:ext>
            </a:extLst>
          </p:cNvPr>
          <p:cNvSpPr/>
          <p:nvPr/>
        </p:nvSpPr>
        <p:spPr>
          <a:xfrm>
            <a:off x="302406" y="4259912"/>
            <a:ext cx="369901" cy="304897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1" y="0"/>
                </a:lnTo>
                <a:lnTo>
                  <a:pt x="369901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96B94E8-5562-5225-BBA5-600CD8E0E9FE}"/>
              </a:ext>
            </a:extLst>
          </p:cNvPr>
          <p:cNvSpPr/>
          <p:nvPr/>
        </p:nvSpPr>
        <p:spPr>
          <a:xfrm>
            <a:off x="4579276" y="1977861"/>
            <a:ext cx="1272497" cy="8373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467712E-A204-0E10-7CCF-C8A9EF07B9BB}"/>
              </a:ext>
            </a:extLst>
          </p:cNvPr>
          <p:cNvSpPr/>
          <p:nvPr/>
        </p:nvSpPr>
        <p:spPr>
          <a:xfrm>
            <a:off x="2766856" y="1974930"/>
            <a:ext cx="1686439" cy="8373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B3C3877-6F3A-4790-3031-A383F3D89F82}"/>
              </a:ext>
            </a:extLst>
          </p:cNvPr>
          <p:cNvSpPr/>
          <p:nvPr/>
        </p:nvSpPr>
        <p:spPr>
          <a:xfrm>
            <a:off x="4579276" y="3924300"/>
            <a:ext cx="5326724" cy="8373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10">
            <a:extLst>
              <a:ext uri="{FF2B5EF4-FFF2-40B4-BE49-F238E27FC236}">
                <a16:creationId xmlns:a16="http://schemas.microsoft.com/office/drawing/2014/main" id="{EF0B9E0A-F82C-3309-A5D2-9DC280BE5185}"/>
              </a:ext>
            </a:extLst>
          </p:cNvPr>
          <p:cNvSpPr txBox="1"/>
          <p:nvPr/>
        </p:nvSpPr>
        <p:spPr>
          <a:xfrm>
            <a:off x="4038600" y="-82470"/>
            <a:ext cx="10700149" cy="1359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Look at the examples: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65D3C5C-7917-294A-2DD2-656AB4ABFAB5}"/>
              </a:ext>
            </a:extLst>
          </p:cNvPr>
          <p:cNvSpPr/>
          <p:nvPr/>
        </p:nvSpPr>
        <p:spPr>
          <a:xfrm>
            <a:off x="774370" y="5651642"/>
            <a:ext cx="16480014" cy="37600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555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 and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which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 are relative pronouns. They are used after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a noun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to show which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person/ whing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we are talking about.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 refers to a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person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, and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which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 refers to a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thing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1AAA55-6931-14BC-C988-57EA05E01EE4}"/>
              </a:ext>
            </a:extLst>
          </p:cNvPr>
          <p:cNvSpPr/>
          <p:nvPr/>
        </p:nvSpPr>
        <p:spPr>
          <a:xfrm>
            <a:off x="10038815" y="3918395"/>
            <a:ext cx="1772185" cy="8373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97686-FAAD-7D94-C406-2B4F01B917BC}"/>
              </a:ext>
            </a:extLst>
          </p:cNvPr>
          <p:cNvSpPr txBox="1"/>
          <p:nvPr/>
        </p:nvSpPr>
        <p:spPr>
          <a:xfrm>
            <a:off x="2140992" y="2948742"/>
            <a:ext cx="2938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BM Hanna" panose="020B0604020202020204" charset="-127"/>
                <a:ea typeface="BM Hanna" panose="020B0604020202020204" charset="-127"/>
              </a:rPr>
              <a:t>N (person)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EEA99-6F16-7B53-5D67-2A4CB4002655}"/>
              </a:ext>
            </a:extLst>
          </p:cNvPr>
          <p:cNvSpPr txBox="1"/>
          <p:nvPr/>
        </p:nvSpPr>
        <p:spPr>
          <a:xfrm>
            <a:off x="5565160" y="4709139"/>
            <a:ext cx="2938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BM Hanna" panose="020B0604020202020204" charset="-127"/>
                <a:ea typeface="BM Hanna" panose="020B0604020202020204" charset="-127"/>
              </a:rPr>
              <a:t>N (thing)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E21835-9B55-6776-9E35-F9345C1FFC4B}"/>
              </a:ext>
            </a:extLst>
          </p:cNvPr>
          <p:cNvSpPr txBox="1"/>
          <p:nvPr/>
        </p:nvSpPr>
        <p:spPr>
          <a:xfrm>
            <a:off x="781676" y="900219"/>
            <a:ext cx="17485336" cy="3894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I know a girl who works as a tour guide in Singapore.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I am reading a travel brochure which I picked up in Japan. </a:t>
            </a:r>
          </a:p>
        </p:txBody>
      </p:sp>
    </p:spTree>
    <p:extLst>
      <p:ext uri="{BB962C8B-B14F-4D97-AF65-F5344CB8AC3E}">
        <p14:creationId xmlns:p14="http://schemas.microsoft.com/office/powerpoint/2010/main" val="31824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8" grpId="0" animBg="1"/>
      <p:bldP spid="50" grpId="0" animBg="1"/>
      <p:bldP spid="51" grpId="0" animBg="1"/>
      <p:bldP spid="63" grpId="0" animBg="1"/>
      <p:bldP spid="63" grpId="1" animBg="1"/>
      <p:bldP spid="2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5"/>
          <p:cNvSpPr/>
          <p:nvPr/>
        </p:nvSpPr>
        <p:spPr>
          <a:xfrm flipH="1" flipV="1">
            <a:off x="0" y="9486900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3827014" y="1286834"/>
                </a:moveTo>
                <a:lnTo>
                  <a:pt x="0" y="1286834"/>
                </a:lnTo>
                <a:lnTo>
                  <a:pt x="0" y="0"/>
                </a:lnTo>
                <a:lnTo>
                  <a:pt x="3827014" y="0"/>
                </a:lnTo>
                <a:lnTo>
                  <a:pt x="3827014" y="128683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4738749" y="80391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0"/>
                </a:moveTo>
                <a:lnTo>
                  <a:pt x="5041102" y="0"/>
                </a:lnTo>
                <a:lnTo>
                  <a:pt x="50411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4738749" y="-82470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0" y="0"/>
                </a:moveTo>
                <a:lnTo>
                  <a:pt x="3827014" y="0"/>
                </a:lnTo>
                <a:lnTo>
                  <a:pt x="3827014" y="1286833"/>
                </a:lnTo>
                <a:lnTo>
                  <a:pt x="0" y="12868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 flipH="1" flipV="1">
            <a:off x="-705724" y="-213987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302406" y="2094876"/>
            <a:ext cx="369901" cy="304897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1" y="0"/>
                </a:lnTo>
                <a:lnTo>
                  <a:pt x="369901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Freeform 39">
            <a:extLst>
              <a:ext uri="{FF2B5EF4-FFF2-40B4-BE49-F238E27FC236}">
                <a16:creationId xmlns:a16="http://schemas.microsoft.com/office/drawing/2014/main" id="{702A6083-92A4-A3E2-9E94-0B3B461F8118}"/>
              </a:ext>
            </a:extLst>
          </p:cNvPr>
          <p:cNvSpPr/>
          <p:nvPr/>
        </p:nvSpPr>
        <p:spPr>
          <a:xfrm>
            <a:off x="243498" y="3765946"/>
            <a:ext cx="369901" cy="304897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1" y="0"/>
                </a:lnTo>
                <a:lnTo>
                  <a:pt x="369901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96B94E8-5562-5225-BBA5-600CD8E0E9FE}"/>
              </a:ext>
            </a:extLst>
          </p:cNvPr>
          <p:cNvSpPr/>
          <p:nvPr/>
        </p:nvSpPr>
        <p:spPr>
          <a:xfrm>
            <a:off x="3610074" y="1849299"/>
            <a:ext cx="1955086" cy="8373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467712E-A204-0E10-7CCF-C8A9EF07B9BB}"/>
              </a:ext>
            </a:extLst>
          </p:cNvPr>
          <p:cNvSpPr/>
          <p:nvPr/>
        </p:nvSpPr>
        <p:spPr>
          <a:xfrm>
            <a:off x="762057" y="1843730"/>
            <a:ext cx="2743143" cy="8373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B3C3877-6F3A-4790-3031-A383F3D89F82}"/>
              </a:ext>
            </a:extLst>
          </p:cNvPr>
          <p:cNvSpPr/>
          <p:nvPr/>
        </p:nvSpPr>
        <p:spPr>
          <a:xfrm>
            <a:off x="4201460" y="3514135"/>
            <a:ext cx="1955087" cy="8373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10">
            <a:extLst>
              <a:ext uri="{FF2B5EF4-FFF2-40B4-BE49-F238E27FC236}">
                <a16:creationId xmlns:a16="http://schemas.microsoft.com/office/drawing/2014/main" id="{EF0B9E0A-F82C-3309-A5D2-9DC280BE5185}"/>
              </a:ext>
            </a:extLst>
          </p:cNvPr>
          <p:cNvSpPr txBox="1"/>
          <p:nvPr/>
        </p:nvSpPr>
        <p:spPr>
          <a:xfrm>
            <a:off x="4038600" y="-82470"/>
            <a:ext cx="10700149" cy="1359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acker TH Bold"/>
                <a:ea typeface="MiCracker TH Bold"/>
                <a:cs typeface="MiCracker TH Bold"/>
                <a:sym typeface="MiCracker TH Bold"/>
              </a:rPr>
              <a:t>Look at the examples: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65D3C5C-7917-294A-2DD2-656AB4ABFAB5}"/>
              </a:ext>
            </a:extLst>
          </p:cNvPr>
          <p:cNvSpPr/>
          <p:nvPr/>
        </p:nvSpPr>
        <p:spPr>
          <a:xfrm>
            <a:off x="779286" y="6943070"/>
            <a:ext cx="16480014" cy="2566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555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Whose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 is a relative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 pronoun. It is used to show 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possessive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 by people and things.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M Hanna" panose="020B0604020202020204" charset="-127"/>
              <a:ea typeface="BM Hanna" panose="020B0604020202020204" charset="-127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1AAA55-6931-14BC-C988-57EA05E01EE4}"/>
              </a:ext>
            </a:extLst>
          </p:cNvPr>
          <p:cNvSpPr/>
          <p:nvPr/>
        </p:nvSpPr>
        <p:spPr>
          <a:xfrm>
            <a:off x="6216819" y="3532950"/>
            <a:ext cx="2000196" cy="8373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97686-FAAD-7D94-C406-2B4F01B917BC}"/>
              </a:ext>
            </a:extLst>
          </p:cNvPr>
          <p:cNvSpPr txBox="1"/>
          <p:nvPr/>
        </p:nvSpPr>
        <p:spPr>
          <a:xfrm>
            <a:off x="822329" y="2740875"/>
            <a:ext cx="2938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N (person)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EEA99-6F16-7B53-5D67-2A4CB4002655}"/>
              </a:ext>
            </a:extLst>
          </p:cNvPr>
          <p:cNvSpPr txBox="1"/>
          <p:nvPr/>
        </p:nvSpPr>
        <p:spPr>
          <a:xfrm>
            <a:off x="4096077" y="4414632"/>
            <a:ext cx="2938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M Hanna" panose="020B0604020202020204" charset="-127"/>
                <a:ea typeface="BM Hanna" panose="020B0604020202020204" charset="-127"/>
                <a:cs typeface="+mn-cs"/>
              </a:rPr>
              <a:t>N (thing)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E21835-9B55-6776-9E35-F9345C1FFC4B}"/>
              </a:ext>
            </a:extLst>
          </p:cNvPr>
          <p:cNvSpPr txBox="1"/>
          <p:nvPr/>
        </p:nvSpPr>
        <p:spPr>
          <a:xfrm>
            <a:off x="822329" y="1187298"/>
            <a:ext cx="17485336" cy="482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dirty="0">
                <a:latin typeface="BM Hanna" panose="020B0604020202020204" charset="-127"/>
                <a:ea typeface="BM Hanna" panose="020B0604020202020204" charset="-127"/>
              </a:rPr>
              <a:t>The man whose book you are reading is my friend.</a:t>
            </a:r>
          </a:p>
          <a:p>
            <a:pPr>
              <a:lnSpc>
                <a:spcPct val="200000"/>
              </a:lnSpc>
            </a:pPr>
            <a:r>
              <a:rPr lang="en-US" sz="5400" dirty="0">
                <a:latin typeface="BM Hanna" panose="020B0604020202020204" charset="-127"/>
                <a:ea typeface="BM Hanna" panose="020B0604020202020204" charset="-127"/>
              </a:rPr>
              <a:t>We visited a city whose houses are painted in different bright </a:t>
            </a:r>
            <a:r>
              <a:rPr lang="en-US" sz="5400" dirty="0" err="1">
                <a:latin typeface="BM Hanna" panose="020B0604020202020204" charset="-127"/>
                <a:ea typeface="BM Hanna" panose="020B0604020202020204" charset="-127"/>
              </a:rPr>
              <a:t>colours</a:t>
            </a:r>
            <a:r>
              <a:rPr lang="en-US" sz="5400" dirty="0">
                <a:latin typeface="BM Hanna" panose="020B0604020202020204" charset="-127"/>
                <a:ea typeface="BM Hanna" panose="020B0604020202020204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85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charRg st="49" end="1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charRg st="49" end="1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8" grpId="0" animBg="1"/>
      <p:bldP spid="50" grpId="0" animBg="1"/>
      <p:bldP spid="51" grpId="0" animBg="1"/>
      <p:bldP spid="63" grpId="0" animBg="1"/>
      <p:bldP spid="63" grpId="1" animBg="1"/>
      <p:bldP spid="2" grpId="0" animBg="1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7040" y="-247707"/>
            <a:ext cx="10370193" cy="10888358"/>
          </a:xfrm>
          <a:custGeom>
            <a:avLst/>
            <a:gdLst/>
            <a:ahLst/>
            <a:cxnLst/>
            <a:rect l="l" t="t" r="r" b="b"/>
            <a:pathLst>
              <a:path w="10370193" h="10888358">
                <a:moveTo>
                  <a:pt x="0" y="0"/>
                </a:moveTo>
                <a:lnTo>
                  <a:pt x="10370193" y="0"/>
                </a:lnTo>
                <a:lnTo>
                  <a:pt x="10370193" y="10888358"/>
                </a:lnTo>
                <a:lnTo>
                  <a:pt x="0" y="1088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72" r="-1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144000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10389615" y="0"/>
                </a:moveTo>
                <a:lnTo>
                  <a:pt x="0" y="0"/>
                </a:lnTo>
                <a:lnTo>
                  <a:pt x="0" y="10994302"/>
                </a:lnTo>
                <a:lnTo>
                  <a:pt x="10389615" y="10994302"/>
                </a:lnTo>
                <a:lnTo>
                  <a:pt x="103896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65519" y="220873"/>
            <a:ext cx="15408055" cy="1953148"/>
            <a:chOff x="0" y="0"/>
            <a:chExt cx="2677361" cy="5144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7361" cy="514409"/>
            </a:xfrm>
            <a:custGeom>
              <a:avLst/>
              <a:gdLst/>
              <a:ahLst/>
              <a:cxnLst/>
              <a:rect l="l" t="t" r="r" b="b"/>
              <a:pathLst>
                <a:path w="2677361" h="514409">
                  <a:moveTo>
                    <a:pt x="74635" y="0"/>
                  </a:moveTo>
                  <a:lnTo>
                    <a:pt x="2602727" y="0"/>
                  </a:lnTo>
                  <a:cubicBezTo>
                    <a:pt x="2622521" y="0"/>
                    <a:pt x="2641505" y="7863"/>
                    <a:pt x="2655501" y="21860"/>
                  </a:cubicBezTo>
                  <a:cubicBezTo>
                    <a:pt x="2669498" y="35857"/>
                    <a:pt x="2677361" y="54840"/>
                    <a:pt x="2677361" y="74635"/>
                  </a:cubicBezTo>
                  <a:lnTo>
                    <a:pt x="2677361" y="439774"/>
                  </a:lnTo>
                  <a:cubicBezTo>
                    <a:pt x="2677361" y="459569"/>
                    <a:pt x="2669498" y="478553"/>
                    <a:pt x="2655501" y="492549"/>
                  </a:cubicBezTo>
                  <a:cubicBezTo>
                    <a:pt x="2641505" y="506546"/>
                    <a:pt x="2622521" y="514409"/>
                    <a:pt x="2602727" y="514409"/>
                  </a:cubicBezTo>
                  <a:lnTo>
                    <a:pt x="74635" y="514409"/>
                  </a:lnTo>
                  <a:cubicBezTo>
                    <a:pt x="54840" y="514409"/>
                    <a:pt x="35857" y="506546"/>
                    <a:pt x="21860" y="492549"/>
                  </a:cubicBezTo>
                  <a:cubicBezTo>
                    <a:pt x="7863" y="478553"/>
                    <a:pt x="0" y="459569"/>
                    <a:pt x="0" y="439774"/>
                  </a:cubicBezTo>
                  <a:lnTo>
                    <a:pt x="0" y="74635"/>
                  </a:lnTo>
                  <a:cubicBezTo>
                    <a:pt x="0" y="54840"/>
                    <a:pt x="7863" y="35857"/>
                    <a:pt x="21860" y="21860"/>
                  </a:cubicBezTo>
                  <a:cubicBezTo>
                    <a:pt x="35857" y="7863"/>
                    <a:pt x="54840" y="0"/>
                    <a:pt x="74635" y="0"/>
                  </a:cubicBezTo>
                  <a:close/>
                </a:path>
              </a:pathLst>
            </a:custGeom>
            <a:solidFill>
              <a:srgbClr val="FFD973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677361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94342" y="535788"/>
            <a:ext cx="1488241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1. Underline the </a:t>
            </a:r>
            <a:r>
              <a:rPr lang="en-US" sz="4800" dirty="0">
                <a:solidFill>
                  <a:srgbClr val="00B05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noun</a:t>
            </a:r>
            <a:r>
              <a:rPr lang="en-US" sz="48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 or </a:t>
            </a:r>
            <a:r>
              <a:rPr lang="en-US" sz="4800" dirty="0">
                <a:solidFill>
                  <a:srgbClr val="00B05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noun phrase </a:t>
            </a:r>
            <a:r>
              <a:rPr lang="en-US" sz="48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in each sentence that </a:t>
            </a:r>
            <a:r>
              <a:rPr lang="en-US" sz="4800" dirty="0">
                <a:solidFill>
                  <a:srgbClr val="00B05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which</a:t>
            </a:r>
            <a:r>
              <a:rPr lang="en-US" sz="48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 or </a:t>
            </a:r>
            <a:r>
              <a:rPr lang="en-US" sz="4800" dirty="0">
                <a:solidFill>
                  <a:srgbClr val="00B05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who</a:t>
            </a:r>
            <a:r>
              <a:rPr lang="en-US" sz="48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 refers to. </a:t>
            </a:r>
          </a:p>
        </p:txBody>
      </p:sp>
      <p:sp>
        <p:nvSpPr>
          <p:cNvPr id="8" name="Freeform 8"/>
          <p:cNvSpPr/>
          <p:nvPr/>
        </p:nvSpPr>
        <p:spPr>
          <a:xfrm>
            <a:off x="16486099" y="776927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1217040" y="8859213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4145895" y="0"/>
                </a:moveTo>
                <a:lnTo>
                  <a:pt x="0" y="0"/>
                </a:lnTo>
                <a:lnTo>
                  <a:pt x="0" y="4114800"/>
                </a:lnTo>
                <a:lnTo>
                  <a:pt x="4145895" y="4114800"/>
                </a:lnTo>
                <a:lnTo>
                  <a:pt x="41458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15083362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4114800"/>
                </a:moveTo>
                <a:lnTo>
                  <a:pt x="5041102" y="4114800"/>
                </a:lnTo>
                <a:lnTo>
                  <a:pt x="504110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-1491851" y="-201106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926110" y="2895418"/>
            <a:ext cx="1817090" cy="752454"/>
            <a:chOff x="0" y="0"/>
            <a:chExt cx="625854" cy="19817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5854" cy="198177"/>
            </a:xfrm>
            <a:custGeom>
              <a:avLst/>
              <a:gdLst/>
              <a:ahLst/>
              <a:cxnLst/>
              <a:rect l="l" t="t" r="r" b="b"/>
              <a:pathLst>
                <a:path w="625854" h="198177">
                  <a:moveTo>
                    <a:pt x="99089" y="0"/>
                  </a:moveTo>
                  <a:lnTo>
                    <a:pt x="526766" y="0"/>
                  </a:lnTo>
                  <a:cubicBezTo>
                    <a:pt x="553046" y="0"/>
                    <a:pt x="578249" y="10440"/>
                    <a:pt x="596832" y="29022"/>
                  </a:cubicBezTo>
                  <a:cubicBezTo>
                    <a:pt x="615415" y="47605"/>
                    <a:pt x="625854" y="72809"/>
                    <a:pt x="625854" y="99089"/>
                  </a:cubicBezTo>
                  <a:lnTo>
                    <a:pt x="625854" y="99089"/>
                  </a:lnTo>
                  <a:cubicBezTo>
                    <a:pt x="625854" y="125369"/>
                    <a:pt x="615415" y="150572"/>
                    <a:pt x="596832" y="169155"/>
                  </a:cubicBezTo>
                  <a:cubicBezTo>
                    <a:pt x="578249" y="187738"/>
                    <a:pt x="553046" y="198177"/>
                    <a:pt x="526766" y="198177"/>
                  </a:cubicBezTo>
                  <a:lnTo>
                    <a:pt x="99089" y="198177"/>
                  </a:lnTo>
                  <a:cubicBezTo>
                    <a:pt x="72809" y="198177"/>
                    <a:pt x="47605" y="187738"/>
                    <a:pt x="29022" y="169155"/>
                  </a:cubicBezTo>
                  <a:cubicBezTo>
                    <a:pt x="10440" y="150572"/>
                    <a:pt x="0" y="125369"/>
                    <a:pt x="0" y="99089"/>
                  </a:cubicBezTo>
                  <a:lnTo>
                    <a:pt x="0" y="99089"/>
                  </a:lnTo>
                  <a:cubicBezTo>
                    <a:pt x="0" y="72809"/>
                    <a:pt x="10440" y="47605"/>
                    <a:pt x="29022" y="29022"/>
                  </a:cubicBezTo>
                  <a:cubicBezTo>
                    <a:pt x="47605" y="10440"/>
                    <a:pt x="72809" y="0"/>
                    <a:pt x="99089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625854" cy="255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08456" y="4005340"/>
            <a:ext cx="3563544" cy="752454"/>
            <a:chOff x="0" y="0"/>
            <a:chExt cx="625854" cy="19817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25854" cy="198177"/>
            </a:xfrm>
            <a:custGeom>
              <a:avLst/>
              <a:gdLst/>
              <a:ahLst/>
              <a:cxnLst/>
              <a:rect l="l" t="t" r="r" b="b"/>
              <a:pathLst>
                <a:path w="625854" h="198177">
                  <a:moveTo>
                    <a:pt x="99089" y="0"/>
                  </a:moveTo>
                  <a:lnTo>
                    <a:pt x="526766" y="0"/>
                  </a:lnTo>
                  <a:cubicBezTo>
                    <a:pt x="553046" y="0"/>
                    <a:pt x="578249" y="10440"/>
                    <a:pt x="596832" y="29022"/>
                  </a:cubicBezTo>
                  <a:cubicBezTo>
                    <a:pt x="615415" y="47605"/>
                    <a:pt x="625854" y="72809"/>
                    <a:pt x="625854" y="99089"/>
                  </a:cubicBezTo>
                  <a:lnTo>
                    <a:pt x="625854" y="99089"/>
                  </a:lnTo>
                  <a:cubicBezTo>
                    <a:pt x="625854" y="125369"/>
                    <a:pt x="615415" y="150572"/>
                    <a:pt x="596832" y="169155"/>
                  </a:cubicBezTo>
                  <a:cubicBezTo>
                    <a:pt x="578249" y="187738"/>
                    <a:pt x="553046" y="198177"/>
                    <a:pt x="526766" y="198177"/>
                  </a:cubicBezTo>
                  <a:lnTo>
                    <a:pt x="99089" y="198177"/>
                  </a:lnTo>
                  <a:cubicBezTo>
                    <a:pt x="72809" y="198177"/>
                    <a:pt x="47605" y="187738"/>
                    <a:pt x="29022" y="169155"/>
                  </a:cubicBezTo>
                  <a:cubicBezTo>
                    <a:pt x="10440" y="150572"/>
                    <a:pt x="0" y="125369"/>
                    <a:pt x="0" y="99089"/>
                  </a:cubicBezTo>
                  <a:lnTo>
                    <a:pt x="0" y="99089"/>
                  </a:lnTo>
                  <a:cubicBezTo>
                    <a:pt x="0" y="72809"/>
                    <a:pt x="10440" y="47605"/>
                    <a:pt x="29022" y="29022"/>
                  </a:cubicBezTo>
                  <a:cubicBezTo>
                    <a:pt x="47605" y="10440"/>
                    <a:pt x="72809" y="0"/>
                    <a:pt x="99089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625854" cy="255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43200" y="6114535"/>
            <a:ext cx="2376290" cy="752454"/>
            <a:chOff x="0" y="0"/>
            <a:chExt cx="625854" cy="19817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25854" cy="198177"/>
            </a:xfrm>
            <a:custGeom>
              <a:avLst/>
              <a:gdLst/>
              <a:ahLst/>
              <a:cxnLst/>
              <a:rect l="l" t="t" r="r" b="b"/>
              <a:pathLst>
                <a:path w="625854" h="198177">
                  <a:moveTo>
                    <a:pt x="99089" y="0"/>
                  </a:moveTo>
                  <a:lnTo>
                    <a:pt x="526766" y="0"/>
                  </a:lnTo>
                  <a:cubicBezTo>
                    <a:pt x="553046" y="0"/>
                    <a:pt x="578249" y="10440"/>
                    <a:pt x="596832" y="29022"/>
                  </a:cubicBezTo>
                  <a:cubicBezTo>
                    <a:pt x="615415" y="47605"/>
                    <a:pt x="625854" y="72809"/>
                    <a:pt x="625854" y="99089"/>
                  </a:cubicBezTo>
                  <a:lnTo>
                    <a:pt x="625854" y="99089"/>
                  </a:lnTo>
                  <a:cubicBezTo>
                    <a:pt x="625854" y="125369"/>
                    <a:pt x="615415" y="150572"/>
                    <a:pt x="596832" y="169155"/>
                  </a:cubicBezTo>
                  <a:cubicBezTo>
                    <a:pt x="578249" y="187738"/>
                    <a:pt x="553046" y="198177"/>
                    <a:pt x="526766" y="198177"/>
                  </a:cubicBezTo>
                  <a:lnTo>
                    <a:pt x="99089" y="198177"/>
                  </a:lnTo>
                  <a:cubicBezTo>
                    <a:pt x="72809" y="198177"/>
                    <a:pt x="47605" y="187738"/>
                    <a:pt x="29022" y="169155"/>
                  </a:cubicBezTo>
                  <a:cubicBezTo>
                    <a:pt x="10440" y="150572"/>
                    <a:pt x="0" y="125369"/>
                    <a:pt x="0" y="99089"/>
                  </a:cubicBezTo>
                  <a:lnTo>
                    <a:pt x="0" y="99089"/>
                  </a:lnTo>
                  <a:cubicBezTo>
                    <a:pt x="0" y="72809"/>
                    <a:pt x="10440" y="47605"/>
                    <a:pt x="29022" y="29022"/>
                  </a:cubicBezTo>
                  <a:cubicBezTo>
                    <a:pt x="47605" y="10440"/>
                    <a:pt x="72809" y="0"/>
                    <a:pt x="99089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625854" cy="255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4880882" y="4647735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4880882" y="5513829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2" y="0"/>
                </a:lnTo>
                <a:lnTo>
                  <a:pt x="369902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755447" y="121660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flipH="1">
            <a:off x="17095410" y="201037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1"/>
                </a:lnTo>
                <a:lnTo>
                  <a:pt x="941137" y="1568561"/>
                </a:lnTo>
                <a:lnTo>
                  <a:pt x="9411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" name="Group 17">
            <a:extLst>
              <a:ext uri="{FF2B5EF4-FFF2-40B4-BE49-F238E27FC236}">
                <a16:creationId xmlns:a16="http://schemas.microsoft.com/office/drawing/2014/main" id="{EECD6261-C6DC-6F0D-36D7-983F82331644}"/>
              </a:ext>
            </a:extLst>
          </p:cNvPr>
          <p:cNvGrpSpPr/>
          <p:nvPr/>
        </p:nvGrpSpPr>
        <p:grpSpPr>
          <a:xfrm>
            <a:off x="7848600" y="7200900"/>
            <a:ext cx="4261244" cy="752454"/>
            <a:chOff x="0" y="0"/>
            <a:chExt cx="625854" cy="198177"/>
          </a:xfrm>
        </p:grpSpPr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A6B1C5FA-4420-E65C-5B70-4DBECCA1CAD8}"/>
                </a:ext>
              </a:extLst>
            </p:cNvPr>
            <p:cNvSpPr/>
            <p:nvPr/>
          </p:nvSpPr>
          <p:spPr>
            <a:xfrm>
              <a:off x="0" y="0"/>
              <a:ext cx="625854" cy="198177"/>
            </a:xfrm>
            <a:custGeom>
              <a:avLst/>
              <a:gdLst/>
              <a:ahLst/>
              <a:cxnLst/>
              <a:rect l="l" t="t" r="r" b="b"/>
              <a:pathLst>
                <a:path w="625854" h="198177">
                  <a:moveTo>
                    <a:pt x="99089" y="0"/>
                  </a:moveTo>
                  <a:lnTo>
                    <a:pt x="526766" y="0"/>
                  </a:lnTo>
                  <a:cubicBezTo>
                    <a:pt x="553046" y="0"/>
                    <a:pt x="578249" y="10440"/>
                    <a:pt x="596832" y="29022"/>
                  </a:cubicBezTo>
                  <a:cubicBezTo>
                    <a:pt x="615415" y="47605"/>
                    <a:pt x="625854" y="72809"/>
                    <a:pt x="625854" y="99089"/>
                  </a:cubicBezTo>
                  <a:lnTo>
                    <a:pt x="625854" y="99089"/>
                  </a:lnTo>
                  <a:cubicBezTo>
                    <a:pt x="625854" y="125369"/>
                    <a:pt x="615415" y="150572"/>
                    <a:pt x="596832" y="169155"/>
                  </a:cubicBezTo>
                  <a:cubicBezTo>
                    <a:pt x="578249" y="187738"/>
                    <a:pt x="553046" y="198177"/>
                    <a:pt x="526766" y="198177"/>
                  </a:cubicBezTo>
                  <a:lnTo>
                    <a:pt x="99089" y="198177"/>
                  </a:lnTo>
                  <a:cubicBezTo>
                    <a:pt x="72809" y="198177"/>
                    <a:pt x="47605" y="187738"/>
                    <a:pt x="29022" y="169155"/>
                  </a:cubicBezTo>
                  <a:cubicBezTo>
                    <a:pt x="10440" y="150572"/>
                    <a:pt x="0" y="125369"/>
                    <a:pt x="0" y="99089"/>
                  </a:cubicBezTo>
                  <a:lnTo>
                    <a:pt x="0" y="99089"/>
                  </a:lnTo>
                  <a:cubicBezTo>
                    <a:pt x="0" y="72809"/>
                    <a:pt x="10440" y="47605"/>
                    <a:pt x="29022" y="29022"/>
                  </a:cubicBezTo>
                  <a:cubicBezTo>
                    <a:pt x="47605" y="10440"/>
                    <a:pt x="72809" y="0"/>
                    <a:pt x="99089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9">
              <a:extLst>
                <a:ext uri="{FF2B5EF4-FFF2-40B4-BE49-F238E27FC236}">
                  <a16:creationId xmlns:a16="http://schemas.microsoft.com/office/drawing/2014/main" id="{032A032E-AFC8-2681-F3DF-2553DFE4D3E6}"/>
                </a:ext>
              </a:extLst>
            </p:cNvPr>
            <p:cNvSpPr txBox="1"/>
            <p:nvPr/>
          </p:nvSpPr>
          <p:spPr>
            <a:xfrm>
              <a:off x="0" y="-57150"/>
              <a:ext cx="625854" cy="255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D0AAA700-4F17-E508-60BA-3030FEB3BCE3}"/>
              </a:ext>
            </a:extLst>
          </p:cNvPr>
          <p:cNvGrpSpPr/>
          <p:nvPr/>
        </p:nvGrpSpPr>
        <p:grpSpPr>
          <a:xfrm>
            <a:off x="5840377" y="8367581"/>
            <a:ext cx="1464732" cy="752454"/>
            <a:chOff x="0" y="0"/>
            <a:chExt cx="625854" cy="198177"/>
          </a:xfrm>
        </p:grpSpPr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E8B45942-708D-DE9E-D7FB-43318F3D2F0E}"/>
                </a:ext>
              </a:extLst>
            </p:cNvPr>
            <p:cNvSpPr/>
            <p:nvPr/>
          </p:nvSpPr>
          <p:spPr>
            <a:xfrm>
              <a:off x="0" y="0"/>
              <a:ext cx="625854" cy="198177"/>
            </a:xfrm>
            <a:custGeom>
              <a:avLst/>
              <a:gdLst/>
              <a:ahLst/>
              <a:cxnLst/>
              <a:rect l="l" t="t" r="r" b="b"/>
              <a:pathLst>
                <a:path w="625854" h="198177">
                  <a:moveTo>
                    <a:pt x="99089" y="0"/>
                  </a:moveTo>
                  <a:lnTo>
                    <a:pt x="526766" y="0"/>
                  </a:lnTo>
                  <a:cubicBezTo>
                    <a:pt x="553046" y="0"/>
                    <a:pt x="578249" y="10440"/>
                    <a:pt x="596832" y="29022"/>
                  </a:cubicBezTo>
                  <a:cubicBezTo>
                    <a:pt x="615415" y="47605"/>
                    <a:pt x="625854" y="72809"/>
                    <a:pt x="625854" y="99089"/>
                  </a:cubicBezTo>
                  <a:lnTo>
                    <a:pt x="625854" y="99089"/>
                  </a:lnTo>
                  <a:cubicBezTo>
                    <a:pt x="625854" y="125369"/>
                    <a:pt x="615415" y="150572"/>
                    <a:pt x="596832" y="169155"/>
                  </a:cubicBezTo>
                  <a:cubicBezTo>
                    <a:pt x="578249" y="187738"/>
                    <a:pt x="553046" y="198177"/>
                    <a:pt x="526766" y="198177"/>
                  </a:cubicBezTo>
                  <a:lnTo>
                    <a:pt x="99089" y="198177"/>
                  </a:lnTo>
                  <a:cubicBezTo>
                    <a:pt x="72809" y="198177"/>
                    <a:pt x="47605" y="187738"/>
                    <a:pt x="29022" y="169155"/>
                  </a:cubicBezTo>
                  <a:cubicBezTo>
                    <a:pt x="10440" y="150572"/>
                    <a:pt x="0" y="125369"/>
                    <a:pt x="0" y="99089"/>
                  </a:cubicBezTo>
                  <a:lnTo>
                    <a:pt x="0" y="99089"/>
                  </a:lnTo>
                  <a:cubicBezTo>
                    <a:pt x="0" y="72809"/>
                    <a:pt x="10440" y="47605"/>
                    <a:pt x="29022" y="29022"/>
                  </a:cubicBezTo>
                  <a:cubicBezTo>
                    <a:pt x="47605" y="10440"/>
                    <a:pt x="72809" y="0"/>
                    <a:pt x="99089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54B101FE-3D37-400F-12F2-1FC95E732656}"/>
                </a:ext>
              </a:extLst>
            </p:cNvPr>
            <p:cNvSpPr txBox="1"/>
            <p:nvPr/>
          </p:nvSpPr>
          <p:spPr>
            <a:xfrm>
              <a:off x="0" y="-57150"/>
              <a:ext cx="625854" cy="255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8C6CD4F-796D-F15C-230C-375CB3572D9C}"/>
              </a:ext>
            </a:extLst>
          </p:cNvPr>
          <p:cNvSpPr txBox="1"/>
          <p:nvPr/>
        </p:nvSpPr>
        <p:spPr>
          <a:xfrm>
            <a:off x="503635" y="2701571"/>
            <a:ext cx="17631965" cy="637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1. 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People </a:t>
            </a:r>
            <a:r>
              <a:rPr lang="en-US" sz="44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travel abroad usually use travel apps.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2. 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The brochure </a:t>
            </a:r>
            <a:r>
              <a:rPr lang="en-US" sz="44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which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you can get free at the airport is useful for your stay in Bangkok.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3. 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Is this the video </a:t>
            </a:r>
            <a:r>
              <a:rPr lang="en-US" sz="44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which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explains some new trends in tourism?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4. 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Could you recommend to me a local tour guide </a:t>
            </a:r>
            <a:r>
              <a:rPr lang="en-US" sz="44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can speak English?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5. 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They want to visit a city </a:t>
            </a:r>
            <a:r>
              <a:rPr lang="en-US" sz="44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which</a:t>
            </a:r>
            <a:r>
              <a:rPr lang="en-US" sz="4400" dirty="0">
                <a:latin typeface="BM Hanna" panose="020B0604020202020204" charset="-127"/>
                <a:ea typeface="BM Hanna" panose="020B0604020202020204" charset="-127"/>
              </a:rPr>
              <a:t> is famous for its rich history.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76667" y="-35365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0" y="0"/>
                </a:moveTo>
                <a:lnTo>
                  <a:pt x="10389615" y="0"/>
                </a:lnTo>
                <a:lnTo>
                  <a:pt x="10389615" y="10994302"/>
                </a:lnTo>
                <a:lnTo>
                  <a:pt x="0" y="1099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15316" y="284112"/>
            <a:ext cx="17363083" cy="1199101"/>
            <a:chOff x="0" y="0"/>
            <a:chExt cx="2659172" cy="5144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9172" cy="514409"/>
            </a:xfrm>
            <a:custGeom>
              <a:avLst/>
              <a:gdLst/>
              <a:ahLst/>
              <a:cxnLst/>
              <a:rect l="l" t="t" r="r" b="b"/>
              <a:pathLst>
                <a:path w="2659172" h="514409">
                  <a:moveTo>
                    <a:pt x="75145" y="0"/>
                  </a:moveTo>
                  <a:lnTo>
                    <a:pt x="2584027" y="0"/>
                  </a:lnTo>
                  <a:cubicBezTo>
                    <a:pt x="2625529" y="0"/>
                    <a:pt x="2659172" y="33644"/>
                    <a:pt x="2659172" y="75145"/>
                  </a:cubicBezTo>
                  <a:lnTo>
                    <a:pt x="2659172" y="439264"/>
                  </a:lnTo>
                  <a:cubicBezTo>
                    <a:pt x="2659172" y="480766"/>
                    <a:pt x="2625529" y="514409"/>
                    <a:pt x="2584027" y="514409"/>
                  </a:cubicBezTo>
                  <a:lnTo>
                    <a:pt x="75145" y="514409"/>
                  </a:lnTo>
                  <a:cubicBezTo>
                    <a:pt x="33644" y="514409"/>
                    <a:pt x="0" y="480766"/>
                    <a:pt x="0" y="439264"/>
                  </a:cubicBezTo>
                  <a:lnTo>
                    <a:pt x="0" y="75145"/>
                  </a:lnTo>
                  <a:cubicBezTo>
                    <a:pt x="0" y="33644"/>
                    <a:pt x="33644" y="0"/>
                    <a:pt x="75145" y="0"/>
                  </a:cubicBezTo>
                  <a:close/>
                </a:path>
              </a:pathLst>
            </a:custGeom>
            <a:solidFill>
              <a:srgbClr val="F8B9B8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659172" cy="571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977055" y="942231"/>
            <a:ext cx="923850" cy="1539751"/>
          </a:xfrm>
          <a:custGeom>
            <a:avLst/>
            <a:gdLst/>
            <a:ahLst/>
            <a:cxnLst/>
            <a:rect l="l" t="t" r="r" b="b"/>
            <a:pathLst>
              <a:path w="923850" h="1539751">
                <a:moveTo>
                  <a:pt x="0" y="0"/>
                </a:moveTo>
                <a:lnTo>
                  <a:pt x="923851" y="0"/>
                </a:lnTo>
                <a:lnTo>
                  <a:pt x="923851" y="1539751"/>
                </a:lnTo>
                <a:lnTo>
                  <a:pt x="0" y="1539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17365766" y="1314409"/>
            <a:ext cx="941137" cy="1568561"/>
          </a:xfrm>
          <a:custGeom>
            <a:avLst/>
            <a:gdLst/>
            <a:ahLst/>
            <a:cxnLst/>
            <a:rect l="l" t="t" r="r" b="b"/>
            <a:pathLst>
              <a:path w="941137" h="1568561">
                <a:moveTo>
                  <a:pt x="941137" y="0"/>
                </a:moveTo>
                <a:lnTo>
                  <a:pt x="0" y="0"/>
                </a:lnTo>
                <a:lnTo>
                  <a:pt x="0" y="1568562"/>
                </a:lnTo>
                <a:lnTo>
                  <a:pt x="941137" y="1568562"/>
                </a:lnTo>
                <a:lnTo>
                  <a:pt x="94113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H="1" flipV="1">
            <a:off x="-751634" y="9049309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3827014" y="1286834"/>
                </a:moveTo>
                <a:lnTo>
                  <a:pt x="0" y="1286834"/>
                </a:lnTo>
                <a:lnTo>
                  <a:pt x="0" y="0"/>
                </a:lnTo>
                <a:lnTo>
                  <a:pt x="3827014" y="0"/>
                </a:lnTo>
                <a:lnTo>
                  <a:pt x="3827014" y="128683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4" name="Freeform 24"/>
          <p:cNvSpPr/>
          <p:nvPr/>
        </p:nvSpPr>
        <p:spPr>
          <a:xfrm>
            <a:off x="14738749" y="8229600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0"/>
                </a:moveTo>
                <a:lnTo>
                  <a:pt x="5041102" y="0"/>
                </a:lnTo>
                <a:lnTo>
                  <a:pt x="50411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5345793" y="-2316021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0" y="0"/>
                </a:moveTo>
                <a:lnTo>
                  <a:pt x="3827014" y="0"/>
                </a:lnTo>
                <a:lnTo>
                  <a:pt x="3827014" y="1286833"/>
                </a:lnTo>
                <a:lnTo>
                  <a:pt x="0" y="1286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flipH="1" flipV="1">
            <a:off x="-2208043" y="-3181575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617758" y="395145"/>
            <a:ext cx="369901" cy="369901"/>
          </a:xfrm>
          <a:custGeom>
            <a:avLst/>
            <a:gdLst/>
            <a:ahLst/>
            <a:cxnLst/>
            <a:rect l="l" t="t" r="r" b="b"/>
            <a:pathLst>
              <a:path w="369901" h="369901">
                <a:moveTo>
                  <a:pt x="0" y="0"/>
                </a:moveTo>
                <a:lnTo>
                  <a:pt x="369901" y="0"/>
                </a:lnTo>
                <a:lnTo>
                  <a:pt x="369901" y="369901"/>
                </a:lnTo>
                <a:lnTo>
                  <a:pt x="0" y="36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8336" t="-99659" r="-488942" b="-4814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940849" y="-1292469"/>
            <a:ext cx="2636901" cy="1438210"/>
          </a:xfrm>
          <a:custGeom>
            <a:avLst/>
            <a:gdLst/>
            <a:ahLst/>
            <a:cxnLst/>
            <a:rect l="l" t="t" r="r" b="b"/>
            <a:pathLst>
              <a:path w="2636901" h="1438210">
                <a:moveTo>
                  <a:pt x="0" y="0"/>
                </a:moveTo>
                <a:lnTo>
                  <a:pt x="2636901" y="0"/>
                </a:lnTo>
                <a:lnTo>
                  <a:pt x="2636901" y="1438209"/>
                </a:lnTo>
                <a:lnTo>
                  <a:pt x="0" y="1438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-2476667" y="3637514"/>
            <a:ext cx="2938264" cy="1909872"/>
          </a:xfrm>
          <a:custGeom>
            <a:avLst/>
            <a:gdLst/>
            <a:ahLst/>
            <a:cxnLst/>
            <a:rect l="l" t="t" r="r" b="b"/>
            <a:pathLst>
              <a:path w="2938264" h="1909872">
                <a:moveTo>
                  <a:pt x="0" y="0"/>
                </a:moveTo>
                <a:lnTo>
                  <a:pt x="2938264" y="0"/>
                </a:lnTo>
                <a:lnTo>
                  <a:pt x="2938264" y="1909871"/>
                </a:lnTo>
                <a:lnTo>
                  <a:pt x="0" y="1909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558271" y="-44707"/>
            <a:ext cx="17657367" cy="1275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99"/>
              </a:lnSpc>
            </a:pPr>
            <a:r>
              <a:rPr lang="en-US" sz="40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2. Underline the correct relative pronoun for each sentence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59E571-8B14-3EB2-792D-B2EC0F09A9F3}"/>
              </a:ext>
            </a:extLst>
          </p:cNvPr>
          <p:cNvSpPr/>
          <p:nvPr/>
        </p:nvSpPr>
        <p:spPr>
          <a:xfrm>
            <a:off x="2735970" y="2177474"/>
            <a:ext cx="3436230" cy="80659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BM Hanna" panose="020B0604020202020204" charset="-127"/>
              <a:ea typeface="BM Hanna" panose="020B0604020202020204" charset="-127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1255C6-7264-B0A0-6957-5F34CC059B23}"/>
              </a:ext>
            </a:extLst>
          </p:cNvPr>
          <p:cNvSpPr/>
          <p:nvPr/>
        </p:nvSpPr>
        <p:spPr>
          <a:xfrm>
            <a:off x="2859830" y="3684726"/>
            <a:ext cx="3436230" cy="8542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BM Hanna" panose="020B0604020202020204" charset="-127"/>
              <a:ea typeface="BM Hanna" panose="020B0604020202020204" charset="-127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0AA965-23EA-7C82-BA3F-1BE97B0FEDA0}"/>
              </a:ext>
            </a:extLst>
          </p:cNvPr>
          <p:cNvSpPr/>
          <p:nvPr/>
        </p:nvSpPr>
        <p:spPr>
          <a:xfrm>
            <a:off x="849432" y="5144086"/>
            <a:ext cx="2938263" cy="80659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BM Hanna" panose="020B0604020202020204" charset="-127"/>
              <a:ea typeface="BM Hanna" panose="020B0604020202020204" charset="-127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CF2FA4-9630-0B6E-6495-06EFEC088FC4}"/>
              </a:ext>
            </a:extLst>
          </p:cNvPr>
          <p:cNvSpPr/>
          <p:nvPr/>
        </p:nvSpPr>
        <p:spPr>
          <a:xfrm>
            <a:off x="849432" y="6645728"/>
            <a:ext cx="5703768" cy="8542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BM Hanna" panose="020B0604020202020204" charset="-127"/>
              <a:ea typeface="BM Hanna" panose="020B0604020202020204" charset="-127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9521CD-8345-F348-678E-A5142F712C8F}"/>
              </a:ext>
            </a:extLst>
          </p:cNvPr>
          <p:cNvSpPr/>
          <p:nvPr/>
        </p:nvSpPr>
        <p:spPr>
          <a:xfrm>
            <a:off x="6019799" y="8070905"/>
            <a:ext cx="2249029" cy="8542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BM Hanna" panose="020B0604020202020204" charset="-127"/>
              <a:ea typeface="BM Hanna" panose="020B0604020202020204" charset="-12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9B7B6A-C0B4-BAB4-C890-D1243A11ADD7}"/>
              </a:ext>
            </a:extLst>
          </p:cNvPr>
          <p:cNvGrpSpPr/>
          <p:nvPr/>
        </p:nvGrpSpPr>
        <p:grpSpPr>
          <a:xfrm>
            <a:off x="6201697" y="2214866"/>
            <a:ext cx="1817090" cy="752454"/>
            <a:chOff x="0" y="0"/>
            <a:chExt cx="625854" cy="19817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F0A1F72-3FD1-35A2-E3BA-48C2D73B160C}"/>
                </a:ext>
              </a:extLst>
            </p:cNvPr>
            <p:cNvSpPr/>
            <p:nvPr/>
          </p:nvSpPr>
          <p:spPr>
            <a:xfrm>
              <a:off x="0" y="0"/>
              <a:ext cx="625854" cy="198177"/>
            </a:xfrm>
            <a:custGeom>
              <a:avLst/>
              <a:gdLst/>
              <a:ahLst/>
              <a:cxnLst/>
              <a:rect l="l" t="t" r="r" b="b"/>
              <a:pathLst>
                <a:path w="625854" h="198177">
                  <a:moveTo>
                    <a:pt x="99089" y="0"/>
                  </a:moveTo>
                  <a:lnTo>
                    <a:pt x="526766" y="0"/>
                  </a:lnTo>
                  <a:cubicBezTo>
                    <a:pt x="553046" y="0"/>
                    <a:pt x="578249" y="10440"/>
                    <a:pt x="596832" y="29022"/>
                  </a:cubicBezTo>
                  <a:cubicBezTo>
                    <a:pt x="615415" y="47605"/>
                    <a:pt x="625854" y="72809"/>
                    <a:pt x="625854" y="99089"/>
                  </a:cubicBezTo>
                  <a:lnTo>
                    <a:pt x="625854" y="99089"/>
                  </a:lnTo>
                  <a:cubicBezTo>
                    <a:pt x="625854" y="125369"/>
                    <a:pt x="615415" y="150572"/>
                    <a:pt x="596832" y="169155"/>
                  </a:cubicBezTo>
                  <a:cubicBezTo>
                    <a:pt x="578249" y="187738"/>
                    <a:pt x="553046" y="198177"/>
                    <a:pt x="526766" y="198177"/>
                  </a:cubicBezTo>
                  <a:lnTo>
                    <a:pt x="99089" y="198177"/>
                  </a:lnTo>
                  <a:cubicBezTo>
                    <a:pt x="72809" y="198177"/>
                    <a:pt x="47605" y="187738"/>
                    <a:pt x="29022" y="169155"/>
                  </a:cubicBezTo>
                  <a:cubicBezTo>
                    <a:pt x="10440" y="150572"/>
                    <a:pt x="0" y="125369"/>
                    <a:pt x="0" y="99089"/>
                  </a:cubicBezTo>
                  <a:lnTo>
                    <a:pt x="0" y="99089"/>
                  </a:lnTo>
                  <a:cubicBezTo>
                    <a:pt x="0" y="72809"/>
                    <a:pt x="10440" y="47605"/>
                    <a:pt x="29022" y="29022"/>
                  </a:cubicBezTo>
                  <a:cubicBezTo>
                    <a:pt x="47605" y="10440"/>
                    <a:pt x="72809" y="0"/>
                    <a:pt x="99089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617953-BB8F-CD3E-B8CE-2E5A073C6C24}"/>
                </a:ext>
              </a:extLst>
            </p:cNvPr>
            <p:cNvSpPr txBox="1"/>
            <p:nvPr/>
          </p:nvSpPr>
          <p:spPr>
            <a:xfrm>
              <a:off x="0" y="-57150"/>
              <a:ext cx="625854" cy="255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1D94FD-5058-C06B-4806-75C0CDADFB62}"/>
              </a:ext>
            </a:extLst>
          </p:cNvPr>
          <p:cNvGrpSpPr/>
          <p:nvPr/>
        </p:nvGrpSpPr>
        <p:grpSpPr>
          <a:xfrm>
            <a:off x="6322319" y="3693487"/>
            <a:ext cx="1817090" cy="752454"/>
            <a:chOff x="0" y="0"/>
            <a:chExt cx="625854" cy="198177"/>
          </a:xfrm>
        </p:grpSpPr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0494965D-15AF-47B0-D5BE-224666872BD2}"/>
                </a:ext>
              </a:extLst>
            </p:cNvPr>
            <p:cNvSpPr/>
            <p:nvPr/>
          </p:nvSpPr>
          <p:spPr>
            <a:xfrm>
              <a:off x="0" y="0"/>
              <a:ext cx="625854" cy="198177"/>
            </a:xfrm>
            <a:custGeom>
              <a:avLst/>
              <a:gdLst/>
              <a:ahLst/>
              <a:cxnLst/>
              <a:rect l="l" t="t" r="r" b="b"/>
              <a:pathLst>
                <a:path w="625854" h="198177">
                  <a:moveTo>
                    <a:pt x="99089" y="0"/>
                  </a:moveTo>
                  <a:lnTo>
                    <a:pt x="526766" y="0"/>
                  </a:lnTo>
                  <a:cubicBezTo>
                    <a:pt x="553046" y="0"/>
                    <a:pt x="578249" y="10440"/>
                    <a:pt x="596832" y="29022"/>
                  </a:cubicBezTo>
                  <a:cubicBezTo>
                    <a:pt x="615415" y="47605"/>
                    <a:pt x="625854" y="72809"/>
                    <a:pt x="625854" y="99089"/>
                  </a:cubicBezTo>
                  <a:lnTo>
                    <a:pt x="625854" y="99089"/>
                  </a:lnTo>
                  <a:cubicBezTo>
                    <a:pt x="625854" y="125369"/>
                    <a:pt x="615415" y="150572"/>
                    <a:pt x="596832" y="169155"/>
                  </a:cubicBezTo>
                  <a:cubicBezTo>
                    <a:pt x="578249" y="187738"/>
                    <a:pt x="553046" y="198177"/>
                    <a:pt x="526766" y="198177"/>
                  </a:cubicBezTo>
                  <a:lnTo>
                    <a:pt x="99089" y="198177"/>
                  </a:lnTo>
                  <a:cubicBezTo>
                    <a:pt x="72809" y="198177"/>
                    <a:pt x="47605" y="187738"/>
                    <a:pt x="29022" y="169155"/>
                  </a:cubicBezTo>
                  <a:cubicBezTo>
                    <a:pt x="10440" y="150572"/>
                    <a:pt x="0" y="125369"/>
                    <a:pt x="0" y="99089"/>
                  </a:cubicBezTo>
                  <a:lnTo>
                    <a:pt x="0" y="99089"/>
                  </a:lnTo>
                  <a:cubicBezTo>
                    <a:pt x="0" y="72809"/>
                    <a:pt x="10440" y="47605"/>
                    <a:pt x="29022" y="29022"/>
                  </a:cubicBezTo>
                  <a:cubicBezTo>
                    <a:pt x="47605" y="10440"/>
                    <a:pt x="72809" y="0"/>
                    <a:pt x="99089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4D8AA4-851C-36FD-B330-73E6267C1CEC}"/>
                </a:ext>
              </a:extLst>
            </p:cNvPr>
            <p:cNvSpPr txBox="1"/>
            <p:nvPr/>
          </p:nvSpPr>
          <p:spPr>
            <a:xfrm>
              <a:off x="0" y="-57150"/>
              <a:ext cx="625854" cy="255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5FA5D91-01F7-E77E-666A-E86EBE262F16}"/>
              </a:ext>
            </a:extLst>
          </p:cNvPr>
          <p:cNvGrpSpPr/>
          <p:nvPr/>
        </p:nvGrpSpPr>
        <p:grpSpPr>
          <a:xfrm>
            <a:off x="5829231" y="5171157"/>
            <a:ext cx="1314943" cy="752454"/>
            <a:chOff x="0" y="0"/>
            <a:chExt cx="625854" cy="198177"/>
          </a:xfrm>
        </p:grpSpPr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925C42FA-AA55-B9ED-CFF9-1DAABDC67340}"/>
                </a:ext>
              </a:extLst>
            </p:cNvPr>
            <p:cNvSpPr/>
            <p:nvPr/>
          </p:nvSpPr>
          <p:spPr>
            <a:xfrm>
              <a:off x="0" y="0"/>
              <a:ext cx="625854" cy="198177"/>
            </a:xfrm>
            <a:custGeom>
              <a:avLst/>
              <a:gdLst/>
              <a:ahLst/>
              <a:cxnLst/>
              <a:rect l="l" t="t" r="r" b="b"/>
              <a:pathLst>
                <a:path w="625854" h="198177">
                  <a:moveTo>
                    <a:pt x="99089" y="0"/>
                  </a:moveTo>
                  <a:lnTo>
                    <a:pt x="526766" y="0"/>
                  </a:lnTo>
                  <a:cubicBezTo>
                    <a:pt x="553046" y="0"/>
                    <a:pt x="578249" y="10440"/>
                    <a:pt x="596832" y="29022"/>
                  </a:cubicBezTo>
                  <a:cubicBezTo>
                    <a:pt x="615415" y="47605"/>
                    <a:pt x="625854" y="72809"/>
                    <a:pt x="625854" y="99089"/>
                  </a:cubicBezTo>
                  <a:lnTo>
                    <a:pt x="625854" y="99089"/>
                  </a:lnTo>
                  <a:cubicBezTo>
                    <a:pt x="625854" y="125369"/>
                    <a:pt x="615415" y="150572"/>
                    <a:pt x="596832" y="169155"/>
                  </a:cubicBezTo>
                  <a:cubicBezTo>
                    <a:pt x="578249" y="187738"/>
                    <a:pt x="553046" y="198177"/>
                    <a:pt x="526766" y="198177"/>
                  </a:cubicBezTo>
                  <a:lnTo>
                    <a:pt x="99089" y="198177"/>
                  </a:lnTo>
                  <a:cubicBezTo>
                    <a:pt x="72809" y="198177"/>
                    <a:pt x="47605" y="187738"/>
                    <a:pt x="29022" y="169155"/>
                  </a:cubicBezTo>
                  <a:cubicBezTo>
                    <a:pt x="10440" y="150572"/>
                    <a:pt x="0" y="125369"/>
                    <a:pt x="0" y="99089"/>
                  </a:cubicBezTo>
                  <a:lnTo>
                    <a:pt x="0" y="99089"/>
                  </a:lnTo>
                  <a:cubicBezTo>
                    <a:pt x="0" y="72809"/>
                    <a:pt x="10440" y="47605"/>
                    <a:pt x="29022" y="29022"/>
                  </a:cubicBezTo>
                  <a:cubicBezTo>
                    <a:pt x="47605" y="10440"/>
                    <a:pt x="72809" y="0"/>
                    <a:pt x="99089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E41883F-380A-462C-EAB8-EC0864AB1A44}"/>
                </a:ext>
              </a:extLst>
            </p:cNvPr>
            <p:cNvSpPr txBox="1"/>
            <p:nvPr/>
          </p:nvSpPr>
          <p:spPr>
            <a:xfrm>
              <a:off x="0" y="-57150"/>
              <a:ext cx="625854" cy="255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17E791-11C7-25E2-5AD2-1DB13D6888C5}"/>
              </a:ext>
            </a:extLst>
          </p:cNvPr>
          <p:cNvGrpSpPr/>
          <p:nvPr/>
        </p:nvGrpSpPr>
        <p:grpSpPr>
          <a:xfrm>
            <a:off x="6486702" y="6615398"/>
            <a:ext cx="1817090" cy="752454"/>
            <a:chOff x="0" y="0"/>
            <a:chExt cx="625854" cy="198177"/>
          </a:xfrm>
        </p:grpSpPr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C546C91F-14CB-FB1F-39D9-ADE1FB526662}"/>
                </a:ext>
              </a:extLst>
            </p:cNvPr>
            <p:cNvSpPr/>
            <p:nvPr/>
          </p:nvSpPr>
          <p:spPr>
            <a:xfrm>
              <a:off x="0" y="0"/>
              <a:ext cx="625854" cy="198177"/>
            </a:xfrm>
            <a:custGeom>
              <a:avLst/>
              <a:gdLst/>
              <a:ahLst/>
              <a:cxnLst/>
              <a:rect l="l" t="t" r="r" b="b"/>
              <a:pathLst>
                <a:path w="625854" h="198177">
                  <a:moveTo>
                    <a:pt x="99089" y="0"/>
                  </a:moveTo>
                  <a:lnTo>
                    <a:pt x="526766" y="0"/>
                  </a:lnTo>
                  <a:cubicBezTo>
                    <a:pt x="553046" y="0"/>
                    <a:pt x="578249" y="10440"/>
                    <a:pt x="596832" y="29022"/>
                  </a:cubicBezTo>
                  <a:cubicBezTo>
                    <a:pt x="615415" y="47605"/>
                    <a:pt x="625854" y="72809"/>
                    <a:pt x="625854" y="99089"/>
                  </a:cubicBezTo>
                  <a:lnTo>
                    <a:pt x="625854" y="99089"/>
                  </a:lnTo>
                  <a:cubicBezTo>
                    <a:pt x="625854" y="125369"/>
                    <a:pt x="615415" y="150572"/>
                    <a:pt x="596832" y="169155"/>
                  </a:cubicBezTo>
                  <a:cubicBezTo>
                    <a:pt x="578249" y="187738"/>
                    <a:pt x="553046" y="198177"/>
                    <a:pt x="526766" y="198177"/>
                  </a:cubicBezTo>
                  <a:lnTo>
                    <a:pt x="99089" y="198177"/>
                  </a:lnTo>
                  <a:cubicBezTo>
                    <a:pt x="72809" y="198177"/>
                    <a:pt x="47605" y="187738"/>
                    <a:pt x="29022" y="169155"/>
                  </a:cubicBezTo>
                  <a:cubicBezTo>
                    <a:pt x="10440" y="150572"/>
                    <a:pt x="0" y="125369"/>
                    <a:pt x="0" y="99089"/>
                  </a:cubicBezTo>
                  <a:lnTo>
                    <a:pt x="0" y="99089"/>
                  </a:lnTo>
                  <a:cubicBezTo>
                    <a:pt x="0" y="72809"/>
                    <a:pt x="10440" y="47605"/>
                    <a:pt x="29022" y="29022"/>
                  </a:cubicBezTo>
                  <a:cubicBezTo>
                    <a:pt x="47605" y="10440"/>
                    <a:pt x="72809" y="0"/>
                    <a:pt x="99089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74878F-CF77-DF6F-38CD-164B1CF3236D}"/>
                </a:ext>
              </a:extLst>
            </p:cNvPr>
            <p:cNvSpPr txBox="1"/>
            <p:nvPr/>
          </p:nvSpPr>
          <p:spPr>
            <a:xfrm>
              <a:off x="0" y="-57150"/>
              <a:ext cx="625854" cy="255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60A210-A787-3170-7B7A-997CC7F8D918}"/>
              </a:ext>
            </a:extLst>
          </p:cNvPr>
          <p:cNvGrpSpPr/>
          <p:nvPr/>
        </p:nvGrpSpPr>
        <p:grpSpPr>
          <a:xfrm>
            <a:off x="10210800" y="8179011"/>
            <a:ext cx="1399868" cy="752454"/>
            <a:chOff x="0" y="0"/>
            <a:chExt cx="625854" cy="198177"/>
          </a:xfrm>
        </p:grpSpPr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FD0B828A-7080-3A8D-A2AE-526D4259ECF2}"/>
                </a:ext>
              </a:extLst>
            </p:cNvPr>
            <p:cNvSpPr/>
            <p:nvPr/>
          </p:nvSpPr>
          <p:spPr>
            <a:xfrm>
              <a:off x="0" y="0"/>
              <a:ext cx="625854" cy="198177"/>
            </a:xfrm>
            <a:custGeom>
              <a:avLst/>
              <a:gdLst/>
              <a:ahLst/>
              <a:cxnLst/>
              <a:rect l="l" t="t" r="r" b="b"/>
              <a:pathLst>
                <a:path w="625854" h="198177">
                  <a:moveTo>
                    <a:pt x="99089" y="0"/>
                  </a:moveTo>
                  <a:lnTo>
                    <a:pt x="526766" y="0"/>
                  </a:lnTo>
                  <a:cubicBezTo>
                    <a:pt x="553046" y="0"/>
                    <a:pt x="578249" y="10440"/>
                    <a:pt x="596832" y="29022"/>
                  </a:cubicBezTo>
                  <a:cubicBezTo>
                    <a:pt x="615415" y="47605"/>
                    <a:pt x="625854" y="72809"/>
                    <a:pt x="625854" y="99089"/>
                  </a:cubicBezTo>
                  <a:lnTo>
                    <a:pt x="625854" y="99089"/>
                  </a:lnTo>
                  <a:cubicBezTo>
                    <a:pt x="625854" y="125369"/>
                    <a:pt x="615415" y="150572"/>
                    <a:pt x="596832" y="169155"/>
                  </a:cubicBezTo>
                  <a:cubicBezTo>
                    <a:pt x="578249" y="187738"/>
                    <a:pt x="553046" y="198177"/>
                    <a:pt x="526766" y="198177"/>
                  </a:cubicBezTo>
                  <a:lnTo>
                    <a:pt x="99089" y="198177"/>
                  </a:lnTo>
                  <a:cubicBezTo>
                    <a:pt x="72809" y="198177"/>
                    <a:pt x="47605" y="187738"/>
                    <a:pt x="29022" y="169155"/>
                  </a:cubicBezTo>
                  <a:cubicBezTo>
                    <a:pt x="10440" y="150572"/>
                    <a:pt x="0" y="125369"/>
                    <a:pt x="0" y="99089"/>
                  </a:cubicBezTo>
                  <a:lnTo>
                    <a:pt x="0" y="99089"/>
                  </a:lnTo>
                  <a:cubicBezTo>
                    <a:pt x="0" y="72809"/>
                    <a:pt x="10440" y="47605"/>
                    <a:pt x="29022" y="29022"/>
                  </a:cubicBezTo>
                  <a:cubicBezTo>
                    <a:pt x="47605" y="10440"/>
                    <a:pt x="72809" y="0"/>
                    <a:pt x="99089" y="0"/>
                  </a:cubicBezTo>
                  <a:close/>
                </a:path>
              </a:pathLst>
            </a:custGeom>
            <a:solidFill>
              <a:srgbClr val="FFD97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59CBA1-A6FA-CB35-BE04-0C9205E2251B}"/>
                </a:ext>
              </a:extLst>
            </p:cNvPr>
            <p:cNvSpPr txBox="1"/>
            <p:nvPr/>
          </p:nvSpPr>
          <p:spPr>
            <a:xfrm>
              <a:off x="0" y="-57150"/>
              <a:ext cx="625854" cy="255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2508" y="2214866"/>
            <a:ext cx="1790313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1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. This is the brochure </a:t>
            </a:r>
            <a:r>
              <a:rPr lang="en-US" sz="48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which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/ </a:t>
            </a:r>
            <a:r>
              <a:rPr lang="en-US" sz="48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provides the information you need for your visit to Beijing.</a:t>
            </a:r>
          </a:p>
          <a:p>
            <a:r>
              <a:rPr lang="en-US" sz="48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2.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ABC is the company </a:t>
            </a:r>
            <a:r>
              <a:rPr lang="en-US" sz="48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which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/ </a:t>
            </a:r>
            <a:r>
              <a:rPr lang="en-US" sz="48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won the Best Travel Agency Award last year.</a:t>
            </a:r>
          </a:p>
          <a:p>
            <a:r>
              <a:rPr lang="en-US" sz="48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3.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The elders </a:t>
            </a:r>
            <a:r>
              <a:rPr lang="en-US" sz="48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which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/ </a:t>
            </a:r>
            <a:r>
              <a:rPr lang="en-US" sz="48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are not good at using online apps prefer package tours.</a:t>
            </a:r>
          </a:p>
          <a:p>
            <a:r>
              <a:rPr lang="en-US" sz="48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4.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A hop-on hop-off bus </a:t>
            </a:r>
            <a:r>
              <a:rPr lang="en-US" sz="48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which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/ </a:t>
            </a:r>
            <a:r>
              <a:rPr lang="en-US" sz="48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runs from here every hour is the fastest way to visit a city.</a:t>
            </a:r>
          </a:p>
          <a:p>
            <a:r>
              <a:rPr lang="en-US" sz="48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5.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Food tourism is for tourists </a:t>
            </a:r>
            <a:r>
              <a:rPr lang="en-US" sz="48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which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/ </a:t>
            </a:r>
            <a:r>
              <a:rPr lang="en-US" sz="4800" b="1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who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want to explore the unique dishes of a place.</a:t>
            </a:r>
            <a:endParaRPr lang="en-US" sz="4800" dirty="0">
              <a:effectLst/>
              <a:latin typeface="BM Hanna" panose="020B0604020202020204" charset="-127"/>
              <a:ea typeface="BM Hanna" panose="020B0604020202020204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72600" y="279311"/>
            <a:ext cx="10389615" cy="10994302"/>
          </a:xfrm>
          <a:custGeom>
            <a:avLst/>
            <a:gdLst/>
            <a:ahLst/>
            <a:cxnLst/>
            <a:rect l="l" t="t" r="r" b="b"/>
            <a:pathLst>
              <a:path w="10389615" h="10994302">
                <a:moveTo>
                  <a:pt x="0" y="0"/>
                </a:moveTo>
                <a:lnTo>
                  <a:pt x="10389615" y="0"/>
                </a:lnTo>
                <a:lnTo>
                  <a:pt x="10389615" y="10994302"/>
                </a:lnTo>
                <a:lnTo>
                  <a:pt x="0" y="1099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+</a:t>
            </a:r>
          </a:p>
        </p:txBody>
      </p:sp>
      <p:sp>
        <p:nvSpPr>
          <p:cNvPr id="35" name="Freeform 35"/>
          <p:cNvSpPr/>
          <p:nvPr/>
        </p:nvSpPr>
        <p:spPr>
          <a:xfrm>
            <a:off x="18042155" y="8599544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0" y="0"/>
                </a:moveTo>
                <a:lnTo>
                  <a:pt x="5041102" y="0"/>
                </a:lnTo>
                <a:lnTo>
                  <a:pt x="50411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6735692" y="-1799956"/>
            <a:ext cx="3827014" cy="1286834"/>
          </a:xfrm>
          <a:custGeom>
            <a:avLst/>
            <a:gdLst/>
            <a:ahLst/>
            <a:cxnLst/>
            <a:rect l="l" t="t" r="r" b="b"/>
            <a:pathLst>
              <a:path w="3827014" h="1286834">
                <a:moveTo>
                  <a:pt x="0" y="0"/>
                </a:moveTo>
                <a:lnTo>
                  <a:pt x="3827014" y="0"/>
                </a:lnTo>
                <a:lnTo>
                  <a:pt x="3827014" y="1286833"/>
                </a:lnTo>
                <a:lnTo>
                  <a:pt x="0" y="1286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 flipV="1">
            <a:off x="-2377773" y="-1576282"/>
            <a:ext cx="5041103" cy="4114800"/>
          </a:xfrm>
          <a:custGeom>
            <a:avLst/>
            <a:gdLst/>
            <a:ahLst/>
            <a:cxnLst/>
            <a:rect l="l" t="t" r="r" b="b"/>
            <a:pathLst>
              <a:path w="5041103" h="4114800">
                <a:moveTo>
                  <a:pt x="50411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041102" y="0"/>
                </a:lnTo>
                <a:lnTo>
                  <a:pt x="504110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74BFA521-78D0-0608-8E0E-ABED03B73C7F}"/>
              </a:ext>
            </a:extLst>
          </p:cNvPr>
          <p:cNvSpPr txBox="1"/>
          <p:nvPr/>
        </p:nvSpPr>
        <p:spPr>
          <a:xfrm>
            <a:off x="142779" y="92332"/>
            <a:ext cx="1872795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3. Complete each sentence with “</a:t>
            </a:r>
            <a:r>
              <a:rPr lang="en-US" sz="6600" dirty="0">
                <a:solidFill>
                  <a:srgbClr val="C00000"/>
                </a:solidFill>
                <a:highlight>
                  <a:srgbClr val="FFFF00"/>
                </a:highlight>
                <a:latin typeface="MiCracker TH Bold"/>
                <a:ea typeface="MiCracker TH Bold"/>
                <a:cs typeface="MiCracker TH Bold"/>
                <a:sym typeface="MiCracker TH Bold"/>
              </a:rPr>
              <a:t>who</a:t>
            </a:r>
            <a:r>
              <a:rPr lang="en-US" sz="66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” or “</a:t>
            </a:r>
            <a:r>
              <a:rPr lang="en-US" sz="6600" dirty="0">
                <a:solidFill>
                  <a:srgbClr val="C00000"/>
                </a:solidFill>
                <a:highlight>
                  <a:srgbClr val="FFFF00"/>
                </a:highlight>
                <a:latin typeface="MiCracker TH Bold"/>
                <a:ea typeface="MiCracker TH Bold"/>
                <a:cs typeface="MiCracker TH Bold"/>
                <a:sym typeface="MiCracker TH Bold"/>
              </a:rPr>
              <a:t>whose</a:t>
            </a:r>
            <a:r>
              <a:rPr lang="en-US" sz="6600" dirty="0">
                <a:solidFill>
                  <a:srgbClr val="C00000"/>
                </a:solidFill>
                <a:latin typeface="MiCracker TH Bold"/>
                <a:ea typeface="MiCracker TH Bold"/>
                <a:cs typeface="MiCracker TH Bold"/>
                <a:sym typeface="MiCracker TH Bold"/>
              </a:rPr>
              <a:t>”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3EB3A5-9714-8E76-CE6F-E4E1053B4C36}"/>
              </a:ext>
            </a:extLst>
          </p:cNvPr>
          <p:cNvSpPr txBox="1"/>
          <p:nvPr/>
        </p:nvSpPr>
        <p:spPr>
          <a:xfrm>
            <a:off x="0" y="2146517"/>
            <a:ext cx="18288000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1. </a:t>
            </a:r>
            <a:r>
              <a:rPr lang="en-US" sz="4800" dirty="0" err="1">
                <a:latin typeface="BM Hanna" panose="020B0604020202020204" charset="-127"/>
                <a:ea typeface="BM Hanna" panose="020B0604020202020204" charset="-127"/>
              </a:rPr>
              <a:t>Mr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Minh, _________ will guide us on our Cu Chi Tunnel tour, is on his way.</a:t>
            </a:r>
          </a:p>
          <a:p>
            <a:pPr algn="just"/>
            <a:r>
              <a:rPr lang="en-US" sz="48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2.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This is the writer _________ book Travel on $50 a Day is my </a:t>
            </a:r>
            <a:r>
              <a:rPr lang="en-US" sz="4800" dirty="0" err="1">
                <a:latin typeface="BM Hanna" panose="020B0604020202020204" charset="-127"/>
                <a:ea typeface="BM Hanna" panose="020B0604020202020204" charset="-127"/>
              </a:rPr>
              <a:t>favourite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 travel guide.</a:t>
            </a:r>
          </a:p>
          <a:p>
            <a:pPr algn="just"/>
            <a:r>
              <a:rPr lang="en-US" sz="48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3.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My son, _________ is a huge fan of Taylor Swift, is on a music tour to see her in concert.</a:t>
            </a:r>
          </a:p>
          <a:p>
            <a:pPr algn="just"/>
            <a:r>
              <a:rPr lang="en-US" sz="48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4.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Ha Giang, _________ beauty and history are appealing, is a must-go in my tour list.</a:t>
            </a:r>
          </a:p>
          <a:p>
            <a:pPr algn="just"/>
            <a:r>
              <a:rPr lang="en-US" sz="4800" dirty="0">
                <a:solidFill>
                  <a:srgbClr val="F16649"/>
                </a:solidFill>
                <a:latin typeface="BM Hanna" panose="020B0604020202020204" charset="-127"/>
                <a:ea typeface="BM Hanna" panose="020B0604020202020204" charset="-127"/>
              </a:rPr>
              <a:t>5. </a:t>
            </a:r>
            <a:r>
              <a:rPr lang="en-US" sz="4800" dirty="0">
                <a:latin typeface="BM Hanna" panose="020B0604020202020204" charset="-127"/>
                <a:ea typeface="BM Hanna" panose="020B0604020202020204" charset="-127"/>
              </a:rPr>
              <a:t>While travelling, my father often spends time talking with the locals ______ stories, he says, are interesting about the land we are visiting.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723" y="5455434"/>
            <a:ext cx="1929371" cy="2878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203" y="4628246"/>
            <a:ext cx="1655150" cy="3322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2827113" y="7118759"/>
            <a:ext cx="1894113" cy="282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96" y="3049091"/>
            <a:ext cx="1500761" cy="3012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5640433" y="4212762"/>
            <a:ext cx="1604255" cy="2956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8" y="3985842"/>
            <a:ext cx="13989540" cy="7389405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822321" y="1228725"/>
            <a:ext cx="914400" cy="9144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231" y="7511101"/>
            <a:ext cx="1604472" cy="8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21823"/>
            <a:ext cx="15780282" cy="2215538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</a:bodyPr>
          <a:lstStyle/>
          <a:p>
            <a:pPr defTabSz="1371600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RESCUE THE FISHERMAN</a:t>
            </a: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1436</Words>
  <Application>Microsoft Office PowerPoint</Application>
  <PresentationFormat>Custom</PresentationFormat>
  <Paragraphs>144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MiCracker TH</vt:lpstr>
      <vt:lpstr>Calibri</vt:lpstr>
      <vt:lpstr>MiCracker TH Bold</vt:lpstr>
      <vt:lpstr>Calibri Light</vt:lpstr>
      <vt:lpstr>Arial</vt:lpstr>
      <vt:lpstr>BM Hanna</vt:lpstr>
      <vt:lpstr>.VnArabia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Orange Playful Illustration Word Puzzle Game Presentation</dc:title>
  <cp:lastModifiedBy>Duyên Lương</cp:lastModifiedBy>
  <cp:revision>14</cp:revision>
  <dcterms:created xsi:type="dcterms:W3CDTF">2006-08-16T00:00:00Z</dcterms:created>
  <dcterms:modified xsi:type="dcterms:W3CDTF">2024-08-30T17:30:58Z</dcterms:modified>
  <dc:identifier>DAGOwcjJsvI</dc:identifier>
</cp:coreProperties>
</file>