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71" r:id="rId2"/>
    <p:sldId id="256" r:id="rId3"/>
    <p:sldId id="302" r:id="rId4"/>
    <p:sldId id="279" r:id="rId5"/>
    <p:sldId id="359" r:id="rId6"/>
    <p:sldId id="360" r:id="rId7"/>
    <p:sldId id="361" r:id="rId8"/>
    <p:sldId id="316" r:id="rId9"/>
    <p:sldId id="347" r:id="rId10"/>
    <p:sldId id="362" r:id="rId11"/>
    <p:sldId id="365" r:id="rId12"/>
    <p:sldId id="367" r:id="rId13"/>
    <p:sldId id="368" r:id="rId14"/>
    <p:sldId id="366" r:id="rId15"/>
    <p:sldId id="363" r:id="rId16"/>
    <p:sldId id="364" r:id="rId17"/>
    <p:sldId id="283" r:id="rId18"/>
    <p:sldId id="370" r:id="rId19"/>
    <p:sldId id="372" r:id="rId20"/>
    <p:sldId id="373" r:id="rId21"/>
    <p:sldId id="374" r:id="rId22"/>
    <p:sldId id="375" r:id="rId23"/>
    <p:sldId id="390" r:id="rId24"/>
    <p:sldId id="298" r:id="rId25"/>
    <p:sldId id="391" r:id="rId26"/>
    <p:sldId id="327" r:id="rId27"/>
    <p:sldId id="392" r:id="rId28"/>
    <p:sldId id="393" r:id="rId29"/>
    <p:sldId id="394" r:id="rId30"/>
    <p:sldId id="395" r:id="rId31"/>
    <p:sldId id="396" r:id="rId32"/>
    <p:sldId id="348" r:id="rId33"/>
    <p:sldId id="397" r:id="rId34"/>
    <p:sldId id="398" r:id="rId35"/>
    <p:sldId id="313" r:id="rId36"/>
    <p:sldId id="400" r:id="rId37"/>
    <p:sldId id="401" r:id="rId38"/>
    <p:sldId id="402" r:id="rId39"/>
    <p:sldId id="403" r:id="rId40"/>
    <p:sldId id="404" r:id="rId41"/>
    <p:sldId id="314" r:id="rId42"/>
    <p:sldId id="330" r:id="rId43"/>
    <p:sldId id="406" r:id="rId44"/>
    <p:sldId id="407" r:id="rId45"/>
    <p:sldId id="35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7" userDrawn="1">
          <p15:clr>
            <a:srgbClr val="A4A3A4"/>
          </p15:clr>
        </p15:guide>
        <p15:guide id="2" pos="38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5F4"/>
    <a:srgbClr val="99DBF5"/>
    <a:srgbClr val="FFEEBB"/>
    <a:srgbClr val="FFB7B7"/>
    <a:srgbClr val="FFDBAA"/>
    <a:srgbClr val="F4EEEE"/>
    <a:srgbClr val="96C291"/>
    <a:srgbClr val="00A9FF"/>
    <a:srgbClr val="89CFF3"/>
    <a:srgbClr val="A0E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660" y="108"/>
      </p:cViewPr>
      <p:guideLst>
        <p:guide orient="horz" pos="2297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3.mp3"/><Relationship Id="rId7" Type="http://schemas.microsoft.com/office/2007/relationships/media" Target="../media/media1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7.png"/><Relationship Id="rId5" Type="http://schemas.microsoft.com/office/2007/relationships/media" Target="../media/media8.mp3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construction site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công trường xây dựng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77526" y="3082855"/>
            <a:ext cx="46228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/kənˈstrʌkʃn saɪt/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an area or piece of land where construction work is taking place</a:t>
            </a:r>
          </a:p>
        </p:txBody>
      </p:sp>
      <p:pic>
        <p:nvPicPr>
          <p:cNvPr id="3" name="Content Placeholder 2" descr="5487a2b118848829c8d9fe728ab5086e_w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3172440" y="4799330"/>
            <a:ext cx="2795270" cy="1721485"/>
          </a:xfrm>
          <a:prstGeom prst="rect">
            <a:avLst/>
          </a:prstGeom>
        </p:spPr>
      </p:pic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6172200" y="2914015"/>
            <a:ext cx="5412740" cy="3608705"/>
          </a:xfrm>
          <a:prstGeom prst="rect">
            <a:avLst/>
          </a:prstGeom>
        </p:spPr>
      </p:pic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89885" y="4973955"/>
            <a:ext cx="2025650" cy="1139190"/>
          </a:xfrm>
          <a:prstGeom prst="rect">
            <a:avLst/>
          </a:prstGeom>
        </p:spPr>
      </p:pic>
      <p:pic>
        <p:nvPicPr>
          <p:cNvPr id="6" name="construction sit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025" y="3000375"/>
            <a:ext cx="104775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underground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hệ thống tàu điện ngầm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3746" y="3082855"/>
            <a:ext cx="415036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/ˌʌndəˈɡraʊnd/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607175" y="1273810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railway system in which electric trains travel through tunnels below ground.</a:t>
            </a:r>
          </a:p>
        </p:txBody>
      </p:sp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970000" y="4776470"/>
            <a:ext cx="2619375" cy="1746250"/>
          </a:xfrm>
          <a:prstGeom prst="rect">
            <a:avLst/>
          </a:prstGeom>
        </p:spPr>
      </p:pic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505" y="3082925"/>
            <a:ext cx="5181600" cy="2914650"/>
          </a:xfrm>
          <a:prstGeom prst="rect">
            <a:avLst/>
          </a:prstGeom>
        </p:spPr>
      </p:pic>
      <p:pic>
        <p:nvPicPr>
          <p:cNvPr id="14" name="undergrou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525" y="3000375"/>
            <a:ext cx="1073150" cy="1073150"/>
          </a:xfrm>
          <a:prstGeom prst="rect">
            <a:avLst/>
          </a:prstGeom>
        </p:spPr>
      </p:pic>
      <p:pic>
        <p:nvPicPr>
          <p:cNvPr id="16" name="Content Placeholder 15" descr="im-not-552901_1280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-2423160" y="4417060"/>
            <a:ext cx="1928495" cy="2268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itchy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ngứa, gây ngứa</a:t>
            </a:r>
          </a:p>
        </p:txBody>
      </p:sp>
      <p:sp>
        <p:nvSpPr>
          <p:cNvPr id="2" name="Rectangle 1"/>
          <p:cNvSpPr/>
          <p:nvPr/>
        </p:nvSpPr>
        <p:spPr>
          <a:xfrm>
            <a:off x="2492954" y="3082855"/>
            <a:ext cx="15919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/ˈɪtʃi/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1555" y="1294765"/>
            <a:ext cx="5416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having or causing an itch</a:t>
            </a:r>
          </a:p>
        </p:txBody>
      </p:sp>
      <p:pic>
        <p:nvPicPr>
          <p:cNvPr id="11" name="Content Placeholder 5" descr="_117372982_dtup_exterior_fd_01_jh2-lowerr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2835" y="4743450"/>
            <a:ext cx="2391410" cy="1344930"/>
          </a:xfrm>
          <a:prstGeom prst="rect">
            <a:avLst/>
          </a:prstGeom>
        </p:spPr>
      </p:pic>
      <p:pic>
        <p:nvPicPr>
          <p:cNvPr id="6" name="Content Placeholder 5" descr="im-not-552901_128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786245" y="2334260"/>
            <a:ext cx="3698875" cy="4351655"/>
          </a:xfrm>
          <a:prstGeom prst="rect">
            <a:avLst/>
          </a:prstGeom>
        </p:spPr>
      </p:pic>
      <p:pic>
        <p:nvPicPr>
          <p:cNvPr id="9" name="itch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2704465"/>
            <a:ext cx="1586865" cy="1586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downtown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khu trung tâm tp, thị trấn</a:t>
            </a:r>
          </a:p>
        </p:txBody>
      </p:sp>
      <p:sp>
        <p:nvSpPr>
          <p:cNvPr id="2" name="Rectangle 1"/>
          <p:cNvSpPr/>
          <p:nvPr/>
        </p:nvSpPr>
        <p:spPr>
          <a:xfrm>
            <a:off x="1508386" y="3082855"/>
            <a:ext cx="35610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/ˌdaʊnˈtaʊn/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1555" y="3182620"/>
            <a:ext cx="545020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in or to the central part of a city</a:t>
            </a:r>
          </a:p>
        </p:txBody>
      </p:sp>
      <p:pic>
        <p:nvPicPr>
          <p:cNvPr id="6" name="Content Placeholder 5" descr="im-not-552901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322935" y="4291330"/>
            <a:ext cx="2175510" cy="2559685"/>
          </a:xfrm>
          <a:prstGeom prst="rect">
            <a:avLst/>
          </a:prstGeom>
        </p:spPr>
      </p:pic>
      <p:pic>
        <p:nvPicPr>
          <p:cNvPr id="3" name="downtow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025" y="3082925"/>
            <a:ext cx="1022350" cy="102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unreliable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không đáng tin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0254" y="3082855"/>
            <a:ext cx="41573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/ˌʌn.rɪˈlaɪə.bəl/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42075" y="2529205"/>
            <a:ext cx="54165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0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not able to be trusted</a:t>
            </a:r>
          </a:p>
        </p:txBody>
      </p:sp>
      <p:pic>
        <p:nvPicPr>
          <p:cNvPr id="4" name="Content Placeholder 3" descr="513843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970000" y="4776470"/>
            <a:ext cx="2619375" cy="1746250"/>
          </a:xfrm>
          <a:prstGeom prst="rect">
            <a:avLst/>
          </a:prstGeom>
        </p:spPr>
      </p:pic>
      <p:pic>
        <p:nvPicPr>
          <p:cNvPr id="3" name="unreli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945" y="2867025"/>
            <a:ext cx="1136650" cy="113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grand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hoành tráng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107191" y="3082855"/>
            <a:ext cx="23634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/ɡrænd/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66180" y="2352675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important and large in degree</a:t>
            </a:r>
          </a:p>
        </p:txBody>
      </p:sp>
      <p:pic>
        <p:nvPicPr>
          <p:cNvPr id="6" name="gra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" y="2813685"/>
            <a:ext cx="1528445" cy="152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pricey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đắt đỏ</a:t>
            </a:r>
          </a:p>
        </p:txBody>
      </p:sp>
      <p:sp>
        <p:nvSpPr>
          <p:cNvPr id="2" name="Rectangle 1"/>
          <p:cNvSpPr/>
          <p:nvPr/>
        </p:nvSpPr>
        <p:spPr>
          <a:xfrm>
            <a:off x="2054169" y="3082855"/>
            <a:ext cx="24695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/ˈpraɪ.si/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48755" y="2230120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expensive</a:t>
            </a:r>
          </a:p>
        </p:txBody>
      </p:sp>
      <p:pic>
        <p:nvPicPr>
          <p:cNvPr id="5" name="price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125" y="2644775"/>
            <a:ext cx="1415415" cy="1415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498386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traffic jam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/ˈtræf.ɪk ˌdʒæm/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kẹt xe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congested (adj)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/kənˈdʒes.tɪd/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tắc nghẽn (giao thông)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construction site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/kənˈstrʌkʃn saɪt/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 trường xây dựng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underground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/ˌʌndəˈɡraʊnd/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ngầm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ges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2597150"/>
            <a:ext cx="899160" cy="899160"/>
          </a:xfrm>
          <a:prstGeom prst="rect">
            <a:avLst/>
          </a:prstGeom>
        </p:spPr>
      </p:pic>
      <p:pic>
        <p:nvPicPr>
          <p:cNvPr id="5" name="construction si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3776980"/>
            <a:ext cx="899160" cy="899160"/>
          </a:xfrm>
          <a:prstGeom prst="rect">
            <a:avLst/>
          </a:prstGeom>
        </p:spPr>
      </p:pic>
      <p:pic>
        <p:nvPicPr>
          <p:cNvPr id="14" name="underground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404" y="4972050"/>
            <a:ext cx="899160" cy="899160"/>
          </a:xfrm>
          <a:prstGeom prst="rect">
            <a:avLst/>
          </a:prstGeom>
        </p:spPr>
      </p:pic>
      <p:pic>
        <p:nvPicPr>
          <p:cNvPr id="12" name="traffic jam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04" y="1513205"/>
            <a:ext cx="899160" cy="899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683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550265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downtown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/ˌdaʊnˈtaʊn/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trung tâm tp, thị trấn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unreliable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/ˌʌn.rɪˈlaɪə.bəl/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không đáng tin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 grand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/ɡrænd/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hoành tráng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pricey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/ˈpraɪ.si/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đắt đỏ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533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downtow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1791335"/>
            <a:ext cx="1022350" cy="1022350"/>
          </a:xfrm>
          <a:prstGeom prst="rect">
            <a:avLst/>
          </a:prstGeom>
        </p:spPr>
      </p:pic>
      <p:pic>
        <p:nvPicPr>
          <p:cNvPr id="8" name="unreliabl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2860675"/>
            <a:ext cx="1022350" cy="1022350"/>
          </a:xfrm>
          <a:prstGeom prst="rect">
            <a:avLst/>
          </a:prstGeom>
        </p:spPr>
      </p:pic>
      <p:pic>
        <p:nvPicPr>
          <p:cNvPr id="9" name="grand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3964305"/>
            <a:ext cx="1022350" cy="1022350"/>
          </a:xfrm>
          <a:prstGeom prst="rect">
            <a:avLst/>
          </a:prstGeom>
        </p:spPr>
      </p:pic>
      <p:pic>
        <p:nvPicPr>
          <p:cNvPr id="2" name="pricey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3982" y="5327015"/>
            <a:ext cx="1022350" cy="102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771" y="1081135"/>
            <a:ext cx="10542965" cy="755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Look at pictures on p.28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9571"/>
          <a:stretch>
            <a:fillRect/>
          </a:stretch>
        </p:blipFill>
        <p:spPr>
          <a:xfrm>
            <a:off x="92075" y="1852930"/>
            <a:ext cx="6903085" cy="453517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053580" y="1880235"/>
            <a:ext cx="5054600" cy="107632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635" indent="-635" algn="just"/>
            <a:r>
              <a:rPr lang="en-US" sz="3200">
                <a:latin typeface="Comic Sans MS" panose="030F0702030302020204" charset="0"/>
                <a:cs typeface="Comic Sans MS" panose="030F0702030302020204" charset="0"/>
                <a:sym typeface="+mn-ea"/>
              </a:rPr>
              <a:t>1. What do you see in each picture?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053580" y="4311015"/>
            <a:ext cx="5139055" cy="1568450"/>
          </a:xfrm>
          <a:prstGeom prst="rect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635" indent="-635"/>
            <a:r>
              <a:rPr lang="en-US" sz="3200" dirty="0">
                <a:latin typeface="Comic Sans MS" panose="030F0702030302020204" charset="0"/>
                <a:cs typeface="Comic Sans MS" panose="030F0702030302020204" charset="0"/>
                <a:sym typeface="+mn-ea"/>
              </a:rPr>
              <a:t>2. Are the things in the pictures common in your home town? 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053580" y="3020060"/>
            <a:ext cx="49593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i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traffic jam / </a:t>
            </a:r>
          </a:p>
          <a:p>
            <a:pPr marL="635" indent="-635"/>
            <a:r>
              <a:rPr lang="en-US" sz="3200" b="0" i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traffic congestion, …..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0" grpId="0"/>
      <p:bldP spid="1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8300" y="-215900"/>
            <a:ext cx="13004800" cy="77343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 spc="-300" dirty="0">
                <a:blipFill>
                  <a:blip r:embed="rId2"/>
                  <a:stretch>
                    <a:fillRect/>
                  </a:stretch>
                </a:blipFill>
              </a:rPr>
              <a:t>---------------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262953" y="76836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87350" y="9779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1423" y="5292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CITY LIFE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4878" y="6028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24043" y="258866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/>
          <p:cNvSpPr txBox="1"/>
          <p:nvPr/>
        </p:nvSpPr>
        <p:spPr>
          <a:xfrm>
            <a:off x="6443076" y="2676854"/>
            <a:ext cx="5870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4800" b="1" dirty="0" err="1"/>
              <a:t>How</a:t>
            </a:r>
            <a:r>
              <a:rPr lang="vi-VN" sz="4800" b="1" dirty="0"/>
              <a:t> </a:t>
            </a:r>
            <a:r>
              <a:rPr lang="vi-VN" sz="4800" b="1" dirty="0" err="1"/>
              <a:t>is</a:t>
            </a:r>
            <a:r>
              <a:rPr lang="vi-VN" sz="4800" b="1" dirty="0"/>
              <a:t> </a:t>
            </a:r>
            <a:r>
              <a:rPr lang="vi-VN" sz="4800" b="1" dirty="0" err="1"/>
              <a:t>your</a:t>
            </a:r>
            <a:r>
              <a:rPr lang="vi-VN" sz="4800" b="1" dirty="0"/>
              <a:t> </a:t>
            </a:r>
            <a:r>
              <a:rPr lang="vi-VN" sz="4800" b="1" dirty="0" err="1"/>
              <a:t>city</a:t>
            </a:r>
            <a:r>
              <a:rPr lang="vi-VN" sz="4800" b="1" dirty="0"/>
              <a:t>?</a:t>
            </a:r>
            <a:endParaRPr lang="vi-VN" sz="4800" dirty="0"/>
          </a:p>
        </p:txBody>
      </p:sp>
      <p:sp>
        <p:nvSpPr>
          <p:cNvPr id="34" name="Rounded Rectangle 33"/>
          <p:cNvSpPr/>
          <p:nvPr/>
        </p:nvSpPr>
        <p:spPr>
          <a:xfrm>
            <a:off x="6136637" y="176058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662195" y="179612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592169" y="160894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41" grpId="0"/>
      <p:bldP spid="17" grpId="0"/>
      <p:bldP spid="4" grpId="0" animBg="1"/>
      <p:bldP spid="43" grpId="0"/>
      <p:bldP spid="34" grpId="0" animBg="1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304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2021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/>
              <a:t>Trang:</a:t>
            </a:r>
            <a:r>
              <a:rPr lang="en-US" sz="3200"/>
              <a:t> Hi, Ben. Sorry I couldn’t get online earlier. I got stuck in a traffic jam and came home late.</a:t>
            </a:r>
          </a:p>
          <a:p>
            <a:r>
              <a:rPr lang="en-US" sz="3200" b="1"/>
              <a:t>Ben:</a:t>
            </a:r>
            <a:r>
              <a:rPr lang="en-US" sz="3200"/>
              <a:t> No problem, Trang. Did you go by bus?</a:t>
            </a:r>
          </a:p>
          <a:p>
            <a:pPr algn="just"/>
            <a:r>
              <a:rPr lang="en-US" sz="3200" b="1"/>
              <a:t>Trang:</a:t>
            </a:r>
            <a:r>
              <a:rPr lang="en-US" sz="3200"/>
              <a:t> No. My dad picked me up. I rarely use the bus. It’s slow and packed with people. </a:t>
            </a:r>
          </a:p>
          <a:p>
            <a:r>
              <a:rPr lang="en-US" sz="3200" b="1"/>
              <a:t>Ben:</a:t>
            </a:r>
            <a:r>
              <a:rPr lang="en-US" sz="3200"/>
              <a:t> I mostly get around by underground. It’s more reliable than the bus. </a:t>
            </a:r>
          </a:p>
          <a:p>
            <a:r>
              <a:rPr lang="en-US" sz="3200" b="1"/>
              <a:t>Trang:</a:t>
            </a:r>
            <a:r>
              <a:rPr lang="en-US" sz="3200"/>
              <a:t> That’s great. </a:t>
            </a:r>
          </a:p>
          <a:p>
            <a:r>
              <a:rPr lang="en-US" sz="3200" b="1"/>
              <a:t>Ben: </a:t>
            </a:r>
            <a:r>
              <a:rPr lang="en-US" sz="3200"/>
              <a:t>But traffic congestion is terrible in London. You know, the more crowded the city gets, the more congested the streets are.</a:t>
            </a:r>
          </a:p>
          <a:p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0717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066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716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5704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/>
              <a:t>Trang:</a:t>
            </a:r>
            <a:r>
              <a:rPr lang="en-US" sz="3200"/>
              <a:t> Yeah … and the more polluted they may become. There’s a construction site in my neighbourhood. It’s dusty, so people easily get itchy eyes.</a:t>
            </a:r>
          </a:p>
          <a:p>
            <a:pPr algn="just"/>
            <a:r>
              <a:rPr lang="en-US" sz="3200" b="1"/>
              <a:t>Ben:</a:t>
            </a:r>
            <a:r>
              <a:rPr lang="en-US" sz="3200"/>
              <a:t> It must be noisy, too. The noise probably makes people feel stressed sometimes.</a:t>
            </a:r>
          </a:p>
          <a:p>
            <a:pPr algn="just"/>
            <a:r>
              <a:rPr lang="en-US" sz="3200" b="1"/>
              <a:t>Trang: </a:t>
            </a:r>
            <a:r>
              <a:rPr lang="en-US" sz="3200"/>
              <a:t>That’s right. But new buildings make the city look modern and attractive. Do you remember the grand building downtown?</a:t>
            </a:r>
          </a:p>
          <a:p>
            <a:pPr algn="just"/>
            <a:r>
              <a:rPr lang="en-US" sz="3200" b="1"/>
              <a:t>Ben:</a:t>
            </a:r>
            <a:r>
              <a:rPr lang="en-US" sz="3200"/>
              <a:t> Of course. How’s it now? When I left Viet Nam, they nearly finished it. </a:t>
            </a:r>
          </a:p>
          <a:p>
            <a:pPr algn="just"/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3257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320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70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864995"/>
            <a:ext cx="11704320" cy="35032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>
                <a:sym typeface="+mn-ea"/>
              </a:rPr>
              <a:t>Trang:</a:t>
            </a:r>
            <a:r>
              <a:rPr lang="en-US" sz="3200">
                <a:sym typeface="+mn-ea"/>
              </a:rPr>
              <a:t> Well, it’s now a shopping mall. Teens like it because it’s modern and fun.</a:t>
            </a:r>
          </a:p>
          <a:p>
            <a:pPr algn="just"/>
            <a:r>
              <a:rPr lang="en-US" sz="3200" b="1">
                <a:sym typeface="+mn-ea"/>
              </a:rPr>
              <a:t>Ben: </a:t>
            </a:r>
            <a:r>
              <a:rPr lang="en-US" sz="3200">
                <a:sym typeface="+mn-ea"/>
              </a:rPr>
              <a:t>Do you often go there? </a:t>
            </a:r>
            <a:endParaRPr lang="en-US" sz="3200"/>
          </a:p>
          <a:p>
            <a:pPr algn="just"/>
            <a:r>
              <a:rPr lang="en-US" sz="3200" b="1">
                <a:sym typeface="+mn-ea"/>
              </a:rPr>
              <a:t>Trang:</a:t>
            </a:r>
            <a:r>
              <a:rPr lang="en-US" sz="3200">
                <a:sym typeface="+mn-ea"/>
              </a:rPr>
              <a:t> Sometimes. I watch movies there with my sister. I want to go there more often, but it’s a bit pricey.</a:t>
            </a:r>
            <a:endParaRPr lang="en-US" sz="3200"/>
          </a:p>
          <a:p>
            <a:pPr algn="just"/>
            <a:r>
              <a:rPr lang="en-US" sz="3200" b="1">
                <a:sym typeface="+mn-ea"/>
              </a:rPr>
              <a:t>Ben:</a:t>
            </a:r>
            <a:r>
              <a:rPr lang="en-US" sz="3200">
                <a:sym typeface="+mn-ea"/>
              </a:rPr>
              <a:t> It’s expensive here in London, too …</a:t>
            </a:r>
            <a:endParaRPr lang="en-US" sz="3200"/>
          </a:p>
          <a:p>
            <a:pPr algn="just"/>
            <a:endParaRPr lang="en-US" sz="3200"/>
          </a:p>
        </p:txBody>
      </p:sp>
      <p:pic>
        <p:nvPicPr>
          <p:cNvPr id="4" name="00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4625" y="1075690"/>
            <a:ext cx="819150" cy="8191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39750" y="10005695"/>
            <a:ext cx="11704320" cy="2195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just"/>
            <a:r>
              <a:rPr lang="en-US" sz="6000">
                <a:sym typeface="+mn-ea"/>
              </a:rPr>
              <a:t>Say the words in the text that you think are related to the topic City life.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1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2178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3208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9706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8610" y="2449195"/>
            <a:ext cx="11704320" cy="30077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381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algn="just"/>
            <a:r>
              <a:rPr lang="en-US" sz="6000" dirty="0">
                <a:sym typeface="+mn-ea"/>
              </a:rPr>
              <a:t>Underline the words in the text that you think are related to the topic </a:t>
            </a:r>
            <a:r>
              <a:rPr lang="en-US" sz="6000" i="1" dirty="0">
                <a:sym typeface="+mn-ea"/>
              </a:rPr>
              <a:t>City life</a:t>
            </a:r>
            <a:r>
              <a:rPr lang="en-US" sz="6000" dirty="0">
                <a:sym typeface="+mn-e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435659305"/>
              </p:ext>
            </p:extLst>
          </p:nvPr>
        </p:nvGraphicFramePr>
        <p:xfrm>
          <a:off x="394335" y="1809114"/>
          <a:ext cx="11268710" cy="504888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12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238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90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 dirty="0"/>
                        <a:t>1. The bus in Trang’s city is slow and crowded.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924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2. The underground system in Ben’s city is unreliable.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735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3. There is a dusty and noisy construction site near Trang’s house.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9000489" y="2866001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624533" y="4166870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000490" y="5729189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301875" y="448945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dirty="0">
                <a:solidFill>
                  <a:srgbClr val="FF0000"/>
                </a:solidFill>
              </a:rPr>
              <a:t> “get around by underground. It’s more reliable than the bus.”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394335" y="1809115"/>
          <a:ext cx="11268710" cy="4361815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12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361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481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4. Trang thinks new buildings make the city look ugly.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339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400"/>
                        <a:t>5. . Both Trang and Ben find shopping malls expensive.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10547985" y="3413760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9106535" y="4854575"/>
            <a:ext cx="51752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181225" y="3245485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000">
                <a:solidFill>
                  <a:srgbClr val="FF0000"/>
                </a:solidFill>
              </a:rPr>
              <a:t> “ But new buildings make the city look modern and attractive”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96430" y="1819910"/>
            <a:ext cx="4399280" cy="2575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25" y="5707380"/>
            <a:ext cx="1360805" cy="80899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125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455" y="57073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sp>
        <p:nvSpPr>
          <p:cNvPr id="36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pictures.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13438 0.16833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0" y="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788660"/>
            <a:ext cx="1321435" cy="77343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3959860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57073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181090" y="1868805"/>
            <a:ext cx="5267325" cy="3131185"/>
          </a:xfrm>
          <a:prstGeom prst="rect">
            <a:avLst/>
          </a:prstGeom>
        </p:spPr>
      </p:pic>
      <p:sp>
        <p:nvSpPr>
          <p:cNvPr id="9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4583 0 L 0.471771 0.455926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0" y="2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115" y="1707515"/>
            <a:ext cx="4805680" cy="325374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5566410"/>
            <a:ext cx="1605915" cy="9956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5030" y="5707380"/>
            <a:ext cx="1378585" cy="779780"/>
          </a:xfrm>
          <a:prstGeom prst="rect">
            <a:avLst/>
          </a:prstGeom>
        </p:spPr>
      </p:pic>
      <p:sp>
        <p:nvSpPr>
          <p:cNvPr id="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1771 0.33277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00" y="1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5" y="5704205"/>
            <a:ext cx="1156335" cy="7829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620" y="1819910"/>
            <a:ext cx="5176520" cy="320992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1030" y="5782310"/>
            <a:ext cx="1378585" cy="779780"/>
          </a:xfrm>
          <a:prstGeom prst="rect">
            <a:avLst/>
          </a:prstGeom>
        </p:spPr>
      </p:pic>
      <p:sp>
        <p:nvSpPr>
          <p:cNvPr id="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68646 0.072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1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8464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55459" y="898789"/>
            <a:ext cx="6374180" cy="744111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sz="2400" dirty="0">
                <a:solidFill>
                  <a:schemeClr val="tx1"/>
                </a:solidFill>
              </a:rPr>
              <a:t>Option 2: City Debate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55459" y="1740918"/>
            <a:ext cx="633628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Vocabulary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5459" y="2541340"/>
            <a:ext cx="6374212" cy="219111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tick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words/phrases with their pictures.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 the correct answer A, B, C, or D.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55427" y="4957045"/>
            <a:ext cx="6469656" cy="68496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Quiz: A lifestyle survey: City life or Village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0579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147310"/>
            <a:ext cx="1011555" cy="7791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955427" y="5863476"/>
            <a:ext cx="6374212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7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715750" y="8837930"/>
            <a:ext cx="1020445" cy="721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7045" y="5854700"/>
            <a:ext cx="1080770" cy="63246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575945" y="209740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575945" y="2726055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575945" y="3358515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29285" y="4037965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575945" y="4618355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their pictures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65" y="5704205"/>
            <a:ext cx="1156335" cy="7829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920" y="5580380"/>
            <a:ext cx="1583055" cy="98171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802005" y="5853430"/>
            <a:ext cx="1065530" cy="6337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4130" y="1972945"/>
            <a:ext cx="5170805" cy="292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375 0.147037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0" y="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/>
          <p:nvPr/>
        </p:nvSpPr>
        <p:spPr>
          <a:xfrm>
            <a:off x="3859530" y="2540000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1. congested road </a:t>
            </a:r>
            <a:endParaRPr lang="en-US" sz="3600"/>
          </a:p>
          <a:p>
            <a:pPr algn="ctr"/>
            <a:endParaRPr lang="en-US" sz="3600"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3859530" y="3168650"/>
            <a:ext cx="501015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2. construction site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3859530" y="3801110"/>
            <a:ext cx="5010150" cy="60642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3. the underground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3912870" y="4480560"/>
            <a:ext cx="4956810" cy="606425"/>
          </a:xfrm>
          <a:prstGeom prst="rect">
            <a:avLst/>
          </a:prstGeom>
          <a:solidFill>
            <a:srgbClr val="F9B572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4. itchy eyes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859530" y="5060950"/>
            <a:ext cx="5010150" cy="753745"/>
          </a:xfrm>
          <a:prstGeom prst="rect">
            <a:avLst/>
          </a:prstGeom>
          <a:solidFill>
            <a:srgbClr val="748E63"/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600">
                <a:sym typeface="+mn-ea"/>
              </a:rPr>
              <a:t>5. entertainment centre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94078" y="711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4985" y="1101725"/>
            <a:ext cx="1137539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Extra Activity: Work in groups. Each group makes sentences with the words/phrases.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1. I like getting around by ______. I hate the smell of car exhaust.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underground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private car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taxi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D. bus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2. Road dust may badly affect our ______.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stomach 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back 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eyes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leg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558165" y="3003550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12445" y="5332095"/>
            <a:ext cx="3251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3. There’s a ______ in my neighbourhood. It’s noisy and dusty.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building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construction site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hospital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lake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/>
          <p:nvPr/>
        </p:nvGraphicFramePr>
        <p:xfrm>
          <a:off x="512445" y="4211955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4. The road is narrow, so ______ often occurs at rush hour.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A. traffic light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traffic flow</a:t>
                      </a:r>
                      <a:endParaRPr lang="en-US" sz="3200"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C. traffic congestion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>
                          <a:latin typeface="Comic Sans MS" panose="030F0702030302020204" charset="0"/>
                          <a:cs typeface="Comic Sans MS" panose="030F0702030302020204" charset="0"/>
                        </a:rPr>
                        <a:t>D. traffic safety 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74435" y="2927985"/>
            <a:ext cx="3886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13"/>
          <p:cNvSpPr/>
          <p:nvPr/>
        </p:nvSpPr>
        <p:spPr>
          <a:xfrm>
            <a:off x="512445" y="5814695"/>
            <a:ext cx="410718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0417" y="11503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507365" y="1961515"/>
          <a:ext cx="11506835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3. Many teens fancy spending their weekends in an entertainment ______.</a:t>
                      </a:r>
                    </a:p>
                  </a:txBody>
                  <a:tcPr>
                    <a:solidFill>
                      <a:srgbClr val="00A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A. industry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value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C. business</a:t>
                      </a:r>
                    </a:p>
                  </a:txBody>
                  <a:tcPr>
                    <a:solidFill>
                      <a:srgbClr val="A0E9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600">
                          <a:latin typeface="Comic Sans MS" panose="030F0702030302020204" charset="0"/>
                          <a:cs typeface="Comic Sans MS" panose="030F0702030302020204" charset="0"/>
                        </a:rPr>
                        <a:t>D. centre</a:t>
                      </a:r>
                    </a:p>
                  </a:txBody>
                  <a:tcPr>
                    <a:solidFill>
                      <a:srgbClr val="89C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6299835" y="3808095"/>
            <a:ext cx="3886200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583565"/>
          </a:xfrm>
          <a:prstGeom prst="rect">
            <a:avLst/>
          </a:prstGeom>
          <a:solidFill>
            <a:srgbClr val="FFB7B7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/>
              <a:t>Quiz: A lifestyle survey: City life or Village life?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9998" y="1278271"/>
            <a:ext cx="502606" cy="502606"/>
          </a:xfrm>
          <a:prstGeom prst="roundRect">
            <a:avLst/>
          </a:prstGeom>
          <a:solidFill>
            <a:srgbClr val="96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99110" y="1908810"/>
            <a:ext cx="11433810" cy="156845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Complete the quiz. Then compare your choices with your friends’ and the teacher’s explanation. Which suits you more, life in the city or in a village?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07795" y="3807460"/>
            <a:ext cx="9377045" cy="58356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/>
              <a:t>You have 4 minutes to do this activity individually.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123169431"/>
              </p:ext>
            </p:extLst>
          </p:nvPr>
        </p:nvGraphicFramePr>
        <p:xfrm>
          <a:off x="120650" y="1017270"/>
          <a:ext cx="11892280" cy="5676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24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67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1. What kind of house do you want to live in?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/>
                        <a:t>2. How do you like to get around?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A small and modern apartment.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A house with a garden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By public transport.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By motorbike or bicycle.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3. Where do you frequently enjoy visiting?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4. How do you describe your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</a:rPr>
                        <a:t>favourite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</a:rPr>
                        <a:t>neighbourhood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2800" dirty="0"/>
                        <a:t>A. Shops, restaurants, cinemas, and art galleries.</a:t>
                      </a:r>
                    </a:p>
                    <a:p>
                      <a:pPr algn="just">
                        <a:buNone/>
                      </a:pPr>
                      <a:r>
                        <a:rPr lang="en-US" sz="2800" dirty="0"/>
                        <a:t>B. Local farmers’ markets.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800"/>
                        <a:t>A. Crowded and busy.</a:t>
                      </a:r>
                    </a:p>
                    <a:p>
                      <a:pPr>
                        <a:buNone/>
                      </a:pPr>
                      <a:r>
                        <a:rPr lang="en-US" sz="2800"/>
                        <a:t>B. Quiet and green.</a:t>
                      </a:r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</a:rPr>
                        <a:t>5. How do you like to spend time outdoors?</a:t>
                      </a:r>
                    </a:p>
                  </a:txBody>
                  <a:tcPr>
                    <a:solidFill>
                      <a:srgbClr val="96C2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1865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2800" dirty="0"/>
                        <a:t>A. Going for a walk or running in the park.</a:t>
                      </a:r>
                    </a:p>
                    <a:p>
                      <a:pPr>
                        <a:buNone/>
                      </a:pPr>
                      <a:r>
                        <a:rPr lang="en-US" sz="2800" dirty="0">
                          <a:sym typeface="+mn-ea"/>
                        </a:rPr>
                        <a:t>B. Doing gardening or visiting next-door </a:t>
                      </a:r>
                      <a:r>
                        <a:rPr lang="en-US" sz="2800" dirty="0" err="1">
                          <a:sym typeface="+mn-ea"/>
                        </a:rPr>
                        <a:t>neighbours</a:t>
                      </a:r>
                      <a:r>
                        <a:rPr lang="en-US" sz="2800" dirty="0">
                          <a:sym typeface="+mn-ea"/>
                        </a:rPr>
                        <a:t>.</a:t>
                      </a:r>
                      <a:endParaRPr lang="en-US" sz="2800" dirty="0"/>
                    </a:p>
                  </a:txBody>
                  <a:tcPr>
                    <a:solidFill>
                      <a:srgbClr val="FFDB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B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 Box 6"/>
          <p:cNvSpPr txBox="1"/>
          <p:nvPr/>
        </p:nvSpPr>
        <p:spPr>
          <a:xfrm>
            <a:off x="1022985" y="-1425575"/>
            <a:ext cx="9377045" cy="583565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/>
              <a:t>Compare your choices with your partner.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407795" y="1363980"/>
            <a:ext cx="9377045" cy="645160"/>
          </a:xfrm>
          <a:prstGeom prst="rect">
            <a:avLst/>
          </a:prstGeom>
          <a:solidFill>
            <a:srgbClr val="96C29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Compare your choices with your partner.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7045" y="2781300"/>
            <a:ext cx="4608830" cy="64516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If you choose lots of A.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87045" y="4131310"/>
            <a:ext cx="4608830" cy="645160"/>
          </a:xfrm>
          <a:prstGeom prst="rect">
            <a:avLst/>
          </a:prstGeom>
          <a:solidFill>
            <a:srgbClr val="FFDBAA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/>
              <a:t>If you choose lots of B.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238750" y="2887345"/>
            <a:ext cx="1295400" cy="520700"/>
          </a:xfrm>
          <a:prstGeom prst="rightArrow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5238750" y="4209415"/>
            <a:ext cx="1295400" cy="520700"/>
          </a:xfrm>
          <a:prstGeom prst="rightArrow">
            <a:avLst/>
          </a:prstGeom>
          <a:solidFill>
            <a:srgbClr val="FFB7B7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Text Box 9"/>
          <p:cNvSpPr txBox="1"/>
          <p:nvPr/>
        </p:nvSpPr>
        <p:spPr>
          <a:xfrm>
            <a:off x="6677025" y="2781300"/>
            <a:ext cx="4448810" cy="645160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/>
              <a:t>You will fit in the city.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600190" y="4001770"/>
            <a:ext cx="4525645" cy="1198880"/>
          </a:xfrm>
          <a:prstGeom prst="rect">
            <a:avLst/>
          </a:prstGeom>
          <a:solidFill>
            <a:srgbClr val="FFB7B7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/>
              <a:t>The village is your better choice.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8860" y="1075690"/>
            <a:ext cx="8618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me more ideas about: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85595" y="209296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City Life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Village Life</a:t>
                      </a: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65" y="1930400"/>
            <a:ext cx="12071985" cy="17830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in groups and talk about the differences between living in the city and living in the countryside.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7919107" y="22735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2605" y="1574800"/>
            <a:ext cx="75457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/>
              <a:t>1/ Can you name some big cities in Viet Nam and in the world?</a:t>
            </a:r>
          </a:p>
          <a:p>
            <a:pPr>
              <a:lnSpc>
                <a:spcPct val="200000"/>
              </a:lnSpc>
            </a:pPr>
            <a:r>
              <a:rPr lang="en-US" sz="3200" dirty="0"/>
              <a:t>2/ Can you describe something you know about these cities?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ym typeface="+mn-ea"/>
              </a:rPr>
              <a:t>(population, traffic, tourist attractions, ….)</a:t>
            </a:r>
            <a:endParaRPr lang="en-US" sz="3200" b="1" dirty="0"/>
          </a:p>
          <a:p>
            <a:pPr>
              <a:lnSpc>
                <a:spcPct val="200000"/>
              </a:lnSpc>
            </a:pPr>
            <a:endParaRPr lang="en-US" sz="3200" dirty="0"/>
          </a:p>
          <a:p>
            <a:pPr>
              <a:lnSpc>
                <a:spcPct val="200000"/>
              </a:lnSpc>
            </a:pP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1384" y="108076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0"/>
          <p:cNvSpPr txBox="1"/>
          <p:nvPr/>
        </p:nvSpPr>
        <p:spPr>
          <a:xfrm>
            <a:off x="7919107" y="227350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400010040"/>
              </p:ext>
            </p:extLst>
          </p:nvPr>
        </p:nvGraphicFramePr>
        <p:xfrm>
          <a:off x="487045" y="1216025"/>
          <a:ext cx="11383645" cy="5246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4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654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FFE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>
                          <a:solidFill>
                            <a:srgbClr val="FF0000"/>
                          </a:solidFill>
                        </a:rPr>
                        <a:t>LIVING IN THE CITY</a:t>
                      </a:r>
                    </a:p>
                  </a:txBody>
                  <a:tcPr>
                    <a:solidFill>
                      <a:srgbClr val="FFEEB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>
                          <a:solidFill>
                            <a:srgbClr val="FF0000"/>
                          </a:solidFill>
                        </a:rPr>
                        <a:t>LIVING IN THE COUNTRYSIDE</a:t>
                      </a:r>
                    </a:p>
                  </a:txBody>
                  <a:tcPr>
                    <a:solidFill>
                      <a:srgbClr val="FFEE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77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Accommodation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04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Means of transport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2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/>
                        <a:t>Facilities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424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dirty="0" err="1"/>
                        <a:t>Neighbourhood</a:t>
                      </a:r>
                      <a:endParaRPr lang="en-US" sz="3500" dirty="0"/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65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dirty="0"/>
                        <a:t>Outdoor activities</a:t>
                      </a:r>
                    </a:p>
                  </a:txBody>
                  <a:tcPr>
                    <a:solidFill>
                      <a:srgbClr val="99DB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/>
                    </a:p>
                  </a:txBody>
                  <a:tcPr>
                    <a:solidFill>
                      <a:srgbClr val="9AC5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500" dirty="0"/>
                    </a:p>
                  </a:txBody>
                  <a:tcPr>
                    <a:solidFill>
                      <a:srgbClr val="9AC5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245706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810000" y="989330"/>
            <a:ext cx="3048000" cy="3152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an overview about the topic City life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life in the city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534" y="1436567"/>
            <a:ext cx="2734995" cy="183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Do </a:t>
            </a:r>
            <a:r>
              <a:rPr lang="en-US" sz="3600" dirty="0"/>
              <a:t>exercises in the workbook</a:t>
            </a:r>
            <a:r>
              <a:rPr lang="en-US" sz="3600" dirty="0" smtClean="0"/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Prepare Unit 2, lesson 2: A Closer Look 1</a:t>
            </a:r>
            <a:endParaRPr lang="en-US" sz="3600" dirty="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Open book p.27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2786380"/>
            <a:ext cx="1114742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to brainstorm about the features of a city you want to live in the future and draw a picture of it.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380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</p:nvPr>
        </p:nvGraphicFramePr>
        <p:xfrm>
          <a:off x="575945" y="2054225"/>
          <a:ext cx="10833100" cy="4053840"/>
        </p:xfrm>
        <a:graphic>
          <a:graphicData uri="http://schemas.openxmlformats.org/drawingml/2006/table">
            <a:tbl>
              <a:tblPr/>
              <a:tblGrid>
                <a:gridCol w="1083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future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A8D08D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population of the future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A8D08D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type of houses people will live in: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means of transportation that people will use: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kinds of school and number of schools in the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564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3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kinds and/or places of entertainment in the city:</a:t>
                      </a:r>
                      <a:endParaRPr lang="en-US" sz="3600" b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C5E0B3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26695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62475" y="1966595"/>
            <a:ext cx="7545705" cy="4030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3/ Do you want to live there?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4/ Can you describe where you live? Is it a city or town?</a:t>
            </a:r>
            <a:endParaRPr lang="en-US" sz="3200" dirty="0"/>
          </a:p>
          <a:p>
            <a:pPr>
              <a:lnSpc>
                <a:spcPct val="200000"/>
              </a:lnSpc>
            </a:pPr>
            <a:r>
              <a:rPr lang="en-US" sz="3200" dirty="0">
                <a:sym typeface="+mn-ea"/>
              </a:rPr>
              <a:t>5/ Do you like living there?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1384" y="134746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58876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60723" y="1996441"/>
            <a:ext cx="7864577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/>
              <a:t>- You have 2 minutes think about </a:t>
            </a:r>
            <a:r>
              <a:rPr lang="en-US" sz="4000" b="1" dirty="0">
                <a:solidFill>
                  <a:srgbClr val="00B050"/>
                </a:solidFill>
              </a:rPr>
              <a:t>City </a:t>
            </a:r>
            <a:r>
              <a:rPr lang="en-US" sz="4000" b="1" dirty="0">
                <a:solidFill>
                  <a:srgbClr val="00B050"/>
                </a:solidFill>
                <a:sym typeface="+mn-ea"/>
              </a:rPr>
              <a:t>advantages</a:t>
            </a:r>
            <a:r>
              <a:rPr lang="en-US" sz="4000" dirty="0">
                <a:sym typeface="+mn-ea"/>
              </a:rPr>
              <a:t> and </a:t>
            </a:r>
            <a:r>
              <a:rPr lang="en-US" sz="4000" b="1" dirty="0">
                <a:solidFill>
                  <a:srgbClr val="FFC000"/>
                </a:solidFill>
                <a:sym typeface="+mn-ea"/>
              </a:rPr>
              <a:t>disadvantages.</a:t>
            </a:r>
            <a:r>
              <a:rPr lang="en-US" sz="4000" dirty="0">
                <a:solidFill>
                  <a:srgbClr val="FFC000"/>
                </a:solidFill>
                <a:sym typeface="+mn-ea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3685" y="1949450"/>
            <a:ext cx="773366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Work in teams.</a:t>
            </a:r>
          </a:p>
          <a:p>
            <a:pPr algn="just"/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" name="Content Placeholder 1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7465" y="1996441"/>
            <a:ext cx="4083685" cy="288798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3410" y="2513965"/>
            <a:ext cx="8618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DEBATE TIME (2 minutes)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2" name="Content Placeholder 1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695" y="1083310"/>
            <a:ext cx="2042795" cy="1444625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1221105" y="34290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traffic jam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4385887"/>
            <a:ext cx="4050892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/>
              <a:t>kẹt xe</a:t>
            </a:r>
          </a:p>
        </p:txBody>
      </p:sp>
      <p:sp>
        <p:nvSpPr>
          <p:cNvPr id="2" name="Rectangle 1"/>
          <p:cNvSpPr/>
          <p:nvPr/>
        </p:nvSpPr>
        <p:spPr>
          <a:xfrm>
            <a:off x="967721" y="3215037"/>
            <a:ext cx="44684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/ˈtræf.ɪk ˌdʒæm/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37885" y="1075690"/>
            <a:ext cx="56832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large number of vehicles close together and unable to move or moving very slowly.</a:t>
            </a:r>
          </a:p>
        </p:txBody>
      </p:sp>
      <p:pic>
        <p:nvPicPr>
          <p:cNvPr id="4" name="Content Placeholder 3" descr="ttnews-image-31231-44184-144594042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535295" y="2807970"/>
            <a:ext cx="6343015" cy="3742690"/>
          </a:xfrm>
          <a:prstGeom prst="rect">
            <a:avLst/>
          </a:prstGeom>
        </p:spPr>
      </p:pic>
      <p:pic>
        <p:nvPicPr>
          <p:cNvPr id="6" name="traffic ja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100" y="2807970"/>
            <a:ext cx="1191895" cy="1191895"/>
          </a:xfrm>
          <a:prstGeom prst="rect">
            <a:avLst/>
          </a:prstGeom>
        </p:spPr>
      </p:pic>
      <p:pic>
        <p:nvPicPr>
          <p:cNvPr id="8" name="Content Placeholder 2" descr="5487a2b118848829c8d9fe728ab5086e_w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70860" y="5146675"/>
            <a:ext cx="2207895" cy="1360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congested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tắc nghẽn (giao thông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8031" y="3130480"/>
            <a:ext cx="39890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/kənˈdʒes.tɪd/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situation in which a place is too blocked or crowded, causing difficulties.</a:t>
            </a:r>
          </a:p>
        </p:txBody>
      </p:sp>
      <p:pic>
        <p:nvPicPr>
          <p:cNvPr id="3" name="Content Placeholder 2" descr="5487a2b118848829c8d9fe728ab5086e_w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43905" y="2846705"/>
            <a:ext cx="5941060" cy="3660140"/>
          </a:xfrm>
          <a:prstGeom prst="rect">
            <a:avLst/>
          </a:prstGeom>
        </p:spPr>
      </p:pic>
      <p:pic>
        <p:nvPicPr>
          <p:cNvPr id="6" name="congest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3375" y="2914015"/>
            <a:ext cx="1046480" cy="1046480"/>
          </a:xfrm>
          <a:prstGeom prst="rect">
            <a:avLst/>
          </a:prstGeom>
        </p:spPr>
      </p:pic>
      <p:pic>
        <p:nvPicPr>
          <p:cNvPr id="8" name="Content Placeholder 3" descr="ttnews-image-31231-44184-14459404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8495" y="5401945"/>
            <a:ext cx="1872615" cy="1104900"/>
          </a:xfrm>
          <a:prstGeom prst="rect">
            <a:avLst/>
          </a:prstGeom>
        </p:spPr>
      </p:pic>
      <p:pic>
        <p:nvPicPr>
          <p:cNvPr id="11" name="Content Placeholder 10" descr="5138438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3082925" y="4989195"/>
            <a:ext cx="2276475" cy="1517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</TotalTime>
  <Words>1904</Words>
  <Application>Microsoft Office PowerPoint</Application>
  <PresentationFormat>Widescreen</PresentationFormat>
  <Paragraphs>378</Paragraphs>
  <Slides>45</Slides>
  <Notes>42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Adobe Gothic Std B</vt:lpstr>
      <vt:lpstr>Arial</vt:lpstr>
      <vt:lpstr>Calibri</vt:lpstr>
      <vt:lpstr>Calibri Light</vt:lpstr>
      <vt:lpstr>Comic Sans MS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242</cp:revision>
  <dcterms:created xsi:type="dcterms:W3CDTF">2020-12-09T02:04:00Z</dcterms:created>
  <dcterms:modified xsi:type="dcterms:W3CDTF">2024-10-03T05:43:14Z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