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353" r:id="rId2"/>
    <p:sldId id="256" r:id="rId3"/>
    <p:sldId id="356" r:id="rId4"/>
    <p:sldId id="279" r:id="rId5"/>
    <p:sldId id="276" r:id="rId6"/>
    <p:sldId id="298" r:id="rId7"/>
    <p:sldId id="351" r:id="rId8"/>
    <p:sldId id="327" r:id="rId9"/>
    <p:sldId id="352" r:id="rId10"/>
    <p:sldId id="314" r:id="rId11"/>
    <p:sldId id="35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2A9"/>
    <a:srgbClr val="EF4B66"/>
    <a:srgbClr val="D8E5E5"/>
    <a:srgbClr val="D36113"/>
    <a:srgbClr val="AD4F0F"/>
    <a:srgbClr val="3B87CD"/>
    <a:srgbClr val="E0702A"/>
    <a:srgbClr val="5DD2FF"/>
    <a:srgbClr val="00B0F0"/>
    <a:srgbClr val="1596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-820" y="-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063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72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31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49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820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331912"/>
            <a:ext cx="257061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985D3B7-A40A-4421-9C5F-777653C71BC7}"/>
              </a:ext>
            </a:extLst>
          </p:cNvPr>
          <p:cNvSpPr txBox="1"/>
          <p:nvPr/>
        </p:nvSpPr>
        <p:spPr>
          <a:xfrm>
            <a:off x="827500" y="2355824"/>
            <a:ext cx="10345348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How to give and respond to compliments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xmlns="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279" y="2048784"/>
            <a:ext cx="2875924" cy="193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49944" y="2038651"/>
            <a:ext cx="814985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/>
              <a:t>Do exercises in the workbook.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640" y="2430333"/>
            <a:ext cx="3549868" cy="354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49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52247" y="169354"/>
            <a:ext cx="8300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LIFE IN THE COUNTRYSIDE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51660" y="6722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175DE5DA-A197-4C7C-A2FE-68C51C64D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907" y="2512402"/>
            <a:ext cx="5191636" cy="409866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279234" y="18392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4: COMMUNICATION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79666" y="1220672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90753" y="2765837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EVERYDAY ENGLISH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79666" y="4700368"/>
            <a:ext cx="1930072" cy="82566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ADVERTS FOR BEAUTIFUL VILLAGES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588839" y="1175353"/>
            <a:ext cx="6064184" cy="618004"/>
          </a:xfrm>
          <a:prstGeom prst="rect">
            <a:avLst/>
          </a:prstGeom>
          <a:solidFill>
            <a:srgbClr val="FBD2D2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Jumbled conversation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88839" y="2012911"/>
            <a:ext cx="6078497" cy="1176977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Listen and read the conversations. Pay attention to the highlighted sentences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Work in pairs. Make similar conversations.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8839" y="3393556"/>
            <a:ext cx="6064184" cy="208925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3: Read the adverts for the two beautiful villages. Tick the boxes to show which village the statements describe. Sometimes both boxes need to be ticked.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Work in groups. Take turns to talk about the similarities and differences between Duong Lam and Hollum.</a:t>
            </a:r>
          </a:p>
          <a:p>
            <a:r>
              <a:rPr lang="en-US">
                <a:solidFill>
                  <a:schemeClr val="tx1"/>
                </a:solidFill>
              </a:rPr>
              <a:t>Task 5: Work in pairs. Which village in 3 would you like to visit for a holiday? Explain your choice to your partner.</a:t>
            </a:r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315580" y="1526775"/>
            <a:ext cx="1293130" cy="1239062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444703" y="3074640"/>
            <a:ext cx="1246051" cy="162572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27" idx="0"/>
          </p:cNvCxnSpPr>
          <p:nvPr/>
        </p:nvCxnSpPr>
        <p:spPr>
          <a:xfrm>
            <a:off x="2409738" y="5113200"/>
            <a:ext cx="1196183" cy="845580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485039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4: COMMUNICATION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687964" y="5958780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0310" y="5688815"/>
            <a:ext cx="6064184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27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34" name="Round Single Corner Rectangle 3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ound Single Corner Rectangle 3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ound Single Corner Rectangle 3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18AC8E79-ECD6-4F34-BE5A-9F5E850E8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D2BE1BB-2AB2-4D7E-9E27-8D245181B5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2A1615C-2156-4B15-BF3E-39794B379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D0AAA4B8-4E08-4663-9835-BA403F0061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CB4869D1-3E13-4881-A292-2F38ECC07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3FEDB7CE-BB3D-4A0D-A73F-3117044F32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A6E0C6E1-7FBF-471E-849C-A54AF1D41F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2BFAA38-D910-41AD-BBED-0608E4AE71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xmlns="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xmlns="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3" name="Rectangle 21">
            <a:extLst>
              <a:ext uri="{FF2B5EF4-FFF2-40B4-BE49-F238E27FC236}">
                <a16:creationId xmlns:a16="http://schemas.microsoft.com/office/drawing/2014/main" xmlns="" id="{D79822EA-E4F5-A3AA-02BD-0951DB54F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4" name="Rectangle 22">
            <a:extLst>
              <a:ext uri="{FF2B5EF4-FFF2-40B4-BE49-F238E27FC236}">
                <a16:creationId xmlns:a16="http://schemas.microsoft.com/office/drawing/2014/main" xmlns="" id="{1D26D575-3B01-4AD1-E0D1-683667B63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xmlns="" id="{E245F985-AE66-2757-50AA-D8CE076DD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8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32" name="Hình chữ nhật 31">
            <a:extLst>
              <a:ext uri="{FF2B5EF4-FFF2-40B4-BE49-F238E27FC236}">
                <a16:creationId xmlns:a16="http://schemas.microsoft.com/office/drawing/2014/main" xmlns="" id="{19AE6A9D-4607-AA0E-F059-15E3DA137361}"/>
              </a:ext>
            </a:extLst>
          </p:cNvPr>
          <p:cNvSpPr/>
          <p:nvPr/>
        </p:nvSpPr>
        <p:spPr>
          <a:xfrm>
            <a:off x="-30760" y="3557237"/>
            <a:ext cx="483122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EF4B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JUMBLED </a:t>
            </a:r>
          </a:p>
          <a:p>
            <a:pPr algn="ctr"/>
            <a:r>
              <a:rPr lang="en-US" sz="5400" b="1" dirty="0">
                <a:ln w="0"/>
                <a:solidFill>
                  <a:srgbClr val="EF4B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CONVERSATION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8B9C6BD8-710E-A19A-2564-02919F54F95E}"/>
              </a:ext>
            </a:extLst>
          </p:cNvPr>
          <p:cNvSpPr txBox="1"/>
          <p:nvPr/>
        </p:nvSpPr>
        <p:spPr>
          <a:xfrm>
            <a:off x="6092469" y="1544154"/>
            <a:ext cx="545976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1">
                <a:solidFill>
                  <a:srgbClr val="EF4B66"/>
                </a:solidFill>
                <a:latin typeface="Bahnschrift" panose="020B0502040204020203" pitchFamily="34" charset="0"/>
              </a:rPr>
              <a:t>1</a:t>
            </a:r>
            <a:r>
              <a:rPr lang="en-GB" sz="3000" b="1">
                <a:solidFill>
                  <a:srgbClr val="EF4B66"/>
                </a:solidFill>
                <a:latin typeface="Bahnschrift" panose="020B0502040204020203" pitchFamily="34" charset="0"/>
              </a:rPr>
              <a:t>.</a:t>
            </a:r>
            <a:r>
              <a:rPr lang="vi-VN" sz="3000" b="1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effectLst/>
                <a:latin typeface="Bahnschrift" panose="020B0502040204020203" pitchFamily="34" charset="0"/>
              </a:rPr>
              <a:t>Thank</a:t>
            </a:r>
            <a:r>
              <a:rPr lang="vi-VN" sz="3000" b="1" dirty="0">
                <a:effectLst/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effectLst/>
                <a:latin typeface="Bahnschrift" panose="020B0502040204020203" pitchFamily="34" charset="0"/>
              </a:rPr>
              <a:t>you</a:t>
            </a:r>
            <a:r>
              <a:rPr lang="vi-VN" sz="3000" b="1" dirty="0">
                <a:effectLst/>
                <a:latin typeface="Bahnschrift" panose="020B0502040204020203" pitchFamily="34" charset="0"/>
              </a:rPr>
              <a:t>. </a:t>
            </a:r>
            <a:r>
              <a:rPr lang="vi-VN" sz="3000" b="1" dirty="0" err="1">
                <a:effectLst/>
                <a:latin typeface="Bahnschrift" panose="020B0502040204020203" pitchFamily="34" charset="0"/>
              </a:rPr>
              <a:t>Yours</a:t>
            </a:r>
            <a:r>
              <a:rPr lang="vi-VN" sz="3000" b="1" dirty="0">
                <a:effectLst/>
                <a:latin typeface="Bahnschrift" panose="020B0502040204020203" pitchFamily="34" charset="0"/>
              </a:rPr>
              <a:t>’ re, </a:t>
            </a:r>
            <a:r>
              <a:rPr lang="vi-VN" sz="3000" b="1" err="1">
                <a:effectLst/>
                <a:latin typeface="Bahnschrift" panose="020B0502040204020203" pitchFamily="34" charset="0"/>
              </a:rPr>
              <a:t>too</a:t>
            </a:r>
            <a:r>
              <a:rPr lang="vi-VN" sz="3000" b="1">
                <a:effectLst/>
                <a:latin typeface="Bahnschrift" panose="020B0502040204020203" pitchFamily="34" charset="0"/>
              </a:rPr>
              <a:t>.</a:t>
            </a:r>
            <a:endParaRPr lang="vi-VN" sz="3000" b="1" dirty="0">
              <a:effectLst/>
              <a:latin typeface="Bahnschrift" panose="020B0502040204020203" pitchFamily="34" charset="0"/>
            </a:endParaRPr>
          </a:p>
        </p:txBody>
      </p:sp>
      <p:sp>
        <p:nvSpPr>
          <p:cNvPr id="38" name="Hộp Văn bản 2">
            <a:extLst>
              <a:ext uri="{FF2B5EF4-FFF2-40B4-BE49-F238E27FC236}">
                <a16:creationId xmlns:a16="http://schemas.microsoft.com/office/drawing/2014/main" xmlns="" id="{8B9C6BD8-710E-A19A-2564-02919F54F95E}"/>
              </a:ext>
            </a:extLst>
          </p:cNvPr>
          <p:cNvSpPr txBox="1"/>
          <p:nvPr/>
        </p:nvSpPr>
        <p:spPr>
          <a:xfrm>
            <a:off x="6092468" y="2269189"/>
            <a:ext cx="54597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1">
                <a:solidFill>
                  <a:srgbClr val="EF4B66"/>
                </a:solidFill>
                <a:effectLst/>
                <a:latin typeface="Bahnschrift" panose="020B0502040204020203" pitchFamily="34" charset="0"/>
              </a:rPr>
              <a:t>2</a:t>
            </a:r>
            <a:r>
              <a:rPr lang="en-GB" sz="3000" b="1">
                <a:solidFill>
                  <a:srgbClr val="EF4B66"/>
                </a:solidFill>
                <a:effectLst/>
                <a:latin typeface="Bahnschrift" panose="020B0502040204020203" pitchFamily="34" charset="0"/>
              </a:rPr>
              <a:t>.</a:t>
            </a:r>
            <a:r>
              <a:rPr lang="vi-VN" sz="3000" b="1">
                <a:effectLst/>
                <a:latin typeface="Bahnschrift" panose="020B0502040204020203" pitchFamily="34" charset="0"/>
              </a:rPr>
              <a:t> </a:t>
            </a:r>
            <a:r>
              <a:rPr lang="vi-VN" sz="3000" b="1" err="1">
                <a:effectLst/>
                <a:latin typeface="Bahnschrift" panose="020B0502040204020203" pitchFamily="34" charset="0"/>
              </a:rPr>
              <a:t>Happy</a:t>
            </a:r>
            <a:r>
              <a:rPr lang="vi-VN" sz="3000" b="1">
                <a:effectLst/>
                <a:latin typeface="Bahnschrift" panose="020B0502040204020203" pitchFamily="34" charset="0"/>
              </a:rPr>
              <a:t> </a:t>
            </a:r>
            <a:r>
              <a:rPr lang="en-GB" sz="3000" b="1" dirty="0" err="1">
                <a:latin typeface="Bahnschrift" panose="020B0502040204020203" pitchFamily="34" charset="0"/>
              </a:rPr>
              <a:t>b</a:t>
            </a:r>
            <a:r>
              <a:rPr lang="vi-VN" sz="3000" b="1">
                <a:effectLst/>
                <a:latin typeface="Bahnschrift" panose="020B0502040204020203" pitchFamily="34" charset="0"/>
              </a:rPr>
              <a:t>irthday</a:t>
            </a:r>
            <a:r>
              <a:rPr lang="vi-VN" sz="3000" b="1" dirty="0">
                <a:effectLst/>
                <a:latin typeface="Bahnschrift" panose="020B0502040204020203" pitchFamily="34" charset="0"/>
              </a:rPr>
              <a:t>. </a:t>
            </a:r>
            <a:r>
              <a:rPr lang="vi-VN" sz="3000" b="1" dirty="0" err="1">
                <a:latin typeface="Bahnschrift" panose="020B0502040204020203" pitchFamily="34" charset="0"/>
              </a:rPr>
              <a:t>Wow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you’re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wearing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such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>
                <a:latin typeface="Bahnschrift" panose="020B0502040204020203" pitchFamily="34" charset="0"/>
              </a:rPr>
              <a:t>a beautiful</a:t>
            </a:r>
            <a:r>
              <a:rPr lang="en-GB" sz="3000" b="1">
                <a:latin typeface="Bahnschrift" panose="020B0502040204020203" pitchFamily="34" charset="0"/>
              </a:rPr>
              <a:t> dress</a:t>
            </a:r>
            <a:endParaRPr lang="en-US" sz="3000" b="1" dirty="0">
              <a:effectLst/>
              <a:latin typeface="Bahnschrift" panose="020B0502040204020203" pitchFamily="34" charset="0"/>
            </a:endParaRPr>
          </a:p>
        </p:txBody>
      </p:sp>
      <p:sp>
        <p:nvSpPr>
          <p:cNvPr id="39" name="Hộp Văn bản 2">
            <a:extLst>
              <a:ext uri="{FF2B5EF4-FFF2-40B4-BE49-F238E27FC236}">
                <a16:creationId xmlns:a16="http://schemas.microsoft.com/office/drawing/2014/main" xmlns="" id="{8B9C6BD8-710E-A19A-2564-02919F54F95E}"/>
              </a:ext>
            </a:extLst>
          </p:cNvPr>
          <p:cNvSpPr txBox="1"/>
          <p:nvPr/>
        </p:nvSpPr>
        <p:spPr>
          <a:xfrm>
            <a:off x="6092468" y="3319178"/>
            <a:ext cx="54597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1">
                <a:solidFill>
                  <a:srgbClr val="EF4B66"/>
                </a:solidFill>
                <a:latin typeface="Bahnschrift" panose="020B0502040204020203" pitchFamily="34" charset="0"/>
              </a:rPr>
              <a:t>3</a:t>
            </a:r>
            <a:r>
              <a:rPr lang="en-GB" sz="3000" b="1">
                <a:solidFill>
                  <a:srgbClr val="EF4B66"/>
                </a:solidFill>
                <a:latin typeface="Bahnschrift" panose="020B0502040204020203" pitchFamily="34" charset="0"/>
              </a:rPr>
              <a:t>.</a:t>
            </a:r>
            <a:r>
              <a:rPr lang="vi-VN" sz="3000" b="1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Here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is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your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present</a:t>
            </a:r>
            <a:r>
              <a:rPr lang="vi-VN" sz="3000" b="1" dirty="0">
                <a:latin typeface="Bahnschrift" panose="020B0502040204020203" pitchFamily="34" charset="0"/>
              </a:rPr>
              <a:t>. I </a:t>
            </a:r>
            <a:r>
              <a:rPr lang="vi-VN" sz="3000" b="1" dirty="0" err="1">
                <a:latin typeface="Bahnschrift" panose="020B0502040204020203" pitchFamily="34" charset="0"/>
              </a:rPr>
              <a:t>hope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you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like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err="1">
                <a:latin typeface="Bahnschrift" panose="020B0502040204020203" pitchFamily="34" charset="0"/>
              </a:rPr>
              <a:t>it</a:t>
            </a:r>
            <a:r>
              <a:rPr lang="vi-VN" sz="3000" b="1">
                <a:latin typeface="Bahnschrift" panose="020B0502040204020203" pitchFamily="34" charset="0"/>
              </a:rPr>
              <a:t>.</a:t>
            </a:r>
            <a:endParaRPr lang="vi-VN" sz="3000" b="1" dirty="0">
              <a:effectLst/>
              <a:latin typeface="Bahnschrift" panose="020B0502040204020203" pitchFamily="34" charset="0"/>
            </a:endParaRPr>
          </a:p>
        </p:txBody>
      </p:sp>
      <p:sp>
        <p:nvSpPr>
          <p:cNvPr id="40" name="Hộp Văn bản 2">
            <a:extLst>
              <a:ext uri="{FF2B5EF4-FFF2-40B4-BE49-F238E27FC236}">
                <a16:creationId xmlns:a16="http://schemas.microsoft.com/office/drawing/2014/main" xmlns="" id="{8B9C6BD8-710E-A19A-2564-02919F54F95E}"/>
              </a:ext>
            </a:extLst>
          </p:cNvPr>
          <p:cNvSpPr txBox="1"/>
          <p:nvPr/>
        </p:nvSpPr>
        <p:spPr>
          <a:xfrm>
            <a:off x="6092468" y="4417665"/>
            <a:ext cx="545976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1">
                <a:solidFill>
                  <a:srgbClr val="EF4B66"/>
                </a:solidFill>
                <a:latin typeface="Bahnschrift" panose="020B0502040204020203" pitchFamily="34" charset="0"/>
              </a:rPr>
              <a:t>4</a:t>
            </a:r>
            <a:r>
              <a:rPr lang="en-GB" sz="3000" b="1">
                <a:solidFill>
                  <a:srgbClr val="EF4B66"/>
                </a:solidFill>
                <a:latin typeface="Bahnschrift" panose="020B0502040204020203" pitchFamily="34" charset="0"/>
              </a:rPr>
              <a:t>.</a:t>
            </a:r>
            <a:r>
              <a:rPr lang="vi-VN" sz="3000" b="1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effectLst/>
                <a:latin typeface="Bahnschrift" panose="020B0502040204020203" pitchFamily="34" charset="0"/>
              </a:rPr>
              <a:t>I’m</a:t>
            </a:r>
            <a:r>
              <a:rPr lang="vi-VN" sz="3000" b="1" dirty="0">
                <a:effectLst/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effectLst/>
                <a:latin typeface="Bahnschrift" panose="020B0502040204020203" pitchFamily="34" charset="0"/>
              </a:rPr>
              <a:t>glad</a:t>
            </a:r>
            <a:r>
              <a:rPr lang="vi-VN" sz="3000" b="1" dirty="0">
                <a:effectLst/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effectLst/>
                <a:latin typeface="Bahnschrift" panose="020B0502040204020203" pitchFamily="34" charset="0"/>
              </a:rPr>
              <a:t>you</a:t>
            </a:r>
            <a:r>
              <a:rPr lang="vi-VN" sz="3000" b="1" dirty="0">
                <a:effectLst/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effectLst/>
                <a:latin typeface="Bahnschrift" panose="020B0502040204020203" pitchFamily="34" charset="0"/>
              </a:rPr>
              <a:t>like</a:t>
            </a:r>
            <a:r>
              <a:rPr lang="vi-VN" sz="3000" b="1" dirty="0">
                <a:effectLst/>
                <a:latin typeface="Bahnschrift" panose="020B0502040204020203" pitchFamily="34" charset="0"/>
              </a:rPr>
              <a:t> </a:t>
            </a:r>
            <a:r>
              <a:rPr lang="vi-VN" sz="3000" b="1" err="1">
                <a:effectLst/>
                <a:latin typeface="Bahnschrift" panose="020B0502040204020203" pitchFamily="34" charset="0"/>
              </a:rPr>
              <a:t>it</a:t>
            </a:r>
            <a:r>
              <a:rPr lang="en-US" sz="3000" b="1">
                <a:effectLst/>
                <a:latin typeface="Bahnschrift" panose="020B0502040204020203" pitchFamily="34" charset="0"/>
              </a:rPr>
              <a:t>.</a:t>
            </a:r>
            <a:endParaRPr lang="en-US" sz="3000" b="1" dirty="0">
              <a:latin typeface="Bahnschrift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Hộp Văn bản 2">
            <a:extLst>
              <a:ext uri="{FF2B5EF4-FFF2-40B4-BE49-F238E27FC236}">
                <a16:creationId xmlns:a16="http://schemas.microsoft.com/office/drawing/2014/main" xmlns="" id="{8B9C6BD8-710E-A19A-2564-02919F54F95E}"/>
              </a:ext>
            </a:extLst>
          </p:cNvPr>
          <p:cNvSpPr txBox="1"/>
          <p:nvPr/>
        </p:nvSpPr>
        <p:spPr>
          <a:xfrm>
            <a:off x="6092468" y="5054036"/>
            <a:ext cx="54597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>
                <a:solidFill>
                  <a:srgbClr val="EF4B66"/>
                </a:solidFill>
                <a:effectLst/>
                <a:latin typeface="Bahnschrift" panose="020B0502040204020203" pitchFamily="34" charset="0"/>
                <a:cs typeface="Times New Roman" panose="02020603050405020304" pitchFamily="18" charset="0"/>
              </a:rPr>
              <a:t>5.</a:t>
            </a:r>
            <a:r>
              <a:rPr lang="en-US" sz="3000" b="1">
                <a:effectLst/>
                <a:latin typeface="Bahnschrift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effectLst/>
                <a:latin typeface="Bahnschrift" panose="020B0502040204020203" pitchFamily="34" charset="0"/>
                <a:cs typeface="Times New Roman" panose="02020603050405020304" pitchFamily="18" charset="0"/>
              </a:rPr>
              <a:t>This </a:t>
            </a:r>
            <a:r>
              <a:rPr lang="en-US" sz="30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is the best gift I have ever had. I love it. </a:t>
            </a:r>
            <a:endParaRPr lang="en-US" sz="3000" b="1" dirty="0">
              <a:effectLst/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11111E-6 L -0.00196 -0.09884 " pathEditMode="relative" rAng="0" ptsTypes="AA">
                                      <p:cBhvr>
                                        <p:cTn id="6" dur="1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49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.00324 L 2.29167E-6 0.14259 " pathEditMode="relative" rAng="0" ptsTypes="AA">
                                      <p:cBhvr>
                                        <p:cTn id="8" dur="1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96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.00648 L -0.00013 -0.09375 " pathEditMode="relative" rAng="0" ptsTypes="AA">
                                      <p:cBhvr>
                                        <p:cTn id="10" dur="1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502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7.40741E-7 L 2.5E-6 0.13287 " pathEditMode="relative" rAng="0" ptsTypes="AA">
                                      <p:cBhvr>
                                        <p:cTn id="12" dur="1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8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91155" y="1224737"/>
            <a:ext cx="1015934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 the conversations. Pay attention to the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highlighted sentences.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88549" y="118798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525581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2" name="TextBox 16">
            <a:extLst>
              <a:ext uri="{FF2B5EF4-FFF2-40B4-BE49-F238E27FC236}">
                <a16:creationId xmlns:a16="http://schemas.microsoft.com/office/drawing/2014/main" xmlns="" id="{1B113A39-FD56-C6BE-1AD3-D3643C2D06C9}"/>
              </a:ext>
            </a:extLst>
          </p:cNvPr>
          <p:cNvSpPr txBox="1"/>
          <p:nvPr/>
        </p:nvSpPr>
        <p:spPr>
          <a:xfrm>
            <a:off x="333153" y="11011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xmlns="" id="{AFD6E97A-B8ED-5497-154D-70A07F6D37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125431"/>
              </p:ext>
            </p:extLst>
          </p:nvPr>
        </p:nvGraphicFramePr>
        <p:xfrm>
          <a:off x="648629" y="5204081"/>
          <a:ext cx="10894742" cy="14542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80186">
                  <a:extLst>
                    <a:ext uri="{9D8B030D-6E8A-4147-A177-3AD203B41FA5}">
                      <a16:colId xmlns:a16="http://schemas.microsoft.com/office/drawing/2014/main" xmlns="" val="20209894"/>
                    </a:ext>
                  </a:extLst>
                </a:gridCol>
                <a:gridCol w="4814556">
                  <a:extLst>
                    <a:ext uri="{9D8B030D-6E8A-4147-A177-3AD203B41FA5}">
                      <a16:colId xmlns:a16="http://schemas.microsoft.com/office/drawing/2014/main" xmlns="" val="3743394339"/>
                    </a:ext>
                  </a:extLst>
                </a:gridCol>
              </a:tblGrid>
              <a:tr h="484763">
                <a:tc>
                  <a:txBody>
                    <a:bodyPr/>
                    <a:lstStyle/>
                    <a:p>
                      <a:pPr algn="ctr"/>
                      <a:r>
                        <a:rPr lang="en-GB" sz="2600">
                          <a:effectLst/>
                          <a:latin typeface="+mn-lt"/>
                        </a:rPr>
                        <a:t>Giving compliments</a:t>
                      </a:r>
                      <a:endParaRPr lang="vi-VN" sz="2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>
                          <a:effectLst/>
                          <a:latin typeface="+mn-lt"/>
                        </a:rPr>
                        <a:t>Responding</a:t>
                      </a:r>
                      <a:r>
                        <a:rPr lang="en-US" sz="2600" baseline="0">
                          <a:effectLst/>
                          <a:latin typeface="+mn-lt"/>
                        </a:rPr>
                        <a:t> to compliments</a:t>
                      </a:r>
                      <a:endParaRPr lang="vi-VN" sz="2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73408639"/>
                  </a:ext>
                </a:extLst>
              </a:tr>
              <a:tr h="969526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What</a:t>
                      </a:r>
                      <a:r>
                        <a:rPr lang="en-US" sz="2400" b="0" baseline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 beautiful kite you have!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400" b="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You really have a nice dress.</a:t>
                      </a:r>
                      <a:endParaRPr lang="vi-VN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8E5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Thank you</a:t>
                      </a:r>
                      <a:r>
                        <a:rPr lang="en-GB"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vi-VN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I’m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glad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like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vi-VN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8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17694318"/>
                  </a:ext>
                </a:extLst>
              </a:tr>
            </a:tbl>
          </a:graphicData>
        </a:graphic>
      </p:graphicFrame>
      <p:pic>
        <p:nvPicPr>
          <p:cNvPr id="7" name="Google Shape;582;p29" descr="Boy Vectors &amp; Illustrations for Free Download | Freepik">
            <a:extLst>
              <a:ext uri="{FF2B5EF4-FFF2-40B4-BE49-F238E27FC236}">
                <a16:creationId xmlns:a16="http://schemas.microsoft.com/office/drawing/2014/main" xmlns="" id="{D5A274D8-1EC8-03C0-7E1C-2B7319E2E5B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6803" t="15399" r="26806" b="15329"/>
          <a:stretch/>
        </p:blipFill>
        <p:spPr>
          <a:xfrm>
            <a:off x="8954430" y="1915233"/>
            <a:ext cx="1996068" cy="3133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583;p29" descr="Premium Vector | Illustration of happy cute boy ready to go to school">
            <a:extLst>
              <a:ext uri="{FF2B5EF4-FFF2-40B4-BE49-F238E27FC236}">
                <a16:creationId xmlns:a16="http://schemas.microsoft.com/office/drawing/2014/main" xmlns="" id="{36456E4B-D598-D2D7-F062-B5BE4551F89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26308" t="3705" r="28364" b="5874"/>
          <a:stretch/>
        </p:blipFill>
        <p:spPr>
          <a:xfrm flipH="1">
            <a:off x="7605131" y="1873405"/>
            <a:ext cx="1561169" cy="3189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/>
          <a:srcRect l="2351" t="2667" r="4826" b="3675"/>
          <a:stretch/>
        </p:blipFill>
        <p:spPr>
          <a:xfrm>
            <a:off x="751760" y="1915233"/>
            <a:ext cx="5486400" cy="3182113"/>
          </a:xfrm>
          <a:prstGeom prst="rect">
            <a:avLst/>
          </a:prstGeom>
        </p:spPr>
      </p:pic>
      <p:pic>
        <p:nvPicPr>
          <p:cNvPr id="5" name="0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955126" y="11502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564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442462" y="127241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6219" y="1174075"/>
            <a:ext cx="986046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 to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practise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giving and responding to compliments, using the cues below.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7066" y="115621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6" y="207665"/>
            <a:ext cx="523350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51E05205-2F7A-56D7-C673-085200347D78}"/>
              </a:ext>
            </a:extLst>
          </p:cNvPr>
          <p:cNvSpPr txBox="1"/>
          <p:nvPr/>
        </p:nvSpPr>
        <p:spPr>
          <a:xfrm>
            <a:off x="847493" y="2267944"/>
            <a:ext cx="333421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242021"/>
                </a:solidFill>
                <a:effectLst/>
                <a:latin typeface="ChronicaPro-Book"/>
              </a:rPr>
              <a:t>– a shirt</a:t>
            </a:r>
            <a:br>
              <a:rPr lang="en-US" sz="2800" b="1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242021"/>
                </a:solidFill>
                <a:effectLst/>
                <a:latin typeface="ChronicaPro-Book"/>
              </a:rPr>
              <a:t>– a bicycle</a:t>
            </a:r>
            <a:br>
              <a:rPr lang="en-US" sz="2800" b="1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242021"/>
                </a:solidFill>
                <a:effectLst/>
                <a:latin typeface="ChronicaPro-Book"/>
              </a:rPr>
              <a:t>– a school bag</a:t>
            </a:r>
            <a:r>
              <a:rPr lang="en-US" sz="2800" b="1" dirty="0"/>
              <a:t> </a:t>
            </a:r>
            <a:endParaRPr lang="vi-VN" sz="2800" b="1" dirty="0"/>
          </a:p>
        </p:txBody>
      </p:sp>
      <p:pic>
        <p:nvPicPr>
          <p:cNvPr id="24" name="Hình ảnh 23">
            <a:extLst>
              <a:ext uri="{FF2B5EF4-FFF2-40B4-BE49-F238E27FC236}">
                <a16:creationId xmlns:a16="http://schemas.microsoft.com/office/drawing/2014/main" xmlns="" id="{74857A25-B7EA-3654-CB5C-B866120977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01" y="3491801"/>
            <a:ext cx="3388461" cy="3388461"/>
          </a:xfrm>
          <a:prstGeom prst="rect">
            <a:avLst/>
          </a:prstGeom>
        </p:spPr>
      </p:pic>
      <p:pic>
        <p:nvPicPr>
          <p:cNvPr id="26" name="Hình ảnh 25">
            <a:extLst>
              <a:ext uri="{FF2B5EF4-FFF2-40B4-BE49-F238E27FC236}">
                <a16:creationId xmlns:a16="http://schemas.microsoft.com/office/drawing/2014/main" xmlns="" id="{7941C5B1-E20A-8DDA-805C-23DD0AF46F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30" y="3824119"/>
            <a:ext cx="2542478" cy="2542478"/>
          </a:xfrm>
          <a:prstGeom prst="rect">
            <a:avLst/>
          </a:prstGeom>
        </p:spPr>
      </p:pic>
      <p:pic>
        <p:nvPicPr>
          <p:cNvPr id="28" name="Hình ảnh 27">
            <a:extLst>
              <a:ext uri="{FF2B5EF4-FFF2-40B4-BE49-F238E27FC236}">
                <a16:creationId xmlns:a16="http://schemas.microsoft.com/office/drawing/2014/main" xmlns="" id="{084EC18A-0D6F-94C1-FD13-75140C1714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667" y="3431387"/>
            <a:ext cx="3013558" cy="303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19389" y="109503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1979" y="1071259"/>
            <a:ext cx="1129977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adverts for the two beautiful villages. tick the boxes to show which village the statements describe. Sometimes both boxes need to be ticked.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9831" y="98596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863463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ADVERTS FOR BEAUTIFUL VILLAGES</a:t>
            </a:r>
          </a:p>
        </p:txBody>
      </p:sp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xmlns="" id="{212E098F-6089-7FDC-8902-69E4CF498D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015517"/>
              </p:ext>
            </p:extLst>
          </p:nvPr>
        </p:nvGraphicFramePr>
        <p:xfrm>
          <a:off x="314140" y="2160185"/>
          <a:ext cx="11556658" cy="4564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50165">
                  <a:extLst>
                    <a:ext uri="{9D8B030D-6E8A-4147-A177-3AD203B41FA5}">
                      <a16:colId xmlns:a16="http://schemas.microsoft.com/office/drawing/2014/main" xmlns="" val="2615494065"/>
                    </a:ext>
                  </a:extLst>
                </a:gridCol>
                <a:gridCol w="2361629">
                  <a:extLst>
                    <a:ext uri="{9D8B030D-6E8A-4147-A177-3AD203B41FA5}">
                      <a16:colId xmlns:a16="http://schemas.microsoft.com/office/drawing/2014/main" xmlns="" val="2864052998"/>
                    </a:ext>
                  </a:extLst>
                </a:gridCol>
                <a:gridCol w="2344864">
                  <a:extLst>
                    <a:ext uri="{9D8B030D-6E8A-4147-A177-3AD203B41FA5}">
                      <a16:colId xmlns:a16="http://schemas.microsoft.com/office/drawing/2014/main" xmlns="" val="2260658015"/>
                    </a:ext>
                  </a:extLst>
                </a:gridCol>
              </a:tblGrid>
              <a:tr h="7638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800">
                          <a:effectLst/>
                          <a:latin typeface="+mn-lt"/>
                        </a:rPr>
                        <a:t>Statements </a:t>
                      </a:r>
                      <a:endParaRPr lang="vi-VN" sz="2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>
                          <a:effectLst/>
                          <a:latin typeface="+mn-lt"/>
                        </a:rPr>
                        <a:t>Duong Lam </a:t>
                      </a:r>
                      <a:endParaRPr lang="vi-VN" sz="2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>
                          <a:effectLst/>
                          <a:latin typeface="+mn-lt"/>
                        </a:rPr>
                        <a:t>Hollum</a:t>
                      </a:r>
                      <a:endParaRPr lang="vi-VN" sz="2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384347560"/>
                  </a:ext>
                </a:extLst>
              </a:tr>
              <a:tr h="622088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buNone/>
                      </a:pPr>
                      <a:r>
                        <a:rPr lang="en-US" sz="2600">
                          <a:effectLst/>
                          <a:latin typeface="+mn-lt"/>
                        </a:rPr>
                        <a:t>1. It’s </a:t>
                      </a:r>
                      <a:r>
                        <a:rPr lang="en-US" sz="2600" dirty="0">
                          <a:effectLst/>
                          <a:latin typeface="+mn-lt"/>
                        </a:rPr>
                        <a:t>an ancient village.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252758312"/>
                  </a:ext>
                </a:extLst>
              </a:tr>
              <a:tr h="1056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600">
                          <a:effectLst/>
                          <a:latin typeface="+mn-lt"/>
                        </a:rPr>
                        <a:t>2. We can visit an ancient pagoda, traditional houses, and temples in this village.</a:t>
                      </a:r>
                      <a:endParaRPr lang="vi-VN" sz="2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215447462"/>
                  </a:ext>
                </a:extLst>
              </a:tr>
              <a:tr h="7638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600">
                          <a:effectLst/>
                          <a:latin typeface="+mn-lt"/>
                        </a:rPr>
                        <a:t>3. We can get there by plane or ferry. </a:t>
                      </a:r>
                      <a:endParaRPr lang="vi-VN" sz="2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216699905"/>
                  </a:ext>
                </a:extLst>
              </a:tr>
              <a:tr h="7638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600">
                          <a:effectLst/>
                          <a:latin typeface="+mn-lt"/>
                        </a:rPr>
                        <a:t>4. We can go there by car, bus, or bike. </a:t>
                      </a:r>
                      <a:endParaRPr lang="vi-VN" sz="2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604588203"/>
                  </a:ext>
                </a:extLst>
              </a:tr>
              <a:tr h="5941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600">
                          <a:effectLst/>
                          <a:latin typeface="+mn-lt"/>
                        </a:rPr>
                        <a:t>5. It has a lighthouse. </a:t>
                      </a:r>
                      <a:endParaRPr lang="vi-VN" sz="2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933543443"/>
                  </a:ext>
                </a:extLst>
              </a:tr>
            </a:tbl>
          </a:graphicData>
        </a:graphic>
      </p:graphicFrame>
      <p:sp>
        <p:nvSpPr>
          <p:cNvPr id="7" name="Sao: 5 Cánh 6">
            <a:extLst>
              <a:ext uri="{FF2B5EF4-FFF2-40B4-BE49-F238E27FC236}">
                <a16:creationId xmlns:a16="http://schemas.microsoft.com/office/drawing/2014/main" xmlns="" id="{46D0795F-8105-0FDA-C8A0-48C857C475F6}"/>
              </a:ext>
            </a:extLst>
          </p:cNvPr>
          <p:cNvSpPr/>
          <p:nvPr/>
        </p:nvSpPr>
        <p:spPr>
          <a:xfrm>
            <a:off x="8095784" y="2945444"/>
            <a:ext cx="524107" cy="455677"/>
          </a:xfrm>
          <a:prstGeom prst="star5">
            <a:avLst>
              <a:gd name="adj" fmla="val 22113"/>
              <a:gd name="hf" fmla="val 105146"/>
              <a:gd name="vf" fmla="val 11055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Sao: 5 Cánh 6">
            <a:extLst>
              <a:ext uri="{FF2B5EF4-FFF2-40B4-BE49-F238E27FC236}">
                <a16:creationId xmlns:a16="http://schemas.microsoft.com/office/drawing/2014/main" xmlns="" id="{46D0795F-8105-0FDA-C8A0-48C857C475F6}"/>
              </a:ext>
            </a:extLst>
          </p:cNvPr>
          <p:cNvSpPr/>
          <p:nvPr/>
        </p:nvSpPr>
        <p:spPr>
          <a:xfrm>
            <a:off x="10470994" y="2981900"/>
            <a:ext cx="524107" cy="455677"/>
          </a:xfrm>
          <a:prstGeom prst="star5">
            <a:avLst>
              <a:gd name="adj" fmla="val 22113"/>
              <a:gd name="hf" fmla="val 105146"/>
              <a:gd name="vf" fmla="val 11055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Sao: 5 Cánh 6">
            <a:extLst>
              <a:ext uri="{FF2B5EF4-FFF2-40B4-BE49-F238E27FC236}">
                <a16:creationId xmlns:a16="http://schemas.microsoft.com/office/drawing/2014/main" xmlns="" id="{46D0795F-8105-0FDA-C8A0-48C857C475F6}"/>
              </a:ext>
            </a:extLst>
          </p:cNvPr>
          <p:cNvSpPr/>
          <p:nvPr/>
        </p:nvSpPr>
        <p:spPr>
          <a:xfrm>
            <a:off x="8095783" y="3832188"/>
            <a:ext cx="524107" cy="455677"/>
          </a:xfrm>
          <a:prstGeom prst="star5">
            <a:avLst>
              <a:gd name="adj" fmla="val 22113"/>
              <a:gd name="hf" fmla="val 105146"/>
              <a:gd name="vf" fmla="val 11055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Sao: 5 Cánh 6">
            <a:extLst>
              <a:ext uri="{FF2B5EF4-FFF2-40B4-BE49-F238E27FC236}">
                <a16:creationId xmlns:a16="http://schemas.microsoft.com/office/drawing/2014/main" xmlns="" id="{46D0795F-8105-0FDA-C8A0-48C857C475F6}"/>
              </a:ext>
            </a:extLst>
          </p:cNvPr>
          <p:cNvSpPr/>
          <p:nvPr/>
        </p:nvSpPr>
        <p:spPr>
          <a:xfrm>
            <a:off x="10554628" y="4763348"/>
            <a:ext cx="524107" cy="455677"/>
          </a:xfrm>
          <a:prstGeom prst="star5">
            <a:avLst>
              <a:gd name="adj" fmla="val 22113"/>
              <a:gd name="hf" fmla="val 105146"/>
              <a:gd name="vf" fmla="val 11055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Sao: 5 Cánh 6">
            <a:extLst>
              <a:ext uri="{FF2B5EF4-FFF2-40B4-BE49-F238E27FC236}">
                <a16:creationId xmlns:a16="http://schemas.microsoft.com/office/drawing/2014/main" xmlns="" id="{46D0795F-8105-0FDA-C8A0-48C857C475F6}"/>
              </a:ext>
            </a:extLst>
          </p:cNvPr>
          <p:cNvSpPr/>
          <p:nvPr/>
        </p:nvSpPr>
        <p:spPr>
          <a:xfrm>
            <a:off x="8095782" y="5504191"/>
            <a:ext cx="524107" cy="455677"/>
          </a:xfrm>
          <a:prstGeom prst="star5">
            <a:avLst>
              <a:gd name="adj" fmla="val 22113"/>
              <a:gd name="hf" fmla="val 105146"/>
              <a:gd name="vf" fmla="val 11055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Sao: 5 Cánh 6">
            <a:extLst>
              <a:ext uri="{FF2B5EF4-FFF2-40B4-BE49-F238E27FC236}">
                <a16:creationId xmlns:a16="http://schemas.microsoft.com/office/drawing/2014/main" xmlns="" id="{46D0795F-8105-0FDA-C8A0-48C857C475F6}"/>
              </a:ext>
            </a:extLst>
          </p:cNvPr>
          <p:cNvSpPr/>
          <p:nvPr/>
        </p:nvSpPr>
        <p:spPr>
          <a:xfrm>
            <a:off x="10554627" y="6174739"/>
            <a:ext cx="524107" cy="455677"/>
          </a:xfrm>
          <a:prstGeom prst="star5">
            <a:avLst>
              <a:gd name="adj" fmla="val 22113"/>
              <a:gd name="hf" fmla="val 105146"/>
              <a:gd name="vf" fmla="val 11055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566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062705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take turns to talk about the similarities and differences between Duong Lam and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Hollum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17946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07682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xmlns="" id="{F15A3908-58CF-5EB1-BB44-44360DEF32DD}"/>
              </a:ext>
            </a:extLst>
          </p:cNvPr>
          <p:cNvSpPr txBox="1"/>
          <p:nvPr/>
        </p:nvSpPr>
        <p:spPr>
          <a:xfrm>
            <a:off x="487067" y="207665"/>
            <a:ext cx="863463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ADVERTS FOR BEAUTIFUL VILLAGES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70425AB8-E85F-4844-9B95-01E38EE3E929}"/>
              </a:ext>
            </a:extLst>
          </p:cNvPr>
          <p:cNvSpPr txBox="1"/>
          <p:nvPr/>
        </p:nvSpPr>
        <p:spPr>
          <a:xfrm>
            <a:off x="1896156" y="1773582"/>
            <a:ext cx="94422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uong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Lam and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Hollum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are both ancient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villages, 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vi-VN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67" y="2983544"/>
            <a:ext cx="5305425" cy="3467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460" y="2960997"/>
            <a:ext cx="5353050" cy="38576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6135" y="2311560"/>
            <a:ext cx="2933700" cy="6572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3829" y="2322021"/>
            <a:ext cx="37719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235764" y="131906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8370" y="1205727"/>
            <a:ext cx="885168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Which village in 3 would you like to visit for a holiday? Explain your choice to your partner.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3920" y="121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2" name="Google Shape;1365;p29" descr="Premium Vector | Teacher anime clipart eps file anime cartoon cute  character cartoon model emotion">
            <a:extLst>
              <a:ext uri="{FF2B5EF4-FFF2-40B4-BE49-F238E27FC236}">
                <a16:creationId xmlns:a16="http://schemas.microsoft.com/office/drawing/2014/main" xmlns="" id="{470C8F8F-0F7A-DDB0-4711-215B4AA706B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3023" t="4445" r="29964" b="40677"/>
          <a:stretch/>
        </p:blipFill>
        <p:spPr>
          <a:xfrm>
            <a:off x="7828157" y="2611129"/>
            <a:ext cx="3724507" cy="424687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A8BC6816-43DF-383B-4534-5E25A1AC7BD8}"/>
              </a:ext>
            </a:extLst>
          </p:cNvPr>
          <p:cNvSpPr txBox="1"/>
          <p:nvPr/>
        </p:nvSpPr>
        <p:spPr>
          <a:xfrm>
            <a:off x="690955" y="2611129"/>
            <a:ext cx="695878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Example:</a:t>
            </a:r>
          </a:p>
          <a:p>
            <a:r>
              <a:rPr lang="vi-VN" sz="2800" b="1" i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Which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village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would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you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like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to</a:t>
            </a:r>
            <a:r>
              <a:rPr lang="vi-VN" sz="2800" b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visit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for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holiday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vi-VN" sz="2800" b="1" dirty="0">
              <a:solidFill>
                <a:srgbClr val="D3611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B: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Duong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Lam,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course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  <a:endParaRPr lang="vi-VN" sz="2800" b="1" dirty="0">
              <a:solidFill>
                <a:srgbClr val="D3611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A: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Why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vi-VN" sz="2800" b="1" dirty="0">
              <a:solidFill>
                <a:srgbClr val="D3611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B: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Because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love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watching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the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locals</a:t>
            </a:r>
            <a:r>
              <a:rPr lang="vi-VN" sz="2800" b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making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specialities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…</a:t>
            </a:r>
            <a:endParaRPr lang="vi-VN" sz="2800" b="1" dirty="0">
              <a:solidFill>
                <a:srgbClr val="D36113"/>
              </a:solidFill>
            </a:endParaRPr>
          </a:p>
        </p:txBody>
      </p:sp>
      <p:sp>
        <p:nvSpPr>
          <p:cNvPr id="23" name="TextBox 10">
            <a:extLst>
              <a:ext uri="{FF2B5EF4-FFF2-40B4-BE49-F238E27FC236}">
                <a16:creationId xmlns:a16="http://schemas.microsoft.com/office/drawing/2014/main" xmlns="" id="{F15A3908-58CF-5EB1-BB44-44360DEF32DD}"/>
              </a:ext>
            </a:extLst>
          </p:cNvPr>
          <p:cNvSpPr txBox="1"/>
          <p:nvPr/>
        </p:nvSpPr>
        <p:spPr>
          <a:xfrm>
            <a:off x="487067" y="207665"/>
            <a:ext cx="863463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ADVERTS FOR BEAUTIFUL VILLAGES</a:t>
            </a:r>
          </a:p>
        </p:txBody>
      </p:sp>
    </p:spTree>
    <p:extLst>
      <p:ext uri="{BB962C8B-B14F-4D97-AF65-F5344CB8AC3E}">
        <p14:creationId xmlns:p14="http://schemas.microsoft.com/office/powerpoint/2010/main" val="331939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3783</TotalTime>
  <Words>502</Words>
  <Application>Microsoft Office PowerPoint</Application>
  <PresentationFormat>Custom</PresentationFormat>
  <Paragraphs>79</Paragraphs>
  <Slides>11</Slides>
  <Notes>9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Windows 10</cp:lastModifiedBy>
  <cp:revision>218</cp:revision>
  <dcterms:created xsi:type="dcterms:W3CDTF">2020-12-09T02:04:09Z</dcterms:created>
  <dcterms:modified xsi:type="dcterms:W3CDTF">2025-06-23T15:25:22Z</dcterms:modified>
</cp:coreProperties>
</file>