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74" r:id="rId3"/>
    <p:sldId id="275" r:id="rId4"/>
    <p:sldId id="256" r:id="rId5"/>
    <p:sldId id="259" r:id="rId6"/>
    <p:sldId id="277" r:id="rId7"/>
    <p:sldId id="276" r:id="rId8"/>
    <p:sldId id="279" r:id="rId9"/>
    <p:sldId id="262" r:id="rId10"/>
    <p:sldId id="280" r:id="rId11"/>
    <p:sldId id="281" r:id="rId12"/>
    <p:sldId id="282" r:id="rId13"/>
    <p:sldId id="283" r:id="rId14"/>
    <p:sldId id="284" r:id="rId15"/>
    <p:sldId id="285" r:id="rId16"/>
    <p:sldId id="286" r:id="rId17"/>
    <p:sldId id="287" r:id="rId18"/>
    <p:sldId id="263" r:id="rId19"/>
  </p:sldIdLst>
  <p:sldSz cx="18288000" cy="10287000"/>
  <p:notesSz cx="6858000" cy="9144000"/>
  <p:embeddedFontLst>
    <p:embeddedFont>
      <p:font typeface="Calibri" pitchFamily="34" charset="0"/>
      <p:regular r:id="rId20"/>
      <p:bold r:id="rId21"/>
      <p:italic r:id="rId22"/>
      <p:boldItalic r:id="rId23"/>
    </p:embeddedFont>
    <p:embeddedFont>
      <p:font typeface="SimSun" pitchFamily="2" charset="-122"/>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2" d="100"/>
          <a:sy n="52" d="100"/>
        </p:scale>
        <p:origin x="-176"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36.svg"/><Relationship Id="rId18" Type="http://schemas.openxmlformats.org/officeDocument/2006/relationships/image" Target="../media/image5.png"/><Relationship Id="rId21" Type="http://schemas.openxmlformats.org/officeDocument/2006/relationships/image" Target="../media/image44.svg"/><Relationship Id="rId12" Type="http://schemas.openxmlformats.org/officeDocument/2006/relationships/image" Target="../media/image2.png"/><Relationship Id="rId17" Type="http://schemas.openxmlformats.org/officeDocument/2006/relationships/image" Target="../media/image40.svg"/><Relationship Id="rId2" Type="http://schemas.openxmlformats.org/officeDocument/2006/relationships/image" Target="../media/image1.png"/><Relationship Id="rId16"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34.svg"/><Relationship Id="rId15" Type="http://schemas.openxmlformats.org/officeDocument/2006/relationships/image" Target="../media/image38.svg"/><Relationship Id="rId23" Type="http://schemas.openxmlformats.org/officeDocument/2006/relationships/image" Target="../media/image46.svg"/><Relationship Id="rId19" Type="http://schemas.openxmlformats.org/officeDocument/2006/relationships/image" Target="../media/image42.svg"/><Relationship Id="rId14" Type="http://schemas.openxmlformats.org/officeDocument/2006/relationships/image" Target="../media/image3.png"/><Relationship Id="rId22"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 Id="rId15" Type="http://schemas.openxmlformats.org/officeDocument/2006/relationships/image" Target="../media/image96.sv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 Id="rId15" Type="http://schemas.openxmlformats.org/officeDocument/2006/relationships/image" Target="../media/image96.sv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 Id="rId15" Type="http://schemas.openxmlformats.org/officeDocument/2006/relationships/image" Target="../media/image96.sv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 Id="rId15" Type="http://schemas.openxmlformats.org/officeDocument/2006/relationships/image" Target="../media/image96.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 Id="rId15" Type="http://schemas.openxmlformats.org/officeDocument/2006/relationships/image" Target="../media/image96.sv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 Id="rId15" Type="http://schemas.openxmlformats.org/officeDocument/2006/relationships/image" Target="../media/image96.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6.svg"/><Relationship Id="rId18" Type="http://schemas.openxmlformats.org/officeDocument/2006/relationships/image" Target="../media/image5.png"/><Relationship Id="rId3" Type="http://schemas.openxmlformats.org/officeDocument/2006/relationships/image" Target="../media/image26.svg"/><Relationship Id="rId21" Type="http://schemas.openxmlformats.org/officeDocument/2006/relationships/image" Target="../media/image44.svg"/><Relationship Id="rId7" Type="http://schemas.openxmlformats.org/officeDocument/2006/relationships/image" Target="../media/image30.svg"/><Relationship Id="rId12" Type="http://schemas.openxmlformats.org/officeDocument/2006/relationships/image" Target="../media/image2.png"/><Relationship Id="rId17" Type="http://schemas.openxmlformats.org/officeDocument/2006/relationships/image" Target="../media/image40.svg"/><Relationship Id="rId2" Type="http://schemas.openxmlformats.org/officeDocument/2006/relationships/image" Target="../media/image8.png"/><Relationship Id="rId16"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23" Type="http://schemas.openxmlformats.org/officeDocument/2006/relationships/image" Target="../media/image46.svg"/><Relationship Id="rId10" Type="http://schemas.openxmlformats.org/officeDocument/2006/relationships/image" Target="../media/image1.png"/><Relationship Id="rId19" Type="http://schemas.openxmlformats.org/officeDocument/2006/relationships/image" Target="../media/image42.svg"/><Relationship Id="rId4" Type="http://schemas.openxmlformats.org/officeDocument/2006/relationships/image" Target="../media/image9.png"/><Relationship Id="rId9" Type="http://schemas.openxmlformats.org/officeDocument/2006/relationships/image" Target="../media/image32.svg"/><Relationship Id="rId14" Type="http://schemas.openxmlformats.org/officeDocument/2006/relationships/image" Target="../media/image3.png"/><Relationship Id="rId22"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6.svg"/><Relationship Id="rId18" Type="http://schemas.openxmlformats.org/officeDocument/2006/relationships/image" Target="../media/image5.png"/><Relationship Id="rId3" Type="http://schemas.openxmlformats.org/officeDocument/2006/relationships/image" Target="../media/image26.svg"/><Relationship Id="rId21" Type="http://schemas.openxmlformats.org/officeDocument/2006/relationships/image" Target="../media/image44.svg"/><Relationship Id="rId7" Type="http://schemas.openxmlformats.org/officeDocument/2006/relationships/image" Target="../media/image30.svg"/><Relationship Id="rId12" Type="http://schemas.openxmlformats.org/officeDocument/2006/relationships/image" Target="../media/image2.png"/><Relationship Id="rId17" Type="http://schemas.openxmlformats.org/officeDocument/2006/relationships/image" Target="../media/image40.svg"/><Relationship Id="rId2" Type="http://schemas.openxmlformats.org/officeDocument/2006/relationships/image" Target="../media/image8.png"/><Relationship Id="rId16"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23" Type="http://schemas.openxmlformats.org/officeDocument/2006/relationships/image" Target="../media/image46.svg"/><Relationship Id="rId10" Type="http://schemas.openxmlformats.org/officeDocument/2006/relationships/image" Target="../media/image1.png"/><Relationship Id="rId19" Type="http://schemas.openxmlformats.org/officeDocument/2006/relationships/image" Target="../media/image42.svg"/><Relationship Id="rId4" Type="http://schemas.openxmlformats.org/officeDocument/2006/relationships/image" Target="../media/image9.png"/><Relationship Id="rId9" Type="http://schemas.openxmlformats.org/officeDocument/2006/relationships/image" Target="../media/image32.svg"/><Relationship Id="rId14" Type="http://schemas.openxmlformats.org/officeDocument/2006/relationships/image" Target="../media/image3.png"/><Relationship Id="rId22"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2.svg"/><Relationship Id="rId18" Type="http://schemas.openxmlformats.org/officeDocument/2006/relationships/image" Target="../media/image20.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7.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2.png"/><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16.png"/><Relationship Id="rId19" Type="http://schemas.openxmlformats.org/officeDocument/2006/relationships/image" Target="../media/image18.svg"/><Relationship Id="rId4" Type="http://schemas.openxmlformats.org/officeDocument/2006/relationships/image" Target="../media/image13.png"/><Relationship Id="rId9" Type="http://schemas.openxmlformats.org/officeDocument/2006/relationships/image" Target="../media/image8.svg"/><Relationship Id="rId14" Type="http://schemas.openxmlformats.org/officeDocument/2006/relationships/image" Target="../media/image18.png"/><Relationship Id="rId22"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 Id="rId23" Type="http://schemas.openxmlformats.org/officeDocument/2006/relationships/image" Target="../media/image74.svg"/></Relationships>
</file>

<file path=ppt/slides/_rels/slide6.xml.rels><?xml version="1.0" encoding="UTF-8" standalone="yes"?>
<Relationships xmlns="http://schemas.openxmlformats.org/package/2006/relationships"><Relationship Id="rId13" Type="http://schemas.openxmlformats.org/officeDocument/2006/relationships/image" Target="../media/image20.svg"/><Relationship Id="rId17" Type="http://schemas.openxmlformats.org/officeDocument/2006/relationships/image" Target="../media/image58.svg"/><Relationship Id="rId2" Type="http://schemas.openxmlformats.org/officeDocument/2006/relationships/image" Target="../media/image25.png"/><Relationship Id="rId1" Type="http://schemas.openxmlformats.org/officeDocument/2006/relationships/slideLayout" Target="../slideLayouts/slideLayout7.xml"/><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 Id="rId15" Type="http://schemas.openxmlformats.org/officeDocument/2006/relationships/image" Target="../media/image9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6863716" cy="3480194"/>
          </a:xfrm>
        </p:grpSpPr>
        <p:sp>
          <p:nvSpPr>
            <p:cNvPr id="3" name="Freeform 3"/>
            <p:cNvSpPr/>
            <p:nvPr/>
          </p:nvSpPr>
          <p:spPr>
            <a:xfrm>
              <a:off x="-1" y="0"/>
              <a:ext cx="6871375" cy="3480194"/>
            </a:xfrm>
            <a:custGeom>
              <a:avLst/>
              <a:gdLst/>
              <a:ahLst/>
              <a:cxnLst/>
              <a:rect l="l" t="t" r="r" b="b"/>
              <a:pathLst>
                <a:path w="6871375" h="3480194">
                  <a:moveTo>
                    <a:pt x="6364937" y="3463275"/>
                  </a:moveTo>
                  <a:cubicBezTo>
                    <a:pt x="6364937" y="3463275"/>
                    <a:pt x="6127941" y="3453306"/>
                    <a:pt x="5765801" y="3466750"/>
                  </a:cubicBezTo>
                  <a:cubicBezTo>
                    <a:pt x="5403663" y="3480194"/>
                    <a:pt x="490924" y="3480194"/>
                    <a:pt x="490924" y="3480194"/>
                  </a:cubicBezTo>
                  <a:cubicBezTo>
                    <a:pt x="245502" y="3480194"/>
                    <a:pt x="32509" y="3382926"/>
                    <a:pt x="31032" y="3222812"/>
                  </a:cubicBezTo>
                  <a:cubicBezTo>
                    <a:pt x="31032" y="3222812"/>
                    <a:pt x="0" y="1927081"/>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318388" y="0"/>
                    <a:pt x="6318388" y="0"/>
                  </a:cubicBezTo>
                  <a:cubicBezTo>
                    <a:pt x="6630289" y="0"/>
                    <a:pt x="6863717" y="101069"/>
                    <a:pt x="6855860" y="303616"/>
                  </a:cubicBezTo>
                  <a:cubicBezTo>
                    <a:pt x="6855860" y="303616"/>
                    <a:pt x="6853865" y="1809682"/>
                    <a:pt x="6862620" y="2523225"/>
                  </a:cubicBezTo>
                  <a:cubicBezTo>
                    <a:pt x="6871375" y="2816527"/>
                    <a:pt x="6824827" y="3149598"/>
                    <a:pt x="6824827" y="3149598"/>
                  </a:cubicBezTo>
                  <a:cubicBezTo>
                    <a:pt x="6821862" y="3329623"/>
                    <a:pt x="6610359" y="3463275"/>
                    <a:pt x="6364937" y="3463275"/>
                  </a:cubicBezTo>
                  <a:close/>
                </a:path>
              </a:pathLst>
            </a:custGeom>
            <a:solidFill>
              <a:srgbClr val="FFF6F6"/>
            </a:solidFill>
          </p:spPr>
        </p:sp>
      </p:grpSp>
      <p:grpSp>
        <p:nvGrpSpPr>
          <p:cNvPr id="10" name="Group 10"/>
          <p:cNvGrpSpPr/>
          <p:nvPr/>
        </p:nvGrpSpPr>
        <p:grpSpPr>
          <a:xfrm>
            <a:off x="15433758" y="7200900"/>
            <a:ext cx="2854242" cy="2715816"/>
            <a:chOff x="0" y="0"/>
            <a:chExt cx="5611377" cy="568344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408393" y="3435959"/>
              <a:ext cx="1667222" cy="2247480"/>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0" y="917521"/>
              <a:ext cx="5611377" cy="2264956"/>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287839" y="197040"/>
              <a:ext cx="3908331" cy="3496180"/>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2460964" y="0"/>
              <a:ext cx="1562080" cy="1289426"/>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2728420" y="2049999"/>
              <a:ext cx="1027169" cy="920717"/>
            </a:xfrm>
            <a:prstGeom prst="rect">
              <a:avLst/>
            </a:prstGeom>
          </p:spPr>
        </p:pic>
      </p:grpSp>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4664393" y="785544"/>
            <a:ext cx="769365" cy="782164"/>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2136310" y="7591727"/>
            <a:ext cx="782164" cy="701104"/>
          </a:xfrm>
          <a:prstGeom prst="rect">
            <a:avLst/>
          </a:prstGeom>
        </p:spPr>
      </p:pic>
      <p:sp>
        <p:nvSpPr>
          <p:cNvPr id="18" name="TextBox 17"/>
          <p:cNvSpPr txBox="1"/>
          <p:nvPr/>
        </p:nvSpPr>
        <p:spPr>
          <a:xfrm>
            <a:off x="4466753" y="1680033"/>
            <a:ext cx="9372600" cy="954107"/>
          </a:xfrm>
          <a:prstGeom prst="rect">
            <a:avLst/>
          </a:prstGeom>
          <a:noFill/>
        </p:spPr>
        <p:txBody>
          <a:bodyPr wrap="square" rtlCol="0">
            <a:spAutoFit/>
          </a:bodyPr>
          <a:lstStyle/>
          <a:p>
            <a:pPr algn="ctr"/>
            <a:r>
              <a:rPr lang="en-US" sz="5600" b="1" dirty="0" smtClean="0">
                <a:solidFill>
                  <a:srgbClr val="FF0000"/>
                </a:solidFill>
                <a:latin typeface="Arial" panose="020B0604020202020204" pitchFamily="34" charset="0"/>
                <a:cs typeface="Arial" panose="020B0604020202020204" pitchFamily="34" charset="0"/>
              </a:rPr>
              <a:t>AI TRẢ LỜI NHANH NHẤT?</a:t>
            </a:r>
            <a:endParaRPr lang="en-US" sz="56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nvSpPr>
        <p:spPr>
          <a:xfrm>
            <a:off x="2136310" y="2833257"/>
            <a:ext cx="14522484" cy="2585323"/>
          </a:xfrm>
          <a:prstGeom prst="rect">
            <a:avLst/>
          </a:prstGeom>
          <a:noFill/>
        </p:spPr>
        <p:txBody>
          <a:bodyPr wrap="square" rtlCol="0">
            <a:spAutoFit/>
          </a:bodyPr>
          <a:lstStyle/>
          <a:p>
            <a:pPr>
              <a:lnSpc>
                <a:spcPct val="150000"/>
              </a:lnSpc>
            </a:pPr>
            <a:r>
              <a:rPr lang="en-US" sz="4800" b="1" dirty="0" smtClean="0">
                <a:latin typeface="Arial" panose="020B0604020202020204" pitchFamily="34" charset="0"/>
                <a:cs typeface="Arial" panose="020B0604020202020204" pitchFamily="34" charset="0"/>
              </a:rPr>
              <a:t>1. </a:t>
            </a:r>
            <a:r>
              <a:rPr lang="vi-VN" sz="4800" b="1" dirty="0">
                <a:latin typeface="Arial" panose="020B0604020202020204" pitchFamily="34" charset="0"/>
                <a:cs typeface="Arial" panose="020B0604020202020204" pitchFamily="34" charset="0"/>
              </a:rPr>
              <a:t>Các từ: </a:t>
            </a:r>
            <a:r>
              <a:rPr lang="vi-VN" sz="4800" i="1" dirty="0">
                <a:solidFill>
                  <a:srgbClr val="FF0000"/>
                </a:solidFill>
                <a:latin typeface="Arial" panose="020B0604020202020204" pitchFamily="34" charset="0"/>
                <a:cs typeface="Arial" panose="020B0604020202020204" pitchFamily="34" charset="0"/>
              </a:rPr>
              <a:t>ca </a:t>
            </a:r>
            <a:r>
              <a:rPr lang="vi-VN" sz="4800" i="1" dirty="0">
                <a:latin typeface="Arial" panose="020B0604020202020204" pitchFamily="34" charset="0"/>
                <a:cs typeface="Arial" panose="020B0604020202020204" pitchFamily="34" charset="0"/>
              </a:rPr>
              <a:t>nước, làm</a:t>
            </a:r>
            <a:r>
              <a:rPr lang="vi-VN" sz="4800" i="1" dirty="0">
                <a:solidFill>
                  <a:srgbClr val="FF0000"/>
                </a:solidFill>
                <a:latin typeface="Arial" panose="020B0604020202020204" pitchFamily="34" charset="0"/>
                <a:cs typeface="Arial" panose="020B0604020202020204" pitchFamily="34" charset="0"/>
              </a:rPr>
              <a:t> ca </a:t>
            </a:r>
            <a:r>
              <a:rPr lang="vi-VN" sz="4800" i="1" dirty="0">
                <a:latin typeface="Arial" panose="020B0604020202020204" pitchFamily="34" charset="0"/>
                <a:cs typeface="Arial" panose="020B0604020202020204" pitchFamily="34" charset="0"/>
              </a:rPr>
              <a:t>ba, </a:t>
            </a:r>
            <a:r>
              <a:rPr lang="vi-VN" sz="4800" i="1" dirty="0">
                <a:solidFill>
                  <a:srgbClr val="FF0000"/>
                </a:solidFill>
                <a:latin typeface="Arial" panose="020B0604020202020204" pitchFamily="34" charset="0"/>
                <a:cs typeface="Arial" panose="020B0604020202020204" pitchFamily="34" charset="0"/>
              </a:rPr>
              <a:t>ca </a:t>
            </a:r>
            <a:r>
              <a:rPr lang="vi-VN" sz="4800" i="1" dirty="0">
                <a:latin typeface="Arial" panose="020B0604020202020204" pitchFamily="34" charset="0"/>
                <a:cs typeface="Arial" panose="020B0604020202020204" pitchFamily="34" charset="0"/>
              </a:rPr>
              <a:t>mổ, </a:t>
            </a:r>
            <a:r>
              <a:rPr lang="vi-VN" sz="4800" i="1" dirty="0">
                <a:solidFill>
                  <a:srgbClr val="FF0000"/>
                </a:solidFill>
                <a:latin typeface="Arial" panose="020B0604020202020204" pitchFamily="34" charset="0"/>
                <a:cs typeface="Arial" panose="020B0604020202020204" pitchFamily="34" charset="0"/>
              </a:rPr>
              <a:t>ca </a:t>
            </a:r>
            <a:r>
              <a:rPr lang="vi-VN" sz="4800" i="1" dirty="0">
                <a:latin typeface="Arial" panose="020B0604020202020204" pitchFamily="34" charset="0"/>
                <a:cs typeface="Arial" panose="020B0604020202020204" pitchFamily="34" charset="0"/>
              </a:rPr>
              <a:t>vọng cổ </a:t>
            </a:r>
            <a:r>
              <a:rPr lang="vi-VN" sz="4800" b="1" dirty="0">
                <a:latin typeface="Arial" panose="020B0604020202020204" pitchFamily="34" charset="0"/>
                <a:cs typeface="Arial" panose="020B0604020202020204" pitchFamily="34" charset="0"/>
              </a:rPr>
              <a:t>là những từ đồng âm?</a:t>
            </a:r>
          </a:p>
          <a:p>
            <a:endParaRPr lang="en-US" dirty="0"/>
          </a:p>
        </p:txBody>
      </p:sp>
      <p:sp>
        <p:nvSpPr>
          <p:cNvPr id="20" name="Rectangle 19"/>
          <p:cNvSpPr/>
          <p:nvPr/>
        </p:nvSpPr>
        <p:spPr>
          <a:xfrm>
            <a:off x="4724400" y="5981700"/>
            <a:ext cx="3200400" cy="1219200"/>
          </a:xfrm>
          <a:prstGeom prst="rect">
            <a:avLst/>
          </a:prstGeom>
          <a:solidFill>
            <a:schemeClr val="accent3">
              <a:lumMod val="40000"/>
              <a:lumOff val="6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Arial" panose="020B0604020202020204" pitchFamily="34" charset="0"/>
                <a:cs typeface="Arial" panose="020B0604020202020204" pitchFamily="34" charset="0"/>
              </a:rPr>
              <a:t>ĐÚNG </a:t>
            </a:r>
            <a:endParaRPr lang="en-US" sz="4800" b="1"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9829800" y="5983792"/>
            <a:ext cx="3200400" cy="1219200"/>
          </a:xfrm>
          <a:prstGeom prst="rect">
            <a:avLst/>
          </a:prstGeom>
          <a:solidFill>
            <a:schemeClr val="accent3">
              <a:lumMod val="40000"/>
              <a:lumOff val="6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Arial" panose="020B0604020202020204" pitchFamily="34" charset="0"/>
                <a:cs typeface="Arial" panose="020B0604020202020204" pitchFamily="34" charset="0"/>
              </a:rPr>
              <a:t>SAI</a:t>
            </a:r>
            <a:endParaRPr lang="en-US" sz="4800" b="1"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9829800" y="5978695"/>
            <a:ext cx="3200400" cy="1219200"/>
          </a:xfrm>
          <a:prstGeom prst="rect">
            <a:avLst/>
          </a:prstGeom>
          <a:solidFill>
            <a:schemeClr val="accent3">
              <a:lumMod val="75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Arial" panose="020B0604020202020204" pitchFamily="34" charset="0"/>
                <a:cs typeface="Arial" panose="020B0604020202020204" pitchFamily="34" charset="0"/>
              </a:rPr>
              <a:t>SAI</a:t>
            </a:r>
            <a:endParaRPr lang="en-US" sz="4800" b="1"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randombar(horizont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5" name="TextBox 5"/>
          <p:cNvSpPr txBox="1"/>
          <p:nvPr/>
        </p:nvSpPr>
        <p:spPr>
          <a:xfrm>
            <a:off x="7382046" y="1406685"/>
            <a:ext cx="3542014" cy="1101327"/>
          </a:xfrm>
          <a:prstGeom prst="rect">
            <a:avLst/>
          </a:prstGeom>
        </p:spPr>
        <p:txBody>
          <a:bodyPr wrap="square" lIns="0" tIns="0" rIns="0" bIns="0" rtlCol="0" anchor="t">
            <a:spAutoFit/>
          </a:bodyPr>
          <a:lstStyle/>
          <a:p>
            <a:pPr marL="0" lvl="1" indent="0" algn="ctr">
              <a:lnSpc>
                <a:spcPts val="9679"/>
              </a:lnSpc>
              <a:spcBef>
                <a:spcPct val="0"/>
              </a:spcBef>
            </a:pPr>
            <a:r>
              <a:rPr lang="en-US" sz="5600" b="1" u="none" spc="-175" dirty="0" smtClean="0">
                <a:solidFill>
                  <a:srgbClr val="FF0000"/>
                </a:solidFill>
                <a:latin typeface="Times New Roman" pitchFamily="18" charset="0"/>
                <a:cs typeface="Times New Roman" pitchFamily="18" charset="0"/>
              </a:rPr>
              <a:t>BÀI TẬP 1</a:t>
            </a:r>
            <a:endParaRPr lang="en-US" sz="5600" b="1" u="none" spc="-175" dirty="0">
              <a:solidFill>
                <a:srgbClr val="FF0000"/>
              </a:solidFill>
              <a:latin typeface="Times New Roman" pitchFamily="18" charset="0"/>
              <a:cs typeface="Times New Roman" pitchFamily="18" charset="0"/>
            </a:endParaRPr>
          </a:p>
        </p:txBody>
      </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790328">
            <a:off x="14018201" y="9329835"/>
            <a:ext cx="394361" cy="400921"/>
          </a:xfrm>
          <a:prstGeom prst="rect">
            <a:avLst/>
          </a:prstGeom>
        </p:spPr>
      </p:pic>
      <p:sp>
        <p:nvSpPr>
          <p:cNvPr id="16" name="TextBox 15"/>
          <p:cNvSpPr txBox="1"/>
          <p:nvPr/>
        </p:nvSpPr>
        <p:spPr>
          <a:xfrm>
            <a:off x="1890740" y="2676205"/>
            <a:ext cx="15240000" cy="830997"/>
          </a:xfrm>
          <a:prstGeom prst="rect">
            <a:avLst/>
          </a:prstGeom>
          <a:noFill/>
        </p:spPr>
        <p:txBody>
          <a:bodyPr wrap="square" rtlCol="0">
            <a:spAutoFit/>
          </a:bodyPr>
          <a:lstStyle/>
          <a:p>
            <a:r>
              <a:rPr lang="en-US" sz="4800" b="1" i="1" dirty="0" smtClean="0">
                <a:latin typeface="Times New Roman" pitchFamily="18" charset="0"/>
                <a:cs typeface="Times New Roman" pitchFamily="18" charset="0"/>
              </a:rPr>
              <a:t>Đọc các </a:t>
            </a:r>
            <a:r>
              <a:rPr lang="en-US" sz="4800" b="1" i="1" dirty="0" err="1" smtClean="0">
                <a:latin typeface="Times New Roman" pitchFamily="18" charset="0"/>
                <a:cs typeface="Times New Roman" pitchFamily="18" charset="0"/>
              </a:rPr>
              <a:t>đoạn</a:t>
            </a:r>
            <a:r>
              <a:rPr lang="en-US" sz="4800" b="1" i="1" dirty="0" smtClean="0">
                <a:latin typeface="Times New Roman" pitchFamily="18" charset="0"/>
                <a:cs typeface="Times New Roman" pitchFamily="18" charset="0"/>
              </a:rPr>
              <a:t> văn </a:t>
            </a:r>
            <a:r>
              <a:rPr lang="en-US" sz="4800" b="1" i="1" dirty="0" err="1" smtClean="0">
                <a:latin typeface="Times New Roman" pitchFamily="18" charset="0"/>
                <a:cs typeface="Times New Roman" pitchFamily="18" charset="0"/>
              </a:rPr>
              <a:t>và</a:t>
            </a:r>
            <a:r>
              <a:rPr lang="en-US" sz="4800" b="1" i="1" dirty="0" smtClean="0">
                <a:latin typeface="Times New Roman" pitchFamily="18" charset="0"/>
                <a:cs typeface="Times New Roman" pitchFamily="18" charset="0"/>
              </a:rPr>
              <a:t> trả </a:t>
            </a:r>
            <a:r>
              <a:rPr lang="en-US" sz="4800" b="1" i="1" dirty="0" err="1" smtClean="0">
                <a:latin typeface="Times New Roman" pitchFamily="18" charset="0"/>
                <a:cs typeface="Times New Roman" pitchFamily="18" charset="0"/>
              </a:rPr>
              <a:t>lời</a:t>
            </a:r>
            <a:r>
              <a:rPr lang="en-US" sz="4800" b="1" i="1" dirty="0" smtClean="0">
                <a:latin typeface="Times New Roman" pitchFamily="18" charset="0"/>
                <a:cs typeface="Times New Roman" pitchFamily="18" charset="0"/>
              </a:rPr>
              <a:t> các </a:t>
            </a:r>
            <a:r>
              <a:rPr lang="en-US" sz="4800" b="1" i="1" dirty="0" err="1" smtClean="0">
                <a:latin typeface="Times New Roman" pitchFamily="18" charset="0"/>
                <a:cs typeface="Times New Roman" pitchFamily="18" charset="0"/>
              </a:rPr>
              <a:t>yêu</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cầu</a:t>
            </a:r>
            <a:r>
              <a:rPr lang="en-US" sz="4800" b="1" i="1" dirty="0" smtClean="0">
                <a:latin typeface="Times New Roman" pitchFamily="18" charset="0"/>
                <a:cs typeface="Times New Roman" pitchFamily="18" charset="0"/>
              </a:rPr>
              <a:t> trong SGK</a:t>
            </a:r>
            <a:endParaRPr lang="en-US" sz="4800" b="1" i="1" dirty="0">
              <a:latin typeface="Times New Roman" pitchFamily="18" charset="0"/>
              <a:cs typeface="Times New Roman" pitchFamily="18" charset="0"/>
            </a:endParaRPr>
          </a:p>
        </p:txBody>
      </p:sp>
      <p:sp>
        <p:nvSpPr>
          <p:cNvPr id="17" name="Rectangle 16"/>
          <p:cNvSpPr/>
          <p:nvPr/>
        </p:nvSpPr>
        <p:spPr>
          <a:xfrm>
            <a:off x="2130161" y="3808196"/>
            <a:ext cx="14761157" cy="2881045"/>
          </a:xfrm>
          <a:prstGeom prst="rect">
            <a:avLst/>
          </a:prstGeom>
        </p:spPr>
        <p:txBody>
          <a:bodyPr wrap="square">
            <a:spAutoFit/>
          </a:bodyPr>
          <a:lstStyle/>
          <a:p>
            <a:pPr algn="just">
              <a:lnSpc>
                <a:spcPct val="150000"/>
              </a:lnSpc>
              <a:defRPr/>
            </a:pPr>
            <a:r>
              <a:rPr lang="vi-VN" sz="4200" dirty="0">
                <a:latin typeface="Times New Roman" pitchFamily="18" charset="0"/>
                <a:cs typeface="Times New Roman" pitchFamily="18" charset="0"/>
              </a:rPr>
              <a:t>b) Nghĩa của các từ “</a:t>
            </a:r>
            <a:r>
              <a:rPr lang="vi-VN" sz="4200" b="1" i="1" dirty="0">
                <a:latin typeface="Times New Roman" pitchFamily="18" charset="0"/>
                <a:cs typeface="Times New Roman" pitchFamily="18" charset="0"/>
              </a:rPr>
              <a:t>trong</a:t>
            </a:r>
            <a:r>
              <a:rPr lang="vi-VN" sz="4200" dirty="0">
                <a:latin typeface="Times New Roman" pitchFamily="18" charset="0"/>
                <a:cs typeface="Times New Roman" pitchFamily="18" charset="0"/>
              </a:rPr>
              <a:t>” ở hai câu thơ trên không liên quan đến nhau.</a:t>
            </a:r>
          </a:p>
          <a:p>
            <a:pPr algn="just">
              <a:lnSpc>
                <a:spcPct val="150000"/>
              </a:lnSpc>
              <a:defRPr/>
            </a:pPr>
            <a:r>
              <a:rPr lang="vi-VN" sz="4200" dirty="0">
                <a:latin typeface="Times New Roman" pitchFamily="18" charset="0"/>
                <a:cs typeface="Times New Roman" pitchFamily="18" charset="0"/>
              </a:rPr>
              <a:t>c) Từ “</a:t>
            </a:r>
            <a:r>
              <a:rPr lang="vi-VN" sz="4200" b="1" i="1" dirty="0">
                <a:latin typeface="Times New Roman" pitchFamily="18" charset="0"/>
                <a:cs typeface="Times New Roman" pitchFamily="18" charset="0"/>
              </a:rPr>
              <a:t>trong</a:t>
            </a:r>
            <a:r>
              <a:rPr lang="vi-VN" sz="4200" dirty="0">
                <a:latin typeface="Times New Roman" pitchFamily="18" charset="0"/>
                <a:cs typeface="Times New Roman" pitchFamily="18" charset="0"/>
              </a:rPr>
              <a:t>” ở hai câu thơ trên là từ đồng âm.</a:t>
            </a:r>
          </a:p>
        </p:txBody>
      </p:sp>
    </p:spTree>
    <p:extLst>
      <p:ext uri="{BB962C8B-B14F-4D97-AF65-F5344CB8AC3E}">
        <p14:creationId xmlns:p14="http://schemas.microsoft.com/office/powerpoint/2010/main" val="425438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inVertical)">
                                      <p:cBhvr>
                                        <p:cTn id="1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5" name="TextBox 5"/>
          <p:cNvSpPr txBox="1"/>
          <p:nvPr/>
        </p:nvSpPr>
        <p:spPr>
          <a:xfrm>
            <a:off x="7382046" y="1406685"/>
            <a:ext cx="3542014" cy="1101327"/>
          </a:xfrm>
          <a:prstGeom prst="rect">
            <a:avLst/>
          </a:prstGeom>
        </p:spPr>
        <p:txBody>
          <a:bodyPr wrap="square" lIns="0" tIns="0" rIns="0" bIns="0" rtlCol="0" anchor="t">
            <a:spAutoFit/>
          </a:bodyPr>
          <a:lstStyle/>
          <a:p>
            <a:pPr marL="0" lvl="1" indent="0" algn="ctr">
              <a:lnSpc>
                <a:spcPts val="9679"/>
              </a:lnSpc>
              <a:spcBef>
                <a:spcPct val="0"/>
              </a:spcBef>
            </a:pPr>
            <a:r>
              <a:rPr lang="en-US" sz="5600" b="1" u="none" spc="-175" dirty="0" smtClean="0">
                <a:solidFill>
                  <a:srgbClr val="FF0000"/>
                </a:solidFill>
                <a:latin typeface="Times New Roman" pitchFamily="18" charset="0"/>
                <a:cs typeface="Times New Roman" pitchFamily="18" charset="0"/>
              </a:rPr>
              <a:t>BÀI TẬP 2</a:t>
            </a:r>
            <a:endParaRPr lang="en-US" sz="5600" b="1" u="none" spc="-175" dirty="0">
              <a:solidFill>
                <a:srgbClr val="FF0000"/>
              </a:solidFill>
              <a:latin typeface="Times New Roman" pitchFamily="18" charset="0"/>
              <a:cs typeface="Times New Roman" pitchFamily="18" charset="0"/>
            </a:endParaRPr>
          </a:p>
        </p:txBody>
      </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790328">
            <a:off x="14018201" y="9329835"/>
            <a:ext cx="394361" cy="400921"/>
          </a:xfrm>
          <a:prstGeom prst="rect">
            <a:avLst/>
          </a:prstGeom>
        </p:spPr>
      </p:pic>
      <p:sp>
        <p:nvSpPr>
          <p:cNvPr id="16" name="TextBox 15"/>
          <p:cNvSpPr txBox="1"/>
          <p:nvPr/>
        </p:nvSpPr>
        <p:spPr>
          <a:xfrm>
            <a:off x="1890740" y="2676205"/>
            <a:ext cx="15240000" cy="830997"/>
          </a:xfrm>
          <a:prstGeom prst="rect">
            <a:avLst/>
          </a:prstGeom>
          <a:noFill/>
        </p:spPr>
        <p:txBody>
          <a:bodyPr wrap="square" rtlCol="0">
            <a:spAutoFit/>
          </a:bodyPr>
          <a:lstStyle/>
          <a:p>
            <a:r>
              <a:rPr lang="en-US" sz="4800" b="1" i="1" dirty="0" smtClean="0">
                <a:latin typeface="Times New Roman" pitchFamily="18" charset="0"/>
                <a:cs typeface="Times New Roman" pitchFamily="18" charset="0"/>
              </a:rPr>
              <a:t>Đọc các từ </a:t>
            </a:r>
            <a:r>
              <a:rPr lang="en-US" sz="4800" b="1" i="1" dirty="0" err="1" smtClean="0">
                <a:latin typeface="Times New Roman" pitchFamily="18" charset="0"/>
                <a:cs typeface="Times New Roman" pitchFamily="18" charset="0"/>
              </a:rPr>
              <a:t>ngữ</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và</a:t>
            </a:r>
            <a:r>
              <a:rPr lang="en-US" sz="4800" b="1" i="1" dirty="0" smtClean="0">
                <a:latin typeface="Times New Roman" pitchFamily="18" charset="0"/>
                <a:cs typeface="Times New Roman" pitchFamily="18" charset="0"/>
              </a:rPr>
              <a:t> trả </a:t>
            </a:r>
            <a:r>
              <a:rPr lang="en-US" sz="4800" b="1" i="1" dirty="0" err="1" smtClean="0">
                <a:latin typeface="Times New Roman" pitchFamily="18" charset="0"/>
                <a:cs typeface="Times New Roman" pitchFamily="18" charset="0"/>
              </a:rPr>
              <a:t>lời</a:t>
            </a:r>
            <a:r>
              <a:rPr lang="en-US" sz="4800" b="1" i="1" dirty="0" smtClean="0">
                <a:latin typeface="Times New Roman" pitchFamily="18" charset="0"/>
                <a:cs typeface="Times New Roman" pitchFamily="18" charset="0"/>
              </a:rPr>
              <a:t> các </a:t>
            </a:r>
            <a:r>
              <a:rPr lang="en-US" sz="4800" b="1" i="1" dirty="0" err="1" smtClean="0">
                <a:latin typeface="Times New Roman" pitchFamily="18" charset="0"/>
                <a:cs typeface="Times New Roman" pitchFamily="18" charset="0"/>
              </a:rPr>
              <a:t>yêu</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cầu</a:t>
            </a:r>
            <a:r>
              <a:rPr lang="en-US" sz="4800" b="1" i="1" dirty="0" smtClean="0">
                <a:latin typeface="Times New Roman" pitchFamily="18" charset="0"/>
                <a:cs typeface="Times New Roman" pitchFamily="18" charset="0"/>
              </a:rPr>
              <a:t> trong SGK</a:t>
            </a:r>
            <a:endParaRPr lang="en-US" sz="4800" b="1" i="1" dirty="0">
              <a:latin typeface="Times New Roman" pitchFamily="18" charset="0"/>
              <a:cs typeface="Times New Roman" pitchFamily="18" charset="0"/>
            </a:endParaRPr>
          </a:p>
        </p:txBody>
      </p:sp>
      <p:sp>
        <p:nvSpPr>
          <p:cNvPr id="17" name="Rectangle 16"/>
          <p:cNvSpPr/>
          <p:nvPr/>
        </p:nvSpPr>
        <p:spPr>
          <a:xfrm>
            <a:off x="2965235" y="3808196"/>
            <a:ext cx="13926083" cy="4939814"/>
          </a:xfrm>
          <a:prstGeom prst="rect">
            <a:avLst/>
          </a:prstGeom>
        </p:spPr>
        <p:txBody>
          <a:bodyPr wrap="square">
            <a:spAutoFit/>
          </a:bodyPr>
          <a:lstStyle/>
          <a:p>
            <a:pPr algn="just">
              <a:lnSpc>
                <a:spcPct val="150000"/>
              </a:lnSpc>
              <a:defRPr/>
            </a:pPr>
            <a:r>
              <a:rPr lang="vi-VN" sz="4200" dirty="0">
                <a:latin typeface="Times New Roman" pitchFamily="18" charset="0"/>
                <a:cs typeface="Times New Roman" pitchFamily="18" charset="0"/>
              </a:rPr>
              <a:t>a) – “</a:t>
            </a:r>
            <a:r>
              <a:rPr lang="vi-VN" sz="4200" b="1" i="1" dirty="0">
                <a:latin typeface="Times New Roman" pitchFamily="18" charset="0"/>
                <a:cs typeface="Times New Roman" pitchFamily="18" charset="0"/>
              </a:rPr>
              <a:t>Cánh</a:t>
            </a:r>
            <a:r>
              <a:rPr lang="vi-VN" sz="4200" dirty="0">
                <a:latin typeface="Times New Roman" pitchFamily="18" charset="0"/>
                <a:cs typeface="Times New Roman" pitchFamily="18" charset="0"/>
              </a:rPr>
              <a:t>” trong “</a:t>
            </a:r>
            <a:r>
              <a:rPr lang="vi-VN" sz="4200" b="1" i="1" dirty="0">
                <a:latin typeface="Times New Roman" pitchFamily="18" charset="0"/>
                <a:cs typeface="Times New Roman" pitchFamily="18" charset="0"/>
              </a:rPr>
              <a:t>cánh buồm</a:t>
            </a:r>
            <a:r>
              <a:rPr lang="vi-VN" sz="4200" dirty="0">
                <a:latin typeface="Times New Roman" pitchFamily="18" charset="0"/>
                <a:cs typeface="Times New Roman" pitchFamily="18" charset="0"/>
              </a:rPr>
              <a:t>” nghĩa là: bộ phận của con thuyền giúp nó có thể di chuyển được trên mặt nước nhờ sức gió.</a:t>
            </a:r>
          </a:p>
          <a:p>
            <a:pPr algn="just">
              <a:lnSpc>
                <a:spcPct val="150000"/>
              </a:lnSpc>
              <a:defRPr/>
            </a:pPr>
            <a:r>
              <a:rPr lang="vi-VN" sz="4200" dirty="0">
                <a:latin typeface="Times New Roman" pitchFamily="18" charset="0"/>
                <a:cs typeface="Times New Roman" pitchFamily="18" charset="0"/>
              </a:rPr>
              <a:t>  - “</a:t>
            </a:r>
            <a:r>
              <a:rPr lang="vi-VN" sz="4200" b="1" i="1" dirty="0">
                <a:latin typeface="Times New Roman" pitchFamily="18" charset="0"/>
                <a:cs typeface="Times New Roman" pitchFamily="18" charset="0"/>
              </a:rPr>
              <a:t>Cánh</a:t>
            </a:r>
            <a:r>
              <a:rPr lang="vi-VN" sz="4200" dirty="0">
                <a:latin typeface="Times New Roman" pitchFamily="18" charset="0"/>
                <a:cs typeface="Times New Roman" pitchFamily="18" charset="0"/>
              </a:rPr>
              <a:t>” trong “</a:t>
            </a:r>
            <a:r>
              <a:rPr lang="vi-VN" sz="4200" b="1" i="1" dirty="0">
                <a:latin typeface="Times New Roman" pitchFamily="18" charset="0"/>
                <a:cs typeface="Times New Roman" pitchFamily="18" charset="0"/>
              </a:rPr>
              <a:t>cánh chim</a:t>
            </a:r>
            <a:r>
              <a:rPr lang="vi-VN" sz="4200" dirty="0">
                <a:latin typeface="Times New Roman" pitchFamily="18" charset="0"/>
                <a:cs typeface="Times New Roman" pitchFamily="18" charset="0"/>
              </a:rPr>
              <a:t>” là: bộ phận để bay của chim, dơi, côn trùng.</a:t>
            </a:r>
          </a:p>
        </p:txBody>
      </p:sp>
    </p:spTree>
    <p:extLst>
      <p:ext uri="{BB962C8B-B14F-4D97-AF65-F5344CB8AC3E}">
        <p14:creationId xmlns:p14="http://schemas.microsoft.com/office/powerpoint/2010/main" val="421641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1000"/>
                                        <p:tgtEl>
                                          <p:spTgt spid="17">
                                            <p:txEl>
                                              <p:pRg st="0" end="0"/>
                                            </p:txEl>
                                          </p:spTgt>
                                        </p:tgtEl>
                                      </p:cBhvr>
                                    </p:animEffect>
                                    <p:anim calcmode="lin" valueType="num">
                                      <p:cBhvr>
                                        <p:cTn id="1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7">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17">
                                            <p:txEl>
                                              <p:pRg st="1" end="1"/>
                                            </p:txEl>
                                          </p:spTgt>
                                        </p:tgtEl>
                                        <p:attrNameLst>
                                          <p:attrName>style.visibility</p:attrName>
                                        </p:attrNameLst>
                                      </p:cBhvr>
                                      <p:to>
                                        <p:strVal val="visible"/>
                                      </p:to>
                                    </p:set>
                                    <p:animEffect transition="in" filter="fade">
                                      <p:cBhvr>
                                        <p:cTn id="25" dur="1000"/>
                                        <p:tgtEl>
                                          <p:spTgt spid="17">
                                            <p:txEl>
                                              <p:pRg st="1" end="1"/>
                                            </p:txEl>
                                          </p:spTgt>
                                        </p:tgtEl>
                                      </p:cBhvr>
                                    </p:animEffect>
                                    <p:anim calcmode="lin" valueType="num">
                                      <p:cBhvr>
                                        <p:cTn id="26"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7">
                                            <p:txEl>
                                              <p:pRg st="1" end="1"/>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7">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5" name="TextBox 5"/>
          <p:cNvSpPr txBox="1"/>
          <p:nvPr/>
        </p:nvSpPr>
        <p:spPr>
          <a:xfrm>
            <a:off x="7382046" y="1406685"/>
            <a:ext cx="3542014" cy="1101327"/>
          </a:xfrm>
          <a:prstGeom prst="rect">
            <a:avLst/>
          </a:prstGeom>
        </p:spPr>
        <p:txBody>
          <a:bodyPr wrap="square" lIns="0" tIns="0" rIns="0" bIns="0" rtlCol="0" anchor="t">
            <a:spAutoFit/>
          </a:bodyPr>
          <a:lstStyle/>
          <a:p>
            <a:pPr marL="0" lvl="1" indent="0" algn="ctr">
              <a:lnSpc>
                <a:spcPts val="9679"/>
              </a:lnSpc>
              <a:spcBef>
                <a:spcPct val="0"/>
              </a:spcBef>
            </a:pPr>
            <a:r>
              <a:rPr lang="en-US" sz="5600" b="1" u="none" spc="-175" dirty="0" smtClean="0">
                <a:solidFill>
                  <a:srgbClr val="FF0000"/>
                </a:solidFill>
                <a:latin typeface="Times New Roman" pitchFamily="18" charset="0"/>
                <a:cs typeface="Times New Roman" pitchFamily="18" charset="0"/>
              </a:rPr>
              <a:t>BÀI TẬP 2</a:t>
            </a:r>
            <a:endParaRPr lang="en-US" sz="5600" b="1" u="none" spc="-175" dirty="0">
              <a:solidFill>
                <a:srgbClr val="FF0000"/>
              </a:solidFill>
              <a:latin typeface="Times New Roman" pitchFamily="18" charset="0"/>
              <a:cs typeface="Times New Roman" pitchFamily="18" charset="0"/>
            </a:endParaRPr>
          </a:p>
        </p:txBody>
      </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790328">
            <a:off x="14018201" y="9329835"/>
            <a:ext cx="394361" cy="400921"/>
          </a:xfrm>
          <a:prstGeom prst="rect">
            <a:avLst/>
          </a:prstGeom>
        </p:spPr>
      </p:pic>
      <p:sp>
        <p:nvSpPr>
          <p:cNvPr id="16" name="TextBox 15"/>
          <p:cNvSpPr txBox="1"/>
          <p:nvPr/>
        </p:nvSpPr>
        <p:spPr>
          <a:xfrm>
            <a:off x="1890740" y="2676205"/>
            <a:ext cx="15240000" cy="830997"/>
          </a:xfrm>
          <a:prstGeom prst="rect">
            <a:avLst/>
          </a:prstGeom>
          <a:noFill/>
        </p:spPr>
        <p:txBody>
          <a:bodyPr wrap="square" rtlCol="0">
            <a:spAutoFit/>
          </a:bodyPr>
          <a:lstStyle/>
          <a:p>
            <a:r>
              <a:rPr lang="en-US" sz="4800" b="1" i="1" dirty="0" smtClean="0">
                <a:latin typeface="Times New Roman" pitchFamily="18" charset="0"/>
                <a:cs typeface="Times New Roman" pitchFamily="18" charset="0"/>
              </a:rPr>
              <a:t>Đọc các từ </a:t>
            </a:r>
            <a:r>
              <a:rPr lang="en-US" sz="4800" b="1" i="1" dirty="0" err="1" smtClean="0">
                <a:latin typeface="Times New Roman" pitchFamily="18" charset="0"/>
                <a:cs typeface="Times New Roman" pitchFamily="18" charset="0"/>
              </a:rPr>
              <a:t>ngữ</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và</a:t>
            </a:r>
            <a:r>
              <a:rPr lang="en-US" sz="4800" b="1" i="1" dirty="0" smtClean="0">
                <a:latin typeface="Times New Roman" pitchFamily="18" charset="0"/>
                <a:cs typeface="Times New Roman" pitchFamily="18" charset="0"/>
              </a:rPr>
              <a:t> trả </a:t>
            </a:r>
            <a:r>
              <a:rPr lang="en-US" sz="4800" b="1" i="1" dirty="0" err="1" smtClean="0">
                <a:latin typeface="Times New Roman" pitchFamily="18" charset="0"/>
                <a:cs typeface="Times New Roman" pitchFamily="18" charset="0"/>
              </a:rPr>
              <a:t>lời</a:t>
            </a:r>
            <a:r>
              <a:rPr lang="en-US" sz="4800" b="1" i="1" dirty="0" smtClean="0">
                <a:latin typeface="Times New Roman" pitchFamily="18" charset="0"/>
                <a:cs typeface="Times New Roman" pitchFamily="18" charset="0"/>
              </a:rPr>
              <a:t> các </a:t>
            </a:r>
            <a:r>
              <a:rPr lang="en-US" sz="4800" b="1" i="1" dirty="0" err="1" smtClean="0">
                <a:latin typeface="Times New Roman" pitchFamily="18" charset="0"/>
                <a:cs typeface="Times New Roman" pitchFamily="18" charset="0"/>
              </a:rPr>
              <a:t>yêu</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cầu</a:t>
            </a:r>
            <a:r>
              <a:rPr lang="en-US" sz="4800" b="1" i="1" dirty="0" smtClean="0">
                <a:latin typeface="Times New Roman" pitchFamily="18" charset="0"/>
                <a:cs typeface="Times New Roman" pitchFamily="18" charset="0"/>
              </a:rPr>
              <a:t> trong SGK</a:t>
            </a:r>
            <a:endParaRPr lang="en-US" sz="4800" b="1" i="1" dirty="0">
              <a:latin typeface="Times New Roman" pitchFamily="18" charset="0"/>
              <a:cs typeface="Times New Roman" pitchFamily="18" charset="0"/>
            </a:endParaRPr>
          </a:p>
        </p:txBody>
      </p:sp>
      <p:sp>
        <p:nvSpPr>
          <p:cNvPr id="17" name="Rectangle 16"/>
          <p:cNvSpPr/>
          <p:nvPr/>
        </p:nvSpPr>
        <p:spPr>
          <a:xfrm>
            <a:off x="2965235" y="3808196"/>
            <a:ext cx="13926083" cy="3850541"/>
          </a:xfrm>
          <a:prstGeom prst="rect">
            <a:avLst/>
          </a:prstGeom>
        </p:spPr>
        <p:txBody>
          <a:bodyPr wrap="square">
            <a:spAutoFit/>
          </a:bodyPr>
          <a:lstStyle/>
          <a:p>
            <a:pPr algn="just">
              <a:lnSpc>
                <a:spcPct val="150000"/>
              </a:lnSpc>
              <a:defRPr/>
            </a:pPr>
            <a:r>
              <a:rPr lang="vi-VN" sz="4200" dirty="0">
                <a:latin typeface="Times New Roman" pitchFamily="18" charset="0"/>
                <a:cs typeface="Times New Roman" pitchFamily="18" charset="0"/>
              </a:rPr>
              <a:t>a) - “</a:t>
            </a:r>
            <a:r>
              <a:rPr lang="vi-VN" sz="4200" b="1" i="1" dirty="0">
                <a:latin typeface="Times New Roman" pitchFamily="18" charset="0"/>
                <a:cs typeface="Times New Roman" pitchFamily="18" charset="0"/>
              </a:rPr>
              <a:t>Cánh</a:t>
            </a:r>
            <a:r>
              <a:rPr lang="vi-VN" sz="4200" dirty="0">
                <a:latin typeface="Times New Roman" pitchFamily="18" charset="0"/>
                <a:cs typeface="Times New Roman" pitchFamily="18" charset="0"/>
              </a:rPr>
              <a:t>” trong “</a:t>
            </a:r>
            <a:r>
              <a:rPr lang="vi-VN" sz="4200" b="1" i="1" dirty="0">
                <a:latin typeface="Times New Roman" pitchFamily="18" charset="0"/>
                <a:cs typeface="Times New Roman" pitchFamily="18" charset="0"/>
              </a:rPr>
              <a:t>cánh cửa</a:t>
            </a:r>
            <a:r>
              <a:rPr lang="vi-VN" sz="4200" dirty="0">
                <a:latin typeface="Times New Roman" pitchFamily="18" charset="0"/>
                <a:cs typeface="Times New Roman" pitchFamily="18" charset="0"/>
              </a:rPr>
              <a:t>” là:  bộ phận hình tấm có thể khép vào mở ra được.</a:t>
            </a:r>
          </a:p>
          <a:p>
            <a:pPr algn="just">
              <a:lnSpc>
                <a:spcPct val="150000"/>
              </a:lnSpc>
              <a:defRPr/>
            </a:pPr>
            <a:r>
              <a:rPr lang="vi-VN" sz="4200" dirty="0">
                <a:latin typeface="Times New Roman" pitchFamily="18" charset="0"/>
                <a:cs typeface="Times New Roman" pitchFamily="18" charset="0"/>
              </a:rPr>
              <a:t>  - “</a:t>
            </a:r>
            <a:r>
              <a:rPr lang="vi-VN" sz="4200" b="1" i="1" dirty="0">
                <a:latin typeface="Times New Roman" pitchFamily="18" charset="0"/>
                <a:cs typeface="Times New Roman" pitchFamily="18" charset="0"/>
              </a:rPr>
              <a:t>Cánh</a:t>
            </a:r>
            <a:r>
              <a:rPr lang="vi-VN" sz="4200" dirty="0">
                <a:latin typeface="Times New Roman" pitchFamily="18" charset="0"/>
                <a:cs typeface="Times New Roman" pitchFamily="18" charset="0"/>
              </a:rPr>
              <a:t>” trong “</a:t>
            </a:r>
            <a:r>
              <a:rPr lang="vi-VN" sz="4200" b="1" i="1" dirty="0">
                <a:latin typeface="Times New Roman" pitchFamily="18" charset="0"/>
                <a:cs typeface="Times New Roman" pitchFamily="18" charset="0"/>
              </a:rPr>
              <a:t>cánh tay</a:t>
            </a:r>
            <a:r>
              <a:rPr lang="vi-VN" sz="4200" dirty="0">
                <a:latin typeface="Times New Roman" pitchFamily="18" charset="0"/>
                <a:cs typeface="Times New Roman" pitchFamily="18" charset="0"/>
              </a:rPr>
              <a:t>” là: bộ phận của cơ thể người, từ vai đến cổ tay ở hai bên thân mình.</a:t>
            </a:r>
          </a:p>
        </p:txBody>
      </p:sp>
    </p:spTree>
    <p:extLst>
      <p:ext uri="{BB962C8B-B14F-4D97-AF65-F5344CB8AC3E}">
        <p14:creationId xmlns:p14="http://schemas.microsoft.com/office/powerpoint/2010/main" val="202814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fade">
                                      <p:cBhvr>
                                        <p:cTn id="15" dur="1000"/>
                                        <p:tgtEl>
                                          <p:spTgt spid="17">
                                            <p:txEl>
                                              <p:pRg st="1" end="1"/>
                                            </p:txEl>
                                          </p:spTgt>
                                        </p:tgtEl>
                                      </p:cBhvr>
                                    </p:animEffect>
                                    <p:anim calcmode="lin" valueType="num">
                                      <p:cBhvr>
                                        <p:cTn id="16"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7">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5" name="TextBox 5"/>
          <p:cNvSpPr txBox="1"/>
          <p:nvPr/>
        </p:nvSpPr>
        <p:spPr>
          <a:xfrm>
            <a:off x="7382046" y="1028904"/>
            <a:ext cx="3542014" cy="1101327"/>
          </a:xfrm>
          <a:prstGeom prst="rect">
            <a:avLst/>
          </a:prstGeom>
        </p:spPr>
        <p:txBody>
          <a:bodyPr wrap="square" lIns="0" tIns="0" rIns="0" bIns="0" rtlCol="0" anchor="t">
            <a:spAutoFit/>
          </a:bodyPr>
          <a:lstStyle/>
          <a:p>
            <a:pPr marL="0" lvl="1" indent="0" algn="ctr">
              <a:lnSpc>
                <a:spcPts val="9679"/>
              </a:lnSpc>
              <a:spcBef>
                <a:spcPct val="0"/>
              </a:spcBef>
            </a:pPr>
            <a:r>
              <a:rPr lang="en-US" sz="5600" b="1" u="none" spc="-175" dirty="0" smtClean="0">
                <a:solidFill>
                  <a:srgbClr val="FF0000"/>
                </a:solidFill>
                <a:latin typeface="Times New Roman" pitchFamily="18" charset="0"/>
                <a:cs typeface="Times New Roman" pitchFamily="18" charset="0"/>
              </a:rPr>
              <a:t>BÀI TẬP 2</a:t>
            </a:r>
            <a:endParaRPr lang="en-US" sz="5600" b="1" u="none" spc="-175" dirty="0">
              <a:solidFill>
                <a:srgbClr val="FF0000"/>
              </a:solidFill>
              <a:latin typeface="Times New Roman" pitchFamily="18" charset="0"/>
              <a:cs typeface="Times New Roman" pitchFamily="18" charset="0"/>
            </a:endParaRPr>
          </a:p>
        </p:txBody>
      </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790328">
            <a:off x="14018201" y="9329835"/>
            <a:ext cx="394361" cy="400921"/>
          </a:xfrm>
          <a:prstGeom prst="rect">
            <a:avLst/>
          </a:prstGeom>
        </p:spPr>
      </p:pic>
      <p:sp>
        <p:nvSpPr>
          <p:cNvPr id="16" name="TextBox 15"/>
          <p:cNvSpPr txBox="1"/>
          <p:nvPr/>
        </p:nvSpPr>
        <p:spPr>
          <a:xfrm>
            <a:off x="1890740" y="2243252"/>
            <a:ext cx="15240000" cy="830997"/>
          </a:xfrm>
          <a:prstGeom prst="rect">
            <a:avLst/>
          </a:prstGeom>
          <a:noFill/>
        </p:spPr>
        <p:txBody>
          <a:bodyPr wrap="square" rtlCol="0">
            <a:spAutoFit/>
          </a:bodyPr>
          <a:lstStyle/>
          <a:p>
            <a:r>
              <a:rPr lang="en-US" sz="4800" b="1" i="1" dirty="0" smtClean="0">
                <a:latin typeface="Times New Roman" pitchFamily="18" charset="0"/>
                <a:cs typeface="Times New Roman" pitchFamily="18" charset="0"/>
              </a:rPr>
              <a:t>Đọc các từ </a:t>
            </a:r>
            <a:r>
              <a:rPr lang="en-US" sz="4800" b="1" i="1" dirty="0" err="1" smtClean="0">
                <a:latin typeface="Times New Roman" pitchFamily="18" charset="0"/>
                <a:cs typeface="Times New Roman" pitchFamily="18" charset="0"/>
              </a:rPr>
              <a:t>ngữ</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và</a:t>
            </a:r>
            <a:r>
              <a:rPr lang="en-US" sz="4800" b="1" i="1" dirty="0" smtClean="0">
                <a:latin typeface="Times New Roman" pitchFamily="18" charset="0"/>
                <a:cs typeface="Times New Roman" pitchFamily="18" charset="0"/>
              </a:rPr>
              <a:t> trả </a:t>
            </a:r>
            <a:r>
              <a:rPr lang="en-US" sz="4800" b="1" i="1" dirty="0" err="1" smtClean="0">
                <a:latin typeface="Times New Roman" pitchFamily="18" charset="0"/>
                <a:cs typeface="Times New Roman" pitchFamily="18" charset="0"/>
              </a:rPr>
              <a:t>lời</a:t>
            </a:r>
            <a:r>
              <a:rPr lang="en-US" sz="4800" b="1" i="1" dirty="0" smtClean="0">
                <a:latin typeface="Times New Roman" pitchFamily="18" charset="0"/>
                <a:cs typeface="Times New Roman" pitchFamily="18" charset="0"/>
              </a:rPr>
              <a:t> các </a:t>
            </a:r>
            <a:r>
              <a:rPr lang="en-US" sz="4800" b="1" i="1" dirty="0" err="1" smtClean="0">
                <a:latin typeface="Times New Roman" pitchFamily="18" charset="0"/>
                <a:cs typeface="Times New Roman" pitchFamily="18" charset="0"/>
              </a:rPr>
              <a:t>yêu</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cầu</a:t>
            </a:r>
            <a:r>
              <a:rPr lang="en-US" sz="4800" b="1" i="1" dirty="0" smtClean="0">
                <a:latin typeface="Times New Roman" pitchFamily="18" charset="0"/>
                <a:cs typeface="Times New Roman" pitchFamily="18" charset="0"/>
              </a:rPr>
              <a:t> trong SGK</a:t>
            </a:r>
            <a:endParaRPr lang="en-US" sz="4800" b="1" i="1" dirty="0">
              <a:latin typeface="Times New Roman" pitchFamily="18" charset="0"/>
              <a:cs typeface="Times New Roman" pitchFamily="18" charset="0"/>
            </a:endParaRPr>
          </a:p>
        </p:txBody>
      </p:sp>
      <p:sp>
        <p:nvSpPr>
          <p:cNvPr id="17" name="Rectangle 16"/>
          <p:cNvSpPr/>
          <p:nvPr/>
        </p:nvSpPr>
        <p:spPr>
          <a:xfrm>
            <a:off x="2547698" y="3105100"/>
            <a:ext cx="13926083" cy="5909310"/>
          </a:xfrm>
          <a:prstGeom prst="rect">
            <a:avLst/>
          </a:prstGeom>
        </p:spPr>
        <p:txBody>
          <a:bodyPr wrap="square">
            <a:spAutoFit/>
          </a:bodyPr>
          <a:lstStyle/>
          <a:p>
            <a:pPr algn="just">
              <a:lnSpc>
                <a:spcPct val="150000"/>
              </a:lnSpc>
              <a:defRPr/>
            </a:pPr>
            <a:r>
              <a:rPr lang="vi-VN" sz="4200" dirty="0">
                <a:latin typeface="Times New Roman" pitchFamily="18" charset="0"/>
                <a:cs typeface="Times New Roman" pitchFamily="18" charset="0"/>
              </a:rPr>
              <a:t>a) - “</a:t>
            </a:r>
            <a:r>
              <a:rPr lang="vi-VN" sz="4200" b="1" i="1" dirty="0">
                <a:latin typeface="Times New Roman" pitchFamily="18" charset="0"/>
                <a:cs typeface="Times New Roman" pitchFamily="18" charset="0"/>
              </a:rPr>
              <a:t>Cánh</a:t>
            </a:r>
            <a:r>
              <a:rPr lang="vi-VN" sz="4200" dirty="0">
                <a:latin typeface="Times New Roman" pitchFamily="18" charset="0"/>
                <a:cs typeface="Times New Roman" pitchFamily="18" charset="0"/>
              </a:rPr>
              <a:t>” trong “</a:t>
            </a:r>
            <a:r>
              <a:rPr lang="vi-VN" sz="4200" b="1" i="1" dirty="0">
                <a:latin typeface="Times New Roman" pitchFamily="18" charset="0"/>
                <a:cs typeface="Times New Roman" pitchFamily="18" charset="0"/>
              </a:rPr>
              <a:t>cánh cửa</a:t>
            </a:r>
            <a:r>
              <a:rPr lang="vi-VN" sz="4200" dirty="0">
                <a:latin typeface="Times New Roman" pitchFamily="18" charset="0"/>
                <a:cs typeface="Times New Roman" pitchFamily="18" charset="0"/>
              </a:rPr>
              <a:t>” là:  bộ phận hình tấm có thể khép vào mở ra được.</a:t>
            </a:r>
          </a:p>
          <a:p>
            <a:pPr algn="just">
              <a:lnSpc>
                <a:spcPct val="150000"/>
              </a:lnSpc>
              <a:defRPr/>
            </a:pPr>
            <a:r>
              <a:rPr lang="vi-VN" sz="4200" dirty="0">
                <a:latin typeface="Times New Roman" pitchFamily="18" charset="0"/>
                <a:cs typeface="Times New Roman" pitchFamily="18" charset="0"/>
              </a:rPr>
              <a:t>  - “</a:t>
            </a:r>
            <a:r>
              <a:rPr lang="vi-VN" sz="4200" b="1" i="1" dirty="0">
                <a:latin typeface="Times New Roman" pitchFamily="18" charset="0"/>
                <a:cs typeface="Times New Roman" pitchFamily="18" charset="0"/>
              </a:rPr>
              <a:t>Cánh</a:t>
            </a:r>
            <a:r>
              <a:rPr lang="vi-VN" sz="4200" dirty="0">
                <a:latin typeface="Times New Roman" pitchFamily="18" charset="0"/>
                <a:cs typeface="Times New Roman" pitchFamily="18" charset="0"/>
              </a:rPr>
              <a:t>” trong “</a:t>
            </a:r>
            <a:r>
              <a:rPr lang="vi-VN" sz="4200" b="1" i="1" dirty="0">
                <a:latin typeface="Times New Roman" pitchFamily="18" charset="0"/>
                <a:cs typeface="Times New Roman" pitchFamily="18" charset="0"/>
              </a:rPr>
              <a:t>cánh tay</a:t>
            </a:r>
            <a:r>
              <a:rPr lang="vi-VN" sz="4200" dirty="0">
                <a:latin typeface="Times New Roman" pitchFamily="18" charset="0"/>
                <a:cs typeface="Times New Roman" pitchFamily="18" charset="0"/>
              </a:rPr>
              <a:t>” là: bộ phận của cơ thể người, từ vai đến cổ tay ở hai bên thân mình</a:t>
            </a:r>
            <a:r>
              <a:rPr lang="vi-VN" sz="4200" dirty="0" smtClean="0">
                <a:latin typeface="Times New Roman" pitchFamily="18" charset="0"/>
                <a:cs typeface="Times New Roman" pitchFamily="18" charset="0"/>
              </a:rPr>
              <a:t>.</a:t>
            </a:r>
            <a:endParaRPr lang="en-US" sz="4200" dirty="0" smtClean="0">
              <a:latin typeface="Times New Roman" pitchFamily="18" charset="0"/>
              <a:cs typeface="Times New Roman" pitchFamily="18" charset="0"/>
            </a:endParaRPr>
          </a:p>
          <a:p>
            <a:pPr algn="just">
              <a:lnSpc>
                <a:spcPct val="150000"/>
              </a:lnSpc>
              <a:defRPr/>
            </a:pPr>
            <a:r>
              <a:rPr lang="vi-VN" sz="4200" dirty="0">
                <a:latin typeface="Times New Roman" pitchFamily="18" charset="0"/>
                <a:cs typeface="Times New Roman" pitchFamily="18" charset="0"/>
              </a:rPr>
              <a:t>b) Từ “cánh” trong các ví dụ trên là từ đa nghĩa vì nó đều là một bộ phận của một sự vật</a:t>
            </a:r>
            <a:r>
              <a:rPr lang="vi-VN" sz="4200" dirty="0" smtClean="0">
                <a:latin typeface="Times New Roman" pitchFamily="18" charset="0"/>
                <a:cs typeface="Times New Roman" pitchFamily="18" charset="0"/>
              </a:rPr>
              <a:t>.</a:t>
            </a:r>
            <a:endParaRPr lang="vi-VN" sz="4200" dirty="0">
              <a:latin typeface="Times New Roman" pitchFamily="18" charset="0"/>
              <a:cs typeface="Times New Roman" pitchFamily="18" charset="0"/>
            </a:endParaRPr>
          </a:p>
        </p:txBody>
      </p:sp>
    </p:spTree>
    <p:extLst>
      <p:ext uri="{BB962C8B-B14F-4D97-AF65-F5344CB8AC3E}">
        <p14:creationId xmlns:p14="http://schemas.microsoft.com/office/powerpoint/2010/main" val="391871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fade">
                                      <p:cBhvr>
                                        <p:cTn id="15" dur="1000"/>
                                        <p:tgtEl>
                                          <p:spTgt spid="17">
                                            <p:txEl>
                                              <p:pRg st="1" end="1"/>
                                            </p:txEl>
                                          </p:spTgt>
                                        </p:tgtEl>
                                      </p:cBhvr>
                                    </p:animEffect>
                                    <p:anim calcmode="lin" valueType="num">
                                      <p:cBhvr>
                                        <p:cTn id="16"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animEffect transition="in" filter="barn(inVertical)">
                                      <p:cBhvr>
                                        <p:cTn id="23"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5" name="TextBox 5"/>
          <p:cNvSpPr txBox="1"/>
          <p:nvPr/>
        </p:nvSpPr>
        <p:spPr>
          <a:xfrm>
            <a:off x="7305845" y="1789557"/>
            <a:ext cx="3542014" cy="1101327"/>
          </a:xfrm>
          <a:prstGeom prst="rect">
            <a:avLst/>
          </a:prstGeom>
        </p:spPr>
        <p:txBody>
          <a:bodyPr wrap="square" lIns="0" tIns="0" rIns="0" bIns="0" rtlCol="0" anchor="t">
            <a:spAutoFit/>
          </a:bodyPr>
          <a:lstStyle/>
          <a:p>
            <a:pPr marL="0" lvl="1" indent="0" algn="ctr">
              <a:lnSpc>
                <a:spcPts val="9679"/>
              </a:lnSpc>
              <a:spcBef>
                <a:spcPct val="0"/>
              </a:spcBef>
            </a:pPr>
            <a:r>
              <a:rPr lang="en-US" sz="5600" b="1" u="none" spc="-175" dirty="0" smtClean="0">
                <a:solidFill>
                  <a:srgbClr val="FF0000"/>
                </a:solidFill>
                <a:latin typeface="Times New Roman" pitchFamily="18" charset="0"/>
                <a:cs typeface="Times New Roman" pitchFamily="18" charset="0"/>
              </a:rPr>
              <a:t>BÀI TẬP 3</a:t>
            </a:r>
            <a:endParaRPr lang="en-US" sz="5600" b="1" u="none" spc="-175" dirty="0">
              <a:solidFill>
                <a:srgbClr val="FF0000"/>
              </a:solidFill>
              <a:latin typeface="Times New Roman" pitchFamily="18" charset="0"/>
              <a:cs typeface="Times New Roman" pitchFamily="18" charset="0"/>
            </a:endParaRPr>
          </a:p>
        </p:txBody>
      </p:sp>
      <p:sp>
        <p:nvSpPr>
          <p:cNvPr id="16" name="TextBox 15"/>
          <p:cNvSpPr txBox="1"/>
          <p:nvPr/>
        </p:nvSpPr>
        <p:spPr>
          <a:xfrm>
            <a:off x="6177910" y="3319299"/>
            <a:ext cx="6550538" cy="830997"/>
          </a:xfrm>
          <a:prstGeom prst="rect">
            <a:avLst/>
          </a:prstGeom>
          <a:noFill/>
        </p:spPr>
        <p:txBody>
          <a:bodyPr wrap="square" rtlCol="0">
            <a:spAutoFit/>
          </a:bodyPr>
          <a:lstStyle/>
          <a:p>
            <a:pPr algn="ctr"/>
            <a:r>
              <a:rPr lang="en-US" sz="4800" b="1" dirty="0" smtClean="0">
                <a:latin typeface="Times New Roman" pitchFamily="18" charset="0"/>
                <a:cs typeface="Times New Roman" pitchFamily="18" charset="0"/>
              </a:rPr>
              <a:t>“AI NHANH NHẤT”</a:t>
            </a:r>
            <a:endParaRPr lang="en-US" sz="4800" b="1" dirty="0">
              <a:latin typeface="Times New Roman" pitchFamily="18" charset="0"/>
              <a:cs typeface="Times New Roman" pitchFamily="18" charset="0"/>
            </a:endParaRPr>
          </a:p>
        </p:txBody>
      </p:sp>
      <p:sp>
        <p:nvSpPr>
          <p:cNvPr id="4" name="Rectangle 3"/>
          <p:cNvSpPr/>
          <p:nvPr/>
        </p:nvSpPr>
        <p:spPr>
          <a:xfrm>
            <a:off x="1676400" y="4356349"/>
            <a:ext cx="15132096" cy="2884700"/>
          </a:xfrm>
          <a:prstGeom prst="rect">
            <a:avLst/>
          </a:prstGeom>
        </p:spPr>
        <p:txBody>
          <a:bodyPr wrap="square">
            <a:spAutoFit/>
          </a:bodyPr>
          <a:lstStyle/>
          <a:p>
            <a:pPr algn="just">
              <a:lnSpc>
                <a:spcPct val="150000"/>
              </a:lnSpc>
            </a:pPr>
            <a:r>
              <a:rPr lang="en-US" sz="4200" b="1" i="1" kern="100" dirty="0">
                <a:solidFill>
                  <a:srgbClr val="000000"/>
                </a:solidFill>
                <a:latin typeface="Times New Roman" pitchFamily="18" charset="0"/>
                <a:ea typeface="SimSun" panose="02010600030101010101" pitchFamily="2" charset="-122"/>
                <a:cs typeface="Times New Roman" pitchFamily="18" charset="0"/>
              </a:rPr>
              <a:t>C</a:t>
            </a:r>
            <a:r>
              <a:rPr lang="vi-VN" sz="4200" b="1" i="1" kern="100" dirty="0" smtClean="0">
                <a:solidFill>
                  <a:srgbClr val="000000"/>
                </a:solidFill>
                <a:latin typeface="Times New Roman" pitchFamily="18" charset="0"/>
                <a:ea typeface="SimSun" panose="02010600030101010101" pitchFamily="2" charset="-122"/>
                <a:cs typeface="Times New Roman" pitchFamily="18" charset="0"/>
              </a:rPr>
              <a:t>ác </a:t>
            </a:r>
            <a:r>
              <a:rPr lang="vi-VN" sz="4200" b="1" i="1" kern="100" dirty="0">
                <a:solidFill>
                  <a:srgbClr val="000000"/>
                </a:solidFill>
                <a:latin typeface="Times New Roman" pitchFamily="18" charset="0"/>
                <a:ea typeface="SimSun" panose="02010600030101010101" pitchFamily="2" charset="-122"/>
                <a:cs typeface="Times New Roman" pitchFamily="18" charset="0"/>
              </a:rPr>
              <a:t>tổ </a:t>
            </a:r>
            <a:r>
              <a:rPr lang="en-US" sz="4200" b="1" i="1" kern="100" dirty="0" smtClean="0">
                <a:solidFill>
                  <a:srgbClr val="000000"/>
                </a:solidFill>
                <a:latin typeface="Times New Roman" pitchFamily="18" charset="0"/>
                <a:ea typeface="SimSun" panose="02010600030101010101" pitchFamily="2" charset="-122"/>
                <a:cs typeface="Times New Roman" pitchFamily="18" charset="0"/>
              </a:rPr>
              <a:t>thi </a:t>
            </a:r>
            <a:r>
              <a:rPr lang="vi-VN" sz="4200" b="1" i="1" kern="100" dirty="0" smtClean="0">
                <a:solidFill>
                  <a:srgbClr val="000000"/>
                </a:solidFill>
                <a:latin typeface="Times New Roman" pitchFamily="18" charset="0"/>
                <a:ea typeface="SimSun" panose="02010600030101010101" pitchFamily="2" charset="-122"/>
                <a:cs typeface="Times New Roman" pitchFamily="18" charset="0"/>
              </a:rPr>
              <a:t>tìm </a:t>
            </a:r>
            <a:r>
              <a:rPr lang="en-US" sz="4200" b="1" i="1" kern="100" dirty="0" err="1" smtClean="0">
                <a:solidFill>
                  <a:srgbClr val="000000"/>
                </a:solidFill>
                <a:latin typeface="Times New Roman" pitchFamily="18" charset="0"/>
                <a:ea typeface="SimSun" panose="02010600030101010101" pitchFamily="2" charset="-122"/>
                <a:cs typeface="Times New Roman" pitchFamily="18" charset="0"/>
              </a:rPr>
              <a:t>hai</a:t>
            </a:r>
            <a:r>
              <a:rPr lang="en-US" sz="4200" b="1" i="1" kern="100" dirty="0" smtClean="0">
                <a:solidFill>
                  <a:srgbClr val="000000"/>
                </a:solidFill>
                <a:latin typeface="Times New Roman" pitchFamily="18" charset="0"/>
                <a:ea typeface="SimSun" panose="02010600030101010101" pitchFamily="2" charset="-122"/>
                <a:cs typeface="Times New Roman" pitchFamily="18" charset="0"/>
              </a:rPr>
              <a:t> từ chỉ bộ </a:t>
            </a:r>
            <a:r>
              <a:rPr lang="en-US" sz="4200" b="1" i="1" kern="100" dirty="0" err="1" smtClean="0">
                <a:solidFill>
                  <a:srgbClr val="000000"/>
                </a:solidFill>
                <a:latin typeface="Times New Roman" pitchFamily="18" charset="0"/>
                <a:ea typeface="SimSun" panose="02010600030101010101" pitchFamily="2" charset="-122"/>
                <a:cs typeface="Times New Roman" pitchFamily="18" charset="0"/>
              </a:rPr>
              <a:t>phận</a:t>
            </a:r>
            <a:r>
              <a:rPr lang="en-US" sz="4200" b="1" i="1" kern="100" dirty="0" smtClean="0">
                <a:solidFill>
                  <a:srgbClr val="000000"/>
                </a:solidFill>
                <a:latin typeface="Times New Roman" pitchFamily="18" charset="0"/>
                <a:ea typeface="SimSun" panose="02010600030101010101" pitchFamily="2" charset="-122"/>
                <a:cs typeface="Times New Roman" pitchFamily="18" charset="0"/>
              </a:rPr>
              <a:t> cơ thể người </a:t>
            </a:r>
            <a:r>
              <a:rPr lang="en-US" sz="4200" b="1" i="1" kern="100" dirty="0" err="1" smtClean="0">
                <a:solidFill>
                  <a:srgbClr val="000000"/>
                </a:solidFill>
                <a:latin typeface="Times New Roman" pitchFamily="18" charset="0"/>
                <a:ea typeface="SimSun" panose="02010600030101010101" pitchFamily="2" charset="-122"/>
                <a:cs typeface="Times New Roman" pitchFamily="18" charset="0"/>
              </a:rPr>
              <a:t>và</a:t>
            </a:r>
            <a:r>
              <a:rPr lang="en-US" sz="4200" b="1" i="1" kern="100" dirty="0" smtClean="0">
                <a:solidFill>
                  <a:srgbClr val="000000"/>
                </a:solidFill>
                <a:latin typeface="Times New Roman" pitchFamily="18" charset="0"/>
                <a:ea typeface="SimSun" panose="02010600030101010101" pitchFamily="2" charset="-122"/>
                <a:cs typeface="Times New Roman" pitchFamily="18" charset="0"/>
              </a:rPr>
              <a:t> kể </a:t>
            </a:r>
            <a:r>
              <a:rPr lang="en-US" sz="4200" b="1" i="1" kern="100" dirty="0" err="1" smtClean="0">
                <a:solidFill>
                  <a:srgbClr val="000000"/>
                </a:solidFill>
                <a:latin typeface="Times New Roman" pitchFamily="18" charset="0"/>
                <a:ea typeface="SimSun" panose="02010600030101010101" pitchFamily="2" charset="-122"/>
                <a:cs typeface="Times New Roman" pitchFamily="18" charset="0"/>
              </a:rPr>
              <a:t>ra</a:t>
            </a:r>
            <a:r>
              <a:rPr lang="en-US" sz="4200" b="1" i="1" kern="100" dirty="0" smtClean="0">
                <a:solidFill>
                  <a:srgbClr val="000000"/>
                </a:solidFill>
                <a:latin typeface="Times New Roman" pitchFamily="18" charset="0"/>
                <a:ea typeface="SimSun" panose="02010600030101010101" pitchFamily="2" charset="-122"/>
                <a:cs typeface="Times New Roman" pitchFamily="18" charset="0"/>
              </a:rPr>
              <a:t> một </a:t>
            </a:r>
            <a:r>
              <a:rPr lang="en-US" sz="4200" b="1" i="1" kern="100" dirty="0" err="1" smtClean="0">
                <a:solidFill>
                  <a:srgbClr val="000000"/>
                </a:solidFill>
                <a:latin typeface="Times New Roman" pitchFamily="18" charset="0"/>
                <a:ea typeface="SimSun" panose="02010600030101010101" pitchFamily="2" charset="-122"/>
                <a:cs typeface="Times New Roman" pitchFamily="18" charset="0"/>
              </a:rPr>
              <a:t>số</a:t>
            </a:r>
            <a:r>
              <a:rPr lang="en-US" sz="4200" b="1" i="1" kern="100" dirty="0" smtClean="0">
                <a:solidFill>
                  <a:srgbClr val="000000"/>
                </a:solidFill>
                <a:latin typeface="Times New Roman" pitchFamily="18" charset="0"/>
                <a:ea typeface="SimSun" panose="02010600030101010101" pitchFamily="2" charset="-122"/>
                <a:cs typeface="Times New Roman" pitchFamily="18" charset="0"/>
              </a:rPr>
              <a:t> trường hợp </a:t>
            </a:r>
            <a:r>
              <a:rPr lang="en-US" sz="4200" b="1" i="1" kern="100" dirty="0" err="1" smtClean="0">
                <a:solidFill>
                  <a:srgbClr val="000000"/>
                </a:solidFill>
                <a:latin typeface="Times New Roman" pitchFamily="18" charset="0"/>
                <a:ea typeface="SimSun" panose="02010600030101010101" pitchFamily="2" charset="-122"/>
                <a:cs typeface="Times New Roman" pitchFamily="18" charset="0"/>
              </a:rPr>
              <a:t>chuyển</a:t>
            </a:r>
            <a:r>
              <a:rPr lang="en-US" sz="4200" b="1" i="1" kern="100" dirty="0" smtClean="0">
                <a:solidFill>
                  <a:srgbClr val="000000"/>
                </a:solidFill>
                <a:latin typeface="Times New Roman" pitchFamily="18" charset="0"/>
                <a:ea typeface="SimSun" panose="02010600030101010101" pitchFamily="2" charset="-122"/>
                <a:cs typeface="Times New Roman" pitchFamily="18" charset="0"/>
              </a:rPr>
              <a:t> </a:t>
            </a:r>
            <a:r>
              <a:rPr lang="en-US" sz="4200" b="1" i="1" kern="100" dirty="0" err="1" smtClean="0">
                <a:solidFill>
                  <a:srgbClr val="000000"/>
                </a:solidFill>
                <a:latin typeface="Times New Roman" pitchFamily="18" charset="0"/>
                <a:ea typeface="SimSun" panose="02010600030101010101" pitchFamily="2" charset="-122"/>
                <a:cs typeface="Times New Roman" pitchFamily="18" charset="0"/>
              </a:rPr>
              <a:t>nghĩa</a:t>
            </a:r>
            <a:r>
              <a:rPr lang="en-US" sz="4200" b="1" i="1" kern="100" dirty="0" smtClean="0">
                <a:solidFill>
                  <a:srgbClr val="000000"/>
                </a:solidFill>
                <a:latin typeface="Times New Roman" pitchFamily="18" charset="0"/>
                <a:ea typeface="SimSun" panose="02010600030101010101" pitchFamily="2" charset="-122"/>
                <a:cs typeface="Times New Roman" pitchFamily="18" charset="0"/>
              </a:rPr>
              <a:t> của </a:t>
            </a:r>
            <a:r>
              <a:rPr lang="en-US" sz="4200" b="1" i="1" kern="100" dirty="0" err="1" smtClean="0">
                <a:solidFill>
                  <a:srgbClr val="000000"/>
                </a:solidFill>
                <a:latin typeface="Times New Roman" pitchFamily="18" charset="0"/>
                <a:ea typeface="SimSun" panose="02010600030101010101" pitchFamily="2" charset="-122"/>
                <a:cs typeface="Times New Roman" pitchFamily="18" charset="0"/>
              </a:rPr>
              <a:t>chúng</a:t>
            </a:r>
            <a:r>
              <a:rPr lang="en-US" sz="4200" b="1" i="1" kern="100" dirty="0" smtClean="0">
                <a:solidFill>
                  <a:srgbClr val="000000"/>
                </a:solidFill>
                <a:latin typeface="Times New Roman" pitchFamily="18" charset="0"/>
                <a:ea typeface="SimSun" panose="02010600030101010101" pitchFamily="2" charset="-122"/>
                <a:cs typeface="Times New Roman" pitchFamily="18" charset="0"/>
              </a:rPr>
              <a:t>. </a:t>
            </a:r>
            <a:r>
              <a:rPr lang="en-US" sz="4200" b="1" i="1" kern="100" dirty="0">
                <a:solidFill>
                  <a:srgbClr val="000000"/>
                </a:solidFill>
                <a:latin typeface="Times New Roman" pitchFamily="18" charset="0"/>
                <a:ea typeface="SimSun" panose="02010600030101010101" pitchFamily="2" charset="-122"/>
                <a:cs typeface="Times New Roman" pitchFamily="18" charset="0"/>
              </a:rPr>
              <a:t>T</a:t>
            </a:r>
            <a:r>
              <a:rPr lang="vi-VN" sz="4200" b="1" i="1" kern="100" dirty="0" smtClean="0">
                <a:solidFill>
                  <a:srgbClr val="000000"/>
                </a:solidFill>
                <a:latin typeface="Times New Roman" pitchFamily="18" charset="0"/>
                <a:ea typeface="SimSun" panose="02010600030101010101" pitchFamily="2" charset="-122"/>
                <a:cs typeface="Times New Roman" pitchFamily="18" charset="0"/>
              </a:rPr>
              <a:t>rong </a:t>
            </a:r>
            <a:r>
              <a:rPr lang="vi-VN" sz="4200" b="1" i="1" kern="100" dirty="0">
                <a:solidFill>
                  <a:srgbClr val="000000"/>
                </a:solidFill>
                <a:latin typeface="Times New Roman" pitchFamily="18" charset="0"/>
                <a:ea typeface="SimSun" panose="02010600030101010101" pitchFamily="2" charset="-122"/>
                <a:cs typeface="Times New Roman" pitchFamily="18" charset="0"/>
              </a:rPr>
              <a:t>thời gian 5 phút và tổ nào tìm được nhiều từ nhất sẽ thắng </a:t>
            </a:r>
            <a:r>
              <a:rPr lang="vi-VN" sz="4200" b="1" i="1" kern="100" dirty="0" smtClean="0">
                <a:solidFill>
                  <a:srgbClr val="000000"/>
                </a:solidFill>
                <a:latin typeface="Times New Roman" pitchFamily="18" charset="0"/>
                <a:ea typeface="SimSun" panose="02010600030101010101" pitchFamily="2" charset="-122"/>
                <a:cs typeface="Times New Roman" pitchFamily="18" charset="0"/>
              </a:rPr>
              <a:t>cuộc</a:t>
            </a:r>
            <a:r>
              <a:rPr lang="en-US" sz="4200" b="1" i="1" kern="100" dirty="0" smtClean="0">
                <a:solidFill>
                  <a:srgbClr val="000000"/>
                </a:solidFill>
                <a:latin typeface="Times New Roman" pitchFamily="18" charset="0"/>
                <a:ea typeface="SimSun" panose="02010600030101010101" pitchFamily="2" charset="-122"/>
                <a:cs typeface="Times New Roman" pitchFamily="18" charset="0"/>
              </a:rPr>
              <a:t>.</a:t>
            </a:r>
            <a:endParaRPr lang="en-US" sz="4200" b="1" i="1" dirty="0">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57489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5" name="TextBox 5"/>
          <p:cNvSpPr txBox="1"/>
          <p:nvPr/>
        </p:nvSpPr>
        <p:spPr>
          <a:xfrm>
            <a:off x="7382046" y="1413225"/>
            <a:ext cx="3542014" cy="1101327"/>
          </a:xfrm>
          <a:prstGeom prst="rect">
            <a:avLst/>
          </a:prstGeom>
        </p:spPr>
        <p:txBody>
          <a:bodyPr wrap="square" lIns="0" tIns="0" rIns="0" bIns="0" rtlCol="0" anchor="t">
            <a:spAutoFit/>
          </a:bodyPr>
          <a:lstStyle/>
          <a:p>
            <a:pPr marL="0" lvl="1" indent="0" algn="ctr">
              <a:lnSpc>
                <a:spcPts val="9679"/>
              </a:lnSpc>
              <a:spcBef>
                <a:spcPct val="0"/>
              </a:spcBef>
            </a:pPr>
            <a:r>
              <a:rPr lang="en-US" sz="5600" b="1" u="none" spc="-175" dirty="0" smtClean="0">
                <a:solidFill>
                  <a:srgbClr val="FF0000"/>
                </a:solidFill>
                <a:latin typeface="Times New Roman" pitchFamily="18" charset="0"/>
                <a:cs typeface="Times New Roman" pitchFamily="18" charset="0"/>
              </a:rPr>
              <a:t>BÀI TẬP 4</a:t>
            </a:r>
            <a:endParaRPr lang="en-US" sz="5600" b="1" u="none" spc="-175" dirty="0">
              <a:solidFill>
                <a:srgbClr val="FF0000"/>
              </a:solidFill>
              <a:latin typeface="Times New Roman" pitchFamily="18" charset="0"/>
              <a:cs typeface="Times New Roman" pitchFamily="18" charset="0"/>
            </a:endParaRPr>
          </a:p>
        </p:txBody>
      </p:sp>
      <p:sp>
        <p:nvSpPr>
          <p:cNvPr id="30" name="TextBox 29"/>
          <p:cNvSpPr txBox="1"/>
          <p:nvPr/>
        </p:nvSpPr>
        <p:spPr>
          <a:xfrm>
            <a:off x="1872138" y="2766091"/>
            <a:ext cx="15240000" cy="830997"/>
          </a:xfrm>
          <a:prstGeom prst="rect">
            <a:avLst/>
          </a:prstGeom>
          <a:noFill/>
        </p:spPr>
        <p:txBody>
          <a:bodyPr wrap="square" rtlCol="0">
            <a:spAutoFit/>
          </a:bodyPr>
          <a:lstStyle/>
          <a:p>
            <a:pPr algn="ctr"/>
            <a:r>
              <a:rPr lang="en-US" sz="4800" b="1" i="1" dirty="0" smtClean="0">
                <a:latin typeface="Times New Roman" pitchFamily="18" charset="0"/>
                <a:cs typeface="Times New Roman" pitchFamily="18" charset="0"/>
              </a:rPr>
              <a:t>Đọc câu </a:t>
            </a:r>
            <a:r>
              <a:rPr lang="en-US" sz="4800" b="1" i="1" dirty="0" err="1" smtClean="0">
                <a:latin typeface="Times New Roman" pitchFamily="18" charset="0"/>
                <a:cs typeface="Times New Roman" pitchFamily="18" charset="0"/>
              </a:rPr>
              <a:t>đố</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và</a:t>
            </a:r>
            <a:r>
              <a:rPr lang="en-US" sz="4800" b="1" i="1" dirty="0" smtClean="0">
                <a:latin typeface="Times New Roman" pitchFamily="18" charset="0"/>
                <a:cs typeface="Times New Roman" pitchFamily="18" charset="0"/>
              </a:rPr>
              <a:t> trả </a:t>
            </a:r>
            <a:r>
              <a:rPr lang="en-US" sz="4800" b="1" i="1" dirty="0" err="1" smtClean="0">
                <a:latin typeface="Times New Roman" pitchFamily="18" charset="0"/>
                <a:cs typeface="Times New Roman" pitchFamily="18" charset="0"/>
              </a:rPr>
              <a:t>lời</a:t>
            </a:r>
            <a:r>
              <a:rPr lang="en-US" sz="4800" b="1" i="1" dirty="0" smtClean="0">
                <a:latin typeface="Times New Roman" pitchFamily="18" charset="0"/>
                <a:cs typeface="Times New Roman" pitchFamily="18" charset="0"/>
              </a:rPr>
              <a:t> các </a:t>
            </a:r>
            <a:r>
              <a:rPr lang="en-US" sz="4800" b="1" i="1" dirty="0" err="1" smtClean="0">
                <a:latin typeface="Times New Roman" pitchFamily="18" charset="0"/>
                <a:cs typeface="Times New Roman" pitchFamily="18" charset="0"/>
              </a:rPr>
              <a:t>yêu</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cầu</a:t>
            </a:r>
            <a:r>
              <a:rPr lang="en-US" sz="4800" b="1" i="1" dirty="0" smtClean="0">
                <a:latin typeface="Times New Roman" pitchFamily="18" charset="0"/>
                <a:cs typeface="Times New Roman" pitchFamily="18" charset="0"/>
              </a:rPr>
              <a:t> trong SGK</a:t>
            </a:r>
            <a:endParaRPr lang="en-US" sz="4800" b="1" i="1" dirty="0">
              <a:latin typeface="Times New Roman" pitchFamily="18" charset="0"/>
              <a:cs typeface="Times New Roman" pitchFamily="18" charset="0"/>
            </a:endParaRPr>
          </a:p>
        </p:txBody>
      </p:sp>
      <p:sp>
        <p:nvSpPr>
          <p:cNvPr id="7" name="TextBox 6"/>
          <p:cNvSpPr txBox="1"/>
          <p:nvPr/>
        </p:nvSpPr>
        <p:spPr>
          <a:xfrm>
            <a:off x="4384176" y="3725927"/>
            <a:ext cx="10215923" cy="1911549"/>
          </a:xfrm>
          <a:prstGeom prst="rect">
            <a:avLst/>
          </a:prstGeom>
          <a:noFill/>
        </p:spPr>
        <p:txBody>
          <a:bodyPr wrap="square" rtlCol="0">
            <a:spAutoFit/>
          </a:bodyPr>
          <a:lstStyle/>
          <a:p>
            <a:pPr algn="ctr">
              <a:lnSpc>
                <a:spcPct val="150000"/>
              </a:lnSpc>
            </a:pPr>
            <a:r>
              <a:rPr lang="en-US" sz="4200" i="1" dirty="0" smtClean="0">
                <a:latin typeface="Times New Roman" pitchFamily="18" charset="0"/>
                <a:cs typeface="Times New Roman" pitchFamily="18" charset="0"/>
              </a:rPr>
              <a:t>“</a:t>
            </a:r>
            <a:r>
              <a:rPr lang="en-US" sz="4200" i="1" dirty="0" err="1" smtClean="0">
                <a:latin typeface="Times New Roman" pitchFamily="18" charset="0"/>
                <a:cs typeface="Times New Roman" pitchFamily="18" charset="0"/>
              </a:rPr>
              <a:t>Trùng</a:t>
            </a:r>
            <a:r>
              <a:rPr lang="en-US" sz="4200" i="1" dirty="0" smtClean="0">
                <a:latin typeface="Times New Roman" pitchFamily="18" charset="0"/>
                <a:cs typeface="Times New Roman" pitchFamily="18" charset="0"/>
              </a:rPr>
              <a:t> </a:t>
            </a:r>
            <a:r>
              <a:rPr lang="en-US" sz="4200" i="1" dirty="0" err="1" smtClean="0">
                <a:latin typeface="Times New Roman" pitchFamily="18" charset="0"/>
                <a:cs typeface="Times New Roman" pitchFamily="18" charset="0"/>
              </a:rPr>
              <a:t>trục</a:t>
            </a:r>
            <a:r>
              <a:rPr lang="en-US" sz="4200" i="1" dirty="0" smtClean="0">
                <a:latin typeface="Times New Roman" pitchFamily="18" charset="0"/>
                <a:cs typeface="Times New Roman" pitchFamily="18" charset="0"/>
              </a:rPr>
              <a:t> như con </a:t>
            </a:r>
            <a:r>
              <a:rPr lang="en-US" sz="4200" i="1" dirty="0" err="1" smtClean="0">
                <a:latin typeface="Times New Roman" pitchFamily="18" charset="0"/>
                <a:cs typeface="Times New Roman" pitchFamily="18" charset="0"/>
              </a:rPr>
              <a:t>bò</a:t>
            </a:r>
            <a:r>
              <a:rPr lang="en-US" sz="4200" i="1" dirty="0" smtClean="0">
                <a:latin typeface="Times New Roman" pitchFamily="18" charset="0"/>
                <a:cs typeface="Times New Roman" pitchFamily="18" charset="0"/>
              </a:rPr>
              <a:t> </a:t>
            </a:r>
            <a:r>
              <a:rPr lang="en-US" sz="4200" i="1" dirty="0" err="1" smtClean="0">
                <a:latin typeface="Times New Roman" pitchFamily="18" charset="0"/>
                <a:cs typeface="Times New Roman" pitchFamily="18" charset="0"/>
              </a:rPr>
              <a:t>thui</a:t>
            </a:r>
            <a:r>
              <a:rPr lang="en-US" sz="4200" i="1" dirty="0" smtClean="0">
                <a:latin typeface="Times New Roman" pitchFamily="18" charset="0"/>
                <a:cs typeface="Times New Roman" pitchFamily="18" charset="0"/>
              </a:rPr>
              <a:t>,</a:t>
            </a:r>
          </a:p>
          <a:p>
            <a:pPr algn="ctr">
              <a:lnSpc>
                <a:spcPct val="150000"/>
              </a:lnSpc>
            </a:pPr>
            <a:r>
              <a:rPr lang="en-US" sz="4200" i="1" dirty="0" err="1" smtClean="0">
                <a:latin typeface="Times New Roman" pitchFamily="18" charset="0"/>
                <a:cs typeface="Times New Roman" pitchFamily="18" charset="0"/>
              </a:rPr>
              <a:t>Chín</a:t>
            </a:r>
            <a:r>
              <a:rPr lang="en-US" sz="4200" i="1" dirty="0" smtClean="0">
                <a:latin typeface="Times New Roman" pitchFamily="18" charset="0"/>
                <a:cs typeface="Times New Roman" pitchFamily="18" charset="0"/>
              </a:rPr>
              <a:t> đầu, </a:t>
            </a:r>
            <a:r>
              <a:rPr lang="en-US" sz="4200" i="1" dirty="0" err="1" smtClean="0">
                <a:latin typeface="Times New Roman" pitchFamily="18" charset="0"/>
                <a:cs typeface="Times New Roman" pitchFamily="18" charset="0"/>
              </a:rPr>
              <a:t>chín</a:t>
            </a:r>
            <a:r>
              <a:rPr lang="en-US" sz="4200" i="1" dirty="0" smtClean="0">
                <a:latin typeface="Times New Roman" pitchFamily="18" charset="0"/>
                <a:cs typeface="Times New Roman" pitchFamily="18" charset="0"/>
              </a:rPr>
              <a:t> mắt, </a:t>
            </a:r>
            <a:r>
              <a:rPr lang="en-US" sz="4200" i="1" dirty="0" err="1" smtClean="0">
                <a:latin typeface="Times New Roman" pitchFamily="18" charset="0"/>
                <a:cs typeface="Times New Roman" pitchFamily="18" charset="0"/>
              </a:rPr>
              <a:t>chín</a:t>
            </a:r>
            <a:r>
              <a:rPr lang="en-US" sz="4200" i="1" dirty="0" smtClean="0">
                <a:latin typeface="Times New Roman" pitchFamily="18" charset="0"/>
                <a:cs typeface="Times New Roman" pitchFamily="18" charset="0"/>
              </a:rPr>
              <a:t> </a:t>
            </a:r>
            <a:r>
              <a:rPr lang="en-US" sz="4200" i="1" dirty="0" err="1" smtClean="0">
                <a:latin typeface="Times New Roman" pitchFamily="18" charset="0"/>
                <a:cs typeface="Times New Roman" pitchFamily="18" charset="0"/>
              </a:rPr>
              <a:t>đuôi</a:t>
            </a:r>
            <a:r>
              <a:rPr lang="en-US" sz="4200" i="1" dirty="0" smtClean="0">
                <a:latin typeface="Times New Roman" pitchFamily="18" charset="0"/>
                <a:cs typeface="Times New Roman" pitchFamily="18" charset="0"/>
              </a:rPr>
              <a:t>, </a:t>
            </a:r>
            <a:r>
              <a:rPr lang="en-US" sz="4200" i="1" dirty="0" err="1" smtClean="0">
                <a:latin typeface="Times New Roman" pitchFamily="18" charset="0"/>
                <a:cs typeface="Times New Roman" pitchFamily="18" charset="0"/>
              </a:rPr>
              <a:t>chín</a:t>
            </a:r>
            <a:r>
              <a:rPr lang="en-US" sz="4200" i="1" dirty="0" smtClean="0">
                <a:latin typeface="Times New Roman" pitchFamily="18" charset="0"/>
                <a:cs typeface="Times New Roman" pitchFamily="18" charset="0"/>
              </a:rPr>
              <a:t> mình.”</a:t>
            </a:r>
            <a:endParaRPr lang="en-US" sz="4200" i="1" dirty="0">
              <a:latin typeface="Times New Roman" pitchFamily="18" charset="0"/>
              <a:cs typeface="Times New Roman" pitchFamily="18" charset="0"/>
            </a:endParaRPr>
          </a:p>
        </p:txBody>
      </p:sp>
      <p:sp>
        <p:nvSpPr>
          <p:cNvPr id="8" name="Rectangle 7"/>
          <p:cNvSpPr/>
          <p:nvPr/>
        </p:nvSpPr>
        <p:spPr>
          <a:xfrm>
            <a:off x="2094922" y="5778064"/>
            <a:ext cx="15017215" cy="2884700"/>
          </a:xfrm>
          <a:prstGeom prst="rect">
            <a:avLst/>
          </a:prstGeom>
        </p:spPr>
        <p:txBody>
          <a:bodyPr wrap="square">
            <a:spAutoFit/>
          </a:bodyPr>
          <a:lstStyle/>
          <a:p>
            <a:pPr algn="just">
              <a:lnSpc>
                <a:spcPct val="150000"/>
              </a:lnSpc>
            </a:pPr>
            <a:r>
              <a:rPr lang="vi-VN" sz="4200" dirty="0">
                <a:solidFill>
                  <a:srgbClr val="000000"/>
                </a:solidFill>
                <a:latin typeface="Times New Roman" pitchFamily="18" charset="0"/>
                <a:cs typeface="Times New Roman" pitchFamily="18" charset="0"/>
              </a:rPr>
              <a:t>a) Câu đố này đố về con bò.</a:t>
            </a:r>
          </a:p>
          <a:p>
            <a:pPr algn="just">
              <a:lnSpc>
                <a:spcPct val="150000"/>
              </a:lnSpc>
            </a:pPr>
            <a:r>
              <a:rPr lang="vi-VN" sz="4200" dirty="0">
                <a:solidFill>
                  <a:srgbClr val="000000"/>
                </a:solidFill>
                <a:latin typeface="Times New Roman" pitchFamily="18" charset="0"/>
                <a:cs typeface="Times New Roman" pitchFamily="18" charset="0"/>
              </a:rPr>
              <a:t>b) Điểm thú vị trong câu trên là đã sự dụng từ đa nghĩa "chín" ý chỉ chín ở đây là đã được nấu chín.</a:t>
            </a:r>
            <a:endParaRPr lang="vi-VN" sz="4200" b="0" i="0" dirty="0">
              <a:solidFill>
                <a:srgbClr val="0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49607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5" name="TextBox 5"/>
          <p:cNvSpPr txBox="1"/>
          <p:nvPr/>
        </p:nvSpPr>
        <p:spPr>
          <a:xfrm>
            <a:off x="7382046" y="1413225"/>
            <a:ext cx="3542014" cy="1101327"/>
          </a:xfrm>
          <a:prstGeom prst="rect">
            <a:avLst/>
          </a:prstGeom>
        </p:spPr>
        <p:txBody>
          <a:bodyPr wrap="square" lIns="0" tIns="0" rIns="0" bIns="0" rtlCol="0" anchor="t">
            <a:spAutoFit/>
          </a:bodyPr>
          <a:lstStyle/>
          <a:p>
            <a:pPr marL="0" lvl="1" indent="0" algn="ctr">
              <a:lnSpc>
                <a:spcPts val="9679"/>
              </a:lnSpc>
              <a:spcBef>
                <a:spcPct val="0"/>
              </a:spcBef>
            </a:pPr>
            <a:r>
              <a:rPr lang="en-US" sz="5600" b="1" u="none" spc="-175" dirty="0" smtClean="0">
                <a:solidFill>
                  <a:srgbClr val="FF0000"/>
                </a:solidFill>
                <a:latin typeface="Times New Roman" pitchFamily="18" charset="0"/>
                <a:cs typeface="Times New Roman" pitchFamily="18" charset="0"/>
              </a:rPr>
              <a:t>BÀI TẬP 5</a:t>
            </a:r>
            <a:endParaRPr lang="en-US" sz="5600" b="1" u="none" spc="-175" dirty="0">
              <a:solidFill>
                <a:srgbClr val="FF0000"/>
              </a:solidFill>
              <a:latin typeface="Times New Roman" pitchFamily="18" charset="0"/>
              <a:cs typeface="Times New Roman" pitchFamily="18" charset="0"/>
            </a:endParaRPr>
          </a:p>
        </p:txBody>
      </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790328">
            <a:off x="14018201" y="9329835"/>
            <a:ext cx="394361" cy="400921"/>
          </a:xfrm>
          <a:prstGeom prst="rect">
            <a:avLst/>
          </a:prstGeom>
        </p:spPr>
      </p:pic>
      <p:sp>
        <p:nvSpPr>
          <p:cNvPr id="30" name="TextBox 29"/>
          <p:cNvSpPr txBox="1"/>
          <p:nvPr/>
        </p:nvSpPr>
        <p:spPr>
          <a:xfrm>
            <a:off x="1704785" y="2385331"/>
            <a:ext cx="15240000" cy="2171428"/>
          </a:xfrm>
          <a:prstGeom prst="rect">
            <a:avLst/>
          </a:prstGeom>
          <a:noFill/>
        </p:spPr>
        <p:txBody>
          <a:bodyPr wrap="square" rtlCol="0">
            <a:spAutoFit/>
          </a:bodyPr>
          <a:lstStyle/>
          <a:p>
            <a:pPr algn="ctr">
              <a:lnSpc>
                <a:spcPct val="150000"/>
              </a:lnSpc>
            </a:pPr>
            <a:r>
              <a:rPr lang="en-US" sz="4800" b="1" i="1" dirty="0" err="1" smtClean="0">
                <a:latin typeface="Times New Roman" pitchFamily="18" charset="0"/>
                <a:cs typeface="Times New Roman" pitchFamily="18" charset="0"/>
              </a:rPr>
              <a:t>Tìm</a:t>
            </a:r>
            <a:r>
              <a:rPr lang="en-US" sz="4800" b="1" i="1" dirty="0" smtClean="0">
                <a:latin typeface="Times New Roman" pitchFamily="18" charset="0"/>
                <a:cs typeface="Times New Roman" pitchFamily="18" charset="0"/>
              </a:rPr>
              <a:t> một </a:t>
            </a:r>
            <a:r>
              <a:rPr lang="en-US" sz="4800" b="1" i="1" dirty="0" err="1" smtClean="0">
                <a:latin typeface="Times New Roman" pitchFamily="18" charset="0"/>
                <a:cs typeface="Times New Roman" pitchFamily="18" charset="0"/>
              </a:rPr>
              <a:t>số</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ví</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dụ</a:t>
            </a:r>
            <a:r>
              <a:rPr lang="en-US" sz="4800" b="1" i="1" dirty="0" smtClean="0">
                <a:latin typeface="Times New Roman" pitchFamily="18" charset="0"/>
                <a:cs typeface="Times New Roman" pitchFamily="18" charset="0"/>
              </a:rPr>
              <a:t> về việc </a:t>
            </a:r>
            <a:r>
              <a:rPr lang="en-US" sz="4800" b="1" i="1" dirty="0" err="1" smtClean="0">
                <a:latin typeface="Times New Roman" pitchFamily="18" charset="0"/>
                <a:cs typeface="Times New Roman" pitchFamily="18" charset="0"/>
              </a:rPr>
              <a:t>hiện</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tượng</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đồng</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âm</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được</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sử</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dụng</a:t>
            </a:r>
            <a:r>
              <a:rPr lang="en-US" sz="4800" b="1" i="1" dirty="0" smtClean="0">
                <a:latin typeface="Times New Roman" pitchFamily="18" charset="0"/>
                <a:cs typeface="Times New Roman" pitchFamily="18" charset="0"/>
              </a:rPr>
              <a:t> để </a:t>
            </a:r>
            <a:r>
              <a:rPr lang="en-US" sz="4800" b="1" i="1" dirty="0" err="1" smtClean="0">
                <a:latin typeface="Times New Roman" pitchFamily="18" charset="0"/>
                <a:cs typeface="Times New Roman" pitchFamily="18" charset="0"/>
              </a:rPr>
              <a:t>tạo</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ra</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những</a:t>
            </a:r>
            <a:r>
              <a:rPr lang="en-US" sz="4800" b="1" i="1" dirty="0" smtClean="0">
                <a:latin typeface="Times New Roman" pitchFamily="18" charset="0"/>
                <a:cs typeface="Times New Roman" pitchFamily="18" charset="0"/>
              </a:rPr>
              <a:t> cách nói </a:t>
            </a:r>
            <a:r>
              <a:rPr lang="en-US" sz="4800" b="1" i="1" dirty="0" err="1" smtClean="0">
                <a:latin typeface="Times New Roman" pitchFamily="18" charset="0"/>
                <a:cs typeface="Times New Roman" pitchFamily="18" charset="0"/>
              </a:rPr>
              <a:t>độc</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đáo</a:t>
            </a:r>
            <a:r>
              <a:rPr lang="en-US" sz="4800" b="1" i="1" dirty="0" smtClean="0">
                <a:latin typeface="Times New Roman" pitchFamily="18" charset="0"/>
                <a:cs typeface="Times New Roman" pitchFamily="18" charset="0"/>
              </a:rPr>
              <a:t>.</a:t>
            </a:r>
            <a:endParaRPr lang="en-US" sz="4800" b="1" i="1" dirty="0">
              <a:latin typeface="Times New Roman" pitchFamily="18" charset="0"/>
              <a:cs typeface="Times New Roman" pitchFamily="18" charset="0"/>
            </a:endParaRPr>
          </a:p>
        </p:txBody>
      </p:sp>
      <p:sp>
        <p:nvSpPr>
          <p:cNvPr id="4" name="Rectangle 3"/>
          <p:cNvSpPr/>
          <p:nvPr/>
        </p:nvSpPr>
        <p:spPr>
          <a:xfrm>
            <a:off x="3378892" y="4648795"/>
            <a:ext cx="11548322" cy="3970318"/>
          </a:xfrm>
          <a:prstGeom prst="rect">
            <a:avLst/>
          </a:prstGeom>
        </p:spPr>
        <p:txBody>
          <a:bodyPr wrap="square">
            <a:spAutoFit/>
          </a:bodyPr>
          <a:lstStyle/>
          <a:p>
            <a:pPr algn="just">
              <a:lnSpc>
                <a:spcPct val="150000"/>
              </a:lnSpc>
            </a:pPr>
            <a:r>
              <a:rPr lang="en-US" sz="4200" b="1" u="sng" dirty="0" smtClean="0">
                <a:solidFill>
                  <a:srgbClr val="000000"/>
                </a:solidFill>
                <a:latin typeface="Times New Roman" pitchFamily="18" charset="0"/>
                <a:cs typeface="Times New Roman" pitchFamily="18" charset="0"/>
              </a:rPr>
              <a:t>VÍ DỤ:</a:t>
            </a:r>
          </a:p>
          <a:p>
            <a:pPr lvl="1" algn="just">
              <a:lnSpc>
                <a:spcPct val="150000"/>
              </a:lnSpc>
            </a:pPr>
            <a:r>
              <a:rPr lang="vi-VN" sz="4200" dirty="0" smtClean="0">
                <a:solidFill>
                  <a:srgbClr val="000000"/>
                </a:solidFill>
                <a:latin typeface="Times New Roman" pitchFamily="18" charset="0"/>
                <a:cs typeface="Times New Roman" pitchFamily="18" charset="0"/>
              </a:rPr>
              <a:t>- </a:t>
            </a:r>
            <a:r>
              <a:rPr lang="vi-VN" sz="4200" dirty="0">
                <a:solidFill>
                  <a:srgbClr val="000000"/>
                </a:solidFill>
                <a:latin typeface="Times New Roman" pitchFamily="18" charset="0"/>
                <a:cs typeface="Times New Roman" pitchFamily="18" charset="0"/>
              </a:rPr>
              <a:t>Hổ mang bò trên núi</a:t>
            </a:r>
          </a:p>
          <a:p>
            <a:pPr lvl="1" algn="just">
              <a:lnSpc>
                <a:spcPct val="150000"/>
              </a:lnSpc>
            </a:pPr>
            <a:r>
              <a:rPr lang="vi-VN" sz="4200" dirty="0">
                <a:solidFill>
                  <a:srgbClr val="000000"/>
                </a:solidFill>
                <a:latin typeface="Times New Roman" pitchFamily="18" charset="0"/>
                <a:cs typeface="Times New Roman" pitchFamily="18" charset="0"/>
              </a:rPr>
              <a:t>- Bác bác trứng, tôi tôi vôi</a:t>
            </a:r>
          </a:p>
          <a:p>
            <a:pPr lvl="1" algn="just">
              <a:lnSpc>
                <a:spcPct val="150000"/>
              </a:lnSpc>
            </a:pPr>
            <a:r>
              <a:rPr lang="vi-VN" sz="4200" dirty="0">
                <a:solidFill>
                  <a:srgbClr val="000000"/>
                </a:solidFill>
                <a:latin typeface="Times New Roman" pitchFamily="18" charset="0"/>
                <a:cs typeface="Times New Roman" pitchFamily="18" charset="0"/>
              </a:rPr>
              <a:t>- Một nghề cho chín còn hơn chín nghề.</a:t>
            </a:r>
            <a:endParaRPr lang="vi-VN" sz="4200" b="0" i="0" dirty="0">
              <a:solidFill>
                <a:srgbClr val="0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61425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5" name="TextBox 5"/>
          <p:cNvSpPr txBox="1"/>
          <p:nvPr/>
        </p:nvSpPr>
        <p:spPr>
          <a:xfrm>
            <a:off x="7382046" y="1413225"/>
            <a:ext cx="3542014" cy="1101327"/>
          </a:xfrm>
          <a:prstGeom prst="rect">
            <a:avLst/>
          </a:prstGeom>
        </p:spPr>
        <p:txBody>
          <a:bodyPr wrap="square" lIns="0" tIns="0" rIns="0" bIns="0" rtlCol="0" anchor="t">
            <a:spAutoFit/>
          </a:bodyPr>
          <a:lstStyle/>
          <a:p>
            <a:pPr marL="0" lvl="1" indent="0" algn="ctr">
              <a:lnSpc>
                <a:spcPts val="9679"/>
              </a:lnSpc>
              <a:spcBef>
                <a:spcPct val="0"/>
              </a:spcBef>
            </a:pPr>
            <a:r>
              <a:rPr lang="en-US" sz="5600" b="1" u="none" spc="-175" dirty="0" smtClean="0">
                <a:solidFill>
                  <a:srgbClr val="FF0000"/>
                </a:solidFill>
                <a:latin typeface="Times New Roman" pitchFamily="18" charset="0"/>
                <a:cs typeface="Times New Roman" pitchFamily="18" charset="0"/>
              </a:rPr>
              <a:t>BÀI TẬP 7</a:t>
            </a:r>
            <a:endParaRPr lang="en-US" sz="5600" b="1" u="none" spc="-175" dirty="0">
              <a:solidFill>
                <a:srgbClr val="FF0000"/>
              </a:solidFill>
              <a:latin typeface="Times New Roman" pitchFamily="18" charset="0"/>
              <a:cs typeface="Times New Roman" pitchFamily="18" charset="0"/>
            </a:endParaRPr>
          </a:p>
        </p:txBody>
      </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790328">
            <a:off x="14018201" y="9329835"/>
            <a:ext cx="394361" cy="400921"/>
          </a:xfrm>
          <a:prstGeom prst="rect">
            <a:avLst/>
          </a:prstGeom>
        </p:spPr>
      </p:pic>
      <p:sp>
        <p:nvSpPr>
          <p:cNvPr id="30" name="TextBox 29"/>
          <p:cNvSpPr txBox="1"/>
          <p:nvPr/>
        </p:nvSpPr>
        <p:spPr>
          <a:xfrm>
            <a:off x="3566545" y="2487616"/>
            <a:ext cx="11173015" cy="2175596"/>
          </a:xfrm>
          <a:prstGeom prst="rect">
            <a:avLst/>
          </a:prstGeom>
          <a:noFill/>
        </p:spPr>
        <p:txBody>
          <a:bodyPr wrap="square" rtlCol="0">
            <a:spAutoFit/>
          </a:bodyPr>
          <a:lstStyle/>
          <a:p>
            <a:pPr algn="ctr">
              <a:lnSpc>
                <a:spcPct val="150000"/>
              </a:lnSpc>
            </a:pPr>
            <a:r>
              <a:rPr lang="en-US" sz="4800" b="1" i="1" dirty="0" smtClean="0">
                <a:latin typeface="Times New Roman" pitchFamily="18" charset="0"/>
                <a:cs typeface="Times New Roman" pitchFamily="18" charset="0"/>
              </a:rPr>
              <a:t>Đọc lại bài </a:t>
            </a:r>
            <a:r>
              <a:rPr lang="en-US" sz="4800" b="1" i="1" dirty="0" err="1" smtClean="0">
                <a:latin typeface="Times New Roman" pitchFamily="18" charset="0"/>
                <a:cs typeface="Times New Roman" pitchFamily="18" charset="0"/>
              </a:rPr>
              <a:t>thơ</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Những</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cánh</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buồm</a:t>
            </a:r>
            <a:r>
              <a:rPr lang="en-US" sz="4800" b="1" i="1" dirty="0" smtClean="0">
                <a:latin typeface="Times New Roman" pitchFamily="18" charset="0"/>
                <a:cs typeface="Times New Roman" pitchFamily="18" charset="0"/>
              </a:rPr>
              <a:t> </a:t>
            </a:r>
          </a:p>
          <a:p>
            <a:pPr algn="ctr">
              <a:lnSpc>
                <a:spcPct val="150000"/>
              </a:lnSpc>
            </a:pPr>
            <a:r>
              <a:rPr lang="en-US" sz="4800" b="1" i="1" dirty="0" err="1" smtClean="0">
                <a:latin typeface="Times New Roman" pitchFamily="18" charset="0"/>
                <a:cs typeface="Times New Roman" pitchFamily="18" charset="0"/>
              </a:rPr>
              <a:t>và</a:t>
            </a:r>
            <a:r>
              <a:rPr lang="en-US" sz="4800" b="1" i="1" dirty="0" smtClean="0">
                <a:latin typeface="Times New Roman" pitchFamily="18" charset="0"/>
                <a:cs typeface="Times New Roman" pitchFamily="18" charset="0"/>
              </a:rPr>
              <a:t> trả </a:t>
            </a:r>
            <a:r>
              <a:rPr lang="en-US" sz="4800" b="1" i="1" dirty="0" err="1" smtClean="0">
                <a:latin typeface="Times New Roman" pitchFamily="18" charset="0"/>
                <a:cs typeface="Times New Roman" pitchFamily="18" charset="0"/>
              </a:rPr>
              <a:t>lời</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yêu</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cầu</a:t>
            </a:r>
            <a:r>
              <a:rPr lang="en-US" sz="4800" b="1" i="1" dirty="0" smtClean="0">
                <a:latin typeface="Times New Roman" pitchFamily="18" charset="0"/>
                <a:cs typeface="Times New Roman" pitchFamily="18" charset="0"/>
              </a:rPr>
              <a:t> trong SGK</a:t>
            </a:r>
            <a:endParaRPr lang="en-US" sz="4800" b="1" i="1" dirty="0">
              <a:latin typeface="Times New Roman" pitchFamily="18" charset="0"/>
              <a:cs typeface="Times New Roman" pitchFamily="18" charset="0"/>
            </a:endParaRPr>
          </a:p>
        </p:txBody>
      </p:sp>
      <p:sp>
        <p:nvSpPr>
          <p:cNvPr id="6" name="Rectangle 5"/>
          <p:cNvSpPr/>
          <p:nvPr/>
        </p:nvSpPr>
        <p:spPr>
          <a:xfrm>
            <a:off x="1524000" y="4648949"/>
            <a:ext cx="15635261" cy="3773405"/>
          </a:xfrm>
          <a:prstGeom prst="rect">
            <a:avLst/>
          </a:prstGeom>
        </p:spPr>
        <p:txBody>
          <a:bodyPr wrap="square">
            <a:spAutoFit/>
          </a:bodyPr>
          <a:lstStyle/>
          <a:p>
            <a:pPr algn="just">
              <a:lnSpc>
                <a:spcPct val="200000"/>
              </a:lnSpc>
            </a:pPr>
            <a:r>
              <a:rPr lang="vi-VN" sz="4200" b="1" dirty="0">
                <a:solidFill>
                  <a:srgbClr val="000000"/>
                </a:solidFill>
                <a:latin typeface="Times New Roman" pitchFamily="18" charset="0"/>
                <a:cs typeface="Times New Roman" pitchFamily="18" charset="0"/>
              </a:rPr>
              <a:t>a) Từ láy được sử dụng: </a:t>
            </a:r>
            <a:r>
              <a:rPr lang="vi-VN" sz="4200" dirty="0">
                <a:solidFill>
                  <a:srgbClr val="000000"/>
                </a:solidFill>
                <a:latin typeface="Times New Roman" pitchFamily="18" charset="0"/>
                <a:cs typeface="Times New Roman" pitchFamily="18" charset="0"/>
              </a:rPr>
              <a:t>Không, có</a:t>
            </a:r>
            <a:r>
              <a:rPr lang="vi-VN" sz="4200" dirty="0" smtClean="0">
                <a:solidFill>
                  <a:srgbClr val="000000"/>
                </a:solidFill>
                <a:latin typeface="Times New Roman" pitchFamily="18" charset="0"/>
                <a:cs typeface="Times New Roman" pitchFamily="18" charset="0"/>
              </a:rPr>
              <a:t>.</a:t>
            </a:r>
            <a:endParaRPr lang="vi-VN" sz="4200" dirty="0">
              <a:solidFill>
                <a:srgbClr val="000000"/>
              </a:solidFill>
              <a:latin typeface="Times New Roman" pitchFamily="18" charset="0"/>
              <a:cs typeface="Times New Roman" pitchFamily="18" charset="0"/>
            </a:endParaRPr>
          </a:p>
          <a:p>
            <a:pPr algn="just">
              <a:lnSpc>
                <a:spcPct val="200000"/>
              </a:lnSpc>
            </a:pPr>
            <a:r>
              <a:rPr lang="vi-VN" sz="4200" b="1" dirty="0">
                <a:solidFill>
                  <a:srgbClr val="000000"/>
                </a:solidFill>
                <a:latin typeface="Times New Roman" pitchFamily="18" charset="0"/>
                <a:cs typeface="Times New Roman" pitchFamily="18" charset="0"/>
              </a:rPr>
              <a:t>b) Tác dụng của từ láy: </a:t>
            </a:r>
            <a:r>
              <a:rPr lang="vi-VN" sz="4200" dirty="0" smtClean="0">
                <a:solidFill>
                  <a:srgbClr val="000000"/>
                </a:solidFill>
                <a:latin typeface="Times New Roman" pitchFamily="18" charset="0"/>
                <a:cs typeface="Times New Roman" pitchFamily="18" charset="0"/>
              </a:rPr>
              <a:t>dùng </a:t>
            </a:r>
            <a:r>
              <a:rPr lang="vi-VN" sz="4200" dirty="0">
                <a:solidFill>
                  <a:srgbClr val="000000"/>
                </a:solidFill>
                <a:latin typeface="Times New Roman" pitchFamily="18" charset="0"/>
                <a:cs typeface="Times New Roman" pitchFamily="18" charset="0"/>
              </a:rPr>
              <a:t>để nhấn mạnh quanh cảnh xung quanh và bộc lộ cảm xúc của tác giả.</a:t>
            </a:r>
            <a:endParaRPr lang="vi-VN" sz="4200" b="0" i="0" dirty="0">
              <a:solidFill>
                <a:srgbClr val="0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16077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1071" y="423379"/>
            <a:ext cx="13685857" cy="1119794"/>
          </a:xfrm>
          <a:prstGeom prst="rect">
            <a:avLst/>
          </a:prstGeom>
        </p:spPr>
        <p:txBody>
          <a:bodyPr lIns="0" tIns="0" rIns="0" bIns="0" rtlCol="0" anchor="t">
            <a:spAutoFit/>
          </a:bodyPr>
          <a:lstStyle/>
          <a:p>
            <a:pPr marL="0" lvl="1" indent="0" algn="ctr">
              <a:lnSpc>
                <a:spcPts val="9679"/>
              </a:lnSpc>
              <a:spcBef>
                <a:spcPct val="0"/>
              </a:spcBef>
            </a:pPr>
            <a:r>
              <a:rPr lang="en-US" sz="6400" b="1" spc="-175" dirty="0" smtClean="0">
                <a:solidFill>
                  <a:srgbClr val="C00000"/>
                </a:solidFill>
                <a:latin typeface="Times New Roman" pitchFamily="18" charset="0"/>
                <a:cs typeface="Times New Roman" pitchFamily="18" charset="0"/>
              </a:rPr>
              <a:t>VẬN DỤNG</a:t>
            </a:r>
            <a:endParaRPr lang="en-US" sz="6400" b="1" u="none" spc="-175" dirty="0">
              <a:solidFill>
                <a:srgbClr val="C00000"/>
              </a:solidFill>
              <a:latin typeface="Times New Roman" pitchFamily="18" charset="0"/>
              <a:cs typeface="Times New Roman" pitchFamily="18" charset="0"/>
            </a:endParaRPr>
          </a:p>
        </p:txBody>
      </p:sp>
      <p:sp>
        <p:nvSpPr>
          <p:cNvPr id="21" name="Rectangle 20"/>
          <p:cNvSpPr/>
          <p:nvPr/>
        </p:nvSpPr>
        <p:spPr>
          <a:xfrm>
            <a:off x="1299482" y="1531573"/>
            <a:ext cx="15916261" cy="4939814"/>
          </a:xfrm>
          <a:prstGeom prst="rect">
            <a:avLst/>
          </a:prstGeom>
        </p:spPr>
        <p:txBody>
          <a:bodyPr wrap="square">
            <a:spAutoFit/>
          </a:bodyPr>
          <a:lstStyle/>
          <a:p>
            <a:pPr indent="228600" algn="just">
              <a:lnSpc>
                <a:spcPct val="150000"/>
              </a:lnSpc>
            </a:pPr>
            <a:r>
              <a:rPr lang="en-US" sz="4200" dirty="0" smtClean="0">
                <a:solidFill>
                  <a:srgbClr val="000000"/>
                </a:solidFill>
                <a:latin typeface="Times New Roman" pitchFamily="18" charset="0"/>
                <a:ea typeface="Times New Roman" panose="02020603050405020304" pitchFamily="18" charset="0"/>
                <a:cs typeface="Times New Roman" pitchFamily="18" charset="0"/>
              </a:rPr>
              <a:t>	</a:t>
            </a:r>
            <a:r>
              <a:rPr lang="vi-VN" sz="4200" dirty="0" smtClean="0">
                <a:solidFill>
                  <a:srgbClr val="000000"/>
                </a:solidFill>
                <a:latin typeface="Times New Roman" pitchFamily="18" charset="0"/>
                <a:ea typeface="Times New Roman" panose="02020603050405020304" pitchFamily="18" charset="0"/>
                <a:cs typeface="Times New Roman" pitchFamily="18" charset="0"/>
              </a:rPr>
              <a:t>Trong </a:t>
            </a:r>
            <a:r>
              <a:rPr lang="vi-VN" sz="4200" dirty="0">
                <a:solidFill>
                  <a:srgbClr val="000000"/>
                </a:solidFill>
                <a:latin typeface="Times New Roman" pitchFamily="18" charset="0"/>
                <a:ea typeface="Times New Roman" panose="02020603050405020304" pitchFamily="18" charset="0"/>
                <a:cs typeface="Times New Roman" pitchFamily="18" charset="0"/>
              </a:rPr>
              <a:t>bài thơ Những cánh buồm, câu thơ </a:t>
            </a:r>
            <a:r>
              <a:rPr lang="vi-VN" sz="4200" i="1" dirty="0">
                <a:solidFill>
                  <a:srgbClr val="000000"/>
                </a:solidFill>
                <a:latin typeface="Times New Roman" pitchFamily="18" charset="0"/>
                <a:ea typeface="Times New Roman" panose="02020603050405020304" pitchFamily="18" charset="0"/>
                <a:cs typeface="Times New Roman" pitchFamily="18" charset="0"/>
              </a:rPr>
              <a:t>“Cha mượn cho con buồm trắng nhé/ Để con đi..”</a:t>
            </a:r>
            <a:r>
              <a:rPr lang="vi-VN" sz="4200" dirty="0">
                <a:solidFill>
                  <a:srgbClr val="000000"/>
                </a:solidFill>
                <a:latin typeface="Times New Roman" pitchFamily="18" charset="0"/>
                <a:ea typeface="Times New Roman" panose="02020603050405020304" pitchFamily="18" charset="0"/>
                <a:cs typeface="Times New Roman" pitchFamily="18" charset="0"/>
              </a:rPr>
              <a:t> thể hiện mong ước </a:t>
            </a:r>
            <a:r>
              <a:rPr lang="en-US" sz="4200" dirty="0">
                <a:solidFill>
                  <a:srgbClr val="000000"/>
                </a:solidFill>
                <a:latin typeface="Times New Roman" pitchFamily="18" charset="0"/>
                <a:ea typeface="Times New Roman" panose="02020603050405020304" pitchFamily="18" charset="0"/>
                <a:cs typeface="Times New Roman" pitchFamily="18" charset="0"/>
              </a:rPr>
              <a:t>c</a:t>
            </a:r>
            <a:r>
              <a:rPr lang="vi-VN" sz="4200" dirty="0" smtClean="0">
                <a:solidFill>
                  <a:srgbClr val="000000"/>
                </a:solidFill>
                <a:latin typeface="Times New Roman" pitchFamily="18" charset="0"/>
                <a:ea typeface="Times New Roman" panose="02020603050405020304" pitchFamily="18" charset="0"/>
                <a:cs typeface="Times New Roman" pitchFamily="18" charset="0"/>
              </a:rPr>
              <a:t>ủa </a:t>
            </a:r>
            <a:r>
              <a:rPr lang="vi-VN" sz="4200" dirty="0">
                <a:solidFill>
                  <a:srgbClr val="000000"/>
                </a:solidFill>
                <a:latin typeface="Times New Roman" pitchFamily="18" charset="0"/>
                <a:ea typeface="Times New Roman" panose="02020603050405020304" pitchFamily="18" charset="0"/>
                <a:cs typeface="Times New Roman" pitchFamily="18" charset="0"/>
              </a:rPr>
              <a:t>người con. Em hãy tưởng tượng </a:t>
            </a:r>
            <a:r>
              <a:rPr lang="vi-VN" sz="4200" dirty="0" smtClean="0">
                <a:solidFill>
                  <a:srgbClr val="000000"/>
                </a:solidFill>
                <a:latin typeface="Times New Roman" pitchFamily="18" charset="0"/>
                <a:ea typeface="Times New Roman" panose="02020603050405020304" pitchFamily="18" charset="0"/>
                <a:cs typeface="Times New Roman" pitchFamily="18" charset="0"/>
              </a:rPr>
              <a:t>m</a:t>
            </a:r>
            <a:r>
              <a:rPr lang="en-US" sz="4200" dirty="0">
                <a:solidFill>
                  <a:srgbClr val="000000"/>
                </a:solidFill>
                <a:latin typeface="Times New Roman" pitchFamily="18" charset="0"/>
                <a:ea typeface="Times New Roman" panose="02020603050405020304" pitchFamily="18" charset="0"/>
                <a:cs typeface="Times New Roman" pitchFamily="18" charset="0"/>
              </a:rPr>
              <a:t>ì</a:t>
            </a:r>
            <a:r>
              <a:rPr lang="vi-VN" sz="4200" dirty="0" smtClean="0">
                <a:solidFill>
                  <a:srgbClr val="000000"/>
                </a:solidFill>
                <a:latin typeface="Times New Roman" pitchFamily="18" charset="0"/>
                <a:ea typeface="Times New Roman" panose="02020603050405020304" pitchFamily="18" charset="0"/>
                <a:cs typeface="Times New Roman" pitchFamily="18" charset="0"/>
              </a:rPr>
              <a:t>nh </a:t>
            </a:r>
            <a:r>
              <a:rPr lang="vi-VN" sz="4200" dirty="0">
                <a:solidFill>
                  <a:srgbClr val="000000"/>
                </a:solidFill>
                <a:latin typeface="Times New Roman" pitchFamily="18" charset="0"/>
                <a:ea typeface="Times New Roman" panose="02020603050405020304" pitchFamily="18" charset="0"/>
                <a:cs typeface="Times New Roman" pitchFamily="18" charset="0"/>
              </a:rPr>
              <a:t>là người con trong bài thơ này, viết một đoạn văn (khoảng 200 chữ) trong đó có sử dụng từ đa nghĩa để chia sẻ với mọi người về những “bến bờ” mà “cánh buồm trắng” của em sẽ đến.</a:t>
            </a:r>
            <a:endParaRPr lang="en-US" sz="4200" dirty="0">
              <a:effectLst/>
              <a:latin typeface="Times New Roman" pitchFamily="18" charset="0"/>
              <a:ea typeface="Times New Roman" panose="020206030504050203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barn(inVertical)">
                                      <p:cBhvr>
                                        <p:cTn id="13"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6863716" cy="3480194"/>
          </a:xfrm>
        </p:grpSpPr>
        <p:sp>
          <p:nvSpPr>
            <p:cNvPr id="3" name="Freeform 3"/>
            <p:cNvSpPr/>
            <p:nvPr/>
          </p:nvSpPr>
          <p:spPr>
            <a:xfrm>
              <a:off x="-1" y="0"/>
              <a:ext cx="6871375" cy="3480194"/>
            </a:xfrm>
            <a:custGeom>
              <a:avLst/>
              <a:gdLst/>
              <a:ahLst/>
              <a:cxnLst/>
              <a:rect l="l" t="t" r="r" b="b"/>
              <a:pathLst>
                <a:path w="6871375" h="3480194">
                  <a:moveTo>
                    <a:pt x="6364937" y="3463275"/>
                  </a:moveTo>
                  <a:cubicBezTo>
                    <a:pt x="6364937" y="3463275"/>
                    <a:pt x="6127941" y="3453306"/>
                    <a:pt x="5765801" y="3466750"/>
                  </a:cubicBezTo>
                  <a:cubicBezTo>
                    <a:pt x="5403663" y="3480194"/>
                    <a:pt x="490924" y="3480194"/>
                    <a:pt x="490924" y="3480194"/>
                  </a:cubicBezTo>
                  <a:cubicBezTo>
                    <a:pt x="245502" y="3480194"/>
                    <a:pt x="32509" y="3382926"/>
                    <a:pt x="31032" y="3222812"/>
                  </a:cubicBezTo>
                  <a:cubicBezTo>
                    <a:pt x="31032" y="3222812"/>
                    <a:pt x="0" y="1927081"/>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318388" y="0"/>
                    <a:pt x="6318388" y="0"/>
                  </a:cubicBezTo>
                  <a:cubicBezTo>
                    <a:pt x="6630289" y="0"/>
                    <a:pt x="6863717" y="101069"/>
                    <a:pt x="6855860" y="303616"/>
                  </a:cubicBezTo>
                  <a:cubicBezTo>
                    <a:pt x="6855860" y="303616"/>
                    <a:pt x="6853865" y="1809682"/>
                    <a:pt x="6862620" y="2523225"/>
                  </a:cubicBezTo>
                  <a:cubicBezTo>
                    <a:pt x="6871375" y="2816527"/>
                    <a:pt x="6824827" y="3149598"/>
                    <a:pt x="6824827" y="3149598"/>
                  </a:cubicBezTo>
                  <a:cubicBezTo>
                    <a:pt x="6821862" y="3329623"/>
                    <a:pt x="6610359" y="3463275"/>
                    <a:pt x="6364937" y="3463275"/>
                  </a:cubicBezTo>
                  <a:close/>
                </a:path>
              </a:pathLst>
            </a:custGeom>
            <a:solidFill>
              <a:srgbClr val="FFF6F6"/>
            </a:solidFill>
          </p:spPr>
        </p:sp>
      </p:grpSp>
      <p:grpSp>
        <p:nvGrpSpPr>
          <p:cNvPr id="5" name="Group 5"/>
          <p:cNvGrpSpPr/>
          <p:nvPr/>
        </p:nvGrpSpPr>
        <p:grpSpPr>
          <a:xfrm>
            <a:off x="0" y="190500"/>
            <a:ext cx="3806448" cy="2667000"/>
            <a:chOff x="0" y="0"/>
            <a:chExt cx="6820299" cy="4324641"/>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218498"/>
              <a:ext cx="6820299" cy="2170095"/>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9853" y="0"/>
              <a:ext cx="3720593" cy="343647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326222" y="469582"/>
              <a:ext cx="1681426" cy="1060827"/>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20171">
              <a:off x="872121" y="2151565"/>
              <a:ext cx="3236901" cy="2071617"/>
            </a:xfrm>
            <a:prstGeom prst="rect">
              <a:avLst/>
            </a:prstGeom>
          </p:spPr>
        </p:pic>
      </p:grpSp>
      <p:grpSp>
        <p:nvGrpSpPr>
          <p:cNvPr id="10" name="Group 10"/>
          <p:cNvGrpSpPr/>
          <p:nvPr/>
        </p:nvGrpSpPr>
        <p:grpSpPr>
          <a:xfrm>
            <a:off x="15433758" y="7200900"/>
            <a:ext cx="2854242" cy="2715816"/>
            <a:chOff x="0" y="0"/>
            <a:chExt cx="5611377" cy="5683440"/>
          </a:xfrm>
        </p:grpSpPr>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408393" y="3435959"/>
              <a:ext cx="1667222" cy="2247480"/>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0" y="917521"/>
              <a:ext cx="5611377" cy="2264956"/>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287839" y="197040"/>
              <a:ext cx="3908331" cy="3496180"/>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2460964" y="0"/>
              <a:ext cx="1562080" cy="1289426"/>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2728420" y="2049999"/>
              <a:ext cx="1027169" cy="920717"/>
            </a:xfrm>
            <a:prstGeom prst="rect">
              <a:avLst/>
            </a:prstGeom>
          </p:spPr>
        </p:pic>
      </p:grpSp>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4664393" y="785544"/>
            <a:ext cx="769365" cy="782164"/>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2136310" y="7591727"/>
            <a:ext cx="782164" cy="701104"/>
          </a:xfrm>
          <a:prstGeom prst="rect">
            <a:avLst/>
          </a:prstGeom>
        </p:spPr>
      </p:pic>
      <p:sp>
        <p:nvSpPr>
          <p:cNvPr id="18" name="TextBox 17"/>
          <p:cNvSpPr txBox="1"/>
          <p:nvPr/>
        </p:nvSpPr>
        <p:spPr>
          <a:xfrm>
            <a:off x="4466753" y="1680033"/>
            <a:ext cx="9372600" cy="954107"/>
          </a:xfrm>
          <a:prstGeom prst="rect">
            <a:avLst/>
          </a:prstGeom>
          <a:noFill/>
        </p:spPr>
        <p:txBody>
          <a:bodyPr wrap="square" rtlCol="0">
            <a:spAutoFit/>
          </a:bodyPr>
          <a:lstStyle/>
          <a:p>
            <a:pPr algn="ctr"/>
            <a:r>
              <a:rPr lang="en-US" sz="5600" b="1" dirty="0" smtClean="0">
                <a:solidFill>
                  <a:srgbClr val="FF0000"/>
                </a:solidFill>
                <a:latin typeface="Arial" panose="020B0604020202020204" pitchFamily="34" charset="0"/>
                <a:cs typeface="Arial" panose="020B0604020202020204" pitchFamily="34" charset="0"/>
              </a:rPr>
              <a:t>AI TRẢ LỜI NHANH NHẤT?</a:t>
            </a:r>
            <a:endParaRPr lang="en-US" sz="56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nvSpPr>
        <p:spPr>
          <a:xfrm>
            <a:off x="2136310" y="2833257"/>
            <a:ext cx="14522484" cy="1477328"/>
          </a:xfrm>
          <a:prstGeom prst="rect">
            <a:avLst/>
          </a:prstGeom>
          <a:noFill/>
        </p:spPr>
        <p:txBody>
          <a:bodyPr wrap="square" rtlCol="0">
            <a:spAutoFit/>
          </a:bodyPr>
          <a:lstStyle/>
          <a:p>
            <a:pPr>
              <a:lnSpc>
                <a:spcPct val="150000"/>
              </a:lnSpc>
            </a:pPr>
            <a:r>
              <a:rPr lang="en-US" sz="4800" b="1" dirty="0" smtClean="0">
                <a:latin typeface="Arial" panose="020B0604020202020204" pitchFamily="34" charset="0"/>
                <a:cs typeface="Arial" panose="020B0604020202020204" pitchFamily="34" charset="0"/>
              </a:rPr>
              <a:t>2. Các từ </a:t>
            </a:r>
            <a:r>
              <a:rPr lang="en-US" sz="4800" i="1" dirty="0" smtClean="0">
                <a:latin typeface="Arial" panose="020B0604020202020204" pitchFamily="34" charset="0"/>
                <a:cs typeface="Arial" panose="020B0604020202020204" pitchFamily="34" charset="0"/>
              </a:rPr>
              <a:t>cái</a:t>
            </a:r>
            <a:r>
              <a:rPr lang="en-US" sz="4800" i="1" dirty="0" smtClean="0">
                <a:solidFill>
                  <a:srgbClr val="FF0000"/>
                </a:solidFill>
                <a:latin typeface="Arial" panose="020B0604020202020204" pitchFamily="34" charset="0"/>
                <a:cs typeface="Arial" panose="020B0604020202020204" pitchFamily="34" charset="0"/>
              </a:rPr>
              <a:t> </a:t>
            </a:r>
            <a:r>
              <a:rPr lang="en-US" sz="4800" i="1" dirty="0" err="1" smtClean="0">
                <a:solidFill>
                  <a:srgbClr val="FF0000"/>
                </a:solidFill>
                <a:latin typeface="Arial" panose="020B0604020202020204" pitchFamily="34" charset="0"/>
                <a:cs typeface="Arial" panose="020B0604020202020204" pitchFamily="34" charset="0"/>
              </a:rPr>
              <a:t>cuốc</a:t>
            </a:r>
            <a:r>
              <a:rPr lang="en-US" sz="4800" i="1" dirty="0" smtClean="0">
                <a:latin typeface="Arial" panose="020B0604020202020204" pitchFamily="34" charset="0"/>
                <a:cs typeface="Arial" panose="020B0604020202020204" pitchFamily="34" charset="0"/>
              </a:rPr>
              <a:t>, </a:t>
            </a:r>
            <a:r>
              <a:rPr lang="en-US" sz="4800" i="1" dirty="0" err="1" smtClean="0">
                <a:solidFill>
                  <a:srgbClr val="FF0000"/>
                </a:solidFill>
                <a:latin typeface="Arial" panose="020B0604020202020204" pitchFamily="34" charset="0"/>
                <a:cs typeface="Arial" panose="020B0604020202020204" pitchFamily="34" charset="0"/>
              </a:rPr>
              <a:t>cuốc</a:t>
            </a:r>
            <a:r>
              <a:rPr lang="en-US" sz="4800" i="1" dirty="0" smtClean="0">
                <a:solidFill>
                  <a:srgbClr val="FF0000"/>
                </a:solidFill>
                <a:latin typeface="Arial" panose="020B0604020202020204" pitchFamily="34" charset="0"/>
                <a:cs typeface="Arial" panose="020B0604020202020204" pitchFamily="34" charset="0"/>
              </a:rPr>
              <a:t> </a:t>
            </a:r>
            <a:r>
              <a:rPr lang="en-US" sz="4800" i="1" dirty="0" err="1" smtClean="0">
                <a:latin typeface="Arial" panose="020B0604020202020204" pitchFamily="34" charset="0"/>
                <a:cs typeface="Arial" panose="020B0604020202020204" pitchFamily="34" charset="0"/>
              </a:rPr>
              <a:t>đất</a:t>
            </a:r>
            <a:r>
              <a:rPr lang="en-US" sz="4800" i="1" dirty="0" smtClean="0">
                <a:solidFill>
                  <a:srgbClr val="FF0000"/>
                </a:solidFill>
                <a:latin typeface="Arial" panose="020B0604020202020204" pitchFamily="34" charset="0"/>
                <a:cs typeface="Arial" panose="020B0604020202020204" pitchFamily="34" charset="0"/>
              </a:rPr>
              <a:t> </a:t>
            </a:r>
            <a:r>
              <a:rPr lang="en-US" sz="4800" b="1" dirty="0" smtClean="0">
                <a:latin typeface="Arial" panose="020B0604020202020204" pitchFamily="34" charset="0"/>
                <a:cs typeface="Arial" panose="020B0604020202020204" pitchFamily="34" charset="0"/>
              </a:rPr>
              <a:t>là:</a:t>
            </a:r>
            <a:endParaRPr lang="vi-VN" sz="4800" b="1" dirty="0">
              <a:latin typeface="Arial" panose="020B0604020202020204" pitchFamily="34" charset="0"/>
              <a:cs typeface="Arial" panose="020B0604020202020204" pitchFamily="34" charset="0"/>
            </a:endParaRPr>
          </a:p>
          <a:p>
            <a:endParaRPr lang="en-US" dirty="0"/>
          </a:p>
        </p:txBody>
      </p:sp>
      <p:sp>
        <p:nvSpPr>
          <p:cNvPr id="20" name="Rectangle 19"/>
          <p:cNvSpPr/>
          <p:nvPr/>
        </p:nvSpPr>
        <p:spPr>
          <a:xfrm>
            <a:off x="6602939" y="4653363"/>
            <a:ext cx="6731622" cy="1219200"/>
          </a:xfrm>
          <a:prstGeom prst="rect">
            <a:avLst/>
          </a:prstGeom>
          <a:solidFill>
            <a:schemeClr val="accent3">
              <a:lumMod val="40000"/>
              <a:lumOff val="6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Những</a:t>
            </a:r>
            <a:r>
              <a:rPr lang="en-US" sz="4200" b="1" dirty="0" smtClean="0">
                <a:solidFill>
                  <a:schemeClr val="tx1"/>
                </a:solidFill>
                <a:latin typeface="Arial" panose="020B0604020202020204" pitchFamily="34" charset="0"/>
                <a:cs typeface="Arial" panose="020B0604020202020204" pitchFamily="34" charset="0"/>
              </a:rPr>
              <a:t> từ </a:t>
            </a:r>
            <a:r>
              <a:rPr lang="en-US" sz="4200" b="1" dirty="0" err="1" smtClean="0">
                <a:solidFill>
                  <a:schemeClr val="tx1"/>
                </a:solidFill>
                <a:latin typeface="Arial" panose="020B0604020202020204" pitchFamily="34" charset="0"/>
                <a:cs typeface="Arial" panose="020B0604020202020204" pitchFamily="34" charset="0"/>
              </a:rPr>
              <a:t>đồng</a:t>
            </a:r>
            <a:r>
              <a:rPr lang="en-US" sz="4200" b="1" dirty="0" smtClean="0">
                <a:solidFill>
                  <a:schemeClr val="tx1"/>
                </a:solidFill>
                <a:latin typeface="Arial" panose="020B0604020202020204" pitchFamily="34" charset="0"/>
                <a:cs typeface="Arial" panose="020B0604020202020204" pitchFamily="34" charset="0"/>
              </a:rPr>
              <a:t> </a:t>
            </a:r>
            <a:r>
              <a:rPr lang="en-US" sz="4200" b="1" dirty="0" err="1" smtClean="0">
                <a:solidFill>
                  <a:schemeClr val="tx1"/>
                </a:solidFill>
                <a:latin typeface="Arial" panose="020B0604020202020204" pitchFamily="34" charset="0"/>
                <a:cs typeface="Arial" panose="020B0604020202020204" pitchFamily="34" charset="0"/>
              </a:rPr>
              <a:t>âm</a:t>
            </a:r>
            <a:endParaRPr lang="en-US" sz="4200" b="1"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6602939" y="6560570"/>
            <a:ext cx="6731622" cy="1219200"/>
          </a:xfrm>
          <a:prstGeom prst="rect">
            <a:avLst/>
          </a:prstGeom>
          <a:solidFill>
            <a:schemeClr val="accent3">
              <a:lumMod val="40000"/>
              <a:lumOff val="6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Những</a:t>
            </a:r>
            <a:r>
              <a:rPr lang="en-US" sz="4200" b="1" dirty="0" smtClean="0">
                <a:solidFill>
                  <a:schemeClr val="tx1"/>
                </a:solidFill>
                <a:latin typeface="Arial" panose="020B0604020202020204" pitchFamily="34" charset="0"/>
                <a:cs typeface="Arial" panose="020B0604020202020204" pitchFamily="34" charset="0"/>
              </a:rPr>
              <a:t> từ nhiều </a:t>
            </a:r>
            <a:r>
              <a:rPr lang="en-US" sz="4200" b="1" dirty="0" err="1" smtClean="0">
                <a:solidFill>
                  <a:schemeClr val="tx1"/>
                </a:solidFill>
                <a:latin typeface="Arial" panose="020B0604020202020204" pitchFamily="34" charset="0"/>
                <a:cs typeface="Arial" panose="020B0604020202020204" pitchFamily="34" charset="0"/>
              </a:rPr>
              <a:t>nghĩa</a:t>
            </a:r>
            <a:endParaRPr lang="en-US" sz="4200" b="1"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6606351" y="4655161"/>
            <a:ext cx="6728210" cy="1219200"/>
          </a:xfrm>
          <a:prstGeom prst="rect">
            <a:avLst/>
          </a:prstGeom>
          <a:solidFill>
            <a:schemeClr val="accent3">
              <a:lumMod val="75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Những</a:t>
            </a:r>
            <a:r>
              <a:rPr lang="en-US" sz="4200" b="1" dirty="0" smtClean="0">
                <a:solidFill>
                  <a:schemeClr val="tx1"/>
                </a:solidFill>
                <a:latin typeface="Arial" panose="020B0604020202020204" pitchFamily="34" charset="0"/>
                <a:cs typeface="Arial" panose="020B0604020202020204" pitchFamily="34" charset="0"/>
              </a:rPr>
              <a:t> từ </a:t>
            </a:r>
            <a:r>
              <a:rPr lang="en-US" sz="4200" b="1" dirty="0" err="1" smtClean="0">
                <a:solidFill>
                  <a:schemeClr val="tx1"/>
                </a:solidFill>
                <a:latin typeface="Arial" panose="020B0604020202020204" pitchFamily="34" charset="0"/>
                <a:cs typeface="Arial" panose="020B0604020202020204" pitchFamily="34" charset="0"/>
              </a:rPr>
              <a:t>đồng</a:t>
            </a:r>
            <a:r>
              <a:rPr lang="en-US" sz="4200" b="1" dirty="0" smtClean="0">
                <a:solidFill>
                  <a:schemeClr val="tx1"/>
                </a:solidFill>
                <a:latin typeface="Arial" panose="020B0604020202020204" pitchFamily="34" charset="0"/>
                <a:cs typeface="Arial" panose="020B0604020202020204" pitchFamily="34" charset="0"/>
              </a:rPr>
              <a:t> </a:t>
            </a:r>
            <a:r>
              <a:rPr lang="en-US" sz="4200" b="1" dirty="0" err="1" smtClean="0">
                <a:solidFill>
                  <a:schemeClr val="tx1"/>
                </a:solidFill>
                <a:latin typeface="Arial" panose="020B0604020202020204" pitchFamily="34" charset="0"/>
                <a:cs typeface="Arial" panose="020B0604020202020204" pitchFamily="34" charset="0"/>
              </a:rPr>
              <a:t>âm</a:t>
            </a:r>
            <a:endParaRPr lang="en-US" sz="4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31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6863716" cy="3480194"/>
          </a:xfrm>
        </p:grpSpPr>
        <p:sp>
          <p:nvSpPr>
            <p:cNvPr id="3" name="Freeform 3"/>
            <p:cNvSpPr/>
            <p:nvPr/>
          </p:nvSpPr>
          <p:spPr>
            <a:xfrm>
              <a:off x="-1" y="0"/>
              <a:ext cx="6871375" cy="3480194"/>
            </a:xfrm>
            <a:custGeom>
              <a:avLst/>
              <a:gdLst/>
              <a:ahLst/>
              <a:cxnLst/>
              <a:rect l="l" t="t" r="r" b="b"/>
              <a:pathLst>
                <a:path w="6871375" h="3480194">
                  <a:moveTo>
                    <a:pt x="6364937" y="3463275"/>
                  </a:moveTo>
                  <a:cubicBezTo>
                    <a:pt x="6364937" y="3463275"/>
                    <a:pt x="6127941" y="3453306"/>
                    <a:pt x="5765801" y="3466750"/>
                  </a:cubicBezTo>
                  <a:cubicBezTo>
                    <a:pt x="5403663" y="3480194"/>
                    <a:pt x="490924" y="3480194"/>
                    <a:pt x="490924" y="3480194"/>
                  </a:cubicBezTo>
                  <a:cubicBezTo>
                    <a:pt x="245502" y="3480194"/>
                    <a:pt x="32509" y="3382926"/>
                    <a:pt x="31032" y="3222812"/>
                  </a:cubicBezTo>
                  <a:cubicBezTo>
                    <a:pt x="31032" y="3222812"/>
                    <a:pt x="0" y="1927081"/>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318388" y="0"/>
                    <a:pt x="6318388" y="0"/>
                  </a:cubicBezTo>
                  <a:cubicBezTo>
                    <a:pt x="6630289" y="0"/>
                    <a:pt x="6863717" y="101069"/>
                    <a:pt x="6855860" y="303616"/>
                  </a:cubicBezTo>
                  <a:cubicBezTo>
                    <a:pt x="6855860" y="303616"/>
                    <a:pt x="6853865" y="1809682"/>
                    <a:pt x="6862620" y="2523225"/>
                  </a:cubicBezTo>
                  <a:cubicBezTo>
                    <a:pt x="6871375" y="2816527"/>
                    <a:pt x="6824827" y="3149598"/>
                    <a:pt x="6824827" y="3149598"/>
                  </a:cubicBezTo>
                  <a:cubicBezTo>
                    <a:pt x="6821862" y="3329623"/>
                    <a:pt x="6610359" y="3463275"/>
                    <a:pt x="6364937" y="3463275"/>
                  </a:cubicBezTo>
                  <a:close/>
                </a:path>
              </a:pathLst>
            </a:custGeom>
            <a:solidFill>
              <a:srgbClr val="FFF6F6"/>
            </a:solidFill>
          </p:spPr>
        </p:sp>
      </p:grpSp>
      <p:grpSp>
        <p:nvGrpSpPr>
          <p:cNvPr id="5" name="Group 5"/>
          <p:cNvGrpSpPr/>
          <p:nvPr/>
        </p:nvGrpSpPr>
        <p:grpSpPr>
          <a:xfrm>
            <a:off x="0" y="190500"/>
            <a:ext cx="3806448" cy="2667000"/>
            <a:chOff x="0" y="0"/>
            <a:chExt cx="6820299" cy="4324641"/>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218498"/>
              <a:ext cx="6820299" cy="2170095"/>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9853" y="0"/>
              <a:ext cx="3720593" cy="343647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326222" y="469582"/>
              <a:ext cx="1681426" cy="1060827"/>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20171">
              <a:off x="872121" y="2151565"/>
              <a:ext cx="3236901" cy="2071617"/>
            </a:xfrm>
            <a:prstGeom prst="rect">
              <a:avLst/>
            </a:prstGeom>
          </p:spPr>
        </p:pic>
      </p:grpSp>
      <p:grpSp>
        <p:nvGrpSpPr>
          <p:cNvPr id="10" name="Group 10"/>
          <p:cNvGrpSpPr/>
          <p:nvPr/>
        </p:nvGrpSpPr>
        <p:grpSpPr>
          <a:xfrm>
            <a:off x="15723056" y="7788868"/>
            <a:ext cx="2854242" cy="2715816"/>
            <a:chOff x="0" y="0"/>
            <a:chExt cx="5611377" cy="5683440"/>
          </a:xfrm>
        </p:grpSpPr>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408393" y="3435959"/>
              <a:ext cx="1667222" cy="2247480"/>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0" y="917521"/>
              <a:ext cx="5611377" cy="2264956"/>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287839" y="197040"/>
              <a:ext cx="3908331" cy="3496180"/>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2460964" y="0"/>
              <a:ext cx="1562080" cy="1289426"/>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2728420" y="2049999"/>
              <a:ext cx="1027169" cy="920717"/>
            </a:xfrm>
            <a:prstGeom prst="rect">
              <a:avLst/>
            </a:prstGeom>
          </p:spPr>
        </p:pic>
      </p:grpSp>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4664393" y="785544"/>
            <a:ext cx="769365" cy="782164"/>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2329724" y="8907175"/>
            <a:ext cx="782164" cy="701104"/>
          </a:xfrm>
          <a:prstGeom prst="rect">
            <a:avLst/>
          </a:prstGeom>
        </p:spPr>
      </p:pic>
      <p:sp>
        <p:nvSpPr>
          <p:cNvPr id="18" name="TextBox 17"/>
          <p:cNvSpPr txBox="1"/>
          <p:nvPr/>
        </p:nvSpPr>
        <p:spPr>
          <a:xfrm>
            <a:off x="4466753" y="1680033"/>
            <a:ext cx="9372600" cy="954107"/>
          </a:xfrm>
          <a:prstGeom prst="rect">
            <a:avLst/>
          </a:prstGeom>
          <a:noFill/>
        </p:spPr>
        <p:txBody>
          <a:bodyPr wrap="square" rtlCol="0">
            <a:spAutoFit/>
          </a:bodyPr>
          <a:lstStyle/>
          <a:p>
            <a:pPr algn="ctr"/>
            <a:r>
              <a:rPr lang="en-US" sz="5600" b="1" dirty="0" smtClean="0">
                <a:solidFill>
                  <a:srgbClr val="FF0000"/>
                </a:solidFill>
                <a:latin typeface="Arial" panose="020B0604020202020204" pitchFamily="34" charset="0"/>
                <a:cs typeface="Arial" panose="020B0604020202020204" pitchFamily="34" charset="0"/>
              </a:rPr>
              <a:t>AI TRẢ LỜI NHANH NHẤT?</a:t>
            </a:r>
            <a:endParaRPr lang="en-US" sz="56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nvSpPr>
        <p:spPr>
          <a:xfrm>
            <a:off x="2136310" y="2833257"/>
            <a:ext cx="14522484" cy="1477328"/>
          </a:xfrm>
          <a:prstGeom prst="rect">
            <a:avLst/>
          </a:prstGeom>
          <a:noFill/>
        </p:spPr>
        <p:txBody>
          <a:bodyPr wrap="square" rtlCol="0">
            <a:spAutoFit/>
          </a:bodyPr>
          <a:lstStyle/>
          <a:p>
            <a:pPr>
              <a:lnSpc>
                <a:spcPct val="150000"/>
              </a:lnSpc>
            </a:pPr>
            <a:r>
              <a:rPr lang="en-US" sz="4800" b="1" i="1" dirty="0" smtClean="0">
                <a:latin typeface="Arial" panose="020B0604020202020204" pitchFamily="34" charset="0"/>
                <a:cs typeface="Arial" panose="020B0604020202020204" pitchFamily="34" charset="0"/>
              </a:rPr>
              <a:t>3. Các từ </a:t>
            </a:r>
            <a:r>
              <a:rPr lang="en-US" sz="4800" b="1" i="1" dirty="0" err="1" smtClean="0">
                <a:latin typeface="Arial" panose="020B0604020202020204" pitchFamily="34" charset="0"/>
                <a:cs typeface="Arial" panose="020B0604020202020204" pitchFamily="34" charset="0"/>
              </a:rPr>
              <a:t>đậu</a:t>
            </a:r>
            <a:r>
              <a:rPr lang="en-US" sz="4800" b="1" i="1" dirty="0" smtClean="0">
                <a:latin typeface="Arial" panose="020B0604020202020204" pitchFamily="34" charset="0"/>
                <a:cs typeface="Arial" panose="020B0604020202020204" pitchFamily="34" charset="0"/>
              </a:rPr>
              <a:t> trong 2 câu </a:t>
            </a:r>
            <a:r>
              <a:rPr lang="en-US" sz="4800" b="1" i="1" dirty="0" err="1" smtClean="0">
                <a:latin typeface="Arial" panose="020B0604020202020204" pitchFamily="34" charset="0"/>
                <a:cs typeface="Arial" panose="020B0604020202020204" pitchFamily="34" charset="0"/>
              </a:rPr>
              <a:t>sau</a:t>
            </a:r>
            <a:r>
              <a:rPr lang="en-US" sz="4800" b="1" i="1" dirty="0" smtClean="0">
                <a:latin typeface="Arial" panose="020B0604020202020204" pitchFamily="34" charset="0"/>
                <a:cs typeface="Arial" panose="020B0604020202020204" pitchFamily="34" charset="0"/>
              </a:rPr>
              <a:t> là:</a:t>
            </a:r>
            <a:endParaRPr lang="vi-VN" sz="4800" b="1" i="1" dirty="0">
              <a:latin typeface="Arial" panose="020B0604020202020204" pitchFamily="34" charset="0"/>
              <a:cs typeface="Arial" panose="020B0604020202020204" pitchFamily="34" charset="0"/>
            </a:endParaRPr>
          </a:p>
          <a:p>
            <a:endParaRPr lang="en-US" dirty="0"/>
          </a:p>
        </p:txBody>
      </p:sp>
      <p:sp>
        <p:nvSpPr>
          <p:cNvPr id="20" name="Rectangle 19"/>
          <p:cNvSpPr/>
          <p:nvPr/>
        </p:nvSpPr>
        <p:spPr>
          <a:xfrm>
            <a:off x="1920284" y="6822458"/>
            <a:ext cx="6731622" cy="1219200"/>
          </a:xfrm>
          <a:prstGeom prst="rect">
            <a:avLst/>
          </a:prstGeom>
          <a:solidFill>
            <a:schemeClr val="accent3">
              <a:lumMod val="40000"/>
              <a:lumOff val="6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Những</a:t>
            </a:r>
            <a:r>
              <a:rPr lang="en-US" sz="4200" b="1" dirty="0" smtClean="0">
                <a:solidFill>
                  <a:schemeClr val="tx1"/>
                </a:solidFill>
                <a:latin typeface="Arial" panose="020B0604020202020204" pitchFamily="34" charset="0"/>
                <a:cs typeface="Arial" panose="020B0604020202020204" pitchFamily="34" charset="0"/>
              </a:rPr>
              <a:t> từ </a:t>
            </a:r>
            <a:r>
              <a:rPr lang="en-US" sz="4200" b="1" dirty="0" err="1" smtClean="0">
                <a:solidFill>
                  <a:schemeClr val="tx1"/>
                </a:solidFill>
                <a:latin typeface="Arial" panose="020B0604020202020204" pitchFamily="34" charset="0"/>
                <a:cs typeface="Arial" panose="020B0604020202020204" pitchFamily="34" charset="0"/>
              </a:rPr>
              <a:t>đồng</a:t>
            </a:r>
            <a:r>
              <a:rPr lang="en-US" sz="4200" b="1" dirty="0" smtClean="0">
                <a:solidFill>
                  <a:schemeClr val="tx1"/>
                </a:solidFill>
                <a:latin typeface="Arial" panose="020B0604020202020204" pitchFamily="34" charset="0"/>
                <a:cs typeface="Arial" panose="020B0604020202020204" pitchFamily="34" charset="0"/>
              </a:rPr>
              <a:t> </a:t>
            </a:r>
            <a:r>
              <a:rPr lang="en-US" sz="4200" b="1" dirty="0" err="1" smtClean="0">
                <a:solidFill>
                  <a:schemeClr val="tx1"/>
                </a:solidFill>
                <a:latin typeface="Arial" panose="020B0604020202020204" pitchFamily="34" charset="0"/>
                <a:cs typeface="Arial" panose="020B0604020202020204" pitchFamily="34" charset="0"/>
              </a:rPr>
              <a:t>âm</a:t>
            </a:r>
            <a:endParaRPr lang="en-US" sz="4200" b="1"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9232900" y="6822458"/>
            <a:ext cx="6731622" cy="1219200"/>
          </a:xfrm>
          <a:prstGeom prst="rect">
            <a:avLst/>
          </a:prstGeom>
          <a:solidFill>
            <a:schemeClr val="accent3">
              <a:lumMod val="40000"/>
              <a:lumOff val="6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Những</a:t>
            </a:r>
            <a:r>
              <a:rPr lang="en-US" sz="4200" b="1" dirty="0" smtClean="0">
                <a:solidFill>
                  <a:schemeClr val="tx1"/>
                </a:solidFill>
                <a:latin typeface="Arial" panose="020B0604020202020204" pitchFamily="34" charset="0"/>
                <a:cs typeface="Arial" panose="020B0604020202020204" pitchFamily="34" charset="0"/>
              </a:rPr>
              <a:t> từ nhiều </a:t>
            </a:r>
            <a:r>
              <a:rPr lang="en-US" sz="4200" b="1" dirty="0" err="1" smtClean="0">
                <a:solidFill>
                  <a:schemeClr val="tx1"/>
                </a:solidFill>
                <a:latin typeface="Arial" panose="020B0604020202020204" pitchFamily="34" charset="0"/>
                <a:cs typeface="Arial" panose="020B0604020202020204" pitchFamily="34" charset="0"/>
              </a:rPr>
              <a:t>nghĩa</a:t>
            </a:r>
            <a:endParaRPr lang="en-US" sz="4200" b="1"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1920284" y="6822458"/>
            <a:ext cx="6728210" cy="1219200"/>
          </a:xfrm>
          <a:prstGeom prst="rect">
            <a:avLst/>
          </a:prstGeom>
          <a:solidFill>
            <a:schemeClr val="accent3">
              <a:lumMod val="75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Những</a:t>
            </a:r>
            <a:r>
              <a:rPr lang="en-US" sz="4200" b="1" dirty="0" smtClean="0">
                <a:solidFill>
                  <a:schemeClr val="tx1"/>
                </a:solidFill>
                <a:latin typeface="Arial" panose="020B0604020202020204" pitchFamily="34" charset="0"/>
                <a:cs typeface="Arial" panose="020B0604020202020204" pitchFamily="34" charset="0"/>
              </a:rPr>
              <a:t> từ </a:t>
            </a:r>
            <a:r>
              <a:rPr lang="en-US" sz="4200" b="1" dirty="0" err="1" smtClean="0">
                <a:solidFill>
                  <a:schemeClr val="tx1"/>
                </a:solidFill>
                <a:latin typeface="Arial" panose="020B0604020202020204" pitchFamily="34" charset="0"/>
                <a:cs typeface="Arial" panose="020B0604020202020204" pitchFamily="34" charset="0"/>
              </a:rPr>
              <a:t>đồng</a:t>
            </a:r>
            <a:r>
              <a:rPr lang="en-US" sz="4200" b="1" dirty="0" smtClean="0">
                <a:solidFill>
                  <a:schemeClr val="tx1"/>
                </a:solidFill>
                <a:latin typeface="Arial" panose="020B0604020202020204" pitchFamily="34" charset="0"/>
                <a:cs typeface="Arial" panose="020B0604020202020204" pitchFamily="34" charset="0"/>
              </a:rPr>
              <a:t> </a:t>
            </a:r>
            <a:r>
              <a:rPr lang="en-US" sz="4200" b="1" dirty="0" err="1" smtClean="0">
                <a:solidFill>
                  <a:schemeClr val="tx1"/>
                </a:solidFill>
                <a:latin typeface="Arial" panose="020B0604020202020204" pitchFamily="34" charset="0"/>
                <a:cs typeface="Arial" panose="020B0604020202020204" pitchFamily="34" charset="0"/>
              </a:rPr>
              <a:t>âm</a:t>
            </a:r>
            <a:endParaRPr lang="en-US" sz="4200" b="1" dirty="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3806448" y="4073686"/>
            <a:ext cx="9800753" cy="2169825"/>
          </a:xfrm>
          <a:prstGeom prst="rect">
            <a:avLst/>
          </a:prstGeom>
          <a:noFill/>
        </p:spPr>
        <p:txBody>
          <a:bodyPr wrap="square" rtlCol="0">
            <a:spAutoFit/>
          </a:bodyPr>
          <a:lstStyle/>
          <a:p>
            <a:pPr marL="285750" indent="-285750">
              <a:lnSpc>
                <a:spcPct val="150000"/>
              </a:lnSpc>
              <a:buFontTx/>
              <a:buChar char="-"/>
            </a:pPr>
            <a:r>
              <a:rPr lang="en-US" sz="4500" dirty="0" err="1" smtClean="0">
                <a:latin typeface="Arial" panose="020B0604020202020204" pitchFamily="34" charset="0"/>
                <a:cs typeface="Arial" panose="020B0604020202020204" pitchFamily="34" charset="0"/>
              </a:rPr>
              <a:t>Đất</a:t>
            </a:r>
            <a:r>
              <a:rPr lang="en-US" sz="4500" dirty="0" smtClean="0">
                <a:latin typeface="Arial" panose="020B0604020202020204" pitchFamily="34" charset="0"/>
                <a:cs typeface="Arial" panose="020B0604020202020204" pitchFamily="34" charset="0"/>
              </a:rPr>
              <a:t> </a:t>
            </a:r>
            <a:r>
              <a:rPr lang="en-US" sz="4500" dirty="0" err="1" smtClean="0">
                <a:latin typeface="Arial" panose="020B0604020202020204" pitchFamily="34" charset="0"/>
                <a:cs typeface="Arial" panose="020B0604020202020204" pitchFamily="34" charset="0"/>
              </a:rPr>
              <a:t>lành</a:t>
            </a:r>
            <a:r>
              <a:rPr lang="en-US" sz="4500" dirty="0" smtClean="0">
                <a:latin typeface="Arial" panose="020B0604020202020204" pitchFamily="34" charset="0"/>
                <a:cs typeface="Arial" panose="020B0604020202020204" pitchFamily="34" charset="0"/>
              </a:rPr>
              <a:t> </a:t>
            </a:r>
            <a:r>
              <a:rPr lang="en-US" sz="4500" dirty="0" err="1" smtClean="0">
                <a:latin typeface="Arial" panose="020B0604020202020204" pitchFamily="34" charset="0"/>
                <a:cs typeface="Arial" panose="020B0604020202020204" pitchFamily="34" charset="0"/>
              </a:rPr>
              <a:t>chim</a:t>
            </a:r>
            <a:r>
              <a:rPr lang="en-US" sz="4500" dirty="0" smtClean="0">
                <a:latin typeface="Arial" panose="020B0604020202020204" pitchFamily="34" charset="0"/>
                <a:cs typeface="Arial" panose="020B0604020202020204" pitchFamily="34" charset="0"/>
              </a:rPr>
              <a:t> </a:t>
            </a:r>
            <a:r>
              <a:rPr lang="en-US" sz="4500" b="1" i="1" u="sng" dirty="0" err="1" smtClean="0">
                <a:solidFill>
                  <a:srgbClr val="FF0000"/>
                </a:solidFill>
                <a:latin typeface="Arial" panose="020B0604020202020204" pitchFamily="34" charset="0"/>
                <a:cs typeface="Arial" panose="020B0604020202020204" pitchFamily="34" charset="0"/>
              </a:rPr>
              <a:t>đậu</a:t>
            </a:r>
            <a:endParaRPr lang="en-US" sz="4500" b="1" i="1" u="sng" dirty="0" smtClean="0">
              <a:solidFill>
                <a:srgbClr val="FF0000"/>
              </a:solidFill>
              <a:latin typeface="Arial" panose="020B0604020202020204" pitchFamily="34" charset="0"/>
              <a:cs typeface="Arial" panose="020B0604020202020204" pitchFamily="34" charset="0"/>
            </a:endParaRPr>
          </a:p>
          <a:p>
            <a:pPr marL="285750" indent="-285750">
              <a:lnSpc>
                <a:spcPct val="150000"/>
              </a:lnSpc>
              <a:buFontTx/>
              <a:buChar char="-"/>
            </a:pPr>
            <a:r>
              <a:rPr lang="en-US" sz="4500" dirty="0" smtClean="0">
                <a:latin typeface="Arial" panose="020B0604020202020204" pitchFamily="34" charset="0"/>
                <a:cs typeface="Arial" panose="020B0604020202020204" pitchFamily="34" charset="0"/>
              </a:rPr>
              <a:t>Thi </a:t>
            </a:r>
            <a:r>
              <a:rPr lang="en-US" sz="4500" b="1" i="1" u="sng" dirty="0" err="1" smtClean="0">
                <a:solidFill>
                  <a:srgbClr val="FF0000"/>
                </a:solidFill>
                <a:latin typeface="Arial" panose="020B0604020202020204" pitchFamily="34" charset="0"/>
                <a:cs typeface="Arial" panose="020B0604020202020204" pitchFamily="34" charset="0"/>
              </a:rPr>
              <a:t>đậu</a:t>
            </a:r>
            <a:r>
              <a:rPr lang="en-US" sz="4500" dirty="0" smtClean="0">
                <a:latin typeface="Arial" panose="020B0604020202020204" pitchFamily="34" charset="0"/>
                <a:cs typeface="Arial" panose="020B0604020202020204" pitchFamily="34" charset="0"/>
              </a:rPr>
              <a:t> vào trường </a:t>
            </a:r>
            <a:r>
              <a:rPr lang="en-US" sz="4500" dirty="0" err="1" smtClean="0">
                <a:latin typeface="Arial" panose="020B0604020202020204" pitchFamily="34" charset="0"/>
                <a:cs typeface="Arial" panose="020B0604020202020204" pitchFamily="34" charset="0"/>
              </a:rPr>
              <a:t>chuyên</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49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randombar(horizont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2"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465002"/>
            <a:ext cx="18288000" cy="2821998"/>
          </a:xfrm>
          <a:prstGeom prst="rect">
            <a:avLst/>
          </a:prstGeom>
          <a:solidFill>
            <a:srgbClr val="FFF6F6"/>
          </a:solidFill>
        </p:spPr>
      </p:sp>
      <p:grpSp>
        <p:nvGrpSpPr>
          <p:cNvPr id="3" name="Group 3"/>
          <p:cNvGrpSpPr/>
          <p:nvPr/>
        </p:nvGrpSpPr>
        <p:grpSpPr>
          <a:xfrm>
            <a:off x="1098801" y="6093768"/>
            <a:ext cx="4156096" cy="4501524"/>
            <a:chOff x="0" y="0"/>
            <a:chExt cx="5541461" cy="6002031"/>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845267">
              <a:off x="358110" y="1044600"/>
              <a:ext cx="4825241" cy="391283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03130">
              <a:off x="465728" y="3674427"/>
              <a:ext cx="3811194" cy="192638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800000">
              <a:off x="194494" y="759184"/>
              <a:ext cx="4353662" cy="299215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64373" y="1574796"/>
              <a:ext cx="1413904" cy="994874"/>
            </a:xfrm>
            <a:prstGeom prst="rect">
              <a:avLst/>
            </a:prstGeom>
          </p:spPr>
        </p:pic>
      </p:grpSp>
      <p:grpSp>
        <p:nvGrpSpPr>
          <p:cNvPr id="8" name="Group 8"/>
          <p:cNvGrpSpPr/>
          <p:nvPr/>
        </p:nvGrpSpPr>
        <p:grpSpPr>
          <a:xfrm rot="228844">
            <a:off x="13922064" y="6311149"/>
            <a:ext cx="4299757" cy="3837093"/>
            <a:chOff x="0" y="0"/>
            <a:chExt cx="5733009" cy="5116124"/>
          </a:xfrm>
        </p:grpSpPr>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64302" y="3296121"/>
              <a:ext cx="4119349" cy="182000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21737" y="23049"/>
              <a:ext cx="3961914" cy="3961914"/>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0" y="0"/>
              <a:ext cx="5733009" cy="2366169"/>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2032367" y="610251"/>
              <a:ext cx="1740653" cy="1145666"/>
            </a:xfrm>
            <a:prstGeom prst="rect">
              <a:avLst/>
            </a:prstGeom>
          </p:spPr>
        </p:pic>
      </p:grpSp>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644017" y="3277248"/>
            <a:ext cx="769365" cy="782164"/>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1790328">
            <a:off x="12837527" y="8660819"/>
            <a:ext cx="498721" cy="507017"/>
          </a:xfrm>
          <a:prstGeom prst="rect">
            <a:avLst/>
          </a:prstGeom>
        </p:spPr>
      </p:pic>
      <p:pic>
        <p:nvPicPr>
          <p:cNvPr id="15" name="Picture 15"/>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6477136" y="1852127"/>
            <a:ext cx="782164" cy="701104"/>
          </a:xfrm>
          <a:prstGeom prst="rect">
            <a:avLst/>
          </a:prstGeom>
        </p:spPr>
      </p:pic>
      <p:pic>
        <p:nvPicPr>
          <p:cNvPr id="16" name="Picture 16"/>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flipH="1">
            <a:off x="3227864" y="1028700"/>
            <a:ext cx="527134" cy="472504"/>
          </a:xfrm>
          <a:prstGeom prst="rect">
            <a:avLst/>
          </a:prstGeom>
        </p:spPr>
      </p:pic>
      <p:grpSp>
        <p:nvGrpSpPr>
          <p:cNvPr id="17" name="Group 17"/>
          <p:cNvGrpSpPr/>
          <p:nvPr/>
        </p:nvGrpSpPr>
        <p:grpSpPr>
          <a:xfrm>
            <a:off x="6172200" y="2007704"/>
            <a:ext cx="5828066" cy="1484485"/>
            <a:chOff x="-80942" y="-6941418"/>
            <a:chExt cx="7770756" cy="1457691"/>
          </a:xfrm>
        </p:grpSpPr>
        <p:grpSp>
          <p:nvGrpSpPr>
            <p:cNvPr id="18" name="Group 18"/>
            <p:cNvGrpSpPr/>
            <p:nvPr/>
          </p:nvGrpSpPr>
          <p:grpSpPr>
            <a:xfrm>
              <a:off x="-80942" y="-6941418"/>
              <a:ext cx="7770756" cy="1332604"/>
              <a:chOff x="-65964" y="-5656967"/>
              <a:chExt cx="6332841" cy="1086017"/>
            </a:xfrm>
          </p:grpSpPr>
          <p:sp>
            <p:nvSpPr>
              <p:cNvPr id="19" name="Freeform 19"/>
              <p:cNvSpPr/>
              <p:nvPr/>
            </p:nvSpPr>
            <p:spPr>
              <a:xfrm>
                <a:off x="-65964" y="-5656967"/>
                <a:ext cx="6332841" cy="1086017"/>
              </a:xfrm>
              <a:custGeom>
                <a:avLst/>
                <a:gdLst/>
                <a:ahLst/>
                <a:cxnLst/>
                <a:rect l="l" t="t" r="r" b="b"/>
                <a:pathLst>
                  <a:path w="6332841" h="1086017">
                    <a:moveTo>
                      <a:pt x="5705063" y="1031539"/>
                    </a:moveTo>
                    <a:cubicBezTo>
                      <a:pt x="5705063" y="1031539"/>
                      <a:pt x="4974188" y="1086017"/>
                      <a:pt x="4164577" y="1083396"/>
                    </a:cubicBezTo>
                    <a:cubicBezTo>
                      <a:pt x="2524925" y="1081233"/>
                      <a:pt x="1057074" y="1073408"/>
                      <a:pt x="1057074" y="1073408"/>
                    </a:cubicBezTo>
                    <a:cubicBezTo>
                      <a:pt x="812932" y="1064574"/>
                      <a:pt x="449110" y="1043344"/>
                      <a:pt x="282371" y="985166"/>
                    </a:cubicBezTo>
                    <a:cubicBezTo>
                      <a:pt x="4469" y="888203"/>
                      <a:pt x="0" y="714924"/>
                      <a:pt x="0" y="537699"/>
                    </a:cubicBezTo>
                    <a:lnTo>
                      <a:pt x="0" y="537699"/>
                    </a:lnTo>
                    <a:cubicBezTo>
                      <a:pt x="8536" y="491230"/>
                      <a:pt x="0" y="345608"/>
                      <a:pt x="77597" y="223930"/>
                    </a:cubicBezTo>
                    <a:cubicBezTo>
                      <a:pt x="217372" y="4759"/>
                      <a:pt x="519255" y="4073"/>
                      <a:pt x="937909" y="4073"/>
                    </a:cubicBezTo>
                    <a:cubicBezTo>
                      <a:pt x="937909" y="4073"/>
                      <a:pt x="1836943" y="15681"/>
                      <a:pt x="3559982" y="7673"/>
                    </a:cubicBezTo>
                    <a:cubicBezTo>
                      <a:pt x="4755261" y="0"/>
                      <a:pt x="5471994" y="6979"/>
                      <a:pt x="5471994" y="6979"/>
                    </a:cubicBezTo>
                    <a:cubicBezTo>
                      <a:pt x="5840302" y="14458"/>
                      <a:pt x="5978561" y="42638"/>
                      <a:pt x="6176302" y="165219"/>
                    </a:cubicBezTo>
                    <a:cubicBezTo>
                      <a:pt x="6327318" y="258836"/>
                      <a:pt x="6332841" y="476157"/>
                      <a:pt x="6323700" y="537699"/>
                    </a:cubicBezTo>
                    <a:lnTo>
                      <a:pt x="6323700" y="537699"/>
                    </a:lnTo>
                    <a:cubicBezTo>
                      <a:pt x="6323699" y="832889"/>
                      <a:pt x="6280915" y="981477"/>
                      <a:pt x="5705063" y="1031539"/>
                    </a:cubicBezTo>
                    <a:close/>
                  </a:path>
                </a:pathLst>
              </a:custGeom>
              <a:solidFill>
                <a:srgbClr val="050150"/>
              </a:solidFill>
            </p:spPr>
          </p:sp>
        </p:grpSp>
        <p:sp>
          <p:nvSpPr>
            <p:cNvPr id="20" name="TextBox 20"/>
            <p:cNvSpPr txBox="1"/>
            <p:nvPr/>
          </p:nvSpPr>
          <p:spPr>
            <a:xfrm>
              <a:off x="1012024" y="-6315408"/>
              <a:ext cx="6399592" cy="831681"/>
            </a:xfrm>
            <a:prstGeom prst="rect">
              <a:avLst/>
            </a:prstGeom>
          </p:spPr>
          <p:txBody>
            <a:bodyPr lIns="0" tIns="0" rIns="0" bIns="0" rtlCol="0" anchor="t">
              <a:spAutoFit/>
            </a:bodyPr>
            <a:lstStyle/>
            <a:p>
              <a:pPr algn="ctr">
                <a:lnSpc>
                  <a:spcPts val="4304"/>
                </a:lnSpc>
              </a:pPr>
              <a:r>
                <a:rPr lang="en-US" sz="7200" dirty="0" smtClean="0">
                  <a:solidFill>
                    <a:srgbClr val="FFFFFF"/>
                  </a:solidFill>
                  <a:latin typeface="Arial" panose="020B0604020202020204" pitchFamily="34" charset="0"/>
                  <a:cs typeface="Arial" panose="020B0604020202020204" pitchFamily="34" charset="0"/>
                </a:rPr>
                <a:t>BÀI 7</a:t>
              </a:r>
              <a:endParaRPr lang="en-US" sz="7200" dirty="0">
                <a:solidFill>
                  <a:srgbClr val="FFFFFF"/>
                </a:solidFill>
                <a:latin typeface="Arial" panose="020B0604020202020204" pitchFamily="34" charset="0"/>
                <a:cs typeface="Arial" panose="020B0604020202020204" pitchFamily="34" charset="0"/>
              </a:endParaRPr>
            </a:p>
          </p:txBody>
        </p:sp>
      </p:grpSp>
      <p:sp>
        <p:nvSpPr>
          <p:cNvPr id="22" name="TextBox 22"/>
          <p:cNvSpPr txBox="1"/>
          <p:nvPr/>
        </p:nvSpPr>
        <p:spPr>
          <a:xfrm>
            <a:off x="1329077" y="3364803"/>
            <a:ext cx="16278261" cy="1668727"/>
          </a:xfrm>
          <a:prstGeom prst="rect">
            <a:avLst/>
          </a:prstGeom>
        </p:spPr>
        <p:txBody>
          <a:bodyPr wrap="square" lIns="0" tIns="0" rIns="0" bIns="0" rtlCol="0" anchor="t">
            <a:spAutoFit/>
          </a:bodyPr>
          <a:lstStyle/>
          <a:p>
            <a:pPr algn="ctr">
              <a:lnSpc>
                <a:spcPts val="15097"/>
              </a:lnSpc>
            </a:pPr>
            <a:r>
              <a:rPr lang="en-US" sz="7200" b="1" spc="549" dirty="0" smtClean="0">
                <a:solidFill>
                  <a:srgbClr val="C00000"/>
                </a:solidFill>
                <a:latin typeface="Times New Roman" pitchFamily="18" charset="0"/>
                <a:cs typeface="Times New Roman" pitchFamily="18" charset="0"/>
              </a:rPr>
              <a:t>THỰC HÀNH TIẾNG VIỆT</a:t>
            </a:r>
            <a:endParaRPr lang="en-US" sz="7200" b="1" spc="549" dirty="0">
              <a:solidFill>
                <a:srgbClr val="C00000"/>
              </a:solidFill>
              <a:latin typeface="Times New Roman" pitchFamily="18" charset="0"/>
              <a:cs typeface="Times New Roman"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14374" y="266700"/>
            <a:ext cx="13006426" cy="1294842"/>
          </a:xfrm>
          <a:prstGeom prst="rect">
            <a:avLst/>
          </a:prstGeom>
        </p:spPr>
        <p:txBody>
          <a:bodyPr wrap="square" lIns="0" tIns="0" rIns="0" bIns="0" rtlCol="0" anchor="t">
            <a:spAutoFit/>
          </a:bodyPr>
          <a:lstStyle/>
          <a:p>
            <a:pPr marL="0" lvl="1" algn="just">
              <a:lnSpc>
                <a:spcPts val="11357"/>
              </a:lnSpc>
              <a:spcBef>
                <a:spcPct val="0"/>
              </a:spcBef>
            </a:pPr>
            <a:r>
              <a:rPr lang="en-US" sz="6600" b="1" spc="-206" dirty="0" smtClean="0">
                <a:solidFill>
                  <a:srgbClr val="C00000"/>
                </a:solidFill>
                <a:latin typeface="Times New Roman" pitchFamily="18" charset="0"/>
                <a:cs typeface="Times New Roman" pitchFamily="18" charset="0"/>
              </a:rPr>
              <a:t>I. TỪ ĐỒNG ÂM, TỪ ĐA NGHĨA</a:t>
            </a:r>
            <a:endParaRPr lang="en-US" sz="6600" b="1" u="none" spc="-206" dirty="0">
              <a:solidFill>
                <a:srgbClr val="C00000"/>
              </a:solidFill>
              <a:latin typeface="Times New Roman" pitchFamily="18" charset="0"/>
              <a:cs typeface="Times New Roman" pitchFamily="18" charset="0"/>
            </a:endParaRPr>
          </a:p>
        </p:txBody>
      </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1797201">
            <a:off x="15171663" y="1040094"/>
            <a:ext cx="350447" cy="356277"/>
          </a:xfrm>
          <a:prstGeom prst="rect">
            <a:avLst/>
          </a:prstGeom>
        </p:spPr>
      </p:pic>
      <p:sp>
        <p:nvSpPr>
          <p:cNvPr id="20" name="TextBox 4"/>
          <p:cNvSpPr txBox="1"/>
          <p:nvPr/>
        </p:nvSpPr>
        <p:spPr>
          <a:xfrm>
            <a:off x="1014374" y="1640541"/>
            <a:ext cx="4615981" cy="861774"/>
          </a:xfrm>
          <a:prstGeom prst="rect">
            <a:avLst/>
          </a:prstGeom>
        </p:spPr>
        <p:txBody>
          <a:bodyPr wrap="square" lIns="0" tIns="0" rIns="0" bIns="0" rtlCol="0" anchor="t">
            <a:spAutoFit/>
          </a:bodyPr>
          <a:lstStyle/>
          <a:p>
            <a:pPr marL="0" lvl="1" indent="0" algn="just">
              <a:spcBef>
                <a:spcPct val="0"/>
              </a:spcBef>
            </a:pPr>
            <a:r>
              <a:rPr lang="en-US" sz="5600" b="1" spc="-175" dirty="0">
                <a:solidFill>
                  <a:srgbClr val="050150"/>
                </a:solidFill>
                <a:latin typeface="Times New Roman" pitchFamily="18" charset="0"/>
                <a:cs typeface="Times New Roman" pitchFamily="18" charset="0"/>
              </a:rPr>
              <a:t>1</a:t>
            </a:r>
            <a:r>
              <a:rPr lang="en-US" sz="5600" b="1" u="none" spc="-175" dirty="0" smtClean="0">
                <a:solidFill>
                  <a:srgbClr val="050150"/>
                </a:solidFill>
                <a:latin typeface="Times New Roman" pitchFamily="18" charset="0"/>
                <a:cs typeface="Times New Roman" pitchFamily="18" charset="0"/>
              </a:rPr>
              <a:t>. Từ </a:t>
            </a:r>
            <a:r>
              <a:rPr lang="en-US" sz="5600" b="1" u="none" spc="-175" dirty="0" err="1" smtClean="0">
                <a:solidFill>
                  <a:srgbClr val="050150"/>
                </a:solidFill>
                <a:latin typeface="Times New Roman" pitchFamily="18" charset="0"/>
                <a:cs typeface="Times New Roman" pitchFamily="18" charset="0"/>
              </a:rPr>
              <a:t>đa</a:t>
            </a:r>
            <a:r>
              <a:rPr lang="en-US" sz="5600" b="1" u="none" spc="-175" dirty="0" smtClean="0">
                <a:solidFill>
                  <a:srgbClr val="050150"/>
                </a:solidFill>
                <a:latin typeface="Times New Roman" pitchFamily="18" charset="0"/>
                <a:cs typeface="Times New Roman" pitchFamily="18" charset="0"/>
              </a:rPr>
              <a:t> </a:t>
            </a:r>
            <a:r>
              <a:rPr lang="en-US" sz="5600" b="1" u="none" spc="-175" dirty="0" err="1" smtClean="0">
                <a:solidFill>
                  <a:srgbClr val="050150"/>
                </a:solidFill>
                <a:latin typeface="Times New Roman" pitchFamily="18" charset="0"/>
                <a:cs typeface="Times New Roman" pitchFamily="18" charset="0"/>
              </a:rPr>
              <a:t>nghĩa</a:t>
            </a:r>
            <a:endParaRPr lang="en-US" sz="5600" b="1" u="none" spc="-175" dirty="0">
              <a:solidFill>
                <a:srgbClr val="050150"/>
              </a:solidFill>
              <a:latin typeface="Times New Roman" pitchFamily="18" charset="0"/>
              <a:cs typeface="Times New Roman" pitchFamily="18" charset="0"/>
            </a:endParaRPr>
          </a:p>
        </p:txBody>
      </p:sp>
      <p:sp>
        <p:nvSpPr>
          <p:cNvPr id="21" name="Rectangle 20"/>
          <p:cNvSpPr/>
          <p:nvPr/>
        </p:nvSpPr>
        <p:spPr>
          <a:xfrm>
            <a:off x="1014374" y="2520436"/>
            <a:ext cx="16130626" cy="3970318"/>
          </a:xfrm>
          <a:prstGeom prst="rect">
            <a:avLst/>
          </a:prstGeom>
        </p:spPr>
        <p:txBody>
          <a:bodyPr wrap="square">
            <a:spAutoFit/>
          </a:bodyPr>
          <a:lstStyle/>
          <a:p>
            <a:pPr>
              <a:lnSpc>
                <a:spcPct val="150000"/>
              </a:lnSpc>
              <a:defRPr/>
            </a:pPr>
            <a:r>
              <a:rPr lang="en-US" sz="4200" dirty="0" smtClean="0">
                <a:solidFill>
                  <a:srgbClr val="0070C0"/>
                </a:solidFill>
                <a:latin typeface="Times New Roman" pitchFamily="18" charset="0"/>
                <a:cs typeface="Times New Roman" pitchFamily="18" charset="0"/>
              </a:rPr>
              <a:t>- </a:t>
            </a:r>
            <a:r>
              <a:rPr lang="en-US" sz="4200" dirty="0" err="1" smtClean="0">
                <a:solidFill>
                  <a:srgbClr val="0070C0"/>
                </a:solidFill>
                <a:latin typeface="Times New Roman" pitchFamily="18" charset="0"/>
                <a:cs typeface="Times New Roman" pitchFamily="18" charset="0"/>
              </a:rPr>
              <a:t>Từ</a:t>
            </a:r>
            <a:r>
              <a:rPr lang="en-US" sz="4200" dirty="0" smtClean="0">
                <a:solidFill>
                  <a:srgbClr val="0070C0"/>
                </a:solidFill>
                <a:latin typeface="Times New Roman" pitchFamily="18" charset="0"/>
                <a:cs typeface="Times New Roman" pitchFamily="18" charset="0"/>
              </a:rPr>
              <a:t> </a:t>
            </a:r>
            <a:r>
              <a:rPr lang="en-US" sz="4200" dirty="0" err="1">
                <a:solidFill>
                  <a:srgbClr val="0070C0"/>
                </a:solidFill>
                <a:latin typeface="Times New Roman" pitchFamily="18" charset="0"/>
                <a:cs typeface="Times New Roman" pitchFamily="18" charset="0"/>
              </a:rPr>
              <a:t>đa</a:t>
            </a:r>
            <a:r>
              <a:rPr lang="en-US" sz="4200" dirty="0">
                <a:solidFill>
                  <a:srgbClr val="0070C0"/>
                </a:solidFill>
                <a:latin typeface="Times New Roman" pitchFamily="18" charset="0"/>
                <a:cs typeface="Times New Roman" pitchFamily="18" charset="0"/>
              </a:rPr>
              <a:t> </a:t>
            </a:r>
            <a:r>
              <a:rPr lang="en-US" sz="4200" dirty="0" err="1">
                <a:solidFill>
                  <a:srgbClr val="0070C0"/>
                </a:solidFill>
                <a:latin typeface="Times New Roman" pitchFamily="18" charset="0"/>
                <a:cs typeface="Times New Roman" pitchFamily="18" charset="0"/>
              </a:rPr>
              <a:t>nghĩa</a:t>
            </a:r>
            <a:r>
              <a:rPr lang="en-US" sz="4200" dirty="0">
                <a:solidFill>
                  <a:srgbClr val="0070C0"/>
                </a:solidFill>
                <a:latin typeface="Times New Roman" pitchFamily="18" charset="0"/>
                <a:cs typeface="Times New Roman" pitchFamily="18" charset="0"/>
              </a:rPr>
              <a:t> là từ có nhiều </a:t>
            </a:r>
            <a:r>
              <a:rPr lang="en-US" sz="4200" dirty="0" err="1">
                <a:solidFill>
                  <a:srgbClr val="0070C0"/>
                </a:solidFill>
                <a:latin typeface="Times New Roman" pitchFamily="18" charset="0"/>
                <a:cs typeface="Times New Roman" pitchFamily="18" charset="0"/>
              </a:rPr>
              <a:t>nghĩa</a:t>
            </a:r>
            <a:r>
              <a:rPr lang="en-US" sz="4200" dirty="0">
                <a:solidFill>
                  <a:srgbClr val="0070C0"/>
                </a:solidFill>
                <a:latin typeface="Times New Roman" pitchFamily="18" charset="0"/>
                <a:cs typeface="Times New Roman" pitchFamily="18" charset="0"/>
              </a:rPr>
              <a:t>, trong </a:t>
            </a:r>
            <a:r>
              <a:rPr lang="en-US" sz="4200" dirty="0" err="1">
                <a:solidFill>
                  <a:srgbClr val="0070C0"/>
                </a:solidFill>
                <a:latin typeface="Times New Roman" pitchFamily="18" charset="0"/>
                <a:cs typeface="Times New Roman" pitchFamily="18" charset="0"/>
              </a:rPr>
              <a:t>đó</a:t>
            </a:r>
            <a:r>
              <a:rPr lang="en-US" sz="4200" dirty="0">
                <a:solidFill>
                  <a:srgbClr val="0070C0"/>
                </a:solidFill>
                <a:latin typeface="Times New Roman" pitchFamily="18" charset="0"/>
                <a:cs typeface="Times New Roman" pitchFamily="18" charset="0"/>
              </a:rPr>
              <a:t> có </a:t>
            </a:r>
            <a:r>
              <a:rPr lang="en-US" sz="4200" dirty="0" err="1">
                <a:solidFill>
                  <a:srgbClr val="0070C0"/>
                </a:solidFill>
                <a:latin typeface="Times New Roman" pitchFamily="18" charset="0"/>
                <a:cs typeface="Times New Roman" pitchFamily="18" charset="0"/>
              </a:rPr>
              <a:t>nghĩa</a:t>
            </a:r>
            <a:r>
              <a:rPr lang="en-US" sz="4200" dirty="0">
                <a:solidFill>
                  <a:srgbClr val="0070C0"/>
                </a:solidFill>
                <a:latin typeface="Times New Roman" pitchFamily="18" charset="0"/>
                <a:cs typeface="Times New Roman" pitchFamily="18" charset="0"/>
              </a:rPr>
              <a:t> </a:t>
            </a:r>
            <a:r>
              <a:rPr lang="en-US" sz="4200" dirty="0" err="1">
                <a:solidFill>
                  <a:srgbClr val="0070C0"/>
                </a:solidFill>
                <a:latin typeface="Times New Roman" pitchFamily="18" charset="0"/>
                <a:cs typeface="Times New Roman" pitchFamily="18" charset="0"/>
              </a:rPr>
              <a:t>gốc</a:t>
            </a:r>
            <a:r>
              <a:rPr lang="en-US" sz="4200" dirty="0">
                <a:solidFill>
                  <a:srgbClr val="0070C0"/>
                </a:solidFill>
                <a:latin typeface="Times New Roman" pitchFamily="18" charset="0"/>
                <a:cs typeface="Times New Roman" pitchFamily="18" charset="0"/>
              </a:rPr>
              <a:t> </a:t>
            </a:r>
            <a:r>
              <a:rPr lang="en-US" sz="4200" dirty="0" err="1">
                <a:solidFill>
                  <a:srgbClr val="0070C0"/>
                </a:solidFill>
                <a:latin typeface="Times New Roman" pitchFamily="18" charset="0"/>
                <a:cs typeface="Times New Roman" pitchFamily="18" charset="0"/>
              </a:rPr>
              <a:t>và</a:t>
            </a:r>
            <a:r>
              <a:rPr lang="en-US" sz="4200" dirty="0">
                <a:solidFill>
                  <a:srgbClr val="0070C0"/>
                </a:solidFill>
                <a:latin typeface="Times New Roman" pitchFamily="18" charset="0"/>
                <a:cs typeface="Times New Roman" pitchFamily="18" charset="0"/>
              </a:rPr>
              <a:t> </a:t>
            </a:r>
            <a:r>
              <a:rPr lang="en-US" sz="4200" dirty="0" err="1">
                <a:solidFill>
                  <a:srgbClr val="0070C0"/>
                </a:solidFill>
                <a:latin typeface="Times New Roman" pitchFamily="18" charset="0"/>
                <a:cs typeface="Times New Roman" pitchFamily="18" charset="0"/>
              </a:rPr>
              <a:t>nghĩa</a:t>
            </a:r>
            <a:r>
              <a:rPr lang="en-US" sz="4200" dirty="0">
                <a:solidFill>
                  <a:srgbClr val="0070C0"/>
                </a:solidFill>
                <a:latin typeface="Times New Roman" pitchFamily="18" charset="0"/>
                <a:cs typeface="Times New Roman" pitchFamily="18" charset="0"/>
              </a:rPr>
              <a:t> </a:t>
            </a:r>
            <a:r>
              <a:rPr lang="en-US" sz="4200" dirty="0" err="1" smtClean="0">
                <a:solidFill>
                  <a:srgbClr val="0070C0"/>
                </a:solidFill>
                <a:latin typeface="Times New Roman" pitchFamily="18" charset="0"/>
                <a:cs typeface="Times New Roman" pitchFamily="18" charset="0"/>
              </a:rPr>
              <a:t>chuyển</a:t>
            </a:r>
            <a:r>
              <a:rPr lang="en-US" sz="4200" dirty="0" smtClean="0">
                <a:solidFill>
                  <a:srgbClr val="0070C0"/>
                </a:solidFill>
                <a:latin typeface="Times New Roman" pitchFamily="18" charset="0"/>
                <a:cs typeface="Times New Roman" pitchFamily="18" charset="0"/>
              </a:rPr>
              <a:t>.</a:t>
            </a:r>
          </a:p>
          <a:p>
            <a:pPr algn="just">
              <a:lnSpc>
                <a:spcPct val="150000"/>
              </a:lnSpc>
              <a:defRPr/>
            </a:pPr>
            <a:r>
              <a:rPr lang="en-US" sz="4200" dirty="0" smtClean="0">
                <a:solidFill>
                  <a:srgbClr val="0070C0"/>
                </a:solidFill>
                <a:latin typeface="Times New Roman" pitchFamily="18" charset="0"/>
                <a:cs typeface="Times New Roman" pitchFamily="18" charset="0"/>
              </a:rPr>
              <a:t>+ </a:t>
            </a:r>
            <a:r>
              <a:rPr lang="en-US" sz="4200" dirty="0" err="1" smtClean="0">
                <a:solidFill>
                  <a:srgbClr val="0070C0"/>
                </a:solidFill>
                <a:latin typeface="Times New Roman" pitchFamily="18" charset="0"/>
                <a:cs typeface="Times New Roman" pitchFamily="18" charset="0"/>
              </a:rPr>
              <a:t>Nghĩa</a:t>
            </a:r>
            <a:r>
              <a:rPr lang="en-US" sz="4200" dirty="0" smtClean="0">
                <a:solidFill>
                  <a:srgbClr val="0070C0"/>
                </a:solidFill>
                <a:latin typeface="Times New Roman" pitchFamily="18" charset="0"/>
                <a:cs typeface="Times New Roman" pitchFamily="18" charset="0"/>
              </a:rPr>
              <a:t> </a:t>
            </a:r>
            <a:r>
              <a:rPr lang="en-US" sz="4200" dirty="0" err="1">
                <a:solidFill>
                  <a:srgbClr val="0070C0"/>
                </a:solidFill>
                <a:latin typeface="Times New Roman" pitchFamily="18" charset="0"/>
                <a:cs typeface="Times New Roman" pitchFamily="18" charset="0"/>
              </a:rPr>
              <a:t>gốc</a:t>
            </a:r>
            <a:r>
              <a:rPr lang="en-US" sz="4200" dirty="0">
                <a:solidFill>
                  <a:srgbClr val="0070C0"/>
                </a:solidFill>
                <a:latin typeface="Times New Roman" pitchFamily="18" charset="0"/>
                <a:cs typeface="Times New Roman" pitchFamily="18" charset="0"/>
              </a:rPr>
              <a:t> là </a:t>
            </a:r>
            <a:r>
              <a:rPr lang="en-US" sz="4200" dirty="0" err="1">
                <a:solidFill>
                  <a:srgbClr val="0070C0"/>
                </a:solidFill>
                <a:latin typeface="Times New Roman" pitchFamily="18" charset="0"/>
                <a:cs typeface="Times New Roman" pitchFamily="18" charset="0"/>
              </a:rPr>
              <a:t>nghĩa</a:t>
            </a:r>
            <a:r>
              <a:rPr lang="en-US" sz="4200" dirty="0">
                <a:solidFill>
                  <a:srgbClr val="0070C0"/>
                </a:solidFill>
                <a:latin typeface="Times New Roman" pitchFamily="18" charset="0"/>
                <a:cs typeface="Times New Roman" pitchFamily="18" charset="0"/>
              </a:rPr>
              <a:t> </a:t>
            </a:r>
            <a:r>
              <a:rPr lang="en-US" sz="4200" dirty="0" err="1">
                <a:solidFill>
                  <a:srgbClr val="0070C0"/>
                </a:solidFill>
                <a:latin typeface="Times New Roman" pitchFamily="18" charset="0"/>
                <a:cs typeface="Times New Roman" pitchFamily="18" charset="0"/>
              </a:rPr>
              <a:t>xuất</a:t>
            </a:r>
            <a:r>
              <a:rPr lang="en-US" sz="4200" dirty="0">
                <a:solidFill>
                  <a:srgbClr val="0070C0"/>
                </a:solidFill>
                <a:latin typeface="Times New Roman" pitchFamily="18" charset="0"/>
                <a:cs typeface="Times New Roman" pitchFamily="18" charset="0"/>
              </a:rPr>
              <a:t> </a:t>
            </a:r>
            <a:r>
              <a:rPr lang="en-US" sz="4200" dirty="0" err="1">
                <a:solidFill>
                  <a:srgbClr val="0070C0"/>
                </a:solidFill>
                <a:latin typeface="Times New Roman" pitchFamily="18" charset="0"/>
                <a:cs typeface="Times New Roman" pitchFamily="18" charset="0"/>
              </a:rPr>
              <a:t>hiện</a:t>
            </a:r>
            <a:r>
              <a:rPr lang="en-US" sz="4200" dirty="0">
                <a:solidFill>
                  <a:srgbClr val="0070C0"/>
                </a:solidFill>
                <a:latin typeface="Times New Roman" pitchFamily="18" charset="0"/>
                <a:cs typeface="Times New Roman" pitchFamily="18" charset="0"/>
              </a:rPr>
              <a:t> từ </a:t>
            </a:r>
            <a:r>
              <a:rPr lang="en-US" sz="4200" dirty="0" err="1">
                <a:solidFill>
                  <a:srgbClr val="0070C0"/>
                </a:solidFill>
                <a:latin typeface="Times New Roman" pitchFamily="18" charset="0"/>
                <a:cs typeface="Times New Roman" pitchFamily="18" charset="0"/>
              </a:rPr>
              <a:t>trước</a:t>
            </a:r>
            <a:r>
              <a:rPr lang="en-US" sz="4200" dirty="0">
                <a:solidFill>
                  <a:srgbClr val="0070C0"/>
                </a:solidFill>
                <a:latin typeface="Times New Roman" pitchFamily="18" charset="0"/>
                <a:cs typeface="Times New Roman" pitchFamily="18" charset="0"/>
              </a:rPr>
              <a:t>, làm cơ </a:t>
            </a:r>
            <a:r>
              <a:rPr lang="en-US" sz="4200" dirty="0" err="1">
                <a:solidFill>
                  <a:srgbClr val="0070C0"/>
                </a:solidFill>
                <a:latin typeface="Times New Roman" pitchFamily="18" charset="0"/>
                <a:cs typeface="Times New Roman" pitchFamily="18" charset="0"/>
              </a:rPr>
              <a:t>sở</a:t>
            </a:r>
            <a:r>
              <a:rPr lang="en-US" sz="4200" dirty="0">
                <a:solidFill>
                  <a:srgbClr val="0070C0"/>
                </a:solidFill>
                <a:latin typeface="Times New Roman" pitchFamily="18" charset="0"/>
                <a:cs typeface="Times New Roman" pitchFamily="18" charset="0"/>
              </a:rPr>
              <a:t> để </a:t>
            </a:r>
            <a:r>
              <a:rPr lang="en-US" sz="4200" dirty="0" err="1">
                <a:solidFill>
                  <a:srgbClr val="0070C0"/>
                </a:solidFill>
                <a:latin typeface="Times New Roman" pitchFamily="18" charset="0"/>
                <a:cs typeface="Times New Roman" pitchFamily="18" charset="0"/>
              </a:rPr>
              <a:t>hình</a:t>
            </a:r>
            <a:r>
              <a:rPr lang="en-US" sz="4200" dirty="0">
                <a:solidFill>
                  <a:srgbClr val="0070C0"/>
                </a:solidFill>
                <a:latin typeface="Times New Roman" pitchFamily="18" charset="0"/>
                <a:cs typeface="Times New Roman" pitchFamily="18" charset="0"/>
              </a:rPr>
              <a:t> thành các </a:t>
            </a:r>
            <a:r>
              <a:rPr lang="en-US" sz="4200" dirty="0" err="1">
                <a:solidFill>
                  <a:srgbClr val="0070C0"/>
                </a:solidFill>
                <a:latin typeface="Times New Roman" pitchFamily="18" charset="0"/>
                <a:cs typeface="Times New Roman" pitchFamily="18" charset="0"/>
              </a:rPr>
              <a:t>nghĩa</a:t>
            </a:r>
            <a:r>
              <a:rPr lang="en-US" sz="4200" dirty="0">
                <a:solidFill>
                  <a:srgbClr val="0070C0"/>
                </a:solidFill>
                <a:latin typeface="Times New Roman" pitchFamily="18" charset="0"/>
                <a:cs typeface="Times New Roman" pitchFamily="18" charset="0"/>
              </a:rPr>
              <a:t> khác. </a:t>
            </a:r>
            <a:endParaRPr lang="en-US" sz="4200" dirty="0" smtClean="0">
              <a:solidFill>
                <a:srgbClr val="0070C0"/>
              </a:solidFill>
              <a:latin typeface="Times New Roman" pitchFamily="18" charset="0"/>
              <a:cs typeface="Times New Roman" pitchFamily="18" charset="0"/>
            </a:endParaRPr>
          </a:p>
          <a:p>
            <a:pPr>
              <a:lnSpc>
                <a:spcPct val="150000"/>
              </a:lnSpc>
              <a:defRPr/>
            </a:pPr>
            <a:r>
              <a:rPr lang="en-US" sz="4200" dirty="0" smtClean="0">
                <a:solidFill>
                  <a:srgbClr val="0070C0"/>
                </a:solidFill>
                <a:latin typeface="Times New Roman" pitchFamily="18" charset="0"/>
                <a:cs typeface="Times New Roman" pitchFamily="18" charset="0"/>
              </a:rPr>
              <a:t>+ </a:t>
            </a:r>
            <a:r>
              <a:rPr lang="en-US" sz="4200" dirty="0" err="1" smtClean="0">
                <a:solidFill>
                  <a:srgbClr val="0070C0"/>
                </a:solidFill>
                <a:latin typeface="Times New Roman" pitchFamily="18" charset="0"/>
                <a:cs typeface="Times New Roman" pitchFamily="18" charset="0"/>
              </a:rPr>
              <a:t>Nghĩa</a:t>
            </a:r>
            <a:r>
              <a:rPr lang="en-US" sz="4200" dirty="0" smtClean="0">
                <a:solidFill>
                  <a:srgbClr val="0070C0"/>
                </a:solidFill>
                <a:latin typeface="Times New Roman" pitchFamily="18" charset="0"/>
                <a:cs typeface="Times New Roman" pitchFamily="18" charset="0"/>
              </a:rPr>
              <a:t> </a:t>
            </a:r>
            <a:r>
              <a:rPr lang="en-US" sz="4200" dirty="0" err="1">
                <a:solidFill>
                  <a:srgbClr val="0070C0"/>
                </a:solidFill>
                <a:latin typeface="Times New Roman" pitchFamily="18" charset="0"/>
                <a:cs typeface="Times New Roman" pitchFamily="18" charset="0"/>
              </a:rPr>
              <a:t>chuyển</a:t>
            </a:r>
            <a:r>
              <a:rPr lang="en-US" sz="4200" dirty="0">
                <a:solidFill>
                  <a:srgbClr val="0070C0"/>
                </a:solidFill>
                <a:latin typeface="Times New Roman" pitchFamily="18" charset="0"/>
                <a:cs typeface="Times New Roman" pitchFamily="18" charset="0"/>
              </a:rPr>
              <a:t> là </a:t>
            </a:r>
            <a:r>
              <a:rPr lang="en-US" sz="4200" dirty="0" err="1">
                <a:solidFill>
                  <a:srgbClr val="0070C0"/>
                </a:solidFill>
                <a:latin typeface="Times New Roman" pitchFamily="18" charset="0"/>
                <a:cs typeface="Times New Roman" pitchFamily="18" charset="0"/>
              </a:rPr>
              <a:t>nghĩa</a:t>
            </a:r>
            <a:r>
              <a:rPr lang="en-US" sz="4200" dirty="0">
                <a:solidFill>
                  <a:srgbClr val="0070C0"/>
                </a:solidFill>
                <a:latin typeface="Times New Roman" pitchFamily="18" charset="0"/>
                <a:cs typeface="Times New Roman" pitchFamily="18" charset="0"/>
              </a:rPr>
              <a:t> </a:t>
            </a:r>
            <a:r>
              <a:rPr lang="en-US" sz="4200" dirty="0" err="1">
                <a:solidFill>
                  <a:srgbClr val="0070C0"/>
                </a:solidFill>
                <a:latin typeface="Times New Roman" pitchFamily="18" charset="0"/>
                <a:cs typeface="Times New Roman" pitchFamily="18" charset="0"/>
              </a:rPr>
              <a:t>được</a:t>
            </a:r>
            <a:r>
              <a:rPr lang="en-US" sz="4200" dirty="0">
                <a:solidFill>
                  <a:srgbClr val="0070C0"/>
                </a:solidFill>
                <a:latin typeface="Times New Roman" pitchFamily="18" charset="0"/>
                <a:cs typeface="Times New Roman" pitchFamily="18" charset="0"/>
              </a:rPr>
              <a:t> </a:t>
            </a:r>
            <a:r>
              <a:rPr lang="en-US" sz="4200" dirty="0" err="1">
                <a:solidFill>
                  <a:srgbClr val="0070C0"/>
                </a:solidFill>
                <a:latin typeface="Times New Roman" pitchFamily="18" charset="0"/>
                <a:cs typeface="Times New Roman" pitchFamily="18" charset="0"/>
              </a:rPr>
              <a:t>hình</a:t>
            </a:r>
            <a:r>
              <a:rPr lang="en-US" sz="4200" dirty="0">
                <a:solidFill>
                  <a:srgbClr val="0070C0"/>
                </a:solidFill>
                <a:latin typeface="Times New Roman" pitchFamily="18" charset="0"/>
                <a:cs typeface="Times New Roman" pitchFamily="18" charset="0"/>
              </a:rPr>
              <a:t> thành trên cơ </a:t>
            </a:r>
            <a:r>
              <a:rPr lang="en-US" sz="4200" dirty="0" err="1">
                <a:solidFill>
                  <a:srgbClr val="0070C0"/>
                </a:solidFill>
                <a:latin typeface="Times New Roman" pitchFamily="18" charset="0"/>
                <a:cs typeface="Times New Roman" pitchFamily="18" charset="0"/>
              </a:rPr>
              <a:t>sở</a:t>
            </a:r>
            <a:r>
              <a:rPr lang="en-US" sz="4200" dirty="0">
                <a:solidFill>
                  <a:srgbClr val="0070C0"/>
                </a:solidFill>
                <a:latin typeface="Times New Roman" pitchFamily="18" charset="0"/>
                <a:cs typeface="Times New Roman" pitchFamily="18" charset="0"/>
              </a:rPr>
              <a:t> </a:t>
            </a:r>
            <a:r>
              <a:rPr lang="en-US" sz="4200" dirty="0" err="1">
                <a:solidFill>
                  <a:srgbClr val="0070C0"/>
                </a:solidFill>
                <a:latin typeface="Times New Roman" pitchFamily="18" charset="0"/>
                <a:cs typeface="Times New Roman" pitchFamily="18" charset="0"/>
              </a:rPr>
              <a:t>nghĩa</a:t>
            </a:r>
            <a:r>
              <a:rPr lang="en-US" sz="4200" dirty="0">
                <a:solidFill>
                  <a:srgbClr val="0070C0"/>
                </a:solidFill>
                <a:latin typeface="Times New Roman" pitchFamily="18" charset="0"/>
                <a:cs typeface="Times New Roman" pitchFamily="18" charset="0"/>
              </a:rPr>
              <a:t> </a:t>
            </a:r>
            <a:r>
              <a:rPr lang="en-US" sz="4200" dirty="0" err="1" smtClean="0">
                <a:solidFill>
                  <a:srgbClr val="0070C0"/>
                </a:solidFill>
                <a:latin typeface="Times New Roman" pitchFamily="18" charset="0"/>
                <a:cs typeface="Times New Roman" pitchFamily="18" charset="0"/>
              </a:rPr>
              <a:t>gốc</a:t>
            </a:r>
            <a:r>
              <a:rPr lang="en-US" sz="4200" dirty="0" smtClean="0">
                <a:solidFill>
                  <a:srgbClr val="0070C0"/>
                </a:solidFill>
                <a:latin typeface="Times New Roman" pitchFamily="18" charset="0"/>
                <a:cs typeface="Times New Roman" pitchFamily="18" charset="0"/>
              </a:rPr>
              <a:t>.</a:t>
            </a:r>
            <a:endParaRPr lang="en-US" sz="4200" dirty="0">
              <a:solidFill>
                <a:srgbClr val="0070C0"/>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barn(inVertical)">
                                      <p:cBhvr>
                                        <p:cTn id="13" dur="500"/>
                                        <p:tgtEl>
                                          <p:spTgt spid="2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Effect transition="in" filter="barn(inVertical)">
                                      <p:cBhvr>
                                        <p:cTn id="18" dur="500"/>
                                        <p:tgtEl>
                                          <p:spTgt spid="2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1">
                                            <p:txEl>
                                              <p:pRg st="2" end="2"/>
                                            </p:txEl>
                                          </p:spTgt>
                                        </p:tgtEl>
                                        <p:attrNameLst>
                                          <p:attrName>style.visibility</p:attrName>
                                        </p:attrNameLst>
                                      </p:cBhvr>
                                      <p:to>
                                        <p:strVal val="visible"/>
                                      </p:to>
                                    </p:set>
                                    <p:animEffect transition="in" filter="barn(inVertical)">
                                      <p:cBhvr>
                                        <p:cTn id="23"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4" name="TextBox 4"/>
          <p:cNvSpPr txBox="1"/>
          <p:nvPr/>
        </p:nvSpPr>
        <p:spPr>
          <a:xfrm>
            <a:off x="1014374" y="1502889"/>
            <a:ext cx="5158434" cy="861774"/>
          </a:xfrm>
          <a:prstGeom prst="rect">
            <a:avLst/>
          </a:prstGeom>
        </p:spPr>
        <p:txBody>
          <a:bodyPr wrap="square" lIns="0" tIns="0" rIns="0" bIns="0" rtlCol="0" anchor="t">
            <a:spAutoFit/>
          </a:bodyPr>
          <a:lstStyle/>
          <a:p>
            <a:pPr marL="0" lvl="1" indent="0" algn="just">
              <a:spcBef>
                <a:spcPct val="0"/>
              </a:spcBef>
            </a:pPr>
            <a:r>
              <a:rPr lang="en-US" sz="5600" b="1" spc="-175" dirty="0">
                <a:solidFill>
                  <a:srgbClr val="050150"/>
                </a:solidFill>
                <a:latin typeface="Times New Roman" pitchFamily="18" charset="0"/>
                <a:cs typeface="Times New Roman" pitchFamily="18" charset="0"/>
              </a:rPr>
              <a:t>1</a:t>
            </a:r>
            <a:r>
              <a:rPr lang="en-US" sz="5600" b="1" u="none" spc="-175" dirty="0" smtClean="0">
                <a:solidFill>
                  <a:srgbClr val="050150"/>
                </a:solidFill>
                <a:latin typeface="Times New Roman" pitchFamily="18" charset="0"/>
                <a:cs typeface="Times New Roman" pitchFamily="18" charset="0"/>
              </a:rPr>
              <a:t>. Từ </a:t>
            </a:r>
            <a:r>
              <a:rPr lang="en-US" sz="5600" b="1" u="none" spc="-175" dirty="0" err="1" smtClean="0">
                <a:solidFill>
                  <a:srgbClr val="050150"/>
                </a:solidFill>
                <a:latin typeface="Times New Roman" pitchFamily="18" charset="0"/>
                <a:cs typeface="Times New Roman" pitchFamily="18" charset="0"/>
              </a:rPr>
              <a:t>đa</a:t>
            </a:r>
            <a:r>
              <a:rPr lang="en-US" sz="5600" b="1" u="none" spc="-175" dirty="0" smtClean="0">
                <a:solidFill>
                  <a:srgbClr val="050150"/>
                </a:solidFill>
                <a:latin typeface="Times New Roman" pitchFamily="18" charset="0"/>
                <a:cs typeface="Times New Roman" pitchFamily="18" charset="0"/>
              </a:rPr>
              <a:t> </a:t>
            </a:r>
            <a:r>
              <a:rPr lang="en-US" sz="5600" b="1" u="none" spc="-175" dirty="0" err="1" smtClean="0">
                <a:solidFill>
                  <a:srgbClr val="050150"/>
                </a:solidFill>
                <a:latin typeface="Times New Roman" pitchFamily="18" charset="0"/>
                <a:cs typeface="Times New Roman" pitchFamily="18" charset="0"/>
              </a:rPr>
              <a:t>nghĩa</a:t>
            </a:r>
            <a:endParaRPr lang="en-US" sz="5600" b="1" u="none" spc="-175" dirty="0">
              <a:solidFill>
                <a:srgbClr val="050150"/>
              </a:solidFill>
              <a:latin typeface="Times New Roman" pitchFamily="18" charset="0"/>
              <a:cs typeface="Times New Roman" pitchFamily="18" charset="0"/>
            </a:endParaRPr>
          </a:p>
        </p:txBody>
      </p:sp>
      <p:pic>
        <p:nvPicPr>
          <p:cNvPr id="17"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790328">
            <a:off x="11647520" y="8901137"/>
            <a:ext cx="348915" cy="354720"/>
          </a:xfrm>
          <a:prstGeom prst="rect">
            <a:avLst/>
          </a:prstGeom>
        </p:spPr>
      </p:pic>
      <p:pic>
        <p:nvPicPr>
          <p:cNvPr id="19" name="Picture 1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flipH="1" flipV="1">
            <a:off x="2485820" y="8571697"/>
            <a:ext cx="472877" cy="423870"/>
          </a:xfrm>
          <a:prstGeom prst="rect">
            <a:avLst/>
          </a:prstGeom>
        </p:spPr>
      </p:pic>
      <p:sp>
        <p:nvSpPr>
          <p:cNvPr id="20" name="Rectangle 19"/>
          <p:cNvSpPr/>
          <p:nvPr/>
        </p:nvSpPr>
        <p:spPr>
          <a:xfrm>
            <a:off x="2132050" y="2857267"/>
            <a:ext cx="13203541" cy="2618794"/>
          </a:xfrm>
          <a:prstGeom prst="rect">
            <a:avLst/>
          </a:prstGeom>
        </p:spPr>
        <p:txBody>
          <a:bodyPr wrap="square">
            <a:spAutoFit/>
          </a:bodyPr>
          <a:lstStyle/>
          <a:p>
            <a:pPr marL="571500" indent="-571500">
              <a:lnSpc>
                <a:spcPct val="150000"/>
              </a:lnSpc>
              <a:buFontTx/>
              <a:buChar char="-"/>
              <a:defRPr/>
            </a:pPr>
            <a:r>
              <a:rPr lang="en-US" sz="3800" dirty="0" err="1" smtClean="0">
                <a:latin typeface="Times New Roman" pitchFamily="18" charset="0"/>
                <a:cs typeface="Times New Roman" pitchFamily="18" charset="0"/>
              </a:rPr>
              <a:t>Ví</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dụ</a:t>
            </a:r>
            <a:r>
              <a:rPr lang="en-US" sz="3800" dirty="0" smtClean="0">
                <a:latin typeface="Times New Roman" pitchFamily="18" charset="0"/>
                <a:cs typeface="Times New Roman" pitchFamily="18" charset="0"/>
              </a:rPr>
              <a:t>: từ “đi” trong:</a:t>
            </a:r>
          </a:p>
          <a:p>
            <a:pPr>
              <a:lnSpc>
                <a:spcPct val="150000"/>
              </a:lnSpc>
              <a:defRPr/>
            </a:pPr>
            <a:r>
              <a:rPr lang="en-US" sz="3800" dirty="0">
                <a:latin typeface="Times New Roman" pitchFamily="18" charset="0"/>
                <a:cs typeface="Times New Roman" pitchFamily="18" charset="0"/>
              </a:rPr>
              <a:t>	</a:t>
            </a:r>
            <a:r>
              <a:rPr lang="en-US" sz="3800" dirty="0" smtClean="0">
                <a:latin typeface="Times New Roman" pitchFamily="18" charset="0"/>
                <a:cs typeface="Times New Roman" pitchFamily="18" charset="0"/>
              </a:rPr>
              <a:t>+ Hai cha con </a:t>
            </a:r>
            <a:r>
              <a:rPr lang="en-US" sz="3800" dirty="0" err="1" smtClean="0">
                <a:latin typeface="Times New Roman" pitchFamily="18" charset="0"/>
                <a:cs typeface="Times New Roman" pitchFamily="18" charset="0"/>
              </a:rPr>
              <a:t>bước</a:t>
            </a:r>
            <a:r>
              <a:rPr lang="en-US" sz="3800" dirty="0" smtClean="0">
                <a:latin typeface="Times New Roman" pitchFamily="18" charset="0"/>
                <a:cs typeface="Times New Roman" pitchFamily="18" charset="0"/>
              </a:rPr>
              <a:t> </a:t>
            </a:r>
            <a:r>
              <a:rPr lang="en-US" sz="3800" b="1" i="1" dirty="0" smtClean="0">
                <a:latin typeface="Times New Roman" pitchFamily="18" charset="0"/>
                <a:cs typeface="Times New Roman" pitchFamily="18" charset="0"/>
              </a:rPr>
              <a:t>đi</a:t>
            </a:r>
            <a:r>
              <a:rPr lang="en-US" sz="3800" dirty="0" smtClean="0">
                <a:latin typeface="Times New Roman" pitchFamily="18" charset="0"/>
                <a:cs typeface="Times New Roman" pitchFamily="18" charset="0"/>
              </a:rPr>
              <a:t> trên </a:t>
            </a:r>
            <a:r>
              <a:rPr lang="en-US" sz="3800" dirty="0" err="1" smtClean="0">
                <a:latin typeface="Times New Roman" pitchFamily="18" charset="0"/>
                <a:cs typeface="Times New Roman" pitchFamily="18" charset="0"/>
              </a:rPr>
              <a:t>cát</a:t>
            </a:r>
            <a:r>
              <a:rPr lang="en-US" sz="3800" dirty="0" smtClean="0">
                <a:latin typeface="Times New Roman" pitchFamily="18" charset="0"/>
                <a:cs typeface="Times New Roman" pitchFamily="18" charset="0"/>
              </a:rPr>
              <a:t>.</a:t>
            </a:r>
          </a:p>
          <a:p>
            <a:pPr>
              <a:lnSpc>
                <a:spcPct val="150000"/>
              </a:lnSpc>
              <a:defRPr/>
            </a:pPr>
            <a:r>
              <a:rPr lang="en-US" sz="3800" dirty="0">
                <a:latin typeface="Times New Roman" pitchFamily="18" charset="0"/>
                <a:cs typeface="Times New Roman" pitchFamily="18" charset="0"/>
              </a:rPr>
              <a:t>	</a:t>
            </a:r>
            <a:r>
              <a:rPr lang="en-US" sz="3800" dirty="0" smtClean="0">
                <a:latin typeface="Times New Roman" pitchFamily="18" charset="0"/>
                <a:cs typeface="Times New Roman" pitchFamily="18" charset="0"/>
              </a:rPr>
              <a:t>+ Xe </a:t>
            </a:r>
            <a:r>
              <a:rPr lang="en-US" sz="3800" b="1" i="1" dirty="0" smtClean="0">
                <a:latin typeface="Times New Roman" pitchFamily="18" charset="0"/>
                <a:cs typeface="Times New Roman" pitchFamily="18" charset="0"/>
              </a:rPr>
              <a:t>đi</a:t>
            </a:r>
            <a:r>
              <a:rPr lang="en-US" sz="3800" dirty="0" smtClean="0">
                <a:latin typeface="Times New Roman" pitchFamily="18" charset="0"/>
                <a:cs typeface="Times New Roman" pitchFamily="18" charset="0"/>
              </a:rPr>
              <a:t> chậm </a:t>
            </a:r>
            <a:r>
              <a:rPr lang="en-US" sz="3800" dirty="0" err="1" smtClean="0">
                <a:latin typeface="Times New Roman" pitchFamily="18" charset="0"/>
                <a:cs typeface="Times New Roman" pitchFamily="18" charset="0"/>
              </a:rPr>
              <a:t>rì</a:t>
            </a:r>
            <a:r>
              <a:rPr lang="en-US" sz="3800" dirty="0" smtClean="0">
                <a:latin typeface="Times New Roman" pitchFamily="18" charset="0"/>
                <a:cs typeface="Times New Roman" pitchFamily="18" charset="0"/>
              </a:rPr>
              <a:t>.</a:t>
            </a:r>
            <a:endParaRPr lang="en-US" sz="3800" dirty="0">
              <a:latin typeface="Times New Roman" pitchFamily="18" charset="0"/>
              <a:cs typeface="Times New Roman" pitchFamily="18" charset="0"/>
            </a:endParaRPr>
          </a:p>
        </p:txBody>
      </p:sp>
      <p:sp>
        <p:nvSpPr>
          <p:cNvPr id="5" name="Rectangle 4"/>
          <p:cNvSpPr/>
          <p:nvPr/>
        </p:nvSpPr>
        <p:spPr>
          <a:xfrm>
            <a:off x="2132050" y="5516916"/>
            <a:ext cx="14042006" cy="3600986"/>
          </a:xfrm>
          <a:prstGeom prst="rect">
            <a:avLst/>
          </a:prstGeom>
        </p:spPr>
        <p:txBody>
          <a:bodyPr wrap="square">
            <a:spAutoFit/>
          </a:bodyPr>
          <a:lstStyle/>
          <a:p>
            <a:pPr marL="571500" indent="-571500" algn="just">
              <a:lnSpc>
                <a:spcPct val="150000"/>
              </a:lnSpc>
              <a:buFont typeface="Symbol" panose="05050102010706020507" pitchFamily="18" charset="2"/>
              <a:buChar char="Þ"/>
            </a:pPr>
            <a:r>
              <a:rPr lang="vi-VN" sz="3800" dirty="0" smtClean="0">
                <a:solidFill>
                  <a:srgbClr val="000000"/>
                </a:solidFill>
                <a:latin typeface="Times New Roman" pitchFamily="18" charset="0"/>
                <a:ea typeface="Times New Roman" panose="02020603050405020304" pitchFamily="18" charset="0"/>
                <a:cs typeface="Times New Roman" pitchFamily="18" charset="0"/>
              </a:rPr>
              <a:t>“</a:t>
            </a:r>
            <a:r>
              <a:rPr lang="vi-VN" sz="3800" b="1" i="1" dirty="0">
                <a:solidFill>
                  <a:srgbClr val="000000"/>
                </a:solidFill>
                <a:latin typeface="Times New Roman" pitchFamily="18" charset="0"/>
                <a:ea typeface="Times New Roman" panose="02020603050405020304" pitchFamily="18" charset="0"/>
                <a:cs typeface="Times New Roman" pitchFamily="18" charset="0"/>
              </a:rPr>
              <a:t>Đi</a:t>
            </a:r>
            <a:r>
              <a:rPr lang="vi-VN" sz="3800" dirty="0">
                <a:solidFill>
                  <a:srgbClr val="000000"/>
                </a:solidFill>
                <a:latin typeface="Times New Roman" pitchFamily="18" charset="0"/>
                <a:ea typeface="Times New Roman" panose="02020603050405020304" pitchFamily="18" charset="0"/>
                <a:cs typeface="Times New Roman" pitchFamily="18" charset="0"/>
              </a:rPr>
              <a:t>” </a:t>
            </a:r>
            <a:r>
              <a:rPr lang="vi-VN" sz="3800" dirty="0" smtClean="0">
                <a:solidFill>
                  <a:srgbClr val="000000"/>
                </a:solidFill>
                <a:latin typeface="Times New Roman" pitchFamily="18" charset="0"/>
                <a:ea typeface="Times New Roman" panose="02020603050405020304" pitchFamily="18" charset="0"/>
                <a:cs typeface="Times New Roman" pitchFamily="18" charset="0"/>
              </a:rPr>
              <a:t>tro</a:t>
            </a:r>
            <a:r>
              <a:rPr lang="en-US" sz="3800" dirty="0" smtClean="0">
                <a:solidFill>
                  <a:srgbClr val="000000"/>
                </a:solidFill>
                <a:latin typeface="Times New Roman" pitchFamily="18" charset="0"/>
                <a:ea typeface="Times New Roman" panose="02020603050405020304" pitchFamily="18" charset="0"/>
                <a:cs typeface="Times New Roman" pitchFamily="18" charset="0"/>
              </a:rPr>
              <a:t>n</a:t>
            </a:r>
            <a:r>
              <a:rPr lang="vi-VN" sz="3800" dirty="0" smtClean="0">
                <a:solidFill>
                  <a:srgbClr val="000000"/>
                </a:solidFill>
                <a:latin typeface="Times New Roman" pitchFamily="18" charset="0"/>
                <a:ea typeface="Times New Roman" panose="02020603050405020304" pitchFamily="18" charset="0"/>
                <a:cs typeface="Times New Roman" pitchFamily="18" charset="0"/>
              </a:rPr>
              <a:t>g </a:t>
            </a:r>
            <a:r>
              <a:rPr lang="en-US" sz="3800" dirty="0" smtClean="0">
                <a:solidFill>
                  <a:srgbClr val="000000"/>
                </a:solidFill>
                <a:latin typeface="Times New Roman" pitchFamily="18" charset="0"/>
                <a:ea typeface="Times New Roman" panose="02020603050405020304" pitchFamily="18" charset="0"/>
                <a:cs typeface="Times New Roman" pitchFamily="18" charset="0"/>
              </a:rPr>
              <a:t>câu đầu</a:t>
            </a:r>
            <a:r>
              <a:rPr lang="vi-VN" sz="3800" dirty="0" smtClean="0">
                <a:solidFill>
                  <a:srgbClr val="000000"/>
                </a:solidFill>
                <a:latin typeface="Times New Roman" pitchFamily="18" charset="0"/>
                <a:ea typeface="Times New Roman" panose="02020603050405020304" pitchFamily="18" charset="0"/>
                <a:cs typeface="Times New Roman" pitchFamily="18" charset="0"/>
              </a:rPr>
              <a:t> </a:t>
            </a:r>
            <a:r>
              <a:rPr lang="vi-VN" sz="3800" dirty="0">
                <a:solidFill>
                  <a:srgbClr val="000000"/>
                </a:solidFill>
                <a:latin typeface="Times New Roman" pitchFamily="18" charset="0"/>
                <a:ea typeface="Times New Roman" panose="02020603050405020304" pitchFamily="18" charset="0"/>
                <a:cs typeface="Times New Roman" pitchFamily="18" charset="0"/>
              </a:rPr>
              <a:t>là nghĩa gốc chỉ hành động của người hay động vật tự di chuyển bằng những động tác lên tiếp của chân</a:t>
            </a:r>
            <a:r>
              <a:rPr lang="vi-VN" sz="3800" dirty="0" smtClean="0">
                <a:solidFill>
                  <a:srgbClr val="000000"/>
                </a:solidFill>
                <a:latin typeface="Times New Roman" pitchFamily="18" charset="0"/>
                <a:ea typeface="Times New Roman" panose="02020603050405020304" pitchFamily="18" charset="0"/>
                <a:cs typeface="Times New Roman" pitchFamily="18" charset="0"/>
              </a:rPr>
              <a:t>.</a:t>
            </a:r>
            <a:endParaRPr lang="en-US" sz="3800" dirty="0" smtClean="0">
              <a:solidFill>
                <a:srgbClr val="000000"/>
              </a:solidFill>
              <a:latin typeface="Times New Roman" pitchFamily="18" charset="0"/>
              <a:ea typeface="Times New Roman" panose="02020603050405020304" pitchFamily="18" charset="0"/>
              <a:cs typeface="Times New Roman" pitchFamily="18" charset="0"/>
            </a:endParaRPr>
          </a:p>
          <a:p>
            <a:pPr marL="571500" indent="-571500" algn="just">
              <a:lnSpc>
                <a:spcPct val="150000"/>
              </a:lnSpc>
              <a:buFont typeface="Symbol" panose="05050102010706020507" pitchFamily="18" charset="2"/>
              <a:buChar char="Þ"/>
            </a:pPr>
            <a:r>
              <a:rPr lang="vi-VN" sz="3800" dirty="0">
                <a:solidFill>
                  <a:srgbClr val="000000"/>
                </a:solidFill>
                <a:latin typeface="Times New Roman" pitchFamily="18" charset="0"/>
                <a:ea typeface="Times New Roman" panose="02020603050405020304" pitchFamily="18" charset="0"/>
                <a:cs typeface="Times New Roman" pitchFamily="18" charset="0"/>
              </a:rPr>
              <a:t>“</a:t>
            </a:r>
            <a:r>
              <a:rPr lang="vi-VN" sz="3800" b="1" i="1" dirty="0">
                <a:solidFill>
                  <a:srgbClr val="000000"/>
                </a:solidFill>
                <a:latin typeface="Times New Roman" pitchFamily="18" charset="0"/>
                <a:ea typeface="Times New Roman" panose="02020603050405020304" pitchFamily="18" charset="0"/>
                <a:cs typeface="Times New Roman" pitchFamily="18" charset="0"/>
              </a:rPr>
              <a:t>Đi</a:t>
            </a:r>
            <a:r>
              <a:rPr lang="vi-VN" sz="3800" dirty="0">
                <a:solidFill>
                  <a:srgbClr val="000000"/>
                </a:solidFill>
                <a:latin typeface="Times New Roman" pitchFamily="18" charset="0"/>
                <a:ea typeface="Times New Roman" panose="02020603050405020304" pitchFamily="18" charset="0"/>
                <a:cs typeface="Times New Roman" pitchFamily="18" charset="0"/>
              </a:rPr>
              <a:t>” trong </a:t>
            </a:r>
            <a:r>
              <a:rPr lang="en-US" sz="3800" dirty="0" smtClean="0">
                <a:solidFill>
                  <a:srgbClr val="000000"/>
                </a:solidFill>
                <a:latin typeface="Times New Roman" pitchFamily="18" charset="0"/>
                <a:ea typeface="Times New Roman" panose="02020603050405020304" pitchFamily="18" charset="0"/>
                <a:cs typeface="Times New Roman" pitchFamily="18" charset="0"/>
              </a:rPr>
              <a:t>câu </a:t>
            </a:r>
            <a:r>
              <a:rPr lang="en-US" sz="3800" dirty="0" err="1" smtClean="0">
                <a:solidFill>
                  <a:srgbClr val="000000"/>
                </a:solidFill>
                <a:latin typeface="Times New Roman" pitchFamily="18" charset="0"/>
                <a:ea typeface="Times New Roman" panose="02020603050405020304" pitchFamily="18" charset="0"/>
                <a:cs typeface="Times New Roman" pitchFamily="18" charset="0"/>
              </a:rPr>
              <a:t>tiếp</a:t>
            </a:r>
            <a:r>
              <a:rPr lang="vi-VN" sz="3800" dirty="0" smtClean="0">
                <a:solidFill>
                  <a:srgbClr val="000000"/>
                </a:solidFill>
                <a:latin typeface="Times New Roman" pitchFamily="18" charset="0"/>
                <a:ea typeface="Times New Roman" panose="02020603050405020304" pitchFamily="18" charset="0"/>
                <a:cs typeface="Times New Roman" pitchFamily="18" charset="0"/>
              </a:rPr>
              <a:t> </a:t>
            </a:r>
            <a:r>
              <a:rPr lang="vi-VN" sz="3800" dirty="0">
                <a:solidFill>
                  <a:srgbClr val="000000"/>
                </a:solidFill>
                <a:latin typeface="Times New Roman" pitchFamily="18" charset="0"/>
                <a:ea typeface="Times New Roman" panose="02020603050405020304" pitchFamily="18" charset="0"/>
                <a:cs typeface="Times New Roman" pitchFamily="18" charset="0"/>
              </a:rPr>
              <a:t>là nghĩa chuyển chỉ hoạt động di chuyển của phương tiện vận tải trên một bề mặt. </a:t>
            </a:r>
            <a:endParaRPr lang="en-US" sz="3800" dirty="0">
              <a:effectLst/>
              <a:latin typeface="Times New Roman" pitchFamily="18" charset="0"/>
              <a:ea typeface="Times New Roman" panose="02020603050405020304" pitchFamily="18" charset="0"/>
              <a:cs typeface="Times New Roman" pitchFamily="18" charset="0"/>
            </a:endParaRPr>
          </a:p>
        </p:txBody>
      </p:sp>
      <p:sp>
        <p:nvSpPr>
          <p:cNvPr id="21" name="TextBox 4"/>
          <p:cNvSpPr txBox="1"/>
          <p:nvPr/>
        </p:nvSpPr>
        <p:spPr>
          <a:xfrm>
            <a:off x="1014374" y="266700"/>
            <a:ext cx="13006426" cy="1294842"/>
          </a:xfrm>
          <a:prstGeom prst="rect">
            <a:avLst/>
          </a:prstGeom>
        </p:spPr>
        <p:txBody>
          <a:bodyPr wrap="square" lIns="0" tIns="0" rIns="0" bIns="0" rtlCol="0" anchor="t">
            <a:spAutoFit/>
          </a:bodyPr>
          <a:lstStyle/>
          <a:p>
            <a:pPr marL="0" lvl="1" algn="just">
              <a:lnSpc>
                <a:spcPts val="11357"/>
              </a:lnSpc>
              <a:spcBef>
                <a:spcPct val="0"/>
              </a:spcBef>
            </a:pPr>
            <a:r>
              <a:rPr lang="en-US" sz="6600" b="1" spc="-206" dirty="0" smtClean="0">
                <a:solidFill>
                  <a:srgbClr val="C00000"/>
                </a:solidFill>
                <a:latin typeface="Times New Roman" pitchFamily="18" charset="0"/>
                <a:cs typeface="Times New Roman" pitchFamily="18" charset="0"/>
              </a:rPr>
              <a:t>I. TỪ ĐỒNG ÂM, TỪ ĐA NGHĨA</a:t>
            </a:r>
            <a:endParaRPr lang="en-US" sz="6600" b="1" u="none" spc="-206"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0824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barn(inVertical)">
                                      <p:cBhvr>
                                        <p:cTn id="10" dur="500"/>
                                        <p:tgtEl>
                                          <p:spTgt spid="20">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Effect transition="in" filter="barn(inVertical)">
                                      <p:cBhvr>
                                        <p:cTn id="13" dur="500"/>
                                        <p:tgtEl>
                                          <p:spTgt spid="2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p:cTn id="25"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4" name="TextBox 4"/>
          <p:cNvSpPr txBox="1"/>
          <p:nvPr/>
        </p:nvSpPr>
        <p:spPr>
          <a:xfrm>
            <a:off x="995387" y="1521177"/>
            <a:ext cx="4567213" cy="861774"/>
          </a:xfrm>
          <a:prstGeom prst="rect">
            <a:avLst/>
          </a:prstGeom>
        </p:spPr>
        <p:txBody>
          <a:bodyPr wrap="square" lIns="0" tIns="0" rIns="0" bIns="0" rtlCol="0" anchor="t">
            <a:spAutoFit/>
          </a:bodyPr>
          <a:lstStyle/>
          <a:p>
            <a:pPr marL="0" lvl="1" indent="0" algn="just">
              <a:spcBef>
                <a:spcPct val="0"/>
              </a:spcBef>
            </a:pPr>
            <a:r>
              <a:rPr lang="en-US" sz="5600" b="1" spc="-175" dirty="0" smtClean="0">
                <a:solidFill>
                  <a:srgbClr val="050150"/>
                </a:solidFill>
                <a:latin typeface="Times New Roman" pitchFamily="18" charset="0"/>
                <a:cs typeface="Times New Roman" pitchFamily="18" charset="0"/>
              </a:rPr>
              <a:t>2</a:t>
            </a:r>
            <a:r>
              <a:rPr lang="en-US" sz="5600" b="1" u="none" spc="-175" dirty="0" smtClean="0">
                <a:solidFill>
                  <a:srgbClr val="050150"/>
                </a:solidFill>
                <a:latin typeface="Times New Roman" pitchFamily="18" charset="0"/>
                <a:cs typeface="Times New Roman" pitchFamily="18" charset="0"/>
              </a:rPr>
              <a:t>. Từ </a:t>
            </a:r>
            <a:r>
              <a:rPr lang="en-US" sz="5600" b="1" u="none" spc="-175" dirty="0" err="1" smtClean="0">
                <a:solidFill>
                  <a:srgbClr val="050150"/>
                </a:solidFill>
                <a:latin typeface="Times New Roman" pitchFamily="18" charset="0"/>
                <a:cs typeface="Times New Roman" pitchFamily="18" charset="0"/>
              </a:rPr>
              <a:t>đồng</a:t>
            </a:r>
            <a:r>
              <a:rPr lang="en-US" sz="5600" b="1" u="none" spc="-175" dirty="0" smtClean="0">
                <a:solidFill>
                  <a:srgbClr val="050150"/>
                </a:solidFill>
                <a:latin typeface="Times New Roman" pitchFamily="18" charset="0"/>
                <a:cs typeface="Times New Roman" pitchFamily="18" charset="0"/>
              </a:rPr>
              <a:t> </a:t>
            </a:r>
            <a:r>
              <a:rPr lang="en-US" sz="5600" b="1" u="none" spc="-175" dirty="0" err="1" smtClean="0">
                <a:solidFill>
                  <a:srgbClr val="050150"/>
                </a:solidFill>
                <a:latin typeface="Times New Roman" pitchFamily="18" charset="0"/>
                <a:cs typeface="Times New Roman" pitchFamily="18" charset="0"/>
              </a:rPr>
              <a:t>âm</a:t>
            </a:r>
            <a:endParaRPr lang="en-US" sz="5600" b="1" u="none" spc="-175" dirty="0">
              <a:solidFill>
                <a:srgbClr val="050150"/>
              </a:solidFill>
              <a:latin typeface="Times New Roman" pitchFamily="18" charset="0"/>
              <a:cs typeface="Times New Roman" pitchFamily="18" charset="0"/>
            </a:endParaRPr>
          </a:p>
        </p:txBody>
      </p:sp>
      <p:sp>
        <p:nvSpPr>
          <p:cNvPr id="20" name="Rectangle 19"/>
          <p:cNvSpPr/>
          <p:nvPr/>
        </p:nvSpPr>
        <p:spPr>
          <a:xfrm>
            <a:off x="967955" y="2247900"/>
            <a:ext cx="16177045" cy="1915204"/>
          </a:xfrm>
          <a:prstGeom prst="rect">
            <a:avLst/>
          </a:prstGeom>
        </p:spPr>
        <p:txBody>
          <a:bodyPr wrap="square">
            <a:spAutoFit/>
          </a:bodyPr>
          <a:lstStyle/>
          <a:p>
            <a:pPr algn="just">
              <a:lnSpc>
                <a:spcPct val="150000"/>
              </a:lnSpc>
              <a:defRPr/>
            </a:pPr>
            <a:r>
              <a:rPr lang="en-US" sz="4200" dirty="0" smtClean="0">
                <a:solidFill>
                  <a:srgbClr val="0070C0"/>
                </a:solidFill>
                <a:latin typeface="Times New Roman" pitchFamily="18" charset="0"/>
                <a:cs typeface="Times New Roman" pitchFamily="18" charset="0"/>
              </a:rPr>
              <a:t>- </a:t>
            </a:r>
            <a:r>
              <a:rPr lang="vi-VN" sz="4200" dirty="0">
                <a:solidFill>
                  <a:srgbClr val="0070C0"/>
                </a:solidFill>
                <a:latin typeface="Times New Roman" pitchFamily="18" charset="0"/>
                <a:cs typeface="Times New Roman" pitchFamily="18" charset="0"/>
              </a:rPr>
              <a:t>Từ đồng âm là những từ giống nhau về âm thanh nhưng nghĩa khác nhau, không liên quan gì tới nhau.</a:t>
            </a:r>
            <a:endParaRPr lang="en-US" sz="4200" dirty="0">
              <a:solidFill>
                <a:srgbClr val="0070C0"/>
              </a:solidFill>
              <a:latin typeface="Times New Roman" pitchFamily="18" charset="0"/>
              <a:cs typeface="Times New Roman" pitchFamily="18" charset="0"/>
            </a:endParaRPr>
          </a:p>
        </p:txBody>
      </p:sp>
      <p:sp>
        <p:nvSpPr>
          <p:cNvPr id="21" name="TextBox 4"/>
          <p:cNvSpPr txBox="1"/>
          <p:nvPr/>
        </p:nvSpPr>
        <p:spPr>
          <a:xfrm>
            <a:off x="1014374" y="266700"/>
            <a:ext cx="13006426" cy="1294842"/>
          </a:xfrm>
          <a:prstGeom prst="rect">
            <a:avLst/>
          </a:prstGeom>
        </p:spPr>
        <p:txBody>
          <a:bodyPr wrap="square" lIns="0" tIns="0" rIns="0" bIns="0" rtlCol="0" anchor="t">
            <a:spAutoFit/>
          </a:bodyPr>
          <a:lstStyle/>
          <a:p>
            <a:pPr marL="0" lvl="1" algn="just">
              <a:lnSpc>
                <a:spcPts val="11357"/>
              </a:lnSpc>
              <a:spcBef>
                <a:spcPct val="0"/>
              </a:spcBef>
            </a:pPr>
            <a:r>
              <a:rPr lang="en-US" sz="6600" b="1" spc="-206" dirty="0" smtClean="0">
                <a:solidFill>
                  <a:srgbClr val="C00000"/>
                </a:solidFill>
                <a:latin typeface="Times New Roman" pitchFamily="18" charset="0"/>
                <a:cs typeface="Times New Roman" pitchFamily="18" charset="0"/>
              </a:rPr>
              <a:t>I. TỪ ĐỒNG ÂM, TỪ ĐA NGHĨA</a:t>
            </a:r>
            <a:endParaRPr lang="en-US" sz="6600" b="1" u="none" spc="-206" dirty="0">
              <a:solidFill>
                <a:srgbClr val="C00000"/>
              </a:solidFill>
              <a:latin typeface="Times New Roman" pitchFamily="18" charset="0"/>
              <a:cs typeface="Times New Roman" pitchFamily="18" charset="0"/>
            </a:endParaRPr>
          </a:p>
        </p:txBody>
      </p:sp>
      <p:sp>
        <p:nvSpPr>
          <p:cNvPr id="22" name="Rectangle 21"/>
          <p:cNvSpPr/>
          <p:nvPr/>
        </p:nvSpPr>
        <p:spPr>
          <a:xfrm>
            <a:off x="946618" y="5143500"/>
            <a:ext cx="13203541" cy="2723823"/>
          </a:xfrm>
          <a:prstGeom prst="rect">
            <a:avLst/>
          </a:prstGeom>
        </p:spPr>
        <p:txBody>
          <a:bodyPr wrap="square">
            <a:spAutoFit/>
          </a:bodyPr>
          <a:lstStyle/>
          <a:p>
            <a:pPr marL="571500" indent="-571500">
              <a:lnSpc>
                <a:spcPct val="150000"/>
              </a:lnSpc>
              <a:buFontTx/>
              <a:buChar char="-"/>
              <a:defRPr/>
            </a:pPr>
            <a:r>
              <a:rPr lang="en-US" sz="3800" dirty="0" err="1" smtClean="0">
                <a:latin typeface="Times New Roman" pitchFamily="18" charset="0"/>
                <a:cs typeface="Times New Roman" pitchFamily="18" charset="0"/>
              </a:rPr>
              <a:t>Ví</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dụ</a:t>
            </a:r>
            <a:r>
              <a:rPr lang="en-US" sz="3800" dirty="0" smtClean="0">
                <a:latin typeface="Times New Roman" pitchFamily="18" charset="0"/>
                <a:cs typeface="Times New Roman" pitchFamily="18" charset="0"/>
              </a:rPr>
              <a:t>: từ “tiếng” trong:</a:t>
            </a:r>
          </a:p>
          <a:p>
            <a:pPr>
              <a:lnSpc>
                <a:spcPct val="150000"/>
              </a:lnSpc>
              <a:defRPr/>
            </a:pPr>
            <a:r>
              <a:rPr lang="en-US" sz="3800" dirty="0">
                <a:latin typeface="Times New Roman" pitchFamily="18" charset="0"/>
                <a:cs typeface="Times New Roman" pitchFamily="18" charset="0"/>
              </a:rPr>
              <a:t>	</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Lời</a:t>
            </a:r>
            <a:r>
              <a:rPr lang="en-US" sz="3800" dirty="0" smtClean="0">
                <a:latin typeface="Times New Roman" pitchFamily="18" charset="0"/>
                <a:cs typeface="Times New Roman" pitchFamily="18" charset="0"/>
              </a:rPr>
              <a:t> của con hay </a:t>
            </a:r>
            <a:r>
              <a:rPr lang="en-US" sz="3800" b="1" i="1" dirty="0" smtClean="0">
                <a:latin typeface="Times New Roman" pitchFamily="18" charset="0"/>
                <a:cs typeface="Times New Roman" pitchFamily="18" charset="0"/>
              </a:rPr>
              <a:t>tiếng</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sóng</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thầm</a:t>
            </a:r>
            <a:r>
              <a:rPr lang="en-US" sz="3800" dirty="0" smtClean="0">
                <a:latin typeface="Times New Roman" pitchFamily="18" charset="0"/>
                <a:cs typeface="Times New Roman" pitchFamily="18" charset="0"/>
              </a:rPr>
              <a:t> thì.</a:t>
            </a:r>
          </a:p>
          <a:p>
            <a:pPr>
              <a:lnSpc>
                <a:spcPct val="150000"/>
              </a:lnSpc>
              <a:defRPr/>
            </a:pPr>
            <a:r>
              <a:rPr lang="en-US" sz="3800" dirty="0">
                <a:latin typeface="Times New Roman" pitchFamily="18" charset="0"/>
                <a:cs typeface="Times New Roman" pitchFamily="18" charset="0"/>
              </a:rPr>
              <a:t>	</a:t>
            </a:r>
            <a:r>
              <a:rPr lang="en-US" sz="3800" dirty="0" smtClean="0">
                <a:latin typeface="Times New Roman" pitchFamily="18" charset="0"/>
                <a:cs typeface="Times New Roman" pitchFamily="18" charset="0"/>
              </a:rPr>
              <a:t>+ Một </a:t>
            </a:r>
            <a:r>
              <a:rPr lang="en-US" sz="3800" b="1" i="1" dirty="0" smtClean="0">
                <a:latin typeface="Times New Roman" pitchFamily="18" charset="0"/>
                <a:cs typeface="Times New Roman" pitchFamily="18" charset="0"/>
              </a:rPr>
              <a:t>tiếng</a:t>
            </a:r>
            <a:r>
              <a:rPr lang="en-US" sz="3800" dirty="0" smtClean="0">
                <a:latin typeface="Times New Roman" pitchFamily="18" charset="0"/>
                <a:cs typeface="Times New Roman" pitchFamily="18" charset="0"/>
              </a:rPr>
              <a:t> nữa, con sẽ về đến nhà.</a:t>
            </a:r>
            <a:endParaRPr lang="en-US" sz="3800" dirty="0">
              <a:latin typeface="Times New Roman" pitchFamily="18" charset="0"/>
              <a:cs typeface="Times New Roman" pitchFamily="18" charset="0"/>
            </a:endParaRPr>
          </a:p>
        </p:txBody>
      </p:sp>
      <p:sp>
        <p:nvSpPr>
          <p:cNvPr id="23" name="Rectangle 22"/>
          <p:cNvSpPr/>
          <p:nvPr/>
        </p:nvSpPr>
        <p:spPr>
          <a:xfrm>
            <a:off x="967954" y="7546204"/>
            <a:ext cx="16177045" cy="1846659"/>
          </a:xfrm>
          <a:prstGeom prst="rect">
            <a:avLst/>
          </a:prstGeom>
        </p:spPr>
        <p:txBody>
          <a:bodyPr wrap="square">
            <a:spAutoFit/>
          </a:bodyPr>
          <a:lstStyle/>
          <a:p>
            <a:pPr marL="571500" indent="-571500" algn="just">
              <a:lnSpc>
                <a:spcPct val="150000"/>
              </a:lnSpc>
              <a:buFont typeface="Symbol" panose="05050102010706020507" pitchFamily="18" charset="2"/>
              <a:buChar char="Þ"/>
            </a:pPr>
            <a:r>
              <a:rPr lang="vi-VN" sz="3800" dirty="0">
                <a:solidFill>
                  <a:srgbClr val="000000"/>
                </a:solidFill>
                <a:latin typeface="Times New Roman" pitchFamily="18" charset="0"/>
                <a:ea typeface="Times New Roman" panose="02020603050405020304" pitchFamily="18" charset="0"/>
                <a:cs typeface="Times New Roman" pitchFamily="18" charset="0"/>
              </a:rPr>
              <a:t>“</a:t>
            </a:r>
            <a:r>
              <a:rPr lang="vi-VN" sz="3800" b="1" i="1" dirty="0">
                <a:solidFill>
                  <a:srgbClr val="000000"/>
                </a:solidFill>
                <a:latin typeface="Times New Roman" pitchFamily="18" charset="0"/>
                <a:ea typeface="Times New Roman" panose="02020603050405020304" pitchFamily="18" charset="0"/>
                <a:cs typeface="Times New Roman" pitchFamily="18" charset="0"/>
              </a:rPr>
              <a:t>Tiếng</a:t>
            </a:r>
            <a:r>
              <a:rPr lang="vi-VN" sz="3800" dirty="0">
                <a:solidFill>
                  <a:srgbClr val="000000"/>
                </a:solidFill>
                <a:latin typeface="Times New Roman" pitchFamily="18" charset="0"/>
                <a:ea typeface="Times New Roman" panose="02020603050405020304" pitchFamily="18" charset="0"/>
                <a:cs typeface="Times New Roman" pitchFamily="18" charset="0"/>
              </a:rPr>
              <a:t>” trong </a:t>
            </a:r>
            <a:r>
              <a:rPr lang="en-US" sz="3800" dirty="0" smtClean="0">
                <a:solidFill>
                  <a:srgbClr val="000000"/>
                </a:solidFill>
                <a:latin typeface="Times New Roman" pitchFamily="18" charset="0"/>
                <a:ea typeface="Times New Roman" panose="02020603050405020304" pitchFamily="18" charset="0"/>
                <a:cs typeface="Times New Roman" pitchFamily="18" charset="0"/>
              </a:rPr>
              <a:t>câu đầu</a:t>
            </a:r>
            <a:r>
              <a:rPr lang="vi-VN" sz="3800" dirty="0" smtClean="0">
                <a:solidFill>
                  <a:srgbClr val="000000"/>
                </a:solidFill>
                <a:latin typeface="Times New Roman" pitchFamily="18" charset="0"/>
                <a:ea typeface="Times New Roman" panose="02020603050405020304" pitchFamily="18" charset="0"/>
                <a:cs typeface="Times New Roman" pitchFamily="18" charset="0"/>
              </a:rPr>
              <a:t> </a:t>
            </a:r>
            <a:r>
              <a:rPr lang="vi-VN" sz="3800" dirty="0">
                <a:solidFill>
                  <a:srgbClr val="000000"/>
                </a:solidFill>
                <a:latin typeface="Times New Roman" pitchFamily="18" charset="0"/>
                <a:ea typeface="Times New Roman" panose="02020603050405020304" pitchFamily="18" charset="0"/>
                <a:cs typeface="Times New Roman" pitchFamily="18" charset="0"/>
              </a:rPr>
              <a:t>là từ chỉ âm thanh phát ra từ một sự vật, đối tượng</a:t>
            </a:r>
            <a:r>
              <a:rPr lang="vi-VN" sz="3800" dirty="0" smtClean="0">
                <a:solidFill>
                  <a:srgbClr val="000000"/>
                </a:solidFill>
                <a:latin typeface="Times New Roman" pitchFamily="18" charset="0"/>
                <a:ea typeface="Times New Roman" panose="02020603050405020304" pitchFamily="18" charset="0"/>
                <a:cs typeface="Times New Roman" pitchFamily="18" charset="0"/>
              </a:rPr>
              <a:t>.</a:t>
            </a:r>
            <a:endParaRPr lang="en-US" sz="3800" dirty="0" smtClean="0">
              <a:solidFill>
                <a:srgbClr val="000000"/>
              </a:solidFill>
              <a:latin typeface="Times New Roman" pitchFamily="18" charset="0"/>
              <a:ea typeface="Times New Roman" panose="02020603050405020304" pitchFamily="18" charset="0"/>
              <a:cs typeface="Times New Roman" pitchFamily="18" charset="0"/>
            </a:endParaRPr>
          </a:p>
          <a:p>
            <a:pPr marL="571500" indent="-571500" algn="just">
              <a:lnSpc>
                <a:spcPct val="150000"/>
              </a:lnSpc>
              <a:buFont typeface="Symbol" panose="05050102010706020507" pitchFamily="18" charset="2"/>
              <a:buChar char="Þ"/>
            </a:pPr>
            <a:r>
              <a:rPr lang="en-US" sz="3800" dirty="0">
                <a:latin typeface="Times New Roman" pitchFamily="18" charset="0"/>
                <a:ea typeface="Times New Roman" panose="02020603050405020304" pitchFamily="18" charset="0"/>
                <a:cs typeface="Times New Roman" pitchFamily="18" charset="0"/>
              </a:rPr>
              <a:t>“</a:t>
            </a:r>
            <a:r>
              <a:rPr lang="en-US" sz="3800" b="1" i="1" dirty="0">
                <a:latin typeface="Times New Roman" pitchFamily="18" charset="0"/>
                <a:ea typeface="Times New Roman" panose="02020603050405020304" pitchFamily="18" charset="0"/>
                <a:cs typeface="Times New Roman" pitchFamily="18" charset="0"/>
              </a:rPr>
              <a:t>Tiếng</a:t>
            </a:r>
            <a:r>
              <a:rPr lang="en-US" sz="3800" dirty="0">
                <a:latin typeface="Times New Roman" pitchFamily="18" charset="0"/>
                <a:ea typeface="Times New Roman" panose="02020603050405020304" pitchFamily="18" charset="0"/>
                <a:cs typeface="Times New Roman" pitchFamily="18" charset="0"/>
              </a:rPr>
              <a:t>” trong </a:t>
            </a:r>
            <a:r>
              <a:rPr lang="en-US" sz="3800" dirty="0" smtClean="0">
                <a:latin typeface="Times New Roman" pitchFamily="18" charset="0"/>
                <a:ea typeface="Times New Roman" panose="02020603050405020304" pitchFamily="18" charset="0"/>
                <a:cs typeface="Times New Roman" pitchFamily="18" charset="0"/>
              </a:rPr>
              <a:t>câu </a:t>
            </a:r>
            <a:r>
              <a:rPr lang="en-US" sz="3800" dirty="0" err="1" smtClean="0">
                <a:latin typeface="Times New Roman" pitchFamily="18" charset="0"/>
                <a:ea typeface="Times New Roman" panose="02020603050405020304" pitchFamily="18" charset="0"/>
                <a:cs typeface="Times New Roman" pitchFamily="18" charset="0"/>
              </a:rPr>
              <a:t>tiếp</a:t>
            </a:r>
            <a:r>
              <a:rPr lang="en-US" sz="3800" dirty="0" smtClean="0">
                <a:latin typeface="Times New Roman" pitchFamily="18" charset="0"/>
                <a:ea typeface="Times New Roman" panose="02020603050405020304" pitchFamily="18" charset="0"/>
                <a:cs typeface="Times New Roman" pitchFamily="18" charset="0"/>
              </a:rPr>
              <a:t> </a:t>
            </a:r>
            <a:r>
              <a:rPr lang="en-US" sz="3800" dirty="0">
                <a:latin typeface="Times New Roman" pitchFamily="18" charset="0"/>
                <a:ea typeface="Times New Roman" panose="02020603050405020304" pitchFamily="18" charset="0"/>
                <a:cs typeface="Times New Roman" pitchFamily="18" charset="0"/>
              </a:rPr>
              <a:t>là từ chỉ thời </a:t>
            </a:r>
            <a:r>
              <a:rPr lang="en-US" sz="3800" dirty="0" err="1">
                <a:latin typeface="Times New Roman" pitchFamily="18" charset="0"/>
                <a:ea typeface="Times New Roman" panose="02020603050405020304" pitchFamily="18" charset="0"/>
                <a:cs typeface="Times New Roman" pitchFamily="18" charset="0"/>
              </a:rPr>
              <a:t>gian</a:t>
            </a:r>
            <a:r>
              <a:rPr lang="en-US" sz="3800" dirty="0">
                <a:latin typeface="Times New Roman" pitchFamily="18" charset="0"/>
                <a:ea typeface="Times New Roman" panose="02020603050405020304" pitchFamily="18" charset="0"/>
                <a:cs typeface="Times New Roman" pitchFamily="18" charset="0"/>
              </a:rPr>
              <a:t> một </a:t>
            </a:r>
            <a:r>
              <a:rPr lang="en-US" sz="3800" dirty="0" err="1">
                <a:latin typeface="Times New Roman" pitchFamily="18" charset="0"/>
                <a:ea typeface="Times New Roman" panose="02020603050405020304" pitchFamily="18" charset="0"/>
                <a:cs typeface="Times New Roman" pitchFamily="18" charset="0"/>
              </a:rPr>
              <a:t>giờ</a:t>
            </a:r>
            <a:r>
              <a:rPr lang="en-US" sz="3800" dirty="0">
                <a:latin typeface="Times New Roman" pitchFamily="18" charset="0"/>
                <a:ea typeface="Times New Roman" panose="02020603050405020304" pitchFamily="18" charset="0"/>
                <a:cs typeface="Times New Roman" pitchFamily="18" charset="0"/>
              </a:rPr>
              <a:t> </a:t>
            </a:r>
            <a:r>
              <a:rPr lang="en-US" sz="3800" dirty="0" err="1">
                <a:latin typeface="Times New Roman" pitchFamily="18" charset="0"/>
                <a:ea typeface="Times New Roman" panose="02020603050405020304" pitchFamily="18" charset="0"/>
                <a:cs typeface="Times New Roman" pitchFamily="18" charset="0"/>
              </a:rPr>
              <a:t>đồng</a:t>
            </a:r>
            <a:r>
              <a:rPr lang="en-US" sz="3800" dirty="0">
                <a:latin typeface="Times New Roman" pitchFamily="18" charset="0"/>
                <a:ea typeface="Times New Roman" panose="02020603050405020304" pitchFamily="18" charset="0"/>
                <a:cs typeface="Times New Roman" pitchFamily="18" charset="0"/>
              </a:rPr>
              <a:t> </a:t>
            </a:r>
            <a:r>
              <a:rPr lang="en-US" sz="3800" dirty="0" err="1">
                <a:latin typeface="Times New Roman" pitchFamily="18" charset="0"/>
                <a:ea typeface="Times New Roman" panose="02020603050405020304" pitchFamily="18" charset="0"/>
                <a:cs typeface="Times New Roman" pitchFamily="18" charset="0"/>
              </a:rPr>
              <a:t>hồ</a:t>
            </a:r>
            <a:r>
              <a:rPr lang="en-US" sz="3800" dirty="0">
                <a:latin typeface="Times New Roman" pitchFamily="18" charset="0"/>
                <a:ea typeface="Times New Roman" panose="02020603050405020304" pitchFamily="18" charset="0"/>
                <a:cs typeface="Times New Roman" pitchFamily="18" charset="0"/>
              </a:rPr>
              <a:t>.</a:t>
            </a:r>
            <a:endParaRPr lang="en-US" sz="3800" dirty="0">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15486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8" dur="500"/>
                                        <p:tgtEl>
                                          <p:spTgt spid="22">
                                            <p:txEl>
                                              <p:pRg st="0" end="0"/>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21" dur="500"/>
                                        <p:tgtEl>
                                          <p:spTgt spid="22">
                                            <p:txEl>
                                              <p:pRg st="1" end="1"/>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4" dur="500"/>
                                        <p:tgtEl>
                                          <p:spTgt spid="2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anim calcmode="lin" valueType="num">
                                      <p:cBhvr>
                                        <p:cTn id="29"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3">
                                            <p:txEl>
                                              <p:pRg st="1" end="1"/>
                                            </p:txEl>
                                          </p:spTgt>
                                        </p:tgtEl>
                                        <p:attrNameLst>
                                          <p:attrName>style.visibility</p:attrName>
                                        </p:attrNameLst>
                                      </p:cBhvr>
                                      <p:to>
                                        <p:strVal val="visible"/>
                                      </p:to>
                                    </p:set>
                                    <p:anim calcmode="lin" valueType="num">
                                      <p:cBhvr>
                                        <p:cTn id="36" dur="5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37" dur="500" fill="hold"/>
                                        <p:tgtEl>
                                          <p:spTgt spid="23">
                                            <p:txEl>
                                              <p:pRg st="1" end="1"/>
                                            </p:txEl>
                                          </p:spTgt>
                                        </p:tgtEl>
                                        <p:attrNameLst>
                                          <p:attrName>ppt_h</p:attrName>
                                        </p:attrNameLst>
                                      </p:cBhvr>
                                      <p:tavLst>
                                        <p:tav tm="0">
                                          <p:val>
                                            <p:fltVal val="0"/>
                                          </p:val>
                                        </p:tav>
                                        <p:tav tm="100000">
                                          <p:val>
                                            <p:strVal val="#ppt_h"/>
                                          </p:val>
                                        </p:tav>
                                      </p:tavLst>
                                    </p:anim>
                                    <p:animEffect transition="in" filter="fade">
                                      <p:cBhvr>
                                        <p:cTn id="38"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873080" y="6913976"/>
            <a:ext cx="11125898" cy="11004524"/>
          </a:xfrm>
          <a:prstGeom prst="rect">
            <a:avLst/>
          </a:prstGeom>
        </p:spPr>
      </p:pic>
      <p:sp>
        <p:nvSpPr>
          <p:cNvPr id="4" name="TextBox 4"/>
          <p:cNvSpPr txBox="1"/>
          <p:nvPr/>
        </p:nvSpPr>
        <p:spPr>
          <a:xfrm>
            <a:off x="1143000" y="419100"/>
            <a:ext cx="9030675" cy="1347485"/>
          </a:xfrm>
          <a:prstGeom prst="rect">
            <a:avLst/>
          </a:prstGeom>
        </p:spPr>
        <p:txBody>
          <a:bodyPr wrap="square" lIns="0" tIns="0" rIns="0" bIns="0" rtlCol="0" anchor="t">
            <a:spAutoFit/>
          </a:bodyPr>
          <a:lstStyle/>
          <a:p>
            <a:pPr marL="0" lvl="1" algn="ctr">
              <a:lnSpc>
                <a:spcPts val="11357"/>
              </a:lnSpc>
              <a:spcBef>
                <a:spcPct val="0"/>
              </a:spcBef>
            </a:pPr>
            <a:r>
              <a:rPr lang="en-US" sz="8600" b="1" u="none" spc="-206" dirty="0" smtClean="0">
                <a:solidFill>
                  <a:srgbClr val="C00000"/>
                </a:solidFill>
                <a:latin typeface="Times New Roman" pitchFamily="18" charset="0"/>
                <a:cs typeface="Times New Roman" pitchFamily="18" charset="0"/>
              </a:rPr>
              <a:t>II. THỰC HÀNH</a:t>
            </a:r>
            <a:endParaRPr lang="en-US" sz="8600" b="1" u="none" spc="-206"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8903848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5" name="TextBox 5"/>
          <p:cNvSpPr txBox="1"/>
          <p:nvPr/>
        </p:nvSpPr>
        <p:spPr>
          <a:xfrm>
            <a:off x="7382046" y="1406685"/>
            <a:ext cx="3542014" cy="1101327"/>
          </a:xfrm>
          <a:prstGeom prst="rect">
            <a:avLst/>
          </a:prstGeom>
        </p:spPr>
        <p:txBody>
          <a:bodyPr wrap="square" lIns="0" tIns="0" rIns="0" bIns="0" rtlCol="0" anchor="t">
            <a:spAutoFit/>
          </a:bodyPr>
          <a:lstStyle/>
          <a:p>
            <a:pPr marL="0" lvl="1" indent="0" algn="ctr">
              <a:lnSpc>
                <a:spcPts val="9679"/>
              </a:lnSpc>
              <a:spcBef>
                <a:spcPct val="0"/>
              </a:spcBef>
            </a:pPr>
            <a:r>
              <a:rPr lang="en-US" sz="5600" b="1" u="none" spc="-175" dirty="0" smtClean="0">
                <a:solidFill>
                  <a:srgbClr val="FF0000"/>
                </a:solidFill>
                <a:latin typeface="Times New Roman" pitchFamily="18" charset="0"/>
                <a:cs typeface="Times New Roman" pitchFamily="18" charset="0"/>
              </a:rPr>
              <a:t>BÀI TẬP 1</a:t>
            </a:r>
            <a:endParaRPr lang="en-US" sz="5600" b="1" u="none" spc="-175" dirty="0">
              <a:solidFill>
                <a:srgbClr val="FF0000"/>
              </a:solidFill>
              <a:latin typeface="Times New Roman" pitchFamily="18" charset="0"/>
              <a:cs typeface="Times New Roman" pitchFamily="18" charset="0"/>
            </a:endParaRPr>
          </a:p>
        </p:txBody>
      </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790328">
            <a:off x="14018201" y="9329835"/>
            <a:ext cx="394361" cy="400921"/>
          </a:xfrm>
          <a:prstGeom prst="rect">
            <a:avLst/>
          </a:prstGeom>
        </p:spPr>
      </p:pic>
      <p:sp>
        <p:nvSpPr>
          <p:cNvPr id="16" name="TextBox 15"/>
          <p:cNvSpPr txBox="1"/>
          <p:nvPr/>
        </p:nvSpPr>
        <p:spPr>
          <a:xfrm>
            <a:off x="1890740" y="2676205"/>
            <a:ext cx="15240000" cy="830997"/>
          </a:xfrm>
          <a:prstGeom prst="rect">
            <a:avLst/>
          </a:prstGeom>
          <a:noFill/>
        </p:spPr>
        <p:txBody>
          <a:bodyPr wrap="square" rtlCol="0">
            <a:spAutoFit/>
          </a:bodyPr>
          <a:lstStyle/>
          <a:p>
            <a:r>
              <a:rPr lang="en-US" sz="4800" b="1" i="1" dirty="0" smtClean="0">
                <a:latin typeface="Times New Roman" pitchFamily="18" charset="0"/>
                <a:cs typeface="Times New Roman" pitchFamily="18" charset="0"/>
              </a:rPr>
              <a:t>Đọc các </a:t>
            </a:r>
            <a:r>
              <a:rPr lang="en-US" sz="4800" b="1" i="1" dirty="0" err="1" smtClean="0">
                <a:latin typeface="Times New Roman" pitchFamily="18" charset="0"/>
                <a:cs typeface="Times New Roman" pitchFamily="18" charset="0"/>
              </a:rPr>
              <a:t>đoạn</a:t>
            </a:r>
            <a:r>
              <a:rPr lang="en-US" sz="4800" b="1" i="1" dirty="0" smtClean="0">
                <a:latin typeface="Times New Roman" pitchFamily="18" charset="0"/>
                <a:cs typeface="Times New Roman" pitchFamily="18" charset="0"/>
              </a:rPr>
              <a:t> văn </a:t>
            </a:r>
            <a:r>
              <a:rPr lang="en-US" sz="4800" b="1" i="1" dirty="0" err="1" smtClean="0">
                <a:latin typeface="Times New Roman" pitchFamily="18" charset="0"/>
                <a:cs typeface="Times New Roman" pitchFamily="18" charset="0"/>
              </a:rPr>
              <a:t>và</a:t>
            </a:r>
            <a:r>
              <a:rPr lang="en-US" sz="4800" b="1" i="1" dirty="0" smtClean="0">
                <a:latin typeface="Times New Roman" pitchFamily="18" charset="0"/>
                <a:cs typeface="Times New Roman" pitchFamily="18" charset="0"/>
              </a:rPr>
              <a:t> trả </a:t>
            </a:r>
            <a:r>
              <a:rPr lang="en-US" sz="4800" b="1" i="1" dirty="0" err="1" smtClean="0">
                <a:latin typeface="Times New Roman" pitchFamily="18" charset="0"/>
                <a:cs typeface="Times New Roman" pitchFamily="18" charset="0"/>
              </a:rPr>
              <a:t>lời</a:t>
            </a:r>
            <a:r>
              <a:rPr lang="en-US" sz="4800" b="1" i="1" dirty="0" smtClean="0">
                <a:latin typeface="Times New Roman" pitchFamily="18" charset="0"/>
                <a:cs typeface="Times New Roman" pitchFamily="18" charset="0"/>
              </a:rPr>
              <a:t> các </a:t>
            </a:r>
            <a:r>
              <a:rPr lang="en-US" sz="4800" b="1" i="1" dirty="0" err="1" smtClean="0">
                <a:latin typeface="Times New Roman" pitchFamily="18" charset="0"/>
                <a:cs typeface="Times New Roman" pitchFamily="18" charset="0"/>
              </a:rPr>
              <a:t>yêu</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cầu</a:t>
            </a:r>
            <a:r>
              <a:rPr lang="en-US" sz="4800" b="1" i="1" dirty="0" smtClean="0">
                <a:latin typeface="Times New Roman" pitchFamily="18" charset="0"/>
                <a:cs typeface="Times New Roman" pitchFamily="18" charset="0"/>
              </a:rPr>
              <a:t> trong SGK</a:t>
            </a:r>
            <a:endParaRPr lang="en-US" sz="4800" b="1" i="1" dirty="0">
              <a:latin typeface="Times New Roman" pitchFamily="18" charset="0"/>
              <a:cs typeface="Times New Roman" pitchFamily="18" charset="0"/>
            </a:endParaRPr>
          </a:p>
        </p:txBody>
      </p:sp>
      <p:sp>
        <p:nvSpPr>
          <p:cNvPr id="17" name="Rectangle 16"/>
          <p:cNvSpPr/>
          <p:nvPr/>
        </p:nvSpPr>
        <p:spPr>
          <a:xfrm>
            <a:off x="2130161" y="3808196"/>
            <a:ext cx="14761157" cy="3970318"/>
          </a:xfrm>
          <a:prstGeom prst="rect">
            <a:avLst/>
          </a:prstGeom>
        </p:spPr>
        <p:txBody>
          <a:bodyPr wrap="square">
            <a:spAutoFit/>
          </a:bodyPr>
          <a:lstStyle/>
          <a:p>
            <a:pPr algn="just">
              <a:lnSpc>
                <a:spcPct val="150000"/>
              </a:lnSpc>
              <a:defRPr/>
            </a:pPr>
            <a:r>
              <a:rPr lang="en-US" sz="4200" dirty="0">
                <a:latin typeface="Times New Roman" pitchFamily="18" charset="0"/>
                <a:cs typeface="Times New Roman" pitchFamily="18" charset="0"/>
              </a:rPr>
              <a:t>a) </a:t>
            </a:r>
            <a:r>
              <a:rPr lang="en-US" sz="4200" dirty="0" smtClean="0">
                <a:latin typeface="Times New Roman" pitchFamily="18" charset="0"/>
                <a:cs typeface="Times New Roman" pitchFamily="18" charset="0"/>
              </a:rPr>
              <a:t>- Từ </a:t>
            </a:r>
            <a:r>
              <a:rPr lang="en-US" sz="4200" dirty="0">
                <a:latin typeface="Times New Roman" pitchFamily="18" charset="0"/>
                <a:cs typeface="Times New Roman" pitchFamily="18" charset="0"/>
              </a:rPr>
              <a:t>“</a:t>
            </a:r>
            <a:r>
              <a:rPr lang="en-US" sz="4200" b="1" dirty="0">
                <a:latin typeface="Times New Roman" pitchFamily="18" charset="0"/>
                <a:cs typeface="Times New Roman" pitchFamily="18" charset="0"/>
              </a:rPr>
              <a:t>t</a:t>
            </a:r>
            <a:r>
              <a:rPr lang="en-US" sz="4200" b="1" i="1" dirty="0">
                <a:latin typeface="Times New Roman" pitchFamily="18" charset="0"/>
                <a:cs typeface="Times New Roman" pitchFamily="18" charset="0"/>
              </a:rPr>
              <a:t>rong</a:t>
            </a:r>
            <a:r>
              <a:rPr lang="en-US" sz="4200" dirty="0">
                <a:latin typeface="Times New Roman" pitchFamily="18" charset="0"/>
                <a:cs typeface="Times New Roman" pitchFamily="18" charset="0"/>
              </a:rPr>
              <a:t>” ở câu </a:t>
            </a:r>
            <a:r>
              <a:rPr lang="en-US" sz="4200" dirty="0" err="1">
                <a:latin typeface="Times New Roman" pitchFamily="18" charset="0"/>
                <a:cs typeface="Times New Roman" pitchFamily="18" charset="0"/>
              </a:rPr>
              <a:t>thơ</a:t>
            </a:r>
            <a:r>
              <a:rPr lang="en-US" sz="4200" dirty="0">
                <a:latin typeface="Times New Roman" pitchFamily="18" charset="0"/>
                <a:cs typeface="Times New Roman" pitchFamily="18" charset="0"/>
              </a:rPr>
              <a:t> thứ nhất </a:t>
            </a:r>
            <a:r>
              <a:rPr lang="en-US" sz="4200" dirty="0" err="1">
                <a:latin typeface="Times New Roman" pitchFamily="18" charset="0"/>
                <a:cs typeface="Times New Roman" pitchFamily="18" charset="0"/>
              </a:rPr>
              <a:t>mang</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nghĩa</a:t>
            </a:r>
            <a:r>
              <a:rPr lang="en-US" sz="4200" dirty="0">
                <a:latin typeface="Times New Roman" pitchFamily="18" charset="0"/>
                <a:cs typeface="Times New Roman" pitchFamily="18" charset="0"/>
              </a:rPr>
              <a:t> là </a:t>
            </a:r>
            <a:r>
              <a:rPr lang="en-US" sz="4200" dirty="0" smtClean="0">
                <a:latin typeface="Times New Roman" pitchFamily="18" charset="0"/>
                <a:cs typeface="Times New Roman" pitchFamily="18" charset="0"/>
              </a:rPr>
              <a:t>trong </a:t>
            </a:r>
            <a:r>
              <a:rPr lang="en-US" sz="4200" dirty="0" err="1" smtClean="0">
                <a:latin typeface="Times New Roman" pitchFamily="18" charset="0"/>
                <a:cs typeface="Times New Roman" pitchFamily="18" charset="0"/>
              </a:rPr>
              <a:t>veo</a:t>
            </a:r>
            <a:r>
              <a:rPr lang="en-US" sz="4200" dirty="0">
                <a:latin typeface="Times New Roman" pitchFamily="18" charset="0"/>
                <a:cs typeface="Times New Roman" pitchFamily="18" charset="0"/>
              </a:rPr>
              <a:t>, trong </a:t>
            </a:r>
            <a:r>
              <a:rPr lang="en-US" sz="4200" dirty="0" err="1">
                <a:latin typeface="Times New Roman" pitchFamily="18" charset="0"/>
                <a:cs typeface="Times New Roman" pitchFamily="18" charset="0"/>
              </a:rPr>
              <a:t>vắt</a:t>
            </a:r>
            <a:r>
              <a:rPr lang="en-US" sz="4200" dirty="0">
                <a:latin typeface="Times New Roman" pitchFamily="18" charset="0"/>
                <a:cs typeface="Times New Roman" pitchFamily="18" charset="0"/>
              </a:rPr>
              <a:t> có thể </a:t>
            </a:r>
            <a:r>
              <a:rPr lang="en-US" sz="4200" dirty="0" err="1">
                <a:latin typeface="Times New Roman" pitchFamily="18" charset="0"/>
                <a:cs typeface="Times New Roman" pitchFamily="18" charset="0"/>
              </a:rPr>
              <a:t>nhìn</a:t>
            </a:r>
            <a:r>
              <a:rPr lang="en-US" sz="4200" dirty="0">
                <a:latin typeface="Times New Roman" pitchFamily="18" charset="0"/>
                <a:cs typeface="Times New Roman" pitchFamily="18" charset="0"/>
              </a:rPr>
              <a:t> thấy </a:t>
            </a:r>
            <a:r>
              <a:rPr lang="en-US" sz="4200" dirty="0" err="1">
                <a:latin typeface="Times New Roman" pitchFamily="18" charset="0"/>
                <a:cs typeface="Times New Roman" pitchFamily="18" charset="0"/>
              </a:rPr>
              <a:t>vật</a:t>
            </a:r>
            <a:r>
              <a:rPr lang="en-US" sz="4200" dirty="0">
                <a:latin typeface="Times New Roman" pitchFamily="18" charset="0"/>
                <a:cs typeface="Times New Roman" pitchFamily="18" charset="0"/>
              </a:rPr>
              <a:t> ở khác.</a:t>
            </a:r>
          </a:p>
          <a:p>
            <a:pPr algn="just">
              <a:lnSpc>
                <a:spcPct val="150000"/>
              </a:lnSpc>
              <a:defRPr/>
            </a:pPr>
            <a:r>
              <a:rPr lang="en-US" sz="4200" dirty="0">
                <a:latin typeface="Times New Roman" pitchFamily="18" charset="0"/>
                <a:cs typeface="Times New Roman" pitchFamily="18" charset="0"/>
              </a:rPr>
              <a:t>   </a:t>
            </a:r>
            <a:r>
              <a:rPr lang="en-US" sz="4200" dirty="0" smtClean="0">
                <a:latin typeface="Times New Roman" pitchFamily="18" charset="0"/>
                <a:cs typeface="Times New Roman" pitchFamily="18" charset="0"/>
              </a:rPr>
              <a:t> - Từ </a:t>
            </a:r>
            <a:r>
              <a:rPr lang="en-US" sz="4200" dirty="0">
                <a:latin typeface="Times New Roman" pitchFamily="18" charset="0"/>
                <a:cs typeface="Times New Roman" pitchFamily="18" charset="0"/>
              </a:rPr>
              <a:t>“</a:t>
            </a:r>
            <a:r>
              <a:rPr lang="en-US" sz="4200" b="1" i="1" dirty="0">
                <a:latin typeface="Times New Roman" pitchFamily="18" charset="0"/>
                <a:cs typeface="Times New Roman" pitchFamily="18" charset="0"/>
              </a:rPr>
              <a:t>trong</a:t>
            </a:r>
            <a:r>
              <a:rPr lang="en-US" sz="4200" dirty="0">
                <a:latin typeface="Times New Roman" pitchFamily="18" charset="0"/>
                <a:cs typeface="Times New Roman" pitchFamily="18" charset="0"/>
              </a:rPr>
              <a:t>” ở câu </a:t>
            </a:r>
            <a:r>
              <a:rPr lang="en-US" sz="4200" dirty="0" err="1">
                <a:latin typeface="Times New Roman" pitchFamily="18" charset="0"/>
                <a:cs typeface="Times New Roman" pitchFamily="18" charset="0"/>
              </a:rPr>
              <a:t>thơ</a:t>
            </a:r>
            <a:r>
              <a:rPr lang="en-US" sz="4200" dirty="0">
                <a:latin typeface="Times New Roman" pitchFamily="18" charset="0"/>
                <a:cs typeface="Times New Roman" pitchFamily="18" charset="0"/>
              </a:rPr>
              <a:t> thứ </a:t>
            </a:r>
            <a:r>
              <a:rPr lang="en-US" sz="4200" dirty="0" err="1">
                <a:latin typeface="Times New Roman" pitchFamily="18" charset="0"/>
                <a:cs typeface="Times New Roman" pitchFamily="18" charset="0"/>
              </a:rPr>
              <a:t>hai</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nghĩa</a:t>
            </a:r>
            <a:r>
              <a:rPr lang="en-US" sz="4200" dirty="0">
                <a:latin typeface="Times New Roman" pitchFamily="18" charset="0"/>
                <a:cs typeface="Times New Roman" pitchFamily="18" charset="0"/>
              </a:rPr>
              <a:t> là ở trong một </a:t>
            </a:r>
            <a:r>
              <a:rPr lang="en-US" sz="4200" dirty="0" smtClean="0">
                <a:latin typeface="Times New Roman" pitchFamily="18" charset="0"/>
                <a:cs typeface="Times New Roman" pitchFamily="18" charset="0"/>
              </a:rPr>
              <a:t>	</a:t>
            </a:r>
            <a:r>
              <a:rPr lang="en-US" sz="4200" dirty="0" err="1" smtClean="0">
                <a:latin typeface="Times New Roman" pitchFamily="18" charset="0"/>
                <a:cs typeface="Times New Roman" pitchFamily="18" charset="0"/>
              </a:rPr>
              <a:t>tập</a:t>
            </a:r>
            <a:r>
              <a:rPr lang="en-US" sz="4200" dirty="0" smtClean="0">
                <a:latin typeface="Times New Roman" pitchFamily="18" charset="0"/>
                <a:cs typeface="Times New Roman" pitchFamily="18" charset="0"/>
              </a:rPr>
              <a:t> </a:t>
            </a:r>
            <a:r>
              <a:rPr lang="en-US" sz="4200" dirty="0">
                <a:latin typeface="Times New Roman" pitchFamily="18" charset="0"/>
                <a:cs typeface="Times New Roman" pitchFamily="18" charset="0"/>
              </a:rPr>
              <a:t>thể, một </a:t>
            </a:r>
            <a:r>
              <a:rPr lang="en-US" sz="4200" dirty="0" err="1">
                <a:latin typeface="Times New Roman" pitchFamily="18" charset="0"/>
                <a:cs typeface="Times New Roman" pitchFamily="18" charset="0"/>
              </a:rPr>
              <a:t>cộng</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đồng</a:t>
            </a:r>
            <a:r>
              <a:rPr lang="en-US" sz="42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barn(inVertical)">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barn(inVertical)">
                                      <p:cBhvr>
                                        <p:cTn id="2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770</Words>
  <Application>Microsoft Office PowerPoint</Application>
  <PresentationFormat>Custom</PresentationFormat>
  <Paragraphs>83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Times New Roman</vt:lpstr>
      <vt:lpstr>Symbol</vt:lpstr>
      <vt:lpstr>Calibri</vt:lpstr>
      <vt:lpstr>SimSun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10</dc:creator>
  <cp:lastModifiedBy>Windows 10</cp:lastModifiedBy>
  <cp:revision>19</cp:revision>
  <dcterms:created xsi:type="dcterms:W3CDTF">2006-08-16T00:00:00Z</dcterms:created>
  <dcterms:modified xsi:type="dcterms:W3CDTF">2025-06-23T15:10:39Z</dcterms:modified>
  <dc:identifier>DAEt-d3kjac</dc:identifier>
</cp:coreProperties>
</file>