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63" r:id="rId5"/>
    <p:sldId id="276" r:id="rId6"/>
    <p:sldId id="277" r:id="rId7"/>
    <p:sldId id="258" r:id="rId8"/>
    <p:sldId id="266" r:id="rId9"/>
    <p:sldId id="278" r:id="rId10"/>
    <p:sldId id="279" r:id="rId11"/>
    <p:sldId id="280" r:id="rId12"/>
    <p:sldId id="275" r:id="rId13"/>
    <p:sldId id="269" r:id="rId14"/>
    <p:sldId id="283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imSun" pitchFamily="2" charset="-12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svg"/><Relationship Id="rId21" Type="http://schemas.openxmlformats.org/officeDocument/2006/relationships/image" Target="../media/image75.svg"/><Relationship Id="rId2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.png"/><Relationship Id="rId2" Type="http://schemas.openxmlformats.org/officeDocument/2006/relationships/image" Target="../media/image8.pn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.png"/><Relationship Id="rId2" Type="http://schemas.openxmlformats.org/officeDocument/2006/relationships/image" Target="../media/image8.pn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svg"/><Relationship Id="rId21" Type="http://schemas.openxmlformats.org/officeDocument/2006/relationships/image" Target="../media/image7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77287" y="850454"/>
            <a:ext cx="9501261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</a:pPr>
            <a:r>
              <a:rPr lang="en-US" sz="6400" b="1" dirty="0" smtClean="0">
                <a:solidFill>
                  <a:srgbClr val="F04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04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8857" y="1761153"/>
            <a:ext cx="13445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i="1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	</a:t>
            </a:r>
            <a:r>
              <a:rPr lang="vi-VN" sz="4200" b="1" i="1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Trong </a:t>
            </a:r>
            <a:r>
              <a:rPr lang="vi-VN" sz="4200" b="1" i="1" kern="100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gia đình của em, em có anh, chị , em không? Tình cảm của em với anh, chị, em mình như thế nào? Anh chị, em trong gia đình thường thể hiện sự quan tâm nhau bằng những cách nào?</a:t>
            </a:r>
            <a:endParaRPr lang="en-US" sz="42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3751" r="9310" b="14250"/>
          <a:stretch/>
        </p:blipFill>
        <p:spPr>
          <a:xfrm>
            <a:off x="13778548" y="5320882"/>
            <a:ext cx="4308089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912104">
            <a:off x="601184" y="340762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841531" y="880110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648513">
            <a:off x="16515796" y="2462082"/>
            <a:ext cx="725008" cy="6986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0" y="1262799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5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28760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3382" y="3222509"/>
            <a:ext cx="155271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Người em được miêu tả về hình dáng, tính cách như thế nào?</a:t>
            </a:r>
            <a:endParaRPr lang="en-US" sz="4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kern="1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Mọi </a:t>
            </a:r>
            <a:r>
              <a:rPr lang="vi-VN" sz="44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người đối xử với cậu bé </a:t>
            </a:r>
            <a:r>
              <a:rPr lang="en-US" sz="4400" kern="100" dirty="0" err="1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ra</a:t>
            </a:r>
            <a:r>
              <a:rPr lang="en-US" sz="4400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4400" kern="100" dirty="0" err="1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sao</a:t>
            </a:r>
            <a:r>
              <a:rPr lang="vi-VN" sz="4400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kern="1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Khi </a:t>
            </a:r>
            <a:r>
              <a:rPr lang="vi-VN" sz="44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được người chị quan tâm, hỏi han, tâm trạng của cậu bé thay đổi như thế nào?</a:t>
            </a:r>
            <a:endParaRPr lang="en-US" sz="4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kern="1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vi-VN" sz="44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các chi tiết trong truyện, em cảm nhận </a:t>
            </a:r>
            <a:r>
              <a:rPr lang="en-US" sz="4400" kern="100" dirty="0" err="1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gì</a:t>
            </a:r>
            <a:r>
              <a:rPr lang="en-US" sz="4400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4400" kern="100" dirty="0" err="1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về</a:t>
            </a:r>
            <a:r>
              <a:rPr lang="en-US" sz="4400" kern="1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vi-VN" sz="4400" kern="1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tình </a:t>
            </a:r>
            <a:r>
              <a:rPr lang="vi-VN" sz="44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cảm của người em dành cho </a:t>
            </a:r>
            <a:r>
              <a:rPr lang="vi-VN" sz="4400" kern="10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chị?</a:t>
            </a:r>
            <a:endParaRPr lang="en-US" sz="4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600200" y="663959"/>
            <a:ext cx="11658600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SUY NGẪM VÀ PHẢN HỒI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3920" y="2335154"/>
            <a:ext cx="3276600" cy="14176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8316" y="2335154"/>
            <a:ext cx="9829800" cy="1417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ôi mắt to đen láy, thể hiện sự e dè.</a:t>
            </a:r>
            <a:endParaRPr lang="en-US" sz="4200" dirty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4224030"/>
            <a:ext cx="3276600" cy="14176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cách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18316" y="3892118"/>
            <a:ext cx="9829800" cy="208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Hồn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đầy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hoài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bão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tốt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cởi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mở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4870520" y="3044002"/>
            <a:ext cx="1047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51470" y="4932878"/>
            <a:ext cx="1047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30536" y="6080738"/>
            <a:ext cx="1274419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ọi </a:t>
            </a:r>
            <a:r>
              <a:rPr lang="vi-VN" sz="4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 đều nhìn chằm chằm vì em khác thường.</a:t>
            </a:r>
            <a:endParaRPr lang="en-US" sz="42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262799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5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1600200" y="663959"/>
            <a:ext cx="11658600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SUY NGẪM VÀ PHẢN HỒI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6231" y="7161616"/>
            <a:ext cx="15142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Dù bị chị mắng mỏ, quát nạt nhưng người em vẫn rất yêu quý chị.</a:t>
            </a:r>
            <a:endParaRPr lang="en-US" sz="4200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4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4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 có tình cảm trong sáng, nhân hậu.</a:t>
            </a:r>
            <a:endParaRPr lang="en-US" sz="42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027456" y="495300"/>
            <a:ext cx="10309287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72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72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447800" y="1138297"/>
            <a:ext cx="456013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455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50" y="2019300"/>
            <a:ext cx="1541145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Truyện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kể về cách cư xử của chị em trong gia đình. Qua đó, truyện gửi gắm ý nghĩa để gia đình gắn kết, yêu thương nhau rất cần sự quan tâm, lắng nghe, chia sẻ của mọi thành viên.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428750" y="5036986"/>
            <a:ext cx="664845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455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NGHỆ THUẬT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50" y="5905500"/>
            <a:ext cx="154114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Ngôi kể thứ nhất tự nhiên, chân thật 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giúp nhân vật bộc lộ được những tâm trạng, cảm xúc chân thực, </a:t>
            </a:r>
            <a:r>
              <a:rPr lang="vi-VN" sz="44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â</a:t>
            </a:r>
            <a:r>
              <a:rPr lang="vi-VN" sz="44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 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xúc động cho người đọc.</a:t>
            </a:r>
            <a:endParaRPr lang="nl-NL" sz="4400" dirty="0" smtClean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nl-NL" sz="44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Nghệ thuật miêu tả tâm lí nhân vật tinh tế, sắc sảo.</a:t>
            </a:r>
          </a:p>
        </p:txBody>
      </p:sp>
    </p:spTree>
    <p:extLst>
      <p:ext uri="{BB962C8B-B14F-4D97-AF65-F5344CB8AC3E}">
        <p14:creationId xmlns:p14="http://schemas.microsoft.com/office/powerpoint/2010/main" val="4037270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6934200" y="1104900"/>
            <a:ext cx="4953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6400" b="1" spc="96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spc="96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152673">
            <a:off x="5378517" y="638121"/>
            <a:ext cx="1180784" cy="9335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19400" y="1953135"/>
            <a:ext cx="1249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Học xong truyện, em tự rút ra cho bản thân những bài học gì?</a:t>
            </a:r>
            <a:endParaRPr lang="en-US" sz="4800" b="1" i="1" dirty="0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12" y="4394236"/>
            <a:ext cx="5284879" cy="52848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6934200" y="1104900"/>
            <a:ext cx="4953000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400" b="1" spc="96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96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152673">
            <a:off x="5557996" y="797090"/>
            <a:ext cx="1180784" cy="933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2073290"/>
            <a:ext cx="1143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Theo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chúng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ta cần làm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những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gì để có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gia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đình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hạnh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phúc</a:t>
            </a:r>
            <a:r>
              <a:rPr lang="en-US" sz="4800" b="1" i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?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 b="12231"/>
          <a:stretch/>
        </p:blipFill>
        <p:spPr>
          <a:xfrm>
            <a:off x="5456329" y="4188457"/>
            <a:ext cx="8085410" cy="58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3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472072" y="3848100"/>
            <a:ext cx="15708147" cy="2638192"/>
            <a:chOff x="-4133237" y="323334"/>
            <a:chExt cx="20944196" cy="3517590"/>
          </a:xfrm>
        </p:grpSpPr>
        <p:sp>
          <p:nvSpPr>
            <p:cNvPr id="12" name="TextBox 12"/>
            <p:cNvSpPr txBox="1"/>
            <p:nvPr/>
          </p:nvSpPr>
          <p:spPr>
            <a:xfrm>
              <a:off x="-4133237" y="2217060"/>
              <a:ext cx="20944196" cy="16238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6600" b="1" dirty="0" smtClean="0">
                  <a:solidFill>
                    <a:srgbClr val="F04F45"/>
                  </a:solidFill>
                  <a:latin typeface="Times New Roman" pitchFamily="18" charset="0"/>
                  <a:cs typeface="Times New Roman" pitchFamily="18" charset="0"/>
                </a:rPr>
                <a:t>CHỊ SẼ GỌI EM BẰNG TÊN</a:t>
              </a:r>
              <a:endParaRPr lang="en-US" sz="6600" b="1" dirty="0">
                <a:solidFill>
                  <a:srgbClr val="F04F4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583597" y="323334"/>
              <a:ext cx="15844915" cy="6765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6000" b="1" spc="240" dirty="0" smtClean="0">
                  <a:solidFill>
                    <a:srgbClr val="2E2F30"/>
                  </a:solidFill>
                  <a:latin typeface="Times New Roman" pitchFamily="18" charset="0"/>
                  <a:cs typeface="Times New Roman" pitchFamily="18" charset="0"/>
                </a:rPr>
                <a:t>ĐỌC KẾT NỐI CHỦ ĐIỂM</a:t>
              </a:r>
              <a:endParaRPr lang="en-US" sz="6000" b="1" spc="240" dirty="0">
                <a:solidFill>
                  <a:srgbClr val="2E2F3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164847" y="2410109"/>
            <a:ext cx="15073053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TRẢI NGHIỆM CÙNG VĂN BẢN</a:t>
            </a:r>
            <a:endParaRPr lang="en-US" sz="6000" b="1" spc="96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629400" y="1560085"/>
            <a:ext cx="457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D:\GIAO AN TONG HOP\GA CHÂN TRỜI SÁNG TẠO\MARK VICTO HANS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346" y="2514192"/>
            <a:ext cx="5060053" cy="57749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629400" y="2476500"/>
            <a:ext cx="1031303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Vic</a:t>
            </a:r>
            <a:r>
              <a:rPr lang="en-US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Han</a:t>
            </a:r>
            <a:r>
              <a:rPr lang="en-US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1/1948. </a:t>
            </a:r>
            <a:endParaRPr lang="en-US" sz="4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một diễn giả tâm huyết, ông 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thực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hiện nhiều cuộc nói chuyện ở nhiều quốc gia về đề tài cuộc sống, cách tìm kiếm sức mạnh tinh thần và động lực 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 đẻ bộ sách “Chicken Soup for the Soul” nổi tiếng cùng với 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Giắc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Can-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phiu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188347" y="432400"/>
            <a:ext cx="15073053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TRẢI NGHIỆM CÙNG VĂN BẢN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ác giả Jack Canfield - Thông tin sự nghiệp, sách ha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2"/>
          <a:stretch/>
        </p:blipFill>
        <p:spPr>
          <a:xfrm>
            <a:off x="990600" y="2579091"/>
            <a:ext cx="4572000" cy="533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5562600" y="2324100"/>
            <a:ext cx="1165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Giắc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r>
              <a:rPr lang="en-US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phiu</a:t>
            </a: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200" dirty="0" smtClean="0">
                <a:solidFill>
                  <a:srgbClr val="0070C0"/>
                </a:solidFill>
                <a:latin typeface="+mj-lt"/>
              </a:rPr>
              <a:t>19/8</a:t>
            </a:r>
            <a:r>
              <a:rPr lang="en-US" sz="4200" dirty="0" smtClean="0">
                <a:solidFill>
                  <a:srgbClr val="0070C0"/>
                </a:solidFill>
                <a:latin typeface="+mj-lt"/>
              </a:rPr>
              <a:t>/</a:t>
            </a:r>
            <a:r>
              <a:rPr lang="vi-VN" sz="4200" dirty="0" smtClean="0">
                <a:solidFill>
                  <a:srgbClr val="0070C0"/>
                </a:solidFill>
                <a:latin typeface="+mj-lt"/>
              </a:rPr>
              <a:t>1944</a:t>
            </a:r>
            <a:r>
              <a:rPr lang="vi-VN" sz="4200" b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4200" dirty="0">
                <a:solidFill>
                  <a:srgbClr val="0070C0"/>
                </a:solidFill>
                <a:latin typeface="+mj-lt"/>
              </a:rPr>
              <a:t>tại Hoa Kỳ, tốt nghiệp Thạc sĩ ngành tâm lý giáo dục tại </a:t>
            </a:r>
            <a:r>
              <a:rPr lang="vi-VN" sz="4200" dirty="0" smtClean="0">
                <a:solidFill>
                  <a:srgbClr val="0070C0"/>
                </a:solidFill>
                <a:latin typeface="+mj-lt"/>
              </a:rPr>
              <a:t>Harvard</a:t>
            </a:r>
            <a:r>
              <a:rPr lang="en-US" sz="4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vi-VN" sz="4200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4200" dirty="0" smtClean="0">
              <a:solidFill>
                <a:srgbClr val="0070C0"/>
              </a:solidFill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solidFill>
                  <a:srgbClr val="0070C0"/>
                </a:solidFill>
                <a:latin typeface="+mj-lt"/>
              </a:rPr>
              <a:t>Năm </a:t>
            </a:r>
            <a:r>
              <a:rPr lang="vi-VN" sz="4200" dirty="0">
                <a:solidFill>
                  <a:srgbClr val="0070C0"/>
                </a:solidFill>
                <a:latin typeface="+mj-lt"/>
              </a:rPr>
              <a:t>1973 ông được tổ chức Jaycees vinh danh là một trong mười người đàn ông xuất chúng của nước Mỹ.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1369993"/>
            <a:ext cx="457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188347" y="432400"/>
            <a:ext cx="15073053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TRẢI NGHIỆM CÙNG VĂN BẢN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15845" y="162498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2370975"/>
            <a:ext cx="1127759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 xứ:</a:t>
            </a:r>
            <a:r>
              <a:rPr lang="en-US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tập Tình yêu thương gia đình.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 </a:t>
            </a:r>
            <a:r>
              <a:rPr lang="vi-VN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kể: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 thứ nhất, người chị xưng “</a:t>
            </a:r>
            <a:r>
              <a:rPr lang="vi-VN" sz="4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vi-VN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 và em trai.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9" y="2560041"/>
            <a:ext cx="4852051" cy="57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943600" y="723900"/>
            <a:ext cx="6553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CỤC 3 PHẦN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3972628"/>
            <a:ext cx="5334000" cy="5895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vi-VN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 đầu đến “và em hay bật cười chẳng vì lí do gì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 vật tôi (chị gái) giới thiệu về người em trai.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0800" y="3948814"/>
            <a:ext cx="5619750" cy="5919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vi-VN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 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“nước </a:t>
            </a:r>
            <a:r>
              <a:rPr lang="vi-VN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 của 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tôi”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 </a:t>
            </a:r>
            <a:r>
              <a:rPr lang="vi-VN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 lạnh lùng và ghét em trai mình vì em trai học lớp giáo dục đặc biệt.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496800" y="3948815"/>
            <a:ext cx="5105400" cy="591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3: </a:t>
            </a:r>
            <a:r>
              <a:rPr lang="vi-VN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 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chị nhận ra sai lầm và càng yêu thương, quan tâm chăm sóc em trai mình.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6" idx="4"/>
            <a:endCxn id="27" idx="0"/>
          </p:cNvCxnSpPr>
          <p:nvPr/>
        </p:nvCxnSpPr>
        <p:spPr>
          <a:xfrm flipH="1">
            <a:off x="3200400" y="2705100"/>
            <a:ext cx="6019800" cy="126752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4"/>
            <a:endCxn id="29" idx="0"/>
          </p:cNvCxnSpPr>
          <p:nvPr/>
        </p:nvCxnSpPr>
        <p:spPr>
          <a:xfrm flipH="1">
            <a:off x="9210675" y="2705100"/>
            <a:ext cx="9525" cy="124371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4"/>
            <a:endCxn id="30" idx="0"/>
          </p:cNvCxnSpPr>
          <p:nvPr/>
        </p:nvCxnSpPr>
        <p:spPr>
          <a:xfrm>
            <a:off x="9220200" y="2705100"/>
            <a:ext cx="5829300" cy="124371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81200" y="1271946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người chị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5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903138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3695700"/>
            <a:ext cx="132588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1. Vì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người chị trong câu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lại có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thái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lùng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ghét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trai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mình?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gì đã mở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một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khởi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đầu mới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mối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quan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hệ của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hai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chị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3. Vì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 người chị lại </a:t>
            </a:r>
            <a:r>
              <a:rPr lang="en-US" sz="4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khóc</a:t>
            </a:r>
            <a:r>
              <a:rPr lang="en-US" sz="42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600200" y="663959"/>
            <a:ext cx="11658600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SUY NGẪM VÀ PHẢN HỒI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841531" y="880110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648513">
            <a:off x="16515796" y="2462082"/>
            <a:ext cx="725008" cy="6986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00198" y="2690677"/>
            <a:ext cx="14763868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200" dirty="0" smtClean="0">
                <a:solidFill>
                  <a:srgbClr val="0070C0"/>
                </a:solidFill>
                <a:latin typeface="+mj-lt"/>
                <a:ea typeface="Times New Roman"/>
                <a:cs typeface="Arial" panose="020B0604020202020204" pitchFamily="34" charset="0"/>
              </a:rPr>
              <a:t>Người </a:t>
            </a:r>
            <a:r>
              <a:rPr lang="vi-VN" sz="4200" dirty="0">
                <a:solidFill>
                  <a:srgbClr val="0070C0"/>
                </a:solidFill>
                <a:latin typeface="+mj-lt"/>
                <a:ea typeface="Times New Roman"/>
                <a:cs typeface="Arial" panose="020B0604020202020204" pitchFamily="34" charset="0"/>
              </a:rPr>
              <a:t>chị có thái độ lạnh lùng và ghét em trai mình vì em trai  </a:t>
            </a:r>
            <a:r>
              <a:rPr lang="vi-VN" sz="4200" dirty="0" smtClean="0">
                <a:solidFill>
                  <a:srgbClr val="0070C0"/>
                </a:solidFill>
                <a:latin typeface="+mj-lt"/>
                <a:ea typeface="Times New Roman"/>
                <a:cs typeface="Arial" panose="020B0604020202020204" pitchFamily="34" charset="0"/>
              </a:rPr>
              <a:t>học </a:t>
            </a:r>
            <a:r>
              <a:rPr lang="vi-VN" sz="4200" dirty="0">
                <a:solidFill>
                  <a:srgbClr val="0070C0"/>
                </a:solidFill>
                <a:latin typeface="+mj-lt"/>
                <a:ea typeface="Times New Roman"/>
                <a:cs typeface="Arial" panose="020B0604020202020204" pitchFamily="34" charset="0"/>
              </a:rPr>
              <a:t>lớp giáo dục đặc biệt và mỗi lần ra ngoài cùng em, cả hai đều bị người khác nhìn chằm chằm</a:t>
            </a:r>
            <a:r>
              <a:rPr lang="vi-VN" sz="4200" dirty="0" smtClean="0">
                <a:solidFill>
                  <a:srgbClr val="0070C0"/>
                </a:solidFill>
                <a:latin typeface="+mj-lt"/>
                <a:ea typeface="Times New Roman"/>
                <a:cs typeface="Arial" panose="020B0604020202020204" pitchFamily="34" charset="0"/>
              </a:rPr>
              <a:t>.</a:t>
            </a:r>
            <a:endParaRPr lang="en-US" sz="4200" dirty="0" smtClean="0">
              <a:solidFill>
                <a:srgbClr val="0070C0"/>
              </a:solidFill>
              <a:latin typeface="+mj-lt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271946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người chị </a:t>
            </a:r>
            <a:r>
              <a:rPr lang="en-US" sz="5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5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600200" y="663959"/>
            <a:ext cx="11658600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6000" b="1" spc="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SUY NGẪM VÀ PHẢN HỒI</a:t>
            </a:r>
            <a:endParaRPr lang="en-US" sz="6000" b="1" spc="96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638931"/>
            <a:ext cx="14856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200" dirty="0">
                <a:solidFill>
                  <a:srgbClr val="0070C0"/>
                </a:solidFill>
                <a:latin typeface="Times New Roman"/>
                <a:ea typeface="Times New Roman"/>
                <a:cs typeface="Arial" panose="020B0604020202020204" pitchFamily="34" charset="0"/>
              </a:rPr>
              <a:t>Người chị khóc vì em trai không những không ghét mà còn nghĩ chị là một người tốt.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198" y="5619631"/>
            <a:ext cx="14856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200" dirty="0">
                <a:solidFill>
                  <a:srgbClr val="0070C0"/>
                </a:solidFill>
                <a:latin typeface="Times New Roman"/>
                <a:ea typeface="Times New Roman"/>
                <a:cs typeface="Arial" panose="020B0604020202020204" pitchFamily="34" charset="0"/>
              </a:rPr>
              <a:t>Điều mở ra mối quan hệ mới cho hai chị em là cuộc nói chuyện đầy ngây ngô của người em với chị trên đường ra trạm xe buýt.</a:t>
            </a:r>
            <a:endParaRPr lang="en-US" sz="4200" dirty="0">
              <a:solidFill>
                <a:srgbClr val="0070C0"/>
              </a:solidFill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781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Wingdings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17</cp:revision>
  <dcterms:created xsi:type="dcterms:W3CDTF">2006-08-16T00:00:00Z</dcterms:created>
  <dcterms:modified xsi:type="dcterms:W3CDTF">2025-06-23T15:10:02Z</dcterms:modified>
  <dc:identifier>DAEt-d3kjac</dc:identifier>
</cp:coreProperties>
</file>