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71" r:id="rId2"/>
    <p:sldId id="256" r:id="rId3"/>
    <p:sldId id="302" r:id="rId4"/>
    <p:sldId id="350" r:id="rId5"/>
    <p:sldId id="279" r:id="rId6"/>
    <p:sldId id="353" r:id="rId7"/>
    <p:sldId id="316" r:id="rId8"/>
    <p:sldId id="347" r:id="rId9"/>
    <p:sldId id="352" r:id="rId10"/>
    <p:sldId id="283" r:id="rId11"/>
    <p:sldId id="276" r:id="rId12"/>
    <p:sldId id="298" r:id="rId13"/>
    <p:sldId id="327" r:id="rId14"/>
    <p:sldId id="348" r:id="rId15"/>
    <p:sldId id="349" r:id="rId16"/>
    <p:sldId id="314" r:id="rId17"/>
    <p:sldId id="33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73B4"/>
    <a:srgbClr val="F16649"/>
    <a:srgbClr val="0070C0"/>
    <a:srgbClr val="E8F6F8"/>
    <a:srgbClr val="C0E6EA"/>
    <a:srgbClr val="62C8CE"/>
    <a:srgbClr val="05A0B8"/>
    <a:srgbClr val="7192A9"/>
    <a:srgbClr val="F47D5F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4699"/>
  </p:normalViewPr>
  <p:slideViewPr>
    <p:cSldViewPr snapToGrid="0" showGuides="1">
      <p:cViewPr varScale="1">
        <p:scale>
          <a:sx n="65" d="100"/>
          <a:sy n="65" d="100"/>
        </p:scale>
        <p:origin x="-700" y="-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22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04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68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49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audio" Target="../media/media5.wav"/><Relationship Id="rId16" Type="http://schemas.openxmlformats.org/officeDocument/2006/relationships/image" Target="../media/image21.png"/><Relationship Id="rId1" Type="http://schemas.microsoft.com/office/2007/relationships/media" Target="../media/media5.wav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24036"/>
              </p:ext>
            </p:extLst>
          </p:nvPr>
        </p:nvGraphicFramePr>
        <p:xfrm>
          <a:off x="1333486" y="1988181"/>
          <a:ext cx="10031203" cy="317219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274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157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880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5A0B8"/>
                          </a:solidFill>
                        </a:rPr>
                        <a:t>New words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5A0B8"/>
                          </a:solidFill>
                        </a:rPr>
                        <a:t>Pronunciation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5A0B8"/>
                          </a:solidFill>
                        </a:rPr>
                        <a:t>Meaning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subject (n)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ˈsʌbdʒekt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môn học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uniform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ˈjuːnɪfɔːm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đồng phục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calculator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ˈkælkjəleɪtə(r)/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máy tính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306926211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ubject">
            <a:hlinkClick r:id="" action="ppaction://media"/>
            <a:extLst>
              <a:ext uri="{FF2B5EF4-FFF2-40B4-BE49-F238E27FC236}">
                <a16:creationId xmlns:a16="http://schemas.microsoft.com/office/drawing/2014/main" xmlns="" id="{C54D4F74-FC87-0357-0616-CCCD176792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9075" y="2893102"/>
            <a:ext cx="576351" cy="576351"/>
          </a:xfrm>
          <a:prstGeom prst="rect">
            <a:avLst/>
          </a:prstGeom>
          <a:ln>
            <a:noFill/>
          </a:ln>
        </p:spPr>
      </p:pic>
      <p:pic>
        <p:nvPicPr>
          <p:cNvPr id="3" name="uniform">
            <a:hlinkClick r:id="" action="ppaction://media"/>
            <a:extLst>
              <a:ext uri="{FF2B5EF4-FFF2-40B4-BE49-F238E27FC236}">
                <a16:creationId xmlns:a16="http://schemas.microsoft.com/office/drawing/2014/main" xmlns="" id="{A6F078F3-6901-BFB1-B784-5AAA8FB0B2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9075" y="3690819"/>
            <a:ext cx="576352" cy="576352"/>
          </a:xfrm>
          <a:prstGeom prst="rect">
            <a:avLst/>
          </a:prstGeom>
        </p:spPr>
      </p:pic>
      <p:pic>
        <p:nvPicPr>
          <p:cNvPr id="4" name="calculator.mp3">
            <a:hlinkClick r:id="" action="ppaction://media"/>
            <a:extLst>
              <a:ext uri="{FF2B5EF4-FFF2-40B4-BE49-F238E27FC236}">
                <a16:creationId xmlns:a16="http://schemas.microsoft.com/office/drawing/2014/main" xmlns="" id="{6C75385E-BDDD-CA1D-28DB-C7F333F203B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9073" y="4488537"/>
            <a:ext cx="576353" cy="57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99301" y="1211034"/>
            <a:ext cx="248245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84174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815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B762BA3-5846-49A1-A041-93C20AA09C52}"/>
              </a:ext>
            </a:extLst>
          </p:cNvPr>
          <p:cNvSpPr txBox="1"/>
          <p:nvPr/>
        </p:nvSpPr>
        <p:spPr>
          <a:xfrm>
            <a:off x="936888" y="1686780"/>
            <a:ext cx="8409336" cy="4937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i="1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Hi, </a:t>
            </a:r>
            <a:r>
              <a:rPr lang="en-US" sz="2400" dirty="0" err="1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Vy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n-US" sz="2400" b="1" i="1" dirty="0" err="1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Vy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Hi, Phong! Are you ready?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Just a minute. </a:t>
            </a:r>
          </a:p>
          <a:p>
            <a:pPr>
              <a:lnSpc>
                <a:spcPct val="120000"/>
              </a:lnSpc>
            </a:pPr>
            <a:r>
              <a:rPr lang="en-US" sz="2400" b="1" i="1" dirty="0" err="1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Vy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Oh, this is Duy, my new friend.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Hi, Duy. Nice to meet you.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Duy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Hi, Phong. I live near here, and we go to the same school!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Good. Hmm, your school bag looks heavy.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Duy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Yes! I have new books, and we have new subjects to study.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And a new uniform, Duy! You look smart!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Duy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Thanks, Phong. We always look smart in our uniforms.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Let me put on my uniform. Then we can go.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U1 L1 listen&amp;read">
            <a:hlinkClick r:id="" action="ppaction://media"/>
            <a:extLst>
              <a:ext uri="{FF2B5EF4-FFF2-40B4-BE49-F238E27FC236}">
                <a16:creationId xmlns:a16="http://schemas.microsoft.com/office/drawing/2014/main" xmlns="" id="{2408A4DF-EF3E-0090-EF7C-5553A7A712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98588" y="10354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0083" y="1220009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tick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 (True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) or F (False).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57477" y="1201755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0262" y="10815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xmlns="" id="{32F760FB-4150-C400-7579-EC53DEC7D0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092903"/>
              </p:ext>
            </p:extLst>
          </p:nvPr>
        </p:nvGraphicFramePr>
        <p:xfrm>
          <a:off x="237503" y="1933710"/>
          <a:ext cx="11652107" cy="4253852"/>
        </p:xfrm>
        <a:graphic>
          <a:graphicData uri="http://schemas.openxmlformats.org/drawingml/2006/table">
            <a:tbl>
              <a:tblPr/>
              <a:tblGrid>
                <a:gridCol w="9321755">
                  <a:extLst>
                    <a:ext uri="{9D8B030D-6E8A-4147-A177-3AD203B41FA5}">
                      <a16:colId xmlns:a16="http://schemas.microsoft.com/office/drawing/2014/main" xmlns="" val="2995057496"/>
                    </a:ext>
                  </a:extLst>
                </a:gridCol>
                <a:gridCol w="1165176">
                  <a:extLst>
                    <a:ext uri="{9D8B030D-6E8A-4147-A177-3AD203B41FA5}">
                      <a16:colId xmlns:a16="http://schemas.microsoft.com/office/drawing/2014/main" xmlns="" val="1072872718"/>
                    </a:ext>
                  </a:extLst>
                </a:gridCol>
                <a:gridCol w="1165176">
                  <a:extLst>
                    <a:ext uri="{9D8B030D-6E8A-4147-A177-3AD203B41FA5}">
                      <a16:colId xmlns:a16="http://schemas.microsoft.com/office/drawing/2014/main" xmlns="" val="359187871"/>
                    </a:ext>
                  </a:extLst>
                </a:gridCol>
              </a:tblGrid>
              <a:tr h="558152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000" b="1" dirty="0"/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000" b="1" dirty="0"/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12265145"/>
                  </a:ext>
                </a:extLst>
              </a:tr>
              <a:tr h="709316">
                <a:tc>
                  <a:txBody>
                    <a:bodyPr/>
                    <a:lstStyle/>
                    <a:p>
                      <a:pPr fontAlgn="ctr"/>
                      <a:r>
                        <a:rPr lang="en-US" sz="3600" b="1">
                          <a:solidFill>
                            <a:srgbClr val="2C73B4"/>
                          </a:solidFill>
                          <a:effectLst/>
                        </a:rPr>
                        <a:t>1. </a:t>
                      </a:r>
                      <a:r>
                        <a:rPr lang="en-US" sz="3600">
                          <a:solidFill>
                            <a:srgbClr val="333333"/>
                          </a:solidFill>
                          <a:effectLst/>
                        </a:rPr>
                        <a:t>Vy, Phong, and Duy go to the same school.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x-none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x-none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0818252"/>
                  </a:ext>
                </a:extLst>
              </a:tr>
              <a:tr h="709316">
                <a:tc>
                  <a:txBody>
                    <a:bodyPr/>
                    <a:lstStyle/>
                    <a:p>
                      <a:pPr fontAlgn="ctr"/>
                      <a:r>
                        <a:rPr lang="en-US" sz="3600" b="1">
                          <a:solidFill>
                            <a:srgbClr val="2C73B4"/>
                          </a:solidFill>
                          <a:effectLst/>
                        </a:rPr>
                        <a:t>2. </a:t>
                      </a:r>
                      <a:r>
                        <a:rPr lang="en-US" sz="3600">
                          <a:solidFill>
                            <a:srgbClr val="333333"/>
                          </a:solidFill>
                          <a:effectLst/>
                        </a:rPr>
                        <a:t>Duy </a:t>
                      </a:r>
                      <a:r>
                        <a:rPr lang="en-US" sz="3600" dirty="0">
                          <a:solidFill>
                            <a:srgbClr val="333333"/>
                          </a:solidFill>
                          <a:effectLst/>
                        </a:rPr>
                        <a:t>is </a:t>
                      </a:r>
                      <a:r>
                        <a:rPr lang="en-US" sz="3600" dirty="0" err="1">
                          <a:solidFill>
                            <a:srgbClr val="333333"/>
                          </a:solidFill>
                          <a:effectLst/>
                        </a:rPr>
                        <a:t>Phong's</a:t>
                      </a:r>
                      <a:r>
                        <a:rPr lang="en-US" sz="3600" dirty="0">
                          <a:solidFill>
                            <a:srgbClr val="333333"/>
                          </a:solidFill>
                          <a:effectLst/>
                        </a:rPr>
                        <a:t> friend.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x-none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x-none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4372815"/>
                  </a:ext>
                </a:extLst>
              </a:tr>
              <a:tr h="709316">
                <a:tc>
                  <a:txBody>
                    <a:bodyPr/>
                    <a:lstStyle/>
                    <a:p>
                      <a:pPr fontAlgn="ctr"/>
                      <a:r>
                        <a:rPr lang="en-US" sz="3600" b="1">
                          <a:solidFill>
                            <a:srgbClr val="2C73B4"/>
                          </a:solidFill>
                          <a:effectLst/>
                        </a:rPr>
                        <a:t>3. </a:t>
                      </a:r>
                      <a:r>
                        <a:rPr lang="en-US" sz="3600">
                          <a:solidFill>
                            <a:srgbClr val="333333"/>
                          </a:solidFill>
                          <a:effectLst/>
                        </a:rPr>
                        <a:t>Phong </a:t>
                      </a:r>
                      <a:r>
                        <a:rPr lang="en-US" sz="3600" dirty="0">
                          <a:solidFill>
                            <a:srgbClr val="333333"/>
                          </a:solidFill>
                          <a:effectLst/>
                        </a:rPr>
                        <a:t>says Duy looks smart in his uniform.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x-none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x-none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93392647"/>
                  </a:ext>
                </a:extLst>
              </a:tr>
              <a:tr h="709316">
                <a:tc>
                  <a:txBody>
                    <a:bodyPr/>
                    <a:lstStyle/>
                    <a:p>
                      <a:pPr fontAlgn="ctr"/>
                      <a:r>
                        <a:rPr lang="en-US" sz="3600" b="1">
                          <a:solidFill>
                            <a:srgbClr val="2C73B4"/>
                          </a:solidFill>
                          <a:effectLst/>
                        </a:rPr>
                        <a:t>4. </a:t>
                      </a:r>
                      <a:r>
                        <a:rPr lang="en-US" sz="3600">
                          <a:solidFill>
                            <a:srgbClr val="333333"/>
                          </a:solidFill>
                          <a:effectLst/>
                        </a:rPr>
                        <a:t>They </a:t>
                      </a:r>
                      <a:r>
                        <a:rPr lang="en-US" sz="3600" dirty="0">
                          <a:solidFill>
                            <a:srgbClr val="333333"/>
                          </a:solidFill>
                          <a:effectLst/>
                        </a:rPr>
                        <a:t>have new subjects to study.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x-none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x-none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6880037"/>
                  </a:ext>
                </a:extLst>
              </a:tr>
              <a:tr h="709316">
                <a:tc>
                  <a:txBody>
                    <a:bodyPr/>
                    <a:lstStyle/>
                    <a:p>
                      <a:pPr fontAlgn="ctr"/>
                      <a:r>
                        <a:rPr lang="en-US" sz="3600" b="1">
                          <a:solidFill>
                            <a:srgbClr val="2C73B4"/>
                          </a:solidFill>
                          <a:effectLst/>
                        </a:rPr>
                        <a:t>5. </a:t>
                      </a:r>
                      <a:r>
                        <a:rPr lang="en-US" sz="3600">
                          <a:solidFill>
                            <a:srgbClr val="333333"/>
                          </a:solidFill>
                          <a:effectLst/>
                        </a:rPr>
                        <a:t>Phong </a:t>
                      </a:r>
                      <a:r>
                        <a:rPr lang="en-US" sz="3600" dirty="0">
                          <a:solidFill>
                            <a:srgbClr val="333333"/>
                          </a:solidFill>
                          <a:effectLst/>
                        </a:rPr>
                        <a:t>is wearing a school uniform.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x-none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x-none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80346815"/>
                  </a:ext>
                </a:extLst>
              </a:tr>
            </a:tbl>
          </a:graphicData>
        </a:graphic>
      </p:graphicFrame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5431813C-C136-ABBD-CB65-A6C80FF5F71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620" y="2299467"/>
            <a:ext cx="134393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x-none" altLang="x-non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x-none" altLang="x-non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653133B-5FC9-B10A-B32B-B9CFB588C4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364" y="2585444"/>
            <a:ext cx="520178" cy="5201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5CB8BC4-C3B7-4FE6-5748-A43B853DF2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843" y="3311555"/>
            <a:ext cx="520178" cy="5201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D1DF5CF-0A24-6E41-9008-582489398A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491" y="4810724"/>
            <a:ext cx="520178" cy="5201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C4A1D8D-A437-B8D9-D58D-3413F6094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364" y="3952703"/>
            <a:ext cx="520178" cy="5201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08171C3-B26E-006C-61CF-CC727FDFE5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843" y="5564113"/>
            <a:ext cx="520178" cy="52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73532"/>
            <a:ext cx="662322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ONE word from the box in each gap.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8983" y="1172599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1768" y="108248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5C12000-2D35-3089-4273-F3EAFEBE3175}"/>
              </a:ext>
            </a:extLst>
          </p:cNvPr>
          <p:cNvSpPr txBox="1"/>
          <p:nvPr/>
        </p:nvSpPr>
        <p:spPr>
          <a:xfrm>
            <a:off x="1070987" y="1793816"/>
            <a:ext cx="10047681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/>
              <a:t>g</a:t>
            </a:r>
            <a:r>
              <a:rPr lang="x-none" sz="3000" dirty="0"/>
              <a:t>o 		subjects	</a:t>
            </a:r>
            <a:r>
              <a:rPr lang="x-none" sz="3000"/>
              <a:t>	has</a:t>
            </a:r>
            <a:r>
              <a:rPr lang="en-GB" sz="3000"/>
              <a:t>		</a:t>
            </a:r>
            <a:r>
              <a:rPr lang="x-none" sz="3000"/>
              <a:t>wear </a:t>
            </a:r>
            <a:r>
              <a:rPr lang="x-none" sz="3000" dirty="0"/>
              <a:t>		uniforms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3270E38-74E3-2E84-7246-2941B71EA523}"/>
              </a:ext>
            </a:extLst>
          </p:cNvPr>
          <p:cNvSpPr/>
          <p:nvPr/>
        </p:nvSpPr>
        <p:spPr>
          <a:xfrm>
            <a:off x="1171525" y="2742698"/>
            <a:ext cx="9947143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400" b="1" dirty="0">
                <a:solidFill>
                  <a:srgbClr val="2C73B4"/>
                </a:solidFill>
              </a:rPr>
              <a:t>1. </a:t>
            </a:r>
            <a:r>
              <a:rPr lang="en-US" sz="3400"/>
              <a:t>Students ________ </a:t>
            </a:r>
            <a:r>
              <a:rPr lang="en-US" sz="3400" dirty="0"/>
              <a:t>their uniforms on Monday. </a:t>
            </a:r>
          </a:p>
          <a:p>
            <a:pPr lvl="0" algn="just"/>
            <a:r>
              <a:rPr lang="en-US" sz="3400" b="1" dirty="0">
                <a:solidFill>
                  <a:srgbClr val="2C73B4"/>
                </a:solidFill>
              </a:rPr>
              <a:t>2. </a:t>
            </a:r>
            <a:r>
              <a:rPr lang="en-US" sz="3400" err="1"/>
              <a:t>Vy</a:t>
            </a:r>
            <a:r>
              <a:rPr lang="en-US" sz="3400"/>
              <a:t> ______ </a:t>
            </a:r>
            <a:r>
              <a:rPr lang="en-US" sz="3400" dirty="0"/>
              <a:t>a new friend, Duy. </a:t>
            </a:r>
          </a:p>
          <a:p>
            <a:pPr lvl="0" algn="just"/>
            <a:r>
              <a:rPr lang="en-US" sz="3400" b="1" dirty="0">
                <a:solidFill>
                  <a:srgbClr val="2C73B4"/>
                </a:solidFill>
              </a:rPr>
              <a:t>3. </a:t>
            </a:r>
            <a:r>
              <a:rPr lang="en-US" sz="3400" dirty="0"/>
              <a:t>– Do Phong, </a:t>
            </a:r>
            <a:r>
              <a:rPr lang="en-US" sz="3400" dirty="0" err="1"/>
              <a:t>Vy</a:t>
            </a:r>
            <a:r>
              <a:rPr lang="en-US" sz="3400" dirty="0"/>
              <a:t>, and </a:t>
            </a:r>
            <a:r>
              <a:rPr lang="en-US" sz="3400"/>
              <a:t>Duy ______ </a:t>
            </a:r>
            <a:r>
              <a:rPr lang="en-US" sz="3400" dirty="0"/>
              <a:t>to the same school? </a:t>
            </a:r>
          </a:p>
          <a:p>
            <a:pPr lvl="0" algn="just"/>
            <a:r>
              <a:rPr lang="en-US" sz="3400" dirty="0"/>
              <a:t>    – Yes, they do. </a:t>
            </a:r>
          </a:p>
          <a:p>
            <a:pPr lvl="0" algn="just"/>
            <a:r>
              <a:rPr lang="en-US" sz="3400" b="1" dirty="0">
                <a:solidFill>
                  <a:srgbClr val="2C73B4"/>
                </a:solidFill>
              </a:rPr>
              <a:t>4. </a:t>
            </a:r>
            <a:r>
              <a:rPr lang="en-US" sz="3400" dirty="0"/>
              <a:t>Students always look smart in </a:t>
            </a:r>
            <a:r>
              <a:rPr lang="en-US" sz="3400"/>
              <a:t>their _________. </a:t>
            </a:r>
            <a:endParaRPr lang="en-US" sz="3400" dirty="0"/>
          </a:p>
          <a:p>
            <a:pPr lvl="0" algn="just"/>
            <a:r>
              <a:rPr lang="en-US" sz="3400" b="1" dirty="0">
                <a:solidFill>
                  <a:srgbClr val="2C73B4"/>
                </a:solidFill>
              </a:rPr>
              <a:t>5. </a:t>
            </a:r>
            <a:r>
              <a:rPr lang="en-US" sz="3400" dirty="0"/>
              <a:t>– </a:t>
            </a:r>
            <a:r>
              <a:rPr lang="en-US" sz="3400"/>
              <a:t>What _________ </a:t>
            </a:r>
            <a:r>
              <a:rPr lang="en-US" sz="3400" dirty="0"/>
              <a:t>do you like to study? </a:t>
            </a:r>
          </a:p>
          <a:p>
            <a:pPr lvl="0" algn="just"/>
            <a:r>
              <a:rPr lang="en-US" sz="3400" dirty="0"/>
              <a:t>    – I like to study English and history.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2BD7F95-E88B-915A-B5ED-06386CF0A1DF}"/>
              </a:ext>
            </a:extLst>
          </p:cNvPr>
          <p:cNvSpPr txBox="1"/>
          <p:nvPr/>
        </p:nvSpPr>
        <p:spPr>
          <a:xfrm>
            <a:off x="3534552" y="2759781"/>
            <a:ext cx="11774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400" b="1" dirty="0">
                <a:solidFill>
                  <a:srgbClr val="7030A0"/>
                </a:solidFill>
              </a:rPr>
              <a:t>wear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D7726E5-8202-9ECB-D8FB-CB9A88887A65}"/>
              </a:ext>
            </a:extLst>
          </p:cNvPr>
          <p:cNvSpPr txBox="1"/>
          <p:nvPr/>
        </p:nvSpPr>
        <p:spPr>
          <a:xfrm>
            <a:off x="2269182" y="3282557"/>
            <a:ext cx="11774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400" b="1" dirty="0">
                <a:solidFill>
                  <a:srgbClr val="7030A0"/>
                </a:solidFill>
              </a:rPr>
              <a:t>has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6F31BB1-05B0-8480-E43B-98C793AB46FB}"/>
              </a:ext>
            </a:extLst>
          </p:cNvPr>
          <p:cNvSpPr txBox="1"/>
          <p:nvPr/>
        </p:nvSpPr>
        <p:spPr>
          <a:xfrm>
            <a:off x="6035205" y="3784245"/>
            <a:ext cx="11774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400" b="1" dirty="0">
                <a:solidFill>
                  <a:srgbClr val="7030A0"/>
                </a:solidFill>
              </a:rPr>
              <a:t>go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F0929DF-D4D5-B24D-038B-62083ABA1650}"/>
              </a:ext>
            </a:extLst>
          </p:cNvPr>
          <p:cNvSpPr txBox="1"/>
          <p:nvPr/>
        </p:nvSpPr>
        <p:spPr>
          <a:xfrm>
            <a:off x="7871553" y="4812437"/>
            <a:ext cx="19737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400" b="1" dirty="0">
                <a:solidFill>
                  <a:srgbClr val="7030A0"/>
                </a:solidFill>
              </a:rPr>
              <a:t>uniforms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8B7E029-5E25-1538-0ACD-3B0BD41DB8A0}"/>
              </a:ext>
            </a:extLst>
          </p:cNvPr>
          <p:cNvSpPr txBox="1"/>
          <p:nvPr/>
        </p:nvSpPr>
        <p:spPr>
          <a:xfrm>
            <a:off x="3029369" y="5331232"/>
            <a:ext cx="18907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400" b="1" dirty="0">
                <a:solidFill>
                  <a:srgbClr val="7030A0"/>
                </a:solidFill>
              </a:rPr>
              <a:t>subjects</a:t>
            </a: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829405" y="4983133"/>
            <a:ext cx="1988234" cy="1680702"/>
            <a:chOff x="9265920" y="4267200"/>
            <a:chExt cx="2118360" cy="179070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l="11454" t="2389" r="5843" b="-1"/>
            <a:stretch/>
          </p:blipFill>
          <p:spPr>
            <a:xfrm>
              <a:off x="9265920" y="4267200"/>
              <a:ext cx="2118360" cy="162636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/>
            <a:srcRect l="7806" r="15195"/>
            <a:stretch/>
          </p:blipFill>
          <p:spPr>
            <a:xfrm>
              <a:off x="10550258" y="5519496"/>
              <a:ext cx="533401" cy="538405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17145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33122"/>
            <a:ext cx="110604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 with the school things. Then listen and repeat.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3905249" y="1755922"/>
            <a:ext cx="3396713" cy="667090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3600"/>
              <a:t>pencil sharpener</a:t>
            </a:r>
          </a:p>
        </p:txBody>
      </p:sp>
      <p:pic>
        <p:nvPicPr>
          <p:cNvPr id="2" name="U1 L1 match">
            <a:hlinkClick r:id="" action="ppaction://media"/>
            <a:extLst>
              <a:ext uri="{FF2B5EF4-FFF2-40B4-BE49-F238E27FC236}">
                <a16:creationId xmlns:a16="http://schemas.microsoft.com/office/drawing/2014/main" xmlns="" id="{59A00918-591D-7ECE-864A-FBFFDC81FC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8500" y="84455"/>
            <a:ext cx="812800" cy="81280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8037463" y="1839738"/>
            <a:ext cx="2101362" cy="1460549"/>
            <a:chOff x="9152792" y="3638048"/>
            <a:chExt cx="2101362" cy="146054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8"/>
            <a:srcRect l="7287" r="4726"/>
            <a:stretch/>
          </p:blipFill>
          <p:spPr>
            <a:xfrm>
              <a:off x="9152792" y="3638048"/>
              <a:ext cx="2101362" cy="146054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/>
            <a:srcRect l="4911" t="1784" r="6230" b="4503"/>
            <a:stretch/>
          </p:blipFill>
          <p:spPr>
            <a:xfrm>
              <a:off x="9191625" y="3647590"/>
              <a:ext cx="530225" cy="527050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9288822" y="3391587"/>
            <a:ext cx="2732998" cy="1874703"/>
            <a:chOff x="7297444" y="4388879"/>
            <a:chExt cx="2732998" cy="187470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97444" y="4388879"/>
              <a:ext cx="2538413" cy="156606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375440" y="5646303"/>
              <a:ext cx="655002" cy="617279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7877222" y="5243989"/>
            <a:ext cx="2421844" cy="1577234"/>
            <a:chOff x="7830871" y="5154071"/>
            <a:chExt cx="2421844" cy="157723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830871" y="5154071"/>
              <a:ext cx="2046904" cy="116990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704022" y="6168895"/>
              <a:ext cx="548693" cy="56241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1802753" y="3248115"/>
            <a:ext cx="2439259" cy="1580774"/>
            <a:chOff x="1669294" y="3300287"/>
            <a:chExt cx="2439259" cy="15807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14"/>
            <a:srcRect l="1303" r="1651" b="2926"/>
            <a:stretch/>
          </p:blipFill>
          <p:spPr>
            <a:xfrm>
              <a:off x="1669294" y="3300287"/>
              <a:ext cx="2439259" cy="156589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5"/>
            <a:srcRect l="-1" r="8905"/>
            <a:stretch/>
          </p:blipFill>
          <p:spPr>
            <a:xfrm>
              <a:off x="1981738" y="4328939"/>
              <a:ext cx="571677" cy="552122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406541" y="1735122"/>
            <a:ext cx="1242763" cy="2112119"/>
            <a:chOff x="898457" y="1686669"/>
            <a:chExt cx="1242763" cy="211211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6"/>
            <a:srcRect r="2122"/>
            <a:stretch/>
          </p:blipFill>
          <p:spPr>
            <a:xfrm>
              <a:off x="898457" y="1686669"/>
              <a:ext cx="1242763" cy="160683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205594" y="3274101"/>
              <a:ext cx="637855" cy="524687"/>
            </a:xfrm>
            <a:prstGeom prst="rect">
              <a:avLst/>
            </a:prstGeom>
          </p:spPr>
        </p:pic>
      </p:grpSp>
      <p:sp>
        <p:nvSpPr>
          <p:cNvPr id="53" name="Content Placeholder 2"/>
          <p:cNvSpPr txBox="1">
            <a:spLocks/>
          </p:cNvSpPr>
          <p:nvPr/>
        </p:nvSpPr>
        <p:spPr>
          <a:xfrm>
            <a:off x="3905248" y="2485586"/>
            <a:ext cx="3396713" cy="6670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3600"/>
              <a:t>compass</a:t>
            </a:r>
          </a:p>
        </p:txBody>
      </p:sp>
      <p:sp>
        <p:nvSpPr>
          <p:cNvPr id="54" name="Content Placeholder 2"/>
          <p:cNvSpPr txBox="1">
            <a:spLocks/>
          </p:cNvSpPr>
          <p:nvPr/>
        </p:nvSpPr>
        <p:spPr>
          <a:xfrm>
            <a:off x="3905247" y="3215250"/>
            <a:ext cx="3396713" cy="6670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3600"/>
              <a:t>school bag</a:t>
            </a:r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3905245" y="3977779"/>
            <a:ext cx="3396713" cy="6670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3600"/>
              <a:t>calculator</a:t>
            </a:r>
          </a:p>
        </p:txBody>
      </p:sp>
      <p:sp>
        <p:nvSpPr>
          <p:cNvPr id="56" name="Content Placeholder 2"/>
          <p:cNvSpPr txBox="1">
            <a:spLocks/>
          </p:cNvSpPr>
          <p:nvPr/>
        </p:nvSpPr>
        <p:spPr>
          <a:xfrm>
            <a:off x="3905246" y="4674578"/>
            <a:ext cx="3396713" cy="6670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3600"/>
              <a:t>rubber</a:t>
            </a:r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3860521" y="5412817"/>
            <a:ext cx="3396713" cy="6670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3600"/>
              <a:t>pencil case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-0.2517 -0.141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91" y="-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-0.12735 0.144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85185E-6 L -0.12513 0.6143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63" y="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372 -0.3025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-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35039 -0.1326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3" y="-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0.1901 0.3064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2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 build="p"/>
      <p:bldP spid="53" grpId="0"/>
      <p:bldP spid="54" grpId="0"/>
      <p:bldP spid="55" grpId="0"/>
      <p:bldP spid="56" grpId="0"/>
      <p:bldP spid="5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7134" y="1176777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names of the things you can see around the class in your notebook.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132422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2978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B91BA3D-0EF6-DC9D-B27A-AA6A319A6BDA}"/>
              </a:ext>
            </a:extLst>
          </p:cNvPr>
          <p:cNvSpPr txBox="1"/>
          <p:nvPr/>
        </p:nvSpPr>
        <p:spPr>
          <a:xfrm>
            <a:off x="994949" y="2080280"/>
            <a:ext cx="451287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W</a:t>
            </a:r>
            <a:r>
              <a:rPr lang="x-none" sz="3600" dirty="0"/>
              <a:t>ork in groups of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D4225BF-0F13-FB08-2133-5E293BAEB122}"/>
              </a:ext>
            </a:extLst>
          </p:cNvPr>
          <p:cNvSpPr txBox="1"/>
          <p:nvPr/>
        </p:nvSpPr>
        <p:spPr>
          <a:xfrm>
            <a:off x="6698925" y="2080280"/>
            <a:ext cx="451287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x-none" sz="3600" dirty="0"/>
              <a:t>Look around the class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319E025-5E0B-3E54-37BC-047CE0ACC9CE}"/>
              </a:ext>
            </a:extLst>
          </p:cNvPr>
          <p:cNvSpPr txBox="1"/>
          <p:nvPr/>
        </p:nvSpPr>
        <p:spPr>
          <a:xfrm>
            <a:off x="989673" y="3597151"/>
            <a:ext cx="4518641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Write down </a:t>
            </a:r>
            <a:r>
              <a:rPr lang="en-US" sz="3600"/>
              <a:t>things you </a:t>
            </a:r>
            <a:r>
              <a:rPr lang="en-US" sz="3600" dirty="0"/>
              <a:t>can see in the class </a:t>
            </a:r>
            <a:endParaRPr lang="x-none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FB8D8EB-7E40-F947-C7C3-CB7FAF5AD0D8}"/>
              </a:ext>
            </a:extLst>
          </p:cNvPr>
          <p:cNvSpPr txBox="1"/>
          <p:nvPr/>
        </p:nvSpPr>
        <p:spPr>
          <a:xfrm>
            <a:off x="6698926" y="3597151"/>
            <a:ext cx="4518641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Each group shares with the whole class</a:t>
            </a:r>
            <a:endParaRPr lang="x-none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3B60DD0-C57F-7A1A-D0BF-8BFBDF4D1A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5" b="15062"/>
          <a:stretch/>
        </p:blipFill>
        <p:spPr>
          <a:xfrm>
            <a:off x="2150745" y="4797480"/>
            <a:ext cx="7772400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817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985D3B7-A40A-4421-9C5F-777653C71BC7}"/>
              </a:ext>
            </a:extLst>
          </p:cNvPr>
          <p:cNvSpPr txBox="1"/>
          <p:nvPr/>
        </p:nvSpPr>
        <p:spPr>
          <a:xfrm>
            <a:off x="487067" y="2344581"/>
            <a:ext cx="114456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Topic of </a:t>
            </a:r>
            <a:r>
              <a:rPr lang="en-US" sz="3600"/>
              <a:t>the unit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/>
              <a:t>New words </a:t>
            </a:r>
            <a:r>
              <a:rPr lang="en-US" sz="3600" dirty="0"/>
              <a:t>of </a:t>
            </a:r>
            <a:r>
              <a:rPr lang="en-US" sz="3600"/>
              <a:t>school things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xmlns="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09596"/>
            <a:ext cx="93333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 </a:t>
            </a:r>
          </a:p>
          <a:p>
            <a:pPr>
              <a:lnSpc>
                <a:spcPct val="150000"/>
              </a:lnSpc>
            </a:pPr>
            <a:r>
              <a:rPr lang="en-US" sz="3600"/>
              <a:t>- Think </a:t>
            </a:r>
            <a:r>
              <a:rPr lang="en-US" sz="3600" dirty="0"/>
              <a:t>of activities students can do at </a:t>
            </a:r>
            <a:r>
              <a:rPr lang="en-US" sz="3600"/>
              <a:t>school.</a:t>
            </a:r>
          </a:p>
          <a:p>
            <a:pPr>
              <a:lnSpc>
                <a:spcPct val="150000"/>
              </a:lnSpc>
            </a:pPr>
            <a:r>
              <a:rPr lang="en-US" sz="3600"/>
              <a:t>- Start preparing for the Project of the unit.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180" y="4094020"/>
            <a:ext cx="2514056" cy="25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MY NEW SCHOOL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607B7897-B16D-44E3-91AE-9D0FF2697117}"/>
              </a:ext>
            </a:extLst>
          </p:cNvPr>
          <p:cNvSpPr txBox="1"/>
          <p:nvPr/>
        </p:nvSpPr>
        <p:spPr>
          <a:xfrm>
            <a:off x="3800853" y="2735932"/>
            <a:ext cx="442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26649"/>
                </a:solidFill>
              </a:rPr>
              <a:t>A special day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118437" y="3417094"/>
            <a:ext cx="5871704" cy="3307182"/>
            <a:chOff x="101985" y="1248136"/>
            <a:chExt cx="10874528" cy="615436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/>
            <a:srcRect t="2947" b="1385"/>
            <a:stretch/>
          </p:blipFill>
          <p:spPr>
            <a:xfrm>
              <a:off x="101985" y="1248136"/>
              <a:ext cx="5562600" cy="615088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/>
            <a:srcRect t="9792" r="1934" b="11668"/>
            <a:stretch/>
          </p:blipFill>
          <p:spPr>
            <a:xfrm>
              <a:off x="5664588" y="1252569"/>
              <a:ext cx="5311925" cy="61499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225237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16742" y="2040457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PRESENTATION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PRACTICE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816742" y="5014261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PRODUCTION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>
                <a:solidFill>
                  <a:schemeClr val="tx1"/>
                </a:solidFill>
              </a:rPr>
              <a:t>Memorising game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81683" y="2857703"/>
            <a:ext cx="5755112" cy="186355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Read the conversation again and write T (true) or F (False).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ONE word from the box in each gap.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Match the words with the school things. Then listen and repeat.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71712" y="4987546"/>
            <a:ext cx="5743692" cy="66292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Write names of the things you can see around the class in your notebook.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531340"/>
            <a:ext cx="1229624" cy="509117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349261"/>
            <a:ext cx="1229624" cy="1138256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229624" cy="122602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842361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8" y="5314985"/>
            <a:ext cx="1229624" cy="527376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93956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18AC8E79-ECD6-4F34-BE5A-9F5E850E85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D2BE1BB-2AB2-4D7E-9E27-8D245181B5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22A1615C-2156-4B15-BF3E-39794B3790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D0AAA4B8-4E08-4663-9835-BA403F0061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CB4869D1-3E13-4881-A292-2F38ECC07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3FEDB7CE-BB3D-4A0D-A73F-3117044F32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A6E0C6E1-7FBF-471E-849C-A54AF1D41F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B2BFAA38-D910-41AD-BBED-0608E4AE71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0A3E95A-3D5D-4E3E-A00D-CA3CAC576081}"/>
              </a:ext>
            </a:extLst>
          </p:cNvPr>
          <p:cNvSpPr txBox="1"/>
          <p:nvPr/>
        </p:nvSpPr>
        <p:spPr>
          <a:xfrm>
            <a:off x="4088096" y="922988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Instructions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37A5E1E-3CA0-4464-8CDD-31E8FAFCE4DB}"/>
              </a:ext>
            </a:extLst>
          </p:cNvPr>
          <p:cNvSpPr txBox="1"/>
          <p:nvPr/>
        </p:nvSpPr>
        <p:spPr>
          <a:xfrm>
            <a:off x="-30760" y="3429000"/>
            <a:ext cx="42834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CAN YOU REMEMBER?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0E602FB-6AB1-8364-E6D1-F44791FEA6AC}"/>
              </a:ext>
            </a:extLst>
          </p:cNvPr>
          <p:cNvSpPr txBox="1"/>
          <p:nvPr/>
        </p:nvSpPr>
        <p:spPr>
          <a:xfrm>
            <a:off x="4865568" y="1684327"/>
            <a:ext cx="1640247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x-none" sz="3200" dirty="0"/>
              <a:t>2 teams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3A3A1DC-14A7-8B53-15AE-A82CD3C70C12}"/>
              </a:ext>
            </a:extLst>
          </p:cNvPr>
          <p:cNvSpPr txBox="1"/>
          <p:nvPr/>
        </p:nvSpPr>
        <p:spPr>
          <a:xfrm>
            <a:off x="5384362" y="2464225"/>
            <a:ext cx="3089898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x-none" sz="3200" dirty="0"/>
              <a:t>Close </a:t>
            </a:r>
            <a:r>
              <a:rPr lang="x-none" sz="3200"/>
              <a:t>your books</a:t>
            </a:r>
            <a:r>
              <a:rPr lang="en-US" sz="3200"/>
              <a:t>.</a:t>
            </a:r>
            <a:endParaRPr lang="x-none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FA900DA-305C-03F8-222B-CBB1FB9FC542}"/>
              </a:ext>
            </a:extLst>
          </p:cNvPr>
          <p:cNvSpPr txBox="1"/>
          <p:nvPr/>
        </p:nvSpPr>
        <p:spPr>
          <a:xfrm>
            <a:off x="5956671" y="3244123"/>
            <a:ext cx="3535356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x-none" sz="3200" dirty="0"/>
              <a:t>Look at </a:t>
            </a:r>
            <a:r>
              <a:rPr lang="x-none" sz="3200"/>
              <a:t>the picture</a:t>
            </a:r>
            <a:r>
              <a:rPr lang="en-US" sz="3200"/>
              <a:t>.</a:t>
            </a:r>
            <a:endParaRPr lang="x-none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41883D0-4860-9582-AD07-047DF18679A6}"/>
              </a:ext>
            </a:extLst>
          </p:cNvPr>
          <p:cNvSpPr txBox="1"/>
          <p:nvPr/>
        </p:nvSpPr>
        <p:spPr>
          <a:xfrm>
            <a:off x="6505815" y="4024021"/>
            <a:ext cx="4443049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Remember every detail in the picture in 1 minute.</a:t>
            </a:r>
            <a:endParaRPr lang="x-none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CF7C688-BD37-8C57-78A5-76646699C76B}"/>
              </a:ext>
            </a:extLst>
          </p:cNvPr>
          <p:cNvSpPr txBox="1"/>
          <p:nvPr/>
        </p:nvSpPr>
        <p:spPr>
          <a:xfrm>
            <a:off x="7125077" y="5296362"/>
            <a:ext cx="4889123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Try to answer </a:t>
            </a:r>
            <a:r>
              <a:rPr lang="en-US" sz="3200"/>
              <a:t>the questions.</a:t>
            </a:r>
            <a:endParaRPr lang="x-none" sz="3200" dirty="0"/>
          </a:p>
        </p:txBody>
      </p:sp>
    </p:spTree>
    <p:extLst>
      <p:ext uri="{BB962C8B-B14F-4D97-AF65-F5344CB8AC3E}">
        <p14:creationId xmlns:p14="http://schemas.microsoft.com/office/powerpoint/2010/main" val="1391280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 animBg="1"/>
      <p:bldP spid="3" grpId="0" animBg="1"/>
      <p:bldP spid="6" grpId="0" animBg="1"/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508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18AC8E79-ECD6-4F34-BE5A-9F5E850E85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D2BE1BB-2AB2-4D7E-9E27-8D245181B5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22A1615C-2156-4B15-BF3E-39794B3790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D0AAA4B8-4E08-4663-9835-BA403F0061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CB4869D1-3E13-4881-A292-2F38ECC07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3FEDB7CE-BB3D-4A0D-A73F-3117044F32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A6E0C6E1-7FBF-471E-849C-A54AF1D41F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B2BFAA38-D910-41AD-BBED-0608E4AE71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9473" y="1203640"/>
            <a:ext cx="12087447" cy="6835459"/>
            <a:chOff x="101985" y="1221867"/>
            <a:chExt cx="10886881" cy="618607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t="2720" b="1385"/>
            <a:stretch/>
          </p:blipFill>
          <p:spPr>
            <a:xfrm>
              <a:off x="101985" y="1233586"/>
              <a:ext cx="5562599" cy="616543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t="9515" r="1934" b="11668"/>
            <a:stretch/>
          </p:blipFill>
          <p:spPr>
            <a:xfrm>
              <a:off x="5664586" y="1221867"/>
              <a:ext cx="5324280" cy="6186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508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0A3E95A-3D5D-4E3E-A00D-CA3CAC576081}"/>
              </a:ext>
            </a:extLst>
          </p:cNvPr>
          <p:cNvSpPr txBox="1"/>
          <p:nvPr/>
        </p:nvSpPr>
        <p:spPr>
          <a:xfrm>
            <a:off x="3882452" y="142708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Answer the questions: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982B3A6-EACF-42EF-B0CF-D6FC910459A8}"/>
              </a:ext>
            </a:extLst>
          </p:cNvPr>
          <p:cNvSpPr txBox="1"/>
          <p:nvPr/>
        </p:nvSpPr>
        <p:spPr>
          <a:xfrm>
            <a:off x="59782" y="935553"/>
            <a:ext cx="6058285" cy="5802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1. How many people can you see in the picture?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2. Who are they?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3. Where are they?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4. What are the two students carrying on their backs?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5. Where are they going to?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CDC5FF2-AADE-5DB8-A6B6-13CE2FC3C16E}"/>
              </a:ext>
            </a:extLst>
          </p:cNvPr>
          <p:cNvSpPr txBox="1"/>
          <p:nvPr/>
        </p:nvSpPr>
        <p:spPr>
          <a:xfrm>
            <a:off x="6265766" y="1486704"/>
            <a:ext cx="5378622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ym typeface="Wingdings" pitchFamily="2" charset="2"/>
              </a:rPr>
              <a:t> I can see three people.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0D925B5-8FB4-8595-2EC1-99D018C27E42}"/>
              </a:ext>
            </a:extLst>
          </p:cNvPr>
          <p:cNvSpPr txBox="1"/>
          <p:nvPr/>
        </p:nvSpPr>
        <p:spPr>
          <a:xfrm>
            <a:off x="6265766" y="2553366"/>
            <a:ext cx="5378622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ym typeface="Wingdings" pitchFamily="2" charset="2"/>
              </a:rPr>
              <a:t> They are students.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F7116E6-1A38-BEC1-6986-0C3F9968E7C5}"/>
              </a:ext>
            </a:extLst>
          </p:cNvPr>
          <p:cNvSpPr txBox="1"/>
          <p:nvPr/>
        </p:nvSpPr>
        <p:spPr>
          <a:xfrm>
            <a:off x="6265766" y="3405086"/>
            <a:ext cx="5378622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ym typeface="Wingdings" pitchFamily="2" charset="2"/>
              </a:rPr>
              <a:t> They are at one of the boys’ homes.</a:t>
            </a:r>
            <a:endParaRPr lang="en-US" sz="3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7C67769-B1F9-9B07-8112-899E92A561D6}"/>
              </a:ext>
            </a:extLst>
          </p:cNvPr>
          <p:cNvSpPr txBox="1"/>
          <p:nvPr/>
        </p:nvSpPr>
        <p:spPr>
          <a:xfrm>
            <a:off x="6265766" y="4612610"/>
            <a:ext cx="5378622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ym typeface="Wingdings" pitchFamily="2" charset="2"/>
              </a:rPr>
              <a:t> They are carrying school bags/ backpacks.</a:t>
            </a:r>
            <a:endParaRPr lang="en-US" sz="3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591702A-0E92-4FF2-B755-A474C4BEE4BC}"/>
              </a:ext>
            </a:extLst>
          </p:cNvPr>
          <p:cNvSpPr txBox="1"/>
          <p:nvPr/>
        </p:nvSpPr>
        <p:spPr>
          <a:xfrm>
            <a:off x="6265765" y="6153007"/>
            <a:ext cx="5378623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ym typeface="Wingdings" pitchFamily="2" charset="2"/>
              </a:rPr>
              <a:t> They are going to school.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16685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508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418557" y="123708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subject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82980" y="4884294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môn </a:t>
            </a:r>
            <a:r>
              <a:rPr lang="en-US" sz="4800" dirty="0" err="1"/>
              <a:t>học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441281" y="3278275"/>
            <a:ext cx="31856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ˈsʌbdʒekt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649685" y="1882593"/>
            <a:ext cx="6454685" cy="4353379"/>
            <a:chOff x="5567135" y="1302300"/>
            <a:chExt cx="6454685" cy="4353379"/>
          </a:xfrm>
        </p:grpSpPr>
        <p:pic>
          <p:nvPicPr>
            <p:cNvPr id="4" name="Picture 2" descr="Tài liệu giới thiệu sách giáo khoa Mỹ thuật lớp 6 Kết nối tri thức với cuộc  sống">
              <a:extLst>
                <a:ext uri="{FF2B5EF4-FFF2-40B4-BE49-F238E27FC236}">
                  <a16:creationId xmlns:a16="http://schemas.microsoft.com/office/drawing/2014/main" xmlns="" id="{B48866B5-A75F-FC77-1892-A4E6FF4CF6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0" t="33804" r="50006" b="44634"/>
            <a:stretch/>
          </p:blipFill>
          <p:spPr bwMode="auto">
            <a:xfrm>
              <a:off x="5567135" y="1302300"/>
              <a:ext cx="6454685" cy="2226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Tài liệu giới thiệu sách giáo khoa Mỹ thuật lớp 6 Kết nối tri thức với cuộc  sống">
              <a:extLst>
                <a:ext uri="{FF2B5EF4-FFF2-40B4-BE49-F238E27FC236}">
                  <a16:creationId xmlns:a16="http://schemas.microsoft.com/office/drawing/2014/main" xmlns="" id="{47F32E54-F8D0-3C5D-9A3B-FB8F1F0AA8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17" t="33804" r="3415" b="44634"/>
            <a:stretch/>
          </p:blipFill>
          <p:spPr bwMode="auto">
            <a:xfrm>
              <a:off x="5706208" y="3429000"/>
              <a:ext cx="6315612" cy="2226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subject">
            <a:hlinkClick r:id="" action="ppaction://media"/>
            <a:extLst>
              <a:ext uri="{FF2B5EF4-FFF2-40B4-BE49-F238E27FC236}">
                <a16:creationId xmlns:a16="http://schemas.microsoft.com/office/drawing/2014/main" xmlns="" id="{7FAB0D93-3123-F4D8-CF7C-52CAE54F4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2047" y="3287373"/>
            <a:ext cx="812800" cy="8128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83253" y="1371422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uniform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81868" y="4885503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đồng </a:t>
            </a:r>
            <a:r>
              <a:rPr lang="en-US" sz="4800" dirty="0" err="1"/>
              <a:t>phục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667337" y="3377487"/>
            <a:ext cx="32111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ˈjuːnɪfɔːm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Both School Uniform, Rs 250 /piece Rakesh Narula Enterprises | ID:  14342683930">
            <a:extLst>
              <a:ext uri="{FF2B5EF4-FFF2-40B4-BE49-F238E27FC236}">
                <a16:creationId xmlns:a16="http://schemas.microsoft.com/office/drawing/2014/main" xmlns="" id="{4DB8DEB4-2823-0CDB-DB54-6A288D1DB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915" y="1393524"/>
            <a:ext cx="5135905" cy="513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uniform">
            <a:hlinkClick r:id="" action="ppaction://media"/>
            <a:extLst>
              <a:ext uri="{FF2B5EF4-FFF2-40B4-BE49-F238E27FC236}">
                <a16:creationId xmlns:a16="http://schemas.microsoft.com/office/drawing/2014/main" xmlns="" id="{72EBC427-0C60-3EA6-75FE-BD3824CD76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67" y="33956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calculator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máy tính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023668" y="3130480"/>
            <a:ext cx="43577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ˈkælkjəleɪtə(r)/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Texas Instruments Ti-30xa Scientific Calculator : Target">
            <a:extLst>
              <a:ext uri="{FF2B5EF4-FFF2-40B4-BE49-F238E27FC236}">
                <a16:creationId xmlns:a16="http://schemas.microsoft.com/office/drawing/2014/main" xmlns="" id="{2581C40D-F045-DCAD-D732-5F4631F853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3" b="593"/>
          <a:stretch/>
        </p:blipFill>
        <p:spPr bwMode="auto">
          <a:xfrm>
            <a:off x="6991336" y="1388083"/>
            <a:ext cx="4931033" cy="4959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alculator.mp3">
            <a:hlinkClick r:id="" action="ppaction://media"/>
            <a:extLst>
              <a:ext uri="{FF2B5EF4-FFF2-40B4-BE49-F238E27FC236}">
                <a16:creationId xmlns:a16="http://schemas.microsoft.com/office/drawing/2014/main" xmlns="" id="{E7EF09F8-B5C9-86A3-4715-0FFA5245E9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791" y="3130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99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5247</TotalTime>
  <Words>735</Words>
  <Application>Microsoft Office PowerPoint</Application>
  <PresentationFormat>Custom</PresentationFormat>
  <Paragraphs>152</Paragraphs>
  <Slides>17</Slides>
  <Notes>15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Windows 10</cp:lastModifiedBy>
  <cp:revision>290</cp:revision>
  <dcterms:created xsi:type="dcterms:W3CDTF">2020-12-09T02:04:09Z</dcterms:created>
  <dcterms:modified xsi:type="dcterms:W3CDTF">2025-06-23T15:19:44Z</dcterms:modified>
</cp:coreProperties>
</file>