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82" r:id="rId2"/>
    <p:sldId id="402" r:id="rId3"/>
    <p:sldId id="403" r:id="rId4"/>
    <p:sldId id="404" r:id="rId5"/>
    <p:sldId id="405" r:id="rId6"/>
    <p:sldId id="406" r:id="rId7"/>
    <p:sldId id="407" r:id="rId8"/>
    <p:sldId id="410" r:id="rId9"/>
    <p:sldId id="411" r:id="rId10"/>
    <p:sldId id="453" r:id="rId11"/>
    <p:sldId id="483" r:id="rId12"/>
    <p:sldId id="454" r:id="rId13"/>
    <p:sldId id="485" r:id="rId14"/>
    <p:sldId id="484" r:id="rId15"/>
    <p:sldId id="486" r:id="rId16"/>
    <p:sldId id="489" r:id="rId17"/>
    <p:sldId id="487" r:id="rId18"/>
    <p:sldId id="491" r:id="rId19"/>
    <p:sldId id="463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43C"/>
    <a:srgbClr val="0000FF"/>
    <a:srgbClr val="FAD5C6"/>
    <a:srgbClr val="843606"/>
    <a:srgbClr val="FFCCFF"/>
    <a:srgbClr val="CC99FF"/>
    <a:srgbClr val="FF99FF"/>
    <a:srgbClr val="00CC00"/>
    <a:srgbClr val="CA520A"/>
    <a:srgbClr val="FDE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66" autoAdjust="0"/>
    <p:restoredTop sz="94660" autoAdjust="0"/>
  </p:normalViewPr>
  <p:slideViewPr>
    <p:cSldViewPr snapToGrid="0">
      <p:cViewPr>
        <p:scale>
          <a:sx n="71" d="100"/>
          <a:sy n="71" d="100"/>
        </p:scale>
        <p:origin x="-520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38AB-85A9-440F-BF0F-A3A1EC1DA239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78E2-18C1-4EEB-BA27-78770F185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62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8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0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21" Type="http://schemas.openxmlformats.org/officeDocument/2006/relationships/slide" Target="slide8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17" Type="http://schemas.openxmlformats.org/officeDocument/2006/relationships/slide" Target="slide4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9.png"/><Relationship Id="rId5" Type="http://schemas.openxmlformats.org/officeDocument/2006/relationships/slide" Target="slide7.xml"/><Relationship Id="rId15" Type="http://schemas.microsoft.com/office/2007/relationships/hdphoto" Target="../media/hdphoto4.wdp"/><Relationship Id="rId23" Type="http://schemas.openxmlformats.org/officeDocument/2006/relationships/image" Target="../media/image15.jpg"/><Relationship Id="rId10" Type="http://schemas.openxmlformats.org/officeDocument/2006/relationships/slide" Target="slide3.xml"/><Relationship Id="rId19" Type="http://schemas.microsoft.com/office/2007/relationships/hdphoto" Target="../media/hdphoto5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10" Type="http://schemas.openxmlformats.org/officeDocument/2006/relationships/image" Target="../media/image16.jp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7.jpe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18.jpe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781800"/>
            <a:ext cx="12192000" cy="762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8800" y="1399063"/>
            <a:ext cx="11277600" cy="646319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CHÀO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MỪNG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QUÝ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Ự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GIỜ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50288"/>
            <a:ext cx="12185936" cy="6685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30" tIns="45714" rIns="91430" bIns="4571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KÍNH CHÚC QUÝ THẦY CÔ SỨC KHỎE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" y="1"/>
            <a:ext cx="2025935" cy="15194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944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pic>
        <p:nvPicPr>
          <p:cNvPr id="23" name="Picture 30" descr="Tay viÕt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8" y="5094066"/>
            <a:ext cx="990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361961" y="3946938"/>
            <a:ext cx="34690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522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49253 0.00047 " pathEditMode="relative" ptsTypes="AA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0.49149 -0.00023 " pathEditMode="relative" ptsTypes="AA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8" grpId="0" animBg="1"/>
      <p:bldP spid="9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F5849C-9A74-41FE-947D-600E5284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1" y="908927"/>
            <a:ext cx="10664275" cy="120226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1.Bảng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1397737" y="294277"/>
            <a:ext cx="5809888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b="1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gray">
          <a:xfrm>
            <a:off x="1484023" y="334357"/>
            <a:ext cx="5589639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US" sz="32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14582409"/>
                  </p:ext>
                </p:extLst>
              </p:nvPr>
            </p:nvGraphicFramePr>
            <p:xfrm>
              <a:off x="376518" y="2043953"/>
              <a:ext cx="11483788" cy="4350946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39009"/>
                    <a:gridCol w="5304417"/>
                    <a:gridCol w="5140362"/>
                  </a:tblGrid>
                  <a:tr h="484094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ĐẠI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LƯỢNG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endParaRPr lang="en-US" sz="20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 smtClean="0"/>
                            <a:t>ĐẠI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LƯỢNG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endParaRPr lang="en-US" sz="20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</a:tr>
                  <a:tr h="1425388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CÔNG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endParaRPr 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y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x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k,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công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r>
                            <a:rPr lang="en-US" sz="2000" baseline="0" dirty="0" smtClean="0"/>
                            <a:t>: </a:t>
                          </a:r>
                        </a:p>
                        <a:p>
                          <a:endParaRPr lang="en-US" sz="2000" dirty="0" smtClean="0"/>
                        </a:p>
                        <a:p>
                          <a:pPr algn="l"/>
                          <a:r>
                            <a:rPr lang="en-US" sz="2000" dirty="0" err="1" smtClean="0"/>
                            <a:t>Suy</a:t>
                          </a:r>
                          <a:r>
                            <a:rPr lang="en-US" sz="2000" dirty="0" smtClean="0"/>
                            <a:t> </a:t>
                          </a:r>
                          <a:r>
                            <a:rPr lang="en-US" sz="2000" dirty="0" err="1" smtClean="0"/>
                            <a:t>ra</a:t>
                          </a:r>
                          <a:r>
                            <a:rPr lang="en-US" sz="2000" dirty="0" smtClean="0"/>
                            <a:t> x </a:t>
                          </a:r>
                          <a:r>
                            <a:rPr lang="en-US" sz="200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y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endParaRPr 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y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x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a,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công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r>
                            <a:rPr lang="en-US" sz="2000" baseline="0" dirty="0" smtClean="0"/>
                            <a:t>:  </a:t>
                          </a:r>
                          <a:endParaRPr lang="en-US" sz="2000" i="1" baseline="0" dirty="0" smtClean="0"/>
                        </a:p>
                        <a:p>
                          <a:endParaRPr lang="en-US" sz="2000" dirty="0" smtClean="0"/>
                        </a:p>
                        <a:p>
                          <a:pPr algn="l"/>
                          <a:r>
                            <a:rPr lang="en-US" sz="2000" dirty="0" err="1" smtClean="0"/>
                            <a:t>Suy</a:t>
                          </a:r>
                          <a:r>
                            <a:rPr lang="en-US" sz="2000" dirty="0" smtClean="0"/>
                            <a:t> </a:t>
                          </a:r>
                          <a:r>
                            <a:rPr lang="en-US" sz="2000" dirty="0" err="1" smtClean="0"/>
                            <a:t>ra</a:t>
                          </a:r>
                          <a:r>
                            <a:rPr lang="en-US" sz="2000" dirty="0" smtClean="0"/>
                            <a:t> x </a:t>
                          </a:r>
                          <a:r>
                            <a:rPr lang="en-US" sz="200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y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.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1559859">
                    <a:tc rowSpan="2">
                      <a:txBody>
                        <a:bodyPr/>
                        <a:lstStyle/>
                        <a:p>
                          <a:r>
                            <a:rPr lang="en-US" sz="2000" i="0" dirty="0" err="1" smtClean="0"/>
                            <a:t>TÍNH</a:t>
                          </a:r>
                          <a:r>
                            <a:rPr lang="en-US" sz="2000" i="0" baseline="0" dirty="0" smtClean="0"/>
                            <a:t> </a:t>
                          </a:r>
                          <a:r>
                            <a:rPr lang="en-US" sz="2000" i="0" baseline="0" dirty="0" err="1" smtClean="0"/>
                            <a:t>CHẤT</a:t>
                          </a:r>
                          <a:endParaRPr lang="en-US" sz="2000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buAutoNum type="arabicParenR"/>
                          </a:pPr>
                          <a:endParaRPr lang="en-US" sz="2000" i="0" dirty="0" smtClean="0"/>
                        </a:p>
                        <a:p>
                          <a:pPr marL="457200" indent="-457200">
                            <a:buAutoNum type="arabicParenR"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 smtClean="0">
                                          <a:latin typeface="Cambria Math"/>
                                        </a:rPr>
                                        <m:t>y</m:t>
                                      </m:r>
                                    </m:e>
                                    <m:sub>
                                      <m:r>
                                        <a:rPr lang="en-US" sz="2000" i="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 smtClean="0">
                                          <a:latin typeface="Cambria Math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i="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endParaRPr lang="en-US" sz="20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0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000" b="0" i="0" smtClean="0">
                                        <a:latin typeface="Cambria Math"/>
                                      </a:rPr>
                                      <m:t>) </m:t>
                                    </m:r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smtClean="0">
                                    <a:latin typeface="Cambria Math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smtClean="0">
                                    <a:latin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00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  </m:t>
                                      </m:r>
                                    </m:sub>
                                  </m:sSub>
                                </m:num>
                                <m:den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smtClean="0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  <m:r>
                                <a:rPr lang="en-US" sz="200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</a:tr>
                  <a:tr h="881605">
                    <a:tc vMerge="1"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 smtClean="0"/>
                        </a:p>
                        <a:p>
                          <a:r>
                            <a:rPr lang="en-US" sz="2000" dirty="0" smtClean="0"/>
                            <a:t>2)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2000" dirty="0" smtClean="0"/>
                            <a:t>       ;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2)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2000" dirty="0" smtClean="0"/>
                            <a:t>       ;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14582409"/>
                  </p:ext>
                </p:extLst>
              </p:nvPr>
            </p:nvGraphicFramePr>
            <p:xfrm>
              <a:off x="376518" y="2043953"/>
              <a:ext cx="11483788" cy="4350946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39009"/>
                    <a:gridCol w="5304417"/>
                    <a:gridCol w="5140362"/>
                  </a:tblGrid>
                  <a:tr h="484094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ĐẠI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LƯỢNG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endParaRPr lang="en-US" sz="20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 smtClean="0"/>
                            <a:t>ĐẠI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LƯỢNG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endParaRPr lang="en-US" sz="20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</a:tr>
                  <a:tr h="1425388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CÔNG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endParaRPr 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y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x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k,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công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r>
                            <a:rPr lang="en-US" sz="2000" baseline="0" dirty="0" smtClean="0"/>
                            <a:t>: </a:t>
                          </a:r>
                        </a:p>
                        <a:p>
                          <a:endParaRPr lang="en-US" sz="2000" dirty="0" smtClean="0"/>
                        </a:p>
                        <a:p>
                          <a:pPr algn="l"/>
                          <a:r>
                            <a:rPr lang="en-US" sz="2000" dirty="0" err="1" smtClean="0"/>
                            <a:t>Suy</a:t>
                          </a:r>
                          <a:r>
                            <a:rPr lang="en-US" sz="2000" dirty="0" smtClean="0"/>
                            <a:t> </a:t>
                          </a:r>
                          <a:r>
                            <a:rPr lang="en-US" sz="2000" dirty="0" err="1" smtClean="0"/>
                            <a:t>ra</a:t>
                          </a:r>
                          <a:r>
                            <a:rPr lang="en-US" sz="2000" dirty="0" smtClean="0"/>
                            <a:t> x </a:t>
                          </a:r>
                          <a:r>
                            <a:rPr lang="en-US" sz="200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thuận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y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endParaRPr 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y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x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a,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công </a:t>
                          </a:r>
                          <a:r>
                            <a:rPr lang="en-US" sz="2000" baseline="0" dirty="0" err="1" smtClean="0"/>
                            <a:t>thức</a:t>
                          </a:r>
                          <a:r>
                            <a:rPr lang="en-US" sz="2000" baseline="0" dirty="0" smtClean="0"/>
                            <a:t>:  </a:t>
                          </a:r>
                          <a:endParaRPr lang="en-US" sz="2000" i="1" baseline="0" dirty="0" smtClean="0"/>
                        </a:p>
                        <a:p>
                          <a:endParaRPr lang="en-US" sz="2000" dirty="0" smtClean="0"/>
                        </a:p>
                        <a:p>
                          <a:pPr algn="l"/>
                          <a:r>
                            <a:rPr lang="en-US" sz="2000" dirty="0" err="1" smtClean="0"/>
                            <a:t>Suy</a:t>
                          </a:r>
                          <a:r>
                            <a:rPr lang="en-US" sz="2000" dirty="0" smtClean="0"/>
                            <a:t> </a:t>
                          </a:r>
                          <a:r>
                            <a:rPr lang="en-US" sz="2000" dirty="0" err="1" smtClean="0"/>
                            <a:t>ra</a:t>
                          </a:r>
                          <a:r>
                            <a:rPr lang="en-US" sz="2000" dirty="0" smtClean="0"/>
                            <a:t> x </a:t>
                          </a:r>
                          <a:r>
                            <a:rPr lang="en-US" sz="2000" dirty="0" err="1" smtClean="0"/>
                            <a:t>tỉ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lệ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nghịch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với</a:t>
                          </a:r>
                          <a:r>
                            <a:rPr lang="en-US" sz="2000" baseline="0" dirty="0" smtClean="0"/>
                            <a:t> y </a:t>
                          </a:r>
                          <a:r>
                            <a:rPr lang="en-US" sz="2000" baseline="0" dirty="0" err="1" smtClean="0"/>
                            <a:t>theo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hệ</a:t>
                          </a:r>
                          <a:r>
                            <a:rPr lang="en-US" sz="2000" baseline="0" dirty="0" smtClean="0"/>
                            <a:t> </a:t>
                          </a:r>
                          <a:r>
                            <a:rPr lang="en-US" sz="2000" baseline="0" dirty="0" err="1" smtClean="0"/>
                            <a:t>số</a:t>
                          </a:r>
                          <a:r>
                            <a:rPr lang="en-US" sz="2000" baseline="0" dirty="0" smtClean="0"/>
                            <a:t> .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1559859">
                    <a:tc rowSpan="2">
                      <a:txBody>
                        <a:bodyPr/>
                        <a:lstStyle/>
                        <a:p>
                          <a:r>
                            <a:rPr lang="en-US" sz="2000" i="0" dirty="0" err="1" smtClean="0"/>
                            <a:t>TÍNH</a:t>
                          </a:r>
                          <a:r>
                            <a:rPr lang="en-US" sz="2000" i="0" baseline="0" dirty="0" smtClean="0"/>
                            <a:t> </a:t>
                          </a:r>
                          <a:r>
                            <a:rPr lang="en-US" sz="2000" i="0" baseline="0" dirty="0" err="1" smtClean="0"/>
                            <a:t>CHẤT</a:t>
                          </a:r>
                          <a:endParaRPr lang="en-US" sz="2000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9633" t="-123828" r="-96785" b="-57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23606" t="-123828" b="-57031"/>
                          </a:stretch>
                        </a:blipFill>
                      </a:tcPr>
                    </a:tc>
                  </a:tr>
                  <a:tr h="881605">
                    <a:tc vMerge="1"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9633" t="-395172" r="-96785" b="-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23606" t="-395172" b="-6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53235" y="2840049"/>
                <a:ext cx="18019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y= </a:t>
                </a:r>
                <a:r>
                  <a:rPr lang="en-US" sz="2000" dirty="0" err="1" smtClean="0">
                    <a:solidFill>
                      <a:srgbClr val="FF0000"/>
                    </a:solidFill>
                  </a:rPr>
                  <a:t>kx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(k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235" y="2840049"/>
                <a:ext cx="1801906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337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9495" y="3238159"/>
                <a:ext cx="1237637" cy="536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(k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495" y="3238159"/>
                <a:ext cx="1237637" cy="536942"/>
              </a:xfrm>
              <a:prstGeom prst="rect">
                <a:avLst/>
              </a:prstGeom>
              <a:blipFill rotWithShape="1">
                <a:blip r:embed="rId4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55611" y="2773300"/>
                <a:ext cx="2092754" cy="50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(a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611" y="2773300"/>
                <a:ext cx="2092754" cy="502830"/>
              </a:xfrm>
              <a:prstGeom prst="rect">
                <a:avLst/>
              </a:prstGeom>
              <a:blipFill rotWithShape="1"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897105" y="3418844"/>
                <a:ext cx="12460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a (a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7105" y="3418844"/>
                <a:ext cx="1246094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5392" t="-615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431613" y="4268838"/>
                <a:ext cx="3742135" cy="54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=…………= k (k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13" y="4268838"/>
                <a:ext cx="3742135" cy="54078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85788" y="3848957"/>
                <a:ext cx="36938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=….= a  (a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788" y="3848957"/>
                <a:ext cx="3693836" cy="400110"/>
              </a:xfrm>
              <a:prstGeom prst="rect">
                <a:avLst/>
              </a:prstGeom>
              <a:blipFill rotWithShape="1">
                <a:blip r:embed="rId8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990046" y="4549050"/>
                <a:ext cx="2149035" cy="679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…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046" y="4549050"/>
                <a:ext cx="2149035" cy="6795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362452" y="5798519"/>
                <a:ext cx="3585378" cy="552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            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; …………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452" y="5798519"/>
                <a:ext cx="3585378" cy="55278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589126" y="5807271"/>
                <a:ext cx="3236260" cy="541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          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; 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………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126" y="5807271"/>
                <a:ext cx="3236260" cy="541302"/>
              </a:xfrm>
              <a:prstGeom prst="rect">
                <a:avLst/>
              </a:prstGeom>
              <a:blipFill rotWithShape="1">
                <a:blip r:embed="rId11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2083917" y="3209381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89495" y="3818954"/>
            <a:ext cx="695142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897105" y="3785568"/>
            <a:ext cx="882519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085788" y="3276130"/>
            <a:ext cx="2811317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31613" y="4809627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136717" y="4218289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55576" y="5228595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36317" y="6291948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660845" y="6348573"/>
            <a:ext cx="3092823" cy="0"/>
          </a:xfrm>
          <a:prstGeom prst="line">
            <a:avLst/>
          </a:prstGeom>
          <a:ln w="31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1373897" y="552848"/>
            <a:ext cx="5809888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b="1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gray">
          <a:xfrm>
            <a:off x="1484022" y="592482"/>
            <a:ext cx="5589639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53" y="4022103"/>
            <a:ext cx="1441630" cy="1441630"/>
          </a:xfrm>
          <a:prstGeom prst="rect">
            <a:avLst/>
          </a:prstGeom>
        </p:spPr>
      </p:pic>
      <p:sp>
        <p:nvSpPr>
          <p:cNvPr id="32" name="Cloud Callout 31"/>
          <p:cNvSpPr/>
          <p:nvPr/>
        </p:nvSpPr>
        <p:spPr>
          <a:xfrm>
            <a:off x="3678746" y="1610043"/>
            <a:ext cx="6483143" cy="2412060"/>
          </a:xfrm>
          <a:prstGeom prst="cloudCallout">
            <a:avLst>
              <a:gd name="adj1" fmla="val -55973"/>
              <a:gd name="adj2" fmla="val 37655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37346A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Theo </a:t>
            </a:r>
            <a:r>
              <a:rPr lang="en-US" sz="2400" b="1" dirty="0" err="1" smtClean="0">
                <a:solidFill>
                  <a:srgbClr val="C00000"/>
                </a:solidFill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để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bài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toán</a:t>
            </a:r>
            <a:r>
              <a:rPr lang="en-US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err="1" smtClean="0">
                <a:solidFill>
                  <a:srgbClr val="C00000"/>
                </a:solidFill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lời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r>
              <a:rPr lang="en-US" sz="2400" b="1" dirty="0" smtClean="0">
                <a:solidFill>
                  <a:srgbClr val="C00000"/>
                </a:solidFill>
              </a:rPr>
              <a:t>) </a:t>
            </a:r>
            <a:r>
              <a:rPr lang="en-US" sz="2400" b="1" dirty="0" err="1" smtClean="0">
                <a:solidFill>
                  <a:srgbClr val="C00000"/>
                </a:solidFill>
              </a:rPr>
              <a:t>liên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đến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đại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lượng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tỉ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lệ</a:t>
            </a:r>
            <a:r>
              <a:rPr lang="en-US" sz="2400" b="1" dirty="0" smtClean="0">
                <a:solidFill>
                  <a:srgbClr val="C00000"/>
                </a:solidFill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sẽ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thực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như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</a:rPr>
              <a:t>?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071762"/>
              </p:ext>
            </p:extLst>
          </p:nvPr>
        </p:nvGraphicFramePr>
        <p:xfrm>
          <a:off x="941294" y="1465727"/>
          <a:ext cx="10475259" cy="41929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475259"/>
              </a:tblGrid>
              <a:tr h="806826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7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thuận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))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7574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,…).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1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85F88710-04F3-43DC-98E6-E3E16C3B17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1636" y="983622"/>
                <a:ext cx="10515600" cy="1868408"/>
              </a:xfrm>
              <a:solidFill>
                <a:schemeClr val="bg1">
                  <a:lumMod val="85000"/>
                </a:schemeClr>
              </a:solidFill>
              <a:ln>
                <a:solidFill>
                  <a:schemeClr val="bg2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tập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1.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x, y, z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biết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				 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b) x : y : z = 3 : 4 : 5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x + y + z = 72</a:t>
                </a:r>
              </a:p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𝒚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;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𝒚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𝒛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x - z = 15             d)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3x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=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4y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2x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+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5y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= 69 </a:t>
                </a:r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5F88710-04F3-43DC-98E6-E3E16C3B17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1636" y="983622"/>
                <a:ext cx="10515600" cy="1868408"/>
              </a:xfrm>
              <a:blipFill rotWithShape="1">
                <a:blip r:embed="rId2"/>
                <a:stretch>
                  <a:fillRect l="-1100" t="-517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514008" y="139041"/>
            <a:ext cx="5960223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1639866" y="178675"/>
            <a:ext cx="5708503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071" y="3617259"/>
                <a:ext cx="2124636" cy="2958353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endParaRPr lang="en-US" sz="2800" b="1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endParaRPr lang="en-US" sz="2000" b="1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2400" b="1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endPara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=&gt;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9.5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15</a:t>
                </a:r>
              </a:p>
              <a:p>
                <a:pPr algn="ctr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endPara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  <a:p>
                <a:pPr marL="342900" indent="-342900" algn="ctr"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71" y="3617259"/>
                <a:ext cx="2124636" cy="2958353"/>
              </a:xfrm>
              <a:prstGeom prst="rect">
                <a:avLst/>
              </a:prstGeom>
              <a:blipFill rotWithShape="1">
                <a:blip r:embed="rId3"/>
                <a:stretch>
                  <a:fillRect l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557184" y="3617254"/>
                <a:ext cx="2658036" cy="2958353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x : y : z = 3 : 4 : 5 </a:t>
                </a:r>
                <a:endPara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/>
                      </a:rPr>
                      <m:t>⇒ 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𝒚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𝒛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𝒛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= 6</a:t>
                </a:r>
                <a:endPara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Symbol" pitchFamily="18" charset="2"/>
                  <a:buChar char="Þ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 = 6 . 3 =18;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y = 6 . 4 =24;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z = 6 . 5 =30</a:t>
                </a:r>
              </a:p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184" y="3617254"/>
                <a:ext cx="2658036" cy="2958353"/>
              </a:xfrm>
              <a:prstGeom prst="rect">
                <a:avLst/>
              </a:prstGeom>
              <a:blipFill rotWithShape="1">
                <a:blip r:embed="rId4"/>
                <a:stretch>
                  <a:fillRect l="-2050" t="-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277971" y="3617254"/>
                <a:ext cx="3745005" cy="2958353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prstClr val="black"/>
                          </a:solidFill>
                          <a:latin typeface="Cambria Math"/>
                        </a:rPr>
                        <m:t>𝐜</m:t>
                      </m:r>
                      <m:r>
                        <a:rPr lang="en-US" b="1" i="0" smtClean="0">
                          <a:solidFill>
                            <a:prstClr val="black"/>
                          </a:solidFill>
                          <a:latin typeface="Cambria Math"/>
                        </a:rPr>
                        <m:t>)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;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⇒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;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⇒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𝟏𝟓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=−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buFont typeface="Symbol" pitchFamily="18" charset="2"/>
                  <a:buChar char="Þ"/>
                </a:pPr>
                <a:r>
                  <a:rPr lang="en-US" sz="2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 = -3 . 4  =  - 12</a:t>
                </a:r>
              </a:p>
              <a:p>
                <a:r>
                  <a:rPr lang="en-US" sz="2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y = -3 . 6  =  - 18</a:t>
                </a:r>
              </a:p>
              <a:p>
                <a:r>
                  <a:rPr lang="en-US" sz="2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z = -3 . 9  =  - 27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971" y="3617254"/>
                <a:ext cx="3745005" cy="2958353"/>
              </a:xfrm>
              <a:prstGeom prst="rect">
                <a:avLst/>
              </a:prstGeom>
              <a:blipFill rotWithShape="1">
                <a:blip r:embed="rId5"/>
                <a:stretch>
                  <a:fillRect l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9090213" y="3617259"/>
                <a:ext cx="2716305" cy="2958353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3x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4y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𝐱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𝐲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𝟐𝐱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𝟓𝐲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endParaRPr lang="en-US" sz="2000" b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𝒚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𝟏𝟓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𝟔𝟗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𝟐𝟑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 typeface="Symbol" pitchFamily="18" charset="2"/>
                  <a:buChar char="Þ"/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 = 3.4 = 12;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y = 3.3 = 9  </a:t>
                </a:r>
                <a:endPara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213" y="3617259"/>
                <a:ext cx="2716305" cy="2958353"/>
              </a:xfrm>
              <a:prstGeom prst="rect">
                <a:avLst/>
              </a:prstGeom>
              <a:blipFill rotWithShape="1">
                <a:blip r:embed="rId6"/>
                <a:stretch>
                  <a:fillRect l="-2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5392271" y="3025588"/>
            <a:ext cx="1694330" cy="389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85F88710-04F3-43DC-98E6-E3E16C3B17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84213" y="902940"/>
                <a:ext cx="10515600" cy="1006542"/>
              </a:xfrm>
              <a:solidFill>
                <a:schemeClr val="bg1">
                  <a:lumMod val="85000"/>
                </a:schemeClr>
              </a:solidFill>
              <a:ln>
                <a:solidFill>
                  <a:schemeClr val="bg2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tập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2. Cho tam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ABC,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𝑨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𝑩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lần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lượt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tỉ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lệ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với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2, 3, 5.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đo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ABC.</a:t>
                </a:r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85F88710-04F3-43DC-98E6-E3E16C3B17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4213" y="902940"/>
                <a:ext cx="10515600" cy="1006542"/>
              </a:xfrm>
              <a:blipFill rotWithShape="1">
                <a:blip r:embed="rId2"/>
                <a:stretch>
                  <a:fillRect l="-1158" t="-7784" b="-2994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514008" y="99407"/>
            <a:ext cx="5960223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1639867" y="134354"/>
            <a:ext cx="5708503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9249" y="2097741"/>
            <a:ext cx="1694330" cy="389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12767" y="2649072"/>
                <a:ext cx="9927293" cy="3778622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a,b,c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ABC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180</a:t>
                </a:r>
                <a:r>
                  <a:rPr lang="en-US" sz="2400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a+b+c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=180 </a:t>
                </a:r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2, 3,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Áp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dãy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180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Sylfaen" pitchFamily="18" charset="0"/>
                    <a:cs typeface="Times New Roman" pitchFamily="18" charset="0"/>
                  </a:rPr>
                  <a:t>18</a:t>
                </a:r>
                <a:endParaRPr lang="en-US" sz="2400" dirty="0" smtClean="0">
                  <a:solidFill>
                    <a:schemeClr val="tx1"/>
                  </a:solidFill>
                  <a:latin typeface="Sylfaen" pitchFamily="18" charset="0"/>
                  <a:cs typeface="Times New Roman" pitchFamily="18" charset="0"/>
                </a:endParaRPr>
              </a:p>
              <a:p>
                <a:pPr algn="just"/>
                <a:endPara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 algn="just">
                  <a:buFont typeface="Symbol" pitchFamily="18" charset="2"/>
                  <a:buChar char="Þ"/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 = 18.2 = 36; b =18.3 =54; c = 18. 5 =90</a:t>
                </a:r>
              </a:p>
              <a:p>
                <a:pPr algn="just"/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36</a:t>
                </a:r>
                <a:r>
                  <a:rPr 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; 54</a:t>
                </a:r>
                <a:r>
                  <a:rPr 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90</a:t>
                </a:r>
                <a:r>
                  <a:rPr 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342900" indent="-342900" algn="ctr"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67" y="2649072"/>
                <a:ext cx="9927293" cy="3778622"/>
              </a:xfrm>
              <a:prstGeom prst="rect">
                <a:avLst/>
              </a:prstGeom>
              <a:blipFill rotWithShape="1">
                <a:blip r:embed="rId3"/>
                <a:stretch>
                  <a:fillRect l="-858" t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3" y="4768381"/>
            <a:ext cx="1441630" cy="1441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loud Callout 7"/>
              <p:cNvSpPr/>
              <p:nvPr/>
            </p:nvSpPr>
            <p:spPr>
              <a:xfrm>
                <a:off x="2481030" y="2487706"/>
                <a:ext cx="6917535" cy="2684815"/>
              </a:xfrm>
              <a:prstGeom prst="cloudCallout">
                <a:avLst>
                  <a:gd name="adj1" fmla="val -55973"/>
                  <a:gd name="adj2" fmla="val 37655"/>
                </a:avLst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>
                        <a:solidFill>
                          <a:srgbClr val="C0000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>
                        <a:solidFill>
                          <a:srgbClr val="C0000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lần</a:t>
                </a:r>
                <a:r>
                  <a:rPr lang="en-US" sz="2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lượt</a:t>
                </a:r>
                <a:r>
                  <a:rPr lang="en-US" sz="2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tỉ</a:t>
                </a:r>
                <a:r>
                  <a:rPr lang="en-US" sz="2400" b="1" u="sng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lệ</a:t>
                </a:r>
                <a:r>
                  <a:rPr lang="en-US" sz="2400" b="1" u="sng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với</a:t>
                </a:r>
                <a:r>
                  <a:rPr lang="en-US" sz="2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2, 3, </a:t>
                </a:r>
                <a:r>
                  <a:rPr lang="en-US" sz="2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5...?</a:t>
                </a:r>
                <a:endParaRPr lang="en-US" sz="24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??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</a:rPr>
                          <m:t>𝑪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/>
                        <a:cs typeface="Times New Roman" pitchFamily="18" charset="0"/>
                      </a:rPr>
                      <m:t>= …..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loud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030" y="2487706"/>
                <a:ext cx="6917535" cy="2684815"/>
              </a:xfrm>
              <a:prstGeom prst="cloudCallout">
                <a:avLst>
                  <a:gd name="adj1" fmla="val -55973"/>
                  <a:gd name="adj2" fmla="val 37655"/>
                </a:avLst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902939"/>
            <a:ext cx="11322424" cy="1705790"/>
          </a:xfr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19,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rằn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625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514008" y="99407"/>
            <a:ext cx="5960223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1639867" y="134354"/>
            <a:ext cx="5708503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9249" y="2743200"/>
            <a:ext cx="1694330" cy="389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74058" y="3307975"/>
                <a:ext cx="10340788" cy="3213849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xưởng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may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công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hiện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a. 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số ngày và số bộ đồ được may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lệ thuận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nên ta có: 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400" b="0" i="0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2000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625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 algn="just">
                  <a:buFont typeface="Symbol" pitchFamily="18" charset="2"/>
                  <a:buChar char="Þ"/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 = (2000.5): 625 = 16</a:t>
                </a:r>
              </a:p>
              <a:p>
                <a:pPr algn="just"/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xưởng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may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công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hiện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16 (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58" y="3307975"/>
                <a:ext cx="10340788" cy="3213849"/>
              </a:xfrm>
              <a:prstGeom prst="rect">
                <a:avLst/>
              </a:prstGeom>
              <a:blipFill rotWithShape="1">
                <a:blip r:embed="rId2"/>
                <a:stretch>
                  <a:fillRect l="-824" b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7" y="4468940"/>
            <a:ext cx="1441630" cy="144163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2389383" y="3338868"/>
            <a:ext cx="6483143" cy="1850887"/>
          </a:xfrm>
          <a:prstGeom prst="cloudCallout">
            <a:avLst>
              <a:gd name="adj1" fmla="val -55973"/>
              <a:gd name="adj2" fmla="val 37655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37346A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625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??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213" y="902939"/>
            <a:ext cx="10515600" cy="1584767"/>
          </a:xfr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(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in)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514008" y="99407"/>
            <a:ext cx="5960223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1639867" y="134354"/>
            <a:ext cx="5708503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9249" y="2622176"/>
            <a:ext cx="1694330" cy="389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26190" y="3119717"/>
                <a:ext cx="10300447" cy="3536577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máy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xưởng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a,b,c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(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a,b,c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N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máy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in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xưởng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: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a+b+c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=11</a:t>
                </a:r>
              </a:p>
              <a:p>
                <a:pPr algn="just"/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hoàn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công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việc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máy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 </a:t>
                </a:r>
              </a:p>
              <a:p>
                <a:pPr algn="ctr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6b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a</m:t>
                        </m:r>
                      </m:num>
                      <m:den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b</m:t>
                        </m:r>
                      </m:num>
                      <m:den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</m:den>
                        </m:f>
                      </m:den>
                    </m:f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num>
                      <m:den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9</m:t>
                            </m:r>
                          </m:den>
                        </m:f>
                      </m:den>
                    </m:f>
                  </m:oMath>
                </a14:m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Áp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dãy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a</m:t>
                        </m:r>
                      </m:num>
                      <m:den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240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b</m:t>
                        </m:r>
                      </m:num>
                      <m:den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</m:den>
                        </m:f>
                      </m:den>
                    </m:f>
                    <m:r>
                      <a:rPr lang="en-US" sz="240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num>
                      <m:den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9</m:t>
                            </m:r>
                          </m:den>
                        </m:f>
                      </m:den>
                    </m:f>
                    <m:r>
                      <a:rPr lang="en-US" sz="240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a</m:t>
                        </m:r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b</m:t>
                        </m:r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num>
                      <m:den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</m:den>
                        </m:f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9</m:t>
                            </m:r>
                          </m:den>
                        </m:f>
                      </m:den>
                    </m:f>
                    <m:r>
                      <a:rPr lang="en-US" sz="240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11</m:t>
                        </m:r>
                      </m:num>
                      <m:den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11</m:t>
                            </m:r>
                          </m:num>
                          <m:den>
                            <m:r>
                              <a:rPr lang="en-US" sz="24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18</m:t>
                            </m:r>
                          </m:den>
                        </m:f>
                      </m:den>
                    </m:f>
                    <m:r>
                      <a:rPr lang="en-US" sz="240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</a:p>
              <a:p>
                <a:pPr marL="457200" indent="-457200" algn="just">
                  <a:buFont typeface="Symbol" pitchFamily="18" charset="2"/>
                  <a:buChar char="Þ"/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 = 18.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 6; b =18.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=3; c = 18.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= 2</a:t>
                </a:r>
              </a:p>
              <a:p>
                <a:pPr algn="just"/>
                <a:r>
                  <a:rPr lang="en-US" sz="2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sz="2400" i="0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y</m:t>
                    </m:r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in</m:t>
                    </m:r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ưở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ứ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ấ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ứ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ứ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ba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ượ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t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6 ; 3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 (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máy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in)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0" y="3119717"/>
                <a:ext cx="10300447" cy="3536577"/>
              </a:xfrm>
              <a:prstGeom prst="rect">
                <a:avLst/>
              </a:prstGeom>
              <a:blipFill rotWithShape="1">
                <a:blip r:embed="rId2"/>
                <a:stretch>
                  <a:fillRect l="-887" r="-473" b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7" y="5028522"/>
            <a:ext cx="1441630" cy="144163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038444" y="2911287"/>
            <a:ext cx="8835392" cy="2973629"/>
          </a:xfrm>
          <a:prstGeom prst="cloudCallout">
            <a:avLst>
              <a:gd name="adj1" fmla="val -55973"/>
              <a:gd name="adj2" fmla="val 37655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37346A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Tổng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số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máy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phân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xưởng</a:t>
            </a:r>
            <a:r>
              <a:rPr lang="en-US" b="1" dirty="0" smtClean="0">
                <a:solidFill>
                  <a:srgbClr val="C00000"/>
                </a:solidFill>
              </a:rPr>
              <a:t> : 11 </a:t>
            </a:r>
            <a:r>
              <a:rPr lang="en-US" b="1" dirty="0" err="1" smtClean="0">
                <a:solidFill>
                  <a:srgbClr val="C00000"/>
                </a:solidFill>
              </a:rPr>
              <a:t>máy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Phân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xưởng</a:t>
            </a:r>
            <a:r>
              <a:rPr lang="en-US" b="1" dirty="0" smtClean="0">
                <a:solidFill>
                  <a:srgbClr val="C00000"/>
                </a:solidFill>
              </a:rPr>
              <a:t> 1: 3 </a:t>
            </a:r>
            <a:r>
              <a:rPr lang="en-US" b="1" dirty="0" err="1" smtClean="0">
                <a:solidFill>
                  <a:srgbClr val="C00000"/>
                </a:solidFill>
              </a:rPr>
              <a:t>ngày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Phân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xưởng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2: 6 </a:t>
            </a:r>
            <a:r>
              <a:rPr lang="en-US" b="1" dirty="0" err="1">
                <a:solidFill>
                  <a:srgbClr val="C00000"/>
                </a:solidFill>
              </a:rPr>
              <a:t>ngày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Phân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xưởng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3: 9 </a:t>
            </a:r>
            <a:r>
              <a:rPr lang="en-US" b="1" dirty="0" err="1" smtClean="0">
                <a:solidFill>
                  <a:srgbClr val="C00000"/>
                </a:solidFill>
              </a:rPr>
              <a:t>ngày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?? </a:t>
            </a:r>
            <a:r>
              <a:rPr lang="en-US" b="1" dirty="0" err="1" smtClean="0">
                <a:solidFill>
                  <a:srgbClr val="C00000"/>
                </a:solidFill>
              </a:rPr>
              <a:t>Số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ngày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hoàn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thành</a:t>
            </a:r>
            <a:r>
              <a:rPr lang="en-US" b="1" dirty="0" smtClean="0">
                <a:solidFill>
                  <a:srgbClr val="C00000"/>
                </a:solidFill>
              </a:rPr>
              <a:t> công </a:t>
            </a:r>
            <a:r>
              <a:rPr lang="en-US" b="1" dirty="0" err="1" smtClean="0">
                <a:solidFill>
                  <a:srgbClr val="C00000"/>
                </a:solidFill>
              </a:rPr>
              <a:t>việc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tỉ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lệ</a:t>
            </a:r>
            <a:r>
              <a:rPr lang="en-US" b="1" dirty="0">
                <a:solidFill>
                  <a:srgbClr val="C00000"/>
                </a:solidFill>
              </a:rPr>
              <a:t>……. </a:t>
            </a:r>
            <a:r>
              <a:rPr lang="en-US" b="1" dirty="0" err="1" smtClean="0">
                <a:solidFill>
                  <a:srgbClr val="C00000"/>
                </a:solidFill>
              </a:rPr>
              <a:t>số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máy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7758953" y="287168"/>
            <a:ext cx="4131836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0744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(7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781800"/>
            <a:ext cx="12192000" cy="762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01" y="527970"/>
            <a:ext cx="5130798" cy="6685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30" tIns="45714" rIns="91430" bIns="4571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HƯỚNG DẪN VỀ NHÀ</a:t>
            </a:r>
            <a:endParaRPr lang="en-US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" y="1"/>
            <a:ext cx="2025935" cy="15194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944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pic>
        <p:nvPicPr>
          <p:cNvPr id="23" name="Picture 30" descr="Tay viÕt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8" y="5094066"/>
            <a:ext cx="990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822253" y="4082266"/>
            <a:ext cx="34690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</a:p>
          <a:p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EM </a:t>
            </a:r>
          </a:p>
          <a:p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HỌC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TỐT!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4642" y="1519452"/>
            <a:ext cx="8664316" cy="18692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87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49253 0.00047 " pathEditMode="relative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0.49149 -0.00023 " pathEditMode="relative" ptsTypes="AA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781800"/>
            <a:ext cx="12192000" cy="762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8800" y="1399063"/>
            <a:ext cx="11277600" cy="646319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ƠN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QUÝ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50288"/>
            <a:ext cx="12185936" cy="12003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30" tIns="45714" rIns="91430" bIns="4571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KÍNH CHÚC QUÝ </a:t>
            </a:r>
            <a:r>
              <a:rPr lang="en-US" sz="3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SỨC KHỎE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" y="1"/>
            <a:ext cx="2025935" cy="15194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944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6781800"/>
            <a:ext cx="101600" cy="76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pic>
        <p:nvPicPr>
          <p:cNvPr id="23" name="Picture 30" descr="Tay viÕt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8" y="5094066"/>
            <a:ext cx="990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361961" y="3946938"/>
            <a:ext cx="34690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522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4"/>
                            </p:stCondLst>
                            <p:childTnLst>
                              <p:par>
                                <p:cTn id="18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4"/>
                            </p:stCondLst>
                            <p:childTnLst>
                              <p:par>
                                <p:cTn id="2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49253 0.00047 " pathEditMode="relative" ptsTypes="AA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0.49149 -0.00023 " pathEditMode="relative" ptsTypes="AA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8" grpId="0" animBg="1"/>
      <p:bldP spid="9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213" y="902939"/>
            <a:ext cx="10515600" cy="1914219"/>
          </a:xfr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BTVN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350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514008" y="99407"/>
            <a:ext cx="5960223" cy="6538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1639867" y="134354"/>
            <a:ext cx="5708503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CA52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9249" y="2622176"/>
            <a:ext cx="1694330" cy="389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8188" y="3119717"/>
            <a:ext cx="10300447" cy="317350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 được số bánh cô Cúc, cô Hồng, bác Mai làm được lần lượt là x; y; z ( cái)</a:t>
            </a:r>
          </a:p>
          <a:p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được :</a:t>
            </a:r>
          </a:p>
          <a:p>
            <a:r>
              <a:rPr lang="nl-N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 ra được 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nl-N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 được x = 200; y = 100, z = 150 và kết luận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7" y="4851594"/>
            <a:ext cx="1441630" cy="144163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773090" y="2296263"/>
            <a:ext cx="9754628" cy="2973629"/>
          </a:xfrm>
          <a:prstGeom prst="cloudCallout">
            <a:avLst>
              <a:gd name="adj1" fmla="val -55973"/>
              <a:gd name="adj2" fmla="val 37655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350 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8350624" y="287168"/>
            <a:ext cx="3177094" cy="574570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0744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89" y="4136887"/>
            <a:ext cx="12115800" cy="97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43" y="4705793"/>
            <a:ext cx="4646987" cy="7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B0085-A8BF-4927-8688-474F77D6E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66CF0CB-CF33-42B1-9DF8-5AA7D5A5B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y2mate.com - Intro Awal Video gratis {  No Copyraight free } 5 Opening Video_nDwWFyE_EFU_1080p">
            <a:hlinkClick r:id="" action="ppaction://media"/>
            <a:extLst>
              <a:ext uri="{FF2B5EF4-FFF2-40B4-BE49-F238E27FC236}">
                <a16:creationId xmlns="" xmlns:a16="http://schemas.microsoft.com/office/drawing/2014/main" id="{024CDC42-8E6B-4BD5-BF34-0AABAEDDA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45135" cy="6944139"/>
          </a:xfrm>
          <a:prstGeom prst="rect">
            <a:avLst/>
          </a:prstGeom>
        </p:spPr>
      </p:pic>
      <p:sp>
        <p:nvSpPr>
          <p:cNvPr id="11" name="Rectangle: Rounded Corners 10">
            <a:hlinkClick r:id="" action="ppaction://noaction"/>
            <a:extLst>
              <a:ext uri="{FF2B5EF4-FFF2-40B4-BE49-F238E27FC236}">
                <a16:creationId xmlns="" xmlns:a16="http://schemas.microsoft.com/office/drawing/2014/main" id="{775FE7F0-04D2-4310-8269-957DA3FE4501}"/>
              </a:ext>
            </a:extLst>
          </p:cNvPr>
          <p:cNvSpPr/>
          <p:nvPr/>
        </p:nvSpPr>
        <p:spPr>
          <a:xfrm>
            <a:off x="4958550" y="5049084"/>
            <a:ext cx="2428028" cy="1104997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 l="-13000" t="-78000" r="-9000" b="-60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dirty="0"/>
          </a:p>
        </p:txBody>
      </p:sp>
      <p:pic>
        <p:nvPicPr>
          <p:cNvPr id="10" name="Picture 9" descr="A picture containing graphics, sign, room&#10;&#10;Description automatically generated">
            <a:extLst>
              <a:ext uri="{FF2B5EF4-FFF2-40B4-BE49-F238E27FC236}">
                <a16:creationId xmlns="" xmlns:a16="http://schemas.microsoft.com/office/drawing/2014/main" id="{3B9D8A1B-8FA2-45BF-8966-8ABDF026C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383" y="2093509"/>
            <a:ext cx="3098360" cy="309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CF1228-B6FA-4C40-AC80-E284B4CC66A5}"/>
              </a:ext>
            </a:extLst>
          </p:cNvPr>
          <p:cNvSpPr/>
          <p:nvPr/>
        </p:nvSpPr>
        <p:spPr>
          <a:xfrm>
            <a:off x="0" y="1"/>
            <a:ext cx="12345134" cy="6944138"/>
          </a:xfrm>
          <a:prstGeom prst="rect">
            <a:avLst/>
          </a:prstGeom>
          <a:solidFill>
            <a:srgbClr val="F39898">
              <a:alpha val="3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5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5"/>
            <a:ext cx="12413673" cy="702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6913106" y="1806171"/>
            <a:ext cx="3248431" cy="3688218"/>
          </a:xfrm>
          <a:prstGeom prst="rect">
            <a:avLst/>
          </a:prstGeom>
        </p:spPr>
      </p:pic>
      <p:pic>
        <p:nvPicPr>
          <p:cNvPr id="6" name="5" descr="Kết quả hình ảnh cho rác lon nước 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3365" r="9482" b="21501"/>
          <a:stretch/>
        </p:blipFill>
        <p:spPr bwMode="auto">
          <a:xfrm>
            <a:off x="6447588" y="4904888"/>
            <a:ext cx="1194186" cy="8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528" y="5753171"/>
            <a:ext cx="1320338" cy="1390240"/>
          </a:xfrm>
          <a:prstGeom prst="rect">
            <a:avLst/>
          </a:prstGeom>
        </p:spPr>
      </p:pic>
      <p:pic>
        <p:nvPicPr>
          <p:cNvPr id="8" name="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6" b="88966" l="2273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19" y="4184834"/>
            <a:ext cx="1665971" cy="1098027"/>
          </a:xfrm>
          <a:prstGeom prst="rect">
            <a:avLst/>
          </a:prstGeom>
        </p:spPr>
      </p:pic>
      <p:pic>
        <p:nvPicPr>
          <p:cNvPr id="9" name="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09" b="100000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35826">
            <a:off x="4863067" y="4369396"/>
            <a:ext cx="1009453" cy="1197885"/>
          </a:xfrm>
          <a:prstGeom prst="rect">
            <a:avLst/>
          </a:prstGeom>
        </p:spPr>
      </p:pic>
      <p:pic>
        <p:nvPicPr>
          <p:cNvPr id="7170" name="8" descr="Kết quả hình ảnh cho mạng nhện 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45" y="1257940"/>
            <a:ext cx="819747" cy="7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417" y="5095821"/>
            <a:ext cx="1346732" cy="1384775"/>
          </a:xfrm>
          <a:prstGeom prst="rect">
            <a:avLst/>
          </a:prstGeom>
        </p:spPr>
      </p:pic>
      <p:pic>
        <p:nvPicPr>
          <p:cNvPr id="15" name="Chon1" descr="Kết quả hình ảnh cho bắn súng 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9" y="3985792"/>
            <a:ext cx="1508597" cy="15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on2" descr="Kết quả hình ảnh cho bắn súng 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16" y="5238909"/>
            <a:ext cx="1214717" cy="121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on3" descr="Kết quả hình ảnh cho bắn súng 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86" y="5843081"/>
            <a:ext cx="1440434" cy="13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on4" descr="Kết quả hình ảnh cho bắn súng 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75" y="4506587"/>
            <a:ext cx="1338676" cy="112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on5" descr="Kết quả hình ảnh cho bắn súng 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04" y="4570111"/>
            <a:ext cx="1272970" cy="12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ết quả hình ảnh cho home 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890" y="-62957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3" y="2040349"/>
            <a:ext cx="1441630" cy="1441630"/>
          </a:xfrm>
          <a:prstGeom prst="rect">
            <a:avLst/>
          </a:prstGeom>
        </p:spPr>
      </p:pic>
      <p:pic>
        <p:nvPicPr>
          <p:cNvPr id="29" name="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4639" y="4221815"/>
            <a:ext cx="2695180" cy="3019527"/>
          </a:xfrm>
          <a:prstGeom prst="rect">
            <a:avLst/>
          </a:prstGeom>
        </p:spPr>
      </p:pic>
      <p:pic>
        <p:nvPicPr>
          <p:cNvPr id="32" name="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56316">
            <a:off x="9204039" y="3645107"/>
            <a:ext cx="1978703" cy="3122978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1740417" y="73585"/>
            <a:ext cx="6087402" cy="2109959"/>
          </a:xfrm>
          <a:prstGeom prst="cloudCallout">
            <a:avLst>
              <a:gd name="adj1" fmla="val -62763"/>
              <a:gd name="adj2" fmla="val 43324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37346A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TRÒ </a:t>
            </a:r>
            <a:r>
              <a:rPr lang="en-US" sz="3000" b="1" dirty="0" err="1" smtClean="0">
                <a:solidFill>
                  <a:srgbClr val="FF0000"/>
                </a:solidFill>
              </a:rPr>
              <a:t>CHƠi</a:t>
            </a:r>
            <a:r>
              <a:rPr lang="en-US" sz="30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GIẢI CỨU BÃI BIỂN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37346A"/>
              </a:solidFill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1486876" y="58595"/>
            <a:ext cx="6483143" cy="2213257"/>
          </a:xfrm>
          <a:prstGeom prst="cloudCallout">
            <a:avLst>
              <a:gd name="adj1" fmla="val -55973"/>
              <a:gd name="adj2" fmla="val 37655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37346A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Nhiệm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vụ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giúp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nhỏ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gôm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rác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bãi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biển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bằng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trả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lời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hỏi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77" y="32174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12093" y="1394085"/>
                <a:ext cx="7469868" cy="1693889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ctr">
                  <a:buFontTx/>
                  <a:buAutoNum type="arabicPeriod"/>
                </a:pP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endPara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ctr">
                  <a:buAutoNum type="arabicPeriod"/>
                </a:pP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093" y="1394085"/>
                <a:ext cx="7469868" cy="169388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/>
          <p:cNvSpPr/>
          <p:nvPr/>
        </p:nvSpPr>
        <p:spPr>
          <a:xfrm>
            <a:off x="1757335" y="529795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/>
              <p:cNvSpPr/>
              <p:nvPr/>
            </p:nvSpPr>
            <p:spPr>
              <a:xfrm>
                <a:off x="1757335" y="3934280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      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8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cd  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335" y="3934280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8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/>
              <p:cNvSpPr/>
              <p:nvPr/>
            </p:nvSpPr>
            <p:spPr>
              <a:xfrm flipH="1">
                <a:off x="6381008" y="3964534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cs typeface="Times New Roman" panose="02020603050405020304" pitchFamily="18" charset="0"/>
                  </a:rPr>
                  <a:t>B.     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ac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81008" y="3964534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9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"/>
          <p:cNvSpPr/>
          <p:nvPr/>
        </p:nvSpPr>
        <p:spPr>
          <a:xfrm flipH="1">
            <a:off x="6363792" y="529795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     ac = ad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7"/>
          <a:stretch/>
        </p:blipFill>
        <p:spPr>
          <a:xfrm flipH="1">
            <a:off x="1542785" y="64399"/>
            <a:ext cx="1738617" cy="17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/>
              <p:cNvSpPr/>
              <p:nvPr/>
            </p:nvSpPr>
            <p:spPr>
              <a:xfrm>
                <a:off x="1715478" y="397414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478" y="397414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/>
              <p:cNvSpPr/>
              <p:nvPr/>
            </p:nvSpPr>
            <p:spPr>
              <a:xfrm>
                <a:off x="1702031" y="5214430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C.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031" y="5214430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/>
              <p:cNvSpPr/>
              <p:nvPr/>
            </p:nvSpPr>
            <p:spPr>
              <a:xfrm flipH="1">
                <a:off x="6207921" y="3960701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07921" y="3960701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/>
              <p:cNvSpPr/>
              <p:nvPr/>
            </p:nvSpPr>
            <p:spPr>
              <a:xfrm flipH="1">
                <a:off x="6207921" y="5214430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den>
                    </m:f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07921" y="5214430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8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dọn rác 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952" y="217714"/>
            <a:ext cx="1720158" cy="1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702031" y="1515109"/>
                <a:ext cx="9219615" cy="1322220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pt-BR" sz="3200" b="1" dirty="0">
                    <a:latin typeface="Times New Roman" pitchFamily="18" charset="0"/>
                    <a:cs typeface="Times New Roman" pitchFamily="18" charset="0"/>
                  </a:rPr>
                  <a:t>Nếu ad = bc và a, b, c, </a:t>
                </a:r>
                <a:r>
                  <a:rPr lang="pt-BR" sz="3200" b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pt-BR" sz="3200" b="1" i="1" smtClean="0"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t-BR" sz="3200" b="1" dirty="0">
                    <a:latin typeface="Times New Roman" pitchFamily="18" charset="0"/>
                    <a:cs typeface="Times New Roman" pitchFamily="18" charset="0"/>
                  </a:rPr>
                  <a:t>0 thì ta có tỉ lệ thức: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ctr">
                  <a:buAutoNum type="arabicPeriod"/>
                </a:pP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031" y="1515109"/>
                <a:ext cx="9219615" cy="1322220"/>
              </a:xfrm>
              <a:prstGeom prst="rect">
                <a:avLst/>
              </a:prstGeom>
              <a:blipFill rotWithShape="1">
                <a:blip r:embed="rId12"/>
                <a:stretch>
                  <a:fillRect l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8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/>
              <p:cNvSpPr/>
              <p:nvPr/>
            </p:nvSpPr>
            <p:spPr>
              <a:xfrm flipH="1">
                <a:off x="6209847" y="5237989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D.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09847" y="5237989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/>
              <p:cNvSpPr/>
              <p:nvPr/>
            </p:nvSpPr>
            <p:spPr>
              <a:xfrm>
                <a:off x="1702031" y="397544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031" y="397544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l="-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/>
              <p:cNvSpPr/>
              <p:nvPr/>
            </p:nvSpPr>
            <p:spPr>
              <a:xfrm flipH="1">
                <a:off x="6214154" y="3985913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14154" y="3985913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/>
              <p:cNvSpPr/>
              <p:nvPr/>
            </p:nvSpPr>
            <p:spPr>
              <a:xfrm>
                <a:off x="1698856" y="5237989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𝒅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856" y="5237989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8"/>
                <a:stretch>
                  <a:fillRect l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dọn rác 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6" y="93490"/>
            <a:ext cx="1569720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900563" y="1647915"/>
                <a:ext cx="9085683" cy="1693889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pt-BR" sz="3200" b="1" dirty="0">
                    <a:latin typeface="Times New Roman" pitchFamily="18" charset="0"/>
                    <a:cs typeface="Times New Roman" pitchFamily="18" charset="0"/>
                  </a:rPr>
                  <a:t>Từ dãy tỉ số bằng nhau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𝒆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r>
                  <a:rPr lang="pt-BR" sz="3200" b="1" dirty="0">
                    <a:latin typeface="Times New Roman" pitchFamily="18" charset="0"/>
                    <a:cs typeface="Times New Roman" pitchFamily="18" charset="0"/>
                  </a:rPr>
                  <a:t> ta viết được:</a:t>
                </a:r>
                <a:endPara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63" y="1647915"/>
                <a:ext cx="9085683" cy="1693889"/>
              </a:xfrm>
              <a:prstGeom prst="rect">
                <a:avLst/>
              </a:prstGeom>
              <a:blipFill rotWithShape="1">
                <a:blip r:embed="rId12"/>
                <a:stretch>
                  <a:fillRect l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6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/>
              <p:cNvSpPr/>
              <p:nvPr/>
            </p:nvSpPr>
            <p:spPr>
              <a:xfrm flipH="1">
                <a:off x="6147027" y="437277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47027" y="4372778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5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18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3245" b="13034"/>
          <a:stretch/>
        </p:blipFill>
        <p:spPr bwMode="auto">
          <a:xfrm>
            <a:off x="1672890" y="82182"/>
            <a:ext cx="2195510" cy="14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702031" y="1394085"/>
            <a:ext cx="8179930" cy="25483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/>
          <p:nvPr/>
        </p:nvPicPr>
        <p:blipFill rotWithShape="1">
          <a:blip r:embed="rId9"/>
          <a:srcRect l="30639" t="49024" r="25886" b="41459"/>
          <a:stretch/>
        </p:blipFill>
        <p:spPr bwMode="auto">
          <a:xfrm>
            <a:off x="3344866" y="2790365"/>
            <a:ext cx="5612938" cy="915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/>
          <p:nvPr/>
        </p:nvPicPr>
        <p:blipFill rotWithShape="1">
          <a:blip r:embed="rId9"/>
          <a:srcRect l="30639" t="49024" r="25886" b="41459"/>
          <a:stretch/>
        </p:blipFill>
        <p:spPr bwMode="auto">
          <a:xfrm>
            <a:off x="3349174" y="2790365"/>
            <a:ext cx="5612938" cy="915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86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"/>
          <p:cNvSpPr/>
          <p:nvPr/>
        </p:nvSpPr>
        <p:spPr>
          <a:xfrm>
            <a:off x="720796" y="4657120"/>
            <a:ext cx="548405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99828" y="4634664"/>
            <a:ext cx="522207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983225" y="217714"/>
            <a:ext cx="1903231" cy="17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753578" y="1505531"/>
            <a:ext cx="7579072" cy="83812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rabicPeriod"/>
            </a:pP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B"/>
          <p:cNvSpPr/>
          <p:nvPr/>
        </p:nvSpPr>
        <p:spPr>
          <a:xfrm>
            <a:off x="720797" y="3602850"/>
            <a:ext cx="548405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thức-Dãy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"/>
          <p:cNvSpPr/>
          <p:nvPr/>
        </p:nvSpPr>
        <p:spPr>
          <a:xfrm flipH="1">
            <a:off x="6301068" y="3602850"/>
            <a:ext cx="5222079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5"/>
            <a:ext cx="12413673" cy="702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4582620" y="2061749"/>
            <a:ext cx="3387398" cy="3845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157694" y="1387575"/>
            <a:ext cx="42372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CÁC BẠN!</a:t>
            </a:r>
          </a:p>
        </p:txBody>
      </p:sp>
    </p:spTree>
    <p:extLst>
      <p:ext uri="{BB962C8B-B14F-4D97-AF65-F5344CB8AC3E}">
        <p14:creationId xmlns:p14="http://schemas.microsoft.com/office/powerpoint/2010/main" val="9341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3" name="Picture 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07" y="1049688"/>
            <a:ext cx="5002306" cy="55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2480982" y="108239"/>
            <a:ext cx="7449671" cy="941449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/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2649070" y="203071"/>
            <a:ext cx="7113494" cy="751783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0744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568AE13-2D99-4FAD-AE11-0D4BCB3BEE91}"/>
              </a:ext>
            </a:extLst>
          </p:cNvPr>
          <p:cNvSpPr txBox="1"/>
          <p:nvPr/>
        </p:nvSpPr>
        <p:spPr>
          <a:xfrm>
            <a:off x="10126510" y="94946"/>
            <a:ext cx="1933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7" grpId="0" animBg="1"/>
      <p:bldP spid="2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f7ee484368fd4d0791515d6212e3c7957fb"/>
  <p:tag name="ISPRING_PRESENTATION_TITLE" val="创意儿童教育培训动态PPT说课模板"/>
</p:tagLst>
</file>

<file path=ppt/theme/theme1.xml><?xml version="1.0" encoding="utf-8"?>
<a:theme xmlns:a="http://schemas.openxmlformats.org/drawingml/2006/main" name="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25811</TotalTime>
  <Words>2261</Words>
  <Application>Microsoft Office PowerPoint</Application>
  <PresentationFormat>Custom</PresentationFormat>
  <Paragraphs>315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1.Bảng so sánh sự khác nhau giữa đại lượng tỉ lệ thuận và đại lượng tỉ lệ nghịch (Hoạt động cặp đôi/theo bàn, hoàn thành phiếu học tập (5 phút))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创意儿童教育培训动态PPT说课模板</dc:title>
  <dc:creator>1</dc:creator>
  <cp:lastModifiedBy>Windows 10</cp:lastModifiedBy>
  <cp:revision>517</cp:revision>
  <dcterms:created xsi:type="dcterms:W3CDTF">2015-05-05T08:02:14Z</dcterms:created>
  <dcterms:modified xsi:type="dcterms:W3CDTF">2025-06-23T14:44:38Z</dcterms:modified>
</cp:coreProperties>
</file>