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6" r:id="rId2"/>
    <p:sldId id="284" r:id="rId3"/>
    <p:sldId id="288" r:id="rId4"/>
    <p:sldId id="290" r:id="rId5"/>
    <p:sldId id="258" r:id="rId6"/>
    <p:sldId id="259" r:id="rId7"/>
    <p:sldId id="292" r:id="rId8"/>
    <p:sldId id="260" r:id="rId9"/>
    <p:sldId id="261" r:id="rId10"/>
    <p:sldId id="291" r:id="rId11"/>
    <p:sldId id="263" r:id="rId12"/>
    <p:sldId id="295" r:id="rId13"/>
    <p:sldId id="293" r:id="rId14"/>
    <p:sldId id="29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55E"/>
    <a:srgbClr val="EF5F88"/>
    <a:srgbClr val="FAC5BE"/>
    <a:srgbClr val="3BBEF3"/>
    <a:srgbClr val="F490AD"/>
    <a:srgbClr val="0EAAAE"/>
    <a:srgbClr val="F47A69"/>
    <a:srgbClr val="F15945"/>
    <a:srgbClr val="F8ACA2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>
        <p:scale>
          <a:sx n="78" d="100"/>
          <a:sy n="78" d="100"/>
        </p:scale>
        <p:origin x="-108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35A21D-225B-4851-BFC1-A41793F6F78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6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DemThanhPhoDaySao.mid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96312247200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Picture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09600"/>
            <a:ext cx="7543800" cy="55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685800" y="1600200"/>
            <a:ext cx="7690104" cy="32932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latin typeface="Times New Roman" pitchFamily="18" charset="0"/>
                <a:cs typeface="Arial" pitchFamily="34" charset="0"/>
              </a:rPr>
              <a:t>Monday</a:t>
            </a:r>
            <a:r>
              <a:rPr lang="en-US" sz="2800" b="1" dirty="0" smtClean="0">
                <a:latin typeface="Times New Roman" pitchFamily="18" charset="0"/>
                <a:cs typeface="Arial" pitchFamily="34" charset="0"/>
              </a:rPr>
              <a:t>, November 18</a:t>
            </a:r>
            <a:r>
              <a:rPr lang="en-US" sz="2800" b="1" baseline="30000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baseline="30000" dirty="0" err="1" smtClean="0">
                <a:latin typeface="Times New Roman" pitchFamily="18" charset="0"/>
                <a:cs typeface="Arial" pitchFamily="34" charset="0"/>
              </a:rPr>
              <a:t>th</a:t>
            </a:r>
            <a:r>
              <a:rPr lang="en-US" sz="2800" b="1" dirty="0" smtClean="0">
                <a:latin typeface="Times New Roman" pitchFamily="18" charset="0"/>
                <a:cs typeface="Arial" pitchFamily="34" charset="0"/>
              </a:rPr>
              <a:t>, 2024</a:t>
            </a:r>
          </a:p>
          <a:p>
            <a:pPr algn="ctr">
              <a:spcBef>
                <a:spcPct val="50000"/>
              </a:spcBef>
              <a:defRPr/>
            </a:pPr>
            <a:endParaRPr lang="en-US" sz="2800" b="1" dirty="0">
              <a:latin typeface="Times New Roman" pitchFamily="18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sz="2800" dirty="0" smtClean="0">
                <a:latin typeface="VNtimes new roman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Franklin Gothic Demi" pitchFamily="34" charset="0"/>
                <a:cs typeface="Arial" pitchFamily="34" charset="0"/>
              </a:rPr>
              <a:t>UNIT </a:t>
            </a:r>
            <a:r>
              <a:rPr lang="en-US" sz="2800" dirty="0">
                <a:latin typeface="Franklin Gothic Demi" pitchFamily="34" charset="0"/>
                <a:cs typeface="Arial" pitchFamily="34" charset="0"/>
              </a:rPr>
              <a:t>5</a:t>
            </a:r>
            <a:r>
              <a:rPr lang="en-US" sz="2800" dirty="0" smtClean="0">
                <a:latin typeface="Franklin Gothic Demi" pitchFamily="34" charset="0"/>
                <a:cs typeface="Arial" pitchFamily="34" charset="0"/>
              </a:rPr>
              <a:t>. </a:t>
            </a:r>
            <a:r>
              <a:rPr 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Demi" pitchFamily="34" charset="0"/>
              </a:rPr>
              <a:t>NATURAL WONDERS OF VIET NAM</a:t>
            </a:r>
            <a:endParaRPr lang="en-US" sz="32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Franklin Gothic Demi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latin typeface="VNtimes new roman" pitchFamily="34" charset="0"/>
                <a:cs typeface="Arial" pitchFamily="34" charset="0"/>
              </a:rPr>
              <a:t>LESSON </a:t>
            </a:r>
            <a:r>
              <a:rPr lang="en-US" sz="2800" dirty="0" smtClean="0">
                <a:latin typeface="VNtimes new roman" pitchFamily="34" charset="0"/>
                <a:cs typeface="Arial" pitchFamily="34" charset="0"/>
              </a:rPr>
              <a:t>1 </a:t>
            </a:r>
            <a:r>
              <a:rPr lang="en-US" sz="2800" dirty="0" smtClean="0">
                <a:latin typeface="VNtimes new roman" pitchFamily="34" charset="0"/>
                <a:cs typeface="Arial" pitchFamily="34" charset="0"/>
              </a:rPr>
              <a:t>: </a:t>
            </a:r>
            <a:r>
              <a:rPr lang="en-US" sz="2800" b="1" dirty="0" smtClean="0">
                <a:solidFill>
                  <a:srgbClr val="3366CC"/>
                </a:solidFill>
                <a:latin typeface="VNtimes new roman" pitchFamily="34" charset="0"/>
                <a:cs typeface="Arial" pitchFamily="34" charset="0"/>
              </a:rPr>
              <a:t>GETTING STARTED</a:t>
            </a:r>
            <a:endParaRPr lang="en-US" sz="2800" b="1" dirty="0" smtClean="0">
              <a:solidFill>
                <a:srgbClr val="3366CC"/>
              </a:solidFill>
              <a:latin typeface="VNtimes new roman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200" b="1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2057400" y="4572000"/>
            <a:ext cx="4283075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9258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167185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41955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41955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41955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41955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45110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44317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45110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451105"/>
            <a:ext cx="1872510" cy="13220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182C84-8061-47C1-B574-0AD30BA7EF47}"/>
              </a:ext>
            </a:extLst>
          </p:cNvPr>
          <p:cNvGrpSpPr/>
          <p:nvPr/>
        </p:nvGrpSpPr>
        <p:grpSpPr>
          <a:xfrm>
            <a:off x="373960" y="373461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E992BE4-F2FF-4A5E-A011-404A05E6BC0C}"/>
              </a:ext>
            </a:extLst>
          </p:cNvPr>
          <p:cNvGrpSpPr/>
          <p:nvPr/>
        </p:nvGrpSpPr>
        <p:grpSpPr>
          <a:xfrm>
            <a:off x="2621583" y="373461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4061D72-A84D-455D-8973-88A9F6944EE5}"/>
              </a:ext>
            </a:extLst>
          </p:cNvPr>
          <p:cNvGrpSpPr/>
          <p:nvPr/>
        </p:nvGrpSpPr>
        <p:grpSpPr>
          <a:xfrm>
            <a:off x="4872242" y="373461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36FC918-458E-4D64-A9FE-BBB15013ABFE}"/>
              </a:ext>
            </a:extLst>
          </p:cNvPr>
          <p:cNvGrpSpPr/>
          <p:nvPr/>
        </p:nvGrpSpPr>
        <p:grpSpPr>
          <a:xfrm>
            <a:off x="7175467" y="373461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CBD1923-C78E-4AC1-B375-DE4EED516CD3}"/>
              </a:ext>
            </a:extLst>
          </p:cNvPr>
          <p:cNvGrpSpPr/>
          <p:nvPr/>
        </p:nvGrpSpPr>
        <p:grpSpPr>
          <a:xfrm>
            <a:off x="336626" y="587167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D441E5E-2C8F-4346-AB5F-2181A88CC995}"/>
              </a:ext>
            </a:extLst>
          </p:cNvPr>
          <p:cNvGrpSpPr/>
          <p:nvPr/>
        </p:nvGrpSpPr>
        <p:grpSpPr>
          <a:xfrm>
            <a:off x="2584249" y="587166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F3A7BB2-2C52-4B77-B544-7404DF392385}"/>
              </a:ext>
            </a:extLst>
          </p:cNvPr>
          <p:cNvGrpSpPr/>
          <p:nvPr/>
        </p:nvGrpSpPr>
        <p:grpSpPr>
          <a:xfrm>
            <a:off x="4834908" y="587167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A26A4BA-FB34-448C-977A-F903068EACEE}"/>
              </a:ext>
            </a:extLst>
          </p:cNvPr>
          <p:cNvGrpSpPr/>
          <p:nvPr/>
        </p:nvGrpSpPr>
        <p:grpSpPr>
          <a:xfrm>
            <a:off x="7138133" y="587166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1080763" y="1176681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dirty="0"/>
              <a:t>mountain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80763" y="1630417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400" dirty="0"/>
              <a:t>river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59731" y="1184610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/>
              <a:t>waterfall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59731" y="1638346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400" dirty="0"/>
              <a:t>forest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38699" y="1192539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400" dirty="0"/>
              <a:t>cave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96255" y="1654204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 </a:t>
            </a:r>
            <a:r>
              <a:rPr lang="en-US" sz="2400" dirty="0"/>
              <a:t>desert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717667" y="1189126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 </a:t>
            </a:r>
            <a:r>
              <a:rPr lang="en-US" sz="2400" dirty="0"/>
              <a:t>beach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717667" y="1642862"/>
            <a:ext cx="187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 </a:t>
            </a:r>
            <a:r>
              <a:rPr lang="en-US" sz="2400" dirty="0"/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27835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2 -0.01596 L -0.46944 0.28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7" y="15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3284E-6 L -0.41997 0.289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7" y="14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5883E-6 L 0.01042 0.34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716E-6 L 0.67726 0.283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14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9556E-7 L -0.27066 0.661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33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86772E-6 L 0.16806 0.656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328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66512E-6 L 0.21076 0.599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29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00648E-6 L 0.05225 0.661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33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38671"/>
            <a:ext cx="538313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2906393" y="138671"/>
            <a:ext cx="585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38672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95132" y="1906714"/>
            <a:ext cx="2111832" cy="461665"/>
            <a:chOff x="1230086" y="1785257"/>
            <a:chExt cx="21118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870" y="1900376"/>
            <a:ext cx="2049781" cy="461665"/>
            <a:chOff x="1230086" y="1785257"/>
            <a:chExt cx="204978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7111" y="245143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4493" y="2929495"/>
            <a:ext cx="1796143" cy="461665"/>
            <a:chOff x="1230086" y="1785257"/>
            <a:chExt cx="1796143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4907" y="2923157"/>
            <a:ext cx="2349641" cy="461665"/>
            <a:chOff x="1230086" y="1785257"/>
            <a:chExt cx="2349641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Quang Binh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7111" y="346333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8780" y="4007688"/>
            <a:ext cx="3374583" cy="461665"/>
            <a:chOff x="1230086" y="1785257"/>
            <a:chExt cx="337458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65884" y="4001350"/>
            <a:ext cx="3002378" cy="461665"/>
            <a:chOff x="1230086" y="1785257"/>
            <a:chExt cx="3002378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997" y="460460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7049" y="5105225"/>
            <a:ext cx="2688784" cy="461665"/>
            <a:chOff x="1230086" y="1785257"/>
            <a:chExt cx="2688784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68229" y="5088263"/>
            <a:ext cx="2057642" cy="461665"/>
            <a:chOff x="1230086" y="1785257"/>
            <a:chExt cx="2057642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6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Nha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4453" y="144944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8883" y="569317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27931" y="6193797"/>
            <a:ext cx="3356954" cy="461665"/>
            <a:chOff x="1230086" y="1785257"/>
            <a:chExt cx="3356954" cy="461665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52895" y="6176835"/>
            <a:ext cx="2975954" cy="461665"/>
            <a:chOff x="1230086" y="1785257"/>
            <a:chExt cx="2975954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Ban </a:t>
              </a:r>
              <a:r>
                <a:rPr lang="en-US" sz="2400" dirty="0" err="1"/>
                <a:t>Gioc</a:t>
              </a:r>
              <a:r>
                <a:rPr lang="en-US" sz="2400" dirty="0"/>
                <a:t>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6D6B2AB9-E690-4E42-8FB3-614B40F25288}"/>
              </a:ext>
            </a:extLst>
          </p:cNvPr>
          <p:cNvSpPr/>
          <p:nvPr/>
        </p:nvSpPr>
        <p:spPr>
          <a:xfrm>
            <a:off x="1405595" y="1891064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8CBE6D32-4454-4B30-AC61-7CE012EA41B1}"/>
              </a:ext>
            </a:extLst>
          </p:cNvPr>
          <p:cNvSpPr/>
          <p:nvPr/>
        </p:nvSpPr>
        <p:spPr>
          <a:xfrm>
            <a:off x="1424493" y="292639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6118939E-FBE2-45A5-9342-BF666212D0F2}"/>
              </a:ext>
            </a:extLst>
          </p:cNvPr>
          <p:cNvSpPr/>
          <p:nvPr/>
        </p:nvSpPr>
        <p:spPr>
          <a:xfrm>
            <a:off x="5139663" y="3998899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5D17B54-DAE0-410D-80F1-877D9CF415F4}"/>
              </a:ext>
            </a:extLst>
          </p:cNvPr>
          <p:cNvSpPr/>
          <p:nvPr/>
        </p:nvSpPr>
        <p:spPr>
          <a:xfrm>
            <a:off x="5149870" y="506332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43E555C8-C2B2-4F52-9023-F991CB7BDA93}"/>
              </a:ext>
            </a:extLst>
          </p:cNvPr>
          <p:cNvSpPr/>
          <p:nvPr/>
        </p:nvSpPr>
        <p:spPr>
          <a:xfrm>
            <a:off x="5165884" y="619379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61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rebuchet MS" pitchFamily="34" charset="0"/>
                <a:cs typeface="Trebuchet MS" pitchFamily="34" charset="0"/>
              </a:rPr>
              <a:t/>
            </a:r>
            <a:b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rebuchet MS" pitchFamily="34" charset="0"/>
                <a:cs typeface="Trebuchet MS" pitchFamily="34" charset="0"/>
              </a:rPr>
            </a:br>
            <a:endParaRPr kumimoji="0" lang="en-GB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264" y="134112"/>
            <a:ext cx="187756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* Production</a:t>
            </a:r>
            <a:endParaRPr lang="en-GB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82752" y="892909"/>
            <a:ext cx="8132064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231F2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* Li</a:t>
            </a:r>
            <a:r>
              <a:rPr lang="vi-VN" b="1" dirty="0">
                <a:solidFill>
                  <a:srgbClr val="231F2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st about a natural place of interest in your village / town / city, or a famous place you know about</a:t>
            </a:r>
            <a:r>
              <a:rPr lang="vi-VN" b="1" dirty="0" smtClean="0">
                <a:solidFill>
                  <a:srgbClr val="231F2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.</a:t>
            </a:r>
            <a:endParaRPr lang="en-GB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6592" y="2657855"/>
            <a:ext cx="5449824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Ly Son Island.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My </a:t>
            </a:r>
            <a:r>
              <a:rPr lang="en-US" sz="2800" dirty="0" err="1" smtClean="0"/>
              <a:t>Khe</a:t>
            </a:r>
            <a:r>
              <a:rPr lang="en-US" sz="2800" dirty="0" smtClean="0"/>
              <a:t> beach.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Thien</a:t>
            </a:r>
            <a:r>
              <a:rPr lang="en-US" sz="2800" dirty="0" smtClean="0"/>
              <a:t> An mountain.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Sa Huynh beach.</a:t>
            </a:r>
          </a:p>
          <a:p>
            <a:pPr marL="285750" indent="-285750">
              <a:buFontTx/>
              <a:buChar char="-"/>
            </a:pPr>
            <a:r>
              <a:rPr lang="en-GB" sz="2800" dirty="0"/>
              <a:t>White </a:t>
            </a:r>
            <a:r>
              <a:rPr lang="en-GB" sz="2800" dirty="0" smtClean="0"/>
              <a:t>waterfall .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82752" y="207264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* Answer</a:t>
            </a:r>
            <a:r>
              <a:rPr lang="en-US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1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725424" y="414528"/>
            <a:ext cx="3261360" cy="780288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000066"/>
                </a:solidFill>
                <a:latin typeface="Lucida Bright" pitchFamily="18" charset="0"/>
              </a:rPr>
              <a:t>* </a:t>
            </a:r>
            <a:r>
              <a:rPr lang="en-US" sz="3600" b="1" u="sng" dirty="0" smtClean="0">
                <a:solidFill>
                  <a:srgbClr val="FFFF00"/>
                </a:solidFill>
                <a:latin typeface="Lucida Bright" pitchFamily="18" charset="0"/>
              </a:rPr>
              <a:t>Homework</a:t>
            </a:r>
            <a:endParaRPr lang="en-US" sz="3600" b="1" u="sng" dirty="0">
              <a:solidFill>
                <a:srgbClr val="FFFF00"/>
              </a:solidFill>
              <a:latin typeface="Lucida Bright" pitchFamily="18" charset="0"/>
            </a:endParaRPr>
          </a:p>
        </p:txBody>
      </p:sp>
      <p:sp>
        <p:nvSpPr>
          <p:cNvPr id="20485" name="Rectangle 16"/>
          <p:cNvSpPr>
            <a:spLocks noChangeArrowheads="1"/>
          </p:cNvSpPr>
          <p:nvPr/>
        </p:nvSpPr>
        <p:spPr bwMode="auto">
          <a:xfrm>
            <a:off x="725424" y="1478280"/>
            <a:ext cx="7391400" cy="182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dirty="0"/>
              <a:t> Learn new words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dirty="0"/>
              <a:t> Read “Listen and read” again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2400" smtClean="0"/>
              <a:t> Prepare </a:t>
            </a:r>
            <a:r>
              <a:rPr lang="en-US" sz="2400" dirty="0"/>
              <a:t>A closer look 1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25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685800" y="4876800"/>
            <a:ext cx="752475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  <p:pic>
        <p:nvPicPr>
          <p:cNvPr id="14341" name="DemThanhPhoDaySao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4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8232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9" grpId="0" animBg="1"/>
      <p:bldP spid="14339" grpId="1" animBg="1"/>
      <p:bldP spid="14339" grpId="2" animBg="1"/>
      <p:bldP spid="14339" grpId="3" animBg="1"/>
      <p:bldP spid="14339" grpId="4" animBg="1"/>
      <p:bldP spid="14339" grpId="5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long3-Wo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1" y="234461"/>
            <a:ext cx="2576849" cy="26043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737" y="2934840"/>
            <a:ext cx="2485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1. Ha Long Bay</a:t>
            </a:r>
          </a:p>
        </p:txBody>
      </p:sp>
      <p:pic>
        <p:nvPicPr>
          <p:cNvPr id="4" name="Picture 4" descr="Amaz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04" y="234461"/>
            <a:ext cx="2846212" cy="2557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53512" y="2850953"/>
            <a:ext cx="33863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2. Amazon rainforest </a:t>
            </a:r>
            <a:r>
              <a:rPr lang="en-US" altLang="en-US" sz="2200" b="1" dirty="0" smtClean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endParaRPr lang="en-US" altLang="en-US" sz="2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4" descr="DaoJeJ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20" y="256032"/>
            <a:ext cx="2954444" cy="25827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924846" y="2924952"/>
            <a:ext cx="37307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itchFamily="18" charset="0"/>
              </a:rPr>
              <a:t>Jeju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itchFamily="18" charset="0"/>
              </a:rPr>
              <a:t> Island -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907792" y="6103052"/>
            <a:ext cx="3432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Table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Mountain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itchFamily="18" charset="0"/>
              </a:rPr>
              <a:t>–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phi</a:t>
            </a:r>
            <a:endParaRPr lang="en-US" altLang="en-US" sz="2000" b="1" dirty="0" smtClean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28" descr="nuiTabl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21" y="3497176"/>
            <a:ext cx="2971800" cy="24647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ongNgamPuertoPrince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5" y="3478887"/>
            <a:ext cx="2720340" cy="24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737" y="6043068"/>
            <a:ext cx="2898648" cy="7078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4. Underground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itchFamily="18" charset="0"/>
              </a:rPr>
              <a:t>river.</a:t>
            </a:r>
          </a:p>
          <a:p>
            <a:pPr algn="ctr" eaLnBrk="1" hangingPunct="1"/>
            <a:r>
              <a:rPr lang="en-US" altLang="en-US" sz="2000" u="sng" dirty="0" err="1">
                <a:latin typeface="Times New Roman" pitchFamily="18" charset="0"/>
                <a:cs typeface="Times New Roman" pitchFamily="18" charset="0"/>
              </a:rPr>
              <a:t>Princesa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altLang="en-US" sz="2000" u="sng" dirty="0">
                <a:latin typeface="Times New Roman" pitchFamily="18" charset="0"/>
                <a:cs typeface="Times New Roman" pitchFamily="18" charset="0"/>
              </a:rPr>
              <a:t>Philippines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7 kỳ quan thiên nhiên mới của thế giới - ảnh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40" y="3533751"/>
            <a:ext cx="2813924" cy="246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933524" y="6133533"/>
            <a:ext cx="3128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6. Waterfall - Brazil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1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635" y="220718"/>
            <a:ext cx="256358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cap="all" dirty="0"/>
              <a:t>* Vocabulary: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450871" y="1345858"/>
            <a:ext cx="1883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scenery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731" y="942902"/>
            <a:ext cx="3291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natural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wonders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870" y="1708142"/>
            <a:ext cx="1707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00" dirty="0" smtClean="0">
                <a:latin typeface="Times New Roman" pitchFamily="18" charset="0"/>
                <a:cs typeface="Times New Roman" pitchFamily="18" charset="0"/>
              </a:rPr>
              <a:t>- islands 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smtClean="0">
                <a:latin typeface="Times New Roman" pitchFamily="18" charset="0"/>
                <a:cs typeface="Times New Roman" pitchFamily="18" charset="0"/>
              </a:rPr>
              <a:t>(n) :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9985" y="2074854"/>
            <a:ext cx="1607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desert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629" y="2469832"/>
            <a:ext cx="1522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ave (n) 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703" y="2825556"/>
            <a:ext cx="2130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aterfall (n) 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9127" y="3231618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orest (n):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97" y="1564454"/>
            <a:ext cx="2408491" cy="178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0666" y="1538209"/>
            <a:ext cx="2408491" cy="1643070"/>
          </a:xfrm>
          <a:prstGeom prst="rect">
            <a:avLst/>
          </a:prstGeom>
          <a:ln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40" y="1660372"/>
            <a:ext cx="2816190" cy="175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84" y="1953011"/>
            <a:ext cx="2969057" cy="2243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00" y="1777209"/>
            <a:ext cx="3261666" cy="21575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14" y="2033495"/>
            <a:ext cx="3214390" cy="204578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90994" y="928732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34592" y="1345858"/>
            <a:ext cx="1688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4" descr="Ảnh phong cảnh đẹp - Tổng hợp những hình ảnh phong cảnh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533" y="1524953"/>
            <a:ext cx="2365248" cy="176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157984" y="1722179"/>
            <a:ext cx="1349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spc="-100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2400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0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37537" y="2070165"/>
            <a:ext cx="1141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50720" y="2467474"/>
            <a:ext cx="1557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57984" y="2855973"/>
            <a:ext cx="1536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50720" y="3262837"/>
            <a:ext cx="1557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641669" y="273367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574869" y="1603728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natural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wonders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6309360" y="4425466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waterfall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051560" y="442546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 algn="ctr"/>
            <a:r>
              <a:rPr lang="en-US" sz="2800" b="1" spc="-100" dirty="0">
                <a:latin typeface="Times New Roman" pitchFamily="18" charset="0"/>
                <a:cs typeface="Times New Roman" pitchFamily="18" charset="0"/>
              </a:rPr>
              <a:t>islands </a:t>
            </a:r>
            <a:endParaRPr lang="en-US" sz="2800" b="1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282322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scenery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2273286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forest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824152" y="4865914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cave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165668" y="2558422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desert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840" y="134112"/>
            <a:ext cx="4023360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* Checking vocab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9735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1321753"/>
            <a:ext cx="4876800" cy="3177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8576" y="77953"/>
            <a:ext cx="416966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Geopraphy</a:t>
            </a:r>
            <a:r>
              <a:rPr lang="en-US" sz="4000" b="1" dirty="0">
                <a:solidFill>
                  <a:srgbClr val="FF0000"/>
                </a:solidFill>
              </a:rPr>
              <a:t> Club</a:t>
            </a:r>
          </a:p>
        </p:txBody>
      </p:sp>
      <p:pic>
        <p:nvPicPr>
          <p:cNvPr id="2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xmlns="" id="{CE6837ED-1115-45D4-8C00-76199B5F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202" y="4966823"/>
            <a:ext cx="4436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1. Who are they?</a:t>
            </a:r>
          </a:p>
          <a:p>
            <a:r>
              <a:rPr lang="en-GB" sz="2400" dirty="0" smtClean="0"/>
              <a:t>2. What are they looking at?</a:t>
            </a:r>
          </a:p>
          <a:p>
            <a:r>
              <a:rPr lang="en-GB" sz="2400" dirty="0" smtClean="0"/>
              <a:t>3. What are they talking about?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4572000" y="58074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They </a:t>
            </a:r>
            <a:r>
              <a:rPr lang="en-US" i="1" dirty="0"/>
              <a:t>are talking about attractive places in Viet Nam.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254941" y="4931509"/>
            <a:ext cx="3043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They are Alice, Elena and Nick.</a:t>
            </a:r>
          </a:p>
        </p:txBody>
      </p:sp>
      <p:sp>
        <p:nvSpPr>
          <p:cNvPr id="8" name="Rectangle 7"/>
          <p:cNvSpPr/>
          <p:nvPr/>
        </p:nvSpPr>
        <p:spPr>
          <a:xfrm>
            <a:off x="4216967" y="5345745"/>
            <a:ext cx="416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i="1" dirty="0"/>
              <a:t>They are looking at some photos/ pictures.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4" y="717245"/>
            <a:ext cx="9100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Hello, welcome to our Geography Club. </a:t>
            </a:r>
          </a:p>
          <a:p>
            <a:pPr>
              <a:lnSpc>
                <a:spcPct val="120000"/>
              </a:lnSpc>
            </a:pPr>
            <a:r>
              <a:rPr lang="en-US" sz="2200" i="1" dirty="0"/>
              <a:t>(Knock at door)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</a:t>
            </a:r>
            <a:r>
              <a:rPr lang="en-US" sz="2200" dirty="0"/>
              <a:t>: Come in, Elena. We’re just starting now.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But remember you must always be on time.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Sure. Sorry.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Today I’m going to talk about some natural wonders of Viet Nam.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Great! What’s that in the first picture?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It’s </a:t>
            </a:r>
            <a:r>
              <a:rPr lang="en-US" sz="2200" dirty="0" err="1"/>
              <a:t>Ganh</a:t>
            </a:r>
            <a:r>
              <a:rPr lang="en-US" sz="2200" dirty="0"/>
              <a:t> Da </a:t>
            </a:r>
            <a:r>
              <a:rPr lang="en-US" sz="2200" dirty="0" err="1"/>
              <a:t>Dia</a:t>
            </a:r>
            <a:r>
              <a:rPr lang="en-US" sz="2200" dirty="0"/>
              <a:t> in </a:t>
            </a:r>
            <a:r>
              <a:rPr lang="en-US" sz="2200" dirty="0" err="1"/>
              <a:t>Phu</a:t>
            </a:r>
            <a:r>
              <a:rPr lang="en-US" sz="2200" dirty="0"/>
              <a:t> Yen.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Wow. It looks amazing!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Is picture 2 Ha Long Bay?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Right. What do you know about it?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It has many islands. 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Yeah! The scenery is wonderful.  This picture shows Tuan </a:t>
            </a:r>
            <a:r>
              <a:rPr lang="en-US" sz="2200" spc="-100" dirty="0" err="1"/>
              <a:t>Chau</a:t>
            </a:r>
            <a:r>
              <a:rPr lang="en-US" sz="2200" spc="-100" dirty="0"/>
              <a:t>, a large island.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Tommy: </a:t>
            </a:r>
            <a:r>
              <a:rPr lang="en-US" sz="2200" spc="-100" dirty="0"/>
              <a:t>How about picture 3?</a:t>
            </a:r>
          </a:p>
          <a:p>
            <a:pPr>
              <a:lnSpc>
                <a:spcPct val="120000"/>
              </a:lnSpc>
            </a:pPr>
            <a:r>
              <a:rPr lang="en-US" sz="2200" spc="-100" dirty="0"/>
              <a:t>…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xmlns="" id="{39AEA6DC-B255-4D5E-86E2-58AEC5DDD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389" y="150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994" y="353567"/>
            <a:ext cx="3382518" cy="51206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* Questions.</a:t>
            </a:r>
            <a:endParaRPr lang="en-GB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048512" y="1219200"/>
            <a:ext cx="533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/>
              <a:t>1/ Who is the leader of Geography Club?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3584" y="1600200"/>
            <a:ext cx="497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000" b="1" i="1" dirty="0" smtClean="0">
                <a:solidFill>
                  <a:srgbClr val="FF0000"/>
                </a:solidFill>
              </a:rPr>
              <a:t>Alice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63752" y="1969532"/>
            <a:ext cx="533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/>
              <a:t>2/ What are they talking about?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63168" y="2359676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They are talking  </a:t>
            </a:r>
            <a:r>
              <a:rPr lang="en-US" sz="2400" i="1" dirty="0">
                <a:solidFill>
                  <a:srgbClr val="FF0000"/>
                </a:solidFill>
              </a:rPr>
              <a:t>about some natural wonders of Viet Nam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i="1" dirty="0">
              <a:solidFill>
                <a:srgbClr val="FF0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48512" y="2858441"/>
            <a:ext cx="607161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/>
              <a:t>3</a:t>
            </a:r>
            <a:r>
              <a:rPr lang="en-US" sz="2400" dirty="0" smtClean="0"/>
              <a:t>/ What is </a:t>
            </a:r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smtClean="0"/>
              <a:t>? And where?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63168" y="3239441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They are Rocks in </a:t>
            </a:r>
            <a:r>
              <a:rPr lang="en-US" sz="2400" i="1" dirty="0" err="1" smtClean="0">
                <a:solidFill>
                  <a:srgbClr val="FF0000"/>
                </a:solidFill>
              </a:rPr>
              <a:t>Phu</a:t>
            </a:r>
            <a:r>
              <a:rPr lang="en-US" sz="2400" i="1" dirty="0" smtClean="0">
                <a:solidFill>
                  <a:srgbClr val="FF0000"/>
                </a:solidFill>
              </a:rPr>
              <a:t> Yen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63752" y="3701106"/>
            <a:ext cx="688543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/>
              <a:t>4/ Does Ha </a:t>
            </a:r>
            <a:r>
              <a:rPr lang="en-US" sz="2400" dirty="0"/>
              <a:t>Long Bay </a:t>
            </a:r>
            <a:r>
              <a:rPr lang="en-US" sz="2400" dirty="0" smtClean="0"/>
              <a:t>have  </a:t>
            </a:r>
            <a:r>
              <a:rPr lang="en-US" sz="2400" dirty="0"/>
              <a:t>thousands of big and small 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48512" y="40723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Yes, it does.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6573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6096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1727" y="839170"/>
            <a:ext cx="8520546" cy="644236"/>
          </a:xfrm>
          <a:prstGeom prst="roundRect">
            <a:avLst/>
          </a:prstGeom>
          <a:solidFill>
            <a:srgbClr val="FA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174" y="871728"/>
            <a:ext cx="1161967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9414" y="871728"/>
            <a:ext cx="1336953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6653" y="871728"/>
            <a:ext cx="1253721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5646" y="867263"/>
            <a:ext cx="1321434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2353" y="867263"/>
            <a:ext cx="1321434" cy="461665"/>
          </a:xfrm>
          <a:prstGeom prst="rect">
            <a:avLst/>
          </a:prstGeom>
          <a:solidFill>
            <a:srgbClr val="FAC5BE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483" y="17412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7313" y="1689080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didn’t make </a:t>
            </a:r>
            <a:r>
              <a:rPr lang="en-US" sz="2400" dirty="0" err="1"/>
              <a:t>Ganh</a:t>
            </a:r>
            <a:r>
              <a:rPr lang="en-US" sz="2400" dirty="0"/>
              <a:t> Da Dia.</a:t>
            </a:r>
          </a:p>
          <a:p>
            <a:r>
              <a:rPr lang="en-US" sz="2400" dirty="0"/>
              <a:t>They are               rocks.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035088" y="2401817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83" y="27287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483" y="349644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7313" y="3487790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45548" y="382407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2483" y="43500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7313" y="4341377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" y="55241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7313" y="5524173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755215" y="5860454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8196" y="4693176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313" y="2676601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298243" y="300974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54A9BB5-95AA-4076-9AC8-8F8341FA1221}"/>
              </a:ext>
            </a:extLst>
          </p:cNvPr>
          <p:cNvSpPr txBox="1"/>
          <p:nvPr/>
        </p:nvSpPr>
        <p:spPr>
          <a:xfrm>
            <a:off x="4922440" y="349536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CC7697D-9318-4616-B7AF-383A81C41E5C}"/>
              </a:ext>
            </a:extLst>
          </p:cNvPr>
          <p:cNvSpPr txBox="1"/>
          <p:nvPr/>
        </p:nvSpPr>
        <p:spPr>
          <a:xfrm>
            <a:off x="2867890" y="435003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C30D8A8-0609-4046-BEB2-946C06282741}"/>
              </a:ext>
            </a:extLst>
          </p:cNvPr>
          <p:cNvSpPr txBox="1"/>
          <p:nvPr/>
        </p:nvSpPr>
        <p:spPr>
          <a:xfrm>
            <a:off x="1911304" y="2074315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EDBD498-CB77-4217-9A43-0F7896657001}"/>
              </a:ext>
            </a:extLst>
          </p:cNvPr>
          <p:cNvSpPr txBox="1"/>
          <p:nvPr/>
        </p:nvSpPr>
        <p:spPr>
          <a:xfrm>
            <a:off x="6220057" y="2679605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9FC7460-5D82-4B79-9C93-35E3BD1AAB63}"/>
              </a:ext>
            </a:extLst>
          </p:cNvPr>
          <p:cNvSpPr txBox="1"/>
          <p:nvPr/>
        </p:nvSpPr>
        <p:spPr>
          <a:xfrm>
            <a:off x="5698094" y="5520049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wonders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9258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167185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765" y="89223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 </a:t>
              </a:r>
              <a:r>
                <a:rPr lang="en-US" sz="2400"/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 </a:t>
              </a:r>
              <a:r>
                <a:rPr lang="en-US" sz="2400"/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 </a:t>
              </a:r>
              <a:r>
                <a:rPr lang="en-US" sz="2400"/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7. </a:t>
              </a:r>
              <a:r>
                <a:rPr lang="en-US" sz="2400" dirty="0"/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41955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41955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41955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41955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45110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44317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45110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45110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:a16="http://schemas.microsoft.com/office/drawing/2014/main" xmlns="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9504" y="0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182C84-8061-47C1-B574-0AD30BA7EF47}"/>
              </a:ext>
            </a:extLst>
          </p:cNvPr>
          <p:cNvGrpSpPr/>
          <p:nvPr/>
        </p:nvGrpSpPr>
        <p:grpSpPr>
          <a:xfrm>
            <a:off x="373960" y="373461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E992BE4-F2FF-4A5E-A011-404A05E6BC0C}"/>
              </a:ext>
            </a:extLst>
          </p:cNvPr>
          <p:cNvGrpSpPr/>
          <p:nvPr/>
        </p:nvGrpSpPr>
        <p:grpSpPr>
          <a:xfrm>
            <a:off x="2621583" y="373461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4061D72-A84D-455D-8973-88A9F6944EE5}"/>
              </a:ext>
            </a:extLst>
          </p:cNvPr>
          <p:cNvGrpSpPr/>
          <p:nvPr/>
        </p:nvGrpSpPr>
        <p:grpSpPr>
          <a:xfrm>
            <a:off x="4872242" y="373461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36FC918-458E-4D64-A9FE-BBB15013ABFE}"/>
              </a:ext>
            </a:extLst>
          </p:cNvPr>
          <p:cNvGrpSpPr/>
          <p:nvPr/>
        </p:nvGrpSpPr>
        <p:grpSpPr>
          <a:xfrm>
            <a:off x="7175467" y="373461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CBD1923-C78E-4AC1-B375-DE4EED516CD3}"/>
              </a:ext>
            </a:extLst>
          </p:cNvPr>
          <p:cNvGrpSpPr/>
          <p:nvPr/>
        </p:nvGrpSpPr>
        <p:grpSpPr>
          <a:xfrm>
            <a:off x="336626" y="587167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D441E5E-2C8F-4346-AB5F-2181A88CC995}"/>
              </a:ext>
            </a:extLst>
          </p:cNvPr>
          <p:cNvGrpSpPr/>
          <p:nvPr/>
        </p:nvGrpSpPr>
        <p:grpSpPr>
          <a:xfrm>
            <a:off x="2584249" y="587166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F3A7BB2-2C52-4B77-B544-7404DF392385}"/>
              </a:ext>
            </a:extLst>
          </p:cNvPr>
          <p:cNvGrpSpPr/>
          <p:nvPr/>
        </p:nvGrpSpPr>
        <p:grpSpPr>
          <a:xfrm>
            <a:off x="4834908" y="587167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A26A4BA-FB34-448C-977A-F903068EACEE}"/>
              </a:ext>
            </a:extLst>
          </p:cNvPr>
          <p:cNvGrpSpPr/>
          <p:nvPr/>
        </p:nvGrpSpPr>
        <p:grpSpPr>
          <a:xfrm>
            <a:off x="7138133" y="587166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1699</TotalTime>
  <Words>771</Words>
  <Application>Microsoft Office PowerPoint</Application>
  <PresentationFormat>On-screen Show (4:3)</PresentationFormat>
  <Paragraphs>173</Paragraphs>
  <Slides>14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Questions.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91</cp:revision>
  <dcterms:created xsi:type="dcterms:W3CDTF">2020-12-09T02:04:09Z</dcterms:created>
  <dcterms:modified xsi:type="dcterms:W3CDTF">2024-11-22T15:20:31Z</dcterms:modified>
</cp:coreProperties>
</file>